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90" r:id="rId4"/>
    <p:sldId id="260" r:id="rId5"/>
    <p:sldId id="267" r:id="rId6"/>
    <p:sldId id="293" r:id="rId7"/>
    <p:sldId id="295" r:id="rId8"/>
    <p:sldId id="272" r:id="rId9"/>
    <p:sldId id="284" r:id="rId10"/>
    <p:sldId id="285" r:id="rId11"/>
    <p:sldId id="286" r:id="rId12"/>
    <p:sldId id="288" r:id="rId13"/>
    <p:sldId id="274" r:id="rId14"/>
    <p:sldId id="296" r:id="rId15"/>
    <p:sldId id="275" r:id="rId16"/>
    <p:sldId id="291" r:id="rId17"/>
    <p:sldId id="292" r:id="rId18"/>
    <p:sldId id="294" r:id="rId19"/>
    <p:sldId id="277" r:id="rId20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C8D"/>
    <a:srgbClr val="E94716"/>
    <a:srgbClr val="EA5522"/>
    <a:srgbClr val="EA5514"/>
    <a:srgbClr val="F8B500"/>
    <a:srgbClr val="9F9FA0"/>
    <a:srgbClr val="4D2D8D"/>
    <a:srgbClr val="5C3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01" y="6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B2F8-816D-4FF0-A863-80B8492CC678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589D2-25D5-46E6-8A76-B7B02C869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1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팀플러스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발표를 맡은 국제학과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학번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최수현입니다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조원은 서훈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서유진입니다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89D2-25D5-46E6-8A76-B7B02C8694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1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팀플러스가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어떤 프로그램인지 간략히 소개하고 구현 과정과 기능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변동 사항을 설명하고 실제 동작 순으로 진행하도록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89D2-25D5-46E6-8A76-B7B02C8694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7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조가 만든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팀플러스란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팀 프로젝트를 더 편리하고 효율적으로 수행할 수 있도록 자료 업로드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팀원 모임 시간 탐색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관리 등의 다양한 기능을 제공하는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웹기반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89D2-25D5-46E6-8A76-B7B02C8694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62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구현은 통합개발환경인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사용했고 언어는 루비를 사용했습니다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89D2-25D5-46E6-8A76-B7B02C8694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구현하기 전에 만든 간단한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목업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89D2-25D5-46E6-8A76-B7B02C8694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57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구현을 하면서 몇 가지의 변동 사항이 생겼는데요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 기능이었던 회원 가입과 로그인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팀프로젝트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 업로드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보고서 제공 등의 기능은 구현했지만 몇 가지 기능은 구현하지 여러 가지 한계로 구현하지 못했습니다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89D2-25D5-46E6-8A76-B7B02C8694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0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구현하지 못한 기능으로는 우선 개인 과제 설정 기능입니다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각자 팀원의 개인 과제와 내용 마감 기한을 설정하는 기능이었는데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부여된 개인 과제를 달성했는지 컴퓨터가 판단하기가 어려워 구현하지 않았습니다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다음으로 과제 푸시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기능은 개인 과제가 마감 기한까지 완료되지 않았을 때 푸시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제공하는 기능인데 위에 개인 과제 설정 기능을 구현하지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않았을뿐더러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웹기반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프로그램이라 푸시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기능이 없어서 구현하지 못했습니다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최종 프로젝트 결과를 열람할 수 있는 기능입니다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기능은 각 유저들의 최종 자료를 사고 팔 수 있는 기능인데요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기능도 구현하지 못했습니다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589D2-25D5-46E6-8A76-B7B02C8694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1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한글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9819781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endParaRPr lang="ko-KR" altLang="en-US" dirty="0"/>
          </a:p>
        </p:txBody>
      </p:sp>
      <p:sp>
        <p:nvSpPr>
          <p:cNvPr id="26" name="타원 25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영문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1772416"/>
            <a:ext cx="9929880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buNone/>
              <a:defRPr sz="10400" b="1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app.</a:t>
            </a:r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develop –</a:t>
            </a:r>
          </a:p>
          <a:p>
            <a:pPr lvl="0"/>
            <a:r>
              <a:rPr lang="en-US" altLang="ko-KR" dirty="0" err="1" smtClean="0"/>
              <a:t>ment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텍스트 개체 틀 20"/>
          <p:cNvSpPr>
            <a:spLocks noGrp="1"/>
          </p:cNvSpPr>
          <p:nvPr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12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iphone_whi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25082" y="3744118"/>
            <a:ext cx="2116262" cy="3177425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3690000" y="241200"/>
            <a:ext cx="3600000" cy="1588"/>
          </a:xfrm>
          <a:prstGeom prst="line">
            <a:avLst/>
          </a:prstGeom>
          <a:ln w="381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846000" y="2556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846000" y="24480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846000" y="46368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9941400" y="4525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9941400" y="26431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03637" y="378001"/>
            <a:ext cx="3600000" cy="44507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700"/>
              </a:lnSpc>
              <a:buNone/>
              <a:defRPr sz="15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21" name="그림 20" descr="mark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91109" y="5679307"/>
            <a:ext cx="584208" cy="823572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6789202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A5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3" cy="844230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err="1" smtClean="0"/>
              <a:t>projec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endParaRPr lang="ko-KR" altLang="en-US" dirty="0"/>
          </a:p>
        </p:txBody>
      </p:sp>
      <p:pic>
        <p:nvPicPr>
          <p:cNvPr id="7" name="그림 6" descr="ba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rr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contents.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01.  </a:t>
            </a:r>
            <a:r>
              <a:rPr lang="ko-KR" altLang="en-US" dirty="0" smtClean="0"/>
              <a:t>목차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02.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03.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04.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05.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06. 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27" name="타원 26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9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title.</a:t>
            </a:r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0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33" name="타원 32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5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핵심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01.</a:t>
            </a:r>
          </a:p>
          <a:p>
            <a:pPr lvl="0"/>
            <a:r>
              <a:rPr lang="ko-KR" altLang="en-US" dirty="0" smtClean="0"/>
              <a:t>핵심 기능</a:t>
            </a:r>
            <a:endParaRPr lang="en-US" altLang="ko-KR" dirty="0" smtClean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5C3A9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39999" y="28656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핵심 기능 내용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3525044"/>
            <a:ext cx="8496000" cy="803282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02.</a:t>
            </a:r>
          </a:p>
          <a:p>
            <a:pPr lvl="0"/>
            <a:r>
              <a:rPr lang="ko-KR" altLang="en-US" dirty="0" smtClean="0"/>
              <a:t>핵심 기능</a:t>
            </a:r>
            <a:endParaRPr lang="ko-KR" altLang="en-US" dirty="0"/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999" y="44352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핵심 기능 내용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5095099"/>
            <a:ext cx="8496000" cy="803286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03.</a:t>
            </a:r>
          </a:p>
          <a:p>
            <a:pPr lvl="0"/>
            <a:r>
              <a:rPr lang="ko-KR" altLang="en-US" dirty="0" smtClean="0"/>
              <a:t>핵심 기능</a:t>
            </a:r>
            <a:endParaRPr lang="ko-KR" altLang="en-US" dirty="0"/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539999" y="60048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핵심 기능 내용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title.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6" name="타원 25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인터페이스, 디자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6706801"/>
            <a:ext cx="8496000" cy="16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1" baseline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1"/>
            <a:ext cx="8496000" cy="766954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en-US" altLang="ko-KR" dirty="0" smtClean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title.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28" name="타원 27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0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6" r:id="rId4"/>
    <p:sldLayoutId id="2147483650" r:id="rId5"/>
    <p:sldLayoutId id="2147483652" r:id="rId6"/>
    <p:sldLayoutId id="2147483651" r:id="rId7"/>
    <p:sldLayoutId id="2147483654" r:id="rId8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서  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서유진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최수현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66180" y="4212679"/>
            <a:ext cx="5580620" cy="2736304"/>
          </a:xfrm>
        </p:spPr>
        <p:txBody>
          <a:bodyPr/>
          <a:lstStyle/>
          <a:p>
            <a:r>
              <a:rPr lang="en-US" altLang="ko-KR" sz="13800" dirty="0" err="1" smtClean="0">
                <a:latin typeface="Tw Cen MT" panose="020B0602020104020603" pitchFamily="34" charset="0"/>
              </a:rPr>
              <a:t>T</a:t>
            </a:r>
            <a:r>
              <a:rPr lang="en-US" altLang="ko-KR" dirty="0" err="1" smtClean="0">
                <a:latin typeface="Tw Cen MT" panose="020B0602020104020603" pitchFamily="34" charset="0"/>
              </a:rPr>
              <a:t>eamPlus</a:t>
            </a:r>
            <a:endParaRPr lang="en-US" altLang="ko-KR" dirty="0" smtClean="0">
              <a:latin typeface="Tw Cen MT" panose="020B0602020104020603" pitchFamily="34" charset="0"/>
            </a:endParaRPr>
          </a:p>
          <a:p>
            <a:r>
              <a:rPr lang="ko-KR" altLang="en-US" sz="11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플러스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227020" y="7092999"/>
            <a:ext cx="6480000" cy="288000"/>
          </a:xfrm>
        </p:spPr>
        <p:txBody>
          <a:bodyPr/>
          <a:lstStyle/>
          <a:p>
            <a:r>
              <a:rPr lang="en-US" altLang="ko-KR" dirty="0" smtClean="0"/>
              <a:t>2017-2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기능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1728403"/>
            <a:ext cx="5220579" cy="648072"/>
          </a:xfr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공통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60" y="2592499"/>
            <a:ext cx="7956884" cy="386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기능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834939"/>
              </p:ext>
            </p:extLst>
          </p:nvPr>
        </p:nvGraphicFramePr>
        <p:xfrm>
          <a:off x="1032514" y="3276575"/>
          <a:ext cx="8124317" cy="2195957"/>
        </p:xfrm>
        <a:graphic>
          <a:graphicData uri="http://schemas.openxmlformats.org/drawingml/2006/table">
            <a:tbl>
              <a:tblPr/>
              <a:tblGrid>
                <a:gridCol w="951357">
                  <a:extLst>
                    <a:ext uri="{9D8B030D-6E8A-4147-A177-3AD203B41FA5}">
                      <a16:colId xmlns:a16="http://schemas.microsoft.com/office/drawing/2014/main" val="2701706962"/>
                    </a:ext>
                  </a:extLst>
                </a:gridCol>
                <a:gridCol w="3586480">
                  <a:extLst>
                    <a:ext uri="{9D8B030D-6E8A-4147-A177-3AD203B41FA5}">
                      <a16:colId xmlns:a16="http://schemas.microsoft.com/office/drawing/2014/main" val="2030273752"/>
                    </a:ext>
                  </a:extLst>
                </a:gridCol>
                <a:gridCol w="3586480">
                  <a:extLst>
                    <a:ext uri="{9D8B030D-6E8A-4147-A177-3AD203B41FA5}">
                      <a16:colId xmlns:a16="http://schemas.microsoft.com/office/drawing/2014/main" val="2851490532"/>
                    </a:ext>
                  </a:extLst>
                </a:gridCol>
              </a:tblGrid>
              <a:tr h="518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참여할 프로젝트 정보를 입력하여 새로운 팀 프로젝트를 생성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생성된 팀 코드를 입력하여 팀원으로 추가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692872"/>
                  </a:ext>
                </a:extLst>
              </a:tr>
              <a:tr h="302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 프로젝트 정보 및 팀 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0031"/>
                  </a:ext>
                </a:extLst>
              </a:tr>
              <a:tr h="302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새로운 프로젝트의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view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페이지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10645"/>
                  </a:ext>
                </a:extLst>
              </a:tr>
              <a:tr h="36715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상세요구사항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SRS-F-007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 프로젝트 생성 폼으로 정보 획득 및 저장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75694"/>
                  </a:ext>
                </a:extLst>
              </a:tr>
              <a:tr h="545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SRS-F-008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유저가 참여하고자 하는 팀 코드를 획득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서버로 전송하여 팀원으로 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368617"/>
                  </a:ext>
                </a:extLst>
              </a:tr>
            </a:tbl>
          </a:graphicData>
        </a:graphic>
      </p:graphicFrame>
      <p:sp>
        <p:nvSpPr>
          <p:cNvPr id="10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1728403"/>
            <a:ext cx="7128792" cy="648072"/>
          </a:xfr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프로젝트 참여 및 초대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(SDD)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7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기능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1728403"/>
            <a:ext cx="6048671" cy="648072"/>
          </a:xfr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프로젝트 참여 및 초대 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53" y="2484487"/>
            <a:ext cx="6300699" cy="421634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884" y="3060551"/>
            <a:ext cx="328836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기능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1728403"/>
            <a:ext cx="6192688" cy="648072"/>
          </a:xfr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공통 가용 시간 탐색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(SDD)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06782"/>
              </p:ext>
            </p:extLst>
          </p:nvPr>
        </p:nvGraphicFramePr>
        <p:xfrm>
          <a:off x="1170236" y="3492599"/>
          <a:ext cx="8124317" cy="1953260"/>
        </p:xfrm>
        <a:graphic>
          <a:graphicData uri="http://schemas.openxmlformats.org/drawingml/2006/table">
            <a:tbl>
              <a:tblPr/>
              <a:tblGrid>
                <a:gridCol w="951357">
                  <a:extLst>
                    <a:ext uri="{9D8B030D-6E8A-4147-A177-3AD203B41FA5}">
                      <a16:colId xmlns:a16="http://schemas.microsoft.com/office/drawing/2014/main" val="3542815610"/>
                    </a:ext>
                  </a:extLst>
                </a:gridCol>
                <a:gridCol w="3586480">
                  <a:extLst>
                    <a:ext uri="{9D8B030D-6E8A-4147-A177-3AD203B41FA5}">
                      <a16:colId xmlns:a16="http://schemas.microsoft.com/office/drawing/2014/main" val="1331600765"/>
                    </a:ext>
                  </a:extLst>
                </a:gridCol>
                <a:gridCol w="3586480">
                  <a:extLst>
                    <a:ext uri="{9D8B030D-6E8A-4147-A177-3AD203B41FA5}">
                      <a16:colId xmlns:a16="http://schemas.microsoft.com/office/drawing/2014/main" val="2477139974"/>
                    </a:ext>
                  </a:extLst>
                </a:gridCol>
              </a:tblGrid>
              <a:tr h="545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팀원들이 등록한 가용 시간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오프라인 모임이 가능한 시간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을 분석하여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가장 많은 팀원이 참석할 수 있는 팀플이 가능한 시간을 출력해준다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28363"/>
                  </a:ext>
                </a:extLst>
              </a:tr>
              <a:tr h="290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가용 시간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 요청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54070"/>
                  </a:ext>
                </a:extLst>
              </a:tr>
              <a:tr h="290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 결과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362315"/>
                  </a:ext>
                </a:extLst>
              </a:tr>
              <a:tr h="3300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상세요구사항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SRS-F-011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가용 시간 입력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104556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SRS-F-012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가용 시간 교집합을 분석하여 모임 가능 시간 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84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기능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1728403"/>
            <a:ext cx="5148572" cy="648072"/>
          </a:xfr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공통 가용 시간 탐색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0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기능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1728403"/>
            <a:ext cx="7884876" cy="648072"/>
          </a:xfr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32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팀프로젝트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관리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 업로드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(SDD)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94532"/>
              </p:ext>
            </p:extLst>
          </p:nvPr>
        </p:nvGraphicFramePr>
        <p:xfrm>
          <a:off x="882204" y="3240571"/>
          <a:ext cx="8124317" cy="2255520"/>
        </p:xfrm>
        <a:graphic>
          <a:graphicData uri="http://schemas.openxmlformats.org/drawingml/2006/table">
            <a:tbl>
              <a:tblPr/>
              <a:tblGrid>
                <a:gridCol w="951357">
                  <a:extLst>
                    <a:ext uri="{9D8B030D-6E8A-4147-A177-3AD203B41FA5}">
                      <a16:colId xmlns:a16="http://schemas.microsoft.com/office/drawing/2014/main" val="1953717067"/>
                    </a:ext>
                  </a:extLst>
                </a:gridCol>
                <a:gridCol w="3586480">
                  <a:extLst>
                    <a:ext uri="{9D8B030D-6E8A-4147-A177-3AD203B41FA5}">
                      <a16:colId xmlns:a16="http://schemas.microsoft.com/office/drawing/2014/main" val="2235731450"/>
                    </a:ext>
                  </a:extLst>
                </a:gridCol>
                <a:gridCol w="3586480">
                  <a:extLst>
                    <a:ext uri="{9D8B030D-6E8A-4147-A177-3AD203B41FA5}">
                      <a16:colId xmlns:a16="http://schemas.microsoft.com/office/drawing/2014/main" val="1348807408"/>
                    </a:ext>
                  </a:extLst>
                </a:gridCol>
              </a:tblGrid>
              <a:tr h="290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 프로젝트 관련된 정보를 저장 및 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54088"/>
                  </a:ext>
                </a:extLst>
              </a:tr>
              <a:tr h="290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 정보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세부 공동 목표 및 개인 과제 설정 내용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업로드 된 자료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35833"/>
                  </a:ext>
                </a:extLst>
              </a:tr>
              <a:tr h="290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 결과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푸시 알림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5887"/>
                  </a:ext>
                </a:extLst>
              </a:tr>
              <a:tr h="32867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상세요구사항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SRS-F-013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개인 과제의 업로드 여부로 목표 달성 여부 판단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019290"/>
                  </a:ext>
                </a:extLst>
              </a:tr>
              <a:tr h="328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SRS-F-014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마감 기한에 따른 개인 과제 푸시 알림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643433"/>
                  </a:ext>
                </a:extLst>
              </a:tr>
              <a:tr h="473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SRS-F-015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업로드 된 자료 서버에 저장 및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날짜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내용요약’으로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폴더 이름 자동 변경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968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2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기능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1728403"/>
            <a:ext cx="6912768" cy="648072"/>
          </a:xfr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32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팀프로젝트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관리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 업로드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28" y="2664507"/>
            <a:ext cx="6084676" cy="39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기능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1728403"/>
            <a:ext cx="7740860" cy="648072"/>
          </a:xfr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팀 프로젝트 보고서 제공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(SDD)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135390"/>
              </p:ext>
            </p:extLst>
          </p:nvPr>
        </p:nvGraphicFramePr>
        <p:xfrm>
          <a:off x="1062224" y="3132559"/>
          <a:ext cx="8124317" cy="2197100"/>
        </p:xfrm>
        <a:graphic>
          <a:graphicData uri="http://schemas.openxmlformats.org/drawingml/2006/table">
            <a:tbl>
              <a:tblPr/>
              <a:tblGrid>
                <a:gridCol w="951357">
                  <a:extLst>
                    <a:ext uri="{9D8B030D-6E8A-4147-A177-3AD203B41FA5}">
                      <a16:colId xmlns:a16="http://schemas.microsoft.com/office/drawing/2014/main" val="243443491"/>
                    </a:ext>
                  </a:extLst>
                </a:gridCol>
                <a:gridCol w="3586480">
                  <a:extLst>
                    <a:ext uri="{9D8B030D-6E8A-4147-A177-3AD203B41FA5}">
                      <a16:colId xmlns:a16="http://schemas.microsoft.com/office/drawing/2014/main" val="1069280816"/>
                    </a:ext>
                  </a:extLst>
                </a:gridCol>
                <a:gridCol w="3586480">
                  <a:extLst>
                    <a:ext uri="{9D8B030D-6E8A-4147-A177-3AD203B41FA5}">
                      <a16:colId xmlns:a16="http://schemas.microsoft.com/office/drawing/2014/main" val="1983799821"/>
                    </a:ext>
                  </a:extLst>
                </a:gridCol>
              </a:tblGrid>
              <a:tr h="5097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 프로젝트 관리에 저장된 자료를 분석하여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프로젝트의 달성도와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개개인의 참여도를 포함한 최종 팀 프로젝트 보고서를 제공한다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61089"/>
                  </a:ext>
                </a:extLst>
              </a:tr>
              <a:tr h="2664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유저의 최종 보고서 요청 여부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19044"/>
                  </a:ext>
                </a:extLst>
              </a:tr>
              <a:tr h="2664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최종 보고서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59586"/>
                  </a:ext>
                </a:extLst>
              </a:tr>
              <a:tr h="50977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상세요구사항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SRS-F-016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전체의 완성도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각 회 별 세부 목표 달성도 분석 및 통계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개인 과제 개수 및 수행 정도 분석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166361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SRS-F-017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미리 작성된 분석 및 통계 보고서의 데이터 변경 후 출력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40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8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기능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1728403"/>
            <a:ext cx="6912768" cy="648072"/>
          </a:xfr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팀 프로젝트 보고서 제공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40" y="2520491"/>
            <a:ext cx="4133755" cy="42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동작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006440" y="432259"/>
            <a:ext cx="8494513" cy="620713"/>
          </a:xfrm>
        </p:spPr>
        <p:txBody>
          <a:bodyPr/>
          <a:lstStyle/>
          <a:p>
            <a:r>
              <a:rPr lang="en-US" altLang="ko-KR" sz="6600" dirty="0" smtClean="0">
                <a:latin typeface="Tw Cen MT" panose="020B0602020104020603" pitchFamily="34" charset="0"/>
              </a:rPr>
              <a:t>CONTENTS</a:t>
            </a:r>
            <a:endParaRPr lang="ko-KR" altLang="en-US" sz="6600" dirty="0">
              <a:latin typeface="Tw Cen MT" panose="020B0602020104020603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738188" y="2052439"/>
            <a:ext cx="8496000" cy="5292068"/>
          </a:xfrm>
        </p:spPr>
        <p:txBody>
          <a:bodyPr/>
          <a:lstStyle/>
          <a:p>
            <a:pPr marL="742950" indent="-742950" algn="ctr">
              <a:buAutoNum type="arabicPeriod"/>
            </a:pPr>
            <a:r>
              <a:rPr lang="en-US" altLang="ko-KR" sz="4800" dirty="0" err="1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TeamPlus</a:t>
            </a:r>
            <a:r>
              <a:rPr lang="en-US" altLang="ko-KR" sz="4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0" indent="0" algn="ctr"/>
            <a:endParaRPr lang="en-US" altLang="ko-KR" sz="4400" dirty="0" smtClean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/>
            <a:r>
              <a:rPr lang="en-US" altLang="ko-KR" sz="4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44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4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</a:t>
            </a:r>
            <a:r>
              <a:rPr lang="ko-KR" altLang="en-US" sz="40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 과정</a:t>
            </a:r>
            <a:endParaRPr lang="en-US" altLang="ko-KR" dirty="0" smtClean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/>
            <a:endParaRPr lang="en-US" altLang="ko-KR" dirty="0" smtClean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/>
            <a:r>
              <a:rPr lang="en-US" altLang="ko-KR" sz="4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4800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</a:t>
            </a:r>
            <a:r>
              <a:rPr lang="ko-KR" altLang="en-US" sz="4400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 </a:t>
            </a:r>
            <a:r>
              <a:rPr lang="ko-KR" altLang="en-US" sz="44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사항</a:t>
            </a:r>
            <a:endParaRPr lang="en-US" altLang="ko-KR" sz="4400" dirty="0" smtClean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/>
            <a:endParaRPr lang="en-US" altLang="ko-KR" sz="4800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/>
            <a:r>
              <a:rPr lang="en-US" altLang="ko-KR" sz="4800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4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4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</a:t>
            </a:r>
            <a:r>
              <a:rPr lang="ko-KR" altLang="en-US" sz="44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 기능</a:t>
            </a:r>
            <a:endParaRPr lang="en-US" altLang="ko-KR" sz="4400" dirty="0" smtClean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/>
            <a:endParaRPr lang="en-US" altLang="ko-KR" sz="2800" dirty="0" smtClean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/>
            <a:r>
              <a:rPr lang="en-US" altLang="ko-KR" sz="4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sz="44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4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</a:t>
            </a:r>
            <a:r>
              <a:rPr lang="ko-KR" altLang="en-US" sz="40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</a:t>
            </a:r>
            <a:endParaRPr lang="en-US" altLang="ko-KR" dirty="0" smtClean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dirty="0" smtClean="0">
              <a:solidFill>
                <a:schemeClr val="tx2"/>
              </a:solidFill>
            </a:endParaRPr>
          </a:p>
          <a:p>
            <a:pPr marL="0" indent="0"/>
            <a:endParaRPr lang="en-US" altLang="ko-KR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94472" y="360251"/>
            <a:ext cx="8494513" cy="620713"/>
          </a:xfrm>
        </p:spPr>
        <p:txBody>
          <a:bodyPr/>
          <a:lstStyle/>
          <a:p>
            <a:r>
              <a:rPr lang="en-US" altLang="ko-KR" sz="8000" dirty="0" err="1" smtClean="0">
                <a:latin typeface="Tw Cen MT" panose="020B0602020104020603" pitchFamily="34" charset="0"/>
              </a:rPr>
              <a:t>T</a:t>
            </a:r>
            <a:r>
              <a:rPr lang="en-US" altLang="ko-KR" sz="6600" dirty="0" err="1" smtClean="0">
                <a:latin typeface="Tw Cen MT" panose="020B0602020104020603" pitchFamily="34" charset="0"/>
              </a:rPr>
              <a:t>eamPlus</a:t>
            </a:r>
            <a:r>
              <a:rPr lang="en-US" altLang="ko-KR" sz="6600" dirty="0" smtClean="0">
                <a:latin typeface="Tw Cen MT" panose="020B0602020104020603" pitchFamily="34" charset="0"/>
              </a:rPr>
              <a:t>?</a:t>
            </a:r>
            <a:endParaRPr lang="ko-KR" altLang="en-US" sz="6600" dirty="0">
              <a:latin typeface="Tw Cen MT" panose="020B0602020104020603" pitchFamily="34" charset="0"/>
            </a:endParaRPr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10196" y="1404367"/>
            <a:ext cx="8280920" cy="3312368"/>
          </a:xfrm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en-US" altLang="ko-KR" sz="2800" dirty="0">
                <a:latin typeface="나눔고딕 ExtraBold" panose="020D0904000000000000" pitchFamily="50" charset="-127"/>
              </a:rPr>
              <a:t> </a:t>
            </a:r>
            <a:r>
              <a:rPr lang="en-US" altLang="ko-KR" sz="2800" dirty="0" smtClean="0">
                <a:latin typeface="나눔고딕 ExtraBold" panose="020D0904000000000000" pitchFamily="50" charset="-127"/>
              </a:rPr>
              <a:t> </a:t>
            </a:r>
            <a:r>
              <a:rPr lang="ko-KR" altLang="en-US" sz="44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</a:t>
            </a:r>
            <a:r>
              <a:rPr lang="ko-KR" altLang="en-US" sz="2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프로젝트를 더 편리하고 효율적으로 수행할 수 있도록 </a:t>
            </a:r>
            <a:endParaRPr lang="en-US" altLang="ko-KR" sz="2800" dirty="0" smtClean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 업로드</a:t>
            </a:r>
            <a:r>
              <a:rPr lang="en-US" altLang="ko-KR" sz="2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 모임 시간 탐색</a:t>
            </a:r>
            <a:r>
              <a:rPr lang="en-US" altLang="ko-KR" sz="2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관리 등의 </a:t>
            </a:r>
            <a:endParaRPr lang="en-US" altLang="ko-KR" sz="2800" dirty="0" smtClean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기능을 제공하는 웹 기반 프로그램입니다</a:t>
            </a:r>
            <a:endParaRPr lang="en-US" altLang="ko-KR" sz="2800" dirty="0" smtClean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/>
            <a:endParaRPr lang="en-US" altLang="ko-KR" dirty="0" smtClean="0">
              <a:solidFill>
                <a:schemeClr val="tx2"/>
              </a:solidFill>
            </a:endParaRPr>
          </a:p>
          <a:p>
            <a:pPr marL="0" indent="0"/>
            <a:endParaRPr lang="en-US" altLang="ko-KR" dirty="0" smtClean="0"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16" y="4032659"/>
            <a:ext cx="4906972" cy="2605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2" name="Picture 2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52" y="4215222"/>
            <a:ext cx="28575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과정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en-US" altLang="ko-KR" sz="4000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C9</a:t>
            </a:r>
            <a:endParaRPr lang="ko-KR" altLang="en-US" sz="40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24" y="1692399"/>
            <a:ext cx="8832981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과정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altLang="en-US" sz="3200" dirty="0" err="1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목업</a:t>
            </a:r>
            <a:endParaRPr lang="ko-KR" altLang="en-US" sz="32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8" y="1623866"/>
            <a:ext cx="2637432" cy="21803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84" y="1623866"/>
            <a:ext cx="2593392" cy="21803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10" y="1623866"/>
            <a:ext cx="4136076" cy="51811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0" y="3902878"/>
            <a:ext cx="4329068" cy="29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변동 사항</a:t>
            </a:r>
            <a:endParaRPr lang="en-US" altLang="ko-KR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6041"/>
              </p:ext>
            </p:extLst>
          </p:nvPr>
        </p:nvGraphicFramePr>
        <p:xfrm>
          <a:off x="774192" y="1656396"/>
          <a:ext cx="9149759" cy="5428032"/>
        </p:xfrm>
        <a:graphic>
          <a:graphicData uri="http://schemas.openxmlformats.org/drawingml/2006/table">
            <a:tbl>
              <a:tblPr/>
              <a:tblGrid>
                <a:gridCol w="1433583">
                  <a:extLst>
                    <a:ext uri="{9D8B030D-6E8A-4147-A177-3AD203B41FA5}">
                      <a16:colId xmlns:a16="http://schemas.microsoft.com/office/drawing/2014/main" val="3560379000"/>
                    </a:ext>
                  </a:extLst>
                </a:gridCol>
                <a:gridCol w="3858088">
                  <a:extLst>
                    <a:ext uri="{9D8B030D-6E8A-4147-A177-3AD203B41FA5}">
                      <a16:colId xmlns:a16="http://schemas.microsoft.com/office/drawing/2014/main" val="2433196536"/>
                    </a:ext>
                  </a:extLst>
                </a:gridCol>
                <a:gridCol w="3858088">
                  <a:extLst>
                    <a:ext uri="{9D8B030D-6E8A-4147-A177-3AD203B41FA5}">
                      <a16:colId xmlns:a16="http://schemas.microsoft.com/office/drawing/2014/main" val="1381203329"/>
                    </a:ext>
                  </a:extLst>
                </a:gridCol>
              </a:tblGrid>
              <a:tr h="445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대분류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중분류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 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014020"/>
                  </a:ext>
                </a:extLst>
              </a:tr>
              <a:tr h="55902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 가입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유저는 정보를 입력한 뒤 서버로 전송하고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서버는 해당 데이터를 저장한다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680229"/>
                  </a:ext>
                </a:extLst>
              </a:tr>
              <a:tr h="798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최종 프로젝트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결과 열람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완성된 팀 프로젝트 자료의 열람 여부를 결정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유저가 원하는 프로젝트 검색하면 서버가 결과 출력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열람을 위한 결제 시스템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35906"/>
                  </a:ext>
                </a:extLst>
              </a:tr>
              <a:tr h="79848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 프로젝트 참여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 프로젝트의 기본 정보를 입력 새로운 프로젝트를 생성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해당 프로젝트의 코드 번호를 통해 유저가 해당 팀 프로젝트에 참여한다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889268"/>
                  </a:ext>
                </a:extLst>
              </a:tr>
              <a:tr h="559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 프로젝트 진행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목표 설정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&amp;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과제업로드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 프로젝트의 세부 공동 목표 및 개인 과제 설정하고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서버에 과제 업로드 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071572"/>
                  </a:ext>
                </a:extLst>
              </a:tr>
              <a:tr h="55902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공통 가용 시간 탐색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팀원들이 등록한 가용 시간을 분석하여 팀플이 가능한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시간을 출력해준다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525748"/>
                  </a:ext>
                </a:extLst>
              </a:tr>
              <a:tr h="798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 프로젝트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푸시알림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유저가 설정한 공동 목표 및 개인 과제의 마감 기한에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푸시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알람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기능을 제공한다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목표가 시간 내에 달성되었는지 여부 분석한다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732265"/>
                  </a:ext>
                </a:extLst>
              </a:tr>
              <a:tr h="559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최종 팀 프로젝트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보고서 제공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팀 프로젝트 관리 시 저장했던 정보를 바탕으로 각 팀원의 기여도와 참여도를 반영한 최종 보고서를 제공한다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5668" marR="85668" marT="42834" marB="428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6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변동 사항</a:t>
            </a:r>
            <a:endParaRPr lang="en-US" altLang="ko-KR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416496" y="1584387"/>
            <a:ext cx="9322692" cy="2090373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altLang="ko-KR" sz="5400" dirty="0">
                <a:latin typeface="나눔고딕 ExtraBold" panose="020D0904000000000000" pitchFamily="50" charset="-127"/>
              </a:rPr>
              <a:t> </a:t>
            </a:r>
            <a:r>
              <a:rPr lang="en-US" altLang="ko-KR" sz="5400" dirty="0" smtClean="0">
                <a:latin typeface="나눔고딕 ExtraBold" panose="020D0904000000000000" pitchFamily="50" charset="-127"/>
              </a:rPr>
              <a:t>◦</a:t>
            </a:r>
            <a:r>
              <a:rPr lang="en-US" altLang="ko-KR" sz="3200" dirty="0" smtClean="0">
                <a:latin typeface="나눔고딕 ExtraBold" panose="020D0904000000000000" pitchFamily="50" charset="-127"/>
              </a:rPr>
              <a:t> </a:t>
            </a:r>
            <a:r>
              <a:rPr lang="ko-KR" altLang="en-US" sz="4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ko-KR" altLang="en-US" sz="32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과제 설정 기능</a:t>
            </a:r>
            <a:endParaRPr lang="en-US" altLang="ko-KR" sz="3200" dirty="0" smtClean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(</a:t>
            </a:r>
            <a:r>
              <a:rPr lang="ko-KR" altLang="en-US" sz="1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과제 내용</a:t>
            </a:r>
            <a:r>
              <a:rPr lang="en-US" altLang="ko-KR" sz="1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마감 기한 설정 기능</a:t>
            </a:r>
            <a:r>
              <a:rPr lang="en-US" altLang="ko-KR" sz="1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0" indent="0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과제 달성 여부를 판단하기 어려워 이 기능은 구현하지 않음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</a:pPr>
            <a:endParaRPr lang="en-US" altLang="ko-KR" sz="2400" dirty="0" smtClean="0">
              <a:solidFill>
                <a:schemeClr val="tx2"/>
              </a:solidFill>
            </a:endParaRP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510364" y="3418450"/>
            <a:ext cx="8280920" cy="2090373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altLang="ko-KR" sz="3200" dirty="0">
                <a:latin typeface="나눔고딕 ExtraBold" panose="020D0904000000000000" pitchFamily="50" charset="-127"/>
              </a:rPr>
              <a:t> </a:t>
            </a:r>
            <a:r>
              <a:rPr lang="en-US" altLang="ko-KR" sz="4400" dirty="0">
                <a:latin typeface="나눔고딕 ExtraBold" panose="020D0904000000000000" pitchFamily="50" charset="-127"/>
              </a:rPr>
              <a:t>◦</a:t>
            </a:r>
            <a:r>
              <a:rPr lang="en-US" altLang="ko-KR" sz="3200" dirty="0" smtClean="0">
                <a:latin typeface="나눔고딕 ExtraBold" panose="020D0904000000000000" pitchFamily="50" charset="-127"/>
              </a:rPr>
              <a:t> </a:t>
            </a:r>
            <a:r>
              <a:rPr lang="ko-KR" altLang="en-US" sz="4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</a:t>
            </a:r>
            <a:r>
              <a:rPr lang="ko-KR" altLang="en-US" sz="32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 푸시 </a:t>
            </a:r>
            <a:r>
              <a:rPr lang="ko-KR" altLang="en-US" sz="3200" dirty="0" err="1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</a:t>
            </a:r>
            <a:r>
              <a:rPr lang="ko-KR" altLang="en-US" sz="32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기능</a:t>
            </a:r>
            <a:endParaRPr lang="en-US" altLang="ko-KR" sz="3200" dirty="0" smtClean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(</a:t>
            </a:r>
            <a:r>
              <a:rPr lang="ko-KR" altLang="en-US" sz="1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과제 마감 기한까지 완료가 안되었을 때 푸시 </a:t>
            </a:r>
            <a:r>
              <a:rPr lang="ko-KR" altLang="en-US" sz="1800" dirty="0" err="1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</a:t>
            </a:r>
            <a:r>
              <a:rPr lang="ko-KR" altLang="en-US" sz="1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을  제공하는 기능</a:t>
            </a:r>
            <a:r>
              <a:rPr lang="en-US" altLang="ko-KR" sz="1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altLang="ko-KR" sz="1800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기반 프로그램으로 푸시 </a:t>
            </a:r>
            <a:r>
              <a:rPr lang="ko-KR" altLang="en-US" sz="2400" dirty="0" err="1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</a:t>
            </a:r>
            <a:r>
              <a:rPr lang="ko-KR" altLang="en-US" sz="24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기능을 제공하지 않음</a:t>
            </a:r>
            <a:endParaRPr lang="en-US" altLang="ko-KR" sz="2400" dirty="0" smtClean="0">
              <a:solidFill>
                <a:schemeClr val="tx2"/>
              </a:solidFill>
            </a:endParaRP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520948" y="5182646"/>
            <a:ext cx="8280920" cy="2090373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altLang="ko-KR" sz="4800" dirty="0">
                <a:latin typeface="나눔고딕 ExtraBold" panose="020D0904000000000000" pitchFamily="50" charset="-127"/>
              </a:rPr>
              <a:t>◦</a:t>
            </a:r>
            <a:r>
              <a:rPr lang="en-US" altLang="ko-KR" sz="3200" dirty="0">
                <a:latin typeface="나눔고딕 ExtraBold" panose="020D0904000000000000" pitchFamily="50" charset="-127"/>
              </a:rPr>
              <a:t> </a:t>
            </a:r>
            <a:r>
              <a:rPr lang="ko-KR" altLang="en-US" sz="4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</a:t>
            </a:r>
            <a:r>
              <a:rPr lang="ko-KR" altLang="en-US" sz="32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 프로젝트 결과 열람 기능</a:t>
            </a:r>
            <a:endParaRPr lang="en-US" altLang="ko-KR" sz="2400" dirty="0" smtClean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(</a:t>
            </a:r>
            <a:r>
              <a:rPr lang="ko-KR" altLang="en-US" sz="1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유저들의 최종 자료를 사고 팔 수 있는 기능</a:t>
            </a:r>
            <a:r>
              <a:rPr lang="en-US" altLang="ko-KR" sz="1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0" indent="0">
              <a:lnSpc>
                <a:spcPct val="100000"/>
              </a:lnSpc>
            </a:pPr>
            <a:r>
              <a:rPr lang="en-US" altLang="ko-KR" sz="18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4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제공하지 않음</a:t>
            </a:r>
            <a:endParaRPr lang="en-US" altLang="ko-KR" sz="2400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100000"/>
              </a:lnSpc>
            </a:pPr>
            <a:endParaRPr lang="en-US" altLang="ko-KR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기능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1728403"/>
            <a:ext cx="5616624" cy="648072"/>
          </a:xfr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공통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(SDD)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53068"/>
              </p:ext>
            </p:extLst>
          </p:nvPr>
        </p:nvGraphicFramePr>
        <p:xfrm>
          <a:off x="918208" y="2556495"/>
          <a:ext cx="8124317" cy="1783715"/>
        </p:xfrm>
        <a:graphic>
          <a:graphicData uri="http://schemas.openxmlformats.org/drawingml/2006/table">
            <a:tbl>
              <a:tblPr/>
              <a:tblGrid>
                <a:gridCol w="951357">
                  <a:extLst>
                    <a:ext uri="{9D8B030D-6E8A-4147-A177-3AD203B41FA5}">
                      <a16:colId xmlns:a16="http://schemas.microsoft.com/office/drawing/2014/main" val="1188545676"/>
                    </a:ext>
                  </a:extLst>
                </a:gridCol>
                <a:gridCol w="3586480">
                  <a:extLst>
                    <a:ext uri="{9D8B030D-6E8A-4147-A177-3AD203B41FA5}">
                      <a16:colId xmlns:a16="http://schemas.microsoft.com/office/drawing/2014/main" val="2902497666"/>
                    </a:ext>
                  </a:extLst>
                </a:gridCol>
                <a:gridCol w="3586480">
                  <a:extLst>
                    <a:ext uri="{9D8B030D-6E8A-4147-A177-3AD203B41FA5}">
                      <a16:colId xmlns:a16="http://schemas.microsoft.com/office/drawing/2014/main" val="2912465797"/>
                    </a:ext>
                  </a:extLst>
                </a:gridCol>
              </a:tblGrid>
              <a:tr h="4461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회원가입 폼을 제공하고 입력받은 회원 정보를 서버에 전송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해당 데이터 테이블에 획득한 데이터 저장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92412"/>
                  </a:ext>
                </a:extLst>
              </a:tr>
              <a:tr h="2485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기본 회원 가입 정보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조모임 가능 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69651"/>
                  </a:ext>
                </a:extLst>
              </a:tr>
              <a:tr h="2485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371956"/>
                  </a:ext>
                </a:extLst>
              </a:tr>
              <a:tr h="29413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상세요구사항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SRS-F-001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회원가입 폼 작성 후 서버에 전송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22899"/>
                  </a:ext>
                </a:extLst>
              </a:tr>
              <a:tr h="332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SRS-F-002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획득한 정보를 데이터베이스에 저장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90924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34889"/>
              </p:ext>
            </p:extLst>
          </p:nvPr>
        </p:nvGraphicFramePr>
        <p:xfrm>
          <a:off x="916504" y="4645446"/>
          <a:ext cx="8124317" cy="1753235"/>
        </p:xfrm>
        <a:graphic>
          <a:graphicData uri="http://schemas.openxmlformats.org/drawingml/2006/table">
            <a:tbl>
              <a:tblPr/>
              <a:tblGrid>
                <a:gridCol w="951357">
                  <a:extLst>
                    <a:ext uri="{9D8B030D-6E8A-4147-A177-3AD203B41FA5}">
                      <a16:colId xmlns:a16="http://schemas.microsoft.com/office/drawing/2014/main" val="805030367"/>
                    </a:ext>
                  </a:extLst>
                </a:gridCol>
                <a:gridCol w="3586480">
                  <a:extLst>
                    <a:ext uri="{9D8B030D-6E8A-4147-A177-3AD203B41FA5}">
                      <a16:colId xmlns:a16="http://schemas.microsoft.com/office/drawing/2014/main" val="2012464552"/>
                    </a:ext>
                  </a:extLst>
                </a:gridCol>
                <a:gridCol w="3586480">
                  <a:extLst>
                    <a:ext uri="{9D8B030D-6E8A-4147-A177-3AD203B41FA5}">
                      <a16:colId xmlns:a16="http://schemas.microsoft.com/office/drawing/2014/main" val="851185236"/>
                    </a:ext>
                  </a:extLst>
                </a:gridCol>
              </a:tblGrid>
              <a:tr h="482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로그인 폼을 제공하고 입력받은 정보를 서버에 전송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해당 데이터 테이블에 획득한 데이터 저장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9137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로그인 정보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패스워드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443329"/>
                  </a:ext>
                </a:extLst>
              </a:tr>
              <a:tr h="2485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 계정 페이지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로그인 오류 페이지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82201"/>
                  </a:ext>
                </a:extLst>
              </a:tr>
              <a:tr h="29413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상세요구사항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SRS-F-003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로그인 폼 작성 후 서버에 전송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952765"/>
                  </a:ext>
                </a:extLst>
              </a:tr>
              <a:tr h="296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SRS-F-004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획득한 정보를 데이터베이스와 비교 후 결과 출력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052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7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504267"/>
            <a:ext cx="8494513" cy="62071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기능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1728403"/>
            <a:ext cx="5220579" cy="648072"/>
          </a:xfr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공통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52" y="2520491"/>
            <a:ext cx="4860540" cy="41237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720" y="2520491"/>
            <a:ext cx="4750099" cy="4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어플리케이션기획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E9471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E9471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lnSpc>
            <a:spcPts val="900"/>
          </a:lnSpc>
          <a:defRPr sz="650" b="1" dirty="0" smtClean="0">
            <a:solidFill>
              <a:schemeClr val="bg1"/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1000</Words>
  <Application>Microsoft Office PowerPoint</Application>
  <PresentationFormat>사용자 지정</PresentationFormat>
  <Paragraphs>176</Paragraphs>
  <Slides>19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나눔고딕</vt:lpstr>
      <vt:lpstr>나눔고딕 ExtraBold</vt:lpstr>
      <vt:lpstr>나눔명조</vt:lpstr>
      <vt:lpstr>맑은 고딕</vt:lpstr>
      <vt:lpstr>한컴바탕</vt:lpstr>
      <vt:lpstr>함초롬바탕</vt:lpstr>
      <vt:lpstr>Arial</vt:lpstr>
      <vt:lpstr>Tw Cen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최수현</cp:lastModifiedBy>
  <cp:revision>301</cp:revision>
  <dcterms:created xsi:type="dcterms:W3CDTF">2012-01-09T10:53:10Z</dcterms:created>
  <dcterms:modified xsi:type="dcterms:W3CDTF">2017-12-21T15:06:54Z</dcterms:modified>
</cp:coreProperties>
</file>