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Lato" panose="020B0604020202020204" charset="0"/>
      <p:regular r:id="rId17"/>
      <p:bold r:id="rId18"/>
      <p:italic r:id="rId19"/>
      <p:boldItalic r:id="rId20"/>
    </p:embeddedFont>
    <p:embeddedFont>
      <p:font typeface="Montserra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48258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80d1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80d1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909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490544df8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490544df8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921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490544df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490544df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093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490544df8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490544df8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118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490544df8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490544df8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76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490544df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490544df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992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490544df8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490544df8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8830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f80d1f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f80d1f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0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490544df8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490544df8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2816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490544df8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490544df8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739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490544df8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490544df8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678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490544df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490544df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827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490544df8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490544df8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182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475250" y="944975"/>
            <a:ext cx="5017500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Entrada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y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Salida de Datos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A4C2F4"/>
                </a:solidFill>
              </a:rPr>
              <a:t>Vilma Zorina Camacho Cágal.</a:t>
            </a:r>
            <a:endParaRPr sz="1400">
              <a:solidFill>
                <a:srgbClr val="A4C2F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A4C2F4"/>
                </a:solidFill>
              </a:rPr>
              <a:t>José Manuel Miranda Villagran.</a:t>
            </a:r>
            <a:endParaRPr sz="1400">
              <a:solidFill>
                <a:srgbClr val="A4C2F4"/>
              </a:solidFill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6725" y="3750450"/>
            <a:ext cx="972725" cy="856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290450" y="942975"/>
            <a:ext cx="55698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/>
              <a:t>Imprimir la potencia de un número. 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571200" y="648550"/>
            <a:ext cx="83370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073763"/>
                </a:solidFill>
              </a:rPr>
              <a:t>Código</a:t>
            </a:r>
            <a:r>
              <a:rPr lang="es-419" sz="3000"/>
              <a:t> </a:t>
            </a:r>
            <a:r>
              <a:rPr lang="es-419" sz="3000" b="1">
                <a:solidFill>
                  <a:srgbClr val="FF0000"/>
                </a:solidFill>
              </a:rPr>
              <a:t>Ruby</a:t>
            </a:r>
            <a:r>
              <a:rPr lang="es-419" sz="3000">
                <a:solidFill>
                  <a:srgbClr val="FF0000"/>
                </a:solidFill>
              </a:rPr>
              <a:t>  </a:t>
            </a:r>
            <a:r>
              <a:rPr lang="es-419" sz="3000">
                <a:solidFill>
                  <a:srgbClr val="00FF00"/>
                </a:solidFill>
              </a:rPr>
              <a:t> </a:t>
            </a:r>
            <a:endParaRPr sz="3000">
              <a:solidFill>
                <a:srgbClr val="00FF00"/>
              </a:solidFill>
            </a:endParaRPr>
          </a:p>
        </p:txBody>
      </p:sp>
      <p:pic>
        <p:nvPicPr>
          <p:cNvPr id="197" name="Google Shape;197;p23"/>
          <p:cNvPicPr preferRelativeResize="0"/>
          <p:nvPr/>
        </p:nvPicPr>
        <p:blipFill rotWithShape="1">
          <a:blip r:embed="rId3">
            <a:alphaModFix/>
          </a:blip>
          <a:srcRect l="4336" t="10521" r="29666" b="53134"/>
          <a:stretch/>
        </p:blipFill>
        <p:spPr>
          <a:xfrm>
            <a:off x="1166825" y="1754975"/>
            <a:ext cx="7306874" cy="22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571200" y="419950"/>
            <a:ext cx="83370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073763"/>
                </a:solidFill>
              </a:rPr>
              <a:t>Código</a:t>
            </a:r>
            <a:r>
              <a:rPr lang="es-419" sz="3000"/>
              <a:t> </a:t>
            </a:r>
            <a:r>
              <a:rPr lang="es-419" sz="3000" b="1">
                <a:solidFill>
                  <a:srgbClr val="38761D"/>
                </a:solidFill>
              </a:rPr>
              <a:t>Ensamblador</a:t>
            </a:r>
            <a:r>
              <a:rPr lang="es-419" sz="3000">
                <a:solidFill>
                  <a:srgbClr val="38761D"/>
                </a:solidFill>
              </a:rPr>
              <a:t> </a:t>
            </a:r>
            <a:r>
              <a:rPr lang="es-419" sz="3000">
                <a:solidFill>
                  <a:srgbClr val="FF0000"/>
                </a:solidFill>
              </a:rPr>
              <a:t> </a:t>
            </a:r>
            <a:r>
              <a:rPr lang="es-419" sz="3000">
                <a:solidFill>
                  <a:srgbClr val="00FF00"/>
                </a:solidFill>
              </a:rPr>
              <a:t> </a:t>
            </a:r>
            <a:endParaRPr sz="3000">
              <a:solidFill>
                <a:srgbClr val="00FF00"/>
              </a:solidFill>
            </a:endParaRPr>
          </a:p>
        </p:txBody>
      </p:sp>
      <p:pic>
        <p:nvPicPr>
          <p:cNvPr id="203" name="Google Shape;203;p24"/>
          <p:cNvPicPr preferRelativeResize="0"/>
          <p:nvPr/>
        </p:nvPicPr>
        <p:blipFill rotWithShape="1">
          <a:blip r:embed="rId3">
            <a:alphaModFix/>
          </a:blip>
          <a:srcRect l="2524" t="11601" r="64781" b="44234"/>
          <a:stretch/>
        </p:blipFill>
        <p:spPr>
          <a:xfrm>
            <a:off x="461975" y="1474000"/>
            <a:ext cx="4143374" cy="314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4"/>
          <p:cNvPicPr preferRelativeResize="0"/>
          <p:nvPr/>
        </p:nvPicPr>
        <p:blipFill rotWithShape="1">
          <a:blip r:embed="rId3">
            <a:alphaModFix/>
          </a:blip>
          <a:srcRect l="7480" t="55760" r="64710" b="2146"/>
          <a:stretch/>
        </p:blipFill>
        <p:spPr>
          <a:xfrm>
            <a:off x="5026825" y="1486450"/>
            <a:ext cx="3697632" cy="314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571200" y="419950"/>
            <a:ext cx="83370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073763"/>
                </a:solidFill>
              </a:rPr>
              <a:t>Código</a:t>
            </a:r>
            <a:r>
              <a:rPr lang="es-419" sz="3000"/>
              <a:t> </a:t>
            </a:r>
            <a:r>
              <a:rPr lang="es-419" sz="3000" b="1">
                <a:solidFill>
                  <a:srgbClr val="38761D"/>
                </a:solidFill>
              </a:rPr>
              <a:t>Ensamblador</a:t>
            </a:r>
            <a:r>
              <a:rPr lang="es-419" sz="3000">
                <a:solidFill>
                  <a:srgbClr val="38761D"/>
                </a:solidFill>
              </a:rPr>
              <a:t> </a:t>
            </a:r>
            <a:r>
              <a:rPr lang="es-419" sz="3000">
                <a:solidFill>
                  <a:srgbClr val="FF0000"/>
                </a:solidFill>
              </a:rPr>
              <a:t> </a:t>
            </a:r>
            <a:r>
              <a:rPr lang="es-419" sz="3000">
                <a:solidFill>
                  <a:srgbClr val="00FF00"/>
                </a:solidFill>
              </a:rPr>
              <a:t> </a:t>
            </a:r>
            <a:endParaRPr sz="3000">
              <a:solidFill>
                <a:srgbClr val="00FF00"/>
              </a:solidFill>
            </a:endParaRPr>
          </a:p>
        </p:txBody>
      </p:sp>
      <p:pic>
        <p:nvPicPr>
          <p:cNvPr id="210" name="Google Shape;210;p25"/>
          <p:cNvPicPr preferRelativeResize="0"/>
          <p:nvPr/>
        </p:nvPicPr>
        <p:blipFill rotWithShape="1">
          <a:blip r:embed="rId3">
            <a:alphaModFix/>
          </a:blip>
          <a:srcRect l="2714" t="12626" r="63653" b="39474"/>
          <a:stretch/>
        </p:blipFill>
        <p:spPr>
          <a:xfrm>
            <a:off x="207175" y="1266850"/>
            <a:ext cx="4378248" cy="350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5"/>
          <p:cNvPicPr preferRelativeResize="0"/>
          <p:nvPr/>
        </p:nvPicPr>
        <p:blipFill rotWithShape="1">
          <a:blip r:embed="rId4">
            <a:alphaModFix/>
          </a:blip>
          <a:srcRect l="2798" t="46742" r="67142" b="7274"/>
          <a:stretch/>
        </p:blipFill>
        <p:spPr>
          <a:xfrm>
            <a:off x="4841100" y="1266862"/>
            <a:ext cx="4076342" cy="350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37149" y="1403738"/>
            <a:ext cx="5017500" cy="1578900"/>
          </a:xfrm>
        </p:spPr>
        <p:txBody>
          <a:bodyPr/>
          <a:lstStyle/>
          <a:p>
            <a:r>
              <a:rPr lang="es-MX" dirty="0" smtClean="0">
                <a:solidFill>
                  <a:srgbClr val="00FF00"/>
                </a:solidFill>
              </a:rPr>
              <a:t>Bibliografía:</a:t>
            </a:r>
            <a:endParaRPr lang="es-MX" dirty="0">
              <a:solidFill>
                <a:srgbClr val="00FF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83287" y="2291603"/>
            <a:ext cx="4525225" cy="1458463"/>
          </a:xfrm>
        </p:spPr>
        <p:txBody>
          <a:bodyPr/>
          <a:lstStyle/>
          <a:p>
            <a:r>
              <a:rPr lang="es-MX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Barry B. Brey </a:t>
            </a:r>
            <a:endParaRPr lang="es-MX" sz="18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s-MX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s-MX" sz="1800" dirty="0" smtClean="0"/>
              <a:t>Microprocesadores Intel,  </a:t>
            </a:r>
            <a:r>
              <a:rPr lang="es-MX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7ma Edición </a:t>
            </a:r>
            <a:r>
              <a:rPr lang="es-MX" sz="1800" dirty="0" smtClean="0"/>
              <a:t>.</a:t>
            </a:r>
          </a:p>
          <a:p>
            <a:endParaRPr lang="es-MX" sz="1800" dirty="0" smtClean="0"/>
          </a:p>
          <a:p>
            <a:r>
              <a:rPr lang="es-MX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PEARSON EDUCACIÓN, México, 2006.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104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3156150" y="1426000"/>
            <a:ext cx="18087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rgbClr val="FF0000"/>
                </a:solidFill>
              </a:rPr>
              <a:t>Ruby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ctrTitle"/>
          </p:nvPr>
        </p:nvSpPr>
        <p:spPr>
          <a:xfrm>
            <a:off x="4622850" y="2195550"/>
            <a:ext cx="18828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/>
              <a:t>VS</a:t>
            </a:r>
            <a:r>
              <a:rPr lang="es-419" b="1">
                <a:solidFill>
                  <a:srgbClr val="0C343D"/>
                </a:solidFill>
              </a:rPr>
              <a:t> </a:t>
            </a:r>
            <a:endParaRPr b="1">
              <a:solidFill>
                <a:srgbClr val="0C343D"/>
              </a:solidFill>
            </a:endParaRPr>
          </a:p>
        </p:txBody>
      </p:sp>
      <p:sp>
        <p:nvSpPr>
          <p:cNvPr id="143" name="Google Shape;143;p14"/>
          <p:cNvSpPr txBox="1">
            <a:spLocks noGrp="1"/>
          </p:cNvSpPr>
          <p:nvPr>
            <p:ph type="ctrTitle"/>
          </p:nvPr>
        </p:nvSpPr>
        <p:spPr>
          <a:xfrm>
            <a:off x="5236350" y="2917075"/>
            <a:ext cx="38337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rgbClr val="00FF00"/>
                </a:solidFill>
              </a:rPr>
              <a:t>Ensamblador </a:t>
            </a:r>
            <a:endParaRPr b="1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214250" y="942975"/>
            <a:ext cx="6558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/>
              <a:t>Imprimir un Mensaje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571200" y="648550"/>
            <a:ext cx="83370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073763"/>
                </a:solidFill>
              </a:rPr>
              <a:t>Código</a:t>
            </a:r>
            <a:r>
              <a:rPr lang="es-419" sz="3000"/>
              <a:t> </a:t>
            </a:r>
            <a:r>
              <a:rPr lang="es-419" sz="3000" b="1">
                <a:solidFill>
                  <a:srgbClr val="FF0000"/>
                </a:solidFill>
              </a:rPr>
              <a:t>Ruby</a:t>
            </a:r>
            <a:r>
              <a:rPr lang="es-419" sz="3000">
                <a:solidFill>
                  <a:srgbClr val="FF0000"/>
                </a:solidFill>
              </a:rPr>
              <a:t>  </a:t>
            </a:r>
            <a:r>
              <a:rPr lang="es-419" sz="3000">
                <a:solidFill>
                  <a:srgbClr val="00FF00"/>
                </a:solidFill>
              </a:rPr>
              <a:t> </a:t>
            </a:r>
            <a:endParaRPr sz="3000">
              <a:solidFill>
                <a:srgbClr val="00FF00"/>
              </a:solidFill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 rotWithShape="1">
          <a:blip r:embed="rId3">
            <a:alphaModFix/>
          </a:blip>
          <a:srcRect l="4315" t="9640" r="45095" b="70942"/>
          <a:stretch/>
        </p:blipFill>
        <p:spPr>
          <a:xfrm>
            <a:off x="1640675" y="2109800"/>
            <a:ext cx="6003150" cy="129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571200" y="648550"/>
            <a:ext cx="83370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073763"/>
                </a:solidFill>
              </a:rPr>
              <a:t>Código</a:t>
            </a:r>
            <a:r>
              <a:rPr lang="es-419" sz="3000"/>
              <a:t> </a:t>
            </a:r>
            <a:r>
              <a:rPr lang="es-419" sz="3000" b="1">
                <a:solidFill>
                  <a:srgbClr val="38761D"/>
                </a:solidFill>
              </a:rPr>
              <a:t>Ensamblador</a:t>
            </a:r>
            <a:r>
              <a:rPr lang="es-419" sz="3000">
                <a:solidFill>
                  <a:srgbClr val="38761D"/>
                </a:solidFill>
              </a:rPr>
              <a:t> </a:t>
            </a:r>
            <a:r>
              <a:rPr lang="es-419" sz="3000">
                <a:solidFill>
                  <a:srgbClr val="FF0000"/>
                </a:solidFill>
              </a:rPr>
              <a:t> </a:t>
            </a:r>
            <a:r>
              <a:rPr lang="es-419" sz="3000">
                <a:solidFill>
                  <a:srgbClr val="00FF00"/>
                </a:solidFill>
              </a:rPr>
              <a:t> </a:t>
            </a:r>
            <a:endParaRPr sz="3000">
              <a:solidFill>
                <a:srgbClr val="00FF00"/>
              </a:solidFill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3">
            <a:alphaModFix/>
          </a:blip>
          <a:srcRect l="2697" t="12540" r="71952" b="42592"/>
          <a:stretch/>
        </p:blipFill>
        <p:spPr>
          <a:xfrm>
            <a:off x="538175" y="1321600"/>
            <a:ext cx="3665923" cy="364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 rotWithShape="1">
          <a:blip r:embed="rId3">
            <a:alphaModFix/>
          </a:blip>
          <a:srcRect l="2820" t="58358" r="76034" b="3244"/>
          <a:stretch/>
        </p:blipFill>
        <p:spPr>
          <a:xfrm>
            <a:off x="5024450" y="1321600"/>
            <a:ext cx="3573259" cy="364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290450" y="942975"/>
            <a:ext cx="58056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/>
              <a:t>Imprimir una Expresión Aritmética. 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571200" y="648550"/>
            <a:ext cx="83370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073763"/>
                </a:solidFill>
              </a:rPr>
              <a:t>Código</a:t>
            </a:r>
            <a:r>
              <a:rPr lang="es-419" sz="3000"/>
              <a:t> </a:t>
            </a:r>
            <a:r>
              <a:rPr lang="es-419" sz="3000" b="1">
                <a:solidFill>
                  <a:srgbClr val="FF0000"/>
                </a:solidFill>
              </a:rPr>
              <a:t>Ruby</a:t>
            </a:r>
            <a:r>
              <a:rPr lang="es-419" sz="3000">
                <a:solidFill>
                  <a:srgbClr val="FF0000"/>
                </a:solidFill>
              </a:rPr>
              <a:t>  </a:t>
            </a:r>
            <a:r>
              <a:rPr lang="es-419" sz="3000">
                <a:solidFill>
                  <a:srgbClr val="00FF00"/>
                </a:solidFill>
              </a:rPr>
              <a:t> </a:t>
            </a:r>
            <a:endParaRPr sz="3000">
              <a:solidFill>
                <a:srgbClr val="00FF00"/>
              </a:solidFill>
            </a:endParaRPr>
          </a:p>
        </p:txBody>
      </p:sp>
      <p:pic>
        <p:nvPicPr>
          <p:cNvPr id="172" name="Google Shape;172;p19"/>
          <p:cNvPicPr preferRelativeResize="0"/>
          <p:nvPr/>
        </p:nvPicPr>
        <p:blipFill rotWithShape="1">
          <a:blip r:embed="rId3">
            <a:alphaModFix/>
          </a:blip>
          <a:srcRect l="4944" t="9794" r="56027" b="53861"/>
          <a:stretch/>
        </p:blipFill>
        <p:spPr>
          <a:xfrm>
            <a:off x="2343150" y="1562650"/>
            <a:ext cx="4633574" cy="242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571200" y="419950"/>
            <a:ext cx="83370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073763"/>
                </a:solidFill>
              </a:rPr>
              <a:t>Código</a:t>
            </a:r>
            <a:r>
              <a:rPr lang="es-419" sz="3000"/>
              <a:t> </a:t>
            </a:r>
            <a:r>
              <a:rPr lang="es-419" sz="3000" b="1">
                <a:solidFill>
                  <a:srgbClr val="38761D"/>
                </a:solidFill>
              </a:rPr>
              <a:t>Ensamblador</a:t>
            </a:r>
            <a:r>
              <a:rPr lang="es-419" sz="3000">
                <a:solidFill>
                  <a:srgbClr val="38761D"/>
                </a:solidFill>
              </a:rPr>
              <a:t> </a:t>
            </a:r>
            <a:r>
              <a:rPr lang="es-419" sz="3000">
                <a:solidFill>
                  <a:srgbClr val="FF0000"/>
                </a:solidFill>
              </a:rPr>
              <a:t> </a:t>
            </a:r>
            <a:r>
              <a:rPr lang="es-419" sz="3000">
                <a:solidFill>
                  <a:srgbClr val="00FF00"/>
                </a:solidFill>
              </a:rPr>
              <a:t> </a:t>
            </a:r>
            <a:endParaRPr sz="3000">
              <a:solidFill>
                <a:srgbClr val="00FF00"/>
              </a:solidFill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 rotWithShape="1">
          <a:blip r:embed="rId3">
            <a:alphaModFix/>
          </a:blip>
          <a:srcRect l="3121" t="11324" r="67206" b="37712"/>
          <a:stretch/>
        </p:blipFill>
        <p:spPr>
          <a:xfrm>
            <a:off x="264325" y="1231175"/>
            <a:ext cx="3869525" cy="373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 rotWithShape="1">
          <a:blip r:embed="rId3">
            <a:alphaModFix/>
          </a:blip>
          <a:srcRect l="5226" t="63343" r="66989" b="8163"/>
          <a:stretch/>
        </p:blipFill>
        <p:spPr>
          <a:xfrm>
            <a:off x="4602950" y="1231175"/>
            <a:ext cx="4160875" cy="240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571200" y="419950"/>
            <a:ext cx="83370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073763"/>
                </a:solidFill>
              </a:rPr>
              <a:t>Código</a:t>
            </a:r>
            <a:r>
              <a:rPr lang="es-419" sz="3000"/>
              <a:t> </a:t>
            </a:r>
            <a:r>
              <a:rPr lang="es-419" sz="3000" b="1">
                <a:solidFill>
                  <a:srgbClr val="38761D"/>
                </a:solidFill>
              </a:rPr>
              <a:t>Ensamblador</a:t>
            </a:r>
            <a:r>
              <a:rPr lang="es-419" sz="3000">
                <a:solidFill>
                  <a:srgbClr val="38761D"/>
                </a:solidFill>
              </a:rPr>
              <a:t> </a:t>
            </a:r>
            <a:r>
              <a:rPr lang="es-419" sz="3000">
                <a:solidFill>
                  <a:srgbClr val="FF0000"/>
                </a:solidFill>
              </a:rPr>
              <a:t> </a:t>
            </a:r>
            <a:r>
              <a:rPr lang="es-419" sz="3000">
                <a:solidFill>
                  <a:srgbClr val="00FF00"/>
                </a:solidFill>
              </a:rPr>
              <a:t> </a:t>
            </a:r>
            <a:endParaRPr sz="3000">
              <a:solidFill>
                <a:srgbClr val="00FF00"/>
              </a:solidFill>
            </a:endParaRPr>
          </a:p>
        </p:txBody>
      </p:sp>
      <p:pic>
        <p:nvPicPr>
          <p:cNvPr id="185" name="Google Shape;185;p21"/>
          <p:cNvPicPr preferRelativeResize="0"/>
          <p:nvPr/>
        </p:nvPicPr>
        <p:blipFill rotWithShape="1">
          <a:blip r:embed="rId3">
            <a:alphaModFix/>
          </a:blip>
          <a:srcRect l="5528" t="13834" r="66842" b="47854"/>
          <a:stretch/>
        </p:blipFill>
        <p:spPr>
          <a:xfrm>
            <a:off x="295275" y="1207850"/>
            <a:ext cx="4496376" cy="350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 rotWithShape="1">
          <a:blip r:embed="rId3">
            <a:alphaModFix/>
          </a:blip>
          <a:srcRect l="2958" t="52832" r="73469" b="13512"/>
          <a:stretch/>
        </p:blipFill>
        <p:spPr>
          <a:xfrm>
            <a:off x="5062525" y="1259950"/>
            <a:ext cx="3836198" cy="30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Presentación en pantalla (16:9)</PresentationFormat>
  <Paragraphs>25</Paragraphs>
  <Slides>14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Lato</vt:lpstr>
      <vt:lpstr>Montserrat</vt:lpstr>
      <vt:lpstr>Arial</vt:lpstr>
      <vt:lpstr>Focus</vt:lpstr>
      <vt:lpstr>Entrada  y  Salida de Datos</vt:lpstr>
      <vt:lpstr>Ruby </vt:lpstr>
      <vt:lpstr>Imprimir un Mensaje</vt:lpstr>
      <vt:lpstr>Código Ruby   </vt:lpstr>
      <vt:lpstr>Código Ensamblador   </vt:lpstr>
      <vt:lpstr>Imprimir una Expresión Aritmética. </vt:lpstr>
      <vt:lpstr>Código Ruby   </vt:lpstr>
      <vt:lpstr>Código Ensamblador   </vt:lpstr>
      <vt:lpstr>Código Ensamblador   </vt:lpstr>
      <vt:lpstr>Imprimir la potencia de un número. </vt:lpstr>
      <vt:lpstr>Código Ruby   </vt:lpstr>
      <vt:lpstr>Código Ensamblador   </vt:lpstr>
      <vt:lpstr>Código Ensamblador   </vt:lpstr>
      <vt:lpstr>Bibliografía: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Entrada  y  Salida de Datos</dc:title>
  <cp:lastModifiedBy>Vilma Camacho</cp:lastModifiedBy>
  <cp:revision>2</cp:revision>
  <dcterms:modified xsi:type="dcterms:W3CDTF">2018-10-18T17:30:06Z</dcterms:modified>
</cp:coreProperties>
</file>