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0" r:id="rId2"/>
  </p:sldMasterIdLst>
  <p:notesMasterIdLst>
    <p:notesMasterId r:id="rId37"/>
  </p:notesMasterIdLst>
  <p:sldIdLst>
    <p:sldId id="256" r:id="rId3"/>
    <p:sldId id="276" r:id="rId4"/>
    <p:sldId id="281" r:id="rId5"/>
    <p:sldId id="263" r:id="rId6"/>
    <p:sldId id="264" r:id="rId7"/>
    <p:sldId id="265" r:id="rId8"/>
    <p:sldId id="305" r:id="rId9"/>
    <p:sldId id="324" r:id="rId10"/>
    <p:sldId id="306" r:id="rId11"/>
    <p:sldId id="307" r:id="rId12"/>
    <p:sldId id="308" r:id="rId13"/>
    <p:sldId id="309" r:id="rId14"/>
    <p:sldId id="283" r:id="rId15"/>
    <p:sldId id="285" r:id="rId16"/>
    <p:sldId id="284" r:id="rId17"/>
    <p:sldId id="286" r:id="rId18"/>
    <p:sldId id="303" r:id="rId19"/>
    <p:sldId id="304" r:id="rId20"/>
    <p:sldId id="313" r:id="rId21"/>
    <p:sldId id="314" r:id="rId22"/>
    <p:sldId id="315" r:id="rId23"/>
    <p:sldId id="317" r:id="rId24"/>
    <p:sldId id="318" r:id="rId25"/>
    <p:sldId id="320" r:id="rId26"/>
    <p:sldId id="321" r:id="rId27"/>
    <p:sldId id="323" r:id="rId28"/>
    <p:sldId id="325" r:id="rId29"/>
    <p:sldId id="326" r:id="rId30"/>
    <p:sldId id="327" r:id="rId31"/>
    <p:sldId id="328" r:id="rId32"/>
    <p:sldId id="329" r:id="rId33"/>
    <p:sldId id="331" r:id="rId34"/>
    <p:sldId id="322" r:id="rId35"/>
    <p:sldId id="3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6701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D4676-029F-4037-837F-F05B9DE78CBC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91439-8B92-40C7-A94D-69F227E902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1439-8B92-40C7-A94D-69F227E902C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8081E2-A06E-415C-A448-0D53AEFD894E}" type="datetimeFigureOut">
              <a:rPr lang="en-US" smtClean="0"/>
              <a:pPr/>
              <a:t>6/19/2016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DDF002-2329-402E-B4F6-33E2E6FB36E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677361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dobe Caslon Pro Bold" pitchFamily="18" charset="0"/>
              </a:rPr>
              <a:t>Analyzing Evolution of </a:t>
            </a:r>
            <a:b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dobe Caslon Pro Bold" pitchFamily="18" charset="0"/>
              </a:rPr>
            </a:b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dobe Caslon Pro Bold" pitchFamily="18" charset="0"/>
              </a:rPr>
              <a:t>“Sleeping Beauty”</a:t>
            </a:r>
            <a:b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dobe Caslon Pro Bold" pitchFamily="18" charset="0"/>
              </a:rPr>
            </a:br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  <a:latin typeface="Adobe Caslon Pro Bold" pitchFamily="18" charset="0"/>
              </a:rPr>
              <a:t>In Heterogeneous Citation Networks</a:t>
            </a:r>
            <a:endParaRPr lang="en-US" sz="3600" dirty="0">
              <a:solidFill>
                <a:schemeClr val="accent4">
                  <a:lumMod val="75000"/>
                </a:schemeClr>
              </a:solidFill>
              <a:latin typeface="Adobe Caslon Pro Bold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8600" y="3505200"/>
            <a:ext cx="8458200" cy="17526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Caslon Pro Bold" pitchFamily="18" charset="0"/>
                <a:ea typeface="+mn-ea"/>
                <a:cs typeface="+mn-cs"/>
              </a:rPr>
              <a:t>Siddharth Shakya</a:t>
            </a: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000" dirty="0" smtClean="0">
                <a:solidFill>
                  <a:srgbClr val="FF0000"/>
                </a:solidFill>
                <a:latin typeface="Adobe Caslon Pro Bold" pitchFamily="18" charset="0"/>
              </a:rPr>
              <a:t>Advisor : Dr. M. Narasimha Murty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dobe Caslon Pro Bold" pitchFamily="18" charset="0"/>
              <a:ea typeface="+mn-ea"/>
              <a:cs typeface="+mn-cs"/>
            </a:endParaRP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Caslon Pro Bold" pitchFamily="18" charset="0"/>
                <a:ea typeface="+mn-ea"/>
                <a:cs typeface="+mn-cs"/>
              </a:rPr>
              <a:t>M.E.  Project</a:t>
            </a: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Caslon Pro Bold" pitchFamily="18" charset="0"/>
                <a:ea typeface="+mn-ea"/>
                <a:cs typeface="+mn-cs"/>
              </a:rPr>
              <a:t>CSA – IISc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dobe Caslon Pro Bol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096000" y="609600"/>
            <a:ext cx="3048000" cy="16764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300" dirty="0" smtClean="0">
                <a:solidFill>
                  <a:schemeClr val="accent2">
                    <a:lumMod val="75000"/>
                  </a:schemeClr>
                </a:solidFill>
              </a:rPr>
              <a:t>Voltage oscillations in the barnacle giant</a:t>
            </a:r>
          </a:p>
          <a:p>
            <a:r>
              <a:rPr lang="en-US" sz="2300" dirty="0" smtClean="0">
                <a:solidFill>
                  <a:schemeClr val="accent2">
                    <a:lumMod val="75000"/>
                  </a:schemeClr>
                </a:solidFill>
              </a:rPr>
              <a:t>muscle fiber</a:t>
            </a:r>
          </a:p>
        </p:txBody>
      </p:sp>
      <p:pic>
        <p:nvPicPr>
          <p:cNvPr id="2052" name="Picture 4" descr="F:\Acads\IISc ME\PROJECT\Experiments,Results,Reports and Presentations\Rank Pattern Analysis\pid4833\4833 cit graph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962088" cy="3200400"/>
          </a:xfrm>
          <a:prstGeom prst="rect">
            <a:avLst/>
          </a:prstGeom>
          <a:noFill/>
        </p:spPr>
      </p:pic>
      <p:grpSp>
        <p:nvGrpSpPr>
          <p:cNvPr id="2" name="Group 7"/>
          <p:cNvGrpSpPr/>
          <p:nvPr/>
        </p:nvGrpSpPr>
        <p:grpSpPr>
          <a:xfrm>
            <a:off x="6629400" y="2438400"/>
            <a:ext cx="1676400" cy="457200"/>
            <a:chOff x="6172200" y="3048000"/>
            <a:chExt cx="1676400" cy="457200"/>
          </a:xfrm>
        </p:grpSpPr>
        <p:sp>
          <p:nvSpPr>
            <p:cNvPr id="9" name="Title 2"/>
            <p:cNvSpPr txBox="1">
              <a:spLocks/>
            </p:cNvSpPr>
            <p:nvPr/>
          </p:nvSpPr>
          <p:spPr>
            <a:xfrm>
              <a:off x="7010400" y="3124200"/>
              <a:ext cx="838200" cy="304800"/>
            </a:xfrm>
            <a:prstGeom prst="rect">
              <a:avLst/>
            </a:prstGeom>
          </p:spPr>
          <p:txBody>
            <a:bodyPr vert="horz" rtlCol="0" anchor="ctr">
              <a:normAutofit fontScale="9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365760" lvl="0" indent="-256032">
                <a:spcBef>
                  <a:spcPts val="400"/>
                </a:spcBef>
              </a:pPr>
              <a:r>
                <a:rPr lang="en-US" sz="1600" dirty="0" smtClean="0">
                  <a:solidFill>
                    <a:srgbClr val="7030A0"/>
                  </a:solidFill>
                </a:rPr>
                <a:t>Rank</a:t>
              </a:r>
              <a:endPara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" name="Title 2"/>
            <p:cNvSpPr txBox="1">
              <a:spLocks/>
            </p:cNvSpPr>
            <p:nvPr/>
          </p:nvSpPr>
          <p:spPr>
            <a:xfrm>
              <a:off x="6172200" y="3048000"/>
              <a:ext cx="685800" cy="457200"/>
            </a:xfrm>
            <a:prstGeom prst="rect">
              <a:avLst/>
            </a:prstGeom>
          </p:spPr>
          <p:txBody>
            <a:bodyPr vert="horz" rtlCol="0" anchor="ctr">
              <a:normAutofit fontScale="9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365760" lvl="0" indent="-256032">
                <a:spcBef>
                  <a:spcPts val="400"/>
                </a:spcBef>
              </a:pPr>
              <a:r>
                <a:rPr lang="en-US" sz="1600" dirty="0" smtClean="0">
                  <a:solidFill>
                    <a:srgbClr val="7030A0"/>
                  </a:solidFill>
                </a:rPr>
                <a:t>Year</a:t>
              </a:r>
              <a:endPara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pic>
        <p:nvPicPr>
          <p:cNvPr id="2053" name="Picture 5" descr="F:\Acads\IISc ME\PROJECT\Experiments,Results,Reports and Presentations\Rank Pattern Analysis\pid4833\4833_HighRank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81400"/>
            <a:ext cx="4876800" cy="3276600"/>
          </a:xfrm>
          <a:prstGeom prst="rect">
            <a:avLst/>
          </a:prstGeom>
          <a:noFill/>
        </p:spPr>
      </p:pic>
      <p:pic>
        <p:nvPicPr>
          <p:cNvPr id="2054" name="Picture 6" descr="F:\Acads\IISc ME\PROJECT\Experiments,Results,Reports and Presentations\Rank Pattern Analysis\pid4833\hr483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971800"/>
            <a:ext cx="2438400" cy="3427402"/>
          </a:xfrm>
          <a:prstGeom prst="rect">
            <a:avLst/>
          </a:prstGeom>
          <a:noFill/>
        </p:spPr>
      </p:pic>
      <p:sp>
        <p:nvSpPr>
          <p:cNvPr id="13" name="Right Brace 12"/>
          <p:cNvSpPr/>
          <p:nvPr/>
        </p:nvSpPr>
        <p:spPr>
          <a:xfrm rot="5400000">
            <a:off x="2133600" y="1447800"/>
            <a:ext cx="381000" cy="3581400"/>
          </a:xfrm>
          <a:prstGeom prst="righ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 flipH="1">
            <a:off x="2247900" y="4533900"/>
            <a:ext cx="304800" cy="3276600"/>
          </a:xfrm>
          <a:prstGeom prst="righ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5638800" y="990600"/>
            <a:ext cx="3505200" cy="18288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Physiological mechanism for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Hebb's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postulate of learning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4038600" y="914400"/>
            <a:ext cx="1676400" cy="457200"/>
          </a:xfrm>
          <a:prstGeom prst="rect">
            <a:avLst/>
          </a:prstGeo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365760" lvl="0" indent="-256032">
              <a:spcBef>
                <a:spcPts val="400"/>
              </a:spcBef>
            </a:pPr>
            <a:r>
              <a:rPr lang="en-US" sz="1600" dirty="0" smtClean="0">
                <a:solidFill>
                  <a:srgbClr val="7030A0"/>
                </a:solidFill>
              </a:rPr>
              <a:t>Citation Pattern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038600" y="3886200"/>
            <a:ext cx="1600200" cy="381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365760" lvl="0" indent="-256032">
              <a:spcBef>
                <a:spcPts val="400"/>
              </a:spcBef>
            </a:pPr>
            <a:r>
              <a:rPr lang="en-US" sz="1600" dirty="0" smtClean="0">
                <a:solidFill>
                  <a:srgbClr val="7030A0"/>
                </a:solidFill>
              </a:rPr>
              <a:t>Rank Graph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F:\Acads\IISc ME\PROJECT\Experiments,Results,Reports and Presentations\Rank Pattern Analysis\pid454\454 cit graph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0"/>
            <a:ext cx="3962400" cy="3082625"/>
          </a:xfrm>
          <a:prstGeom prst="rect">
            <a:avLst/>
          </a:prstGeom>
          <a:noFill/>
        </p:spPr>
      </p:pic>
      <p:pic>
        <p:nvPicPr>
          <p:cNvPr id="1029" name="Picture 5" descr="F:\Acads\IISc ME\PROJECT\Experiments,Results,Reports and Presentations\Rank Pattern Analysis\pid454\454_HighRank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25936"/>
            <a:ext cx="4191000" cy="3132064"/>
          </a:xfrm>
          <a:prstGeom prst="rect">
            <a:avLst/>
          </a:prstGeom>
          <a:noFill/>
        </p:spPr>
      </p:pic>
      <p:pic>
        <p:nvPicPr>
          <p:cNvPr id="1031" name="Picture 7" descr="F:\Acads\IISc ME\PROJECT\Experiments,Results,Reports and Presentations\Rank Pattern Analysis\pid454\hr45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3581400"/>
            <a:ext cx="2095500" cy="3074319"/>
          </a:xfrm>
          <a:prstGeom prst="rect">
            <a:avLst/>
          </a:prstGeom>
          <a:noFill/>
        </p:spPr>
      </p:pic>
      <p:grpSp>
        <p:nvGrpSpPr>
          <p:cNvPr id="2" name="Group 15"/>
          <p:cNvGrpSpPr/>
          <p:nvPr/>
        </p:nvGrpSpPr>
        <p:grpSpPr>
          <a:xfrm>
            <a:off x="6172200" y="3048000"/>
            <a:ext cx="1676400" cy="457200"/>
            <a:chOff x="6172200" y="3048000"/>
            <a:chExt cx="1676400" cy="457200"/>
          </a:xfrm>
        </p:grpSpPr>
        <p:sp>
          <p:nvSpPr>
            <p:cNvPr id="14" name="Title 2"/>
            <p:cNvSpPr txBox="1">
              <a:spLocks/>
            </p:cNvSpPr>
            <p:nvPr/>
          </p:nvSpPr>
          <p:spPr>
            <a:xfrm>
              <a:off x="7010400" y="3124200"/>
              <a:ext cx="838200" cy="304800"/>
            </a:xfrm>
            <a:prstGeom prst="rect">
              <a:avLst/>
            </a:prstGeom>
          </p:spPr>
          <p:txBody>
            <a:bodyPr vert="horz" rtlCol="0" anchor="ctr">
              <a:normAutofit fontScale="9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365760" lvl="0" indent="-256032">
                <a:spcBef>
                  <a:spcPts val="400"/>
                </a:spcBef>
              </a:pPr>
              <a:r>
                <a:rPr lang="en-US" sz="1600" dirty="0" smtClean="0">
                  <a:solidFill>
                    <a:srgbClr val="7030A0"/>
                  </a:solidFill>
                </a:rPr>
                <a:t>Rank</a:t>
              </a:r>
              <a:endPara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5" name="Title 2"/>
            <p:cNvSpPr txBox="1">
              <a:spLocks/>
            </p:cNvSpPr>
            <p:nvPr/>
          </p:nvSpPr>
          <p:spPr>
            <a:xfrm>
              <a:off x="6172200" y="3048000"/>
              <a:ext cx="685800" cy="457200"/>
            </a:xfrm>
            <a:prstGeom prst="rect">
              <a:avLst/>
            </a:prstGeom>
          </p:spPr>
          <p:txBody>
            <a:bodyPr vert="horz" rtlCol="0" anchor="ctr">
              <a:normAutofit fontScale="9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365760" lvl="0" indent="-256032">
                <a:spcBef>
                  <a:spcPts val="400"/>
                </a:spcBef>
              </a:pPr>
              <a:r>
                <a:rPr lang="en-US" sz="1600" dirty="0" smtClean="0">
                  <a:solidFill>
                    <a:srgbClr val="7030A0"/>
                  </a:solidFill>
                </a:rPr>
                <a:t>Year</a:t>
              </a:r>
              <a:endPara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7" name="Right Brace 16"/>
          <p:cNvSpPr/>
          <p:nvPr/>
        </p:nvSpPr>
        <p:spPr>
          <a:xfrm rot="5400000">
            <a:off x="1981200" y="1981200"/>
            <a:ext cx="457200" cy="2590800"/>
          </a:xfrm>
          <a:prstGeom prst="righ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 flipH="1">
            <a:off x="2057400" y="5029200"/>
            <a:ext cx="304800" cy="2590800"/>
          </a:xfrm>
          <a:prstGeom prst="righ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		</a:t>
            </a:r>
            <a:r>
              <a:rPr lang="en-US" dirty="0" smtClean="0"/>
              <a:t>PUBMED	     		  CS MAG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Correlation Coefficient </a:t>
            </a:r>
            <a:r>
              <a:rPr lang="en-US" dirty="0" smtClean="0"/>
              <a:t>of number of citation in year and </a:t>
            </a:r>
            <a:r>
              <a:rPr lang="en-US" dirty="0" err="1" smtClean="0"/>
              <a:t>Higest</a:t>
            </a:r>
            <a:r>
              <a:rPr lang="en-US" dirty="0" smtClean="0"/>
              <a:t> rank of citers</a:t>
            </a:r>
            <a:endParaRPr lang="en-US" dirty="0"/>
          </a:p>
        </p:txBody>
      </p:sp>
      <p:pic>
        <p:nvPicPr>
          <p:cNvPr id="3075" name="Picture 3" descr="C:\Users\User\Desktop\final ppt\wpCSm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048000"/>
            <a:ext cx="2857500" cy="2962275"/>
          </a:xfrm>
          <a:prstGeom prst="rect">
            <a:avLst/>
          </a:prstGeom>
          <a:noFill/>
        </p:spPr>
      </p:pic>
      <p:pic>
        <p:nvPicPr>
          <p:cNvPr id="3076" name="Picture 4" descr="C:\Users\User\Desktop\final ppt\wppubm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971800"/>
            <a:ext cx="2895600" cy="2990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when SB starts getting recognition after long time sleep</a:t>
            </a:r>
          </a:p>
          <a:p>
            <a:endParaRPr lang="en-US" dirty="0" smtClean="0"/>
          </a:p>
          <a:p>
            <a:r>
              <a:rPr lang="en-US" dirty="0" smtClean="0"/>
              <a:t>Importance of Wakeup Point</a:t>
            </a:r>
          </a:p>
          <a:p>
            <a:pPr lvl="1"/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Can help us characterize the factors responsible for waking up of SB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Wakeup Point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752600"/>
            <a:ext cx="3030754" cy="133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505200"/>
            <a:ext cx="419862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609600" y="5638800"/>
            <a:ext cx="8534400" cy="914400"/>
          </a:xfrm>
          <a:prstGeom prst="rect">
            <a:avLst/>
          </a:prstGeom>
        </p:spPr>
        <p:txBody>
          <a:bodyPr vert="horz" rtlCol="0" anchor="ctr">
            <a:normAutofit fontScale="825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Defining and identifying Sleeping Beauties in science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it-IT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Qing Ke et. al.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Center for Complex Networks and Systems Research, School of Informatics and Computing, Indiana University, Bloomington, IN 47408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Acads\IISc ME\Topics in patten Recognition presentation\mid-term\wake up results\wkpoint def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9036423" cy="5486400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6248400" y="5181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685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Paper has no citations in the year predicted as wakeup point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Discrepancies observed in proposed method</a:t>
            </a:r>
            <a:endParaRPr lang="en-US" dirty="0"/>
          </a:p>
        </p:txBody>
      </p:sp>
      <p:pic>
        <p:nvPicPr>
          <p:cNvPr id="5122" name="Picture 2" descr="C:\Users\User\Desktop\final ppt\wakepoint CsM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438400"/>
            <a:ext cx="7634288" cy="1800225"/>
          </a:xfrm>
          <a:prstGeom prst="rect">
            <a:avLst/>
          </a:prstGeom>
          <a:noFill/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381000" y="2133600"/>
            <a:ext cx="1752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5800" y="4343400"/>
            <a:ext cx="5334000" cy="4572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Microsoft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Academic Network(CS Subset)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 descr="C:\Users\User\Desktop\final ppt\wakepoint pubm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648200"/>
            <a:ext cx="7696200" cy="2057400"/>
          </a:xfrm>
          <a:prstGeom prst="rect">
            <a:avLst/>
          </a:prstGeom>
          <a:noFill/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2133600"/>
            <a:ext cx="1676400" cy="3810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err="1" smtClean="0"/>
              <a:t>Pubmed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 flipH="1">
            <a:off x="8382000" y="2819400"/>
            <a:ext cx="3810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8382000" y="3124200"/>
            <a:ext cx="3810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8382000" y="3352800"/>
            <a:ext cx="3810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8382000" y="3657600"/>
            <a:ext cx="3810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8458200" y="4953000"/>
            <a:ext cx="3810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8458200" y="5257800"/>
            <a:ext cx="3810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8458200" y="5715000"/>
            <a:ext cx="3810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8458200" y="6400800"/>
            <a:ext cx="381000" cy="2286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ROJECT\ERP\csmag\final results\graphs\citpattern\29348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874" y="228600"/>
            <a:ext cx="2754003" cy="2438400"/>
          </a:xfrm>
          <a:prstGeom prst="rect">
            <a:avLst/>
          </a:prstGeom>
          <a:noFill/>
        </p:spPr>
      </p:pic>
      <p:pic>
        <p:nvPicPr>
          <p:cNvPr id="1027" name="Picture 3" descr="G:\PROJECT\ERP\csmag\final results\graphs\citpattern\34453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9814"/>
            <a:ext cx="2819346" cy="2497186"/>
          </a:xfrm>
          <a:prstGeom prst="rect">
            <a:avLst/>
          </a:prstGeom>
          <a:noFill/>
        </p:spPr>
      </p:pic>
      <p:pic>
        <p:nvPicPr>
          <p:cNvPr id="1028" name="Picture 4" descr="G:\PROJECT\ERP\csmag\final results\graphs\citpattern\52011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152400"/>
            <a:ext cx="2782900" cy="2438400"/>
          </a:xfrm>
          <a:prstGeom prst="rect">
            <a:avLst/>
          </a:prstGeom>
          <a:noFill/>
        </p:spPr>
      </p:pic>
      <p:pic>
        <p:nvPicPr>
          <p:cNvPr id="1029" name="Picture 5" descr="G:\PROJECT\ERP\csmag\final results\graphs\citpattern\2934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1" y="3007756"/>
            <a:ext cx="2971799" cy="2631043"/>
          </a:xfrm>
          <a:prstGeom prst="rect">
            <a:avLst/>
          </a:prstGeom>
          <a:noFill/>
        </p:spPr>
      </p:pic>
      <p:pic>
        <p:nvPicPr>
          <p:cNvPr id="1030" name="Picture 6" descr="G:\PROJECT\ERP\csmag\final results\graphs\citpattern\52338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1800" y="3048000"/>
            <a:ext cx="2971800" cy="2618136"/>
          </a:xfrm>
          <a:prstGeom prst="rect">
            <a:avLst/>
          </a:prstGeom>
          <a:noFill/>
        </p:spPr>
      </p:pic>
      <p:pic>
        <p:nvPicPr>
          <p:cNvPr id="1032" name="Picture 8" descr="F:\Acads\IISc ME\PROJECT\Experiments,Results,Reports and Presentations\SB Ciation Pattern Gaaph\938 graph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0" y="3048000"/>
            <a:ext cx="24384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Waking Period and Peaking Period</a:t>
            </a:r>
            <a:endParaRPr lang="en-US" dirty="0"/>
          </a:p>
        </p:txBody>
      </p:sp>
      <p:pic>
        <p:nvPicPr>
          <p:cNvPr id="2053" name="Picture 5" descr="C:\Users\User\Desktop\final ppt\29348 waking and peak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219200"/>
            <a:ext cx="6934200" cy="54424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Waking Period			Peaking Period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Citation and Rate of Citation for Microsoft Academic Network</a:t>
            </a:r>
            <a:endParaRPr lang="en-US" dirty="0"/>
          </a:p>
        </p:txBody>
      </p:sp>
      <p:pic>
        <p:nvPicPr>
          <p:cNvPr id="4100" name="Picture 4" descr="C:\Users\User\Desktop\final ppt\waking statsM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09800"/>
            <a:ext cx="4048125" cy="3371850"/>
          </a:xfrm>
          <a:prstGeom prst="rect">
            <a:avLst/>
          </a:prstGeom>
          <a:noFill/>
        </p:spPr>
      </p:pic>
      <p:pic>
        <p:nvPicPr>
          <p:cNvPr id="4101" name="Picture 5" descr="C:\Users\User\Desktop\final ppt\peaking stats MA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133600"/>
            <a:ext cx="405765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Objective</a:t>
            </a:r>
            <a:endParaRPr lang="en-US" dirty="0" smtClean="0">
              <a:latin typeface="Adobe Gurmukhi" pitchFamily="50" charset="0"/>
              <a:ea typeface="Adobe Fan Heiti Std B" pitchFamily="34" charset="-128"/>
              <a:cs typeface="Adobe Gurmukhi" pitchFamily="50" charset="0"/>
            </a:endParaRPr>
          </a:p>
          <a:p>
            <a:pPr lvl="1"/>
            <a:r>
              <a:rPr lang="en-US" dirty="0" smtClean="0"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Identify Sleeping Beauties and study their evolution</a:t>
            </a:r>
          </a:p>
          <a:p>
            <a:pPr lvl="1"/>
            <a:r>
              <a:rPr lang="en-US" dirty="0" smtClean="0"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Characterize the factors affecting its evolution</a:t>
            </a:r>
          </a:p>
          <a:p>
            <a:pPr lvl="1"/>
            <a:endParaRPr lang="en-US" dirty="0" smtClean="0">
              <a:latin typeface="Adobe Gurmukhi" pitchFamily="50" charset="0"/>
              <a:ea typeface="Adobe Fan Heiti Std B" pitchFamily="34" charset="-128"/>
              <a:cs typeface="Adobe Gurmukhi" pitchFamily="50" charset="0"/>
            </a:endParaRPr>
          </a:p>
          <a:p>
            <a:r>
              <a:rPr lang="en-US" dirty="0" smtClean="0"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Our </a:t>
            </a:r>
            <a:r>
              <a:rPr lang="en-US" dirty="0" smtClean="0"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Work</a:t>
            </a:r>
          </a:p>
          <a:p>
            <a:pPr lvl="1"/>
            <a:r>
              <a:rPr lang="en-US" dirty="0" smtClean="0"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Sleeping Beauty</a:t>
            </a:r>
          </a:p>
          <a:p>
            <a:pPr lvl="1"/>
            <a:r>
              <a:rPr lang="en-US" dirty="0" smtClean="0"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Waking Period and Peaking Period of SB</a:t>
            </a:r>
          </a:p>
          <a:p>
            <a:pPr lvl="1"/>
            <a:r>
              <a:rPr lang="en-US" dirty="0" smtClean="0"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Role of </a:t>
            </a:r>
            <a:r>
              <a:rPr lang="en-US" dirty="0" smtClean="0">
                <a:solidFill>
                  <a:srgbClr val="FF0000"/>
                </a:solidFill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Influential Authors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Followership </a:t>
            </a:r>
            <a:r>
              <a:rPr lang="en-US" dirty="0" smtClean="0">
                <a:latin typeface="Adobe Gurmukhi" pitchFamily="50" charset="0"/>
                <a:ea typeface="Adobe Fan Heiti Std B" pitchFamily="34" charset="-128"/>
                <a:cs typeface="Adobe Gurmukhi" pitchFamily="50" charset="0"/>
              </a:rPr>
              <a:t>In Heterogeneous Citation Network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Between Author Rank and Citation Accumulated</a:t>
            </a:r>
            <a:endParaRPr lang="en-US" dirty="0"/>
          </a:p>
        </p:txBody>
      </p:sp>
      <p:pic>
        <p:nvPicPr>
          <p:cNvPr id="6146" name="Picture 2" descr="C:\Users\User\Desktop\final ppt\correlation rank and period stats M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62200"/>
            <a:ext cx="8402096" cy="2686050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5943600" y="3200400"/>
            <a:ext cx="609600" cy="2286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81000" y="1524000"/>
            <a:ext cx="8229600" cy="762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 Peaking Period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more influential is the citing author more is the number of citations accumulated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0980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Followership In Heterogeneous Citation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486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Affinity Function,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Calculates tendency of one author following another author based on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Influence of authors in network given by </a:t>
            </a:r>
            <a:r>
              <a:rPr lang="en-US" dirty="0" smtClean="0">
                <a:solidFill>
                  <a:srgbClr val="067013"/>
                </a:solidFill>
              </a:rPr>
              <a:t>Influence Function.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Some assumption about authors’ behavior</a:t>
            </a:r>
            <a:endParaRPr lang="en-US" dirty="0" smtClean="0"/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Behavior Function,</a:t>
            </a:r>
          </a:p>
          <a:p>
            <a:pPr lvl="1"/>
            <a:r>
              <a:rPr lang="en-US" sz="2100" dirty="0" smtClean="0">
                <a:solidFill>
                  <a:schemeClr val="accent2"/>
                </a:solidFill>
              </a:rPr>
              <a:t>Calculates the strength of certain behavior of one author towards another author.</a:t>
            </a:r>
          </a:p>
          <a:p>
            <a:pPr lvl="1"/>
            <a:r>
              <a:rPr lang="en-US" sz="2100" dirty="0" smtClean="0">
                <a:solidFill>
                  <a:schemeClr val="accent2"/>
                </a:solidFill>
              </a:rPr>
              <a:t>Assuming that this behavior indicates followership</a:t>
            </a:r>
            <a:endParaRPr lang="en-US" dirty="0" smtClean="0"/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Calculate Followership Score</a:t>
            </a:r>
          </a:p>
          <a:p>
            <a:pPr lvl="1"/>
            <a:r>
              <a:rPr lang="en-US" sz="2100" dirty="0" smtClean="0">
                <a:solidFill>
                  <a:schemeClr val="accent2"/>
                </a:solidFill>
              </a:rPr>
              <a:t>Combine behavior strength weighted by Affinity function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3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Step Approach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218" name="Picture 2" descr="C:\Users\User\Desktop\final ppt\followe sco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6019800"/>
            <a:ext cx="4343400" cy="533400"/>
          </a:xfrm>
          <a:prstGeom prst="rect">
            <a:avLst/>
          </a:prstGeom>
          <a:noFill/>
        </p:spPr>
      </p:pic>
      <p:pic>
        <p:nvPicPr>
          <p:cNvPr id="9219" name="Picture 3" descr="C:\Users\User\Desktop\final ppt\followe scor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581400"/>
            <a:ext cx="1574800" cy="590550"/>
          </a:xfrm>
          <a:prstGeom prst="rect">
            <a:avLst/>
          </a:prstGeom>
          <a:noFill/>
        </p:spPr>
      </p:pic>
      <p:pic>
        <p:nvPicPr>
          <p:cNvPr id="9221" name="Picture 5" descr="C:\Users\User\Desktop\final ppt\affinit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1371600"/>
            <a:ext cx="2595446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600" dirty="0" smtClean="0">
                <a:solidFill>
                  <a:schemeClr val="bg2">
                    <a:lumMod val="25000"/>
                  </a:schemeClr>
                </a:solidFill>
              </a:rPr>
              <a:t>Assumptions</a:t>
            </a:r>
            <a:r>
              <a:rPr lang="en-US" dirty="0" smtClean="0"/>
              <a:t> </a:t>
            </a:r>
            <a:r>
              <a:rPr lang="en-US" sz="4600" dirty="0" smtClean="0">
                <a:solidFill>
                  <a:schemeClr val="bg2">
                    <a:lumMod val="25000"/>
                  </a:schemeClr>
                </a:solidFill>
              </a:rPr>
              <a:t>of Affinity Function</a:t>
            </a:r>
            <a:endParaRPr lang="en-US" sz="4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09600" y="1633728"/>
            <a:ext cx="8229600" cy="452596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Followership is not a symmetric relation 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Followership is not a Transitive relation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Followership is not exclusive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Two Influential authors are less likely to follow each other. </a:t>
            </a:r>
            <a:r>
              <a:rPr lang="en-US" sz="2400" dirty="0" smtClean="0">
                <a:solidFill>
                  <a:srgbClr val="002060"/>
                </a:solidFill>
              </a:rPr>
              <a:t>(ego/competition)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Affinity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non influential</a:t>
            </a:r>
            <a:r>
              <a:rPr lang="en-US" sz="2400" dirty="0" smtClean="0">
                <a:solidFill>
                  <a:srgbClr val="FF0000"/>
                </a:solidFill>
              </a:rPr>
              <a:t> author A towards influential author B is proportional to Influence(B)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Two non influential authors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“DO NOT” </a:t>
            </a:r>
            <a:r>
              <a:rPr lang="en-US" sz="2400" dirty="0" smtClean="0">
                <a:solidFill>
                  <a:srgbClr val="FF0000"/>
                </a:solidFill>
              </a:rPr>
              <a:t>follow each other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763000" cy="225247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Two Authors are influential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Affinity is inversely related to their influence difference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Function considered</a:t>
            </a: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Affinity (A,B) = exp( -|Influential Authors|/abs( Rank(A)-Rank(B) )  )</a:t>
            </a: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Affinity function considered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8600" y="3733800"/>
            <a:ext cx="8686800" cy="25572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Only one Author is influential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Affinity is proportional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Influence of influential author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000" baseline="0" dirty="0" smtClean="0">
                <a:solidFill>
                  <a:srgbClr val="FF0000"/>
                </a:solidFill>
              </a:rPr>
              <a:t>Function Considered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lang="en-US" sz="2000" baseline="0" dirty="0" smtClean="0">
              <a:solidFill>
                <a:srgbClr val="FF0000"/>
              </a:solidFill>
            </a:endParaRPr>
          </a:p>
          <a:p>
            <a:pPr marL="1307592" lvl="2" indent="-457200">
              <a:spcBef>
                <a:spcPts val="324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Affinity (A,B)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Rank(B)/|Authors|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078992" lvl="2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95400"/>
            <a:ext cx="8610600" cy="1447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Copying Citations Of Followee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Based on Common Citation.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We only consider citations that are not frequently cited up to year </a:t>
            </a:r>
            <a:r>
              <a:rPr lang="en-US" sz="1800" dirty="0" err="1" smtClean="0">
                <a:solidFill>
                  <a:srgbClr val="FF0000"/>
                </a:solidFill>
              </a:rPr>
              <a:t>t_a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Behavior Considered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194" name="Picture 2" descr="C:\Users\User\Desktop\final ppt\citation copying behavio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67000"/>
            <a:ext cx="6833961" cy="1143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114800" y="2819400"/>
            <a:ext cx="6096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2743200"/>
            <a:ext cx="1447800" cy="8382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2819400"/>
            <a:ext cx="1143000" cy="6858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hape 8"/>
          <p:cNvCxnSpPr>
            <a:endCxn id="43" idx="3"/>
          </p:cNvCxnSpPr>
          <p:nvPr/>
        </p:nvCxnSpPr>
        <p:spPr>
          <a:xfrm rot="10800000" flipV="1">
            <a:off x="3352801" y="3581402"/>
            <a:ext cx="1054781" cy="838198"/>
          </a:xfrm>
          <a:prstGeom prst="bentConnector3">
            <a:avLst>
              <a:gd name="adj1" fmla="val -20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/>
          <p:nvPr/>
        </p:nvCxnSpPr>
        <p:spPr>
          <a:xfrm rot="5400000">
            <a:off x="4571999" y="3962401"/>
            <a:ext cx="1524000" cy="761998"/>
          </a:xfrm>
          <a:prstGeom prst="bentConnector3">
            <a:avLst>
              <a:gd name="adj1" fmla="val 998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"/>
          <p:cNvSpPr txBox="1">
            <a:spLocks/>
          </p:cNvSpPr>
          <p:nvPr/>
        </p:nvSpPr>
        <p:spPr>
          <a:xfrm>
            <a:off x="3124200" y="4953000"/>
            <a:ext cx="1981200" cy="5334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Citation Copying Probability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3" name="Shape 10"/>
          <p:cNvCxnSpPr/>
          <p:nvPr/>
        </p:nvCxnSpPr>
        <p:spPr>
          <a:xfrm rot="5400000">
            <a:off x="5867399" y="4495801"/>
            <a:ext cx="2590800" cy="609598"/>
          </a:xfrm>
          <a:prstGeom prst="bentConnector3">
            <a:avLst>
              <a:gd name="adj1" fmla="val 99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2"/>
          <p:cNvSpPr txBox="1">
            <a:spLocks/>
          </p:cNvSpPr>
          <p:nvPr/>
        </p:nvSpPr>
        <p:spPr>
          <a:xfrm>
            <a:off x="5029200" y="5638800"/>
            <a:ext cx="1981200" cy="8382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Percentage of Papers  with rank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better than ‘r’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itle 2"/>
          <p:cNvSpPr txBox="1">
            <a:spLocks/>
          </p:cNvSpPr>
          <p:nvPr/>
        </p:nvSpPr>
        <p:spPr>
          <a:xfrm>
            <a:off x="304800" y="3657600"/>
            <a:ext cx="3048000" cy="1524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Ratio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T1/T2  or exp(T1/T2)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b="1" baseline="0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T1 = How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long paper ‘r’ was not cited by follower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T2 =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In how much time follower cited ‘r’ after followee cited it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2" grpId="0"/>
      <p:bldP spid="33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2438400" cy="5334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Citation Copying Probability </a:t>
            </a:r>
            <a:endParaRPr lang="en-US" dirty="0"/>
          </a:p>
        </p:txBody>
      </p:sp>
      <p:pic>
        <p:nvPicPr>
          <p:cNvPr id="10242" name="Picture 2" descr="C:\Users\User\Desktop\final ppt\cc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1371600" cy="51435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457200" y="38100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21336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57800" y="3200400"/>
            <a:ext cx="3429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Fraction of Leader1’s references common with follower</a:t>
            </a:r>
            <a:endParaRPr lang="en-US" dirty="0"/>
          </a:p>
        </p:txBody>
      </p:sp>
      <p:cxnSp>
        <p:nvCxnSpPr>
          <p:cNvPr id="20" name="Shape 19"/>
          <p:cNvCxnSpPr/>
          <p:nvPr/>
        </p:nvCxnSpPr>
        <p:spPr>
          <a:xfrm rot="5400000" flipH="1" flipV="1">
            <a:off x="1562100" y="2171700"/>
            <a:ext cx="1143000" cy="2133600"/>
          </a:xfrm>
          <a:prstGeom prst="curvedConnector2">
            <a:avLst/>
          </a:prstGeom>
          <a:ln w="5715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0"/>
          <p:cNvCxnSpPr>
            <a:stCxn id="7" idx="3"/>
            <a:endCxn id="8" idx="0"/>
          </p:cNvCxnSpPr>
          <p:nvPr/>
        </p:nvCxnSpPr>
        <p:spPr>
          <a:xfrm>
            <a:off x="4419600" y="2667000"/>
            <a:ext cx="2552700" cy="533400"/>
          </a:xfrm>
          <a:prstGeom prst="curvedConnector2">
            <a:avLst/>
          </a:prstGeom>
          <a:ln w="57150" cmpd="sng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>
            <a:off x="1447800" y="3200400"/>
            <a:ext cx="762000" cy="381000"/>
          </a:xfrm>
          <a:prstGeom prst="hexagon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0.2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7" name="Hexagon 56"/>
          <p:cNvSpPr/>
          <p:nvPr/>
        </p:nvSpPr>
        <p:spPr>
          <a:xfrm>
            <a:off x="4953000" y="2286000"/>
            <a:ext cx="762000" cy="381000"/>
          </a:xfrm>
          <a:prstGeom prst="hexagon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0.1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200400" y="5486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Leader2</a:t>
            </a:r>
            <a:endParaRPr lang="en-US" dirty="0"/>
          </a:p>
        </p:txBody>
      </p:sp>
      <p:cxnSp>
        <p:nvCxnSpPr>
          <p:cNvPr id="69" name="Shape 68"/>
          <p:cNvCxnSpPr>
            <a:stCxn id="6" idx="2"/>
            <a:endCxn id="68" idx="1"/>
          </p:cNvCxnSpPr>
          <p:nvPr/>
        </p:nvCxnSpPr>
        <p:spPr>
          <a:xfrm rot="16200000" flipH="1">
            <a:off x="1562100" y="4381500"/>
            <a:ext cx="1143000" cy="2133600"/>
          </a:xfrm>
          <a:prstGeom prst="curvedConnector2">
            <a:avLst/>
          </a:prstGeom>
          <a:ln w="5715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0"/>
          <p:cNvCxnSpPr>
            <a:stCxn id="68" idx="3"/>
            <a:endCxn id="95" idx="4"/>
          </p:cNvCxnSpPr>
          <p:nvPr/>
        </p:nvCxnSpPr>
        <p:spPr>
          <a:xfrm flipV="1">
            <a:off x="4419600" y="5562600"/>
            <a:ext cx="2667000" cy="457200"/>
          </a:xfrm>
          <a:prstGeom prst="curvedConnector2">
            <a:avLst/>
          </a:prstGeom>
          <a:ln w="57150" cmpd="sng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Hexagon 70"/>
          <p:cNvSpPr/>
          <p:nvPr/>
        </p:nvSpPr>
        <p:spPr>
          <a:xfrm>
            <a:off x="1371600" y="5029200"/>
            <a:ext cx="762000" cy="381000"/>
          </a:xfrm>
          <a:prstGeom prst="hexagon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0.3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2" name="Hexagon 71"/>
          <p:cNvSpPr/>
          <p:nvPr/>
        </p:nvSpPr>
        <p:spPr>
          <a:xfrm>
            <a:off x="4572000" y="5562600"/>
            <a:ext cx="762000" cy="304800"/>
          </a:xfrm>
          <a:prstGeom prst="hexagon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0.1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5334000" y="4495800"/>
            <a:ext cx="3505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Fraction of Leader2’s references common with follower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2438400" cy="5334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23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Citation Copying Probability </a:t>
            </a:r>
            <a:endParaRPr lang="en-US" dirty="0"/>
          </a:p>
        </p:txBody>
      </p:sp>
      <p:pic>
        <p:nvPicPr>
          <p:cNvPr id="10242" name="Picture 2" descr="C:\Users\User\Desktop\final ppt\cc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1371600" cy="514350"/>
          </a:xfrm>
          <a:prstGeom prst="rect">
            <a:avLst/>
          </a:prstGeom>
          <a:noFill/>
        </p:spPr>
      </p:pic>
      <p:grpSp>
        <p:nvGrpSpPr>
          <p:cNvPr id="230" name="Group 229"/>
          <p:cNvGrpSpPr/>
          <p:nvPr/>
        </p:nvGrpSpPr>
        <p:grpSpPr>
          <a:xfrm>
            <a:off x="533400" y="1905000"/>
            <a:ext cx="7772400" cy="4191000"/>
            <a:chOff x="304800" y="1752600"/>
            <a:chExt cx="7772400" cy="4572000"/>
          </a:xfrm>
        </p:grpSpPr>
        <p:sp>
          <p:nvSpPr>
            <p:cNvPr id="6" name="Rounded Rectangle 5"/>
            <p:cNvSpPr/>
            <p:nvPr/>
          </p:nvSpPr>
          <p:spPr>
            <a:xfrm>
              <a:off x="304800" y="4419600"/>
              <a:ext cx="12192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Follower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429000" y="1752600"/>
              <a:ext cx="1905000" cy="22860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Leader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096000" y="4724400"/>
              <a:ext cx="1981200" cy="16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Common References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Shape 19"/>
            <p:cNvCxnSpPr>
              <a:stCxn id="6" idx="3"/>
              <a:endCxn id="30" idx="2"/>
            </p:cNvCxnSpPr>
            <p:nvPr/>
          </p:nvCxnSpPr>
          <p:spPr>
            <a:xfrm flipV="1">
              <a:off x="1524000" y="3009900"/>
              <a:ext cx="1981200" cy="1943100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0"/>
            <p:cNvCxnSpPr>
              <a:stCxn id="30" idx="6"/>
              <a:endCxn id="8" idx="2"/>
            </p:cNvCxnSpPr>
            <p:nvPr/>
          </p:nvCxnSpPr>
          <p:spPr>
            <a:xfrm>
              <a:off x="3733800" y="3009900"/>
              <a:ext cx="2362200" cy="2514600"/>
            </a:xfrm>
            <a:prstGeom prst="curvedConnector3">
              <a:avLst>
                <a:gd name="adj1" fmla="val 50000"/>
              </a:avLst>
            </a:prstGeom>
            <a:ln w="31750" cmpd="sng">
              <a:solidFill>
                <a:srgbClr val="92D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505200" y="2286000"/>
              <a:ext cx="2286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05200" y="2819400"/>
              <a:ext cx="228600" cy="3810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733800" y="3657600"/>
              <a:ext cx="2286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581400" y="3276600"/>
              <a:ext cx="2286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hape 19"/>
            <p:cNvCxnSpPr>
              <a:stCxn id="6" idx="3"/>
              <a:endCxn id="33" idx="2"/>
            </p:cNvCxnSpPr>
            <p:nvPr/>
          </p:nvCxnSpPr>
          <p:spPr>
            <a:xfrm flipV="1">
              <a:off x="1524000" y="3429000"/>
              <a:ext cx="2057400" cy="1524000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hape 20"/>
            <p:cNvCxnSpPr>
              <a:stCxn id="33" idx="6"/>
              <a:endCxn id="8" idx="3"/>
            </p:cNvCxnSpPr>
            <p:nvPr/>
          </p:nvCxnSpPr>
          <p:spPr>
            <a:xfrm>
              <a:off x="3810000" y="3429000"/>
              <a:ext cx="2576140" cy="2661256"/>
            </a:xfrm>
            <a:prstGeom prst="curvedConnector4">
              <a:avLst>
                <a:gd name="adj1" fmla="val 24710"/>
                <a:gd name="adj2" fmla="val 108590"/>
              </a:avLst>
            </a:prstGeom>
            <a:ln w="31750" cmpd="sng">
              <a:solidFill>
                <a:srgbClr val="92D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20"/>
            <p:cNvCxnSpPr>
              <a:stCxn id="30" idx="6"/>
              <a:endCxn id="8" idx="1"/>
            </p:cNvCxnSpPr>
            <p:nvPr/>
          </p:nvCxnSpPr>
          <p:spPr>
            <a:xfrm>
              <a:off x="3733800" y="3009900"/>
              <a:ext cx="2652340" cy="1948844"/>
            </a:xfrm>
            <a:prstGeom prst="curvedConnector2">
              <a:avLst/>
            </a:prstGeom>
            <a:ln w="31750" cmpd="sng">
              <a:solidFill>
                <a:srgbClr val="92D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hape 19"/>
            <p:cNvCxnSpPr>
              <a:stCxn id="6" idx="3"/>
              <a:endCxn id="32" idx="4"/>
            </p:cNvCxnSpPr>
            <p:nvPr/>
          </p:nvCxnSpPr>
          <p:spPr>
            <a:xfrm flipV="1">
              <a:off x="1524000" y="3962400"/>
              <a:ext cx="2324100" cy="990600"/>
            </a:xfrm>
            <a:prstGeom prst="curvedConnector2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hape 20"/>
            <p:cNvCxnSpPr>
              <a:stCxn id="32" idx="6"/>
              <a:endCxn id="8" idx="4"/>
            </p:cNvCxnSpPr>
            <p:nvPr/>
          </p:nvCxnSpPr>
          <p:spPr>
            <a:xfrm>
              <a:off x="3962400" y="3810000"/>
              <a:ext cx="3124200" cy="2514600"/>
            </a:xfrm>
            <a:prstGeom prst="curvedConnector4">
              <a:avLst>
                <a:gd name="adj1" fmla="val 34146"/>
                <a:gd name="adj2" fmla="val 109091"/>
              </a:avLst>
            </a:prstGeom>
            <a:ln w="31750" cmpd="sng">
              <a:solidFill>
                <a:srgbClr val="92D05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3810000" y="1828800"/>
              <a:ext cx="2286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4267200" y="1828800"/>
              <a:ext cx="2286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724400" y="1828800"/>
              <a:ext cx="2286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hape 20"/>
            <p:cNvCxnSpPr>
              <a:stCxn id="115" idx="6"/>
              <a:endCxn id="8" idx="7"/>
            </p:cNvCxnSpPr>
            <p:nvPr/>
          </p:nvCxnSpPr>
          <p:spPr>
            <a:xfrm>
              <a:off x="4953000" y="1981200"/>
              <a:ext cx="2834060" cy="2977544"/>
            </a:xfrm>
            <a:prstGeom prst="curvedConnector2">
              <a:avLst/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hape 20"/>
            <p:cNvCxnSpPr>
              <a:stCxn id="29" idx="6"/>
              <a:endCxn id="8" idx="6"/>
            </p:cNvCxnSpPr>
            <p:nvPr/>
          </p:nvCxnSpPr>
          <p:spPr>
            <a:xfrm>
              <a:off x="3733800" y="2438400"/>
              <a:ext cx="4343400" cy="3086100"/>
            </a:xfrm>
            <a:prstGeom prst="curvedConnector3">
              <a:avLst>
                <a:gd name="adj1" fmla="val 105263"/>
              </a:avLst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hape 20"/>
            <p:cNvCxnSpPr>
              <a:stCxn id="114" idx="5"/>
              <a:endCxn id="8" idx="5"/>
            </p:cNvCxnSpPr>
            <p:nvPr/>
          </p:nvCxnSpPr>
          <p:spPr>
            <a:xfrm rot="16200000" flipH="1">
              <a:off x="4124045" y="2427240"/>
              <a:ext cx="4001293" cy="3324738"/>
            </a:xfrm>
            <a:prstGeom prst="curvedConnector3">
              <a:avLst>
                <a:gd name="adj1" fmla="val 30004"/>
              </a:avLst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hape 20"/>
            <p:cNvCxnSpPr>
              <a:stCxn id="113" idx="4"/>
              <a:endCxn id="8" idx="0"/>
            </p:cNvCxnSpPr>
            <p:nvPr/>
          </p:nvCxnSpPr>
          <p:spPr>
            <a:xfrm rot="16200000" flipH="1">
              <a:off x="4210050" y="1847850"/>
              <a:ext cx="2590800" cy="3162300"/>
            </a:xfrm>
            <a:prstGeom prst="curvedConnector3">
              <a:avLst>
                <a:gd name="adj1" fmla="val 50000"/>
              </a:avLst>
            </a:prstGeom>
            <a:ln w="12700" cmpd="sng">
              <a:solidFill>
                <a:schemeClr val="accent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:\PROJECT\ERP\csmag\final results\graphs\FolPattern\466535\Author691035_466535Fol1Frac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4775200" cy="3581400"/>
          </a:xfrm>
          <a:prstGeom prst="rect">
            <a:avLst/>
          </a:prstGeom>
          <a:noFill/>
        </p:spPr>
      </p:pic>
      <p:pic>
        <p:nvPicPr>
          <p:cNvPr id="13315" name="Picture 3" descr="G:\PROJECT\ERP\csmag\final results\graphs\FolPattern\466535\Author691035_466535Scor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800" y="1752600"/>
            <a:ext cx="4775200" cy="35814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533400" y="381001"/>
            <a:ext cx="6858000" cy="1523999"/>
            <a:chOff x="533400" y="381000"/>
            <a:chExt cx="6705600" cy="1355557"/>
          </a:xfrm>
        </p:grpSpPr>
        <p:pic>
          <p:nvPicPr>
            <p:cNvPr id="13316" name="Picture 4" descr="C:\Users\User\Desktop\final ppt\pa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400" y="381000"/>
              <a:ext cx="6705600" cy="481551"/>
            </a:xfrm>
            <a:prstGeom prst="rect">
              <a:avLst/>
            </a:prstGeom>
            <a:noFill/>
          </p:spPr>
        </p:pic>
        <p:pic>
          <p:nvPicPr>
            <p:cNvPr id="13317" name="Picture 5" descr="C:\Users\User\Desktop\final ppt\46535Fc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9601" y="914400"/>
              <a:ext cx="3164940" cy="82215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5800" y="457201"/>
            <a:ext cx="6705600" cy="1447799"/>
            <a:chOff x="685800" y="457200"/>
            <a:chExt cx="6629401" cy="1446011"/>
          </a:xfrm>
        </p:grpSpPr>
        <p:pic>
          <p:nvPicPr>
            <p:cNvPr id="14338" name="Picture 2" descr="C:\Users\User\Desktop\final ppt\pa412928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457200"/>
              <a:ext cx="6629401" cy="609600"/>
            </a:xfrm>
            <a:prstGeom prst="rect">
              <a:avLst/>
            </a:prstGeom>
            <a:noFill/>
          </p:spPr>
        </p:pic>
        <p:pic>
          <p:nvPicPr>
            <p:cNvPr id="14339" name="Picture 3" descr="C:\Users\User\Desktop\final ppt\412928Fc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5801" y="990600"/>
              <a:ext cx="3569677" cy="912611"/>
            </a:xfrm>
            <a:prstGeom prst="rect">
              <a:avLst/>
            </a:prstGeom>
            <a:noFill/>
          </p:spPr>
        </p:pic>
      </p:grpSp>
      <p:pic>
        <p:nvPicPr>
          <p:cNvPr id="14340" name="Picture 4" descr="G:\PROJECT\ERP\csmag\final results\graphs\FolPattern\412928\Author448438_412928Fol3Fracti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133600"/>
            <a:ext cx="4510135" cy="3733800"/>
          </a:xfrm>
          <a:prstGeom prst="rect">
            <a:avLst/>
          </a:prstGeom>
          <a:noFill/>
        </p:spPr>
      </p:pic>
      <p:pic>
        <p:nvPicPr>
          <p:cNvPr id="14341" name="Picture 5" descr="G:\PROJECT\ERP\csmag\final results\graphs\FolPattern\412928\Author448438_412928Score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68800" y="2133600"/>
            <a:ext cx="47752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 Pattern of SB</a:t>
            </a:r>
            <a:endParaRPr lang="en-US" dirty="0"/>
          </a:p>
        </p:txBody>
      </p:sp>
      <p:pic>
        <p:nvPicPr>
          <p:cNvPr id="5" name="Picture 3" descr="C:\Users\User\Desktop\presentation\938 graph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8610600" cy="518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3400" y="381000"/>
            <a:ext cx="7010400" cy="1524000"/>
            <a:chOff x="304800" y="228600"/>
            <a:chExt cx="6813550" cy="1544392"/>
          </a:xfrm>
        </p:grpSpPr>
        <p:pic>
          <p:nvPicPr>
            <p:cNvPr id="15362" name="Picture 2" descr="C:\Users\User\Desktop\final ppt\pa466547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228600"/>
              <a:ext cx="6813550" cy="704850"/>
            </a:xfrm>
            <a:prstGeom prst="rect">
              <a:avLst/>
            </a:prstGeom>
            <a:noFill/>
          </p:spPr>
        </p:pic>
        <p:pic>
          <p:nvPicPr>
            <p:cNvPr id="15363" name="Picture 3" descr="C:\Users\User\Desktop\final ppt\466547Fc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1000" y="838200"/>
              <a:ext cx="3630475" cy="934792"/>
            </a:xfrm>
            <a:prstGeom prst="rect">
              <a:avLst/>
            </a:prstGeom>
            <a:noFill/>
          </p:spPr>
        </p:pic>
      </p:grpSp>
      <p:pic>
        <p:nvPicPr>
          <p:cNvPr id="15364" name="Picture 4" descr="G:\PROJECT\ERP\csmag\final results\graphs\FolPattern\466547\Author46198_466547Fol3Fracti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133600"/>
            <a:ext cx="4876800" cy="3581400"/>
          </a:xfrm>
          <a:prstGeom prst="rect">
            <a:avLst/>
          </a:prstGeom>
          <a:noFill/>
        </p:spPr>
      </p:pic>
      <p:pic>
        <p:nvPicPr>
          <p:cNvPr id="15365" name="Picture 5" descr="G:\PROJECT\ERP\csmag\final results\graphs\FolPattern\466547\Author46198_466547Score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133600"/>
            <a:ext cx="464820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Influential Authors(computer science) also consider less popular papers for their research, hence are more likely to wake up a sleeping beauty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Citations of sleeping beauty increases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 the vicinity of being cited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by an influential author</a:t>
            </a:r>
          </a:p>
          <a:p>
            <a:pPr>
              <a:buNone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Waking and Peaking period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capture </a:t>
            </a:r>
            <a:r>
              <a:rPr lang="en-US" sz="2000" dirty="0" smtClean="0">
                <a:solidFill>
                  <a:srgbClr val="FF0000"/>
                </a:solidFill>
              </a:rPr>
              <a:t>evolutionary changes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of sleeping beauty better than wakeup point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Rank of the author doesn’t play any role in waking sleeping beauty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 Peaking Period more influential is the citing author more is the number of citations accumulated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Followership as defined doesn’t play any role in the evolution of sleeping beauty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105400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Improve Following Coefficient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Find other factors that may effect the evolution of sleeping beauty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Extend the analysis to other popularity patterns e.g. Shooting Starts, Consistent Performers, Flash In The Pan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 Work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304800"/>
            <a:ext cx="8610600" cy="6324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References: 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endParaRPr lang="en-US" dirty="0" smtClean="0">
              <a:solidFill>
                <a:srgbClr val="C00000"/>
              </a:solidFill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Defining and identifying Sleeping Beauties in science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Qing Ke, Emilio Ferrara, Filippo Radicchi, and Alessandro Flammini1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rgbClr val="7030A0"/>
                </a:solidFill>
              </a:rPr>
              <a:t>Proceedings of the National Academy of Sciences, page 201424329, 2015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en-US" dirty="0" smtClean="0">
              <a:solidFill>
                <a:srgbClr val="7030A0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Premature Discovery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Delayed Recognition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lang="en-US" dirty="0" smtClean="0">
                <a:solidFill>
                  <a:srgbClr val="7030A0"/>
                </a:solidFill>
              </a:rPr>
              <a:t>Essays of an Information Scientist, Vol:4, p.488-493, 1979-80     Current Contents, #21, p.5-10, May 26, 1980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   A review of theory and practice in </a:t>
            </a:r>
            <a:r>
              <a:rPr lang="en-US" dirty="0" err="1" smtClean="0">
                <a:solidFill>
                  <a:srgbClr val="C00000"/>
                </a:solidFill>
              </a:rPr>
              <a:t>scientometrics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John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Mingers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Loet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Leydesdor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European Journal of Operational Research, 2015.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On the citation lifecycle of papers with delayed recognition.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Christian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Lachance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Vincent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Lariviere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7030A0"/>
                </a:solidFill>
              </a:rPr>
              <a:t>Journal of </a:t>
            </a:r>
            <a:r>
              <a:rPr lang="en-US" dirty="0" err="1" smtClean="0">
                <a:solidFill>
                  <a:srgbClr val="7030A0"/>
                </a:solidFill>
              </a:rPr>
              <a:t>Informetrics</a:t>
            </a:r>
            <a:r>
              <a:rPr lang="en-US" dirty="0" smtClean="0">
                <a:solidFill>
                  <a:srgbClr val="7030A0"/>
                </a:solidFill>
              </a:rPr>
              <a:t>, 8(4):863{872, 2014.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pagerank</a:t>
            </a:r>
            <a:r>
              <a:rPr lang="en-US" dirty="0" smtClean="0">
                <a:solidFill>
                  <a:srgbClr val="C00000"/>
                </a:solidFill>
              </a:rPr>
              <a:t> citation </a:t>
            </a:r>
            <a:r>
              <a:rPr lang="en-US" dirty="0" err="1" smtClean="0">
                <a:solidFill>
                  <a:srgbClr val="C00000"/>
                </a:solidFill>
              </a:rPr>
              <a:t>ranking:bringing</a:t>
            </a:r>
            <a:r>
              <a:rPr lang="en-US" dirty="0" smtClean="0">
                <a:solidFill>
                  <a:srgbClr val="C00000"/>
                </a:solidFill>
              </a:rPr>
              <a:t> order to the web. 1999. 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Lawrence Page, Sergey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Brin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Rajeev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Motwani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and Terry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Winograd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r>
              <a:rPr lang="en-US" dirty="0" smtClean="0"/>
              <a:t>     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Essays of an Information Scientist:.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E Garfield. 1979-1980. 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7030A0"/>
                </a:solidFill>
              </a:rPr>
              <a:t>Essays of an Information Scientist. ISI Press, 1977.</a:t>
            </a:r>
          </a:p>
          <a:p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Free Approach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Citation History of paper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tells how much a paper is sleeping beauty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Beauty Coefficient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438400" y="5791200"/>
            <a:ext cx="6705600" cy="838200"/>
          </a:xfrm>
          <a:prstGeom prst="rect">
            <a:avLst/>
          </a:prstGeom>
        </p:spPr>
        <p:txBody>
          <a:bodyPr vert="horz" rtlCol="0" anchor="ctr">
            <a:normAutofit fontScale="90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Defining and identifying Sleeping Beauties in science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it-IT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Qing Ke et. al.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Center for Complex Networks and Systems Research, School of Informatics and Computing, Indiana University, Bloomington, IN 47408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presentation\btyFor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28600"/>
            <a:ext cx="4724400" cy="1596331"/>
          </a:xfrm>
          <a:prstGeom prst="rect">
            <a:avLst/>
          </a:prstGeom>
          <a:noFill/>
        </p:spPr>
      </p:pic>
      <p:pic>
        <p:nvPicPr>
          <p:cNvPr id="1027" name="Picture 3" descr="C:\Users\User\Desktop\presentation\938 graph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24000"/>
            <a:ext cx="8610600" cy="464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895600" y="6324600"/>
            <a:ext cx="7086600" cy="533400"/>
          </a:xfrm>
        </p:spPr>
        <p:txBody>
          <a:bodyPr>
            <a:normAutofit fontScale="90000"/>
          </a:bodyPr>
          <a:lstStyle/>
          <a:p>
            <a:pPr marL="365760" lvl="0" indent="-256032">
              <a:spcBef>
                <a:spcPts val="400"/>
              </a:spcBef>
            </a:pPr>
            <a:r>
              <a:rPr lang="en-US" sz="1600" dirty="0" smtClean="0">
                <a:solidFill>
                  <a:srgbClr val="C00000"/>
                </a:solidFill>
              </a:rPr>
              <a:t>     Defining and identifying Sleeping Beauties in science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</a:rPr>
              <a:t>Qing Ke et. al. </a:t>
            </a:r>
            <a:br>
              <a:rPr lang="it-IT" sz="1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rgbClr val="7030A0"/>
                </a:solidFill>
              </a:rPr>
              <a:t>Proceedings of the National Academy of Sciences, page 201424329, 2015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rgbClr val="7030A0"/>
                </a:solidFill>
              </a:rPr>
              <a:t> </a:t>
            </a:r>
            <a:br>
              <a:rPr lang="en-US" sz="1600" dirty="0" smtClean="0">
                <a:solidFill>
                  <a:srgbClr val="7030A0"/>
                </a:solidFill>
              </a:rPr>
            </a:br>
            <a:endParaRPr lang="en-US" sz="16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2057400" cy="4572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Pubmed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850392" lvl="1" indent="-457200">
              <a:buFont typeface="+mj-lt"/>
              <a:buAutoNum type="arabicPeriod"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Sleeping Beauties</a:t>
            </a:r>
            <a:endParaRPr lang="en-US" dirty="0"/>
          </a:p>
        </p:txBody>
      </p:sp>
      <p:pic>
        <p:nvPicPr>
          <p:cNvPr id="7170" name="Picture 2" descr="C:\Users\User\Desktop\final ppt\sleeping beauties Pubm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76400"/>
            <a:ext cx="8358188" cy="2286000"/>
          </a:xfrm>
          <a:prstGeom prst="rect">
            <a:avLst/>
          </a:prstGeom>
          <a:noFill/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3962400"/>
            <a:ext cx="65532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Microsoft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Academic Network(CS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Subset)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0392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2" name="Picture 4" descr="C:\Users\User\Desktop\final ppt\sleeping beauties MA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9" y="4343400"/>
            <a:ext cx="8382001" cy="226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Role of Influential Authors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:\PROJECT\ERP\csmag\final results\graphs\authrefrank\AuthAvgRefRank1990-2015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0"/>
            <a:ext cx="7772400" cy="47244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Rank of References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Rank Pattern Analysis</a:t>
            </a: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For each year of the citation history of SB, find the rank of authors citing the sleeping beauty paper</a:t>
            </a: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Take HIGHEST RANK for each year and plot on the graph</a:t>
            </a: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Rank is calculated using page rank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2601</TotalTime>
  <Words>752</Words>
  <Application>Microsoft Office PowerPoint</Application>
  <PresentationFormat>On-screen Show (4:3)</PresentationFormat>
  <Paragraphs>206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Concourse</vt:lpstr>
      <vt:lpstr>Flow</vt:lpstr>
      <vt:lpstr>Analyzing Evolution of  “Sleeping Beauty” In Heterogeneous Citation Networks</vt:lpstr>
      <vt:lpstr>Outline</vt:lpstr>
      <vt:lpstr>Citation Pattern of SB</vt:lpstr>
      <vt:lpstr>Beauty Coefficient</vt:lpstr>
      <vt:lpstr>     Defining and identifying Sleeping Beauties in science Qing Ke et. al.  Proceedings of the National Academy of Sciences, page 201424329, 2015    </vt:lpstr>
      <vt:lpstr>Sleeping Beauties</vt:lpstr>
      <vt:lpstr>Role of Influential Authors</vt:lpstr>
      <vt:lpstr>Average Rank of References </vt:lpstr>
      <vt:lpstr>Slide 9</vt:lpstr>
      <vt:lpstr>Slide 10</vt:lpstr>
      <vt:lpstr>Slide 11</vt:lpstr>
      <vt:lpstr>Correlation Coefficient of number of citation in year and Higest rank of citers</vt:lpstr>
      <vt:lpstr>Wakeup Point </vt:lpstr>
      <vt:lpstr>Proposed Method</vt:lpstr>
      <vt:lpstr>Slide 15</vt:lpstr>
      <vt:lpstr>Discrepancies observed in proposed method</vt:lpstr>
      <vt:lpstr>Slide 17</vt:lpstr>
      <vt:lpstr>Waking Period and Peaking Period</vt:lpstr>
      <vt:lpstr>Citation and Rate of Citation for Microsoft Academic Network</vt:lpstr>
      <vt:lpstr>Correlation Between Author Rank and Citation Accumulated</vt:lpstr>
      <vt:lpstr>Followership In Heterogeneous Citation Network</vt:lpstr>
      <vt:lpstr>3 Step Approach</vt:lpstr>
      <vt:lpstr>Assumptions of Affinity Function</vt:lpstr>
      <vt:lpstr>Affinity function considered</vt:lpstr>
      <vt:lpstr>Behavior Considered</vt:lpstr>
      <vt:lpstr>Citation Copying Probability </vt:lpstr>
      <vt:lpstr>Citation Copying Probability </vt:lpstr>
      <vt:lpstr>Slide 28</vt:lpstr>
      <vt:lpstr>Slide 29</vt:lpstr>
      <vt:lpstr>Slide 30</vt:lpstr>
      <vt:lpstr>Conclusion</vt:lpstr>
      <vt:lpstr>Future Work</vt:lpstr>
      <vt:lpstr>Slide 33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In Citation Networks</dc:title>
  <dc:creator>User</dc:creator>
  <cp:lastModifiedBy>User</cp:lastModifiedBy>
  <cp:revision>360</cp:revision>
  <dcterms:created xsi:type="dcterms:W3CDTF">2015-09-11T04:52:20Z</dcterms:created>
  <dcterms:modified xsi:type="dcterms:W3CDTF">2016-06-19T17:21:06Z</dcterms:modified>
</cp:coreProperties>
</file>