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4"/>
  </p:sldMasterIdLst>
  <p:notesMasterIdLst>
    <p:notesMasterId r:id="rId37"/>
  </p:notesMasterIdLst>
  <p:handoutMasterIdLst>
    <p:handoutMasterId r:id="rId38"/>
  </p:handoutMasterIdLst>
  <p:sldIdLst>
    <p:sldId id="338" r:id="rId5"/>
    <p:sldId id="2132736150" r:id="rId6"/>
    <p:sldId id="2132736152" r:id="rId7"/>
    <p:sldId id="2132736153" r:id="rId8"/>
    <p:sldId id="2132736154" r:id="rId9"/>
    <p:sldId id="2132736155" r:id="rId10"/>
    <p:sldId id="2132736156" r:id="rId11"/>
    <p:sldId id="2132736157" r:id="rId12"/>
    <p:sldId id="2132736158" r:id="rId13"/>
    <p:sldId id="2132736159" r:id="rId14"/>
    <p:sldId id="2132736160" r:id="rId15"/>
    <p:sldId id="2132736161" r:id="rId16"/>
    <p:sldId id="2132736162" r:id="rId17"/>
    <p:sldId id="2132736172" r:id="rId18"/>
    <p:sldId id="2132736163" r:id="rId19"/>
    <p:sldId id="2132736164" r:id="rId20"/>
    <p:sldId id="2132736173" r:id="rId21"/>
    <p:sldId id="2132736165" r:id="rId22"/>
    <p:sldId id="2132736166" r:id="rId23"/>
    <p:sldId id="2132736174" r:id="rId24"/>
    <p:sldId id="2132736168" r:id="rId25"/>
    <p:sldId id="2132736169" r:id="rId26"/>
    <p:sldId id="2132736175" r:id="rId27"/>
    <p:sldId id="2132736170" r:id="rId28"/>
    <p:sldId id="2132736176" r:id="rId29"/>
    <p:sldId id="2132736177" r:id="rId30"/>
    <p:sldId id="2132736179" r:id="rId31"/>
    <p:sldId id="2132736178" r:id="rId32"/>
    <p:sldId id="2132736180" r:id="rId33"/>
    <p:sldId id="2132736181" r:id="rId34"/>
    <p:sldId id="2132736182" r:id="rId35"/>
    <p:sldId id="265" r:id="rId36"/>
  </p:sldIdLst>
  <p:sldSz cx="12188825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4200B0-DF29-0548-83DF-83EED996390E}">
          <p14:sldIdLst>
            <p14:sldId id="338"/>
            <p14:sldId id="2132736150"/>
            <p14:sldId id="2132736152"/>
            <p14:sldId id="2132736153"/>
            <p14:sldId id="2132736154"/>
            <p14:sldId id="2132736155"/>
            <p14:sldId id="2132736156"/>
            <p14:sldId id="2132736157"/>
            <p14:sldId id="2132736158"/>
            <p14:sldId id="2132736159"/>
            <p14:sldId id="2132736160"/>
            <p14:sldId id="2132736161"/>
            <p14:sldId id="2132736162"/>
            <p14:sldId id="2132736172"/>
            <p14:sldId id="2132736163"/>
            <p14:sldId id="2132736164"/>
            <p14:sldId id="2132736173"/>
            <p14:sldId id="2132736165"/>
            <p14:sldId id="2132736166"/>
            <p14:sldId id="2132736174"/>
            <p14:sldId id="2132736168"/>
            <p14:sldId id="2132736169"/>
            <p14:sldId id="2132736175"/>
            <p14:sldId id="2132736170"/>
            <p14:sldId id="2132736176"/>
            <p14:sldId id="2132736177"/>
            <p14:sldId id="2132736179"/>
            <p14:sldId id="2132736178"/>
            <p14:sldId id="2132736180"/>
            <p14:sldId id="2132736181"/>
            <p14:sldId id="213273618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Jim Kim" initials="JK" lastIdx="1" clrIdx="6">
    <p:extLst>
      <p:ext uri="{19B8F6BF-5375-455C-9EA6-DF929625EA0E}">
        <p15:presenceInfo xmlns:p15="http://schemas.microsoft.com/office/powerpoint/2012/main" userId="S::jimkim@adobe.com::8de73777-a8be-42df-9b2d-3ab667983e69" providerId="AD"/>
      </p:ext>
    </p:extLst>
  </p:cmAuthor>
  <p:cmAuthor id="1" name="Suzanne Wagner" initials="SW" lastIdx="21" clrIdx="0">
    <p:extLst>
      <p:ext uri="{19B8F6BF-5375-455C-9EA6-DF929625EA0E}">
        <p15:presenceInfo xmlns:p15="http://schemas.microsoft.com/office/powerpoint/2012/main" userId="S::sbriesen@adobe.com::65a23694-ef06-460b-9185-53030e0be94f" providerId="AD"/>
      </p:ext>
    </p:extLst>
  </p:cmAuthor>
  <p:cmAuthor id="8" name="Tina Randhawa" initials="TR" lastIdx="16" clrIdx="7">
    <p:extLst>
      <p:ext uri="{19B8F6BF-5375-455C-9EA6-DF929625EA0E}">
        <p15:presenceInfo xmlns:p15="http://schemas.microsoft.com/office/powerpoint/2012/main" userId="S::trandhaw@adobe.com::7933ed2d-794b-4417-86e4-587c9f4f2090" providerId="AD"/>
      </p:ext>
    </p:extLst>
  </p:cmAuthor>
  <p:cmAuthor id="2" name="Maninder Sawhney" initials="MS" lastIdx="43" clrIdx="1">
    <p:extLst>
      <p:ext uri="{19B8F6BF-5375-455C-9EA6-DF929625EA0E}">
        <p15:presenceInfo xmlns:p15="http://schemas.microsoft.com/office/powerpoint/2012/main" userId="S::masawhne@adobe.com::3d953bea-068e-42bc-a24e-b59fe44fcf2c" providerId="AD"/>
      </p:ext>
    </p:extLst>
  </p:cmAuthor>
  <p:cmAuthor id="9" name="Matt Wegner" initials="MW" lastIdx="9" clrIdx="8">
    <p:extLst>
      <p:ext uri="{19B8F6BF-5375-455C-9EA6-DF929625EA0E}">
        <p15:presenceInfo xmlns:p15="http://schemas.microsoft.com/office/powerpoint/2012/main" userId="S::mwegner@adobe.com::114e7f27-4bc9-4569-88f5-11e9439454cf" providerId="AD"/>
      </p:ext>
    </p:extLst>
  </p:cmAuthor>
  <p:cmAuthor id="3" name="Nathan Petersen" initials="NP" lastIdx="13" clrIdx="2">
    <p:extLst>
      <p:ext uri="{19B8F6BF-5375-455C-9EA6-DF929625EA0E}">
        <p15:presenceInfo xmlns:p15="http://schemas.microsoft.com/office/powerpoint/2012/main" userId="S::npeterse@adobe.com::8ea4d82b-ba51-4238-be75-651abcd66dd1" providerId="AD"/>
      </p:ext>
    </p:extLst>
  </p:cmAuthor>
  <p:cmAuthor id="4" name="Mike Garcia" initials="MG" lastIdx="1" clrIdx="3">
    <p:extLst>
      <p:ext uri="{19B8F6BF-5375-455C-9EA6-DF929625EA0E}">
        <p15:presenceInfo xmlns:p15="http://schemas.microsoft.com/office/powerpoint/2012/main" userId="S::mikgarci@adobe.com::7b8fe8f8-493e-4bd3-8e31-1d199a52134c" providerId="AD"/>
      </p:ext>
    </p:extLst>
  </p:cmAuthor>
  <p:cmAuthor id="5" name="Dawn Murai" initials="DM" lastIdx="5" clrIdx="4">
    <p:extLst>
      <p:ext uri="{19B8F6BF-5375-455C-9EA6-DF929625EA0E}">
        <p15:presenceInfo xmlns:p15="http://schemas.microsoft.com/office/powerpoint/2012/main" userId="S::env54123@adobe.com::0f48a492-af49-4d0e-b6d1-6bcaf7177316" providerId="AD"/>
      </p:ext>
    </p:extLst>
  </p:cmAuthor>
  <p:cmAuthor id="6" name="David Ralston" initials="DR" lastIdx="3" clrIdx="5">
    <p:extLst>
      <p:ext uri="{19B8F6BF-5375-455C-9EA6-DF929625EA0E}">
        <p15:presenceInfo xmlns:p15="http://schemas.microsoft.com/office/powerpoint/2012/main" userId="S::dralston@adobe.com::a8ce52f7-ee01-4baf-9945-753841d9c2a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1000"/>
    <a:srgbClr val="FF0000"/>
    <a:srgbClr val="A255D7"/>
    <a:srgbClr val="FB0E00"/>
    <a:srgbClr val="F4F6F5"/>
    <a:srgbClr val="000000"/>
    <a:srgbClr val="D3D3D3"/>
    <a:srgbClr val="E7BBFF"/>
    <a:srgbClr val="CFCFC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 autoAdjust="0"/>
    <p:restoredTop sz="95032" autoAdjust="0"/>
  </p:normalViewPr>
  <p:slideViewPr>
    <p:cSldViewPr snapToGrid="0" snapToObjects="1">
      <p:cViewPr varScale="1">
        <p:scale>
          <a:sx n="128" d="100"/>
          <a:sy n="128" d="100"/>
        </p:scale>
        <p:origin x="600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 snapToObjects="1" showGuides="1">
      <p:cViewPr varScale="1">
        <p:scale>
          <a:sx n="179" d="100"/>
          <a:sy n="179" d="100"/>
        </p:scale>
        <p:origin x="-6240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gs" Target="tags/tag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2EE567-80D6-42C6-844A-F0F6714FC972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C794B-268C-4A67-8C2B-68C4E4A2A7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99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3B128-E09D-491C-B840-DB8C264A8EFA}" type="datetimeFigureOut">
              <a:rPr lang="en-US" smtClean="0"/>
              <a:pPr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2277D-4E65-471B-8FDC-312617F5EA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2277D-4E65-471B-8FDC-312617F5EA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C5C77D30-AC60-4243-8D60-A264D77689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9" y="1786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2203704" y="2798064"/>
            <a:ext cx="5916168" cy="1216152"/>
          </a:xfrm>
        </p:spPr>
        <p:txBody>
          <a:bodyPr wrap="square" lIns="0" tIns="0" rIns="0" bIns="0" anchor="t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203704" y="4123943"/>
            <a:ext cx="5907024" cy="1078992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Picture 8" descr="Adobe">
            <a:extLst>
              <a:ext uri="{FF2B5EF4-FFF2-40B4-BE49-F238E27FC236}">
                <a16:creationId xmlns:a16="http://schemas.microsoft.com/office/drawing/2014/main" id="{20C5AD4F-DFA9-4AEA-80AB-701796771AC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599" y="2904989"/>
            <a:ext cx="703952" cy="96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Dark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C1404A5-D751-44E8-A1EF-86A7487035A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6082-D3B5-402C-ABA5-5DEE95E7A59D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E00DCC-89B9-4A09-ADE9-3A28FF8E4E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88392BB-501D-4401-A873-9E3019BEC865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435608"/>
            <a:ext cx="11585448" cy="4590288"/>
          </a:xfrm>
        </p:spPr>
        <p:txBody>
          <a:bodyPr/>
          <a:lstStyle>
            <a:lvl1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spcBef>
                <a:spcPts val="1800"/>
              </a:spcBef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F49F-18F2-425B-A794-BCBCCEE089DC}" type="datetime1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0890" y="6565990"/>
            <a:ext cx="4324081" cy="18118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9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y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EB1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pic>
        <p:nvPicPr>
          <p:cNvPr id="4" name="Picture 3" descr="Adobe">
            <a:extLst>
              <a:ext uri="{FF2B5EF4-FFF2-40B4-BE49-F238E27FC236}">
                <a16:creationId xmlns:a16="http://schemas.microsoft.com/office/drawing/2014/main" id="{B2F3ECA4-F153-4AF8-AB4D-C18D0FC52C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05832" y="2759987"/>
            <a:ext cx="980335" cy="13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7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&#10;&#10;Description automatically generated">
            <a:extLst>
              <a:ext uri="{FF2B5EF4-FFF2-40B4-BE49-F238E27FC236}">
                <a16:creationId xmlns:a16="http://schemas.microsoft.com/office/drawing/2014/main" id="{FAD4220E-5508-4AC4-8223-0A1C4814B1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7102720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300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28201AC2-0C0E-4EA2-9661-922A6DA238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7102720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9829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F3AC819-F530-40C9-A766-72AA783EB3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7102720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4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58EEE7F-0049-4097-A2ED-ECC4037507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2798064"/>
            <a:ext cx="5907024" cy="1399032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7102720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03913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" tIns="45720" rIns="45720" bIns="45720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BC8CB-F3FC-4033-BFC9-CCF51EEE8322}" type="datetime1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ck - Bottom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 userDrawn="1"/>
        </p:nvSpPr>
        <p:spPr bwMode="auto">
          <a:xfrm>
            <a:off x="0" y="0"/>
            <a:ext cx="12188825" cy="6858000"/>
          </a:xfrm>
          <a:prstGeom prst="rect">
            <a:avLst/>
          </a:prstGeom>
          <a:solidFill>
            <a:srgbClr val="2C2C2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 defTabSz="825500"/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1EAC9-E1FB-47C8-99DA-33D1276A588E}"/>
              </a:ext>
            </a:extLst>
          </p:cNvPr>
          <p:cNvSpPr/>
          <p:nvPr userDrawn="1"/>
        </p:nvSpPr>
        <p:spPr>
          <a:xfrm>
            <a:off x="0" y="6446520"/>
            <a:ext cx="12192000" cy="41148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dobe">
            <a:extLst>
              <a:ext uri="{FF2B5EF4-FFF2-40B4-BE49-F238E27FC236}">
                <a16:creationId xmlns:a16="http://schemas.microsoft.com/office/drawing/2014/main" id="{9141CC4C-7C4C-4702-B363-52863C7010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915" y="6578695"/>
            <a:ext cx="566079" cy="14713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89DDB37-32C2-46C5-BB3D-0706817D584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6E6E6E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192212"/>
            <a:ext cx="11579384" cy="5248276"/>
          </a:xfrm>
        </p:spPr>
        <p:txBody>
          <a:bodyPr lIns="45720" tIns="45720" rIns="45720" bIns="45720">
            <a:no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2030A-B6F3-4237-8733-BBFDFAD4A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07CB3-1618-4E26-A581-BCA4198C2296}" type="datetime1">
              <a:rPr lang="en-US" smtClean="0"/>
              <a:t>3/11/22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3C625-D009-4CBF-8206-AF0AFEEC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56CFA1-5786-4E33-8FBD-41717C94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02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89D8A488-B25D-49F8-BE3B-305A0C953E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795528" y="914400"/>
            <a:ext cx="8010144" cy="585216"/>
          </a:xfrm>
        </p:spPr>
        <p:txBody>
          <a:bodyPr wrap="square" lIns="0" tIns="0" rIns="0" bIns="0" anchor="t" anchorCtr="0">
            <a:noAutofit/>
          </a:bodyPr>
          <a:lstStyle>
            <a:lvl1pPr>
              <a:defRPr sz="3600">
                <a:solidFill>
                  <a:srgbClr val="EB1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641182" y="7102720"/>
            <a:ext cx="10918220" cy="328295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544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2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0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4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0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59631ABC-0F20-4732-9A2E-F2D10704DBF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795337" y="1920240"/>
            <a:ext cx="8010144" cy="3858768"/>
          </a:xfrm>
        </p:spPr>
        <p:txBody>
          <a:bodyPr lIns="0" tIns="0" rIns="0" bIns="0"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Light Ai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" tIns="45720" rIns="45720" bIns="45720"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1" y="1431924"/>
            <a:ext cx="11582479" cy="4593971"/>
          </a:xfrm>
        </p:spPr>
        <p:txBody>
          <a:bodyPr/>
          <a:lstStyle>
            <a:lvl1pPr>
              <a:spcBef>
                <a:spcPts val="1800"/>
              </a:spcBef>
              <a:defRPr>
                <a:latin typeface="+mn-lt"/>
              </a:defRPr>
            </a:lvl1pPr>
            <a:lvl2pPr>
              <a:spcBef>
                <a:spcPts val="1800"/>
              </a:spcBef>
              <a:defRPr>
                <a:latin typeface="+mn-lt"/>
              </a:defRPr>
            </a:lvl2pPr>
            <a:lvl3pPr>
              <a:spcBef>
                <a:spcPts val="1800"/>
              </a:spcBef>
              <a:defRPr>
                <a:latin typeface="+mn-lt"/>
              </a:defRPr>
            </a:lvl3pPr>
            <a:lvl4pPr>
              <a:spcBef>
                <a:spcPts val="1800"/>
              </a:spcBef>
              <a:defRPr>
                <a:latin typeface="+mn-lt"/>
              </a:defRPr>
            </a:lvl4pPr>
            <a:lvl5pPr>
              <a:spcBef>
                <a:spcPts val="1800"/>
              </a:spcBef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DF72-5F73-4715-940E-684B16ADFBF6}" type="datetime1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3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697" y="6528875"/>
            <a:ext cx="187408" cy="25805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74666" y="6987750"/>
            <a:ext cx="1015735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ctr">
              <a:defRPr sz="800">
                <a:solidFill>
                  <a:srgbClr val="808080"/>
                </a:solidFill>
              </a:defRPr>
            </a:lvl1pPr>
          </a:lstStyle>
          <a:p>
            <a:fld id="{70026CF1-039D-4C89-8793-A573FE205DEC}" type="datetime1">
              <a:rPr lang="en-US" smtClean="0"/>
              <a:t>3/11/22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0890" y="6565990"/>
            <a:ext cx="4324081" cy="181185"/>
          </a:xfrm>
          <a:prstGeom prst="rect">
            <a:avLst/>
          </a:prstGeom>
        </p:spPr>
        <p:txBody>
          <a:bodyPr vert="horz" lIns="0" tIns="54414" rIns="108829" bIns="54414" rtlCol="0" anchor="ctr"/>
          <a:lstStyle>
            <a:lvl1pPr algn="l">
              <a:defRPr sz="800">
                <a:solidFill>
                  <a:srgbClr val="80808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1879" y="6572445"/>
            <a:ext cx="565068" cy="168274"/>
          </a:xfrm>
          <a:prstGeom prst="rect">
            <a:avLst/>
          </a:prstGeom>
        </p:spPr>
        <p:txBody>
          <a:bodyPr vert="horz" lIns="108829" tIns="54414" rIns="108829" bIns="54414" rtlCol="0" anchor="ctr"/>
          <a:lstStyle>
            <a:lvl1pPr algn="r">
              <a:defRPr sz="800">
                <a:solidFill>
                  <a:srgbClr val="808080"/>
                </a:solidFill>
              </a:defRPr>
            </a:lvl1pPr>
          </a:lstStyle>
          <a:p>
            <a:pPr algn="ctr"/>
            <a:fld id="{90156F56-D5AE-4C6F-B826-C69D1BC521BB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721" y="287507"/>
            <a:ext cx="11579384" cy="674518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1" y="1192212"/>
            <a:ext cx="11579384" cy="502920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B6B79020-5584-4269-94C4-D19498B57D19}"/>
              </a:ext>
            </a:extLst>
          </p:cNvPr>
          <p:cNvSpPr txBox="1">
            <a:spLocks/>
          </p:cNvSpPr>
          <p:nvPr userDrawn="1"/>
        </p:nvSpPr>
        <p:spPr>
          <a:xfrm>
            <a:off x="9302847" y="6560363"/>
            <a:ext cx="2599605" cy="27432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400" kern="1200" baseline="0">
                <a:solidFill>
                  <a:srgbClr val="CFCFCE"/>
                </a:solidFill>
                <a:latin typeface="Adobe Clean ExtraBold" panose="020B05030204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aseline="0" dirty="0">
                <a:solidFill>
                  <a:srgbClr val="808080"/>
                </a:solidFill>
                <a:latin typeface="Adobe Clean" panose="020B0503020404020204" pitchFamily="34" charset="0"/>
              </a:rPr>
              <a:t>© 2021 Adobe. All rights reserved. Adobe Confidential.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A64515C-328B-4551-BE77-F064F3709106}"/>
              </a:ext>
            </a:extLst>
          </p:cNvPr>
          <p:cNvSpPr txBox="1"/>
          <p:nvPr userDrawn="1"/>
        </p:nvSpPr>
        <p:spPr>
          <a:xfrm>
            <a:off x="2966246" y="-552841"/>
            <a:ext cx="1635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1/4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F79B6FC-246B-452A-B1E0-51F12110C936}"/>
              </a:ext>
            </a:extLst>
          </p:cNvPr>
          <p:cNvSpPr txBox="1"/>
          <p:nvPr userDrawn="1"/>
        </p:nvSpPr>
        <p:spPr>
          <a:xfrm>
            <a:off x="6007572" y="-552841"/>
            <a:ext cx="182742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2/4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3360E26-7522-4BFD-BC60-2D055A888CA5}"/>
              </a:ext>
            </a:extLst>
          </p:cNvPr>
          <p:cNvSpPr txBox="1"/>
          <p:nvPr userDrawn="1"/>
        </p:nvSpPr>
        <p:spPr>
          <a:xfrm>
            <a:off x="9045283" y="-552841"/>
            <a:ext cx="1843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3/4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B2B674F-BED9-47C2-A3B4-2B770DCABFF2}"/>
              </a:ext>
            </a:extLst>
          </p:cNvPr>
          <p:cNvSpPr txBox="1"/>
          <p:nvPr userDrawn="1"/>
        </p:nvSpPr>
        <p:spPr>
          <a:xfrm>
            <a:off x="-497400" y="3737819"/>
            <a:ext cx="15709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1/2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0EBAA9C1-8D93-4BFD-BAA1-A41029DEBD60}"/>
              </a:ext>
            </a:extLst>
          </p:cNvPr>
          <p:cNvCxnSpPr>
            <a:cxnSpLocks/>
          </p:cNvCxnSpPr>
          <p:nvPr userDrawn="1"/>
        </p:nvCxnSpPr>
        <p:spPr>
          <a:xfrm>
            <a:off x="8125884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0184435-8E60-45C1-AE29-17BBEFEA5932}"/>
              </a:ext>
            </a:extLst>
          </p:cNvPr>
          <p:cNvCxnSpPr>
            <a:cxnSpLocks/>
          </p:cNvCxnSpPr>
          <p:nvPr userDrawn="1"/>
        </p:nvCxnSpPr>
        <p:spPr>
          <a:xfrm>
            <a:off x="4066279" y="-336411"/>
            <a:ext cx="0" cy="236135"/>
          </a:xfrm>
          <a:prstGeom prst="line">
            <a:avLst/>
          </a:prstGeom>
          <a:ln w="12700">
            <a:solidFill>
              <a:srgbClr val="C8C1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14B0A09D-3CAA-4F1B-82CE-AF3F795BA52C}"/>
              </a:ext>
            </a:extLst>
          </p:cNvPr>
          <p:cNvSpPr txBox="1"/>
          <p:nvPr userDrawn="1"/>
        </p:nvSpPr>
        <p:spPr>
          <a:xfrm>
            <a:off x="8038861" y="-552841"/>
            <a:ext cx="177934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A185B6"/>
                </a:solidFill>
                <a:latin typeface="+mj-lt"/>
              </a:rPr>
              <a:t>2/3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B71B097D-1675-4E32-8EFB-5A531BBB9EDC}"/>
              </a:ext>
            </a:extLst>
          </p:cNvPr>
          <p:cNvSpPr txBox="1"/>
          <p:nvPr userDrawn="1"/>
        </p:nvSpPr>
        <p:spPr>
          <a:xfrm>
            <a:off x="3995130" y="-552841"/>
            <a:ext cx="158698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00" dirty="0">
                <a:solidFill>
                  <a:srgbClr val="A185B6"/>
                </a:solidFill>
                <a:latin typeface="+mj-lt"/>
              </a:rPr>
              <a:t>1/3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E27F856-DAE5-494B-98BB-220F649A3807}"/>
              </a:ext>
            </a:extLst>
          </p:cNvPr>
          <p:cNvCxnSpPr>
            <a:cxnSpLocks/>
          </p:cNvCxnSpPr>
          <p:nvPr userDrawn="1"/>
        </p:nvCxnSpPr>
        <p:spPr>
          <a:xfrm>
            <a:off x="3047206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F5478E3-B63F-47B4-AF8A-14C4CACBCD3F}"/>
              </a:ext>
            </a:extLst>
          </p:cNvPr>
          <p:cNvCxnSpPr>
            <a:cxnSpLocks/>
          </p:cNvCxnSpPr>
          <p:nvPr userDrawn="1"/>
        </p:nvCxnSpPr>
        <p:spPr>
          <a:xfrm>
            <a:off x="6094412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A175582-2488-4D5A-8D03-8CD73C93E6D1}"/>
              </a:ext>
            </a:extLst>
          </p:cNvPr>
          <p:cNvCxnSpPr>
            <a:cxnSpLocks/>
          </p:cNvCxnSpPr>
          <p:nvPr userDrawn="1"/>
        </p:nvCxnSpPr>
        <p:spPr>
          <a:xfrm>
            <a:off x="9141618" y="-336411"/>
            <a:ext cx="0" cy="236135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1188983-BAB0-4F17-96EA-41E6B55B3D1E}"/>
              </a:ext>
            </a:extLst>
          </p:cNvPr>
          <p:cNvCxnSpPr>
            <a:cxnSpLocks/>
          </p:cNvCxnSpPr>
          <p:nvPr userDrawn="1"/>
        </p:nvCxnSpPr>
        <p:spPr>
          <a:xfrm>
            <a:off x="-316728" y="3814763"/>
            <a:ext cx="229387" cy="0"/>
          </a:xfrm>
          <a:prstGeom prst="line">
            <a:avLst/>
          </a:prstGeom>
          <a:ln w="12700">
            <a:solidFill>
              <a:srgbClr val="C1D4E8"/>
            </a:solidFill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ABAE5D75-3212-432F-AAC6-B51030C68AFD}"/>
              </a:ext>
            </a:extLst>
          </p:cNvPr>
          <p:cNvSpPr txBox="1"/>
          <p:nvPr userDrawn="1"/>
        </p:nvSpPr>
        <p:spPr>
          <a:xfrm>
            <a:off x="135890" y="-549443"/>
            <a:ext cx="232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Turn on Guides to see the custom grid.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Mac: Control-option-command-G</a:t>
            </a:r>
            <a:b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</a:rPr>
            </a:b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Win: Alt-F9 (or Alt-Fn-F9 on some laptops)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50C956DE-1845-43C5-9CFF-1FA78D6952A7}"/>
              </a:ext>
            </a:extLst>
          </p:cNvPr>
          <p:cNvSpPr/>
          <p:nvPr userDrawn="1"/>
        </p:nvSpPr>
        <p:spPr>
          <a:xfrm>
            <a:off x="12335461" y="1589"/>
            <a:ext cx="68541" cy="11922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DBF8FF7-0774-4571-8763-A0D624934807}"/>
              </a:ext>
            </a:extLst>
          </p:cNvPr>
          <p:cNvSpPr/>
          <p:nvPr userDrawn="1"/>
        </p:nvSpPr>
        <p:spPr>
          <a:xfrm>
            <a:off x="12335461" y="6440488"/>
            <a:ext cx="68541" cy="417512"/>
          </a:xfrm>
          <a:prstGeom prst="rect">
            <a:avLst/>
          </a:prstGeom>
          <a:solidFill>
            <a:srgbClr val="E0E0E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EE9D02B-518C-42CD-956B-2AEF6B675D51}"/>
              </a:ext>
            </a:extLst>
          </p:cNvPr>
          <p:cNvSpPr/>
          <p:nvPr userDrawn="1"/>
        </p:nvSpPr>
        <p:spPr>
          <a:xfrm>
            <a:off x="12335461" y="1193799"/>
            <a:ext cx="68541" cy="524827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839C14C-9C01-41FD-BDDF-AF38E4DC7A10}"/>
              </a:ext>
            </a:extLst>
          </p:cNvPr>
          <p:cNvSpPr txBox="1"/>
          <p:nvPr userDrawn="1"/>
        </p:nvSpPr>
        <p:spPr>
          <a:xfrm>
            <a:off x="12489352" y="443807"/>
            <a:ext cx="246862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Title</a:t>
            </a:r>
            <a:b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6CED726A-1B6E-44CD-BC0B-C4CA9B7A05E6}"/>
              </a:ext>
            </a:extLst>
          </p:cNvPr>
          <p:cNvSpPr txBox="1"/>
          <p:nvPr userDrawn="1"/>
        </p:nvSpPr>
        <p:spPr>
          <a:xfrm>
            <a:off x="12489352" y="6495356"/>
            <a:ext cx="36067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Footer</a:t>
            </a:r>
            <a:b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B4FB7FD-CED9-4283-BE20-5FFDBC6FB769}"/>
              </a:ext>
            </a:extLst>
          </p:cNvPr>
          <p:cNvSpPr txBox="1"/>
          <p:nvPr userDrawn="1"/>
        </p:nvSpPr>
        <p:spPr>
          <a:xfrm>
            <a:off x="12489352" y="3629867"/>
            <a:ext cx="43601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algn="l" defTabSz="914400" rtl="0" eaLnBrk="1" latinLnBrk="0" hangingPunct="1"/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Content</a:t>
            </a:r>
            <a:b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</a:br>
            <a:r>
              <a:rPr lang="en-US" sz="1000" kern="1200" dirty="0">
                <a:solidFill>
                  <a:schemeClr val="bg1">
                    <a:lumMod val="65000"/>
                  </a:schemeClr>
                </a:solidFill>
                <a:latin typeface="+mj-lt"/>
                <a:ea typeface="+mn-ea"/>
                <a:cs typeface="+mn-cs"/>
              </a:rPr>
              <a:t>area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B1C10B-69AA-477E-94FC-A37243E08CFD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6440488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DE5B1274-C41D-4AF0-9BA6-C18714F9F8B1}"/>
              </a:ext>
            </a:extLst>
          </p:cNvPr>
          <p:cNvCxnSpPr>
            <a:cxnSpLocks/>
          </p:cNvCxnSpPr>
          <p:nvPr userDrawn="1"/>
        </p:nvCxnSpPr>
        <p:spPr>
          <a:xfrm>
            <a:off x="12335461" y="1193799"/>
            <a:ext cx="6854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70412935-BFE0-4773-99E4-C52E350C44D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93211" y="6578475"/>
            <a:ext cx="566928" cy="1473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87" r:id="rId3"/>
    <p:sldLayoutId id="2147483688" r:id="rId4"/>
    <p:sldLayoutId id="2147483689" r:id="rId5"/>
    <p:sldLayoutId id="2147483658" r:id="rId6"/>
    <p:sldLayoutId id="2147483676" r:id="rId7"/>
    <p:sldLayoutId id="2147483690" r:id="rId8"/>
    <p:sldLayoutId id="2147483691" r:id="rId9"/>
    <p:sldLayoutId id="2147483692" r:id="rId10"/>
    <p:sldLayoutId id="2147483685" r:id="rId11"/>
  </p:sldLayoutIdLst>
  <p:hf sldNum="0" hdr="0" ftr="0" dt="0"/>
  <p:txStyles>
    <p:titleStyle>
      <a:lvl1pPr algn="l" defTabSz="1088291" rtl="0" eaLnBrk="1" latinLnBrk="0" hangingPunct="1">
        <a:spcBef>
          <a:spcPct val="0"/>
        </a:spcBef>
        <a:buNone/>
        <a:defRPr sz="2800" b="0" i="0" u="none" kern="1200">
          <a:solidFill>
            <a:srgbClr val="EB1000"/>
          </a:solidFill>
          <a:latin typeface="+mj-lt"/>
          <a:ea typeface="+mj-ea"/>
          <a:cs typeface="+mj-cs"/>
        </a:defRPr>
      </a:lvl1pPr>
    </p:titleStyle>
    <p:bodyStyle>
      <a:lvl1pPr marL="274638" indent="-265113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1703" indent="-275852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1979" indent="-20027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50366" indent="-198387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8291" indent="-137926" algn="l" defTabSz="1088291" rtl="0" eaLnBrk="1" latinLnBrk="0" hangingPunct="1">
        <a:spcBef>
          <a:spcPts val="714"/>
        </a:spcBef>
        <a:buClr>
          <a:schemeClr val="tx1"/>
        </a:buClr>
        <a:buSzPct val="7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9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44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89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35" indent="-272073" algn="l" defTabSz="1088291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5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9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3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81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26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7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017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62" algn="l" defTabSz="108829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5ACBF0"/>
          </p15:clr>
        </p15:guide>
        <p15:guide id="2" pos="4032" userDrawn="1">
          <p15:clr>
            <a:srgbClr val="FDE53C"/>
          </p15:clr>
        </p15:guide>
        <p15:guide id="3" pos="3651" userDrawn="1">
          <p15:clr>
            <a:srgbClr val="FDE53C"/>
          </p15:clr>
        </p15:guide>
        <p15:guide id="4" pos="5758" userDrawn="1">
          <p15:clr>
            <a:srgbClr val="5ACBF0"/>
          </p15:clr>
        </p15:guide>
        <p15:guide id="5" pos="7488" userDrawn="1">
          <p15:clr>
            <a:srgbClr val="A4A3A4"/>
          </p15:clr>
        </p15:guide>
        <p15:guide id="6" pos="1919" userDrawn="1">
          <p15:clr>
            <a:srgbClr val="5ACBF0"/>
          </p15:clr>
        </p15:guide>
        <p15:guide id="7" pos="191" userDrawn="1">
          <p15:clr>
            <a:srgbClr val="A4A3A4"/>
          </p15:clr>
        </p15:guide>
        <p15:guide id="8" orient="horz" pos="2405" userDrawn="1">
          <p15:clr>
            <a:srgbClr val="5ACBF0"/>
          </p15:clr>
        </p15:guide>
        <p15:guide id="11" orient="horz" pos="751" userDrawn="1">
          <p15:clr>
            <a:srgbClr val="F26B43"/>
          </p15:clr>
        </p15:guide>
        <p15:guide id="14" orient="horz" pos="4057" userDrawn="1">
          <p15:clr>
            <a:srgbClr val="F26B43"/>
          </p15:clr>
        </p15:guide>
        <p15:guide id="15" orient="horz" pos="3924" userDrawn="1">
          <p15:clr>
            <a:srgbClr val="A4A3A4"/>
          </p15:clr>
        </p15:guide>
        <p15:guide id="17" pos="2560" userDrawn="1">
          <p15:clr>
            <a:srgbClr val="C35EA4"/>
          </p15:clr>
        </p15:guide>
        <p15:guide id="18" pos="5120" userDrawn="1">
          <p15:clr>
            <a:srgbClr val="C35EA4"/>
          </p15:clr>
        </p15:guide>
        <p15:guide id="19" pos="1728" userDrawn="1">
          <p15:clr>
            <a:srgbClr val="FDE53C"/>
          </p15:clr>
        </p15:guide>
        <p15:guide id="20" pos="2106" userDrawn="1">
          <p15:clr>
            <a:srgbClr val="FDE53C"/>
          </p15:clr>
        </p15:guide>
        <p15:guide id="21" pos="2369" userDrawn="1">
          <p15:clr>
            <a:srgbClr val="9FCC3B"/>
          </p15:clr>
        </p15:guide>
        <p15:guide id="22" pos="2749" userDrawn="1">
          <p15:clr>
            <a:srgbClr val="9FCC3B"/>
          </p15:clr>
        </p15:guide>
        <p15:guide id="23" pos="4925" userDrawn="1">
          <p15:clr>
            <a:srgbClr val="9FCC3B"/>
          </p15:clr>
        </p15:guide>
        <p15:guide id="24" pos="5309" userDrawn="1">
          <p15:clr>
            <a:srgbClr val="9FCC3B"/>
          </p15:clr>
        </p15:guide>
        <p15:guide id="25" pos="5565" userDrawn="1">
          <p15:clr>
            <a:srgbClr val="FDE53C"/>
          </p15:clr>
        </p15:guide>
        <p15:guide id="26" pos="5947" userDrawn="1">
          <p15:clr>
            <a:srgbClr val="FDE53C"/>
          </p15:clr>
        </p15:guide>
        <p15:guide id="27" orient="horz" pos="2594" userDrawn="1">
          <p15:clr>
            <a:srgbClr val="FDE53C"/>
          </p15:clr>
        </p15:guide>
        <p15:guide id="28" orient="horz" pos="2208" userDrawn="1">
          <p15:clr>
            <a:srgbClr val="FDE53C"/>
          </p15:clr>
        </p15:guide>
        <p15:guide id="35" orient="horz" pos="1053" userDrawn="1">
          <p15:clr>
            <a:srgbClr val="FDE53C"/>
          </p15:clr>
        </p15:guide>
        <p15:guide id="36" orient="horz" pos="89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E0AE-61E5-5B4B-BDC5-4868A0E51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4" y="2798064"/>
            <a:ext cx="5916168" cy="1216152"/>
          </a:xfrm>
        </p:spPr>
        <p:txBody>
          <a:bodyPr/>
          <a:lstStyle/>
          <a:p>
            <a:r>
              <a:rPr lang="en-US" dirty="0"/>
              <a:t>Cloud Architecture Workshop Case Study: Facebook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0BF53-2A0B-A643-9CE0-B7E2F95A7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Sangeetha Krishnan | Computer Scientist</a:t>
            </a:r>
            <a:br>
              <a:rPr lang="en-US" dirty="0"/>
            </a:br>
            <a:r>
              <a:rPr lang="en-US" dirty="0"/>
              <a:t>Swagatam Mitra | Computer Scientist 2</a:t>
            </a:r>
          </a:p>
        </p:txBody>
      </p:sp>
    </p:spTree>
    <p:extLst>
      <p:ext uri="{BB962C8B-B14F-4D97-AF65-F5344CB8AC3E}">
        <p14:creationId xmlns:p14="http://schemas.microsoft.com/office/powerpoint/2010/main" val="12271079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79384" cy="674518"/>
          </a:xfrm>
        </p:spPr>
        <p:txBody>
          <a:bodyPr/>
          <a:lstStyle/>
          <a:p>
            <a:r>
              <a:rPr lang="en-US" dirty="0"/>
              <a:t>System Decomposition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DEEE9A-2648-CB4D-9EE3-BDE77814A2A7}"/>
              </a:ext>
            </a:extLst>
          </p:cNvPr>
          <p:cNvSpPr/>
          <p:nvPr/>
        </p:nvSpPr>
        <p:spPr>
          <a:xfrm>
            <a:off x="2942896" y="674518"/>
            <a:ext cx="5843752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UI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876B-26EB-CE43-AB40-3D4C4ACB76D3}"/>
              </a:ext>
            </a:extLst>
          </p:cNvPr>
          <p:cNvSpPr/>
          <p:nvPr/>
        </p:nvSpPr>
        <p:spPr>
          <a:xfrm>
            <a:off x="2942896" y="5684551"/>
            <a:ext cx="5843752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9F5CF6-B977-B943-B939-840CDB2166E3}"/>
              </a:ext>
            </a:extLst>
          </p:cNvPr>
          <p:cNvSpPr/>
          <p:nvPr/>
        </p:nvSpPr>
        <p:spPr>
          <a:xfrm>
            <a:off x="2942896" y="2805030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Management Service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CBA2F-D06F-B541-B2DE-2CFB3990D4F6}"/>
              </a:ext>
            </a:extLst>
          </p:cNvPr>
          <p:cNvSpPr/>
          <p:nvPr/>
        </p:nvSpPr>
        <p:spPr>
          <a:xfrm>
            <a:off x="4996235" y="2834549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5A6C6-F1EC-494E-8755-5A9F0CCEAF97}"/>
              </a:ext>
            </a:extLst>
          </p:cNvPr>
          <p:cNvSpPr/>
          <p:nvPr/>
        </p:nvSpPr>
        <p:spPr>
          <a:xfrm>
            <a:off x="2942896" y="4197650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B173-65E9-FA49-A89F-FCBE89257FD3}"/>
              </a:ext>
            </a:extLst>
          </p:cNvPr>
          <p:cNvSpPr/>
          <p:nvPr/>
        </p:nvSpPr>
        <p:spPr>
          <a:xfrm>
            <a:off x="4966137" y="4197649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Management Service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3CD25-E504-DD48-AA52-53041C810A3E}"/>
              </a:ext>
            </a:extLst>
          </p:cNvPr>
          <p:cNvSpPr/>
          <p:nvPr/>
        </p:nvSpPr>
        <p:spPr>
          <a:xfrm>
            <a:off x="6989378" y="4197649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F4975-0996-7143-ADCE-28273178F476}"/>
              </a:ext>
            </a:extLst>
          </p:cNvPr>
          <p:cNvSpPr/>
          <p:nvPr/>
        </p:nvSpPr>
        <p:spPr>
          <a:xfrm>
            <a:off x="2942896" y="1739774"/>
            <a:ext cx="5843752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E36E7-AECD-3645-82FB-A79CE120E44D}"/>
              </a:ext>
            </a:extLst>
          </p:cNvPr>
          <p:cNvSpPr/>
          <p:nvPr/>
        </p:nvSpPr>
        <p:spPr>
          <a:xfrm>
            <a:off x="6989378" y="2834548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</p:spTree>
    <p:extLst>
      <p:ext uri="{BB962C8B-B14F-4D97-AF65-F5344CB8AC3E}">
        <p14:creationId xmlns:p14="http://schemas.microsoft.com/office/powerpoint/2010/main" val="2743125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79384" cy="674518"/>
          </a:xfrm>
        </p:spPr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97B733-61B8-7440-9BE6-61AE0DAF7817}"/>
              </a:ext>
            </a:extLst>
          </p:cNvPr>
          <p:cNvSpPr/>
          <p:nvPr/>
        </p:nvSpPr>
        <p:spPr>
          <a:xfrm>
            <a:off x="2942896" y="674518"/>
            <a:ext cx="5843752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UI Layer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0B93A9-B524-7340-9D8E-64F4762DFF63}"/>
              </a:ext>
            </a:extLst>
          </p:cNvPr>
          <p:cNvSpPr/>
          <p:nvPr/>
        </p:nvSpPr>
        <p:spPr>
          <a:xfrm>
            <a:off x="2942896" y="5684551"/>
            <a:ext cx="5843752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709ABA-FE76-D64B-A7D5-DDEB769FFCF5}"/>
              </a:ext>
            </a:extLst>
          </p:cNvPr>
          <p:cNvSpPr/>
          <p:nvPr/>
        </p:nvSpPr>
        <p:spPr>
          <a:xfrm>
            <a:off x="2942896" y="2834847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Management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050083-518E-F74F-A0F3-3F95EE0270B0}"/>
              </a:ext>
            </a:extLst>
          </p:cNvPr>
          <p:cNvSpPr/>
          <p:nvPr/>
        </p:nvSpPr>
        <p:spPr>
          <a:xfrm>
            <a:off x="4966418" y="2834549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Service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BCE15A-D92F-D849-B81D-95E04A393C9A}"/>
              </a:ext>
            </a:extLst>
          </p:cNvPr>
          <p:cNvSpPr/>
          <p:nvPr/>
        </p:nvSpPr>
        <p:spPr>
          <a:xfrm>
            <a:off x="2942896" y="4197650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788889-E2E9-544B-8244-0EFCCB93A447}"/>
              </a:ext>
            </a:extLst>
          </p:cNvPr>
          <p:cNvSpPr/>
          <p:nvPr/>
        </p:nvSpPr>
        <p:spPr>
          <a:xfrm>
            <a:off x="4966137" y="4197649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Management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94BFBF-1A6B-374C-855E-01088D855808}"/>
              </a:ext>
            </a:extLst>
          </p:cNvPr>
          <p:cNvSpPr/>
          <p:nvPr/>
        </p:nvSpPr>
        <p:spPr>
          <a:xfrm>
            <a:off x="6989378" y="4197649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9F94D9-4BA5-AE46-9EBD-DFC0A9E57B8A}"/>
              </a:ext>
            </a:extLst>
          </p:cNvPr>
          <p:cNvSpPr/>
          <p:nvPr/>
        </p:nvSpPr>
        <p:spPr>
          <a:xfrm>
            <a:off x="2942896" y="1739774"/>
            <a:ext cx="5843752" cy="7672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B7CF1C-4733-1547-8844-CCE83769EA9D}"/>
              </a:ext>
            </a:extLst>
          </p:cNvPr>
          <p:cNvSpPr/>
          <p:nvPr/>
        </p:nvSpPr>
        <p:spPr>
          <a:xfrm>
            <a:off x="6989378" y="2834548"/>
            <a:ext cx="1797270" cy="118890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8F085A-2F0F-944A-9FFE-2FB2D3CBD11F}"/>
              </a:ext>
            </a:extLst>
          </p:cNvPr>
          <p:cNvCxnSpPr>
            <a:stCxn id="20" idx="2"/>
            <a:endCxn id="27" idx="0"/>
          </p:cNvCxnSpPr>
          <p:nvPr/>
        </p:nvCxnSpPr>
        <p:spPr>
          <a:xfrm>
            <a:off x="5864772" y="1441773"/>
            <a:ext cx="0" cy="2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1466D-F03C-8647-A0FF-8F98A256139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3841531" y="2536846"/>
            <a:ext cx="0" cy="2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7E2CA7-A69F-A545-812D-478EFEAE16B9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>
            <a:off x="5864772" y="2507029"/>
            <a:ext cx="281" cy="32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69DD3F-A6D2-1C45-BC07-1D45B136CB80}"/>
              </a:ext>
            </a:extLst>
          </p:cNvPr>
          <p:cNvCxnSpPr>
            <a:endCxn id="28" idx="0"/>
          </p:cNvCxnSpPr>
          <p:nvPr/>
        </p:nvCxnSpPr>
        <p:spPr>
          <a:xfrm flipH="1">
            <a:off x="7888013" y="2507029"/>
            <a:ext cx="3657" cy="327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B80A46C-EA85-7842-A561-300CFFD03703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4740166" y="3429000"/>
            <a:ext cx="226252" cy="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AC5DF0-00DF-2D4D-A52F-21C7395136A1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3841531" y="4023748"/>
            <a:ext cx="0" cy="1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77C9BBEA-523B-7046-8B0D-1A35C8D4C79D}"/>
              </a:ext>
            </a:extLst>
          </p:cNvPr>
          <p:cNvCxnSpPr>
            <a:stCxn id="22" idx="1"/>
            <a:endCxn id="21" idx="1"/>
          </p:cNvCxnSpPr>
          <p:nvPr/>
        </p:nvCxnSpPr>
        <p:spPr>
          <a:xfrm rot="10800000" flipV="1">
            <a:off x="2942896" y="3429297"/>
            <a:ext cx="12700" cy="263888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1FFA22-C2D2-2242-9D3F-7F224B42C8E7}"/>
              </a:ext>
            </a:extLst>
          </p:cNvPr>
          <p:cNvCxnSpPr>
            <a:endCxn id="26" idx="2"/>
          </p:cNvCxnSpPr>
          <p:nvPr/>
        </p:nvCxnSpPr>
        <p:spPr>
          <a:xfrm flipV="1">
            <a:off x="7888013" y="5386550"/>
            <a:ext cx="0" cy="2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13E180-F81E-8740-A79D-EFDE3AF9A32B}"/>
              </a:ext>
            </a:extLst>
          </p:cNvPr>
          <p:cNvCxnSpPr>
            <a:stCxn id="25" idx="1"/>
            <a:endCxn id="24" idx="3"/>
          </p:cNvCxnSpPr>
          <p:nvPr/>
        </p:nvCxnSpPr>
        <p:spPr>
          <a:xfrm flipH="1">
            <a:off x="4740166" y="4792100"/>
            <a:ext cx="2259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4DED90-A02F-1B41-8EFD-69F28BA8BCF1}"/>
              </a:ext>
            </a:extLst>
          </p:cNvPr>
          <p:cNvCxnSpPr>
            <a:stCxn id="25" idx="0"/>
            <a:endCxn id="23" idx="2"/>
          </p:cNvCxnSpPr>
          <p:nvPr/>
        </p:nvCxnSpPr>
        <p:spPr>
          <a:xfrm flipV="1">
            <a:off x="5864772" y="4023450"/>
            <a:ext cx="281" cy="17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9F329D2-A742-A54B-80C7-9E746F7CFE34}"/>
              </a:ext>
            </a:extLst>
          </p:cNvPr>
          <p:cNvCxnSpPr>
            <a:stCxn id="26" idx="1"/>
            <a:endCxn id="23" idx="3"/>
          </p:cNvCxnSpPr>
          <p:nvPr/>
        </p:nvCxnSpPr>
        <p:spPr>
          <a:xfrm rot="10800000">
            <a:off x="6763688" y="3429000"/>
            <a:ext cx="225690" cy="13631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9135B6-4BE6-944C-9C1F-165B52D213C7}"/>
              </a:ext>
            </a:extLst>
          </p:cNvPr>
          <p:cNvCxnSpPr>
            <a:stCxn id="25" idx="2"/>
            <a:endCxn id="21" idx="0"/>
          </p:cNvCxnSpPr>
          <p:nvPr/>
        </p:nvCxnSpPr>
        <p:spPr>
          <a:xfrm>
            <a:off x="5864772" y="5386550"/>
            <a:ext cx="0" cy="298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1CE1DDB-8ED1-4543-8D69-6ABA32989EFA}"/>
              </a:ext>
            </a:extLst>
          </p:cNvPr>
          <p:cNvCxnSpPr>
            <a:cxnSpLocks/>
            <a:stCxn id="22" idx="0"/>
          </p:cNvCxnSpPr>
          <p:nvPr/>
        </p:nvCxnSpPr>
        <p:spPr>
          <a:xfrm rot="16200000" flipH="1">
            <a:off x="5815672" y="860705"/>
            <a:ext cx="12401" cy="3960684"/>
          </a:xfrm>
          <a:prstGeom prst="bentConnector4">
            <a:avLst>
              <a:gd name="adj1" fmla="val -1843400"/>
              <a:gd name="adj2" fmla="val 100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5C998122-5B85-A149-8DB3-1FB6F07D93F3}"/>
              </a:ext>
            </a:extLst>
          </p:cNvPr>
          <p:cNvCxnSpPr/>
          <p:nvPr/>
        </p:nvCxnSpPr>
        <p:spPr>
          <a:xfrm rot="16200000" flipH="1">
            <a:off x="4203768" y="3203251"/>
            <a:ext cx="1660803" cy="327991"/>
          </a:xfrm>
          <a:prstGeom prst="bentConnector3">
            <a:avLst>
              <a:gd name="adj1" fmla="val 930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563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79384" cy="674518"/>
          </a:xfrm>
        </p:spPr>
        <p:txBody>
          <a:bodyPr/>
          <a:lstStyle/>
          <a:p>
            <a:r>
              <a:rPr lang="en-US" dirty="0"/>
              <a:t>Application Decomposition – LOB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675291" y="777765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460938" y="777766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C3239-7F38-184E-A32B-2D5D623F5978}"/>
              </a:ext>
            </a:extLst>
          </p:cNvPr>
          <p:cNvSpPr/>
          <p:nvPr/>
        </p:nvSpPr>
        <p:spPr>
          <a:xfrm>
            <a:off x="2753710" y="777766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2753710" y="2002221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2753710" y="3226676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2753710" y="4519449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- Preprocessor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4871544" y="818107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C7838-B9E9-8A49-9F8A-7E8EAF51DDB9}"/>
              </a:ext>
            </a:extLst>
          </p:cNvPr>
          <p:cNvSpPr/>
          <p:nvPr/>
        </p:nvSpPr>
        <p:spPr>
          <a:xfrm>
            <a:off x="4871543" y="2036380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 Manager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640E4-78EA-EC4E-A2CE-33B429A9E368}"/>
              </a:ext>
            </a:extLst>
          </p:cNvPr>
          <p:cNvSpPr/>
          <p:nvPr/>
        </p:nvSpPr>
        <p:spPr>
          <a:xfrm>
            <a:off x="4871543" y="326083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Tagging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F5690-3C87-7B44-9AEC-A5C1003E19E9}"/>
              </a:ext>
            </a:extLst>
          </p:cNvPr>
          <p:cNvSpPr/>
          <p:nvPr/>
        </p:nvSpPr>
        <p:spPr>
          <a:xfrm>
            <a:off x="4871542" y="4522077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D23D4-C445-DE48-9AE0-D96883E4835E}"/>
              </a:ext>
            </a:extLst>
          </p:cNvPr>
          <p:cNvSpPr/>
          <p:nvPr/>
        </p:nvSpPr>
        <p:spPr>
          <a:xfrm>
            <a:off x="6725112" y="4519449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Calculator</a:t>
            </a:r>
          </a:p>
        </p:txBody>
      </p:sp>
    </p:spTree>
    <p:extLst>
      <p:ext uri="{BB962C8B-B14F-4D97-AF65-F5344CB8AC3E}">
        <p14:creationId xmlns:p14="http://schemas.microsoft.com/office/powerpoint/2010/main" val="1161006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-8654"/>
            <a:ext cx="11579384" cy="674518"/>
          </a:xfrm>
        </p:spPr>
        <p:txBody>
          <a:bodyPr/>
          <a:lstStyle/>
          <a:p>
            <a:r>
              <a:rPr lang="en-US" dirty="0"/>
              <a:t>Application Decomposition – Analytical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2186152" y="871430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3288230" y="871430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4309241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aggregator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4309241" y="290873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4309241" y="438544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Cleaning and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7345223" y="14925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 Extractor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C7838-B9E9-8A49-9F8A-7E8EAF51DDB9}"/>
              </a:ext>
            </a:extLst>
          </p:cNvPr>
          <p:cNvSpPr/>
          <p:nvPr/>
        </p:nvSpPr>
        <p:spPr>
          <a:xfrm>
            <a:off x="7345223" y="290873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Recommender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FCBB3-FB98-9049-B6F4-3DAA9BB2CB0C}"/>
              </a:ext>
            </a:extLst>
          </p:cNvPr>
          <p:cNvSpPr/>
          <p:nvPr/>
        </p:nvSpPr>
        <p:spPr>
          <a:xfrm>
            <a:off x="7345223" y="438544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Report Service</a:t>
            </a:r>
          </a:p>
        </p:txBody>
      </p:sp>
    </p:spTree>
    <p:extLst>
      <p:ext uri="{BB962C8B-B14F-4D97-AF65-F5344CB8AC3E}">
        <p14:creationId xmlns:p14="http://schemas.microsoft.com/office/powerpoint/2010/main" val="276536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E4F-C975-9F41-8D3E-1AEB25878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Persistence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F3E4-C98F-9544-962C-E562B5030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6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579384" cy="674518"/>
          </a:xfrm>
        </p:spPr>
        <p:txBody>
          <a:bodyPr/>
          <a:lstStyle/>
          <a:p>
            <a:r>
              <a:rPr lang="en-US" dirty="0"/>
              <a:t>Choose Persistence – LOB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377707" y="751491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140344" y="751491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C3239-7F38-184E-A32B-2D5D623F5978}"/>
              </a:ext>
            </a:extLst>
          </p:cNvPr>
          <p:cNvSpPr/>
          <p:nvPr/>
        </p:nvSpPr>
        <p:spPr>
          <a:xfrm>
            <a:off x="2753710" y="777766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2753710" y="2002221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2753710" y="3226676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Service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2753710" y="4519449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- Preprocessor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6406053" y="85535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C7838-B9E9-8A49-9F8A-7E8EAF51DDB9}"/>
              </a:ext>
            </a:extLst>
          </p:cNvPr>
          <p:cNvSpPr/>
          <p:nvPr/>
        </p:nvSpPr>
        <p:spPr>
          <a:xfrm>
            <a:off x="6406053" y="2039471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 Manager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640E4-78EA-EC4E-A2CE-33B429A9E368}"/>
              </a:ext>
            </a:extLst>
          </p:cNvPr>
          <p:cNvSpPr/>
          <p:nvPr/>
        </p:nvSpPr>
        <p:spPr>
          <a:xfrm>
            <a:off x="6406053" y="3278146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Tagging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F5690-3C87-7B44-9AEC-A5C1003E19E9}"/>
              </a:ext>
            </a:extLst>
          </p:cNvPr>
          <p:cNvSpPr/>
          <p:nvPr/>
        </p:nvSpPr>
        <p:spPr>
          <a:xfrm>
            <a:off x="5638797" y="4519449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D23D4-C445-DE48-9AE0-D96883E4835E}"/>
              </a:ext>
            </a:extLst>
          </p:cNvPr>
          <p:cNvSpPr/>
          <p:nvPr/>
        </p:nvSpPr>
        <p:spPr>
          <a:xfrm>
            <a:off x="8448808" y="4519449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Calculator</a:t>
            </a:r>
          </a:p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( Orchestrator) 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9113F2F-5FE5-0342-915C-B8DB382E31C8}"/>
              </a:ext>
            </a:extLst>
          </p:cNvPr>
          <p:cNvSpPr/>
          <p:nvPr/>
        </p:nvSpPr>
        <p:spPr>
          <a:xfrm>
            <a:off x="4222120" y="1033414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7EA5CADC-352B-FF4A-8D7A-1FC7FBA38DF9}"/>
              </a:ext>
            </a:extLst>
          </p:cNvPr>
          <p:cNvSpPr/>
          <p:nvPr/>
        </p:nvSpPr>
        <p:spPr>
          <a:xfrm>
            <a:off x="4515813" y="1224456"/>
            <a:ext cx="72201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2EF646E5-2182-584E-B524-75FB8DFF9254}"/>
              </a:ext>
            </a:extLst>
          </p:cNvPr>
          <p:cNvSpPr/>
          <p:nvPr/>
        </p:nvSpPr>
        <p:spPr>
          <a:xfrm>
            <a:off x="4120124" y="2419687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10455058-021D-E940-8255-D35FC5243071}"/>
              </a:ext>
            </a:extLst>
          </p:cNvPr>
          <p:cNvSpPr/>
          <p:nvPr/>
        </p:nvSpPr>
        <p:spPr>
          <a:xfrm>
            <a:off x="4452905" y="2522483"/>
            <a:ext cx="72201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Document DB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25C45D1C-12B7-8245-B49C-AA2B06127DF9}"/>
              </a:ext>
            </a:extLst>
          </p:cNvPr>
          <p:cNvSpPr/>
          <p:nvPr/>
        </p:nvSpPr>
        <p:spPr>
          <a:xfrm>
            <a:off x="4069604" y="3732922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A6813876-A040-D24E-9F76-9D40072CF4AE}"/>
              </a:ext>
            </a:extLst>
          </p:cNvPr>
          <p:cNvSpPr/>
          <p:nvPr/>
        </p:nvSpPr>
        <p:spPr>
          <a:xfrm>
            <a:off x="4402385" y="3835718"/>
            <a:ext cx="72201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Columnar DB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A94B2F2-652F-B94C-84E6-AD803BB65E62}"/>
              </a:ext>
            </a:extLst>
          </p:cNvPr>
          <p:cNvSpPr/>
          <p:nvPr/>
        </p:nvSpPr>
        <p:spPr>
          <a:xfrm>
            <a:off x="7757284" y="2312148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140455D-53DC-8E48-86D2-04AF8D0BE94A}"/>
              </a:ext>
            </a:extLst>
          </p:cNvPr>
          <p:cNvSpPr/>
          <p:nvPr/>
        </p:nvSpPr>
        <p:spPr>
          <a:xfrm>
            <a:off x="8090065" y="2414944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8115A912-34B8-4749-AC2D-C99F9AE99C31}"/>
              </a:ext>
            </a:extLst>
          </p:cNvPr>
          <p:cNvSpPr/>
          <p:nvPr/>
        </p:nvSpPr>
        <p:spPr>
          <a:xfrm>
            <a:off x="1220040" y="4619333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1F248ED6-451A-7141-A453-95CD41A23F41}"/>
              </a:ext>
            </a:extLst>
          </p:cNvPr>
          <p:cNvSpPr/>
          <p:nvPr/>
        </p:nvSpPr>
        <p:spPr>
          <a:xfrm>
            <a:off x="8155115" y="5284269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62C0502F-1887-AB49-B61C-2FA2AB700A66}"/>
              </a:ext>
            </a:extLst>
          </p:cNvPr>
          <p:cNvSpPr/>
          <p:nvPr/>
        </p:nvSpPr>
        <p:spPr>
          <a:xfrm>
            <a:off x="3941660" y="5222713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3627E1D9-E36E-8D4E-844D-87C7F767339D}"/>
              </a:ext>
            </a:extLst>
          </p:cNvPr>
          <p:cNvSpPr/>
          <p:nvPr/>
        </p:nvSpPr>
        <p:spPr>
          <a:xfrm>
            <a:off x="7646871" y="815678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79EDD313-0320-7047-B7A0-6E6E7329885D}"/>
              </a:ext>
            </a:extLst>
          </p:cNvPr>
          <p:cNvSpPr/>
          <p:nvPr/>
        </p:nvSpPr>
        <p:spPr>
          <a:xfrm>
            <a:off x="6877111" y="5191936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2193E-7DE1-A44A-AF2B-391554FE43CF}"/>
              </a:ext>
            </a:extLst>
          </p:cNvPr>
          <p:cNvSpPr/>
          <p:nvPr/>
        </p:nvSpPr>
        <p:spPr>
          <a:xfrm>
            <a:off x="1924800" y="815678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232D7D-9338-EF40-8AD7-B484AF354BA7}"/>
              </a:ext>
            </a:extLst>
          </p:cNvPr>
          <p:cNvSpPr/>
          <p:nvPr/>
        </p:nvSpPr>
        <p:spPr>
          <a:xfrm>
            <a:off x="1877490" y="2020040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44707-3BF9-1B46-9FDF-EC3EEFA63116}"/>
              </a:ext>
            </a:extLst>
          </p:cNvPr>
          <p:cNvSpPr/>
          <p:nvPr/>
        </p:nvSpPr>
        <p:spPr>
          <a:xfrm>
            <a:off x="1898588" y="3278146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83D781-DC93-6042-9EAF-C14C552FA50F}"/>
              </a:ext>
            </a:extLst>
          </p:cNvPr>
          <p:cNvSpPr/>
          <p:nvPr/>
        </p:nvSpPr>
        <p:spPr>
          <a:xfrm>
            <a:off x="1909684" y="4619333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7111182-E8A2-B04C-A288-C26520CAD407}"/>
              </a:ext>
            </a:extLst>
          </p:cNvPr>
          <p:cNvSpPr/>
          <p:nvPr/>
        </p:nvSpPr>
        <p:spPr>
          <a:xfrm>
            <a:off x="2019478" y="5222713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6F550DD4-2688-E24E-B9C6-44082D255F98}"/>
              </a:ext>
            </a:extLst>
          </p:cNvPr>
          <p:cNvSpPr/>
          <p:nvPr/>
        </p:nvSpPr>
        <p:spPr>
          <a:xfrm>
            <a:off x="2079289" y="3862859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A10E4669-4B42-7E42-AAD4-CE3B1E96ADFE}"/>
              </a:ext>
            </a:extLst>
          </p:cNvPr>
          <p:cNvSpPr/>
          <p:nvPr/>
        </p:nvSpPr>
        <p:spPr>
          <a:xfrm>
            <a:off x="2034801" y="2618859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EA5FD743-9FF8-0B43-91FD-61ABA50F153E}"/>
              </a:ext>
            </a:extLst>
          </p:cNvPr>
          <p:cNvSpPr/>
          <p:nvPr/>
        </p:nvSpPr>
        <p:spPr>
          <a:xfrm>
            <a:off x="2078065" y="138107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380191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-8654"/>
            <a:ext cx="11579384" cy="674518"/>
          </a:xfrm>
        </p:spPr>
        <p:txBody>
          <a:bodyPr/>
          <a:lstStyle/>
          <a:p>
            <a:r>
              <a:rPr lang="en-US" dirty="0"/>
              <a:t>Choose Persistence – Analytical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2186152" y="871430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3288230" y="871430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4309241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aggregator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4309241" y="290873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4309241" y="438544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Cleaning and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7345223" y="14925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 Extractor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C7838-B9E9-8A49-9F8A-7E8EAF51DDB9}"/>
              </a:ext>
            </a:extLst>
          </p:cNvPr>
          <p:cNvSpPr/>
          <p:nvPr/>
        </p:nvSpPr>
        <p:spPr>
          <a:xfrm>
            <a:off x="7345223" y="290873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Recommender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FCBB3-FB98-9049-B6F4-3DAA9BB2CB0C}"/>
              </a:ext>
            </a:extLst>
          </p:cNvPr>
          <p:cNvSpPr/>
          <p:nvPr/>
        </p:nvSpPr>
        <p:spPr>
          <a:xfrm>
            <a:off x="7345223" y="438544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Report Service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3627C220-0ED2-8648-B5BF-9D8728C79AAA}"/>
              </a:ext>
            </a:extLst>
          </p:cNvPr>
          <p:cNvSpPr/>
          <p:nvPr/>
        </p:nvSpPr>
        <p:spPr>
          <a:xfrm>
            <a:off x="8639503" y="3431279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47ED1079-34D3-DB49-9E4E-5D4FB41FA3EE}"/>
              </a:ext>
            </a:extLst>
          </p:cNvPr>
          <p:cNvSpPr/>
          <p:nvPr/>
        </p:nvSpPr>
        <p:spPr>
          <a:xfrm>
            <a:off x="5575231" y="1250461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Columnar DB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552FEA94-3300-BD4E-82E1-075C4AE8B4FA}"/>
              </a:ext>
            </a:extLst>
          </p:cNvPr>
          <p:cNvSpPr/>
          <p:nvPr/>
        </p:nvSpPr>
        <p:spPr>
          <a:xfrm>
            <a:off x="5570605" y="5057930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E9A1F5AA-7F2F-4D4C-80C3-D168777EA456}"/>
              </a:ext>
            </a:extLst>
          </p:cNvPr>
          <p:cNvSpPr/>
          <p:nvPr/>
        </p:nvSpPr>
        <p:spPr>
          <a:xfrm>
            <a:off x="3530783" y="4798979"/>
            <a:ext cx="567437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2360124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E4F-C975-9F41-8D3E-1AEB25878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F3E4-C98F-9544-962C-E562B5030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485"/>
            <a:ext cx="11579384" cy="674518"/>
          </a:xfrm>
        </p:spPr>
        <p:txBody>
          <a:bodyPr/>
          <a:lstStyle/>
          <a:p>
            <a:r>
              <a:rPr lang="en-US" dirty="0"/>
              <a:t>Choose Communication – LOB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283356" y="427383"/>
            <a:ext cx="493986" cy="58315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140344" y="427383"/>
            <a:ext cx="493986" cy="58315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C3239-7F38-184E-A32B-2D5D623F5978}"/>
              </a:ext>
            </a:extLst>
          </p:cNvPr>
          <p:cNvSpPr/>
          <p:nvPr/>
        </p:nvSpPr>
        <p:spPr>
          <a:xfrm>
            <a:off x="2753710" y="74154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Service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source of truth for all users 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2780954" y="2474958"/>
            <a:ext cx="1507267" cy="9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Graph creation 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2774513" y="373544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source of truth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for all posts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3581262" y="5616684"/>
            <a:ext cx="881790" cy="64222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- Preprocessor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5409362" y="170642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C7838-B9E9-8A49-9F8A-7E8EAF51DDB9}"/>
              </a:ext>
            </a:extLst>
          </p:cNvPr>
          <p:cNvSpPr/>
          <p:nvPr/>
        </p:nvSpPr>
        <p:spPr>
          <a:xfrm>
            <a:off x="7879966" y="1205854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 Manager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640E4-78EA-EC4E-A2CE-33B429A9E368}"/>
              </a:ext>
            </a:extLst>
          </p:cNvPr>
          <p:cNvSpPr/>
          <p:nvPr/>
        </p:nvSpPr>
        <p:spPr>
          <a:xfrm>
            <a:off x="6028242" y="3006091"/>
            <a:ext cx="1000485" cy="7669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Tagging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F5690-3C87-7B44-9AEC-A5C1003E19E9}"/>
              </a:ext>
            </a:extLst>
          </p:cNvPr>
          <p:cNvSpPr/>
          <p:nvPr/>
        </p:nvSpPr>
        <p:spPr>
          <a:xfrm>
            <a:off x="8490025" y="45194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D23D4-C445-DE48-9AE0-D96883E4835E}"/>
              </a:ext>
            </a:extLst>
          </p:cNvPr>
          <p:cNvSpPr/>
          <p:nvPr/>
        </p:nvSpPr>
        <p:spPr>
          <a:xfrm>
            <a:off x="5313953" y="55262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Calculator</a:t>
            </a:r>
          </a:p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( Orchestrator) 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9113F2F-5FE5-0342-915C-B8DB382E31C8}"/>
              </a:ext>
            </a:extLst>
          </p:cNvPr>
          <p:cNvSpPr/>
          <p:nvPr/>
        </p:nvSpPr>
        <p:spPr>
          <a:xfrm>
            <a:off x="4119703" y="1570404"/>
            <a:ext cx="399752" cy="5306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7EA5CADC-352B-FF4A-8D7A-1FC7FBA38DF9}"/>
              </a:ext>
            </a:extLst>
          </p:cNvPr>
          <p:cNvSpPr/>
          <p:nvPr/>
        </p:nvSpPr>
        <p:spPr>
          <a:xfrm>
            <a:off x="4295186" y="1652699"/>
            <a:ext cx="492602" cy="48971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2EF646E5-2182-584E-B524-75FB8DFF9254}"/>
              </a:ext>
            </a:extLst>
          </p:cNvPr>
          <p:cNvSpPr/>
          <p:nvPr/>
        </p:nvSpPr>
        <p:spPr>
          <a:xfrm>
            <a:off x="4217650" y="2910646"/>
            <a:ext cx="401875" cy="5012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10455058-021D-E940-8255-D35FC5243071}"/>
              </a:ext>
            </a:extLst>
          </p:cNvPr>
          <p:cNvSpPr/>
          <p:nvPr/>
        </p:nvSpPr>
        <p:spPr>
          <a:xfrm>
            <a:off x="4431551" y="3003948"/>
            <a:ext cx="493986" cy="5012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Document DB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25C45D1C-12B7-8245-B49C-AA2B06127DF9}"/>
              </a:ext>
            </a:extLst>
          </p:cNvPr>
          <p:cNvSpPr/>
          <p:nvPr/>
        </p:nvSpPr>
        <p:spPr>
          <a:xfrm>
            <a:off x="4090407" y="4302066"/>
            <a:ext cx="435368" cy="4949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A6813876-A040-D24E-9F76-9D40072CF4AE}"/>
              </a:ext>
            </a:extLst>
          </p:cNvPr>
          <p:cNvSpPr/>
          <p:nvPr/>
        </p:nvSpPr>
        <p:spPr>
          <a:xfrm>
            <a:off x="4423188" y="4404862"/>
            <a:ext cx="535155" cy="4949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Columnar DB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A94B2F2-652F-B94C-84E6-AD803BB65E62}"/>
              </a:ext>
            </a:extLst>
          </p:cNvPr>
          <p:cNvSpPr/>
          <p:nvPr/>
        </p:nvSpPr>
        <p:spPr>
          <a:xfrm>
            <a:off x="7118066" y="960768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140455D-53DC-8E48-86D2-04AF8D0BE94A}"/>
              </a:ext>
            </a:extLst>
          </p:cNvPr>
          <p:cNvSpPr/>
          <p:nvPr/>
        </p:nvSpPr>
        <p:spPr>
          <a:xfrm>
            <a:off x="7431996" y="1097811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8115A912-34B8-4749-AC2D-C99F9AE99C31}"/>
              </a:ext>
            </a:extLst>
          </p:cNvPr>
          <p:cNvSpPr/>
          <p:nvPr/>
        </p:nvSpPr>
        <p:spPr>
          <a:xfrm>
            <a:off x="1220039" y="4619333"/>
            <a:ext cx="567437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1F248ED6-451A-7141-A453-95CD41A23F41}"/>
              </a:ext>
            </a:extLst>
          </p:cNvPr>
          <p:cNvSpPr/>
          <p:nvPr/>
        </p:nvSpPr>
        <p:spPr>
          <a:xfrm>
            <a:off x="6639514" y="6046510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62C0502F-1887-AB49-B61C-2FA2AB700A66}"/>
              </a:ext>
            </a:extLst>
          </p:cNvPr>
          <p:cNvSpPr/>
          <p:nvPr/>
        </p:nvSpPr>
        <p:spPr>
          <a:xfrm>
            <a:off x="2532312" y="5128605"/>
            <a:ext cx="605794" cy="6422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3627E1D9-E36E-8D4E-844D-87C7F767339D}"/>
              </a:ext>
            </a:extLst>
          </p:cNvPr>
          <p:cNvSpPr/>
          <p:nvPr/>
        </p:nvSpPr>
        <p:spPr>
          <a:xfrm>
            <a:off x="6650180" y="1666743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79EDD313-0320-7047-B7A0-6E6E7329885D}"/>
              </a:ext>
            </a:extLst>
          </p:cNvPr>
          <p:cNvSpPr/>
          <p:nvPr/>
        </p:nvSpPr>
        <p:spPr>
          <a:xfrm>
            <a:off x="9598900" y="5222714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2193E-7DE1-A44A-AF2B-391554FE43CF}"/>
              </a:ext>
            </a:extLst>
          </p:cNvPr>
          <p:cNvSpPr/>
          <p:nvPr/>
        </p:nvSpPr>
        <p:spPr>
          <a:xfrm>
            <a:off x="2104211" y="815678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232D7D-9338-EF40-8AD7-B484AF354BA7}"/>
              </a:ext>
            </a:extLst>
          </p:cNvPr>
          <p:cNvSpPr/>
          <p:nvPr/>
        </p:nvSpPr>
        <p:spPr>
          <a:xfrm>
            <a:off x="2134625" y="2502353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44707-3BF9-1B46-9FDF-EC3EEFA63116}"/>
              </a:ext>
            </a:extLst>
          </p:cNvPr>
          <p:cNvSpPr/>
          <p:nvPr/>
        </p:nvSpPr>
        <p:spPr>
          <a:xfrm>
            <a:off x="2099563" y="3820149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83D781-DC93-6042-9EAF-C14C552FA50F}"/>
              </a:ext>
            </a:extLst>
          </p:cNvPr>
          <p:cNvSpPr/>
          <p:nvPr/>
        </p:nvSpPr>
        <p:spPr>
          <a:xfrm>
            <a:off x="2017112" y="5525240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7111182-E8A2-B04C-A288-C26520CAD407}"/>
              </a:ext>
            </a:extLst>
          </p:cNvPr>
          <p:cNvSpPr/>
          <p:nvPr/>
        </p:nvSpPr>
        <p:spPr>
          <a:xfrm>
            <a:off x="2270925" y="6158543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6F550DD4-2688-E24E-B9C6-44082D255F98}"/>
              </a:ext>
            </a:extLst>
          </p:cNvPr>
          <p:cNvSpPr/>
          <p:nvPr/>
        </p:nvSpPr>
        <p:spPr>
          <a:xfrm>
            <a:off x="2280264" y="440486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A10E4669-4B42-7E42-AAD4-CE3B1E96ADFE}"/>
              </a:ext>
            </a:extLst>
          </p:cNvPr>
          <p:cNvSpPr/>
          <p:nvPr/>
        </p:nvSpPr>
        <p:spPr>
          <a:xfrm>
            <a:off x="2291936" y="310117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EA5FD743-9FF8-0B43-91FD-61ABA50F153E}"/>
              </a:ext>
            </a:extLst>
          </p:cNvPr>
          <p:cNvSpPr/>
          <p:nvPr/>
        </p:nvSpPr>
        <p:spPr>
          <a:xfrm>
            <a:off x="2257476" y="138107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58C670-95FA-B34E-A00D-1A43FAFD506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0" y="3343148"/>
            <a:ext cx="28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CD1015-FF78-9741-836D-53186297CA3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77342" y="3343148"/>
            <a:ext cx="36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E5DF7F7-A05F-A84E-BCC1-CAA67073A8E4}"/>
              </a:ext>
            </a:extLst>
          </p:cNvPr>
          <p:cNvSpPr/>
          <p:nvPr/>
        </p:nvSpPr>
        <p:spPr>
          <a:xfrm>
            <a:off x="10380146" y="283779"/>
            <a:ext cx="493986" cy="621161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C55D0-C51F-A242-89F2-AFD539A86EB6}"/>
              </a:ext>
            </a:extLst>
          </p:cNvPr>
          <p:cNvCxnSpPr>
            <a:endCxn id="4" idx="1"/>
          </p:cNvCxnSpPr>
          <p:nvPr/>
        </p:nvCxnSpPr>
        <p:spPr>
          <a:xfrm>
            <a:off x="1634330" y="1261805"/>
            <a:ext cx="46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1BFE18-119F-6E46-A5C0-12E058CEE11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449645" y="1261805"/>
            <a:ext cx="30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2C7DF42-BBAA-8D46-B96E-1199562E9E65}"/>
              </a:ext>
            </a:extLst>
          </p:cNvPr>
          <p:cNvCxnSpPr>
            <a:cxnSpLocks/>
          </p:cNvCxnSpPr>
          <p:nvPr/>
        </p:nvCxnSpPr>
        <p:spPr>
          <a:xfrm flipV="1">
            <a:off x="4309024" y="569033"/>
            <a:ext cx="6071122" cy="2805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DCC91AB-6D40-C741-A5BB-B542AB6E8388}"/>
              </a:ext>
            </a:extLst>
          </p:cNvPr>
          <p:cNvCxnSpPr>
            <a:endCxn id="40" idx="2"/>
          </p:cNvCxnSpPr>
          <p:nvPr/>
        </p:nvCxnSpPr>
        <p:spPr>
          <a:xfrm>
            <a:off x="4309024" y="960768"/>
            <a:ext cx="2809042" cy="337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97F82C-1F72-D643-A001-C79118928E0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9414477" y="1726116"/>
            <a:ext cx="96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B548A1-A043-3247-863A-D1094B6CAFBB}"/>
              </a:ext>
            </a:extLst>
          </p:cNvPr>
          <p:cNvCxnSpPr>
            <a:cxnSpLocks/>
          </p:cNvCxnSpPr>
          <p:nvPr/>
        </p:nvCxnSpPr>
        <p:spPr>
          <a:xfrm flipH="1" flipV="1">
            <a:off x="6943873" y="2502353"/>
            <a:ext cx="3436273" cy="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4A5EB-6BEE-B04D-ACDC-0D4979474C8D}"/>
              </a:ext>
            </a:extLst>
          </p:cNvPr>
          <p:cNvCxnSpPr>
            <a:stCxn id="22" idx="1"/>
          </p:cNvCxnSpPr>
          <p:nvPr/>
        </p:nvCxnSpPr>
        <p:spPr>
          <a:xfrm flipH="1">
            <a:off x="1634330" y="2226685"/>
            <a:ext cx="3775032" cy="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FE305BC-90BC-0047-AFC6-E39C0C3A9A69}"/>
              </a:ext>
            </a:extLst>
          </p:cNvPr>
          <p:cNvSpPr/>
          <p:nvPr/>
        </p:nvSpPr>
        <p:spPr>
          <a:xfrm>
            <a:off x="11134531" y="3709668"/>
            <a:ext cx="1015342" cy="10767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Analytical Architecture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9089EB-173D-0447-AE43-98E140F31A89}"/>
              </a:ext>
            </a:extLst>
          </p:cNvPr>
          <p:cNvCxnSpPr>
            <a:endCxn id="73" idx="2"/>
          </p:cNvCxnSpPr>
          <p:nvPr/>
        </p:nvCxnSpPr>
        <p:spPr>
          <a:xfrm>
            <a:off x="10874132" y="4248044"/>
            <a:ext cx="26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CCD6A-54DE-6545-8025-D23B94EB7CD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663386" y="2948480"/>
            <a:ext cx="471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0E8B49-0644-3547-938B-7575F44F8B6A}"/>
              </a:ext>
            </a:extLst>
          </p:cNvPr>
          <p:cNvCxnSpPr>
            <a:stCxn id="34" idx="3"/>
          </p:cNvCxnSpPr>
          <p:nvPr/>
        </p:nvCxnSpPr>
        <p:spPr>
          <a:xfrm>
            <a:off x="2480059" y="2948480"/>
            <a:ext cx="29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FC2906C-5778-8D48-B846-4FC90B876198}"/>
              </a:ext>
            </a:extLst>
          </p:cNvPr>
          <p:cNvCxnSpPr>
            <a:cxnSpLocks/>
          </p:cNvCxnSpPr>
          <p:nvPr/>
        </p:nvCxnSpPr>
        <p:spPr>
          <a:xfrm>
            <a:off x="4309024" y="2825775"/>
            <a:ext cx="6071122" cy="2753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an 86">
            <a:extLst>
              <a:ext uri="{FF2B5EF4-FFF2-40B4-BE49-F238E27FC236}">
                <a16:creationId xmlns:a16="http://schemas.microsoft.com/office/drawing/2014/main" id="{50E240AD-47C6-3642-9E62-D07A7F04590F}"/>
              </a:ext>
            </a:extLst>
          </p:cNvPr>
          <p:cNvSpPr/>
          <p:nvPr/>
        </p:nvSpPr>
        <p:spPr>
          <a:xfrm>
            <a:off x="4192202" y="1025990"/>
            <a:ext cx="612834" cy="49001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11FD6F-B01A-F848-A0F3-DC01AE4B381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628324" y="4266276"/>
            <a:ext cx="4712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BC07A2-914F-7F41-BA7D-1DEC53B0BA35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2444997" y="4255707"/>
            <a:ext cx="329516" cy="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97A894-0E84-CA44-8D15-C2A072868FBA}"/>
              </a:ext>
            </a:extLst>
          </p:cNvPr>
          <p:cNvCxnSpPr>
            <a:stCxn id="20" idx="3"/>
          </p:cNvCxnSpPr>
          <p:nvPr/>
        </p:nvCxnSpPr>
        <p:spPr>
          <a:xfrm flipV="1">
            <a:off x="4309024" y="4248044"/>
            <a:ext cx="6071122" cy="7663"/>
          </a:xfrm>
          <a:prstGeom prst="straightConnector1">
            <a:avLst/>
          </a:prstGeom>
          <a:ln w="12700" cmpd="dbl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8C8A7-4FBC-4044-B68A-DF644232A52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H="1" flipV="1">
            <a:off x="3534588" y="3389612"/>
            <a:ext cx="7181" cy="34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9975111-0DEC-CD46-B274-1979D5D8D7BA}"/>
              </a:ext>
            </a:extLst>
          </p:cNvPr>
          <p:cNvCxnSpPr>
            <a:endCxn id="24" idx="1"/>
          </p:cNvCxnSpPr>
          <p:nvPr/>
        </p:nvCxnSpPr>
        <p:spPr>
          <a:xfrm flipV="1">
            <a:off x="4309024" y="3389586"/>
            <a:ext cx="1719218" cy="635762"/>
          </a:xfrm>
          <a:prstGeom prst="bentConnector3">
            <a:avLst>
              <a:gd name="adj1" fmla="val 644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F84F49B-3121-524B-ABCD-96D4646BEB7E}"/>
              </a:ext>
            </a:extLst>
          </p:cNvPr>
          <p:cNvCxnSpPr>
            <a:stCxn id="24" idx="3"/>
            <a:endCxn id="51" idx="1"/>
          </p:cNvCxnSpPr>
          <p:nvPr/>
        </p:nvCxnSpPr>
        <p:spPr>
          <a:xfrm>
            <a:off x="7028727" y="3389586"/>
            <a:ext cx="335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1A7E59B-71C6-044D-B10F-7EDDC7C5EB8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16200000" flipH="1">
            <a:off x="3361606" y="4956132"/>
            <a:ext cx="840715" cy="480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5A41E0D-7564-6C4E-AEE0-2255D9288395}"/>
              </a:ext>
            </a:extLst>
          </p:cNvPr>
          <p:cNvCxnSpPr>
            <a:endCxn id="44" idx="1"/>
          </p:cNvCxnSpPr>
          <p:nvPr/>
        </p:nvCxnSpPr>
        <p:spPr>
          <a:xfrm>
            <a:off x="2835209" y="4786420"/>
            <a:ext cx="0" cy="34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7AF6CA65-A3AA-4B4D-8359-4F320303D94C}"/>
              </a:ext>
            </a:extLst>
          </p:cNvPr>
          <p:cNvCxnSpPr>
            <a:stCxn id="73" idx="3"/>
            <a:endCxn id="47" idx="4"/>
          </p:cNvCxnSpPr>
          <p:nvPr/>
        </p:nvCxnSpPr>
        <p:spPr>
          <a:xfrm rot="5400000">
            <a:off x="10280180" y="4587707"/>
            <a:ext cx="962018" cy="1044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an 147">
            <a:extLst>
              <a:ext uri="{FF2B5EF4-FFF2-40B4-BE49-F238E27FC236}">
                <a16:creationId xmlns:a16="http://schemas.microsoft.com/office/drawing/2014/main" id="{15C0095C-CBD2-C24A-902E-A8281ACC71B9}"/>
              </a:ext>
            </a:extLst>
          </p:cNvPr>
          <p:cNvSpPr/>
          <p:nvPr/>
        </p:nvSpPr>
        <p:spPr>
          <a:xfrm>
            <a:off x="6745514" y="3476971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64710A51-E4CB-BC41-8D6A-D6D24A5CABE8}"/>
              </a:ext>
            </a:extLst>
          </p:cNvPr>
          <p:cNvCxnSpPr>
            <a:stCxn id="73" idx="1"/>
            <a:endCxn id="148" idx="4"/>
          </p:cNvCxnSpPr>
          <p:nvPr/>
        </p:nvCxnSpPr>
        <p:spPr>
          <a:xfrm rot="16200000" flipV="1">
            <a:off x="9323323" y="1907454"/>
            <a:ext cx="22347" cy="3897456"/>
          </a:xfrm>
          <a:prstGeom prst="bentConnector4">
            <a:avLst>
              <a:gd name="adj1" fmla="val 1022956"/>
              <a:gd name="adj2" fmla="val 519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67951FC-FAC0-004E-975D-A18F94A64B71}"/>
              </a:ext>
            </a:extLst>
          </p:cNvPr>
          <p:cNvCxnSpPr>
            <a:stCxn id="21" idx="1"/>
            <a:endCxn id="44" idx="4"/>
          </p:cNvCxnSpPr>
          <p:nvPr/>
        </p:nvCxnSpPr>
        <p:spPr>
          <a:xfrm rot="10800000">
            <a:off x="3138106" y="5449720"/>
            <a:ext cx="443156" cy="488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2A78D69-91C3-2449-87D4-AF08966CDA1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587667" y="5971367"/>
            <a:ext cx="429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6DD2FB22-D8D1-1C41-8D73-A9BD4C38EC46}"/>
              </a:ext>
            </a:extLst>
          </p:cNvPr>
          <p:cNvCxnSpPr>
            <a:stCxn id="36" idx="3"/>
          </p:cNvCxnSpPr>
          <p:nvPr/>
        </p:nvCxnSpPr>
        <p:spPr>
          <a:xfrm>
            <a:off x="2362546" y="5971367"/>
            <a:ext cx="2951407" cy="524026"/>
          </a:xfrm>
          <a:prstGeom prst="bentConnector3">
            <a:avLst>
              <a:gd name="adj1" fmla="val 28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93E1E599-9CB9-6C44-8EC4-9E5BD0B1E45F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rot="16200000" flipH="1">
            <a:off x="2928997" y="2374035"/>
            <a:ext cx="3744181" cy="2560243"/>
          </a:xfrm>
          <a:prstGeom prst="curvedConnector3">
            <a:avLst>
              <a:gd name="adj1" fmla="val 17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3B40441-F3EB-3843-AF06-7948F1D42C0E}"/>
              </a:ext>
            </a:extLst>
          </p:cNvPr>
          <p:cNvCxnSpPr/>
          <p:nvPr/>
        </p:nvCxnSpPr>
        <p:spPr>
          <a:xfrm rot="16200000" flipH="1">
            <a:off x="3795118" y="3477698"/>
            <a:ext cx="2135654" cy="1959429"/>
          </a:xfrm>
          <a:prstGeom prst="curvedConnector3">
            <a:avLst>
              <a:gd name="adj1" fmla="val 14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E4B15E93-4880-0844-8BBE-B32865657890}"/>
              </a:ext>
            </a:extLst>
          </p:cNvPr>
          <p:cNvCxnSpPr/>
          <p:nvPr/>
        </p:nvCxnSpPr>
        <p:spPr>
          <a:xfrm>
            <a:off x="3883230" y="4775968"/>
            <a:ext cx="1430723" cy="994865"/>
          </a:xfrm>
          <a:prstGeom prst="curvedConnector3">
            <a:avLst>
              <a:gd name="adj1" fmla="val 28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046FD1E-10C5-B641-8484-09FF967B1BD1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6848465" y="5039709"/>
            <a:ext cx="1641561" cy="731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C495F9EF-6DEA-6842-8DE9-FED429A0D01B}"/>
              </a:ext>
            </a:extLst>
          </p:cNvPr>
          <p:cNvCxnSpPr/>
          <p:nvPr/>
        </p:nvCxnSpPr>
        <p:spPr>
          <a:xfrm rot="10800000">
            <a:off x="6848464" y="5937799"/>
            <a:ext cx="3531682" cy="220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A7FBAE-013D-BF4A-905D-F0409AE64C04}"/>
              </a:ext>
            </a:extLst>
          </p:cNvPr>
          <p:cNvCxnSpPr>
            <a:cxnSpLocks/>
          </p:cNvCxnSpPr>
          <p:nvPr/>
        </p:nvCxnSpPr>
        <p:spPr>
          <a:xfrm flipV="1">
            <a:off x="1663386" y="485568"/>
            <a:ext cx="8716760" cy="1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4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-8654"/>
            <a:ext cx="11579384" cy="674518"/>
          </a:xfrm>
        </p:spPr>
        <p:txBody>
          <a:bodyPr/>
          <a:lstStyle/>
          <a:p>
            <a:r>
              <a:rPr lang="en-US" dirty="0"/>
              <a:t>Choose Communication – Analytical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465634" y="891677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300791" y="891677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4309241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aggregator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8731078" y="280297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4309241" y="282465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Cleaning and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8239392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 Extractor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FCBB3-FB98-9049-B6F4-3DAA9BB2CB0C}"/>
              </a:ext>
            </a:extLst>
          </p:cNvPr>
          <p:cNvSpPr/>
          <p:nvPr/>
        </p:nvSpPr>
        <p:spPr>
          <a:xfrm>
            <a:off x="4274718" y="473179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Report Service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3627C220-0ED2-8648-B5BF-9D8728C79AAA}"/>
              </a:ext>
            </a:extLst>
          </p:cNvPr>
          <p:cNvSpPr/>
          <p:nvPr/>
        </p:nvSpPr>
        <p:spPr>
          <a:xfrm>
            <a:off x="7035916" y="5561317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47ED1079-34D3-DB49-9E4E-5D4FB41FA3EE}"/>
              </a:ext>
            </a:extLst>
          </p:cNvPr>
          <p:cNvSpPr/>
          <p:nvPr/>
        </p:nvSpPr>
        <p:spPr>
          <a:xfrm>
            <a:off x="6210859" y="1195577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552FEA94-3300-BD4E-82E1-075C4AE8B4FA}"/>
              </a:ext>
            </a:extLst>
          </p:cNvPr>
          <p:cNvSpPr/>
          <p:nvPr/>
        </p:nvSpPr>
        <p:spPr>
          <a:xfrm>
            <a:off x="6269742" y="3843499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warehouse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493EAB-AA0A-C84E-AE37-85A65C13AA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87" y="3645388"/>
            <a:ext cx="46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9D5F71D6-F953-404D-8838-4B7DDF14C6CA}"/>
              </a:ext>
            </a:extLst>
          </p:cNvPr>
          <p:cNvSpPr/>
          <p:nvPr/>
        </p:nvSpPr>
        <p:spPr>
          <a:xfrm>
            <a:off x="1510803" y="5707372"/>
            <a:ext cx="567437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03A784-76C8-5442-A81F-589122635BA5}"/>
              </a:ext>
            </a:extLst>
          </p:cNvPr>
          <p:cNvSpPr/>
          <p:nvPr/>
        </p:nvSpPr>
        <p:spPr>
          <a:xfrm>
            <a:off x="3241211" y="891676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A9CA3C-D2A4-9645-92AB-BD118E7A6707}"/>
              </a:ext>
            </a:extLst>
          </p:cNvPr>
          <p:cNvSpPr/>
          <p:nvPr/>
        </p:nvSpPr>
        <p:spPr>
          <a:xfrm>
            <a:off x="2078240" y="3246750"/>
            <a:ext cx="861549" cy="7972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LOB Architecture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4EF430-371A-0942-B998-B85DBDAEFC9D}"/>
              </a:ext>
            </a:extLst>
          </p:cNvPr>
          <p:cNvCxnSpPr>
            <a:stCxn id="6" idx="6"/>
            <a:endCxn id="26" idx="1"/>
          </p:cNvCxnSpPr>
          <p:nvPr/>
        </p:nvCxnSpPr>
        <p:spPr>
          <a:xfrm>
            <a:off x="2939789" y="3645386"/>
            <a:ext cx="301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5B25D-CB4A-4649-9DE2-8FE31EC1F8F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35197" y="1952295"/>
            <a:ext cx="57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48500F-FF4B-1B4C-950A-3C5F94C8A755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V="1">
            <a:off x="5843752" y="1563614"/>
            <a:ext cx="367107" cy="388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21BA00-394A-2740-8CC9-F15761B284FF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1794777" y="3645386"/>
            <a:ext cx="2834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BAD662F-3F24-D74A-A3DA-60639BD6D8CE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16200000" flipH="1">
            <a:off x="5499940" y="3441733"/>
            <a:ext cx="346359" cy="1193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EBB39B4-B362-624E-8A44-8E48AFBFD3DB}"/>
              </a:ext>
            </a:extLst>
          </p:cNvPr>
          <p:cNvCxnSpPr>
            <a:stCxn id="24" idx="3"/>
            <a:endCxn id="14" idx="3"/>
          </p:cNvCxnSpPr>
          <p:nvPr/>
        </p:nvCxnSpPr>
        <p:spPr>
          <a:xfrm rot="5400000">
            <a:off x="5863307" y="4525494"/>
            <a:ext cx="672485" cy="780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E37CE9-A368-C047-B882-87F45531725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794521" y="5252057"/>
            <a:ext cx="24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C64B5A0-E626-0543-8A31-8AE22A5D6E24}"/>
              </a:ext>
            </a:extLst>
          </p:cNvPr>
          <p:cNvSpPr/>
          <p:nvPr/>
        </p:nvSpPr>
        <p:spPr>
          <a:xfrm>
            <a:off x="7378263" y="3865175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Columnar DB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A957E3D-8730-9349-9037-AB008B0A0F23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5400000" flipH="1" flipV="1">
            <a:off x="6469028" y="2073136"/>
            <a:ext cx="1891204" cy="1649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CFF8964-DC24-B041-A418-0D3387E6A63B}"/>
              </a:ext>
            </a:extLst>
          </p:cNvPr>
          <p:cNvCxnSpPr>
            <a:stCxn id="18" idx="3"/>
            <a:endCxn id="21" idx="3"/>
          </p:cNvCxnSpPr>
          <p:nvPr/>
        </p:nvCxnSpPr>
        <p:spPr>
          <a:xfrm rot="5400000">
            <a:off x="5480737" y="2294665"/>
            <a:ext cx="1413265" cy="687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E2DD49B-4C12-E944-BE20-EB705A4F38A5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6909996" y="3108960"/>
            <a:ext cx="1814456" cy="1102576"/>
          </a:xfrm>
          <a:prstGeom prst="bentConnector3">
            <a:avLst>
              <a:gd name="adj1" fmla="val 13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04303-916A-AA43-B31E-BDC7E1F915A6}"/>
              </a:ext>
            </a:extLst>
          </p:cNvPr>
          <p:cNvSpPr/>
          <p:nvPr/>
        </p:nvSpPr>
        <p:spPr>
          <a:xfrm>
            <a:off x="8486784" y="4536930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Recommender System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352E226-4034-D14A-A90B-FB024ABCC377}"/>
              </a:ext>
            </a:extLst>
          </p:cNvPr>
          <p:cNvCxnSpPr>
            <a:stCxn id="22" idx="2"/>
            <a:endCxn id="49" idx="1"/>
          </p:cNvCxnSpPr>
          <p:nvPr/>
        </p:nvCxnSpPr>
        <p:spPr>
          <a:xfrm rot="5400000">
            <a:off x="7656210" y="2514737"/>
            <a:ext cx="1392618" cy="1308258"/>
          </a:xfrm>
          <a:prstGeom prst="bentConnector3">
            <a:avLst>
              <a:gd name="adj1" fmla="val 13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3DF0A0A-B714-CF4E-A2FF-BC8DF6FE1FC6}"/>
              </a:ext>
            </a:extLst>
          </p:cNvPr>
          <p:cNvCxnSpPr>
            <a:stCxn id="20" idx="2"/>
            <a:endCxn id="49" idx="4"/>
          </p:cNvCxnSpPr>
          <p:nvPr/>
        </p:nvCxnSpPr>
        <p:spPr>
          <a:xfrm rot="5400000">
            <a:off x="8563570" y="3298447"/>
            <a:ext cx="389713" cy="147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0A8E89D-6500-A64B-AF4B-72BBB44DDEC5}"/>
              </a:ext>
            </a:extLst>
          </p:cNvPr>
          <p:cNvCxnSpPr>
            <a:stCxn id="49" idx="3"/>
            <a:endCxn id="69" idx="1"/>
          </p:cNvCxnSpPr>
          <p:nvPr/>
        </p:nvCxnSpPr>
        <p:spPr>
          <a:xfrm rot="16200000" flipH="1">
            <a:off x="7864615" y="4435023"/>
            <a:ext cx="455944" cy="788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C51B3BF-020A-E74D-9779-FF586841E9F0}"/>
              </a:ext>
            </a:extLst>
          </p:cNvPr>
          <p:cNvCxnSpPr>
            <a:stCxn id="69" idx="2"/>
            <a:endCxn id="13" idx="4"/>
          </p:cNvCxnSpPr>
          <p:nvPr/>
        </p:nvCxnSpPr>
        <p:spPr>
          <a:xfrm rot="5400000">
            <a:off x="8289155" y="4964469"/>
            <a:ext cx="351900" cy="157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6C17EB5-3E06-4148-AD18-E74B27998A24}"/>
              </a:ext>
            </a:extLst>
          </p:cNvPr>
          <p:cNvCxnSpPr>
            <a:stCxn id="13" idx="2"/>
            <a:endCxn id="6" idx="4"/>
          </p:cNvCxnSpPr>
          <p:nvPr/>
        </p:nvCxnSpPr>
        <p:spPr>
          <a:xfrm rot="10800000">
            <a:off x="2509016" y="4044022"/>
            <a:ext cx="4526901" cy="1885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84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F56F-54F2-4640-B5DB-BE7283C2D3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Context View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B7945-FE72-BD4E-A9E5-E9D50611C13F}"/>
              </a:ext>
            </a:extLst>
          </p:cNvPr>
          <p:cNvSpPr/>
          <p:nvPr/>
        </p:nvSpPr>
        <p:spPr>
          <a:xfrm>
            <a:off x="3300248" y="2596055"/>
            <a:ext cx="3478924" cy="156604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Facebook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5AA0B3-1F9B-6245-BEAE-6C2E7EB5A3E3}"/>
              </a:ext>
            </a:extLst>
          </p:cNvPr>
          <p:cNvCxnSpPr/>
          <p:nvPr/>
        </p:nvCxnSpPr>
        <p:spPr>
          <a:xfrm>
            <a:off x="1870841" y="3379076"/>
            <a:ext cx="14294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CAF23E-FF54-2B4A-B848-187FBBB0561F}"/>
              </a:ext>
            </a:extLst>
          </p:cNvPr>
          <p:cNvSpPr txBox="1"/>
          <p:nvPr/>
        </p:nvSpPr>
        <p:spPr>
          <a:xfrm>
            <a:off x="1230922" y="319441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A7FB19-38ED-C944-8419-9DBE0F453E2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779172" y="3379076"/>
            <a:ext cx="105103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D4C9E6B-BA5C-1A45-A745-D6BE9FF51E25}"/>
              </a:ext>
            </a:extLst>
          </p:cNvPr>
          <p:cNvSpPr txBox="1"/>
          <p:nvPr/>
        </p:nvSpPr>
        <p:spPr>
          <a:xfrm>
            <a:off x="8023848" y="3194410"/>
            <a:ext cx="1157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Admin/ </a:t>
            </a:r>
          </a:p>
          <a:p>
            <a:r>
              <a:rPr lang="en-US" dirty="0"/>
              <a:t>developers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C23A7D-8AC7-8344-A6CA-49A0EB07F111}"/>
              </a:ext>
            </a:extLst>
          </p:cNvPr>
          <p:cNvCxnSpPr>
            <a:endCxn id="6" idx="2"/>
          </p:cNvCxnSpPr>
          <p:nvPr/>
        </p:nvCxnSpPr>
        <p:spPr>
          <a:xfrm flipV="1">
            <a:off x="5039710" y="4162097"/>
            <a:ext cx="0" cy="10510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28FD73-EEB1-9E4F-983D-D8B96E5471CB}"/>
              </a:ext>
            </a:extLst>
          </p:cNvPr>
          <p:cNvSpPr txBox="1"/>
          <p:nvPr/>
        </p:nvSpPr>
        <p:spPr>
          <a:xfrm>
            <a:off x="4285904" y="5263076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Ad/legal agencies</a:t>
            </a:r>
          </a:p>
        </p:txBody>
      </p:sp>
    </p:spTree>
    <p:extLst>
      <p:ext uri="{BB962C8B-B14F-4D97-AF65-F5344CB8AC3E}">
        <p14:creationId xmlns:p14="http://schemas.microsoft.com/office/powerpoint/2010/main" val="245003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E4F-C975-9F41-8D3E-1AEB25878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Address Cross Cutting Concerns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F3E4-C98F-9544-962C-E562B5030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5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485"/>
            <a:ext cx="11579384" cy="674518"/>
          </a:xfrm>
        </p:spPr>
        <p:txBody>
          <a:bodyPr/>
          <a:lstStyle/>
          <a:p>
            <a:r>
              <a:rPr lang="en-US" dirty="0"/>
              <a:t>Address Cross Cutting Concerns – LOB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283356" y="427383"/>
            <a:ext cx="493986" cy="58315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140344" y="427383"/>
            <a:ext cx="493986" cy="58315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C3239-7F38-184E-A32B-2D5D623F5978}"/>
              </a:ext>
            </a:extLst>
          </p:cNvPr>
          <p:cNvSpPr/>
          <p:nvPr/>
        </p:nvSpPr>
        <p:spPr>
          <a:xfrm>
            <a:off x="2753710" y="74154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Service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source of truth for all users 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2780954" y="2474958"/>
            <a:ext cx="1507267" cy="9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Graph creation 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2774513" y="373544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source of truth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for all posts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3581262" y="5616684"/>
            <a:ext cx="881790" cy="64222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- Preprocessor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5409362" y="170642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C7838-B9E9-8A49-9F8A-7E8EAF51DDB9}"/>
              </a:ext>
            </a:extLst>
          </p:cNvPr>
          <p:cNvSpPr/>
          <p:nvPr/>
        </p:nvSpPr>
        <p:spPr>
          <a:xfrm>
            <a:off x="7879966" y="1205854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 Manager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640E4-78EA-EC4E-A2CE-33B429A9E368}"/>
              </a:ext>
            </a:extLst>
          </p:cNvPr>
          <p:cNvSpPr/>
          <p:nvPr/>
        </p:nvSpPr>
        <p:spPr>
          <a:xfrm>
            <a:off x="6028242" y="3006091"/>
            <a:ext cx="1000485" cy="7669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Tagging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F5690-3C87-7B44-9AEC-A5C1003E19E9}"/>
              </a:ext>
            </a:extLst>
          </p:cNvPr>
          <p:cNvSpPr/>
          <p:nvPr/>
        </p:nvSpPr>
        <p:spPr>
          <a:xfrm>
            <a:off x="8490025" y="45194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D23D4-C445-DE48-9AE0-D96883E4835E}"/>
              </a:ext>
            </a:extLst>
          </p:cNvPr>
          <p:cNvSpPr/>
          <p:nvPr/>
        </p:nvSpPr>
        <p:spPr>
          <a:xfrm>
            <a:off x="5313953" y="55262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Calculator</a:t>
            </a:r>
          </a:p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( Orchestrator)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377A83-5C0D-F34E-8098-EAC764EA67D2}"/>
              </a:ext>
            </a:extLst>
          </p:cNvPr>
          <p:cNvSpPr/>
          <p:nvPr/>
        </p:nvSpPr>
        <p:spPr>
          <a:xfrm>
            <a:off x="11036443" y="2203504"/>
            <a:ext cx="1017996" cy="51314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 Library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C9A5DE5-401B-3042-A8DB-4DA31CBB0850}"/>
              </a:ext>
            </a:extLst>
          </p:cNvPr>
          <p:cNvSpPr/>
          <p:nvPr/>
        </p:nvSpPr>
        <p:spPr>
          <a:xfrm>
            <a:off x="11036443" y="1458154"/>
            <a:ext cx="1017996" cy="6491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Log Library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84FDDD2-94B9-FF43-8359-BD97F6F9235C}"/>
              </a:ext>
            </a:extLst>
          </p:cNvPr>
          <p:cNvSpPr/>
          <p:nvPr/>
        </p:nvSpPr>
        <p:spPr>
          <a:xfrm>
            <a:off x="11036443" y="742216"/>
            <a:ext cx="1017996" cy="60330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Exception Handling Library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9113F2F-5FE5-0342-915C-B8DB382E31C8}"/>
              </a:ext>
            </a:extLst>
          </p:cNvPr>
          <p:cNvSpPr/>
          <p:nvPr/>
        </p:nvSpPr>
        <p:spPr>
          <a:xfrm>
            <a:off x="4119703" y="1570404"/>
            <a:ext cx="399752" cy="5306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7EA5CADC-352B-FF4A-8D7A-1FC7FBA38DF9}"/>
              </a:ext>
            </a:extLst>
          </p:cNvPr>
          <p:cNvSpPr/>
          <p:nvPr/>
        </p:nvSpPr>
        <p:spPr>
          <a:xfrm>
            <a:off x="4295186" y="1652699"/>
            <a:ext cx="492602" cy="48971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2EF646E5-2182-584E-B524-75FB8DFF9254}"/>
              </a:ext>
            </a:extLst>
          </p:cNvPr>
          <p:cNvSpPr/>
          <p:nvPr/>
        </p:nvSpPr>
        <p:spPr>
          <a:xfrm>
            <a:off x="4217650" y="2910646"/>
            <a:ext cx="401875" cy="5012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10455058-021D-E940-8255-D35FC5243071}"/>
              </a:ext>
            </a:extLst>
          </p:cNvPr>
          <p:cNvSpPr/>
          <p:nvPr/>
        </p:nvSpPr>
        <p:spPr>
          <a:xfrm>
            <a:off x="4431551" y="3003948"/>
            <a:ext cx="493986" cy="5012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Document DB</a:t>
            </a: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25C45D1C-12B7-8245-B49C-AA2B06127DF9}"/>
              </a:ext>
            </a:extLst>
          </p:cNvPr>
          <p:cNvSpPr/>
          <p:nvPr/>
        </p:nvSpPr>
        <p:spPr>
          <a:xfrm>
            <a:off x="4090407" y="4302066"/>
            <a:ext cx="435368" cy="4949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A6813876-A040-D24E-9F76-9D40072CF4AE}"/>
              </a:ext>
            </a:extLst>
          </p:cNvPr>
          <p:cNvSpPr/>
          <p:nvPr/>
        </p:nvSpPr>
        <p:spPr>
          <a:xfrm>
            <a:off x="4423188" y="4404862"/>
            <a:ext cx="535155" cy="4949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Columnar DB</a:t>
            </a: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A94B2F2-652F-B94C-84E6-AD803BB65E62}"/>
              </a:ext>
            </a:extLst>
          </p:cNvPr>
          <p:cNvSpPr/>
          <p:nvPr/>
        </p:nvSpPr>
        <p:spPr>
          <a:xfrm>
            <a:off x="7118066" y="960768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140455D-53DC-8E48-86D2-04AF8D0BE94A}"/>
              </a:ext>
            </a:extLst>
          </p:cNvPr>
          <p:cNvSpPr/>
          <p:nvPr/>
        </p:nvSpPr>
        <p:spPr>
          <a:xfrm>
            <a:off x="7431996" y="1097811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8115A912-34B8-4749-AC2D-C99F9AE99C31}"/>
              </a:ext>
            </a:extLst>
          </p:cNvPr>
          <p:cNvSpPr/>
          <p:nvPr/>
        </p:nvSpPr>
        <p:spPr>
          <a:xfrm>
            <a:off x="1220039" y="4619333"/>
            <a:ext cx="567437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1F248ED6-451A-7141-A453-95CD41A23F41}"/>
              </a:ext>
            </a:extLst>
          </p:cNvPr>
          <p:cNvSpPr/>
          <p:nvPr/>
        </p:nvSpPr>
        <p:spPr>
          <a:xfrm>
            <a:off x="6639514" y="6046510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3627E1D9-E36E-8D4E-844D-87C7F767339D}"/>
              </a:ext>
            </a:extLst>
          </p:cNvPr>
          <p:cNvSpPr/>
          <p:nvPr/>
        </p:nvSpPr>
        <p:spPr>
          <a:xfrm>
            <a:off x="6650180" y="1666743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79EDD313-0320-7047-B7A0-6E6E7329885D}"/>
              </a:ext>
            </a:extLst>
          </p:cNvPr>
          <p:cNvSpPr/>
          <p:nvPr/>
        </p:nvSpPr>
        <p:spPr>
          <a:xfrm>
            <a:off x="9598900" y="5222714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2193E-7DE1-A44A-AF2B-391554FE43CF}"/>
              </a:ext>
            </a:extLst>
          </p:cNvPr>
          <p:cNvSpPr/>
          <p:nvPr/>
        </p:nvSpPr>
        <p:spPr>
          <a:xfrm>
            <a:off x="2104211" y="815678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232D7D-9338-EF40-8AD7-B484AF354BA7}"/>
              </a:ext>
            </a:extLst>
          </p:cNvPr>
          <p:cNvSpPr/>
          <p:nvPr/>
        </p:nvSpPr>
        <p:spPr>
          <a:xfrm>
            <a:off x="2134625" y="2502353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44707-3BF9-1B46-9FDF-EC3EEFA63116}"/>
              </a:ext>
            </a:extLst>
          </p:cNvPr>
          <p:cNvSpPr/>
          <p:nvPr/>
        </p:nvSpPr>
        <p:spPr>
          <a:xfrm>
            <a:off x="2099563" y="3820149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83D781-DC93-6042-9EAF-C14C552FA50F}"/>
              </a:ext>
            </a:extLst>
          </p:cNvPr>
          <p:cNvSpPr/>
          <p:nvPr/>
        </p:nvSpPr>
        <p:spPr>
          <a:xfrm>
            <a:off x="2017112" y="5525240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7111182-E8A2-B04C-A288-C26520CAD407}"/>
              </a:ext>
            </a:extLst>
          </p:cNvPr>
          <p:cNvSpPr/>
          <p:nvPr/>
        </p:nvSpPr>
        <p:spPr>
          <a:xfrm>
            <a:off x="2270925" y="6158543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6F550DD4-2688-E24E-B9C6-44082D255F98}"/>
              </a:ext>
            </a:extLst>
          </p:cNvPr>
          <p:cNvSpPr/>
          <p:nvPr/>
        </p:nvSpPr>
        <p:spPr>
          <a:xfrm>
            <a:off x="2280264" y="440486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A10E4669-4B42-7E42-AAD4-CE3B1E96ADFE}"/>
              </a:ext>
            </a:extLst>
          </p:cNvPr>
          <p:cNvSpPr/>
          <p:nvPr/>
        </p:nvSpPr>
        <p:spPr>
          <a:xfrm>
            <a:off x="2291936" y="310117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EA5FD743-9FF8-0B43-91FD-61ABA50F153E}"/>
              </a:ext>
            </a:extLst>
          </p:cNvPr>
          <p:cNvSpPr/>
          <p:nvPr/>
        </p:nvSpPr>
        <p:spPr>
          <a:xfrm>
            <a:off x="2257476" y="138107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58C670-95FA-B34E-A00D-1A43FAFD506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0" y="3343148"/>
            <a:ext cx="28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CD1015-FF78-9741-836D-53186297CA3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77342" y="3343148"/>
            <a:ext cx="36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E5DF7F7-A05F-A84E-BCC1-CAA67073A8E4}"/>
              </a:ext>
            </a:extLst>
          </p:cNvPr>
          <p:cNvSpPr/>
          <p:nvPr/>
        </p:nvSpPr>
        <p:spPr>
          <a:xfrm>
            <a:off x="10380146" y="283779"/>
            <a:ext cx="493986" cy="621161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C55D0-C51F-A242-89F2-AFD539A86EB6}"/>
              </a:ext>
            </a:extLst>
          </p:cNvPr>
          <p:cNvCxnSpPr>
            <a:endCxn id="4" idx="1"/>
          </p:cNvCxnSpPr>
          <p:nvPr/>
        </p:nvCxnSpPr>
        <p:spPr>
          <a:xfrm>
            <a:off x="1634330" y="1261805"/>
            <a:ext cx="46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1BFE18-119F-6E46-A5C0-12E058CEE11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449645" y="1261805"/>
            <a:ext cx="30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2C7DF42-BBAA-8D46-B96E-1199562E9E65}"/>
              </a:ext>
            </a:extLst>
          </p:cNvPr>
          <p:cNvCxnSpPr>
            <a:cxnSpLocks/>
          </p:cNvCxnSpPr>
          <p:nvPr/>
        </p:nvCxnSpPr>
        <p:spPr>
          <a:xfrm flipV="1">
            <a:off x="4309024" y="569033"/>
            <a:ext cx="6071122" cy="2805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DCC91AB-6D40-C741-A5BB-B542AB6E8388}"/>
              </a:ext>
            </a:extLst>
          </p:cNvPr>
          <p:cNvCxnSpPr>
            <a:endCxn id="40" idx="2"/>
          </p:cNvCxnSpPr>
          <p:nvPr/>
        </p:nvCxnSpPr>
        <p:spPr>
          <a:xfrm>
            <a:off x="4309024" y="960768"/>
            <a:ext cx="2809042" cy="337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97F82C-1F72-D643-A001-C79118928E0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9414477" y="1726116"/>
            <a:ext cx="96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B548A1-A043-3247-863A-D1094B6CAFBB}"/>
              </a:ext>
            </a:extLst>
          </p:cNvPr>
          <p:cNvCxnSpPr>
            <a:cxnSpLocks/>
          </p:cNvCxnSpPr>
          <p:nvPr/>
        </p:nvCxnSpPr>
        <p:spPr>
          <a:xfrm flipH="1" flipV="1">
            <a:off x="6943873" y="2502353"/>
            <a:ext cx="3436273" cy="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4A5EB-6BEE-B04D-ACDC-0D4979474C8D}"/>
              </a:ext>
            </a:extLst>
          </p:cNvPr>
          <p:cNvCxnSpPr>
            <a:stCxn id="22" idx="1"/>
          </p:cNvCxnSpPr>
          <p:nvPr/>
        </p:nvCxnSpPr>
        <p:spPr>
          <a:xfrm flipH="1">
            <a:off x="1634330" y="2226685"/>
            <a:ext cx="3775032" cy="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FE305BC-90BC-0047-AFC6-E39C0C3A9A69}"/>
              </a:ext>
            </a:extLst>
          </p:cNvPr>
          <p:cNvSpPr/>
          <p:nvPr/>
        </p:nvSpPr>
        <p:spPr>
          <a:xfrm>
            <a:off x="11134531" y="3709668"/>
            <a:ext cx="1015342" cy="10767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Analytical Architecture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9089EB-173D-0447-AE43-98E140F31A89}"/>
              </a:ext>
            </a:extLst>
          </p:cNvPr>
          <p:cNvCxnSpPr>
            <a:endCxn id="73" idx="2"/>
          </p:cNvCxnSpPr>
          <p:nvPr/>
        </p:nvCxnSpPr>
        <p:spPr>
          <a:xfrm>
            <a:off x="10874132" y="4248044"/>
            <a:ext cx="26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CCD6A-54DE-6545-8025-D23B94EB7CD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663386" y="2948480"/>
            <a:ext cx="471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0E8B49-0644-3547-938B-7575F44F8B6A}"/>
              </a:ext>
            </a:extLst>
          </p:cNvPr>
          <p:cNvCxnSpPr>
            <a:stCxn id="34" idx="3"/>
          </p:cNvCxnSpPr>
          <p:nvPr/>
        </p:nvCxnSpPr>
        <p:spPr>
          <a:xfrm>
            <a:off x="2480059" y="2948480"/>
            <a:ext cx="29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FC2906C-5778-8D48-B846-4FC90B876198}"/>
              </a:ext>
            </a:extLst>
          </p:cNvPr>
          <p:cNvCxnSpPr>
            <a:cxnSpLocks/>
          </p:cNvCxnSpPr>
          <p:nvPr/>
        </p:nvCxnSpPr>
        <p:spPr>
          <a:xfrm>
            <a:off x="4309024" y="2825775"/>
            <a:ext cx="6071122" cy="2753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an 86">
            <a:extLst>
              <a:ext uri="{FF2B5EF4-FFF2-40B4-BE49-F238E27FC236}">
                <a16:creationId xmlns:a16="http://schemas.microsoft.com/office/drawing/2014/main" id="{50E240AD-47C6-3642-9E62-D07A7F04590F}"/>
              </a:ext>
            </a:extLst>
          </p:cNvPr>
          <p:cNvSpPr/>
          <p:nvPr/>
        </p:nvSpPr>
        <p:spPr>
          <a:xfrm>
            <a:off x="4192202" y="1025990"/>
            <a:ext cx="612834" cy="49001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11FD6F-B01A-F848-A0F3-DC01AE4B381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628324" y="4266276"/>
            <a:ext cx="4712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BC07A2-914F-7F41-BA7D-1DEC53B0BA35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2444997" y="4255707"/>
            <a:ext cx="329516" cy="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97A894-0E84-CA44-8D15-C2A072868FBA}"/>
              </a:ext>
            </a:extLst>
          </p:cNvPr>
          <p:cNvCxnSpPr>
            <a:stCxn id="20" idx="3"/>
          </p:cNvCxnSpPr>
          <p:nvPr/>
        </p:nvCxnSpPr>
        <p:spPr>
          <a:xfrm flipV="1">
            <a:off x="4309024" y="4248044"/>
            <a:ext cx="6071122" cy="7663"/>
          </a:xfrm>
          <a:prstGeom prst="straightConnector1">
            <a:avLst/>
          </a:prstGeom>
          <a:ln w="12700" cmpd="dbl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8C8A7-4FBC-4044-B68A-DF644232A52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H="1" flipV="1">
            <a:off x="3534588" y="3389612"/>
            <a:ext cx="7181" cy="34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9975111-0DEC-CD46-B274-1979D5D8D7BA}"/>
              </a:ext>
            </a:extLst>
          </p:cNvPr>
          <p:cNvCxnSpPr>
            <a:endCxn id="24" idx="1"/>
          </p:cNvCxnSpPr>
          <p:nvPr/>
        </p:nvCxnSpPr>
        <p:spPr>
          <a:xfrm flipV="1">
            <a:off x="4309024" y="3389586"/>
            <a:ext cx="1719218" cy="635762"/>
          </a:xfrm>
          <a:prstGeom prst="bentConnector3">
            <a:avLst>
              <a:gd name="adj1" fmla="val 644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F84F49B-3121-524B-ABCD-96D4646BEB7E}"/>
              </a:ext>
            </a:extLst>
          </p:cNvPr>
          <p:cNvCxnSpPr>
            <a:stCxn id="24" idx="3"/>
            <a:endCxn id="51" idx="1"/>
          </p:cNvCxnSpPr>
          <p:nvPr/>
        </p:nvCxnSpPr>
        <p:spPr>
          <a:xfrm>
            <a:off x="7028727" y="3389586"/>
            <a:ext cx="335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1A7E59B-71C6-044D-B10F-7EDDC7C5EB8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16200000" flipH="1">
            <a:off x="3361606" y="4956132"/>
            <a:ext cx="840715" cy="480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7AF6CA65-A3AA-4B4D-8359-4F320303D94C}"/>
              </a:ext>
            </a:extLst>
          </p:cNvPr>
          <p:cNvCxnSpPr>
            <a:stCxn id="73" idx="3"/>
            <a:endCxn id="47" idx="4"/>
          </p:cNvCxnSpPr>
          <p:nvPr/>
        </p:nvCxnSpPr>
        <p:spPr>
          <a:xfrm rot="5400000">
            <a:off x="10280180" y="4587707"/>
            <a:ext cx="962018" cy="1044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an 147">
            <a:extLst>
              <a:ext uri="{FF2B5EF4-FFF2-40B4-BE49-F238E27FC236}">
                <a16:creationId xmlns:a16="http://schemas.microsoft.com/office/drawing/2014/main" id="{15C0095C-CBD2-C24A-902E-A8281ACC71B9}"/>
              </a:ext>
            </a:extLst>
          </p:cNvPr>
          <p:cNvSpPr/>
          <p:nvPr/>
        </p:nvSpPr>
        <p:spPr>
          <a:xfrm>
            <a:off x="6745514" y="3476971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64710A51-E4CB-BC41-8D6A-D6D24A5CABE8}"/>
              </a:ext>
            </a:extLst>
          </p:cNvPr>
          <p:cNvCxnSpPr>
            <a:stCxn id="73" idx="1"/>
            <a:endCxn id="148" idx="4"/>
          </p:cNvCxnSpPr>
          <p:nvPr/>
        </p:nvCxnSpPr>
        <p:spPr>
          <a:xfrm rot="16200000" flipV="1">
            <a:off x="9323323" y="1907454"/>
            <a:ext cx="22347" cy="3897456"/>
          </a:xfrm>
          <a:prstGeom prst="bentConnector4">
            <a:avLst>
              <a:gd name="adj1" fmla="val 1022956"/>
              <a:gd name="adj2" fmla="val 519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67951FC-FAC0-004E-975D-A18F94A64B71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3289704" y="4760972"/>
            <a:ext cx="291558" cy="11768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2A78D69-91C3-2449-87D4-AF08966CDA1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587667" y="5971367"/>
            <a:ext cx="429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6DD2FB22-D8D1-1C41-8D73-A9BD4C38EC46}"/>
              </a:ext>
            </a:extLst>
          </p:cNvPr>
          <p:cNvCxnSpPr>
            <a:stCxn id="36" idx="3"/>
          </p:cNvCxnSpPr>
          <p:nvPr/>
        </p:nvCxnSpPr>
        <p:spPr>
          <a:xfrm>
            <a:off x="2362546" y="5971367"/>
            <a:ext cx="2951407" cy="524026"/>
          </a:xfrm>
          <a:prstGeom prst="bentConnector3">
            <a:avLst>
              <a:gd name="adj1" fmla="val 28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93E1E599-9CB9-6C44-8EC4-9E5BD0B1E45F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rot="16200000" flipH="1">
            <a:off x="2928997" y="2374035"/>
            <a:ext cx="3744181" cy="2560243"/>
          </a:xfrm>
          <a:prstGeom prst="curvedConnector3">
            <a:avLst>
              <a:gd name="adj1" fmla="val 17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3B40441-F3EB-3843-AF06-7948F1D42C0E}"/>
              </a:ext>
            </a:extLst>
          </p:cNvPr>
          <p:cNvCxnSpPr/>
          <p:nvPr/>
        </p:nvCxnSpPr>
        <p:spPr>
          <a:xfrm rot="16200000" flipH="1">
            <a:off x="3795118" y="3477698"/>
            <a:ext cx="2135654" cy="1959429"/>
          </a:xfrm>
          <a:prstGeom prst="curvedConnector3">
            <a:avLst>
              <a:gd name="adj1" fmla="val 14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E4B15E93-4880-0844-8BBE-B32865657890}"/>
              </a:ext>
            </a:extLst>
          </p:cNvPr>
          <p:cNvCxnSpPr/>
          <p:nvPr/>
        </p:nvCxnSpPr>
        <p:spPr>
          <a:xfrm>
            <a:off x="3883230" y="4775968"/>
            <a:ext cx="1430723" cy="994865"/>
          </a:xfrm>
          <a:prstGeom prst="curvedConnector3">
            <a:avLst>
              <a:gd name="adj1" fmla="val 28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046FD1E-10C5-B641-8484-09FF967B1BD1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6848465" y="5039709"/>
            <a:ext cx="1641561" cy="731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C495F9EF-6DEA-6842-8DE9-FED429A0D01B}"/>
              </a:ext>
            </a:extLst>
          </p:cNvPr>
          <p:cNvCxnSpPr/>
          <p:nvPr/>
        </p:nvCxnSpPr>
        <p:spPr>
          <a:xfrm rot="10800000">
            <a:off x="6848464" y="5937799"/>
            <a:ext cx="3531682" cy="220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A7FBAE-013D-BF4A-905D-F0409AE64C04}"/>
              </a:ext>
            </a:extLst>
          </p:cNvPr>
          <p:cNvCxnSpPr>
            <a:cxnSpLocks/>
          </p:cNvCxnSpPr>
          <p:nvPr/>
        </p:nvCxnSpPr>
        <p:spPr>
          <a:xfrm flipV="1">
            <a:off x="1663386" y="485568"/>
            <a:ext cx="8716760" cy="1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6D76602-015F-724F-BA0A-FAA241D66855}"/>
              </a:ext>
            </a:extLst>
          </p:cNvPr>
          <p:cNvSpPr/>
          <p:nvPr/>
        </p:nvSpPr>
        <p:spPr>
          <a:xfrm>
            <a:off x="10931923" y="503752"/>
            <a:ext cx="1217950" cy="2401585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71D813E-00EE-AF49-B1DD-3B694C68875A}"/>
              </a:ext>
            </a:extLst>
          </p:cNvPr>
          <p:cNvCxnSpPr>
            <a:stCxn id="26" idx="2"/>
          </p:cNvCxnSpPr>
          <p:nvPr/>
        </p:nvCxnSpPr>
        <p:spPr>
          <a:xfrm rot="5400000">
            <a:off x="3857215" y="4497034"/>
            <a:ext cx="154256" cy="42937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AE6951-092C-574D-AE56-995B085EBC48}"/>
              </a:ext>
            </a:extLst>
          </p:cNvPr>
          <p:cNvSpPr txBox="1"/>
          <p:nvPr/>
        </p:nvSpPr>
        <p:spPr>
          <a:xfrm>
            <a:off x="1197181" y="6377622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Web </a:t>
            </a:r>
            <a:br>
              <a:rPr lang="en-US" sz="1400" dirty="0"/>
            </a:br>
            <a:r>
              <a:rPr lang="en-US" sz="1400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2021754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-8654"/>
            <a:ext cx="11579384" cy="674518"/>
          </a:xfrm>
        </p:spPr>
        <p:txBody>
          <a:bodyPr/>
          <a:lstStyle/>
          <a:p>
            <a:r>
              <a:rPr lang="en-US" dirty="0"/>
              <a:t>Address Cross Cutting Concerns – Analytical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465634" y="891677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300791" y="891677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4309241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aggregator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8731078" y="280297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4309241" y="282465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Cleaning and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8239392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 Extractor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FCBB3-FB98-9049-B6F4-3DAA9BB2CB0C}"/>
              </a:ext>
            </a:extLst>
          </p:cNvPr>
          <p:cNvSpPr/>
          <p:nvPr/>
        </p:nvSpPr>
        <p:spPr>
          <a:xfrm>
            <a:off x="4274718" y="473179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Report Service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9F1F98-D352-0440-B5F3-E15657CCB744}"/>
              </a:ext>
            </a:extLst>
          </p:cNvPr>
          <p:cNvSpPr/>
          <p:nvPr/>
        </p:nvSpPr>
        <p:spPr>
          <a:xfrm>
            <a:off x="10265589" y="1605468"/>
            <a:ext cx="1534512" cy="57200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Log Library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BBF49C-1963-B547-811C-2F7001F68D11}"/>
              </a:ext>
            </a:extLst>
          </p:cNvPr>
          <p:cNvSpPr/>
          <p:nvPr/>
        </p:nvSpPr>
        <p:spPr>
          <a:xfrm>
            <a:off x="10265589" y="749250"/>
            <a:ext cx="1534512" cy="57200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Exception Handling Library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3627C220-0ED2-8648-B5BF-9D8728C79AAA}"/>
              </a:ext>
            </a:extLst>
          </p:cNvPr>
          <p:cNvSpPr/>
          <p:nvPr/>
        </p:nvSpPr>
        <p:spPr>
          <a:xfrm>
            <a:off x="7035916" y="5561317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Object storage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47ED1079-34D3-DB49-9E4E-5D4FB41FA3EE}"/>
              </a:ext>
            </a:extLst>
          </p:cNvPr>
          <p:cNvSpPr/>
          <p:nvPr/>
        </p:nvSpPr>
        <p:spPr>
          <a:xfrm>
            <a:off x="6210859" y="1195577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Lake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552FEA94-3300-BD4E-82E1-075C4AE8B4FA}"/>
              </a:ext>
            </a:extLst>
          </p:cNvPr>
          <p:cNvSpPr/>
          <p:nvPr/>
        </p:nvSpPr>
        <p:spPr>
          <a:xfrm>
            <a:off x="6269742" y="3843499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warehouse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493EAB-AA0A-C84E-AE37-85A65C13AA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87" y="3645388"/>
            <a:ext cx="46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9D5F71D6-F953-404D-8838-4B7DDF14C6CA}"/>
              </a:ext>
            </a:extLst>
          </p:cNvPr>
          <p:cNvSpPr/>
          <p:nvPr/>
        </p:nvSpPr>
        <p:spPr>
          <a:xfrm>
            <a:off x="1510803" y="5707372"/>
            <a:ext cx="567437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03A784-76C8-5442-A81F-589122635BA5}"/>
              </a:ext>
            </a:extLst>
          </p:cNvPr>
          <p:cNvSpPr/>
          <p:nvPr/>
        </p:nvSpPr>
        <p:spPr>
          <a:xfrm>
            <a:off x="3241211" y="891676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A9CA3C-D2A4-9645-92AB-BD118E7A6707}"/>
              </a:ext>
            </a:extLst>
          </p:cNvPr>
          <p:cNvSpPr/>
          <p:nvPr/>
        </p:nvSpPr>
        <p:spPr>
          <a:xfrm>
            <a:off x="2078240" y="3246750"/>
            <a:ext cx="861549" cy="7972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LOB Architecture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4EF430-371A-0942-B998-B85DBDAEFC9D}"/>
              </a:ext>
            </a:extLst>
          </p:cNvPr>
          <p:cNvCxnSpPr>
            <a:stCxn id="6" idx="6"/>
            <a:endCxn id="26" idx="1"/>
          </p:cNvCxnSpPr>
          <p:nvPr/>
        </p:nvCxnSpPr>
        <p:spPr>
          <a:xfrm>
            <a:off x="2939789" y="3645386"/>
            <a:ext cx="301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5B25D-CB4A-4649-9DE2-8FE31EC1F8F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35197" y="1952295"/>
            <a:ext cx="57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48500F-FF4B-1B4C-950A-3C5F94C8A755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V="1">
            <a:off x="5843752" y="1563614"/>
            <a:ext cx="367107" cy="388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21BA00-394A-2740-8CC9-F15761B284FF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1794777" y="3645386"/>
            <a:ext cx="2834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BAD662F-3F24-D74A-A3DA-60639BD6D8CE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16200000" flipH="1">
            <a:off x="5499940" y="3441733"/>
            <a:ext cx="346359" cy="1193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EBB39B4-B362-624E-8A44-8E48AFBFD3DB}"/>
              </a:ext>
            </a:extLst>
          </p:cNvPr>
          <p:cNvCxnSpPr>
            <a:stCxn id="24" idx="3"/>
            <a:endCxn id="14" idx="3"/>
          </p:cNvCxnSpPr>
          <p:nvPr/>
        </p:nvCxnSpPr>
        <p:spPr>
          <a:xfrm rot="5400000">
            <a:off x="5863307" y="4525494"/>
            <a:ext cx="672485" cy="780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E37CE9-A368-C047-B882-87F45531725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794521" y="5252057"/>
            <a:ext cx="24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C64B5A0-E626-0543-8A31-8AE22A5D6E24}"/>
              </a:ext>
            </a:extLst>
          </p:cNvPr>
          <p:cNvSpPr/>
          <p:nvPr/>
        </p:nvSpPr>
        <p:spPr>
          <a:xfrm>
            <a:off x="7378263" y="3865175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Columnar DB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0A957E3D-8730-9349-9037-AB008B0A0F23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5400000" flipH="1" flipV="1">
            <a:off x="6469028" y="2073136"/>
            <a:ext cx="1891204" cy="16495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CFF8964-DC24-B041-A418-0D3387E6A63B}"/>
              </a:ext>
            </a:extLst>
          </p:cNvPr>
          <p:cNvCxnSpPr>
            <a:stCxn id="18" idx="3"/>
            <a:endCxn id="21" idx="3"/>
          </p:cNvCxnSpPr>
          <p:nvPr/>
        </p:nvCxnSpPr>
        <p:spPr>
          <a:xfrm rot="5400000">
            <a:off x="5480737" y="2294665"/>
            <a:ext cx="1413265" cy="687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E2DD49B-4C12-E944-BE20-EB705A4F38A5}"/>
              </a:ext>
            </a:extLst>
          </p:cNvPr>
          <p:cNvCxnSpPr>
            <a:cxnSpLocks/>
            <a:stCxn id="24" idx="4"/>
          </p:cNvCxnSpPr>
          <p:nvPr/>
        </p:nvCxnSpPr>
        <p:spPr>
          <a:xfrm flipV="1">
            <a:off x="6909996" y="3108960"/>
            <a:ext cx="1814456" cy="1102576"/>
          </a:xfrm>
          <a:prstGeom prst="bentConnector3">
            <a:avLst>
              <a:gd name="adj1" fmla="val 96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04303-916A-AA43-B31E-BDC7E1F915A6}"/>
              </a:ext>
            </a:extLst>
          </p:cNvPr>
          <p:cNvSpPr/>
          <p:nvPr/>
        </p:nvSpPr>
        <p:spPr>
          <a:xfrm>
            <a:off x="8486784" y="4536930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Recommender System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352E226-4034-D14A-A90B-FB024ABCC377}"/>
              </a:ext>
            </a:extLst>
          </p:cNvPr>
          <p:cNvCxnSpPr>
            <a:stCxn id="22" idx="2"/>
            <a:endCxn id="49" idx="1"/>
          </p:cNvCxnSpPr>
          <p:nvPr/>
        </p:nvCxnSpPr>
        <p:spPr>
          <a:xfrm rot="5400000">
            <a:off x="7656210" y="2514737"/>
            <a:ext cx="1392618" cy="1308258"/>
          </a:xfrm>
          <a:prstGeom prst="bentConnector3">
            <a:avLst>
              <a:gd name="adj1" fmla="val 13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3DF0A0A-B714-CF4E-A2FF-BC8DF6FE1FC6}"/>
              </a:ext>
            </a:extLst>
          </p:cNvPr>
          <p:cNvCxnSpPr>
            <a:stCxn id="20" idx="2"/>
            <a:endCxn id="49" idx="4"/>
          </p:cNvCxnSpPr>
          <p:nvPr/>
        </p:nvCxnSpPr>
        <p:spPr>
          <a:xfrm rot="5400000">
            <a:off x="8563570" y="3298447"/>
            <a:ext cx="389713" cy="147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0A8E89D-6500-A64B-AF4B-72BBB44DDEC5}"/>
              </a:ext>
            </a:extLst>
          </p:cNvPr>
          <p:cNvCxnSpPr>
            <a:stCxn id="49" idx="3"/>
            <a:endCxn id="69" idx="1"/>
          </p:cNvCxnSpPr>
          <p:nvPr/>
        </p:nvCxnSpPr>
        <p:spPr>
          <a:xfrm rot="16200000" flipH="1">
            <a:off x="7864615" y="4435023"/>
            <a:ext cx="455944" cy="788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C51B3BF-020A-E74D-9779-FF586841E9F0}"/>
              </a:ext>
            </a:extLst>
          </p:cNvPr>
          <p:cNvCxnSpPr>
            <a:stCxn id="69" idx="2"/>
            <a:endCxn id="13" idx="4"/>
          </p:cNvCxnSpPr>
          <p:nvPr/>
        </p:nvCxnSpPr>
        <p:spPr>
          <a:xfrm rot="5400000">
            <a:off x="8289155" y="4964469"/>
            <a:ext cx="351900" cy="157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6C17EB5-3E06-4148-AD18-E74B27998A24}"/>
              </a:ext>
            </a:extLst>
          </p:cNvPr>
          <p:cNvCxnSpPr>
            <a:stCxn id="13" idx="2"/>
            <a:endCxn id="6" idx="4"/>
          </p:cNvCxnSpPr>
          <p:nvPr/>
        </p:nvCxnSpPr>
        <p:spPr>
          <a:xfrm rot="10800000">
            <a:off x="2509016" y="4044022"/>
            <a:ext cx="4526901" cy="1885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01D845E-9F27-4A41-8AD9-892EAF997852}"/>
              </a:ext>
            </a:extLst>
          </p:cNvPr>
          <p:cNvSpPr/>
          <p:nvPr/>
        </p:nvSpPr>
        <p:spPr>
          <a:xfrm>
            <a:off x="10156730" y="580913"/>
            <a:ext cx="1811378" cy="183234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75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F5E4F-C975-9F41-8D3E-1AEB25878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Choose Tech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BF3E4-C98F-9544-962C-E562B50304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06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5485"/>
            <a:ext cx="11579384" cy="674518"/>
          </a:xfrm>
        </p:spPr>
        <p:txBody>
          <a:bodyPr/>
          <a:lstStyle/>
          <a:p>
            <a:r>
              <a:rPr lang="en-US" dirty="0"/>
              <a:t>Choose Tech Stack – LOB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283356" y="427383"/>
            <a:ext cx="493986" cy="58315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140344" y="427383"/>
            <a:ext cx="493986" cy="583152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0C3239-7F38-184E-A32B-2D5D623F5978}"/>
              </a:ext>
            </a:extLst>
          </p:cNvPr>
          <p:cNvSpPr/>
          <p:nvPr/>
        </p:nvSpPr>
        <p:spPr>
          <a:xfrm>
            <a:off x="2753710" y="74154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Service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source of truth for all users 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2780954" y="2474958"/>
            <a:ext cx="1507267" cy="9146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Graph creation 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2774513" y="373544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Service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 source of truth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for all posts 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3581262" y="5616684"/>
            <a:ext cx="881790" cy="64222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- Preprocessor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5409362" y="170642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8C7838-B9E9-8A49-9F8A-7E8EAF51DDB9}"/>
              </a:ext>
            </a:extLst>
          </p:cNvPr>
          <p:cNvSpPr/>
          <p:nvPr/>
        </p:nvSpPr>
        <p:spPr>
          <a:xfrm>
            <a:off x="7879966" y="1205854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 Manager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3640E4-78EA-EC4E-A2CE-33B429A9E368}"/>
              </a:ext>
            </a:extLst>
          </p:cNvPr>
          <p:cNvSpPr/>
          <p:nvPr/>
        </p:nvSpPr>
        <p:spPr>
          <a:xfrm>
            <a:off x="6028242" y="3006091"/>
            <a:ext cx="1000485" cy="7669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Tagging 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DBF5690-3C87-7B44-9AEC-A5C1003E19E9}"/>
              </a:ext>
            </a:extLst>
          </p:cNvPr>
          <p:cNvSpPr/>
          <p:nvPr/>
        </p:nvSpPr>
        <p:spPr>
          <a:xfrm>
            <a:off x="8490025" y="45194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CD23D4-C445-DE48-9AE0-D96883E4835E}"/>
              </a:ext>
            </a:extLst>
          </p:cNvPr>
          <p:cNvSpPr/>
          <p:nvPr/>
        </p:nvSpPr>
        <p:spPr>
          <a:xfrm>
            <a:off x="5313953" y="5526248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Calculator</a:t>
            </a:r>
          </a:p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( Orchestrator)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377A83-5C0D-F34E-8098-EAC764EA67D2}"/>
              </a:ext>
            </a:extLst>
          </p:cNvPr>
          <p:cNvSpPr/>
          <p:nvPr/>
        </p:nvSpPr>
        <p:spPr>
          <a:xfrm>
            <a:off x="11036443" y="2203504"/>
            <a:ext cx="1017996" cy="513149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Cache Library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C9A5DE5-401B-3042-A8DB-4DA31CBB0850}"/>
              </a:ext>
            </a:extLst>
          </p:cNvPr>
          <p:cNvSpPr/>
          <p:nvPr/>
        </p:nvSpPr>
        <p:spPr>
          <a:xfrm>
            <a:off x="11036443" y="1458154"/>
            <a:ext cx="1017996" cy="64917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Log Library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84FDDD2-94B9-FF43-8359-BD97F6F9235C}"/>
              </a:ext>
            </a:extLst>
          </p:cNvPr>
          <p:cNvSpPr/>
          <p:nvPr/>
        </p:nvSpPr>
        <p:spPr>
          <a:xfrm>
            <a:off x="11036443" y="742216"/>
            <a:ext cx="1017996" cy="603306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Exception Handling Library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9113F2F-5FE5-0342-915C-B8DB382E31C8}"/>
              </a:ext>
            </a:extLst>
          </p:cNvPr>
          <p:cNvSpPr/>
          <p:nvPr/>
        </p:nvSpPr>
        <p:spPr>
          <a:xfrm>
            <a:off x="4119703" y="1570404"/>
            <a:ext cx="399752" cy="53068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9" name="Can 28">
            <a:extLst>
              <a:ext uri="{FF2B5EF4-FFF2-40B4-BE49-F238E27FC236}">
                <a16:creationId xmlns:a16="http://schemas.microsoft.com/office/drawing/2014/main" id="{7EA5CADC-352B-FF4A-8D7A-1FC7FBA38DF9}"/>
              </a:ext>
            </a:extLst>
          </p:cNvPr>
          <p:cNvSpPr/>
          <p:nvPr/>
        </p:nvSpPr>
        <p:spPr>
          <a:xfrm>
            <a:off x="4295186" y="1652699"/>
            <a:ext cx="492602" cy="48971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Can 31">
            <a:extLst>
              <a:ext uri="{FF2B5EF4-FFF2-40B4-BE49-F238E27FC236}">
                <a16:creationId xmlns:a16="http://schemas.microsoft.com/office/drawing/2014/main" id="{2EF646E5-2182-584E-B524-75FB8DFF9254}"/>
              </a:ext>
            </a:extLst>
          </p:cNvPr>
          <p:cNvSpPr/>
          <p:nvPr/>
        </p:nvSpPr>
        <p:spPr>
          <a:xfrm>
            <a:off x="4217650" y="2910646"/>
            <a:ext cx="401875" cy="5012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3" name="Can 32">
            <a:extLst>
              <a:ext uri="{FF2B5EF4-FFF2-40B4-BE49-F238E27FC236}">
                <a16:creationId xmlns:a16="http://schemas.microsoft.com/office/drawing/2014/main" id="{10455058-021D-E940-8255-D35FC5243071}"/>
              </a:ext>
            </a:extLst>
          </p:cNvPr>
          <p:cNvSpPr/>
          <p:nvPr/>
        </p:nvSpPr>
        <p:spPr>
          <a:xfrm>
            <a:off x="4431550" y="3003948"/>
            <a:ext cx="649173" cy="50125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Can 37">
            <a:extLst>
              <a:ext uri="{FF2B5EF4-FFF2-40B4-BE49-F238E27FC236}">
                <a16:creationId xmlns:a16="http://schemas.microsoft.com/office/drawing/2014/main" id="{25C45D1C-12B7-8245-B49C-AA2B06127DF9}"/>
              </a:ext>
            </a:extLst>
          </p:cNvPr>
          <p:cNvSpPr/>
          <p:nvPr/>
        </p:nvSpPr>
        <p:spPr>
          <a:xfrm>
            <a:off x="4090407" y="4302066"/>
            <a:ext cx="435368" cy="4949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A6813876-A040-D24E-9F76-9D40072CF4AE}"/>
              </a:ext>
            </a:extLst>
          </p:cNvPr>
          <p:cNvSpPr/>
          <p:nvPr/>
        </p:nvSpPr>
        <p:spPr>
          <a:xfrm>
            <a:off x="4423188" y="4404862"/>
            <a:ext cx="535155" cy="49491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Can 39">
            <a:extLst>
              <a:ext uri="{FF2B5EF4-FFF2-40B4-BE49-F238E27FC236}">
                <a16:creationId xmlns:a16="http://schemas.microsoft.com/office/drawing/2014/main" id="{0A94B2F2-652F-B94C-84E6-AD803BB65E62}"/>
              </a:ext>
            </a:extLst>
          </p:cNvPr>
          <p:cNvSpPr/>
          <p:nvPr/>
        </p:nvSpPr>
        <p:spPr>
          <a:xfrm>
            <a:off x="7118066" y="960768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140455D-53DC-8E48-86D2-04AF8D0BE94A}"/>
              </a:ext>
            </a:extLst>
          </p:cNvPr>
          <p:cNvSpPr/>
          <p:nvPr/>
        </p:nvSpPr>
        <p:spPr>
          <a:xfrm>
            <a:off x="7431996" y="1097811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42" name="Can 41">
            <a:extLst>
              <a:ext uri="{FF2B5EF4-FFF2-40B4-BE49-F238E27FC236}">
                <a16:creationId xmlns:a16="http://schemas.microsoft.com/office/drawing/2014/main" id="{8115A912-34B8-4749-AC2D-C99F9AE99C31}"/>
              </a:ext>
            </a:extLst>
          </p:cNvPr>
          <p:cNvSpPr/>
          <p:nvPr/>
        </p:nvSpPr>
        <p:spPr>
          <a:xfrm>
            <a:off x="1220039" y="4619333"/>
            <a:ext cx="567437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Can 42">
            <a:extLst>
              <a:ext uri="{FF2B5EF4-FFF2-40B4-BE49-F238E27FC236}">
                <a16:creationId xmlns:a16="http://schemas.microsoft.com/office/drawing/2014/main" id="{1F248ED6-451A-7141-A453-95CD41A23F41}"/>
              </a:ext>
            </a:extLst>
          </p:cNvPr>
          <p:cNvSpPr/>
          <p:nvPr/>
        </p:nvSpPr>
        <p:spPr>
          <a:xfrm>
            <a:off x="6639514" y="6046510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44" name="Can 43">
            <a:extLst>
              <a:ext uri="{FF2B5EF4-FFF2-40B4-BE49-F238E27FC236}">
                <a16:creationId xmlns:a16="http://schemas.microsoft.com/office/drawing/2014/main" id="{62C0502F-1887-AB49-B61C-2FA2AB700A66}"/>
              </a:ext>
            </a:extLst>
          </p:cNvPr>
          <p:cNvSpPr/>
          <p:nvPr/>
        </p:nvSpPr>
        <p:spPr>
          <a:xfrm>
            <a:off x="2532312" y="5128605"/>
            <a:ext cx="605794" cy="64222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Can 44">
            <a:extLst>
              <a:ext uri="{FF2B5EF4-FFF2-40B4-BE49-F238E27FC236}">
                <a16:creationId xmlns:a16="http://schemas.microsoft.com/office/drawing/2014/main" id="{3627E1D9-E36E-8D4E-844D-87C7F767339D}"/>
              </a:ext>
            </a:extLst>
          </p:cNvPr>
          <p:cNvSpPr/>
          <p:nvPr/>
        </p:nvSpPr>
        <p:spPr>
          <a:xfrm>
            <a:off x="6650180" y="1666743"/>
            <a:ext cx="587386" cy="674518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Can 46">
            <a:extLst>
              <a:ext uri="{FF2B5EF4-FFF2-40B4-BE49-F238E27FC236}">
                <a16:creationId xmlns:a16="http://schemas.microsoft.com/office/drawing/2014/main" id="{79EDD313-0320-7047-B7A0-6E6E7329885D}"/>
              </a:ext>
            </a:extLst>
          </p:cNvPr>
          <p:cNvSpPr/>
          <p:nvPr/>
        </p:nvSpPr>
        <p:spPr>
          <a:xfrm>
            <a:off x="9598900" y="5222714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2193E-7DE1-A44A-AF2B-391554FE43CF}"/>
              </a:ext>
            </a:extLst>
          </p:cNvPr>
          <p:cNvSpPr/>
          <p:nvPr/>
        </p:nvSpPr>
        <p:spPr>
          <a:xfrm>
            <a:off x="2104211" y="815678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232D7D-9338-EF40-8AD7-B484AF354BA7}"/>
              </a:ext>
            </a:extLst>
          </p:cNvPr>
          <p:cNvSpPr/>
          <p:nvPr/>
        </p:nvSpPr>
        <p:spPr>
          <a:xfrm>
            <a:off x="2134625" y="2502353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FD44707-3BF9-1B46-9FDF-EC3EEFA63116}"/>
              </a:ext>
            </a:extLst>
          </p:cNvPr>
          <p:cNvSpPr/>
          <p:nvPr/>
        </p:nvSpPr>
        <p:spPr>
          <a:xfrm>
            <a:off x="2099563" y="3820149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983D781-DC93-6042-9EAF-C14C552FA50F}"/>
              </a:ext>
            </a:extLst>
          </p:cNvPr>
          <p:cNvSpPr/>
          <p:nvPr/>
        </p:nvSpPr>
        <p:spPr>
          <a:xfrm>
            <a:off x="2017112" y="5525240"/>
            <a:ext cx="345434" cy="89225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LB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67111182-E8A2-B04C-A288-C26520CAD407}"/>
              </a:ext>
            </a:extLst>
          </p:cNvPr>
          <p:cNvSpPr/>
          <p:nvPr/>
        </p:nvSpPr>
        <p:spPr>
          <a:xfrm>
            <a:off x="2270925" y="6158543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Can 45">
            <a:extLst>
              <a:ext uri="{FF2B5EF4-FFF2-40B4-BE49-F238E27FC236}">
                <a16:creationId xmlns:a16="http://schemas.microsoft.com/office/drawing/2014/main" id="{6F550DD4-2688-E24E-B9C6-44082D255F98}"/>
              </a:ext>
            </a:extLst>
          </p:cNvPr>
          <p:cNvSpPr/>
          <p:nvPr/>
        </p:nvSpPr>
        <p:spPr>
          <a:xfrm>
            <a:off x="2280264" y="440486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A10E4669-4B42-7E42-AAD4-CE3B1E96ADFE}"/>
              </a:ext>
            </a:extLst>
          </p:cNvPr>
          <p:cNvSpPr/>
          <p:nvPr/>
        </p:nvSpPr>
        <p:spPr>
          <a:xfrm>
            <a:off x="2291936" y="310117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EA5FD743-9FF8-0B43-91FD-61ABA50F153E}"/>
              </a:ext>
            </a:extLst>
          </p:cNvPr>
          <p:cNvSpPr/>
          <p:nvPr/>
        </p:nvSpPr>
        <p:spPr>
          <a:xfrm>
            <a:off x="2257476" y="1381072"/>
            <a:ext cx="390175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58C670-95FA-B34E-A00D-1A43FAFD506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0" y="3343148"/>
            <a:ext cx="283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CD1015-FF78-9741-836D-53186297CA3E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77342" y="3343148"/>
            <a:ext cx="363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E5DF7F7-A05F-A84E-BCC1-CAA67073A8E4}"/>
              </a:ext>
            </a:extLst>
          </p:cNvPr>
          <p:cNvSpPr/>
          <p:nvPr/>
        </p:nvSpPr>
        <p:spPr>
          <a:xfrm>
            <a:off x="10380146" y="283779"/>
            <a:ext cx="493986" cy="621161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BC55D0-C51F-A242-89F2-AFD539A86EB6}"/>
              </a:ext>
            </a:extLst>
          </p:cNvPr>
          <p:cNvCxnSpPr>
            <a:endCxn id="4" idx="1"/>
          </p:cNvCxnSpPr>
          <p:nvPr/>
        </p:nvCxnSpPr>
        <p:spPr>
          <a:xfrm>
            <a:off x="1634330" y="1261805"/>
            <a:ext cx="469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1BFE18-119F-6E46-A5C0-12E058CEE11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>
            <a:off x="2449645" y="1261805"/>
            <a:ext cx="304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E2C7DF42-BBAA-8D46-B96E-1199562E9E65}"/>
              </a:ext>
            </a:extLst>
          </p:cNvPr>
          <p:cNvCxnSpPr>
            <a:cxnSpLocks/>
          </p:cNvCxnSpPr>
          <p:nvPr/>
        </p:nvCxnSpPr>
        <p:spPr>
          <a:xfrm flipV="1">
            <a:off x="4309024" y="569033"/>
            <a:ext cx="6071122" cy="28050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5DCC91AB-6D40-C741-A5BB-B542AB6E8388}"/>
              </a:ext>
            </a:extLst>
          </p:cNvPr>
          <p:cNvCxnSpPr>
            <a:endCxn id="40" idx="2"/>
          </p:cNvCxnSpPr>
          <p:nvPr/>
        </p:nvCxnSpPr>
        <p:spPr>
          <a:xfrm>
            <a:off x="4309024" y="960768"/>
            <a:ext cx="2809042" cy="3372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97F82C-1F72-D643-A001-C79118928E0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9414477" y="1726116"/>
            <a:ext cx="965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B548A1-A043-3247-863A-D1094B6CAFBB}"/>
              </a:ext>
            </a:extLst>
          </p:cNvPr>
          <p:cNvCxnSpPr>
            <a:cxnSpLocks/>
          </p:cNvCxnSpPr>
          <p:nvPr/>
        </p:nvCxnSpPr>
        <p:spPr>
          <a:xfrm flipH="1" flipV="1">
            <a:off x="6943873" y="2502353"/>
            <a:ext cx="3436273" cy="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5C4A5EB-6BEE-B04D-ACDC-0D4979474C8D}"/>
              </a:ext>
            </a:extLst>
          </p:cNvPr>
          <p:cNvCxnSpPr>
            <a:stCxn id="22" idx="1"/>
          </p:cNvCxnSpPr>
          <p:nvPr/>
        </p:nvCxnSpPr>
        <p:spPr>
          <a:xfrm flipH="1">
            <a:off x="1634330" y="2226685"/>
            <a:ext cx="3775032" cy="19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EFE305BC-90BC-0047-AFC6-E39C0C3A9A69}"/>
              </a:ext>
            </a:extLst>
          </p:cNvPr>
          <p:cNvSpPr/>
          <p:nvPr/>
        </p:nvSpPr>
        <p:spPr>
          <a:xfrm>
            <a:off x="11134531" y="3709668"/>
            <a:ext cx="1015342" cy="107675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200" dirty="0">
                <a:solidFill>
                  <a:schemeClr val="tx1"/>
                </a:solidFill>
              </a:rPr>
              <a:t>Analytical Architecture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79089EB-173D-0447-AE43-98E140F31A89}"/>
              </a:ext>
            </a:extLst>
          </p:cNvPr>
          <p:cNvCxnSpPr>
            <a:endCxn id="73" idx="2"/>
          </p:cNvCxnSpPr>
          <p:nvPr/>
        </p:nvCxnSpPr>
        <p:spPr>
          <a:xfrm>
            <a:off x="10874132" y="4248044"/>
            <a:ext cx="260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FCCD6A-54DE-6545-8025-D23B94EB7CD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663386" y="2948480"/>
            <a:ext cx="471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C0E8B49-0644-3547-938B-7575F44F8B6A}"/>
              </a:ext>
            </a:extLst>
          </p:cNvPr>
          <p:cNvCxnSpPr>
            <a:stCxn id="34" idx="3"/>
          </p:cNvCxnSpPr>
          <p:nvPr/>
        </p:nvCxnSpPr>
        <p:spPr>
          <a:xfrm>
            <a:off x="2480059" y="2948480"/>
            <a:ext cx="294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EFC2906C-5778-8D48-B846-4FC90B876198}"/>
              </a:ext>
            </a:extLst>
          </p:cNvPr>
          <p:cNvCxnSpPr>
            <a:cxnSpLocks/>
          </p:cNvCxnSpPr>
          <p:nvPr/>
        </p:nvCxnSpPr>
        <p:spPr>
          <a:xfrm>
            <a:off x="4309024" y="2825775"/>
            <a:ext cx="6071122" cy="27539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Can 86">
            <a:extLst>
              <a:ext uri="{FF2B5EF4-FFF2-40B4-BE49-F238E27FC236}">
                <a16:creationId xmlns:a16="http://schemas.microsoft.com/office/drawing/2014/main" id="{50E240AD-47C6-3642-9E62-D07A7F04590F}"/>
              </a:ext>
            </a:extLst>
          </p:cNvPr>
          <p:cNvSpPr/>
          <p:nvPr/>
        </p:nvSpPr>
        <p:spPr>
          <a:xfrm>
            <a:off x="4192202" y="1025990"/>
            <a:ext cx="612834" cy="49001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B11FD6F-B01A-F848-A0F3-DC01AE4B3811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1628324" y="4266276"/>
            <a:ext cx="4712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EBC07A2-914F-7F41-BA7D-1DEC53B0BA35}"/>
              </a:ext>
            </a:extLst>
          </p:cNvPr>
          <p:cNvCxnSpPr>
            <a:cxnSpLocks/>
            <a:stCxn id="35" idx="3"/>
            <a:endCxn id="20" idx="1"/>
          </p:cNvCxnSpPr>
          <p:nvPr/>
        </p:nvCxnSpPr>
        <p:spPr>
          <a:xfrm flipV="1">
            <a:off x="2444997" y="4255707"/>
            <a:ext cx="329516" cy="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197A894-0E84-CA44-8D15-C2A072868FBA}"/>
              </a:ext>
            </a:extLst>
          </p:cNvPr>
          <p:cNvCxnSpPr>
            <a:stCxn id="20" idx="3"/>
          </p:cNvCxnSpPr>
          <p:nvPr/>
        </p:nvCxnSpPr>
        <p:spPr>
          <a:xfrm flipV="1">
            <a:off x="4309024" y="4248044"/>
            <a:ext cx="6071122" cy="7663"/>
          </a:xfrm>
          <a:prstGeom prst="straightConnector1">
            <a:avLst/>
          </a:prstGeom>
          <a:ln w="12700" cmpd="dbl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C88C8A7-4FBC-4044-B68A-DF644232A52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H="1" flipV="1">
            <a:off x="3534588" y="3389612"/>
            <a:ext cx="7181" cy="34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E9975111-0DEC-CD46-B274-1979D5D8D7BA}"/>
              </a:ext>
            </a:extLst>
          </p:cNvPr>
          <p:cNvCxnSpPr>
            <a:endCxn id="24" idx="1"/>
          </p:cNvCxnSpPr>
          <p:nvPr/>
        </p:nvCxnSpPr>
        <p:spPr>
          <a:xfrm flipV="1">
            <a:off x="4309024" y="3389586"/>
            <a:ext cx="1719218" cy="635762"/>
          </a:xfrm>
          <a:prstGeom prst="bentConnector3">
            <a:avLst>
              <a:gd name="adj1" fmla="val 644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F84F49B-3121-524B-ABCD-96D4646BEB7E}"/>
              </a:ext>
            </a:extLst>
          </p:cNvPr>
          <p:cNvCxnSpPr>
            <a:stCxn id="24" idx="3"/>
            <a:endCxn id="51" idx="1"/>
          </p:cNvCxnSpPr>
          <p:nvPr/>
        </p:nvCxnSpPr>
        <p:spPr>
          <a:xfrm>
            <a:off x="7028727" y="3389586"/>
            <a:ext cx="3351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41A7E59B-71C6-044D-B10F-7EDDC7C5EB8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rot="16200000" flipH="1">
            <a:off x="3361606" y="4956132"/>
            <a:ext cx="840715" cy="4803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5A41E0D-7564-6C4E-AEE0-2255D9288395}"/>
              </a:ext>
            </a:extLst>
          </p:cNvPr>
          <p:cNvCxnSpPr>
            <a:endCxn id="44" idx="1"/>
          </p:cNvCxnSpPr>
          <p:nvPr/>
        </p:nvCxnSpPr>
        <p:spPr>
          <a:xfrm>
            <a:off x="2835209" y="4786420"/>
            <a:ext cx="0" cy="342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7AF6CA65-A3AA-4B4D-8359-4F320303D94C}"/>
              </a:ext>
            </a:extLst>
          </p:cNvPr>
          <p:cNvCxnSpPr>
            <a:stCxn id="73" idx="3"/>
            <a:endCxn id="47" idx="4"/>
          </p:cNvCxnSpPr>
          <p:nvPr/>
        </p:nvCxnSpPr>
        <p:spPr>
          <a:xfrm rot="5400000">
            <a:off x="10280180" y="4587707"/>
            <a:ext cx="962018" cy="1044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an 147">
            <a:extLst>
              <a:ext uri="{FF2B5EF4-FFF2-40B4-BE49-F238E27FC236}">
                <a16:creationId xmlns:a16="http://schemas.microsoft.com/office/drawing/2014/main" id="{15C0095C-CBD2-C24A-902E-A8281ACC71B9}"/>
              </a:ext>
            </a:extLst>
          </p:cNvPr>
          <p:cNvSpPr/>
          <p:nvPr/>
        </p:nvSpPr>
        <p:spPr>
          <a:xfrm>
            <a:off x="6745514" y="3476971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64710A51-E4CB-BC41-8D6A-D6D24A5CABE8}"/>
              </a:ext>
            </a:extLst>
          </p:cNvPr>
          <p:cNvCxnSpPr>
            <a:stCxn id="73" idx="1"/>
            <a:endCxn id="148" idx="4"/>
          </p:cNvCxnSpPr>
          <p:nvPr/>
        </p:nvCxnSpPr>
        <p:spPr>
          <a:xfrm rot="16200000" flipV="1">
            <a:off x="9323323" y="1907454"/>
            <a:ext cx="22347" cy="3897456"/>
          </a:xfrm>
          <a:prstGeom prst="bentConnector4">
            <a:avLst>
              <a:gd name="adj1" fmla="val 1022956"/>
              <a:gd name="adj2" fmla="val 519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67951FC-FAC0-004E-975D-A18F94A64B71}"/>
              </a:ext>
            </a:extLst>
          </p:cNvPr>
          <p:cNvCxnSpPr>
            <a:stCxn id="21" idx="1"/>
            <a:endCxn id="44" idx="4"/>
          </p:cNvCxnSpPr>
          <p:nvPr/>
        </p:nvCxnSpPr>
        <p:spPr>
          <a:xfrm rot="10800000">
            <a:off x="3138106" y="5449720"/>
            <a:ext cx="443156" cy="4880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2A78D69-91C3-2449-87D4-AF08966CDA1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587667" y="5971367"/>
            <a:ext cx="4294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6DD2FB22-D8D1-1C41-8D73-A9BD4C38EC46}"/>
              </a:ext>
            </a:extLst>
          </p:cNvPr>
          <p:cNvCxnSpPr>
            <a:stCxn id="36" idx="3"/>
          </p:cNvCxnSpPr>
          <p:nvPr/>
        </p:nvCxnSpPr>
        <p:spPr>
          <a:xfrm>
            <a:off x="2362546" y="5971367"/>
            <a:ext cx="2951407" cy="524026"/>
          </a:xfrm>
          <a:prstGeom prst="bentConnector3">
            <a:avLst>
              <a:gd name="adj1" fmla="val 2827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93E1E599-9CB9-6C44-8EC4-9E5BD0B1E45F}"/>
              </a:ext>
            </a:extLst>
          </p:cNvPr>
          <p:cNvCxnSpPr>
            <a:stCxn id="12" idx="2"/>
            <a:endCxn id="26" idx="0"/>
          </p:cNvCxnSpPr>
          <p:nvPr/>
        </p:nvCxnSpPr>
        <p:spPr>
          <a:xfrm rot="16200000" flipH="1">
            <a:off x="2928997" y="2374035"/>
            <a:ext cx="3744181" cy="2560243"/>
          </a:xfrm>
          <a:prstGeom prst="curvedConnector3">
            <a:avLst>
              <a:gd name="adj1" fmla="val 176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urved Connector 168">
            <a:extLst>
              <a:ext uri="{FF2B5EF4-FFF2-40B4-BE49-F238E27FC236}">
                <a16:creationId xmlns:a16="http://schemas.microsoft.com/office/drawing/2014/main" id="{93B40441-F3EB-3843-AF06-7948F1D42C0E}"/>
              </a:ext>
            </a:extLst>
          </p:cNvPr>
          <p:cNvCxnSpPr/>
          <p:nvPr/>
        </p:nvCxnSpPr>
        <p:spPr>
          <a:xfrm rot="16200000" flipH="1">
            <a:off x="3795118" y="3477698"/>
            <a:ext cx="2135654" cy="1959429"/>
          </a:xfrm>
          <a:prstGeom prst="curvedConnector3">
            <a:avLst>
              <a:gd name="adj1" fmla="val 149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urved Connector 171">
            <a:extLst>
              <a:ext uri="{FF2B5EF4-FFF2-40B4-BE49-F238E27FC236}">
                <a16:creationId xmlns:a16="http://schemas.microsoft.com/office/drawing/2014/main" id="{E4B15E93-4880-0844-8BBE-B32865657890}"/>
              </a:ext>
            </a:extLst>
          </p:cNvPr>
          <p:cNvCxnSpPr/>
          <p:nvPr/>
        </p:nvCxnSpPr>
        <p:spPr>
          <a:xfrm>
            <a:off x="3883230" y="4775968"/>
            <a:ext cx="1430723" cy="994865"/>
          </a:xfrm>
          <a:prstGeom prst="curvedConnector3">
            <a:avLst>
              <a:gd name="adj1" fmla="val 284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046FD1E-10C5-B641-8484-09FF967B1BD1}"/>
              </a:ext>
            </a:extLst>
          </p:cNvPr>
          <p:cNvCxnSpPr>
            <a:stCxn id="25" idx="1"/>
          </p:cNvCxnSpPr>
          <p:nvPr/>
        </p:nvCxnSpPr>
        <p:spPr>
          <a:xfrm rot="10800000" flipV="1">
            <a:off x="6848465" y="5039709"/>
            <a:ext cx="1641561" cy="731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C495F9EF-6DEA-6842-8DE9-FED429A0D01B}"/>
              </a:ext>
            </a:extLst>
          </p:cNvPr>
          <p:cNvCxnSpPr/>
          <p:nvPr/>
        </p:nvCxnSpPr>
        <p:spPr>
          <a:xfrm rot="10800000">
            <a:off x="6848464" y="5937799"/>
            <a:ext cx="3531682" cy="2207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A7FBAE-013D-BF4A-905D-F0409AE64C04}"/>
              </a:ext>
            </a:extLst>
          </p:cNvPr>
          <p:cNvCxnSpPr>
            <a:cxnSpLocks/>
          </p:cNvCxnSpPr>
          <p:nvPr/>
        </p:nvCxnSpPr>
        <p:spPr>
          <a:xfrm flipV="1">
            <a:off x="1663386" y="485568"/>
            <a:ext cx="8716760" cy="18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6D76602-015F-724F-BA0A-FAA241D66855}"/>
              </a:ext>
            </a:extLst>
          </p:cNvPr>
          <p:cNvSpPr/>
          <p:nvPr/>
        </p:nvSpPr>
        <p:spPr>
          <a:xfrm>
            <a:off x="10931923" y="503752"/>
            <a:ext cx="1217950" cy="2401585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FC20D60D-E2B5-0B43-9B84-8860927B87AA}"/>
              </a:ext>
            </a:extLst>
          </p:cNvPr>
          <p:cNvSpPr/>
          <p:nvPr/>
        </p:nvSpPr>
        <p:spPr>
          <a:xfrm>
            <a:off x="13565791" y="3408890"/>
            <a:ext cx="58452" cy="9673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AWS S3</a:t>
            </a:r>
          </a:p>
        </p:txBody>
      </p:sp>
      <p:pic>
        <p:nvPicPr>
          <p:cNvPr id="78" name="Picture 2" descr="asf - Revision 1896836: /kafka/site/logos">
            <a:extLst>
              <a:ext uri="{FF2B5EF4-FFF2-40B4-BE49-F238E27FC236}">
                <a16:creationId xmlns:a16="http://schemas.microsoft.com/office/drawing/2014/main" id="{D3096DEC-3452-2948-90BC-F7F6FE074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145" y="2391113"/>
            <a:ext cx="936386" cy="93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Mongodb png images | PNGWing">
            <a:extLst>
              <a:ext uri="{FF2B5EF4-FFF2-40B4-BE49-F238E27FC236}">
                <a16:creationId xmlns:a16="http://schemas.microsoft.com/office/drawing/2014/main" id="{6DC7AF69-275E-C74E-86D4-90C9E2735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9214" y="3118908"/>
            <a:ext cx="375918" cy="37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Amazon RDS for MySQL – Amazon Web Services (AWS)">
            <a:extLst>
              <a:ext uri="{FF2B5EF4-FFF2-40B4-BE49-F238E27FC236}">
                <a16:creationId xmlns:a16="http://schemas.microsoft.com/office/drawing/2014/main" id="{1CF08ED9-DF28-6D4E-975C-EC2ACB670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94" y="1688911"/>
            <a:ext cx="771322" cy="399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How AWS S3 Pricing Work. Simplifying Cloud Storage Costs | Romexsoft">
            <a:extLst>
              <a:ext uri="{FF2B5EF4-FFF2-40B4-BE49-F238E27FC236}">
                <a16:creationId xmlns:a16="http://schemas.microsoft.com/office/drawing/2014/main" id="{EC5213C4-0417-F243-AC2F-10F1A8463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110" y="1133645"/>
            <a:ext cx="527234" cy="39542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10" descr="How AWS S3 Pricing Work. Simplifying Cloud Storage Costs | Romexsoft">
            <a:extLst>
              <a:ext uri="{FF2B5EF4-FFF2-40B4-BE49-F238E27FC236}">
                <a16:creationId xmlns:a16="http://schemas.microsoft.com/office/drawing/2014/main" id="{2225CB23-5CA3-C441-9231-A985D24B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0" y="3693938"/>
            <a:ext cx="672190" cy="504143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0" descr="How AWS S3 Pricing Work. Simplifying Cloud Storage Costs | Romexsoft">
            <a:extLst>
              <a:ext uri="{FF2B5EF4-FFF2-40B4-BE49-F238E27FC236}">
                <a16:creationId xmlns:a16="http://schemas.microsoft.com/office/drawing/2014/main" id="{918C5D75-81DE-1D40-A390-04333252C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902" y="5449719"/>
            <a:ext cx="660499" cy="495374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0" descr="How AWS S3 Pricing Work. Simplifying Cloud Storage Costs | Romexsoft">
            <a:extLst>
              <a:ext uri="{FF2B5EF4-FFF2-40B4-BE49-F238E27FC236}">
                <a16:creationId xmlns:a16="http://schemas.microsoft.com/office/drawing/2014/main" id="{4F6E05A9-CBC3-0942-8CAA-44272C1C2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627" y="5312215"/>
            <a:ext cx="535888" cy="401916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0" name="Picture 18" descr="What is Redis? | mySoftKey">
            <a:extLst>
              <a:ext uri="{FF2B5EF4-FFF2-40B4-BE49-F238E27FC236}">
                <a16:creationId xmlns:a16="http://schemas.microsoft.com/office/drawing/2014/main" id="{21E99F42-7926-FF4E-A639-065C67A52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64" y="1229000"/>
            <a:ext cx="851858" cy="7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8" descr="What is Redis? | mySoftKey">
            <a:extLst>
              <a:ext uri="{FF2B5EF4-FFF2-40B4-BE49-F238E27FC236}">
                <a16:creationId xmlns:a16="http://schemas.microsoft.com/office/drawing/2014/main" id="{D5276BFD-38C2-5448-A438-CF50C01B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727" y="6194719"/>
            <a:ext cx="851858" cy="7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4" name="Picture 22" descr="Choosing AWS Databases - RDS vs DynamoDB vs Redshift - AWS Certification  Cheat Sheet – in28minutes Cloud">
            <a:extLst>
              <a:ext uri="{FF2B5EF4-FFF2-40B4-BE49-F238E27FC236}">
                <a16:creationId xmlns:a16="http://schemas.microsoft.com/office/drawing/2014/main" id="{C8E8A10C-DA1D-EA4D-9B5B-CFB323B0B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08" y="1879474"/>
            <a:ext cx="578075" cy="54917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16" name="Picture 24" descr="Apache Cassandra - Wikipedia">
            <a:extLst>
              <a:ext uri="{FF2B5EF4-FFF2-40B4-BE49-F238E27FC236}">
                <a16:creationId xmlns:a16="http://schemas.microsoft.com/office/drawing/2014/main" id="{B7BA1ACF-3FBC-5748-AD03-634108E4F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79" y="4460580"/>
            <a:ext cx="667576" cy="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Introduction to Elastic Load Balancer | by Jayant | Medium">
            <a:extLst>
              <a:ext uri="{FF2B5EF4-FFF2-40B4-BE49-F238E27FC236}">
                <a16:creationId xmlns:a16="http://schemas.microsoft.com/office/drawing/2014/main" id="{1A21F4AB-52CD-2D42-B4DA-0D5858C2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12" y="792624"/>
            <a:ext cx="505153" cy="329071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4" descr="Introduction to Elastic Load Balancer | by Jayant | Medium">
            <a:extLst>
              <a:ext uri="{FF2B5EF4-FFF2-40B4-BE49-F238E27FC236}">
                <a16:creationId xmlns:a16="http://schemas.microsoft.com/office/drawing/2014/main" id="{A84D6ED1-F751-C24A-8602-2B166B84A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692" y="2494845"/>
            <a:ext cx="505153" cy="329071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Introduction to Elastic Load Balancer | by Jayant | Medium">
            <a:extLst>
              <a:ext uri="{FF2B5EF4-FFF2-40B4-BE49-F238E27FC236}">
                <a16:creationId xmlns:a16="http://schemas.microsoft.com/office/drawing/2014/main" id="{7E4AC665-90A3-094E-84A9-FCCDA075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097" y="3774552"/>
            <a:ext cx="505153" cy="329071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4" descr="Introduction to Elastic Load Balancer | by Jayant | Medium">
            <a:extLst>
              <a:ext uri="{FF2B5EF4-FFF2-40B4-BE49-F238E27FC236}">
                <a16:creationId xmlns:a16="http://schemas.microsoft.com/office/drawing/2014/main" id="{4547058E-5C49-A24A-BA76-031E46C5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90" y="5483833"/>
            <a:ext cx="505153" cy="329071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4" descr="Introduction to Elastic Load Balancer | by Jayant | Medium">
            <a:extLst>
              <a:ext uri="{FF2B5EF4-FFF2-40B4-BE49-F238E27FC236}">
                <a16:creationId xmlns:a16="http://schemas.microsoft.com/office/drawing/2014/main" id="{495F0161-785F-DE46-B8C0-E523A29F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77" y="2576266"/>
            <a:ext cx="505153" cy="329071"/>
          </a:xfrm>
          <a:prstGeom prst="rect">
            <a:avLst/>
          </a:prstGeom>
          <a:noFill/>
          <a:ln>
            <a:solidFill>
              <a:schemeClr val="accent4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18" descr="What is Redis? | mySoftKey">
            <a:extLst>
              <a:ext uri="{FF2B5EF4-FFF2-40B4-BE49-F238E27FC236}">
                <a16:creationId xmlns:a16="http://schemas.microsoft.com/office/drawing/2014/main" id="{5102A9D9-E0A9-B146-AA04-C741E3A4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422" y="4775968"/>
            <a:ext cx="536669" cy="45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8" descr="What is Redis? | mySoftKey">
            <a:extLst>
              <a:ext uri="{FF2B5EF4-FFF2-40B4-BE49-F238E27FC236}">
                <a16:creationId xmlns:a16="http://schemas.microsoft.com/office/drawing/2014/main" id="{99C49B86-BE71-BD46-82B0-FA7221DB2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028" y="4548335"/>
            <a:ext cx="525624" cy="4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8" descr="What is Redis? | mySoftKey">
            <a:extLst>
              <a:ext uri="{FF2B5EF4-FFF2-40B4-BE49-F238E27FC236}">
                <a16:creationId xmlns:a16="http://schemas.microsoft.com/office/drawing/2014/main" id="{F9B91A25-C921-FD44-AFA9-EA298375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1" y="6353456"/>
            <a:ext cx="525624" cy="4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8" descr="What is Redis? | mySoftKey">
            <a:extLst>
              <a:ext uri="{FF2B5EF4-FFF2-40B4-BE49-F238E27FC236}">
                <a16:creationId xmlns:a16="http://schemas.microsoft.com/office/drawing/2014/main" id="{F2169AAE-5B72-2E46-9443-404C3D6B5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211" y="3160808"/>
            <a:ext cx="525624" cy="4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8" descr="What is Redis? | mySoftKey">
            <a:extLst>
              <a:ext uri="{FF2B5EF4-FFF2-40B4-BE49-F238E27FC236}">
                <a16:creationId xmlns:a16="http://schemas.microsoft.com/office/drawing/2014/main" id="{D64A8DA3-D007-F94D-B2A3-EA7436CFD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476" y="1463136"/>
            <a:ext cx="525624" cy="4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89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275-AA2E-B048-AE5E-05745928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17" y="-8654"/>
            <a:ext cx="11579384" cy="674518"/>
          </a:xfrm>
        </p:spPr>
        <p:txBody>
          <a:bodyPr/>
          <a:lstStyle/>
          <a:p>
            <a:r>
              <a:rPr lang="en-US" dirty="0"/>
              <a:t>Address Cross Cutting Concerns – Analytical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85B4EC-69E9-9546-B2A6-741C39BE81CE}"/>
              </a:ext>
            </a:extLst>
          </p:cNvPr>
          <p:cNvSpPr/>
          <p:nvPr/>
        </p:nvSpPr>
        <p:spPr>
          <a:xfrm>
            <a:off x="465634" y="891677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Front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646F2D-A438-D14F-AA68-386A32976633}"/>
              </a:ext>
            </a:extLst>
          </p:cNvPr>
          <p:cNvSpPr/>
          <p:nvPr/>
        </p:nvSpPr>
        <p:spPr>
          <a:xfrm>
            <a:off x="1300791" y="891677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C9F9E-42A6-5647-A35D-4A600A603536}"/>
              </a:ext>
            </a:extLst>
          </p:cNvPr>
          <p:cNvSpPr/>
          <p:nvPr/>
        </p:nvSpPr>
        <p:spPr>
          <a:xfrm>
            <a:off x="4309241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aggregator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7CC738-A80C-7140-B41A-08955D65BBEC}"/>
              </a:ext>
            </a:extLst>
          </p:cNvPr>
          <p:cNvSpPr/>
          <p:nvPr/>
        </p:nvSpPr>
        <p:spPr>
          <a:xfrm>
            <a:off x="8731078" y="280297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Feature Extractor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AE6EA7-B9FC-2645-AB03-B3E733D8CD0B}"/>
              </a:ext>
            </a:extLst>
          </p:cNvPr>
          <p:cNvSpPr/>
          <p:nvPr/>
        </p:nvSpPr>
        <p:spPr>
          <a:xfrm>
            <a:off x="4309241" y="282465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Data Cleaning and transformation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8C1FA2-EFD5-3A4F-8F90-0D726988C772}"/>
              </a:ext>
            </a:extLst>
          </p:cNvPr>
          <p:cNvSpPr/>
          <p:nvPr/>
        </p:nvSpPr>
        <p:spPr>
          <a:xfrm>
            <a:off x="8239392" y="1432033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Tag Extractor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CFCBB3-FB98-9049-B6F4-3DAA9BB2CB0C}"/>
              </a:ext>
            </a:extLst>
          </p:cNvPr>
          <p:cNvSpPr/>
          <p:nvPr/>
        </p:nvSpPr>
        <p:spPr>
          <a:xfrm>
            <a:off x="4274718" y="4731795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Report Service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19F1F98-D352-0440-B5F3-E15657CCB744}"/>
              </a:ext>
            </a:extLst>
          </p:cNvPr>
          <p:cNvSpPr/>
          <p:nvPr/>
        </p:nvSpPr>
        <p:spPr>
          <a:xfrm>
            <a:off x="10265589" y="1605468"/>
            <a:ext cx="1534512" cy="57200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Log Library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BBF49C-1963-B547-811C-2F7001F68D11}"/>
              </a:ext>
            </a:extLst>
          </p:cNvPr>
          <p:cNvSpPr/>
          <p:nvPr/>
        </p:nvSpPr>
        <p:spPr>
          <a:xfrm>
            <a:off x="10265589" y="749250"/>
            <a:ext cx="1534512" cy="572001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Exception Handling Library</a:t>
            </a:r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3627C220-0ED2-8648-B5BF-9D8728C79AAA}"/>
              </a:ext>
            </a:extLst>
          </p:cNvPr>
          <p:cNvSpPr/>
          <p:nvPr/>
        </p:nvSpPr>
        <p:spPr>
          <a:xfrm>
            <a:off x="7035916" y="5561317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47ED1079-34D3-DB49-9E4E-5D4FB41FA3EE}"/>
              </a:ext>
            </a:extLst>
          </p:cNvPr>
          <p:cNvSpPr/>
          <p:nvPr/>
        </p:nvSpPr>
        <p:spPr>
          <a:xfrm>
            <a:off x="6210859" y="1195577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552FEA94-3300-BD4E-82E1-075C4AE8B4FA}"/>
              </a:ext>
            </a:extLst>
          </p:cNvPr>
          <p:cNvSpPr/>
          <p:nvPr/>
        </p:nvSpPr>
        <p:spPr>
          <a:xfrm>
            <a:off x="6269742" y="3843499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493EAB-AA0A-C84E-AE37-85A65C13AAB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87" y="3645388"/>
            <a:ext cx="46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an 24">
            <a:extLst>
              <a:ext uri="{FF2B5EF4-FFF2-40B4-BE49-F238E27FC236}">
                <a16:creationId xmlns:a16="http://schemas.microsoft.com/office/drawing/2014/main" id="{9D5F71D6-F953-404D-8838-4B7DDF14C6CA}"/>
              </a:ext>
            </a:extLst>
          </p:cNvPr>
          <p:cNvSpPr/>
          <p:nvPr/>
        </p:nvSpPr>
        <p:spPr>
          <a:xfrm>
            <a:off x="1510803" y="5707372"/>
            <a:ext cx="567437" cy="517901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03A784-76C8-5442-A81F-589122635BA5}"/>
              </a:ext>
            </a:extLst>
          </p:cNvPr>
          <p:cNvSpPr/>
          <p:nvPr/>
        </p:nvSpPr>
        <p:spPr>
          <a:xfrm>
            <a:off x="3241211" y="891676"/>
            <a:ext cx="493986" cy="5507421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A9CA3C-D2A4-9645-92AB-BD118E7A6707}"/>
              </a:ext>
            </a:extLst>
          </p:cNvPr>
          <p:cNvSpPr/>
          <p:nvPr/>
        </p:nvSpPr>
        <p:spPr>
          <a:xfrm>
            <a:off x="2078240" y="3246750"/>
            <a:ext cx="861549" cy="797271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LOB Architecture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4EF430-371A-0942-B998-B85DBDAEFC9D}"/>
              </a:ext>
            </a:extLst>
          </p:cNvPr>
          <p:cNvCxnSpPr>
            <a:stCxn id="6" idx="6"/>
            <a:endCxn id="26" idx="1"/>
          </p:cNvCxnSpPr>
          <p:nvPr/>
        </p:nvCxnSpPr>
        <p:spPr>
          <a:xfrm>
            <a:off x="2939789" y="3645386"/>
            <a:ext cx="3014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5B25D-CB4A-4649-9DE2-8FE31EC1F8F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735197" y="1952295"/>
            <a:ext cx="574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D748500F-FF4B-1B4C-950A-3C5F94C8A755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V="1">
            <a:off x="5843752" y="1563614"/>
            <a:ext cx="367107" cy="3886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21BA00-394A-2740-8CC9-F15761B284FF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1794777" y="3645386"/>
            <a:ext cx="2834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ABAD662F-3F24-D74A-A3DA-60639BD6D8CE}"/>
              </a:ext>
            </a:extLst>
          </p:cNvPr>
          <p:cNvCxnSpPr>
            <a:cxnSpLocks/>
            <a:stCxn id="21" idx="2"/>
            <a:endCxn id="24" idx="2"/>
          </p:cNvCxnSpPr>
          <p:nvPr/>
        </p:nvCxnSpPr>
        <p:spPr>
          <a:xfrm rot="16200000" flipH="1">
            <a:off x="5499940" y="3441733"/>
            <a:ext cx="346359" cy="1193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EBB39B4-B362-624E-8A44-8E48AFBFD3DB}"/>
              </a:ext>
            </a:extLst>
          </p:cNvPr>
          <p:cNvCxnSpPr>
            <a:stCxn id="24" idx="3"/>
            <a:endCxn id="14" idx="3"/>
          </p:cNvCxnSpPr>
          <p:nvPr/>
        </p:nvCxnSpPr>
        <p:spPr>
          <a:xfrm rot="5400000">
            <a:off x="5863307" y="4525494"/>
            <a:ext cx="672485" cy="7806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2E37CE9-A368-C047-B882-87F455317253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1794521" y="5252057"/>
            <a:ext cx="2480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C64B5A0-E626-0543-8A31-8AE22A5D6E24}"/>
              </a:ext>
            </a:extLst>
          </p:cNvPr>
          <p:cNvSpPr/>
          <p:nvPr/>
        </p:nvSpPr>
        <p:spPr>
          <a:xfrm>
            <a:off x="7378263" y="3865175"/>
            <a:ext cx="640254" cy="736073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8CFF8964-DC24-B041-A418-0D3387E6A63B}"/>
              </a:ext>
            </a:extLst>
          </p:cNvPr>
          <p:cNvCxnSpPr>
            <a:stCxn id="18" idx="3"/>
            <a:endCxn id="21" idx="3"/>
          </p:cNvCxnSpPr>
          <p:nvPr/>
        </p:nvCxnSpPr>
        <p:spPr>
          <a:xfrm rot="5400000">
            <a:off x="5480737" y="2294665"/>
            <a:ext cx="1413265" cy="6872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4F004303-916A-AA43-B31E-BDC7E1F915A6}"/>
              </a:ext>
            </a:extLst>
          </p:cNvPr>
          <p:cNvSpPr/>
          <p:nvPr/>
        </p:nvSpPr>
        <p:spPr>
          <a:xfrm>
            <a:off x="8486784" y="4536930"/>
            <a:ext cx="1534511" cy="104052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Recommender System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352E226-4034-D14A-A90B-FB024ABCC377}"/>
              </a:ext>
            </a:extLst>
          </p:cNvPr>
          <p:cNvCxnSpPr>
            <a:stCxn id="22" idx="2"/>
            <a:endCxn id="49" idx="1"/>
          </p:cNvCxnSpPr>
          <p:nvPr/>
        </p:nvCxnSpPr>
        <p:spPr>
          <a:xfrm rot="5400000">
            <a:off x="7656210" y="2514737"/>
            <a:ext cx="1392618" cy="1308258"/>
          </a:xfrm>
          <a:prstGeom prst="bentConnector3">
            <a:avLst>
              <a:gd name="adj1" fmla="val 136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3DF0A0A-B714-CF4E-A2FF-BC8DF6FE1FC6}"/>
              </a:ext>
            </a:extLst>
          </p:cNvPr>
          <p:cNvCxnSpPr>
            <a:stCxn id="20" idx="2"/>
            <a:endCxn id="49" idx="4"/>
          </p:cNvCxnSpPr>
          <p:nvPr/>
        </p:nvCxnSpPr>
        <p:spPr>
          <a:xfrm rot="5400000">
            <a:off x="8563570" y="3298447"/>
            <a:ext cx="389713" cy="1479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0A8E89D-6500-A64B-AF4B-72BBB44DDEC5}"/>
              </a:ext>
            </a:extLst>
          </p:cNvPr>
          <p:cNvCxnSpPr>
            <a:stCxn id="49" idx="3"/>
            <a:endCxn id="69" idx="1"/>
          </p:cNvCxnSpPr>
          <p:nvPr/>
        </p:nvCxnSpPr>
        <p:spPr>
          <a:xfrm rot="16200000" flipH="1">
            <a:off x="7864615" y="4435023"/>
            <a:ext cx="455944" cy="788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C51B3BF-020A-E74D-9779-FF586841E9F0}"/>
              </a:ext>
            </a:extLst>
          </p:cNvPr>
          <p:cNvCxnSpPr>
            <a:stCxn id="69" idx="2"/>
            <a:endCxn id="13" idx="4"/>
          </p:cNvCxnSpPr>
          <p:nvPr/>
        </p:nvCxnSpPr>
        <p:spPr>
          <a:xfrm rot="5400000">
            <a:off x="8289155" y="4964469"/>
            <a:ext cx="351900" cy="15778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66C17EB5-3E06-4148-AD18-E74B27998A24}"/>
              </a:ext>
            </a:extLst>
          </p:cNvPr>
          <p:cNvCxnSpPr>
            <a:stCxn id="13" idx="2"/>
            <a:endCxn id="6" idx="4"/>
          </p:cNvCxnSpPr>
          <p:nvPr/>
        </p:nvCxnSpPr>
        <p:spPr>
          <a:xfrm rot="10800000">
            <a:off x="2509016" y="4044022"/>
            <a:ext cx="4526901" cy="1885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01D845E-9F27-4A41-8AD9-892EAF997852}"/>
              </a:ext>
            </a:extLst>
          </p:cNvPr>
          <p:cNvSpPr/>
          <p:nvPr/>
        </p:nvSpPr>
        <p:spPr>
          <a:xfrm>
            <a:off x="10156730" y="580913"/>
            <a:ext cx="1811378" cy="1832349"/>
          </a:xfrm>
          <a:prstGeom prst="rect">
            <a:avLst/>
          </a:prstGeom>
          <a:noFill/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pic>
        <p:nvPicPr>
          <p:cNvPr id="38" name="Picture 2" descr="asf - Revision 1896836: /kafka/site/logos">
            <a:extLst>
              <a:ext uri="{FF2B5EF4-FFF2-40B4-BE49-F238E27FC236}">
                <a16:creationId xmlns:a16="http://schemas.microsoft.com/office/drawing/2014/main" id="{6487E173-9D17-D94A-B5D5-82682E3EA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575" y="2573175"/>
            <a:ext cx="936386" cy="936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How AWS S3 Pricing Work. Simplifying Cloud Storage Costs | Romexsoft">
            <a:extLst>
              <a:ext uri="{FF2B5EF4-FFF2-40B4-BE49-F238E27FC236}">
                <a16:creationId xmlns:a16="http://schemas.microsoft.com/office/drawing/2014/main" id="{74CE06BD-4AF2-DE40-A466-84FA7F2F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209" y="5786096"/>
            <a:ext cx="535888" cy="4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 descr="How AWS S3 Pricing Work. Simplifying Cloud Storage Costs | Romexsoft">
            <a:extLst>
              <a:ext uri="{FF2B5EF4-FFF2-40B4-BE49-F238E27FC236}">
                <a16:creationId xmlns:a16="http://schemas.microsoft.com/office/drawing/2014/main" id="{20FB9DEE-7A3D-3D46-BBD9-1E402B330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373" y="1418561"/>
            <a:ext cx="535888" cy="4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4" descr="Apache Cassandra - Wikipedia">
            <a:extLst>
              <a:ext uri="{FF2B5EF4-FFF2-40B4-BE49-F238E27FC236}">
                <a16:creationId xmlns:a16="http://schemas.microsoft.com/office/drawing/2014/main" id="{B880C765-2892-C74B-981F-EFDB22A7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262" y="4032643"/>
            <a:ext cx="667576" cy="44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Self-service Business Intelligence for Amazon Redshift - Holistics |  Self-service BI Platform">
            <a:extLst>
              <a:ext uri="{FF2B5EF4-FFF2-40B4-BE49-F238E27FC236}">
                <a16:creationId xmlns:a16="http://schemas.microsoft.com/office/drawing/2014/main" id="{999E5F8F-045F-F544-8411-2985A5C8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330" y="3999806"/>
            <a:ext cx="1025862" cy="512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Introduction to Elastic Load Balancer | by Jayant | Medium">
            <a:extLst>
              <a:ext uri="{FF2B5EF4-FFF2-40B4-BE49-F238E27FC236}">
                <a16:creationId xmlns:a16="http://schemas.microsoft.com/office/drawing/2014/main" id="{D261DE8F-A322-8542-A7DE-4BC173A9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34" y="4307854"/>
            <a:ext cx="787560" cy="51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18" descr="What is Redis? | mySoftKey">
            <a:extLst>
              <a:ext uri="{FF2B5EF4-FFF2-40B4-BE49-F238E27FC236}">
                <a16:creationId xmlns:a16="http://schemas.microsoft.com/office/drawing/2014/main" id="{904A2991-3321-8140-BA62-6F6E6F63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986" y="5772319"/>
            <a:ext cx="525624" cy="44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agemaker GroundTruth Manifest Annotation Format">
            <a:extLst>
              <a:ext uri="{FF2B5EF4-FFF2-40B4-BE49-F238E27FC236}">
                <a16:creationId xmlns:a16="http://schemas.microsoft.com/office/drawing/2014/main" id="{13F050EF-D906-344D-B450-15472376C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05" y="4915814"/>
            <a:ext cx="1594542" cy="7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Sagemaker GroundTruth Manifest Annotation Format">
            <a:extLst>
              <a:ext uri="{FF2B5EF4-FFF2-40B4-BE49-F238E27FC236}">
                <a16:creationId xmlns:a16="http://schemas.microsoft.com/office/drawing/2014/main" id="{187EDF82-A2AD-114E-B6DA-38BD479E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1691" y="3228225"/>
            <a:ext cx="1594542" cy="7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Sagemaker GroundTruth Manifest Annotation Format">
            <a:extLst>
              <a:ext uri="{FF2B5EF4-FFF2-40B4-BE49-F238E27FC236}">
                <a16:creationId xmlns:a16="http://schemas.microsoft.com/office/drawing/2014/main" id="{D2CC7D70-673D-B040-9482-921768B51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278" y="1840495"/>
            <a:ext cx="1594542" cy="79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9563574-B01A-DE4D-8FAA-62181E2CBD0A}"/>
              </a:ext>
            </a:extLst>
          </p:cNvPr>
          <p:cNvCxnSpPr>
            <a:cxnSpLocks/>
            <a:stCxn id="24" idx="1"/>
          </p:cNvCxnSpPr>
          <p:nvPr/>
        </p:nvCxnSpPr>
        <p:spPr>
          <a:xfrm rot="5400000" flipH="1" flipV="1">
            <a:off x="6670646" y="2274752"/>
            <a:ext cx="1487970" cy="16495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7F0EE-F383-A14C-BDDA-15B79B4F0F6A}"/>
              </a:ext>
            </a:extLst>
          </p:cNvPr>
          <p:cNvCxnSpPr>
            <a:stCxn id="9218" idx="0"/>
            <a:endCxn id="20" idx="1"/>
          </p:cNvCxnSpPr>
          <p:nvPr/>
        </p:nvCxnSpPr>
        <p:spPr>
          <a:xfrm rot="5400000" flipH="1" flipV="1">
            <a:off x="7417385" y="2686114"/>
            <a:ext cx="676569" cy="19508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80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E16-27AC-6947-AD13-94CB701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4" y="3077763"/>
            <a:ext cx="5916168" cy="1216152"/>
          </a:xfrm>
        </p:spPr>
        <p:txBody>
          <a:bodyPr/>
          <a:lstStyle/>
          <a:p>
            <a:r>
              <a:rPr lang="en-US" dirty="0"/>
              <a:t>Physical View</a:t>
            </a:r>
          </a:p>
        </p:txBody>
      </p:sp>
    </p:spTree>
    <p:extLst>
      <p:ext uri="{BB962C8B-B14F-4D97-AF65-F5344CB8AC3E}">
        <p14:creationId xmlns:p14="http://schemas.microsoft.com/office/powerpoint/2010/main" val="3139718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11E7BE7-533D-8748-A3D6-7B8CB795316F}"/>
              </a:ext>
            </a:extLst>
          </p:cNvPr>
          <p:cNvSpPr/>
          <p:nvPr/>
        </p:nvSpPr>
        <p:spPr>
          <a:xfrm>
            <a:off x="9263540" y="2183426"/>
            <a:ext cx="2125604" cy="4240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145D07-98E8-4C4C-86A3-4FF586DDC164}"/>
              </a:ext>
            </a:extLst>
          </p:cNvPr>
          <p:cNvSpPr/>
          <p:nvPr/>
        </p:nvSpPr>
        <p:spPr>
          <a:xfrm>
            <a:off x="205718" y="2183426"/>
            <a:ext cx="2125604" cy="4240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2D1CB4-D245-9E43-AF98-A4F5F9EBF5CA}"/>
              </a:ext>
            </a:extLst>
          </p:cNvPr>
          <p:cNvSpPr/>
          <p:nvPr/>
        </p:nvSpPr>
        <p:spPr>
          <a:xfrm>
            <a:off x="2584725" y="2183426"/>
            <a:ext cx="6388924" cy="42404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37451-3AB5-6048-99D1-C5EE8B00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18" y="48933"/>
            <a:ext cx="11579384" cy="674518"/>
          </a:xfrm>
        </p:spPr>
        <p:txBody>
          <a:bodyPr/>
          <a:lstStyle/>
          <a:p>
            <a:r>
              <a:rPr lang="en-US" dirty="0"/>
              <a:t>K8s Infrastructure 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F17B964-BAF8-D04A-B7C8-B7B341ADB39D}"/>
              </a:ext>
            </a:extLst>
          </p:cNvPr>
          <p:cNvSpPr/>
          <p:nvPr/>
        </p:nvSpPr>
        <p:spPr>
          <a:xfrm>
            <a:off x="2584724" y="1063487"/>
            <a:ext cx="6388924" cy="4075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API Gateway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3079519-3C2F-4841-8C19-9A4FB0AC39A1}"/>
              </a:ext>
            </a:extLst>
          </p:cNvPr>
          <p:cNvSpPr/>
          <p:nvPr/>
        </p:nvSpPr>
        <p:spPr>
          <a:xfrm>
            <a:off x="2584723" y="1674460"/>
            <a:ext cx="6388925" cy="40750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Load Balancer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599319C-596D-D542-82BD-B0A8AF71B4F8}"/>
              </a:ext>
            </a:extLst>
          </p:cNvPr>
          <p:cNvSpPr/>
          <p:nvPr/>
        </p:nvSpPr>
        <p:spPr>
          <a:xfrm>
            <a:off x="352221" y="2794399"/>
            <a:ext cx="1828800" cy="34687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EFB3F2-6FC5-7945-97C2-70BEDFC2645A}"/>
              </a:ext>
            </a:extLst>
          </p:cNvPr>
          <p:cNvSpPr/>
          <p:nvPr/>
        </p:nvSpPr>
        <p:spPr>
          <a:xfrm>
            <a:off x="9489297" y="2450185"/>
            <a:ext cx="1554881" cy="64741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9EB2B2-85A3-744D-A94F-A4D4E26F9ABA}"/>
              </a:ext>
            </a:extLst>
          </p:cNvPr>
          <p:cNvSpPr/>
          <p:nvPr/>
        </p:nvSpPr>
        <p:spPr>
          <a:xfrm>
            <a:off x="2945080" y="2528698"/>
            <a:ext cx="5688277" cy="361537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BA5D7F-FF23-AA4D-BC81-BBAB20684092}"/>
              </a:ext>
            </a:extLst>
          </p:cNvPr>
          <p:cNvSpPr/>
          <p:nvPr/>
        </p:nvSpPr>
        <p:spPr>
          <a:xfrm>
            <a:off x="3552858" y="5368907"/>
            <a:ext cx="4466741" cy="48368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Analytics Service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C18F2-1AA1-DF43-BC9A-F11E83A195EF}"/>
              </a:ext>
            </a:extLst>
          </p:cNvPr>
          <p:cNvSpPr/>
          <p:nvPr/>
        </p:nvSpPr>
        <p:spPr>
          <a:xfrm>
            <a:off x="3435692" y="3290472"/>
            <a:ext cx="1538808" cy="74949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User Management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C44F17-05D3-9149-929A-361A22FCBF58}"/>
              </a:ext>
            </a:extLst>
          </p:cNvPr>
          <p:cNvSpPr/>
          <p:nvPr/>
        </p:nvSpPr>
        <p:spPr>
          <a:xfrm>
            <a:off x="5151381" y="3296932"/>
            <a:ext cx="1373765" cy="74949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Timeline Service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885476-E457-5B4C-816E-0BCCB127012D}"/>
              </a:ext>
            </a:extLst>
          </p:cNvPr>
          <p:cNvSpPr/>
          <p:nvPr/>
        </p:nvSpPr>
        <p:spPr>
          <a:xfrm>
            <a:off x="3435691" y="4337904"/>
            <a:ext cx="1373765" cy="74949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Networking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34EFE8-6A93-9647-89C4-F3CE9C091C89}"/>
              </a:ext>
            </a:extLst>
          </p:cNvPr>
          <p:cNvSpPr/>
          <p:nvPr/>
        </p:nvSpPr>
        <p:spPr>
          <a:xfrm>
            <a:off x="5099347" y="4410846"/>
            <a:ext cx="1373765" cy="74949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Management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235036-77B7-0143-A9CF-B8A1E2B11C96}"/>
              </a:ext>
            </a:extLst>
          </p:cNvPr>
          <p:cNvSpPr/>
          <p:nvPr/>
        </p:nvSpPr>
        <p:spPr>
          <a:xfrm>
            <a:off x="6763003" y="4337904"/>
            <a:ext cx="1373765" cy="74949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Recommendation Service</a:t>
            </a:r>
          </a:p>
        </p:txBody>
      </p:sp>
      <p:pic>
        <p:nvPicPr>
          <p:cNvPr id="1026" name="Picture 2" descr="Storage Icon png download - 720*720 - Free Transparent Computer Servers png  Download. - CleanPNG / KissPNG">
            <a:extLst>
              <a:ext uri="{FF2B5EF4-FFF2-40B4-BE49-F238E27FC236}">
                <a16:creationId xmlns:a16="http://schemas.microsoft.com/office/drawing/2014/main" id="{A7A0963F-40D5-3545-ADA8-1C4E82350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r="27957"/>
          <a:stretch/>
        </p:blipFill>
        <p:spPr bwMode="auto">
          <a:xfrm>
            <a:off x="5814420" y="2290967"/>
            <a:ext cx="317988" cy="44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2754AB-CF20-BF4F-A59D-AFE27328FAB3}"/>
              </a:ext>
            </a:extLst>
          </p:cNvPr>
          <p:cNvSpPr txBox="1"/>
          <p:nvPr/>
        </p:nvSpPr>
        <p:spPr>
          <a:xfrm>
            <a:off x="5053607" y="222354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7D166CF-F2C8-FA4E-B1AE-145FAB8C4EEB}"/>
              </a:ext>
            </a:extLst>
          </p:cNvPr>
          <p:cNvSpPr/>
          <p:nvPr/>
        </p:nvSpPr>
        <p:spPr>
          <a:xfrm>
            <a:off x="3243805" y="2877870"/>
            <a:ext cx="5070764" cy="3287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Kubernetes ingress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D0FCC6-AB5A-1A4D-B493-5A40FACD2525}"/>
              </a:ext>
            </a:extLst>
          </p:cNvPr>
          <p:cNvCxnSpPr>
            <a:cxnSpLocks/>
          </p:cNvCxnSpPr>
          <p:nvPr/>
        </p:nvCxnSpPr>
        <p:spPr>
          <a:xfrm>
            <a:off x="6094412" y="713930"/>
            <a:ext cx="0" cy="34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840780-087E-C34C-887A-D5243FC9CD74}"/>
              </a:ext>
            </a:extLst>
          </p:cNvPr>
          <p:cNvCxnSpPr>
            <a:cxnSpLocks/>
          </p:cNvCxnSpPr>
          <p:nvPr/>
        </p:nvCxnSpPr>
        <p:spPr>
          <a:xfrm>
            <a:off x="6094412" y="1458137"/>
            <a:ext cx="0" cy="205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B8E919-7A88-AD4B-9AAE-441CCDA26C5B}"/>
              </a:ext>
            </a:extLst>
          </p:cNvPr>
          <p:cNvCxnSpPr>
            <a:cxnSpLocks/>
          </p:cNvCxnSpPr>
          <p:nvPr/>
        </p:nvCxnSpPr>
        <p:spPr>
          <a:xfrm>
            <a:off x="6082537" y="2093276"/>
            <a:ext cx="0" cy="237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30A8C3-A0F7-CC4B-9726-CA00967F38DC}"/>
              </a:ext>
            </a:extLst>
          </p:cNvPr>
          <p:cNvCxnSpPr>
            <a:stCxn id="1026" idx="2"/>
          </p:cNvCxnSpPr>
          <p:nvPr/>
        </p:nvCxnSpPr>
        <p:spPr>
          <a:xfrm>
            <a:off x="5973414" y="2735634"/>
            <a:ext cx="0" cy="14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" name="Picture 2" descr="Storage Icon png download - 720*720 - Free Transparent Computer Servers png  Download. - CleanPNG / KissPNG">
            <a:extLst>
              <a:ext uri="{FF2B5EF4-FFF2-40B4-BE49-F238E27FC236}">
                <a16:creationId xmlns:a16="http://schemas.microsoft.com/office/drawing/2014/main" id="{3AD99884-F0BF-7A44-84D6-21C303DEA5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4" r="27957"/>
          <a:stretch/>
        </p:blipFill>
        <p:spPr bwMode="auto">
          <a:xfrm>
            <a:off x="1252656" y="2572065"/>
            <a:ext cx="317988" cy="44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9952E8D-C5DA-A844-89A7-CA16BCE47B3C}"/>
              </a:ext>
            </a:extLst>
          </p:cNvPr>
          <p:cNvSpPr/>
          <p:nvPr/>
        </p:nvSpPr>
        <p:spPr>
          <a:xfrm>
            <a:off x="485096" y="3138973"/>
            <a:ext cx="1441301" cy="32878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Kubernetes ingress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17F042-027B-3D4D-B3F7-331A6CB3719B}"/>
              </a:ext>
            </a:extLst>
          </p:cNvPr>
          <p:cNvSpPr/>
          <p:nvPr/>
        </p:nvSpPr>
        <p:spPr>
          <a:xfrm>
            <a:off x="622709" y="3841269"/>
            <a:ext cx="1182897" cy="124612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Kafka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96177A5-CEE3-514C-89D0-0398EE57C53A}"/>
              </a:ext>
            </a:extLst>
          </p:cNvPr>
          <p:cNvSpPr/>
          <p:nvPr/>
        </p:nvSpPr>
        <p:spPr>
          <a:xfrm>
            <a:off x="9489297" y="4384604"/>
            <a:ext cx="1554881" cy="67451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Elastic Cache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316F912-5E4A-D84D-A13C-6BCDD6AE3263}"/>
              </a:ext>
            </a:extLst>
          </p:cNvPr>
          <p:cNvSpPr/>
          <p:nvPr/>
        </p:nvSpPr>
        <p:spPr>
          <a:xfrm>
            <a:off x="9548901" y="3387312"/>
            <a:ext cx="1554881" cy="6875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Cassandra Columnar DB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3915A04-14FD-0A4A-97E3-66A0AAC4E117}"/>
              </a:ext>
            </a:extLst>
          </p:cNvPr>
          <p:cNvSpPr/>
          <p:nvPr/>
        </p:nvSpPr>
        <p:spPr>
          <a:xfrm>
            <a:off x="9548900" y="5368907"/>
            <a:ext cx="1554881" cy="68750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Mongo DB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E6E993-14FD-D54E-9FC5-4D3E131968D4}"/>
              </a:ext>
            </a:extLst>
          </p:cNvPr>
          <p:cNvSpPr/>
          <p:nvPr/>
        </p:nvSpPr>
        <p:spPr>
          <a:xfrm>
            <a:off x="6717655" y="3306901"/>
            <a:ext cx="1373765" cy="749492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Service</a:t>
            </a:r>
          </a:p>
        </p:txBody>
      </p:sp>
      <p:cxnSp>
        <p:nvCxnSpPr>
          <p:cNvPr id="1041" name="Elbow Connector 1040">
            <a:extLst>
              <a:ext uri="{FF2B5EF4-FFF2-40B4-BE49-F238E27FC236}">
                <a16:creationId xmlns:a16="http://schemas.microsoft.com/office/drawing/2014/main" id="{1F6939B2-C2E1-3547-9D47-336F8DADEEC8}"/>
              </a:ext>
            </a:extLst>
          </p:cNvPr>
          <p:cNvCxnSpPr>
            <a:stCxn id="9" idx="1"/>
            <a:endCxn id="33" idx="0"/>
          </p:cNvCxnSpPr>
          <p:nvPr/>
        </p:nvCxnSpPr>
        <p:spPr>
          <a:xfrm rot="10800000">
            <a:off x="1411650" y="2572066"/>
            <a:ext cx="1533430" cy="1764319"/>
          </a:xfrm>
          <a:prstGeom prst="bentConnector4">
            <a:avLst>
              <a:gd name="adj1" fmla="val 30876"/>
              <a:gd name="adj2" fmla="val 11295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198AADFC-AF11-E34C-92D3-E56B5DA5DFEF}"/>
              </a:ext>
            </a:extLst>
          </p:cNvPr>
          <p:cNvSpPr txBox="1"/>
          <p:nvPr/>
        </p:nvSpPr>
        <p:spPr>
          <a:xfrm>
            <a:off x="7362702" y="6263156"/>
            <a:ext cx="65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VPC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8F1401D-2B48-DF49-95B4-7141613902B2}"/>
              </a:ext>
            </a:extLst>
          </p:cNvPr>
          <p:cNvSpPr txBox="1"/>
          <p:nvPr/>
        </p:nvSpPr>
        <p:spPr>
          <a:xfrm>
            <a:off x="1777526" y="6272090"/>
            <a:ext cx="656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VPC</a:t>
            </a:r>
          </a:p>
        </p:txBody>
      </p:sp>
      <p:cxnSp>
        <p:nvCxnSpPr>
          <p:cNvPr id="1045" name="Elbow Connector 1044">
            <a:extLst>
              <a:ext uri="{FF2B5EF4-FFF2-40B4-BE49-F238E27FC236}">
                <a16:creationId xmlns:a16="http://schemas.microsoft.com/office/drawing/2014/main" id="{4C3B9FFF-9E4A-E14A-A81A-B26F11A3A88F}"/>
              </a:ext>
            </a:extLst>
          </p:cNvPr>
          <p:cNvCxnSpPr>
            <a:cxnSpLocks/>
            <a:stCxn id="11" idx="0"/>
            <a:endCxn id="7" idx="1"/>
          </p:cNvCxnSpPr>
          <p:nvPr/>
        </p:nvCxnSpPr>
        <p:spPr>
          <a:xfrm rot="5400000" flipH="1" flipV="1">
            <a:off x="6588907" y="390083"/>
            <a:ext cx="516579" cy="5284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Elbow Connector 1047">
            <a:extLst>
              <a:ext uri="{FF2B5EF4-FFF2-40B4-BE49-F238E27FC236}">
                <a16:creationId xmlns:a16="http://schemas.microsoft.com/office/drawing/2014/main" id="{D3CE7BB0-DD61-9648-9E1C-8AC2099017E3}"/>
              </a:ext>
            </a:extLst>
          </p:cNvPr>
          <p:cNvCxnSpPr>
            <a:stCxn id="70" idx="3"/>
          </p:cNvCxnSpPr>
          <p:nvPr/>
        </p:nvCxnSpPr>
        <p:spPr>
          <a:xfrm>
            <a:off x="8091420" y="3681647"/>
            <a:ext cx="1397877" cy="10402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Elbow Connector 1049">
            <a:extLst>
              <a:ext uri="{FF2B5EF4-FFF2-40B4-BE49-F238E27FC236}">
                <a16:creationId xmlns:a16="http://schemas.microsoft.com/office/drawing/2014/main" id="{7EBB8D45-94F5-A740-8CB4-A48E2A786A3D}"/>
              </a:ext>
            </a:extLst>
          </p:cNvPr>
          <p:cNvCxnSpPr>
            <a:stCxn id="13" idx="2"/>
            <a:endCxn id="39" idx="1"/>
          </p:cNvCxnSpPr>
          <p:nvPr/>
        </p:nvCxnSpPr>
        <p:spPr>
          <a:xfrm rot="16200000" flipH="1">
            <a:off x="6523105" y="2686865"/>
            <a:ext cx="625265" cy="5426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Elbow Connector 1051">
            <a:extLst>
              <a:ext uri="{FF2B5EF4-FFF2-40B4-BE49-F238E27FC236}">
                <a16:creationId xmlns:a16="http://schemas.microsoft.com/office/drawing/2014/main" id="{C46B3994-10C5-AF46-9FED-17C2A336AEE3}"/>
              </a:ext>
            </a:extLst>
          </p:cNvPr>
          <p:cNvCxnSpPr>
            <a:stCxn id="14" idx="0"/>
            <a:endCxn id="38" idx="2"/>
          </p:cNvCxnSpPr>
          <p:nvPr/>
        </p:nvCxnSpPr>
        <p:spPr>
          <a:xfrm rot="5400000" flipH="1" flipV="1">
            <a:off x="7888273" y="1972777"/>
            <a:ext cx="336026" cy="4540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A9FA3854-5C15-0C47-92E0-971210097F00}"/>
              </a:ext>
            </a:extLst>
          </p:cNvPr>
          <p:cNvSpPr txBox="1"/>
          <p:nvPr/>
        </p:nvSpPr>
        <p:spPr>
          <a:xfrm>
            <a:off x="485950" y="248829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</a:t>
            </a:r>
          </a:p>
        </p:txBody>
      </p:sp>
      <p:sp>
        <p:nvSpPr>
          <p:cNvPr id="1053" name="TextBox 1052">
            <a:extLst>
              <a:ext uri="{FF2B5EF4-FFF2-40B4-BE49-F238E27FC236}">
                <a16:creationId xmlns:a16="http://schemas.microsoft.com/office/drawing/2014/main" id="{17B6465D-D797-374D-9764-EA9876746071}"/>
              </a:ext>
            </a:extLst>
          </p:cNvPr>
          <p:cNvSpPr txBox="1"/>
          <p:nvPr/>
        </p:nvSpPr>
        <p:spPr>
          <a:xfrm>
            <a:off x="9143552" y="114086"/>
            <a:ext cx="31486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NOTES</a:t>
            </a:r>
          </a:p>
          <a:p>
            <a:pPr marL="342900" indent="-342900">
              <a:buAutoNum type="arabicPeriod"/>
            </a:pPr>
            <a:r>
              <a:rPr lang="en-US" sz="1400" dirty="0"/>
              <a:t>Multi region deployment</a:t>
            </a:r>
          </a:p>
          <a:p>
            <a:pPr marL="342900" indent="-342900">
              <a:buAutoNum type="arabicPeriod"/>
            </a:pPr>
            <a:r>
              <a:rPr lang="en-US" sz="1400" dirty="0"/>
              <a:t>IAM Roles to access resources</a:t>
            </a:r>
          </a:p>
          <a:p>
            <a:pPr marL="342900" indent="-342900">
              <a:buAutoNum type="arabicPeriod"/>
            </a:pPr>
            <a:r>
              <a:rPr lang="en-US" sz="1400" dirty="0"/>
              <a:t>VPC Peering to connect </a:t>
            </a:r>
            <a:br>
              <a:rPr lang="en-US" sz="1400" dirty="0"/>
            </a:br>
            <a:r>
              <a:rPr lang="en-US" sz="1400" dirty="0"/>
              <a:t>between VPCs</a:t>
            </a:r>
          </a:p>
        </p:txBody>
      </p:sp>
    </p:spTree>
    <p:extLst>
      <p:ext uri="{BB962C8B-B14F-4D97-AF65-F5344CB8AC3E}">
        <p14:creationId xmlns:p14="http://schemas.microsoft.com/office/powerpoint/2010/main" val="3214916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CE16-27AC-6947-AD13-94CB7017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4" y="3077763"/>
            <a:ext cx="5916168" cy="1216152"/>
          </a:xfrm>
        </p:spPr>
        <p:txBody>
          <a:bodyPr/>
          <a:lstStyle/>
          <a:p>
            <a:r>
              <a:rPr lang="en-US" dirty="0"/>
              <a:t>Architecture Evaluation</a:t>
            </a:r>
          </a:p>
        </p:txBody>
      </p:sp>
    </p:spTree>
    <p:extLst>
      <p:ext uri="{BB962C8B-B14F-4D97-AF65-F5344CB8AC3E}">
        <p14:creationId xmlns:p14="http://schemas.microsoft.com/office/powerpoint/2010/main" val="3833369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FAA5-9F28-8649-8049-8747AEB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5BA5-33B0-974F-9160-B0AFC6B8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725" indent="-457200">
              <a:buFont typeface="+mj-lt"/>
              <a:buAutoNum type="arabicPeriod"/>
            </a:pPr>
            <a:r>
              <a:rPr lang="en-US" dirty="0"/>
              <a:t>Columnar DB for holding posts of all users</a:t>
            </a:r>
          </a:p>
          <a:p>
            <a:pPr marL="466725" indent="-457200">
              <a:buFont typeface="+mj-lt"/>
              <a:buAutoNum type="arabicPeriod"/>
            </a:pPr>
            <a:r>
              <a:rPr lang="en-US" dirty="0"/>
              <a:t>Document DB to create a graph of users and posts in the system</a:t>
            </a:r>
          </a:p>
          <a:p>
            <a:pPr marL="466725" indent="-457200">
              <a:buFont typeface="+mj-lt"/>
              <a:buAutoNum type="arabicPeriod"/>
            </a:pPr>
            <a:r>
              <a:rPr lang="en-US" dirty="0"/>
              <a:t>Elastic search for search operations</a:t>
            </a:r>
          </a:p>
          <a:p>
            <a:pPr marL="466725" indent="-457200">
              <a:buFont typeface="+mj-lt"/>
              <a:buAutoNum type="arabicPeriod"/>
            </a:pPr>
            <a:r>
              <a:rPr lang="en-US" dirty="0"/>
              <a:t>Redis to cache all user data, user tags</a:t>
            </a:r>
          </a:p>
          <a:p>
            <a:pPr marL="466725" indent="-457200">
              <a:buFont typeface="+mj-lt"/>
              <a:buAutoNum type="arabicPeriod"/>
            </a:pPr>
            <a:r>
              <a:rPr lang="en-US" dirty="0"/>
              <a:t>Eventual consistency across all systems using Kafka messaging bus</a:t>
            </a:r>
          </a:p>
          <a:p>
            <a:pPr marL="466725" indent="-457200">
              <a:buFont typeface="+mj-lt"/>
              <a:buAutoNum type="arabicPeriod"/>
            </a:pPr>
            <a:r>
              <a:rPr lang="en-US" dirty="0"/>
              <a:t>Cache timelines calculated for users for about 5 minutes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638901-38AD-6A4D-A1BC-F08BAD939B41}"/>
              </a:ext>
            </a:extLst>
          </p:cNvPr>
          <p:cNvSpPr txBox="1">
            <a:spLocks/>
          </p:cNvSpPr>
          <p:nvPr/>
        </p:nvSpPr>
        <p:spPr>
          <a:xfrm>
            <a:off x="344266" y="296544"/>
            <a:ext cx="8010144" cy="585216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>
            <a:lvl1pPr algn="l" defTabSz="1088291" rtl="0" eaLnBrk="1" latinLnBrk="0" hangingPunct="1">
              <a:spcBef>
                <a:spcPct val="0"/>
              </a:spcBef>
              <a:buNone/>
              <a:defRPr sz="2800" b="0" i="0" u="none" kern="1200">
                <a:solidFill>
                  <a:srgbClr val="EB1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Functional View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1A9C87-3E04-084D-AF3D-C0869541E10F}"/>
              </a:ext>
            </a:extLst>
          </p:cNvPr>
          <p:cNvSpPr/>
          <p:nvPr/>
        </p:nvSpPr>
        <p:spPr>
          <a:xfrm>
            <a:off x="4461554" y="342443"/>
            <a:ext cx="3265714" cy="64512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endParaRPr lang="en-US" sz="1400" dirty="0" err="1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A6A5AD-205B-CC45-861D-47D75EAEC292}"/>
              </a:ext>
            </a:extLst>
          </p:cNvPr>
          <p:cNvSpPr/>
          <p:nvPr/>
        </p:nvSpPr>
        <p:spPr>
          <a:xfrm>
            <a:off x="4639685" y="516124"/>
            <a:ext cx="2909455" cy="7341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Create / update / delete profile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A2B056-17C1-BB4F-BD49-C42744533BBC}"/>
              </a:ext>
            </a:extLst>
          </p:cNvPr>
          <p:cNvSpPr/>
          <p:nvPr/>
        </p:nvSpPr>
        <p:spPr>
          <a:xfrm>
            <a:off x="4661460" y="1378347"/>
            <a:ext cx="2909455" cy="7341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View own profile, friend’s profile, home timeline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68C58-46AC-4742-B151-0A3B936149B8}"/>
              </a:ext>
            </a:extLst>
          </p:cNvPr>
          <p:cNvSpPr/>
          <p:nvPr/>
        </p:nvSpPr>
        <p:spPr>
          <a:xfrm>
            <a:off x="4661460" y="2288609"/>
            <a:ext cx="2909455" cy="7341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Search and add users to friend list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9CC9A2-AFC8-3047-BECE-884BBA3747F5}"/>
              </a:ext>
            </a:extLst>
          </p:cNvPr>
          <p:cNvSpPr/>
          <p:nvPr/>
        </p:nvSpPr>
        <p:spPr>
          <a:xfrm>
            <a:off x="4639685" y="3201021"/>
            <a:ext cx="2909455" cy="734114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Post message to timeline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678B6D-D628-224F-9599-ADBB8F638E74}"/>
              </a:ext>
            </a:extLst>
          </p:cNvPr>
          <p:cNvSpPr/>
          <p:nvPr/>
        </p:nvSpPr>
        <p:spPr>
          <a:xfrm>
            <a:off x="4661459" y="4111283"/>
            <a:ext cx="2909455" cy="7341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Like post, view post, share post on timeline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0A45AF-574A-664D-A414-BBF5B5218485}"/>
              </a:ext>
            </a:extLst>
          </p:cNvPr>
          <p:cNvSpPr/>
          <p:nvPr/>
        </p:nvSpPr>
        <p:spPr>
          <a:xfrm>
            <a:off x="4639684" y="5021544"/>
            <a:ext cx="2909455" cy="7341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Usage reports, user demographic reports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D895E-6EE5-0B46-8426-66168FE34CED}"/>
              </a:ext>
            </a:extLst>
          </p:cNvPr>
          <p:cNvSpPr/>
          <p:nvPr/>
        </p:nvSpPr>
        <p:spPr>
          <a:xfrm>
            <a:off x="4661458" y="5931805"/>
            <a:ext cx="2909455" cy="7341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45720" rIns="45720" bIns="45720" rtlCol="0" anchor="ctr"/>
          <a:lstStyle/>
          <a:p>
            <a:pPr algn="l">
              <a:spcBef>
                <a:spcPts val="1200"/>
              </a:spcBef>
            </a:pPr>
            <a:r>
              <a:rPr lang="en-US" sz="1400" dirty="0">
                <a:solidFill>
                  <a:schemeClr val="tx1"/>
                </a:solidFill>
              </a:rPr>
              <a:t>Bring down posts, block users, etc.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7A798C-7D19-8040-B375-05483D830E08}"/>
              </a:ext>
            </a:extLst>
          </p:cNvPr>
          <p:cNvSpPr txBox="1"/>
          <p:nvPr/>
        </p:nvSpPr>
        <p:spPr>
          <a:xfrm>
            <a:off x="1638795" y="264819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C0F09-FC1E-5C40-B33B-CA05FDDAB158}"/>
              </a:ext>
            </a:extLst>
          </p:cNvPr>
          <p:cNvSpPr txBox="1"/>
          <p:nvPr/>
        </p:nvSpPr>
        <p:spPr>
          <a:xfrm>
            <a:off x="1686296" y="511334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Ad/legal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09BA3-9F6E-F247-B106-8E0196A7AE70}"/>
              </a:ext>
            </a:extLst>
          </p:cNvPr>
          <p:cNvSpPr txBox="1"/>
          <p:nvPr/>
        </p:nvSpPr>
        <p:spPr>
          <a:xfrm>
            <a:off x="7905398" y="5126565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Developer/admin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75E3E7-47FE-6849-9D2B-CEFCB35A15F4}"/>
              </a:ext>
            </a:extLst>
          </p:cNvPr>
          <p:cNvCxnSpPr/>
          <p:nvPr/>
        </p:nvCxnSpPr>
        <p:spPr>
          <a:xfrm flipV="1">
            <a:off x="2351314" y="914400"/>
            <a:ext cx="2196935" cy="1918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A3B3E3-F1B5-FB4B-91FE-D21DE8BE1198}"/>
              </a:ext>
            </a:extLst>
          </p:cNvPr>
          <p:cNvCxnSpPr>
            <a:cxnSpLocks/>
          </p:cNvCxnSpPr>
          <p:nvPr/>
        </p:nvCxnSpPr>
        <p:spPr>
          <a:xfrm flipV="1">
            <a:off x="2351314" y="1769151"/>
            <a:ext cx="2288370" cy="11689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2FCE35-B95B-2B4A-A8DE-3F44A724C7B5}"/>
              </a:ext>
            </a:extLst>
          </p:cNvPr>
          <p:cNvCxnSpPr>
            <a:cxnSpLocks/>
          </p:cNvCxnSpPr>
          <p:nvPr/>
        </p:nvCxnSpPr>
        <p:spPr>
          <a:xfrm flipV="1">
            <a:off x="2351313" y="2655665"/>
            <a:ext cx="2288371" cy="289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B400BE-9E5A-1346-8043-263A14065D0C}"/>
              </a:ext>
            </a:extLst>
          </p:cNvPr>
          <p:cNvCxnSpPr>
            <a:cxnSpLocks/>
          </p:cNvCxnSpPr>
          <p:nvPr/>
        </p:nvCxnSpPr>
        <p:spPr>
          <a:xfrm>
            <a:off x="2373090" y="3010361"/>
            <a:ext cx="2218711" cy="5269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B0BBAB-8AE8-264A-AC08-06EDC99545BD}"/>
              </a:ext>
            </a:extLst>
          </p:cNvPr>
          <p:cNvCxnSpPr>
            <a:cxnSpLocks/>
          </p:cNvCxnSpPr>
          <p:nvPr/>
        </p:nvCxnSpPr>
        <p:spPr>
          <a:xfrm>
            <a:off x="2303431" y="3075641"/>
            <a:ext cx="2336253" cy="14026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E4A9092-BE0E-0746-B866-50AA80D8F420}"/>
              </a:ext>
            </a:extLst>
          </p:cNvPr>
          <p:cNvCxnSpPr>
            <a:cxnSpLocks/>
          </p:cNvCxnSpPr>
          <p:nvPr/>
        </p:nvCxnSpPr>
        <p:spPr>
          <a:xfrm>
            <a:off x="2616359" y="5345093"/>
            <a:ext cx="20233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0F7E7A-87A9-104A-AD74-57500DB7EDD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7570913" y="5495897"/>
            <a:ext cx="1215496" cy="802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996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FAA5-9F28-8649-8049-8747AEB66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0" y="0"/>
            <a:ext cx="11579384" cy="674518"/>
          </a:xfrm>
        </p:spPr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AEE481-5EF2-EB41-B528-9999759FC738}"/>
              </a:ext>
            </a:extLst>
          </p:cNvPr>
          <p:cNvSpPr txBox="1"/>
          <p:nvPr/>
        </p:nvSpPr>
        <p:spPr>
          <a:xfrm>
            <a:off x="5232342" y="305186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66B61-C39B-2F4E-A2DC-D8AC20C29E37}"/>
              </a:ext>
            </a:extLst>
          </p:cNvPr>
          <p:cNvSpPr txBox="1"/>
          <p:nvPr/>
        </p:nvSpPr>
        <p:spPr>
          <a:xfrm>
            <a:off x="3186430" y="1266354"/>
            <a:ext cx="1199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3C16C1-0BE4-064B-965D-9FCF03482842}"/>
              </a:ext>
            </a:extLst>
          </p:cNvPr>
          <p:cNvSpPr txBox="1"/>
          <p:nvPr/>
        </p:nvSpPr>
        <p:spPr>
          <a:xfrm>
            <a:off x="4789433" y="12663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F7CC9-B411-694D-8BCA-3FBE2D38E081}"/>
              </a:ext>
            </a:extLst>
          </p:cNvPr>
          <p:cNvSpPr txBox="1"/>
          <p:nvPr/>
        </p:nvSpPr>
        <p:spPr>
          <a:xfrm>
            <a:off x="6907501" y="1266354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Security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420F55-4D51-AC40-B845-BFC37E10AD17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786114" y="674518"/>
            <a:ext cx="1863170" cy="591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2902AE-24A3-A04C-BFEA-9BC4C7768A06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362667" y="674518"/>
            <a:ext cx="286617" cy="6056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C0C1C4-DA84-C446-B0D6-EE3580148856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5649284" y="674518"/>
            <a:ext cx="1702410" cy="591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E90C445-F760-5C41-B150-0F9A8CBEB940}"/>
              </a:ext>
            </a:extLst>
          </p:cNvPr>
          <p:cNvSpPr txBox="1"/>
          <p:nvPr/>
        </p:nvSpPr>
        <p:spPr>
          <a:xfrm>
            <a:off x="8767486" y="124316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Maintainability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1F4BC4-D3DA-5A41-921E-6C3A37AC1B81}"/>
              </a:ext>
            </a:extLst>
          </p:cNvPr>
          <p:cNvSpPr txBox="1"/>
          <p:nvPr/>
        </p:nvSpPr>
        <p:spPr>
          <a:xfrm>
            <a:off x="1224562" y="1242777"/>
            <a:ext cx="1329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Performance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E1B1A9-8573-6446-AC4F-8752A047934D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flipH="1">
            <a:off x="1889167" y="674518"/>
            <a:ext cx="3760117" cy="56825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AF633-F5EF-A445-B308-483D453AC005}"/>
              </a:ext>
            </a:extLst>
          </p:cNvPr>
          <p:cNvCxnSpPr>
            <a:stCxn id="4" idx="2"/>
            <a:endCxn id="20" idx="0"/>
          </p:cNvCxnSpPr>
          <p:nvPr/>
        </p:nvCxnSpPr>
        <p:spPr>
          <a:xfrm>
            <a:off x="5649284" y="674518"/>
            <a:ext cx="3872575" cy="5686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0995BE2-EB17-2E4B-B712-C33673F5ED72}"/>
              </a:ext>
            </a:extLst>
          </p:cNvPr>
          <p:cNvSpPr txBox="1"/>
          <p:nvPr/>
        </p:nvSpPr>
        <p:spPr>
          <a:xfrm>
            <a:off x="334395" y="3206592"/>
            <a:ext cx="84330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The new timeline must load &lt; 5 seconds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The timeline must load &lt; 1 seconds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The post must be visible to all friends in &lt; 5 seconds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The system should be able to handle 1000 posts per second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Should be able to support at least 1TB data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Protection from DDOS attack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Ensure high availability of 99.99%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Ease of debugging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0% data loss and minimal downtime to maintain 99.99% uptime requirements during such </a:t>
            </a:r>
            <a:r>
              <a:rPr lang="en-US" sz="1400" dirty="0" err="1"/>
              <a:t>maintenace</a:t>
            </a:r>
            <a:r>
              <a:rPr lang="en-US" sz="1400" dirty="0"/>
              <a:t> activities</a:t>
            </a:r>
            <a:endParaRPr lang="en-IN" sz="14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400" dirty="0"/>
              <a:t>Any new feature introduced using a feature flag to ensure quick rollbacks and avoid downtimes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7DA3A-A4D2-9D45-A20C-1C1F16EC20B5}"/>
              </a:ext>
            </a:extLst>
          </p:cNvPr>
          <p:cNvSpPr txBox="1"/>
          <p:nvPr/>
        </p:nvSpPr>
        <p:spPr>
          <a:xfrm>
            <a:off x="171354" y="2102233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ResponseTime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A7D28A-C003-9B4D-BA7B-4F31085C3B1C}"/>
              </a:ext>
            </a:extLst>
          </p:cNvPr>
          <p:cNvSpPr txBox="1"/>
          <p:nvPr/>
        </p:nvSpPr>
        <p:spPr>
          <a:xfrm>
            <a:off x="334395" y="2326745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#1  #2  #3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0F545-B4AB-D647-88BE-ECDA4AFD2521}"/>
              </a:ext>
            </a:extLst>
          </p:cNvPr>
          <p:cNvSpPr txBox="1"/>
          <p:nvPr/>
        </p:nvSpPr>
        <p:spPr>
          <a:xfrm>
            <a:off x="1528412" y="2101043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scale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A5FBD9-BEE2-2946-AD2E-CA55BFA201AA}"/>
              </a:ext>
            </a:extLst>
          </p:cNvPr>
          <p:cNvSpPr txBox="1"/>
          <p:nvPr/>
        </p:nvSpPr>
        <p:spPr>
          <a:xfrm>
            <a:off x="1464959" y="2321546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#4  #5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610F9E-E3D5-594A-BED6-4C2DA5E20CB8}"/>
              </a:ext>
            </a:extLst>
          </p:cNvPr>
          <p:cNvSpPr txBox="1"/>
          <p:nvPr/>
        </p:nvSpPr>
        <p:spPr>
          <a:xfrm>
            <a:off x="7434013" y="210754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7E5C3-2372-FE4B-80B5-19004B093DB0}"/>
              </a:ext>
            </a:extLst>
          </p:cNvPr>
          <p:cNvSpPr txBox="1"/>
          <p:nvPr/>
        </p:nvSpPr>
        <p:spPr>
          <a:xfrm>
            <a:off x="7498616" y="234221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#6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D1BE30-FE0E-F248-88D0-39DD5FBA8047}"/>
              </a:ext>
            </a:extLst>
          </p:cNvPr>
          <p:cNvSpPr txBox="1"/>
          <p:nvPr/>
        </p:nvSpPr>
        <p:spPr>
          <a:xfrm>
            <a:off x="5037938" y="2095771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uptime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61CF6F-265E-6544-8366-D6640A876D22}"/>
              </a:ext>
            </a:extLst>
          </p:cNvPr>
          <p:cNvSpPr txBox="1"/>
          <p:nvPr/>
        </p:nvSpPr>
        <p:spPr>
          <a:xfrm>
            <a:off x="5063948" y="232672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#7. #9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FEEDE5-8132-254C-90C9-CE82CCDAC583}"/>
              </a:ext>
            </a:extLst>
          </p:cNvPr>
          <p:cNvCxnSpPr>
            <a:stCxn id="21" idx="2"/>
            <a:endCxn id="10" idx="0"/>
          </p:cNvCxnSpPr>
          <p:nvPr/>
        </p:nvCxnSpPr>
        <p:spPr>
          <a:xfrm flipH="1">
            <a:off x="797487" y="1612109"/>
            <a:ext cx="1091680" cy="4901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243E930-5AEE-F045-945E-11FAD96D587B}"/>
              </a:ext>
            </a:extLst>
          </p:cNvPr>
          <p:cNvCxnSpPr>
            <a:stCxn id="21" idx="2"/>
            <a:endCxn id="14" idx="0"/>
          </p:cNvCxnSpPr>
          <p:nvPr/>
        </p:nvCxnSpPr>
        <p:spPr>
          <a:xfrm flipH="1">
            <a:off x="1791465" y="1612109"/>
            <a:ext cx="97702" cy="48893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378F53-256A-B847-BED4-494154E188A5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362667" y="1635686"/>
            <a:ext cx="16871" cy="4600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8035220-77FD-5E4B-B916-16F59B45C2A2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7351694" y="1635686"/>
            <a:ext cx="328541" cy="4718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62C07A7-FF42-5149-9988-34C5881E6A14}"/>
              </a:ext>
            </a:extLst>
          </p:cNvPr>
          <p:cNvSpPr txBox="1"/>
          <p:nvPr/>
        </p:nvSpPr>
        <p:spPr>
          <a:xfrm>
            <a:off x="9330675" y="206065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modularity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7516D3-67CA-3749-8381-469E95D1D1F4}"/>
              </a:ext>
            </a:extLst>
          </p:cNvPr>
          <p:cNvSpPr txBox="1"/>
          <p:nvPr/>
        </p:nvSpPr>
        <p:spPr>
          <a:xfrm>
            <a:off x="9576896" y="2312160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#8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69D027-9B49-2143-B130-86668B2A0874}"/>
              </a:ext>
            </a:extLst>
          </p:cNvPr>
          <p:cNvCxnSpPr>
            <a:stCxn id="20" idx="2"/>
            <a:endCxn id="42" idx="0"/>
          </p:cNvCxnSpPr>
          <p:nvPr/>
        </p:nvCxnSpPr>
        <p:spPr>
          <a:xfrm>
            <a:off x="9521859" y="1612495"/>
            <a:ext cx="279458" cy="4481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D05757E-C565-0540-8FF5-F88A7D6EC209}"/>
              </a:ext>
            </a:extLst>
          </p:cNvPr>
          <p:cNvSpPr txBox="1"/>
          <p:nvPr/>
        </p:nvSpPr>
        <p:spPr>
          <a:xfrm>
            <a:off x="3063429" y="2104382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featureFlag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429D941-3A3D-AB4C-8EBF-0C5C4A8EAD65}"/>
              </a:ext>
            </a:extLst>
          </p:cNvPr>
          <p:cNvSpPr txBox="1"/>
          <p:nvPr/>
        </p:nvSpPr>
        <p:spPr>
          <a:xfrm>
            <a:off x="3340234" y="2317889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#10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0E8C75-C0F7-9A43-8D85-4D3093E5C1C7}"/>
              </a:ext>
            </a:extLst>
          </p:cNvPr>
          <p:cNvCxnSpPr>
            <a:stCxn id="5" idx="2"/>
            <a:endCxn id="50" idx="0"/>
          </p:cNvCxnSpPr>
          <p:nvPr/>
        </p:nvCxnSpPr>
        <p:spPr>
          <a:xfrm flipH="1">
            <a:off x="3538880" y="1635686"/>
            <a:ext cx="247234" cy="46869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491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6E352-B1F8-8241-A738-5C282BD98703}"/>
              </a:ext>
            </a:extLst>
          </p:cNvPr>
          <p:cNvSpPr txBox="1"/>
          <p:nvPr/>
        </p:nvSpPr>
        <p:spPr>
          <a:xfrm>
            <a:off x="79513" y="7605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Approaches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5D590-73C1-1C45-ABC2-36FD072E3FDF}"/>
              </a:ext>
            </a:extLst>
          </p:cNvPr>
          <p:cNvSpPr txBox="1"/>
          <p:nvPr/>
        </p:nvSpPr>
        <p:spPr>
          <a:xfrm>
            <a:off x="4892271" y="2399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Scenarios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91D97-9550-D44A-8056-133F276D5051}"/>
              </a:ext>
            </a:extLst>
          </p:cNvPr>
          <p:cNvSpPr txBox="1"/>
          <p:nvPr/>
        </p:nvSpPr>
        <p:spPr>
          <a:xfrm>
            <a:off x="4892271" y="302927"/>
            <a:ext cx="721704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The new timeline must load &lt; 5 seconds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The timeline must load &lt; 1 seconds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The post must be visible to all friends in &lt; 5 seconds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The system should be able to handle 1000 posts per second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Should be able to support at least 1TB data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Protection from DDOS attack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Ensure high availability of 99.99%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Ease of debugging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0% data loss and minimal downtime to maintain 99.99% uptime requirements during such </a:t>
            </a:r>
            <a:r>
              <a:rPr lang="en-US" sz="1200" dirty="0" err="1"/>
              <a:t>maintenace</a:t>
            </a:r>
            <a:r>
              <a:rPr lang="en-US" sz="1200" dirty="0"/>
              <a:t> activities</a:t>
            </a:r>
            <a:endParaRPr lang="en-IN" sz="1200" dirty="0"/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Any new feature introduced using a feature flag to ensure quick rollbacks and avoid downtimes</a:t>
            </a:r>
          </a:p>
          <a:p>
            <a:pPr marL="342900" indent="-342900" fontAlgn="t">
              <a:buFont typeface="+mj-lt"/>
              <a:buAutoNum type="arabicPeriod"/>
            </a:pPr>
            <a:r>
              <a:rPr lang="en-US" sz="1200" dirty="0"/>
              <a:t>A user should be able to search for posts and friends within few seconds</a:t>
            </a:r>
            <a:endParaRPr lang="en-IN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E9FDB-1A55-0441-BC42-BE9E484D2638}"/>
              </a:ext>
            </a:extLst>
          </p:cNvPr>
          <p:cNvSpPr txBox="1"/>
          <p:nvPr/>
        </p:nvSpPr>
        <p:spPr>
          <a:xfrm>
            <a:off x="79514" y="348302"/>
            <a:ext cx="46515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57200">
              <a:buFont typeface="+mj-lt"/>
              <a:buAutoNum type="arabicPeriod"/>
            </a:pPr>
            <a:r>
              <a:rPr lang="en-US" sz="1200" dirty="0"/>
              <a:t>Columnar DB for holding posts of all users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Document DB to create a graph of users and posts in the system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Elastic search for search operations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Web socket connections to constantly update apps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Browser caching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Redis to cache all user data, user tags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Eventual consistency across all systems using Kafka messaging bus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Cache timelines calculated for users for about 5 minutes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Cache at load balancer and API Gateway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Throttling at API Gateway at 10 posts per user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Multi region deployment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RPS based scaling</a:t>
            </a:r>
          </a:p>
          <a:p>
            <a:pPr marL="466725" indent="-457200">
              <a:buFont typeface="+mj-lt"/>
              <a:buAutoNum type="arabicPeriod"/>
            </a:pPr>
            <a:r>
              <a:rPr lang="en-US" sz="1200" dirty="0"/>
              <a:t>Microservice architecture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16EFF1F-3389-E245-9292-F57AC9093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964049"/>
              </p:ext>
            </p:extLst>
          </p:nvPr>
        </p:nvGraphicFramePr>
        <p:xfrm>
          <a:off x="79513" y="3081130"/>
          <a:ext cx="12029798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7450">
                  <a:extLst>
                    <a:ext uri="{9D8B030D-6E8A-4147-A177-3AD203B41FA5}">
                      <a16:colId xmlns:a16="http://schemas.microsoft.com/office/drawing/2014/main" val="2261489456"/>
                    </a:ext>
                  </a:extLst>
                </a:gridCol>
                <a:gridCol w="2737652">
                  <a:extLst>
                    <a:ext uri="{9D8B030D-6E8A-4147-A177-3AD203B41FA5}">
                      <a16:colId xmlns:a16="http://schemas.microsoft.com/office/drawing/2014/main" val="148739136"/>
                    </a:ext>
                  </a:extLst>
                </a:gridCol>
                <a:gridCol w="2486369">
                  <a:extLst>
                    <a:ext uri="{9D8B030D-6E8A-4147-A177-3AD203B41FA5}">
                      <a16:colId xmlns:a16="http://schemas.microsoft.com/office/drawing/2014/main" val="1479518654"/>
                    </a:ext>
                  </a:extLst>
                </a:gridCol>
                <a:gridCol w="3798327">
                  <a:extLst>
                    <a:ext uri="{9D8B030D-6E8A-4147-A177-3AD203B41FA5}">
                      <a16:colId xmlns:a16="http://schemas.microsoft.com/office/drawing/2014/main" val="3924858616"/>
                    </a:ext>
                  </a:extLst>
                </a:gridCol>
              </a:tblGrid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Trade 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Risk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61316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A1, A2, A6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1786662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A4, A5, A8, A9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183348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A1, A2, A7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082873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A11, A12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375479"/>
                  </a:ext>
                </a:extLst>
              </a:tr>
              <a:tr h="36362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Ensure sufficient storage per service is allocated for each </a:t>
                      </a:r>
                      <a:r>
                        <a:rPr lang="en-US" sz="1200" dirty="0" err="1"/>
                        <a:t>db</a:t>
                      </a:r>
                      <a:r>
                        <a:rPr lang="en-US" sz="1200" dirty="0"/>
                        <a:t>/cache type and Kafka. Ensure timely cleanups.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120426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358066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991600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697283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909847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580128"/>
                  </a:ext>
                </a:extLst>
              </a:tr>
              <a:tr h="24789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4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8072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33702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06C3-E685-E947-B831-F2DE4ED9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0" y="69282"/>
            <a:ext cx="11579384" cy="674518"/>
          </a:xfrm>
        </p:spPr>
        <p:txBody>
          <a:bodyPr/>
          <a:lstStyle/>
          <a:p>
            <a:r>
              <a:rPr lang="en-US" dirty="0"/>
              <a:t>Quality View Part 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42EB84-3847-324B-88DC-A18520C5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45002"/>
              </p:ext>
            </p:extLst>
          </p:nvPr>
        </p:nvGraphicFramePr>
        <p:xfrm>
          <a:off x="106877" y="743800"/>
          <a:ext cx="11958456" cy="59721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93076">
                  <a:extLst>
                    <a:ext uri="{9D8B030D-6E8A-4147-A177-3AD203B41FA5}">
                      <a16:colId xmlns:a16="http://schemas.microsoft.com/office/drawing/2014/main" val="295818856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3062374397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76228247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1191563940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798082485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3095375013"/>
                    </a:ext>
                  </a:extLst>
                </a:gridCol>
              </a:tblGrid>
              <a:tr h="339878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 (who)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Stimulus (action)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Artifact (while)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 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 (scale)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48579"/>
                  </a:ext>
                </a:extLst>
              </a:tr>
              <a:tr h="97220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an account on facebook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user sign up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page is created and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initialised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with the users data and image and an empty timeline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new timeline must load &lt; 5 seconds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660742646"/>
                  </a:ext>
                </a:extLst>
              </a:tr>
              <a:tr h="7383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subset of the timeline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Timeline on login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timeline displays posts from friends who are on their friend list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timeline must load &lt; 1 seconds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25940924"/>
                  </a:ext>
                </a:extLst>
              </a:tr>
              <a:tr h="7383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Writes or shares a post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posts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post is visible in the timeline of all the friends of the user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post must be visible to all friends in &lt; 5 seconds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32354100"/>
                  </a:ext>
                </a:extLst>
              </a:tr>
              <a:tr h="7383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Concurrent users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Accepts posts from multiple users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Users submit post to timeline, or share friends post to their own timeline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timeline of friends are updated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system should be able to handle 1000 posts per second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2646968"/>
                  </a:ext>
                </a:extLst>
              </a:tr>
              <a:tr h="7383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Store data, posts, images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out of memory errors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Should be able to support at least 1TB data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7925331"/>
                  </a:ext>
                </a:extLst>
              </a:tr>
              <a:tr h="7383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Unknown identity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Hacks another user account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hacker is able to login to another users account using leaked credentials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user is informed of login from another IP or location via email/sms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Email is sent &lt; 2 seconds of login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389072006"/>
                  </a:ext>
                </a:extLst>
              </a:tr>
              <a:tr h="73835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Security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Unknown identity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Posts at a very high rate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Denial of service attack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attacker tries to publish posts at a very high rate, greater than 50 posts per second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Throttling policies to restrict 10 posts per second per user. 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004586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39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06C3-E685-E947-B831-F2DE4ED9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21" y="0"/>
            <a:ext cx="11579384" cy="674518"/>
          </a:xfrm>
        </p:spPr>
        <p:txBody>
          <a:bodyPr/>
          <a:lstStyle/>
          <a:p>
            <a:r>
              <a:rPr lang="en-US" dirty="0"/>
              <a:t>Quality View Part 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42EB84-3847-324B-88DC-A18520C5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609867"/>
              </p:ext>
            </p:extLst>
          </p:nvPr>
        </p:nvGraphicFramePr>
        <p:xfrm>
          <a:off x="142502" y="589742"/>
          <a:ext cx="11958456" cy="56184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93076">
                  <a:extLst>
                    <a:ext uri="{9D8B030D-6E8A-4147-A177-3AD203B41FA5}">
                      <a16:colId xmlns:a16="http://schemas.microsoft.com/office/drawing/2014/main" val="295818856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3062374397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76228247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1191563940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798082485"/>
                    </a:ext>
                  </a:extLst>
                </a:gridCol>
                <a:gridCol w="1993076">
                  <a:extLst>
                    <a:ext uri="{9D8B030D-6E8A-4147-A177-3AD203B41FA5}">
                      <a16:colId xmlns:a16="http://schemas.microsoft.com/office/drawing/2014/main" val="3095375013"/>
                    </a:ext>
                  </a:extLst>
                </a:gridCol>
              </a:tblGrid>
              <a:tr h="249055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 (who)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Stimulus (action)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Artifact (while)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 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 (scale)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48579"/>
                  </a:ext>
                </a:extLst>
              </a:tr>
              <a:tr h="60603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System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Region is down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Servers in a particular region are down due to some reason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Disaster recovery kicks in and secondary region takes over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Ensure high availability of 99.99%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32354100"/>
                  </a:ext>
                </a:extLst>
              </a:tr>
              <a:tr h="1303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Interaction with the UI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interacts with the UI to perform various actions such as view a friend’s profile, add friend, post to their timeline, share a friend’s post, unfriend, like post, etc.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Text to speech options. Language options to cater to users of different geographic locations. BRAILLE devices support.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UI should be accessible to all kinds of users. 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2646968"/>
                  </a:ext>
                </a:extLst>
              </a:tr>
              <a:tr h="1129048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the app for various purposes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interacts with the UI to perform various actions such as view a friend's profile, add friend, etc.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Prompts to help a new user navigate the page.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UI should be simple, intuitive and easy to use for users of all ages, and backgrounds with no prior training requirements for age 18+ users only.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7925331"/>
                  </a:ext>
                </a:extLst>
              </a:tr>
              <a:tr h="1303386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test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Unit test each method and all code paths in the system.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unit tests are added to test each unit of  code independently of other systems and other components which are mocked for the purpose of the test.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 code coverage should be maintained at all times.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4099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33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06C3-E685-E947-B831-F2DE4ED9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78" y="0"/>
            <a:ext cx="11579384" cy="674518"/>
          </a:xfrm>
        </p:spPr>
        <p:txBody>
          <a:bodyPr/>
          <a:lstStyle/>
          <a:p>
            <a:r>
              <a:rPr lang="en-US" dirty="0"/>
              <a:t>Quality View Part 3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42EB84-3847-324B-88DC-A18520C50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21916"/>
              </p:ext>
            </p:extLst>
          </p:nvPr>
        </p:nvGraphicFramePr>
        <p:xfrm>
          <a:off x="121124" y="570017"/>
          <a:ext cx="11946576" cy="5933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91096">
                  <a:extLst>
                    <a:ext uri="{9D8B030D-6E8A-4147-A177-3AD203B41FA5}">
                      <a16:colId xmlns:a16="http://schemas.microsoft.com/office/drawing/2014/main" val="295818856"/>
                    </a:ext>
                  </a:extLst>
                </a:gridCol>
                <a:gridCol w="1991096">
                  <a:extLst>
                    <a:ext uri="{9D8B030D-6E8A-4147-A177-3AD203B41FA5}">
                      <a16:colId xmlns:a16="http://schemas.microsoft.com/office/drawing/2014/main" val="3062374397"/>
                    </a:ext>
                  </a:extLst>
                </a:gridCol>
                <a:gridCol w="1991096">
                  <a:extLst>
                    <a:ext uri="{9D8B030D-6E8A-4147-A177-3AD203B41FA5}">
                      <a16:colId xmlns:a16="http://schemas.microsoft.com/office/drawing/2014/main" val="76228247"/>
                    </a:ext>
                  </a:extLst>
                </a:gridCol>
                <a:gridCol w="1991096">
                  <a:extLst>
                    <a:ext uri="{9D8B030D-6E8A-4147-A177-3AD203B41FA5}">
                      <a16:colId xmlns:a16="http://schemas.microsoft.com/office/drawing/2014/main" val="1191563940"/>
                    </a:ext>
                  </a:extLst>
                </a:gridCol>
                <a:gridCol w="1991096">
                  <a:extLst>
                    <a:ext uri="{9D8B030D-6E8A-4147-A177-3AD203B41FA5}">
                      <a16:colId xmlns:a16="http://schemas.microsoft.com/office/drawing/2014/main" val="798082485"/>
                    </a:ext>
                  </a:extLst>
                </a:gridCol>
                <a:gridCol w="1991096">
                  <a:extLst>
                    <a:ext uri="{9D8B030D-6E8A-4147-A177-3AD203B41FA5}">
                      <a16:colId xmlns:a16="http://schemas.microsoft.com/office/drawing/2014/main" val="3095375013"/>
                    </a:ext>
                  </a:extLst>
                </a:gridCol>
              </a:tblGrid>
              <a:tr h="244237"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Source (who)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Stimulus (action)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Artifact (while)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Response (output)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Measure (scale)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48579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Testability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test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Integrations tests to test end to end flow for every possible workflow in the system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Integration tests are added to ensure any changes made do not have any impact on the end to end flow of the system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functional workflows are covered as part of integration tests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65102597"/>
                  </a:ext>
                </a:extLst>
              </a:tr>
              <a:tr h="7652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Maintainability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 new functions to the system , or improve existing functionality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The developer performs regular updates of the app in order to fix bugs, add features etc.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Seamless experience to the user after bug fixes and updates. 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Modular design to debug and fix bugs without affecting users. 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725940924"/>
                  </a:ext>
                </a:extLst>
              </a:tr>
              <a:tr h="110721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Maintainability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DevOps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Upgrades to underlying technologies and dependent systems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Regular upgrades to the infrastructure is performed to keep the dependencies and the system up to date with bug fixes, vulnerabilities,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Upgrades are performed and bugs fixed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 data loss and minimal downtime to maintain 99.99% uptime requirements during such 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maintenace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activities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13235410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Maintainability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Developer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feature testing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flags to test and gradually roll out new features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Allows for easy roll backs in case of failures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Any new feature introduced using a feature flag to ensure quick rollbacks and avoid downtimes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82646968"/>
                  </a:ext>
                </a:extLst>
              </a:tr>
              <a:tr h="765277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Robustness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Create profile, add posts, upload images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User provides various information at the time of crating their profile.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All inputs validated and appropriate error messages displayed to the user to fix invalid inputs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100% of the time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7925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17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1F36-769E-DD41-948B-59BF77ED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E85E-521B-4D42-99BF-6D05E4B2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portal should work on Google Chrome, Safar, IE, Firefox </a:t>
            </a:r>
          </a:p>
          <a:p>
            <a:pPr fontAlgn="ctr"/>
            <a:r>
              <a:rPr lang="en-US" dirty="0"/>
              <a:t>The UI should be tailored according to the device it is viewed on: mobile </a:t>
            </a:r>
            <a:r>
              <a:rPr lang="en-US" dirty="0" err="1"/>
              <a:t>facebook</a:t>
            </a:r>
            <a:r>
              <a:rPr lang="en-US" dirty="0"/>
              <a:t> app, browser, </a:t>
            </a:r>
            <a:r>
              <a:rPr lang="en-US" dirty="0" err="1"/>
              <a:t>Ipad</a:t>
            </a:r>
            <a:r>
              <a:rPr lang="en-US" dirty="0"/>
              <a:t>, BRAILLE devices.</a:t>
            </a:r>
          </a:p>
          <a:p>
            <a:pPr fontAlgn="ctr"/>
            <a:r>
              <a:rPr lang="en-US" dirty="0"/>
              <a:t>The architecture should be able to work behind firewalls</a:t>
            </a:r>
          </a:p>
          <a:p>
            <a:pPr fontAlgn="ctr"/>
            <a:r>
              <a:rPr lang="en-US" dirty="0"/>
              <a:t>The app should be accessible to all users</a:t>
            </a:r>
          </a:p>
          <a:p>
            <a:pPr fontAlgn="ctr"/>
            <a:r>
              <a:rPr lang="en-US" dirty="0"/>
              <a:t>The UI should be simple and intuitive</a:t>
            </a:r>
          </a:p>
          <a:p>
            <a:pPr fontAlgn="ctr"/>
            <a:r>
              <a:rPr lang="en-US" dirty="0"/>
              <a:t>App should be available free to the users</a:t>
            </a:r>
          </a:p>
        </p:txBody>
      </p:sp>
    </p:spTree>
    <p:extLst>
      <p:ext uri="{BB962C8B-B14F-4D97-AF65-F5344CB8AC3E}">
        <p14:creationId xmlns:p14="http://schemas.microsoft.com/office/powerpoint/2010/main" val="309533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1F36-769E-DD41-948B-59BF77ED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E85E-521B-4D42-99BF-6D05E4B2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The system is accessible by users above 18 years of age</a:t>
            </a:r>
          </a:p>
          <a:p>
            <a:pPr fontAlgn="ctr"/>
            <a:r>
              <a:rPr lang="en-US" dirty="0"/>
              <a:t>We expect 99.99% availability</a:t>
            </a:r>
          </a:p>
          <a:p>
            <a:pPr fontAlgn="ctr"/>
            <a:r>
              <a:rPr lang="en-US" dirty="0"/>
              <a:t>Posts are either texts or images. No videos are accepted</a:t>
            </a:r>
          </a:p>
          <a:p>
            <a:pPr fontAlgn="ctr"/>
            <a:r>
              <a:rPr lang="en-US" dirty="0"/>
              <a:t>Each user can have </a:t>
            </a:r>
            <a:r>
              <a:rPr lang="en-US" dirty="0" err="1"/>
              <a:t>atmost</a:t>
            </a:r>
            <a:r>
              <a:rPr lang="en-US" dirty="0"/>
              <a:t> 500 friends</a:t>
            </a:r>
          </a:p>
          <a:p>
            <a:pPr fontAlgn="ctr"/>
            <a:r>
              <a:rPr lang="en-US" dirty="0"/>
              <a:t>Ad agencies, legal agencies are special users of the system who need reports related to usage patterns, etc.</a:t>
            </a:r>
          </a:p>
          <a:p>
            <a:pPr fontAlgn="ctr"/>
            <a:r>
              <a:rPr lang="en-US" dirty="0"/>
              <a:t> </a:t>
            </a:r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57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7F7C-D115-384F-BFCC-6C0E97B2A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3704" y="3142448"/>
            <a:ext cx="5916168" cy="610155"/>
          </a:xfrm>
        </p:spPr>
        <p:txBody>
          <a:bodyPr/>
          <a:lstStyle/>
          <a:p>
            <a:r>
              <a:rPr lang="en-US" dirty="0"/>
              <a:t>Logical View</a:t>
            </a:r>
          </a:p>
        </p:txBody>
      </p:sp>
    </p:spTree>
    <p:extLst>
      <p:ext uri="{BB962C8B-B14F-4D97-AF65-F5344CB8AC3E}">
        <p14:creationId xmlns:p14="http://schemas.microsoft.com/office/powerpoint/2010/main" val="913590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10.0&quot;&gt;&lt;object type=&quot;1&quot; unique_id=&quot;10001&quot;&gt;&lt;object type=&quot;8&quot; unique_id=&quot;717709&quot;&gt;&lt;/object&gt;&lt;object type=&quot;2&quot; unique_id=&quot;717710&quot;&gt;&lt;object type=&quot;3&quot; unique_id=&quot;717712&quot;&gt;&lt;property id=&quot;20148&quot; value=&quot;5&quot;/&gt;&lt;property id=&quot;20300&quot; value=&quot;Slide 10 - &amp;quot;Section Divider&amp;quot;&quot;/&gt;&lt;property id=&quot;20307&quot; value=&quot;274&quot;/&gt;&lt;/object&gt;&lt;object type=&quot;3&quot; unique_id=&quot;717778&quot;&gt;&lt;property id=&quot;20148&quot; value=&quot;5&quot;/&gt;&lt;property id=&quot;20300&quot; value=&quot;Slide 1 - &amp;quot;Title Slide&amp;quot;&quot;/&gt;&lt;property id=&quot;20307&quot; value=&quot;273&quot;/&gt;&lt;/object&gt;&lt;object type=&quot;3&quot; unique_id=&quot;717779&quot;&gt;&lt;property id=&quot;20148&quot; value=&quot;5&quot;/&gt;&lt;property id=&quot;20300&quot; value=&quot;Slide 20&quot;/&gt;&lt;property id=&quot;20307&quot; value=&quot;278&quot;/&gt;&lt;/object&gt;&lt;object type=&quot;3&quot; unique_id=&quot;717900&quot;&gt;&lt;property id=&quot;20148&quot; value=&quot;5&quot;/&gt;&lt;property id=&quot;20300&quot; value=&quot;Slide 11 - &amp;quot;White Content Slide – Graphic Footer &amp;amp; Header&amp;quot;&quot;/&gt;&lt;property id=&quot;20307&quot; value=&quot;279&quot;/&gt;&lt;/object&gt;&lt;object type=&quot;3&quot; unique_id=&quot;717901&quot;&gt;&lt;property id=&quot;20148&quot; value=&quot;5&quot;/&gt;&lt;property id=&quot;20300&quot; value=&quot;Slide 18 - &amp;quot;Black Content Slide – Graphic Footer&amp;quot;&quot;/&gt;&lt;property id=&quot;20307&quot; value=&quot;283&quot;/&gt;&lt;/object&gt;&lt;object type=&quot;3&quot; unique_id=&quot;717902&quot;&gt;&lt;property id=&quot;20148&quot; value=&quot;5&quot;/&gt;&lt;property id=&quot;20300&quot; value=&quot;Slide 17 - &amp;quot;Black Content Slide – Graphic Footer &amp;amp; Header&amp;quot;&quot;/&gt;&lt;property id=&quot;20307&quot; value=&quot;284&quot;/&gt;&lt;/object&gt;&lt;object type=&quot;3&quot; unique_id=&quot;1709896&quot;&gt;&lt;property id=&quot;20148&quot; value=&quot;5&quot;/&gt;&lt;property id=&quot;20300&quot; value=&quot;Slide 2 - &amp;quot;Additional templates and more resources&amp;quot;&quot;/&gt;&lt;property id=&quot;20307&quot; value=&quot;292&quot;/&gt;&lt;/object&gt;&lt;object type=&quot;3&quot; unique_id=&quot;1709897&quot;&gt;&lt;property id=&quot;20148&quot; value=&quot;5&quot;/&gt;&lt;property id=&quot;20300&quot; value=&quot;Slide 3 - &amp;quot;How to save this as a template within PowerPoint&amp;quot;&quot;/&gt;&lt;property id=&quot;20307&quot; value=&quot;293&quot;/&gt;&lt;/object&gt;&lt;object type=&quot;3&quot; unique_id=&quot;1709898&quot;&gt;&lt;property id=&quot;20148&quot; value=&quot;5&quot;/&gt;&lt;property id=&quot;20300&quot; value=&quot;Slide 5 - &amp;quot;Using Footers and Page Numbers&amp;quot;&quot;/&gt;&lt;property id=&quot;20307&quot; value=&quot;294&quot;/&gt;&lt;/object&gt;&lt;object type=&quot;3&quot; unique_id=&quot;1709899&quot;&gt;&lt;property id=&quot;20148&quot; value=&quot;5&quot;/&gt;&lt;property id=&quot;20300&quot; value=&quot;Slide 12 - &amp;quot;White Content Slide – Graphic Footer&amp;quot;&quot;/&gt;&lt;property id=&quot;20307&quot; value=&quot;287&quot;/&gt;&lt;/object&gt;&lt;object type=&quot;3&quot; unique_id=&quot;1709900&quot;&gt;&lt;property id=&quot;20148&quot; value=&quot;5&quot;/&gt;&lt;property id=&quot;20300&quot; value=&quot;Slide 13 - &amp;quot;White Content Slide – No Graphic&amp;quot;&quot;/&gt;&lt;property id=&quot;20307&quot; value=&quot;288&quot;/&gt;&lt;/object&gt;&lt;object type=&quot;3&quot; unique_id=&quot;1709901&quot;&gt;&lt;property id=&quot;20148&quot; value=&quot;5&quot;/&gt;&lt;property id=&quot;20300&quot; value=&quot;Slide 14 - &amp;quot;Gray Content Slide – Graphic Footer &amp;amp; Header&amp;quot;&quot;/&gt;&lt;property id=&quot;20307&quot; value=&quot;289&quot;/&gt;&lt;/object&gt;&lt;object type=&quot;3&quot; unique_id=&quot;1709902&quot;&gt;&lt;property id=&quot;20148&quot; value=&quot;5&quot;/&gt;&lt;property id=&quot;20300&quot; value=&quot;Slide 15 - &amp;quot;Gray Content Slide – Graphic Footer&amp;quot;&quot;/&gt;&lt;property id=&quot;20307&quot; value=&quot;290&quot;/&gt;&lt;/object&gt;&lt;object type=&quot;3&quot; unique_id=&quot;1709903&quot;&gt;&lt;property id=&quot;20148&quot; value=&quot;5&quot;/&gt;&lt;property id=&quot;20300&quot; value=&quot;Slide 16 - &amp;quot;Gray Content Slide – No Graphic&amp;quot;&quot;/&gt;&lt;property id=&quot;20307&quot; value=&quot;291&quot;/&gt;&lt;/object&gt;&lt;object type=&quot;3&quot; unique_id=&quot;1709904&quot;&gt;&lt;property id=&quot;20148&quot; value=&quot;5&quot;/&gt;&lt;property id=&quot;20300&quot; value=&quot;Slide 19 - &amp;quot;Black Content Slide – No Graphic&amp;quot;&quot;/&gt;&lt;property id=&quot;20307&quot; value=&quot;286&quot;/&gt;&lt;/object&gt;&lt;object type=&quot;3&quot; unique_id=&quot;1709905&quot;&gt;&lt;property id=&quot;20148&quot; value=&quot;5&quot;/&gt;&lt;property id=&quot;20300&quot; value=&quot;Slide 21&quot;/&gt;&lt;property id=&quot;20307&quot; value=&quot;285&quot;/&gt;&lt;/object&gt;&lt;object type=&quot;3&quot; unique_id=&quot;1710038&quot;&gt;&lt;property id=&quot;20148&quot; value=&quot;5&quot;/&gt;&lt;property id=&quot;20300&quot; value=&quot;Slide 4 - &amp;quot;Slide layouts&amp;quot;&quot;/&gt;&lt;property id=&quot;20307&quot; value=&quot;298&quot;/&gt;&lt;/object&gt;&lt;object type=&quot;3&quot; unique_id=&quot;1710039&quot;&gt;&lt;property id=&quot;20148&quot; value=&quot;5&quot;/&gt;&lt;property id=&quot;20300&quot; value=&quot;Slide 6 - &amp;quot;Converting old presentations to this template&amp;quot;&quot;/&gt;&lt;property id=&quot;20307&quot; value=&quot;295&quot;/&gt;&lt;/object&gt;&lt;object type=&quot;3&quot; unique_id=&quot;1710040&quot;&gt;&lt;property id=&quot;20148&quot; value=&quot;5&quot;/&gt;&lt;property id=&quot;20300&quot; value=&quot;Slide 7 - &amp;quot;Bar charts&amp;quot;&quot;/&gt;&lt;property id=&quot;20307&quot; value=&quot;296&quot;/&gt;&lt;/object&gt;&lt;object type=&quot;3&quot; unique_id=&quot;1710041&quot;&gt;&lt;property id=&quot;20148&quot; value=&quot;5&quot;/&gt;&lt;property id=&quot;20300&quot; value=&quot;Slide 8 - &amp;quot;Pie charts&amp;quot;&quot;/&gt;&lt;property id=&quot;20307&quot; value=&quot;297&quot;/&gt;&lt;/object&gt;&lt;object type=&quot;3&quot; unique_id=&quot;1710042&quot;&gt;&lt;property id=&quot;20148&quot; value=&quot;5&quot;/&gt;&lt;property id=&quot;20300&quot; value=&quot;Slide 9 - &amp;quot;Color palette&amp;quot;&quot;/&gt;&lt;property id=&quot;20307&quot; value=&quot;29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Adobe Master 2020">
  <a:themeElements>
    <a:clrScheme name="Adobe Corporate Palette 2021">
      <a:dk1>
        <a:srgbClr val="000000"/>
      </a:dk1>
      <a:lt1>
        <a:srgbClr val="FFFFFF"/>
      </a:lt1>
      <a:dk2>
        <a:srgbClr val="2C2C2C"/>
      </a:dk2>
      <a:lt2>
        <a:srgbClr val="B3B3B3"/>
      </a:lt2>
      <a:accent1>
        <a:srgbClr val="009C3B"/>
      </a:accent1>
      <a:accent2>
        <a:srgbClr val="46A8F7"/>
      </a:accent2>
      <a:accent3>
        <a:srgbClr val="E63888"/>
      </a:accent3>
      <a:accent4>
        <a:srgbClr val="F68D2E"/>
      </a:accent4>
      <a:accent5>
        <a:srgbClr val="FFCE2E"/>
      </a:accent5>
      <a:accent6>
        <a:srgbClr val="EB1000"/>
      </a:accent6>
      <a:hlink>
        <a:srgbClr val="5F5F5F"/>
      </a:hlink>
      <a:folHlink>
        <a:srgbClr val="919191"/>
      </a:folHlink>
    </a:clrScheme>
    <a:fontScheme name="Adobe 2020">
      <a:majorFont>
        <a:latin typeface="Adobe Clean ExtraBold"/>
        <a:ea typeface=""/>
        <a:cs typeface=""/>
      </a:majorFont>
      <a:minorFont>
        <a:latin typeface="Adobe Clean SemiLight"/>
        <a:ea typeface=""/>
        <a:cs typeface="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12700">
          <a:solidFill>
            <a:schemeClr val="bg1">
              <a:lumMod val="75000"/>
            </a:schemeClr>
          </a:solidFill>
        </a:ln>
      </a:spPr>
      <a:bodyPr lIns="45720" tIns="45720" rIns="45720" bIns="45720" rtlCol="0" anchor="ctr"/>
      <a:lstStyle>
        <a:defPPr algn="l">
          <a:spcBef>
            <a:spcPts val="1200"/>
          </a:spcBef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B895DA3CA59E4BB87D622B167F5E9D" ma:contentTypeVersion="6" ma:contentTypeDescription="Create a new document." ma:contentTypeScope="" ma:versionID="a75f1308e06af93bcac697742795d682">
  <xsd:schema xmlns:xsd="http://www.w3.org/2001/XMLSchema" xmlns:xs="http://www.w3.org/2001/XMLSchema" xmlns:p="http://schemas.microsoft.com/office/2006/metadata/properties" xmlns:ns2="3167124c-d023-453a-9671-bf887f9044e8" xmlns:ns3="54242554-5af6-46aa-b25e-8d1d36e84ed5" targetNamespace="http://schemas.microsoft.com/office/2006/metadata/properties" ma:root="true" ma:fieldsID="9240241997246254ed4db8f079b56805" ns2:_="" ns3:_="">
    <xsd:import namespace="3167124c-d023-453a-9671-bf887f9044e8"/>
    <xsd:import namespace="54242554-5af6-46aa-b25e-8d1d36e84e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67124c-d023-453a-9671-bf887f9044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42554-5af6-46aa-b25e-8d1d36e84ed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4242554-5af6-46aa-b25e-8d1d36e84ed5">
      <UserInfo>
        <DisplayName>Wendy Grim</DisplayName>
        <AccountId>697</AccountId>
        <AccountType/>
      </UserInfo>
      <UserInfo>
        <DisplayName>Joe Buchwald</DisplayName>
        <AccountId>698</AccountId>
        <AccountType/>
      </UserInfo>
      <UserInfo>
        <DisplayName>Julia Capeloto</DisplayName>
        <AccountId>521</AccountId>
        <AccountType/>
      </UserInfo>
      <UserInfo>
        <DisplayName>Scott Benson</DisplayName>
        <AccountId>699</AccountId>
        <AccountType/>
      </UserInfo>
      <UserInfo>
        <DisplayName>Alexander Pacanza</DisplayName>
        <AccountId>700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1FB3F91-9368-445C-89B4-CF0E0740B4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67124c-d023-453a-9671-bf887f9044e8"/>
    <ds:schemaRef ds:uri="54242554-5af6-46aa-b25e-8d1d36e84e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EE912-8741-4877-BCEF-9070E048CA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593EC-CD86-49ED-8AA9-174F122180CB}">
  <ds:schemaRefs>
    <ds:schemaRef ds:uri="http://schemas.microsoft.com/office/2006/metadata/properties"/>
    <ds:schemaRef ds:uri="http://schemas.microsoft.com/office/infopath/2007/PartnerControls"/>
    <ds:schemaRef ds:uri="54242554-5af6-46aa-b25e-8d1d36e84ed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44255</TotalTime>
  <Words>2053</Words>
  <Application>Microsoft Macintosh PowerPoint</Application>
  <PresentationFormat>Custom</PresentationFormat>
  <Paragraphs>500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Adobe Clean</vt:lpstr>
      <vt:lpstr>Adobe Clean ExtraBold</vt:lpstr>
      <vt:lpstr>Adobe Clean SemiLight</vt:lpstr>
      <vt:lpstr>Arial</vt:lpstr>
      <vt:lpstr>Calibri</vt:lpstr>
      <vt:lpstr>Wingdings</vt:lpstr>
      <vt:lpstr>Adobe Master 2020</vt:lpstr>
      <vt:lpstr>Cloud Architecture Workshop Case Study: Facebook</vt:lpstr>
      <vt:lpstr>Context View</vt:lpstr>
      <vt:lpstr>PowerPoint Presentation</vt:lpstr>
      <vt:lpstr>Quality View Part 1</vt:lpstr>
      <vt:lpstr>Quality View Part 2</vt:lpstr>
      <vt:lpstr>Quality View Part 3</vt:lpstr>
      <vt:lpstr>Constraints View</vt:lpstr>
      <vt:lpstr>Assumptions View</vt:lpstr>
      <vt:lpstr>Logical View</vt:lpstr>
      <vt:lpstr>System Decomposition</vt:lpstr>
      <vt:lpstr>Coupling</vt:lpstr>
      <vt:lpstr>Application Decomposition – LOB </vt:lpstr>
      <vt:lpstr>Application Decomposition – Analytical</vt:lpstr>
      <vt:lpstr>Choose Persistence</vt:lpstr>
      <vt:lpstr>Choose Persistence – LOB </vt:lpstr>
      <vt:lpstr>Choose Persistence – Analytical</vt:lpstr>
      <vt:lpstr>Choose Communication</vt:lpstr>
      <vt:lpstr>Choose Communication – LOB </vt:lpstr>
      <vt:lpstr>Choose Communication – Analytical</vt:lpstr>
      <vt:lpstr>Address Cross Cutting Concerns</vt:lpstr>
      <vt:lpstr>Address Cross Cutting Concerns – LOB </vt:lpstr>
      <vt:lpstr>Address Cross Cutting Concerns – Analytical</vt:lpstr>
      <vt:lpstr>Choose Tech Stack</vt:lpstr>
      <vt:lpstr>Choose Tech Stack – LOB </vt:lpstr>
      <vt:lpstr>Address Cross Cutting Concerns – Analytical</vt:lpstr>
      <vt:lpstr>Physical View</vt:lpstr>
      <vt:lpstr>K8s Infrastructure view</vt:lpstr>
      <vt:lpstr>Architecture Evaluation</vt:lpstr>
      <vt:lpstr>Architectural Decisions</vt:lpstr>
      <vt:lpstr>Scenarios</vt:lpstr>
      <vt:lpstr>PowerPoint Presentation</vt:lpstr>
      <vt:lpstr>PowerPoint Presentation</vt:lpstr>
    </vt:vector>
  </TitlesOfParts>
  <Company>Adobe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 - Thomas Wirtz</dc:title>
  <dc:creator>Scott Benson</dc:creator>
  <cp:lastModifiedBy>Sangeetha Krishnan</cp:lastModifiedBy>
  <cp:revision>698</cp:revision>
  <dcterms:created xsi:type="dcterms:W3CDTF">2009-08-20T18:55:32Z</dcterms:created>
  <dcterms:modified xsi:type="dcterms:W3CDTF">2022-03-11T16:29:15Z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0x010100FCB895DA3CA59E4BB87D622B167F5E9D</vt:lpwstr>
  </property>
</Properties>
</file>