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/>
    <p:restoredTop sz="90903"/>
  </p:normalViewPr>
  <p:slideViewPr>
    <p:cSldViewPr>
      <p:cViewPr varScale="1">
        <p:scale>
          <a:sx n="115" d="100"/>
          <a:sy n="115" d="100"/>
        </p:scale>
        <p:origin x="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30B01FC-7D0F-9F4D-ADE3-C4882EF0F7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M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C5BF75F-133D-FB43-A051-02BB5C9772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M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BE16186-B5A7-4344-81A8-16F49591DF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MN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D41BB8E-7D56-E54E-8B87-9A39BB2FD2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65C028-279F-EA4D-A794-8FE6DC64A1EA}" type="slidenum">
              <a:rPr lang="en-US" altLang="en-MN"/>
              <a:pPr/>
              <a:t>‹#›</a:t>
            </a:fld>
            <a:endParaRPr lang="en-US" altLang="e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8A0D66D-010B-8246-8F80-390F2F06E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M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0391A9C-3C3A-9947-ABBE-AA9EB3B0ED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M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EC4D90D-336A-1147-9393-16486850059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72B3ABA-6672-ED4F-BFC5-CF01B5D0C9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MN"/>
              <a:t>Click to edit Master text styles</a:t>
            </a:r>
          </a:p>
          <a:p>
            <a:pPr lvl="1"/>
            <a:r>
              <a:rPr lang="en-US" altLang="en-MN"/>
              <a:t>Second level</a:t>
            </a:r>
          </a:p>
          <a:p>
            <a:pPr lvl="2"/>
            <a:r>
              <a:rPr lang="en-US" altLang="en-MN"/>
              <a:t>Third level</a:t>
            </a:r>
          </a:p>
          <a:p>
            <a:pPr lvl="3"/>
            <a:r>
              <a:rPr lang="en-US" altLang="en-MN"/>
              <a:t>Fourth level</a:t>
            </a:r>
          </a:p>
          <a:p>
            <a:pPr lvl="4"/>
            <a:r>
              <a:rPr lang="en-US" altLang="en-MN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B77E099-6EAB-0640-993D-A9EE968516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M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631668E-FAE3-9E44-AFD0-92578682B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335F62-655E-B84D-A5B8-2A0181C19EA1}" type="slidenum">
              <a:rPr lang="en-US" altLang="en-MN"/>
              <a:pPr/>
              <a:t>‹#›</a:t>
            </a:fld>
            <a:endParaRPr lang="en-US" altLang="e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BABB93-1022-5C4F-9284-FC7F0C4CD9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AF9BE-6B92-5B4A-AA9D-3597548299FC}" type="slidenum">
              <a:rPr lang="en-US" altLang="en-MN"/>
              <a:pPr/>
              <a:t>2</a:t>
            </a:fld>
            <a:endParaRPr lang="en-US" altLang="en-MN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4C1DA81-A710-7546-AEEA-D729E2D5AE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DD3DB2-2775-8549-BD0C-03D6682F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C8C5BF-240C-B548-B5A3-9353ADA67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220A5-2447-B54F-B07F-8F0F4CDE809C}" type="slidenum">
              <a:rPr lang="en-US" altLang="en-MN"/>
              <a:pPr/>
              <a:t>13</a:t>
            </a:fld>
            <a:endParaRPr lang="en-US" altLang="en-M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4ADC1FD-FEDD-7C47-9577-DD1034DA81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76CAFE5-2553-4E48-8298-6C266659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56D32D2-6ADB-584E-9AD5-845572701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4E3D2-6DC5-5546-9946-B910D068AF75}" type="slidenum">
              <a:rPr lang="en-US" altLang="en-MN"/>
              <a:pPr/>
              <a:t>14</a:t>
            </a:fld>
            <a:endParaRPr lang="en-US" altLang="en-M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25C98B1-682E-AB4A-8477-FF26D2870F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19F954C-00FA-9E4B-8065-F4C01D02B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0E4BD2-1F57-1A41-88FA-BE277CA1B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44564-E380-C44A-92A2-B71D61A869F3}" type="slidenum">
              <a:rPr lang="en-US" altLang="en-MN"/>
              <a:pPr/>
              <a:t>15</a:t>
            </a:fld>
            <a:endParaRPr lang="en-US" altLang="en-M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8D497FC-A450-9D49-9179-D3084BE6AE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A3C4FFF-4129-914F-A123-377F6AF7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5A96D9-5C4E-2E4B-B201-7FC87311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7E96E-6031-1F48-80B0-C6CD1CAA34A0}" type="slidenum">
              <a:rPr lang="en-US" altLang="en-MN"/>
              <a:pPr/>
              <a:t>16</a:t>
            </a:fld>
            <a:endParaRPr lang="en-US" altLang="en-M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0DDC4B9-D30D-684D-91B3-000BFFFD1B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F4007A1-279B-1A44-BFEF-3F00D1DBB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14DCD0-0AD8-7D48-B1A5-DCB4CC3DE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D70A6-F7CD-2A49-BE42-1E8790F981D3}" type="slidenum">
              <a:rPr lang="en-US" altLang="en-MN"/>
              <a:pPr/>
              <a:t>17</a:t>
            </a:fld>
            <a:endParaRPr lang="en-US" altLang="en-M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85AE90D-916D-B34E-9902-B95CE3DFA8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54492B-B176-9C4D-B50A-E1D0445CF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438D83-8042-1743-A725-E54708171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8DE98-4023-CA4D-BAF4-EB63E4581489}" type="slidenum">
              <a:rPr lang="en-US" altLang="en-MN"/>
              <a:pPr/>
              <a:t>18</a:t>
            </a:fld>
            <a:endParaRPr lang="en-US" altLang="en-M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98C2082-CF63-5346-8F53-BB45516C09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64F2181-BA38-0042-99EA-E58309CE4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7E65B3-D36D-774B-AEEA-31359711B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E8A66-D6CF-2948-BF84-D73EFB59C256}" type="slidenum">
              <a:rPr lang="en-US" altLang="en-MN"/>
              <a:pPr/>
              <a:t>19</a:t>
            </a:fld>
            <a:endParaRPr lang="en-US" altLang="en-M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347A2D9-2EE6-D64D-B387-81F7B5B66A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4E330A9-9EBD-5342-AB7E-30F36252E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FFA0CC-BFA5-3943-8A1E-44F063FBF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953B2-788E-8541-878C-78A34D6C95DC}" type="slidenum">
              <a:rPr lang="en-US" altLang="en-MN"/>
              <a:pPr/>
              <a:t>20</a:t>
            </a:fld>
            <a:endParaRPr lang="en-US" altLang="en-M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D8DA0E5-6059-5248-BE38-74E457903B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461A5E6-2671-884B-91C3-C41B5D770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B67C35-CFF7-F342-9501-39D6D11F3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5488-B47C-D344-9678-213DE701717E}" type="slidenum">
              <a:rPr lang="en-US" altLang="en-MN"/>
              <a:pPr/>
              <a:t>21</a:t>
            </a:fld>
            <a:endParaRPr lang="en-US" altLang="en-M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8330207-D702-5143-9298-48BD776C5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F18B67-AF53-DD4B-B712-527BD1211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835045-0EF1-0D45-B504-252F0083D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BCAAE-B11D-434C-A59B-EF080E53D1A0}" type="slidenum">
              <a:rPr lang="en-US" altLang="en-MN"/>
              <a:pPr/>
              <a:t>22</a:t>
            </a:fld>
            <a:endParaRPr lang="en-US" altLang="en-MN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58BF789-536A-9C4F-8600-72752AF70D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E0AA1DF-E0FA-1B44-A59B-4252D35B1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8788D8-6001-CD40-BBB1-9510758D0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B2CAA-A6CD-714D-AF26-AAB0514C156E}" type="slidenum">
              <a:rPr lang="en-US" altLang="en-MN"/>
              <a:pPr/>
              <a:t>3</a:t>
            </a:fld>
            <a:endParaRPr lang="en-US" altLang="en-M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C3EE60C-7644-4945-BFA7-A721CA358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F1AAA8-65EA-6A4D-A173-394DCEB7E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F4AA55-3C59-C045-89D4-A584273DF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F5869-31DB-D044-8EDA-5E9D3C153470}" type="slidenum">
              <a:rPr lang="en-US" altLang="en-MN"/>
              <a:pPr/>
              <a:t>4</a:t>
            </a:fld>
            <a:endParaRPr lang="en-US" altLang="en-M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5296DFC-497B-8A46-A89E-9B31CCE1CF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93F4B7A-3A8C-7246-AA71-55501595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3B2246-F3BC-A74A-B93A-68B0F38F6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8F53D-CEF6-CD4A-8F80-E007C4F1F0BF}" type="slidenum">
              <a:rPr lang="en-US" altLang="en-MN"/>
              <a:pPr/>
              <a:t>5</a:t>
            </a:fld>
            <a:endParaRPr lang="en-US" altLang="en-M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9C37EBF-CC2A-4A4B-B20A-7002DC7304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AD99E0D-FFCA-2D41-854F-FBFF9E7CF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EB6047-9EF5-3245-9490-BA7D8A12F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9439A-A242-DF4E-87A2-EA1BA0AA626E}" type="slidenum">
              <a:rPr lang="en-US" altLang="en-MN"/>
              <a:pPr/>
              <a:t>6</a:t>
            </a:fld>
            <a:endParaRPr lang="en-US" altLang="en-M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55FF3BF-8CC7-8540-84A8-1AF93041AA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20D8F6-F074-3745-9487-C3152D2C7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3B5702-8099-F94F-A3A1-05D013F6D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40E3F-9A53-0A43-BC7A-A6578D60FDBE}" type="slidenum">
              <a:rPr lang="en-US" altLang="en-MN"/>
              <a:pPr/>
              <a:t>8</a:t>
            </a:fld>
            <a:endParaRPr lang="en-US" altLang="en-M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8217DC1-7670-4342-9663-E43F55198C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E605497-6711-2842-8E10-016AB9525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5A9D81-0910-C04E-9490-CBF684106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D0E6E-4621-A24D-8F20-D5EBAB9A7088}" type="slidenum">
              <a:rPr lang="en-US" altLang="en-MN"/>
              <a:pPr/>
              <a:t>9</a:t>
            </a:fld>
            <a:endParaRPr lang="en-US" altLang="en-M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E62364A-6062-024A-9CCC-4270092F3E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93E6D9A-5690-D64E-9C52-13F3264A5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6E86E5-AB1C-3D4F-9419-DDF06C88E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CCECF-3B6D-6548-B45C-7D1BF6772717}" type="slidenum">
              <a:rPr lang="en-US" altLang="en-MN"/>
              <a:pPr/>
              <a:t>10</a:t>
            </a:fld>
            <a:endParaRPr lang="en-US" altLang="en-M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A37B194-D80E-8945-9381-7BA13B620C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3F172FE-EB40-CF48-8233-761CC044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4E4D3F-D6EB-5E4A-8A6F-D6FCFF199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F6B80-ABAB-FE4C-BE99-21E6E0F8C465}" type="slidenum">
              <a:rPr lang="en-US" altLang="en-MN"/>
              <a:pPr/>
              <a:t>11</a:t>
            </a:fld>
            <a:endParaRPr lang="en-US" altLang="en-M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B272A75-43B0-F842-AB74-40E28B5E74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1B6A81-EC23-1C41-A5A2-A33944DE8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MN" altLang="en-M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B217-D244-DA40-BD87-163F98B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8554-8C1B-DD43-98DE-50D90C99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6A85-6D0F-C04F-A3ED-75A536A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5437-0D81-134D-A062-08385CF4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4730-CD7D-C747-82CB-42A9A18F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31CDC-E354-8949-A0E4-9266C7CDD3EB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18710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C42B-BD62-9C4B-A03C-87D1E9B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D03D7-C3D9-2A44-8BEA-3BE209427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CCD2-2BEC-354B-8AC4-15157999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5F17-30D9-1F4F-AB5C-FA4BBC75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88D4-638D-C544-BA6C-6EB734F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D9334-FE23-424F-BF71-3802C49FC1E4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39261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76FF6-F331-A64B-B68C-E066AF8E7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A2532-D869-994A-87C9-5A184403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7C3A-26E2-1D4C-A9F8-546EA006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9F3A-ADE8-794E-8583-4C472C4A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C3B4-A13A-AA4C-A4BE-8708A5A7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1034E-8E8A-4645-A6CE-F10A43003423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191386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DA6F-2F4A-A842-B20B-3C0A108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D6E8-FBF0-584B-AE5C-5563745C90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A843-9B25-F04C-A564-784767E9D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3032-32D6-CB45-B78F-1AD2D93F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48FC-73BA-D249-ABF6-05FE87F9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FDEC-8972-D04A-9E25-693BADC8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64D35A-3FED-7A46-A6BD-8DBCD9002257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251593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5B06-BA5A-EA4A-AF1A-8C778059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5DEF-1D54-BC4F-8B91-D864F3B31B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2C029-6B4D-F642-9EF4-CF12620614F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B4E2EF-BE2E-764A-A826-4196512AFA4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7123E-0F80-3141-89E7-CC997BCC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72AC98-FE06-C64B-998F-7F19AD3C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58086-4F8C-4142-B184-EEA3E120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15AA23-CA2F-DA40-BF6E-0A8EFE238B6D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41995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3D94-13AF-0F4E-BFC7-3F208B37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BCFB-80B2-D148-987F-17EC5EAF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BF60-9457-044E-B607-47D4E78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E701-CBEF-D549-9CC5-5798F6F9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A4E2-E002-1042-B8A6-179AE66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A899B-F2AD-E24C-9877-1952B04B4B60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234090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3703-F64E-B244-AC09-7A8F87F2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F50C-4674-1F40-AC1B-6EEE7BCD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F582-71AF-9843-AAE7-687A43D2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A64B-36F2-3D44-BBA6-3A0E915B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3B00-88B7-2543-BD11-E2AF2BF7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36147-97D8-AB4F-931C-1E5637B2EEA3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316202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880-C3A7-6440-A564-529FF8F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BA79-1ED5-C74E-9631-60A98751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EF8C3-EF2D-EB4A-B5A6-3C85602C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CC63-386D-A449-BB2F-11338B22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8CB4-819E-9343-8E65-D87AF493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5A485-338A-ED40-A960-5CF5D3FA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F9D0B-425A-6C47-ABAA-5D81980DCA8E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29041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C04B-1A2B-8C41-BACB-C3EFA8BC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74383-3F30-BC4F-ADE3-05F1D8D5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EF480-5FBA-3847-B68C-F60C8BBE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868F-6313-674B-9EAD-CA9399278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67E47-B79C-B44B-B8E1-B83B2753A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784E7-2CBF-164E-9CFE-80426B6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E5CA3-9EE2-D64C-86D8-678C204F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6A1A6-610E-E942-A093-BE40CC33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D8F4C-4643-EA4D-B51D-B5ED9E748AE2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277478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559D-66C8-224A-9672-3773614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19217-DB3D-EC4B-A933-C16A17FD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7FF1-D484-D14D-A706-F765CB74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FA161-6FDE-A943-A070-D3BC3FDB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7406A-1A7F-4346-A3DE-29D2EC1756DF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18387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5656F-0ABF-F04E-8FD9-C9B4A999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954F1-AD39-3744-8BA4-A98CD0DB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715C7-5BBF-1644-947F-64B93E5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D9E14-3F19-0948-96DE-BE0ADBCD3FA2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13479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087F-BA22-4B41-9B6A-E9A1F3A7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F631-C385-F945-8533-EA1774CE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4A6D3-34E9-B54D-A52F-184567C0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07FB4-2DFE-7244-9666-9A5F3B0C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569B-C898-C941-836E-42E1F8F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79A83-123F-6449-B69C-28FC516A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6C8B-8BD9-6F46-8739-11424EFDA251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348667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C4EF-3A74-AA41-A88D-F8DD57DD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D7AB-33D9-0C46-89E5-D28C7F555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453D-86FB-4049-87AB-8D14E2AF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993BB-9E68-D740-8AAC-5AA4B98C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4C41-0E09-7B4F-9CB1-A32BF719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8E0D-6360-204A-AD2C-CEF67637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BC8F6-93AA-9545-BBD9-37B96A841797}" type="slidenum">
              <a:rPr lang="en-US" altLang="en-MN"/>
              <a:pPr/>
              <a:t>‹#›</a:t>
            </a:fld>
            <a:endParaRPr lang="en-US" altLang="en-MN"/>
          </a:p>
        </p:txBody>
      </p:sp>
    </p:spTree>
    <p:extLst>
      <p:ext uri="{BB962C8B-B14F-4D97-AF65-F5344CB8AC3E}">
        <p14:creationId xmlns:p14="http://schemas.microsoft.com/office/powerpoint/2010/main" val="392355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3FD6E0-4D63-FE41-932B-D28102265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M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200737-B3AE-0C47-B178-8D0EDEA03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MN"/>
              <a:t>Click to edit Master text styles</a:t>
            </a:r>
          </a:p>
          <a:p>
            <a:pPr lvl="1"/>
            <a:r>
              <a:rPr lang="en-US" altLang="en-MN"/>
              <a:t>Second level</a:t>
            </a:r>
          </a:p>
          <a:p>
            <a:pPr lvl="2"/>
            <a:r>
              <a:rPr lang="en-US" altLang="en-MN"/>
              <a:t>Third level</a:t>
            </a:r>
          </a:p>
          <a:p>
            <a:pPr lvl="3"/>
            <a:r>
              <a:rPr lang="en-US" altLang="en-MN"/>
              <a:t>Fourth level</a:t>
            </a:r>
          </a:p>
          <a:p>
            <a:pPr lvl="4"/>
            <a:r>
              <a:rPr lang="en-US" altLang="en-M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472F91-A2D1-3440-ACF8-B3009A113E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M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720071B-2F3C-6544-A2FD-2013CFBC6C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M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85A103-EAEA-3E43-8FEA-289044E7CE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FB7C9C-520F-984D-9922-0E38A893C9E8}" type="slidenum">
              <a:rPr lang="en-US" altLang="en-MN"/>
              <a:pPr/>
              <a:t>‹#›</a:t>
            </a:fld>
            <a:endParaRPr lang="en-US" altLang="en-M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0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AD0D-3AAA-A34C-9BC9-E0BA8ABF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775B-C825-CA4D-AACC-231D875E0F91}" type="slidenum">
              <a:rPr lang="en-US" altLang="en-MN"/>
              <a:pPr/>
              <a:t>1</a:t>
            </a:fld>
            <a:endParaRPr lang="en-US" altLang="en-MN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656BC11-8D77-B94E-9D96-7BD8C4113C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MN" sz="4400" b="1"/>
              <a:t>Derivatives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A377FE6-16FB-0240-A00C-C9FBDE2CA7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/>
          <a:p>
            <a:pPr algn="l"/>
            <a:r>
              <a:rPr lang="en-US" altLang="en-MN" sz="3200"/>
              <a:t>Difference quotients are used in many business situations, other than marginal analysis (as in the previous section)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50B3A06-F12C-044C-A499-E7D5215F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7629-FCD1-1D47-8E55-3CEDC8B3CBDA}" type="slidenum">
              <a:rPr lang="en-US" altLang="en-MN"/>
              <a:pPr/>
              <a:t>10</a:t>
            </a:fld>
            <a:endParaRPr lang="en-US" altLang="en-M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C828E72-C30C-2246-91C9-6A20AD4C4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C3B428E-CD15-5440-8CE2-CDB283CAD1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Ex.</a:t>
            </a:r>
            <a:r>
              <a:rPr lang="en-US" altLang="en-MN" sz="3000"/>
              <a:t> Determine the equation of the tangent line to 		         at </a:t>
            </a:r>
            <a:r>
              <a:rPr lang="en-US" altLang="en-MN" sz="3000" i="1"/>
              <a:t>x</a:t>
            </a:r>
            <a:r>
              <a:rPr lang="en-US" altLang="en-MN" sz="3000"/>
              <a:t> = 3.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</a:pPr>
            <a:r>
              <a:rPr lang="en-US" altLang="en-MN" sz="3000"/>
              <a:t>Recall 		         and we have the point (3, 14)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</a:pPr>
            <a:r>
              <a:rPr lang="en-US" altLang="en-MN" sz="3000"/>
              <a:t>Tangent line is </a:t>
            </a:r>
            <a:r>
              <a:rPr lang="en-US" altLang="en-MN" sz="3000" i="1"/>
              <a:t>y</a:t>
            </a:r>
            <a:r>
              <a:rPr lang="en-US" altLang="en-MN" sz="3000"/>
              <a:t> = 5.5452</a:t>
            </a:r>
            <a:r>
              <a:rPr lang="en-US" altLang="en-MN" sz="3000" i="1"/>
              <a:t>x</a:t>
            </a:r>
            <a:r>
              <a:rPr lang="en-US" altLang="en-MN" sz="3000"/>
              <a:t> – 2.6356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94699759-34F8-994C-A2B6-7DEA3661C2A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143000" y="2209800"/>
          <a:ext cx="19256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19900900" imgH="5270500" progId="Equation.3">
                  <p:embed/>
                </p:oleObj>
              </mc:Choice>
              <mc:Fallback>
                <p:oleObj name="Equation" r:id="rId4" imgW="19900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19256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A4FF5EBF-3A54-E642-859D-BA0D37EC0A7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208213" y="3505200"/>
          <a:ext cx="18494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21361400" imgH="4978400" progId="Equation.3">
                  <p:embed/>
                </p:oleObj>
              </mc:Choice>
              <mc:Fallback>
                <p:oleObj name="Equation" r:id="rId6" imgW="213614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505200"/>
                        <a:ext cx="18494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0F4685C5-4BF0-DF4A-B7FB-38EB07DCE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267200"/>
          <a:ext cx="6842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8" imgW="7899400" imgH="4978400" progId="Equation.3">
                  <p:embed/>
                </p:oleObj>
              </mc:Choice>
              <mc:Fallback>
                <p:oleObj name="Equation" r:id="rId8" imgW="78994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6842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6DAC17C0-9694-7343-8E57-0D5A8973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91000"/>
            <a:ext cx="358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MN"/>
              <a:t>The slope of the graph of f at the point (3,14)</a:t>
            </a: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87C73F90-813F-6443-B772-6E131B5CD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C96F6D33-0C8E-EF47-8107-E2886E6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0316-18BC-E542-BC5E-B8FD4AB2BC71}" type="slidenum">
              <a:rPr lang="en-US" altLang="en-MN"/>
              <a:pPr/>
              <a:t>11</a:t>
            </a:fld>
            <a:endParaRPr lang="en-US" altLang="en-M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A01B250-6801-F444-96F8-4C52F352B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D1E47E6-1B88-6C4B-B13F-610CC238FF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Revenue)</a:t>
            </a: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Typically 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In project, 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					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561228E2-513C-114E-9821-1F8BD26CCD5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048000" y="2895600"/>
          <a:ext cx="22209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21361400" imgH="4978400" progId="Equation.3">
                  <p:embed/>
                </p:oleObj>
              </mc:Choice>
              <mc:Fallback>
                <p:oleObj name="Equation" r:id="rId4" imgW="213614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2209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04F51891-A5ED-104F-B024-B43D084A847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021013" y="3965575"/>
          <a:ext cx="2962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6" imgW="29845000" imgH="4978400" progId="Equation.3">
                  <p:embed/>
                </p:oleObj>
              </mc:Choice>
              <mc:Fallback>
                <p:oleObj name="Equation" r:id="rId6" imgW="298450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965575"/>
                        <a:ext cx="2962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EAE4B4E8-379E-474E-A454-6FF410E3E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724400"/>
          <a:ext cx="3733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8" imgW="38912800" imgH="9067800" progId="Equation.3">
                  <p:embed/>
                </p:oleObj>
              </mc:Choice>
              <mc:Fallback>
                <p:oleObj name="Equation" r:id="rId8" imgW="389128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3733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:a16="http://schemas.microsoft.com/office/drawing/2014/main" id="{66B94D2E-911F-864E-99DB-4466E33AA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1400"/>
            <a:ext cx="213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MN"/>
              <a:t>Why ?</a:t>
            </a: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62A7C003-6255-7541-9879-6A266CDB1B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66FE77-F425-5948-B35A-CDBC81AA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854-AE93-1F47-85CD-49C39CA4FB0A}" type="slidenum">
              <a:rPr lang="en-US" altLang="en-MN"/>
              <a:pPr/>
              <a:t>12</a:t>
            </a:fld>
            <a:endParaRPr lang="en-US" altLang="en-M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CF33A04-B106-FE43-9075-DA0855736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/>
              <a:t>Recall:Revenue function-R(q)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7253E26-F3E4-A04C-BA4F-373F218DA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en-MN"/>
              <a:t>Revenue in million dollars R(q)</a:t>
            </a:r>
          </a:p>
          <a:p>
            <a:endParaRPr lang="en-US" altLang="en-MN"/>
          </a:p>
          <a:p>
            <a:endParaRPr lang="en-US" altLang="en-MN"/>
          </a:p>
          <a:p>
            <a:endParaRPr lang="en-US" altLang="en-MN" sz="2400"/>
          </a:p>
          <a:p>
            <a:endParaRPr lang="en-US" altLang="en-MN"/>
          </a:p>
          <a:p>
            <a:r>
              <a:rPr lang="en-US" altLang="en-MN" sz="3600">
                <a:solidFill>
                  <a:srgbClr val="FF0000"/>
                </a:solidFill>
              </a:rPr>
              <a:t>Why do this conversion?</a:t>
            </a:r>
          </a:p>
          <a:p>
            <a:pPr>
              <a:buFontTx/>
              <a:buNone/>
            </a:pPr>
            <a:r>
              <a:rPr lang="en-US" altLang="en-MN"/>
              <a:t>Marginal Revenue in dollars per drive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3508FCA4-6ABA-C14C-ADE4-C405C1BA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28908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3" imgW="20777200" imgH="4978400" progId="Equation.3">
                  <p:embed/>
                </p:oleObj>
              </mc:Choice>
              <mc:Fallback>
                <p:oleObj name="Equation" r:id="rId3" imgW="207772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28908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AF167C0D-61F8-A645-94E5-EA17F7843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667000"/>
          <a:ext cx="41910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5" imgW="35991800" imgH="14630400" progId="Equation.3">
                  <p:embed/>
                </p:oleObj>
              </mc:Choice>
              <mc:Fallback>
                <p:oleObj name="Equation" r:id="rId5" imgW="35991800" imgH="1463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41910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39642A4-4CD7-B44F-8DD0-688CED2F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3D02-0AC6-9349-A627-529E337E36C1}" type="slidenum">
              <a:rPr lang="en-US" altLang="en-MN"/>
              <a:pPr/>
              <a:t>13</a:t>
            </a:fld>
            <a:endParaRPr lang="en-US" altLang="en-M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33FB1E5-536E-E04B-91EE-A83A9385B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6033641-FC32-FB48-90ED-55183D8573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Cost)</a:t>
            </a: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Typically 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In project, 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					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BA003C58-0E06-9646-A56C-37DE2A7C06B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947988" y="3009900"/>
          <a:ext cx="2147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21653500" imgH="4978400" progId="Equation.3">
                  <p:embed/>
                </p:oleObj>
              </mc:Choice>
              <mc:Fallback>
                <p:oleObj name="Equation" r:id="rId4" imgW="216535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009900"/>
                        <a:ext cx="21478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F5773728-2608-3E4C-9900-6F6346C51C9C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021013" y="3994150"/>
          <a:ext cx="2962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6" imgW="30137100" imgH="4978400" progId="Equation.3">
                  <p:embed/>
                </p:oleObj>
              </mc:Choice>
              <mc:Fallback>
                <p:oleObj name="Equation" r:id="rId6" imgW="301371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994150"/>
                        <a:ext cx="2962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A8BAFE1D-9093-C945-AA4C-3BAFB05EA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724400"/>
          <a:ext cx="37623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8" imgW="39204900" imgH="9067800" progId="Equation.3">
                  <p:embed/>
                </p:oleObj>
              </mc:Choice>
              <mc:Fallback>
                <p:oleObj name="Equation" r:id="rId8" imgW="392049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724400"/>
                        <a:ext cx="37623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236E6A2-D01A-FB47-925B-41EB685A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BC8AB-496A-6040-BD8D-6421E6BB0C0C}" type="slidenum">
              <a:rPr lang="en-US" altLang="en-MN"/>
              <a:pPr/>
              <a:t>14</a:t>
            </a:fld>
            <a:endParaRPr lang="en-US" altLang="en-M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411DEB5-0CF8-344F-8C66-E5CB49B8A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0A62B6D-1ABF-764F-8794-EAEF32A49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Cost)</a:t>
            </a: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Marginal Cost is given in original data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Cost per unit at different production levels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Use </a:t>
            </a:r>
            <a:r>
              <a:rPr lang="en-US" altLang="en-MN" sz="3000" i="1"/>
              <a:t>IF</a:t>
            </a:r>
            <a:r>
              <a:rPr lang="en-US" altLang="en-MN" sz="3000"/>
              <a:t> function in </a:t>
            </a:r>
            <a:r>
              <a:rPr lang="en-US" altLang="en-MN" sz="3000" i="1"/>
              <a:t>Excel</a:t>
            </a:r>
            <a:endParaRPr lang="en-US" altLang="en-MN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1F816A6-8CDD-A448-95D1-E7FFB86E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56E71-D2D8-5544-A12B-5D1F0D1B6A15}" type="slidenum">
              <a:rPr lang="en-US" altLang="en-MN"/>
              <a:pPr/>
              <a:t>15</a:t>
            </a:fld>
            <a:endParaRPr lang="en-US" altLang="en-M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1D174D9-C31B-874F-BAA0-588FB0B32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4E8276-BDD0-D241-B6C6-B1EE83933D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Profit)</a:t>
            </a:r>
            <a:endParaRPr lang="en-US" altLang="en-MN" sz="3000" b="1" u="sng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</a:t>
            </a:r>
            <a:r>
              <a:rPr lang="en-US" altLang="en-MN" sz="3000" i="1"/>
              <a:t>MP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= </a:t>
            </a:r>
            <a:r>
              <a:rPr lang="en-US" altLang="en-MN" sz="3000" i="1"/>
              <a:t>MR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– </a:t>
            </a:r>
            <a:r>
              <a:rPr lang="en-US" altLang="en-MN" sz="3000" i="1"/>
              <a:t>MC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- If </a:t>
            </a:r>
            <a:r>
              <a:rPr lang="en-US" altLang="en-MN" sz="3000" i="1"/>
              <a:t>MP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&gt; 0, profit is increasing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- If </a:t>
            </a:r>
            <a:r>
              <a:rPr lang="en-US" altLang="en-MN" sz="3000" i="1"/>
              <a:t>MR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&gt; </a:t>
            </a:r>
            <a:r>
              <a:rPr lang="en-US" altLang="en-MN" sz="3000" i="1"/>
              <a:t>MC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), profit is increasing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- If </a:t>
            </a:r>
            <a:r>
              <a:rPr lang="en-US" altLang="en-MN" sz="3000" i="1"/>
              <a:t>MP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&lt; 0, profit is decreasing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- If </a:t>
            </a:r>
            <a:r>
              <a:rPr lang="en-US" altLang="en-MN" sz="3000" i="1"/>
              <a:t>MR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 &lt; </a:t>
            </a:r>
            <a:r>
              <a:rPr lang="en-US" altLang="en-MN" sz="3000" i="1"/>
              <a:t>MC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), profit is decreasing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600B9-2025-0C4F-87C4-3AA06E99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B0432-BC9B-C14C-BC67-D6573BF28D79}" type="slidenum">
              <a:rPr lang="en-US" altLang="en-MN"/>
              <a:pPr/>
              <a:t>16</a:t>
            </a:fld>
            <a:endParaRPr lang="en-US" altLang="en-M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0F148-B5E6-FC45-95BD-7F45AAE2E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D4D0BF1-14F5-9F40-82DF-EEC5E8B57D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Revenue)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Calculate </a:t>
            </a:r>
            <a:r>
              <a:rPr lang="en-US" altLang="en-MN" sz="3000" i="1"/>
              <a:t>MR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6E0E2F03-7EA3-D04C-8879-5878D705FEC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71600" y="3443288"/>
          <a:ext cx="5105400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4" imgW="63487300" imgH="33934400" progId="Equation.3">
                  <p:embed/>
                </p:oleObj>
              </mc:Choice>
              <mc:Fallback>
                <p:oleObj name="Equation" r:id="rId4" imgW="63487300" imgH="3393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43288"/>
                        <a:ext cx="5105400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3E9D716-CF26-E84E-B33E-A749D33F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53B-501C-DB4E-930F-76E8CE285CE9}" type="slidenum">
              <a:rPr lang="en-US" altLang="en-MN"/>
              <a:pPr/>
              <a:t>17</a:t>
            </a:fld>
            <a:endParaRPr lang="en-US" altLang="en-M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A25BA54-DB68-DC43-B567-1BB4F039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23139A-6F9F-F644-B516-8CE36725C2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(Marginal Cost)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Calculate </a:t>
            </a:r>
            <a:r>
              <a:rPr lang="en-US" altLang="en-MN" sz="3000" i="1"/>
              <a:t>MC</a:t>
            </a:r>
            <a:r>
              <a:rPr lang="en-US" altLang="en-MN" sz="3000"/>
              <a:t>(</a:t>
            </a:r>
            <a:r>
              <a:rPr lang="en-US" altLang="en-MN" sz="3000" i="1"/>
              <a:t>q</a:t>
            </a:r>
            <a:r>
              <a:rPr lang="en-US" altLang="en-MN" sz="3000"/>
              <a:t>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IF(</a:t>
            </a:r>
            <a:r>
              <a:rPr lang="en-US" altLang="en-MN" sz="3000" i="1"/>
              <a:t>q</a:t>
            </a:r>
            <a:r>
              <a:rPr lang="en-US" altLang="en-MN" sz="3000"/>
              <a:t>&lt;=500,115,IF(</a:t>
            </a:r>
            <a:r>
              <a:rPr lang="en-US" altLang="en-MN" sz="3000" i="1"/>
              <a:t>q</a:t>
            </a:r>
            <a:r>
              <a:rPr lang="en-US" altLang="en-MN" sz="3000"/>
              <a:t>&lt;=1100,100,90))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B623EB3-A43C-FA47-9B23-B8B0A943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46F2-D835-634F-83FF-5FBBB459D9F0}" type="slidenum">
              <a:rPr lang="en-US" altLang="en-MN"/>
              <a:pPr/>
              <a:t>18</a:t>
            </a:fld>
            <a:endParaRPr lang="en-US" altLang="en-M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162DA3A-5D6B-0D4B-A490-4D9F91209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763401E-19CF-C94D-B29D-34B407D5D2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2600" b="1" u="sng"/>
              <a:t>Project</a:t>
            </a:r>
            <a:r>
              <a:rPr lang="en-US" altLang="en-MN" sz="2600"/>
              <a:t> (Maximum Profit)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600" b="1" u="sng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600"/>
              <a:t>	- Maximum profit occurs when </a:t>
            </a:r>
            <a:r>
              <a:rPr lang="en-US" altLang="en-MN" sz="2600" i="1"/>
              <a:t>MP</a:t>
            </a:r>
            <a:r>
              <a:rPr lang="en-US" altLang="en-MN" sz="2600"/>
              <a:t>(</a:t>
            </a:r>
            <a:r>
              <a:rPr lang="en-US" altLang="en-MN" sz="2600" i="1"/>
              <a:t>q</a:t>
            </a:r>
            <a:r>
              <a:rPr lang="en-US" altLang="en-MN" sz="2600"/>
              <a:t>) = 0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600"/>
              <a:t>	- Max profit occurs when </a:t>
            </a:r>
            <a:r>
              <a:rPr lang="en-US" altLang="en-MN" sz="2600" i="1"/>
              <a:t>MR</a:t>
            </a:r>
            <a:r>
              <a:rPr lang="en-US" altLang="en-MN" sz="2600"/>
              <a:t>(</a:t>
            </a:r>
            <a:r>
              <a:rPr lang="en-US" altLang="en-MN" sz="2600" i="1"/>
              <a:t>q</a:t>
            </a:r>
            <a:r>
              <a:rPr lang="en-US" altLang="en-MN" sz="2600"/>
              <a:t>) = </a:t>
            </a:r>
            <a:r>
              <a:rPr lang="en-US" altLang="en-MN" sz="2600" i="1"/>
              <a:t>MC</a:t>
            </a:r>
            <a:r>
              <a:rPr lang="en-US" altLang="en-MN" sz="2600"/>
              <a:t>(</a:t>
            </a:r>
            <a:r>
              <a:rPr lang="en-US" altLang="en-MN" sz="2600" i="1"/>
              <a:t>q</a:t>
            </a:r>
            <a:r>
              <a:rPr lang="en-US" altLang="en-MN" sz="2600"/>
              <a:t>)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600"/>
              <a:t>	- Estimate quantity from graph of Profit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600"/>
              <a:t>	- Estimate quantity from graph of Marginal Profit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66D99B9B-291D-1546-84B5-5D5CB7A0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D186-91C8-3C44-99CE-1C124F76E0D1}" type="slidenum">
              <a:rPr lang="en-US" altLang="en-MN"/>
              <a:pPr/>
              <a:t>19</a:t>
            </a:fld>
            <a:endParaRPr lang="en-US" altLang="en-M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A627527-A82A-EB4E-93A3-7A9046AB9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B70C448-43CD-2742-B21E-291C307E11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(Maximum Profit)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 b="1" u="sng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	- Create table for calculations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5242F9C3-1B8B-374E-A401-E71C2D00298D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3921125"/>
            <a:ext cx="7700962" cy="4826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F9B73B-568F-074B-894E-76F24CCB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0F43-E385-8948-987B-73EDE77C231B}" type="slidenum">
              <a:rPr lang="en-US" altLang="en-MN"/>
              <a:pPr/>
              <a:t>2</a:t>
            </a:fld>
            <a:endParaRPr lang="en-US" altLang="en-M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AC04903-0951-BC4A-82A2-48DE1A2B2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B1B1624-D2FC-1A46-9919-11570E51A7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/>
              <a:t>Difference quotients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</a:pPr>
            <a:r>
              <a:rPr lang="en-US" altLang="en-MN" sz="3000"/>
              <a:t> 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</a:pPr>
            <a:r>
              <a:rPr lang="en-US" altLang="en-MN" sz="3000"/>
              <a:t>Called the derivative of </a:t>
            </a:r>
            <a:r>
              <a:rPr lang="en-US" altLang="en-MN" sz="3000" i="1"/>
              <a:t>f</a:t>
            </a:r>
            <a:r>
              <a:rPr lang="en-US" altLang="en-MN" sz="3000"/>
              <a:t>(</a:t>
            </a:r>
            <a:r>
              <a:rPr lang="en-US" altLang="en-MN" sz="3000" i="1"/>
              <a:t>x</a:t>
            </a:r>
            <a:r>
              <a:rPr lang="en-US" altLang="en-MN" sz="3000"/>
              <a:t>)</a:t>
            </a:r>
          </a:p>
          <a:p>
            <a:pPr marL="469900" indent="-469900">
              <a:buClr>
                <a:schemeClr val="tx1"/>
              </a:buClr>
            </a:pPr>
            <a:r>
              <a:rPr lang="en-US" altLang="en-MN" sz="3000"/>
              <a:t>Computing 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3000"/>
              <a:t>      Called differentiation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2260BCFA-8185-3E41-A4A5-D9E23194364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70000" y="2862263"/>
          <a:ext cx="43164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50025300" imgH="9067800" progId="Equation.3">
                  <p:embed/>
                </p:oleObj>
              </mc:Choice>
              <mc:Fallback>
                <p:oleObj name="Equation" r:id="rId4" imgW="500253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862263"/>
                        <a:ext cx="43164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BBDFD468-CAA5-E643-92A0-BFA989D27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05325"/>
          <a:ext cx="1066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8191500" imgH="4978400" progId="Equation.3">
                  <p:embed/>
                </p:oleObj>
              </mc:Choice>
              <mc:Fallback>
                <p:oleObj name="Equation" r:id="rId6" imgW="81915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05325"/>
                        <a:ext cx="10668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7FC8D9F-D484-D340-AF38-5FAF053A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6FB0-5394-B54C-B378-558B6D944555}" type="slidenum">
              <a:rPr lang="en-US" altLang="en-MN"/>
              <a:pPr/>
              <a:t>20</a:t>
            </a:fld>
            <a:endParaRPr lang="en-US" altLang="en-M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D81D464-6934-1948-A0D8-E3A3D0C52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AA4F654-5AB8-694A-85D2-04E1EE6D6F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 b="1" u="sng"/>
              <a:t>Project</a:t>
            </a:r>
            <a:r>
              <a:rPr lang="en-US" altLang="en-MN" sz="3000"/>
              <a:t> (Answering Questions 1-3)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1. What price?  $167.70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2.  What quantity?  575,644 units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3000"/>
              <a:t>	3.  What profit?  $9.87 million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C4516CBE-6B2A-B645-A5E2-9CEE5F755DE6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514600"/>
            <a:ext cx="8153400" cy="531813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A93DB2DE-D8A4-6141-84C9-64CD37CA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A058-6294-C54E-B27A-E5AA689C0E3F}" type="slidenum">
              <a:rPr lang="en-US" altLang="en-MN"/>
              <a:pPr/>
              <a:t>21</a:t>
            </a:fld>
            <a:endParaRPr lang="en-US" altLang="en-M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534720A-0F4B-E644-865B-4B3A3194E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D2F1A8B-59BB-664A-9673-D272485C65B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2600" b="1" u="sng"/>
              <a:t>Project</a:t>
            </a:r>
            <a:r>
              <a:rPr lang="en-US" altLang="en-MN" sz="2600"/>
              <a:t> (Answering Question 4)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4.  How sensitive?  Somewhat sensitive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							       </a:t>
            </a:r>
            <a:r>
              <a:rPr lang="en-US" altLang="en-MN" sz="2200"/>
              <a:t>-0.2%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2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2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							       </a:t>
            </a:r>
            <a:r>
              <a:rPr lang="en-US" altLang="en-MN" sz="2200"/>
              <a:t>-4.7%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FC6F7814-DE60-3C4F-9E5A-C88A4C923E64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514600"/>
            <a:ext cx="8153400" cy="531813"/>
          </a:xfrm>
          <a:noFill/>
          <a:ln/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408E3ABC-AF5C-F549-B55D-29C481421EBB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990975"/>
            <a:ext cx="6692900" cy="419100"/>
          </a:xfrm>
          <a:noFill/>
          <a:ln/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F29B22E5-A0FE-8A46-A4A6-DD383690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7086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70F5489F-8C0B-984A-8737-129E1075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9530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N"/>
          </a:p>
        </p:txBody>
      </p:sp>
      <p:pic>
        <p:nvPicPr>
          <p:cNvPr id="38920" name="Picture 8">
            <a:extLst>
              <a:ext uri="{FF2B5EF4-FFF2-40B4-BE49-F238E27FC236}">
                <a16:creationId xmlns:a16="http://schemas.microsoft.com/office/drawing/2014/main" id="{93A06E9C-FE94-8645-BAAB-5666BA6D0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05400"/>
            <a:ext cx="7086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21" name="Picture 9">
            <a:extLst>
              <a:ext uri="{FF2B5EF4-FFF2-40B4-BE49-F238E27FC236}">
                <a16:creationId xmlns:a16="http://schemas.microsoft.com/office/drawing/2014/main" id="{8511A630-FD10-CE43-A226-8EA8A4DE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38800"/>
            <a:ext cx="7086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AAF5A4B-9087-D54B-B8D4-56E22CB6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5560-3DF7-8F4F-AC40-2D3DE5B43649}" type="slidenum">
              <a:rPr lang="en-US" altLang="en-MN"/>
              <a:pPr/>
              <a:t>22</a:t>
            </a:fld>
            <a:endParaRPr lang="en-US" altLang="en-M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22EF470-4F1D-CF47-88AA-0E2209961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7CD6B06-2E39-D041-960C-43F4888AD5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2600" b="1" u="sng"/>
              <a:t>Project</a:t>
            </a:r>
            <a:r>
              <a:rPr lang="en-US" altLang="en-MN" sz="2600"/>
              <a:t> (What to do)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- Create one graph showing </a:t>
            </a:r>
            <a:r>
              <a:rPr lang="en-US" altLang="en-MN" sz="2600" i="1"/>
              <a:t>MR</a:t>
            </a:r>
            <a:r>
              <a:rPr lang="en-US" altLang="en-MN" sz="2600"/>
              <a:t> and </a:t>
            </a:r>
            <a:r>
              <a:rPr lang="en-US" altLang="en-MN" sz="2600" i="1"/>
              <a:t>MC</a:t>
            </a: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- Create one graph showing </a:t>
            </a:r>
            <a:r>
              <a:rPr lang="en-US" altLang="en-MN" sz="2600" i="1"/>
              <a:t>MP</a:t>
            </a: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2600"/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- Prepare computational cells answering your team’s questions 1- 4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r>
              <a:rPr lang="en-US" altLang="en-MN" sz="260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6C55D341-46E3-CA40-A8B9-ED30C7F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5B54-8F00-CB42-8F6C-93CA5FCC9126}" type="slidenum">
              <a:rPr lang="en-US" altLang="en-MN"/>
              <a:pPr/>
              <a:t>3</a:t>
            </a:fld>
            <a:endParaRPr lang="en-US" altLang="en-M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3CF102E-DA47-2149-8D9B-A8CA8628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684816-F07A-784E-B834-1EC353FF5C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b="1" u="sng"/>
              <a:t>Ex.</a:t>
            </a:r>
            <a:r>
              <a:rPr lang="en-US" altLang="en-MN" sz="3000"/>
              <a:t> Evaluate 	       if </a:t>
            </a:r>
            <a:endParaRPr lang="en-US" altLang="en-MN" sz="3000" b="1" u="sng"/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FA8FE1B1-8859-EB49-96E1-290D829702B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427538" y="1984375"/>
          <a:ext cx="18526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19900900" imgH="5270500" progId="Equation.3">
                  <p:embed/>
                </p:oleObj>
              </mc:Choice>
              <mc:Fallback>
                <p:oleObj name="Equation" r:id="rId4" imgW="19900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84375"/>
                        <a:ext cx="18526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E598D28C-FFF2-F146-B36A-1E582F6D2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19400"/>
          <a:ext cx="46482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6" imgW="49733200" imgH="32766000" progId="Equation.3">
                  <p:embed/>
                </p:oleObj>
              </mc:Choice>
              <mc:Fallback>
                <p:oleObj name="Equation" r:id="rId6" imgW="49733200" imgH="3276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6482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10411955-6759-8346-809E-E434EC77B07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170238" y="2054225"/>
          <a:ext cx="741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8" imgW="8191500" imgH="4978400" progId="Equation.3">
                  <p:embed/>
                </p:oleObj>
              </mc:Choice>
              <mc:Fallback>
                <p:oleObj name="Equation" r:id="rId8" imgW="81915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054225"/>
                        <a:ext cx="7413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B46CA16-EFCB-A342-9C6B-C7EBF51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6A5B-09D0-094C-9852-94E69ED01C8C}" type="slidenum">
              <a:rPr lang="en-US" altLang="en-MN"/>
              <a:pPr/>
              <a:t>4</a:t>
            </a:fld>
            <a:endParaRPr lang="en-US" altLang="en-M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90CED3D-7258-2043-ACBC-BCFAC1B63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AD81A5-7034-C74F-9CC2-71B152FE31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2600"/>
              <a:t>Numerical differentiation is used to avoid tedious difference quotient calculations </a:t>
            </a:r>
          </a:p>
          <a:p>
            <a:pPr marL="469900" indent="-469900">
              <a:buClr>
                <a:schemeClr val="tx1"/>
              </a:buClr>
            </a:pPr>
            <a:r>
              <a:rPr lang="en-US" altLang="en-MN" sz="2600" i="1"/>
              <a:t>Differentiating.xls</a:t>
            </a:r>
            <a:r>
              <a:rPr lang="en-US" altLang="en-MN" sz="2600"/>
              <a:t> file (Numerical differentiation utility)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2600"/>
          </a:p>
          <a:p>
            <a:pPr marL="469900" indent="-469900">
              <a:buClr>
                <a:schemeClr val="tx1"/>
              </a:buClr>
            </a:pPr>
            <a:endParaRPr lang="en-US" altLang="en-MN" sz="2600"/>
          </a:p>
          <a:p>
            <a:pPr marL="469900" indent="-469900">
              <a:buClr>
                <a:schemeClr val="tx1"/>
              </a:buClr>
            </a:pPr>
            <a:r>
              <a:rPr lang="en-US" altLang="en-MN" sz="2600"/>
              <a:t>Graphs both function and derivative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2600"/>
          </a:p>
          <a:p>
            <a:pPr marL="469900" indent="-469900">
              <a:buClr>
                <a:schemeClr val="tx1"/>
              </a:buClr>
            </a:pPr>
            <a:endParaRPr lang="en-US" altLang="en-MN" sz="2600"/>
          </a:p>
          <a:p>
            <a:pPr marL="469900" indent="-469900">
              <a:buClr>
                <a:schemeClr val="tx1"/>
              </a:buClr>
            </a:pPr>
            <a:r>
              <a:rPr lang="en-US" altLang="en-MN" sz="2600"/>
              <a:t>Can evaluate function and derivative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5BA4-88C1-ED4C-8505-459A648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B577-51A3-9B4C-9BF6-2711C03F3AF4}" type="slidenum">
              <a:rPr lang="en-US" altLang="en-MN"/>
              <a:pPr/>
              <a:t>5</a:t>
            </a:fld>
            <a:endParaRPr lang="en-US" altLang="en-M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5C3B076-434A-6E47-A492-34195CECF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C89E0A-E589-BB4A-ADDB-46984F66F6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 i="1"/>
              <a:t>Differentiating.xls</a:t>
            </a:r>
            <a:endParaRPr lang="en-US" altLang="en-MN" sz="3000"/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09248AB-4D01-444F-9A81-56F3B6F2A51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605088"/>
            <a:ext cx="7772400" cy="3394075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BC8302AE-CA17-EA47-AC02-D6C2DA59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4898-4352-D64F-A13F-1CE244D0910C}" type="slidenum">
              <a:rPr lang="en-US" altLang="en-MN"/>
              <a:pPr/>
              <a:t>6</a:t>
            </a:fld>
            <a:endParaRPr lang="en-US" altLang="en-M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7C0EB23-22E4-8D4D-9FA3-70062A2CD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35654B3-F223-CD44-AF86-F699F0DF7C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marL="469900" indent="-469900">
              <a:buClr>
                <a:schemeClr val="tx1"/>
              </a:buClr>
            </a:pPr>
            <a:r>
              <a:rPr lang="en-US" altLang="en-MN" sz="3000"/>
              <a:t>Use </a:t>
            </a:r>
            <a:r>
              <a:rPr lang="en-US" altLang="en-MN" sz="3000" i="1"/>
              <a:t>Differentiating.xls</a:t>
            </a:r>
            <a:r>
              <a:rPr lang="en-US" altLang="en-MN" sz="3000"/>
              <a:t> to graph the derivative of 		          on the interval [-2, 8].  Then evaluate 	         .</a:t>
            </a:r>
          </a:p>
          <a:p>
            <a:pPr marL="469900" indent="-469900">
              <a:buClr>
                <a:schemeClr val="tx1"/>
              </a:buClr>
            </a:pPr>
            <a:endParaRPr lang="en-US" altLang="en-MN" sz="3000"/>
          </a:p>
          <a:p>
            <a:pPr marL="908050" lvl="1" indent="-436563">
              <a:buClr>
                <a:schemeClr val="tx1"/>
              </a:buClr>
              <a:buFontTx/>
              <a:buNone/>
            </a:pPr>
            <a:r>
              <a:rPr lang="en-US" altLang="en-MN" sz="2500"/>
              <a:t>						</a:t>
            </a:r>
          </a:p>
          <a:p>
            <a:pPr marL="908050" lvl="1" indent="-436563">
              <a:buClr>
                <a:schemeClr val="tx1"/>
              </a:buClr>
              <a:buFontTx/>
              <a:buNone/>
            </a:pPr>
            <a:r>
              <a:rPr lang="en-US" altLang="en-MN" sz="2500"/>
              <a:t>						</a:t>
            </a:r>
          </a:p>
          <a:p>
            <a:pPr marL="469900" indent="-469900">
              <a:buClr>
                <a:schemeClr val="tx1"/>
              </a:buClr>
              <a:buFontTx/>
              <a:buNone/>
            </a:pPr>
            <a:endParaRPr lang="en-US" altLang="en-MN" sz="3000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577911A9-1125-634C-9203-B4BADA73C04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143000" y="2286000"/>
          <a:ext cx="19986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9900900" imgH="5270500" progId="Equation.3">
                  <p:embed/>
                </p:oleObj>
              </mc:Choice>
              <mc:Fallback>
                <p:oleObj name="Equation" r:id="rId4" imgW="199009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9986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1BE05556-66BC-F544-9478-90CEE24BC25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2667000"/>
          <a:ext cx="814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8191500" imgH="4978400" progId="Equation.3">
                  <p:embed/>
                </p:oleObj>
              </mc:Choice>
              <mc:Fallback>
                <p:oleObj name="Equation" r:id="rId6" imgW="81915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8143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6">
            <a:extLst>
              <a:ext uri="{FF2B5EF4-FFF2-40B4-BE49-F238E27FC236}">
                <a16:creationId xmlns:a16="http://schemas.microsoft.com/office/drawing/2014/main" id="{9617CCCB-70AF-9446-ADA2-CADACFE1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114800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77A6F5EA-B480-5F4F-9D20-2288A02D6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76800"/>
          <a:ext cx="2133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9" imgW="21361400" imgH="4978400" progId="Equation.3">
                  <p:embed/>
                </p:oleObj>
              </mc:Choice>
              <mc:Fallback>
                <p:oleObj name="Equation" r:id="rId9" imgW="213614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2133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E85A-2467-1A45-9713-21E778A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4580-132C-9F42-9018-8EC4584640A3}" type="slidenum">
              <a:rPr lang="en-US" altLang="en-MN"/>
              <a:pPr/>
              <a:t>7</a:t>
            </a:fld>
            <a:endParaRPr lang="en-US" altLang="en-M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D2D3AE3-18B3-A34B-9E22-B50C80FFC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/>
              <a:t>Important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13801C-C0EB-DC4D-9A66-17460C16A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MN"/>
              <a:t> If f '(x) is constant, the displayed plot will be distorted. </a:t>
            </a:r>
          </a:p>
          <a:p>
            <a:r>
              <a:rPr lang="en-US" altLang="en-MN"/>
              <a:t> To correct this, format the y-axis to have fixed minimum and maximum values.</a:t>
            </a:r>
          </a:p>
          <a:p>
            <a:r>
              <a:rPr lang="en-US" altLang="en-MN"/>
              <a:t>Eg:   Lets try to plot g(x)=10x in [-2,8] </a:t>
            </a:r>
          </a:p>
          <a:p>
            <a:pPr>
              <a:buFontTx/>
              <a:buNone/>
            </a:pPr>
            <a:endParaRPr lang="en-US" altLang="en-M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AF17528A-BA6F-F847-AF58-8311F8F7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B9194-2983-CD4B-A86A-C9D9A103BFAA}" type="slidenum">
              <a:rPr lang="en-US" altLang="en-MN"/>
              <a:pPr/>
              <a:t>8</a:t>
            </a:fld>
            <a:endParaRPr lang="en-US" altLang="en-M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96980BB-E8FB-DF47-AB61-2C88C82F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EDC976-A815-4E42-9705-6F4CCBBCEE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 u="sng"/>
              <a:t>Properties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endParaRPr lang="en-US" altLang="en-MN" sz="3000"/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500"/>
              <a:t>If                             then </a:t>
            </a:r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500"/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500"/>
              <a:t>If                                    then </a:t>
            </a:r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500"/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500"/>
              <a:t>If                           then </a:t>
            </a:r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MN" sz="2500"/>
          </a:p>
          <a:p>
            <a:pPr marL="908050" lvl="1" indent="-436563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MN" sz="2500"/>
              <a:t>If                   then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0B64493E-0121-9F4A-B17A-3330785584F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524000" y="2667000"/>
          <a:ext cx="18510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21069300" imgH="4978400" progId="Equation.3">
                  <p:embed/>
                </p:oleObj>
              </mc:Choice>
              <mc:Fallback>
                <p:oleObj name="Equation" r:id="rId4" imgW="210693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18510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12EE0A7D-FA03-904B-ADEA-1C1B9D88041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267200" y="2667000"/>
          <a:ext cx="19240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22821900" imgH="4978400" progId="Equation.3">
                  <p:embed/>
                </p:oleObj>
              </mc:Choice>
              <mc:Fallback>
                <p:oleObj name="Equation" r:id="rId6" imgW="22821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67000"/>
                        <a:ext cx="19240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6F883B09-5B9E-D54B-BED4-EA30F91AD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2381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8" imgW="26327100" imgH="4978400" progId="Equation.3">
                  <p:embed/>
                </p:oleObj>
              </mc:Choice>
              <mc:Fallback>
                <p:oleObj name="Equation" r:id="rId8" imgW="263271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2381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1CFE91F4-8670-E646-94BE-3ECCA0AD4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581400"/>
          <a:ext cx="2619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10" imgW="28968700" imgH="4978400" progId="Equation.3">
                  <p:embed/>
                </p:oleObj>
              </mc:Choice>
              <mc:Fallback>
                <p:oleObj name="Equation" r:id="rId10" imgW="28968700" imgH="497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2619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028F8344-D347-EC41-BED0-580322126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196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2" imgW="20485100" imgH="4978400" progId="Equation.3">
                  <p:embed/>
                </p:oleObj>
              </mc:Choice>
              <mc:Fallback>
                <p:oleObj name="Equation" r:id="rId12" imgW="204851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9214FCCE-82BA-E74F-926D-6BE7C1AC4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419600"/>
          <a:ext cx="1196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4" imgW="14630400" imgH="4978400" progId="Equation.3">
                  <p:embed/>
                </p:oleObj>
              </mc:Choice>
              <mc:Fallback>
                <p:oleObj name="Equation" r:id="rId14" imgW="14630400" imgH="4978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1196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BE3547E8-DE31-CB4F-9A04-56EFDF9F2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257800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6" imgW="12877800" imgH="4978400" progId="Equation.3">
                  <p:embed/>
                </p:oleObj>
              </mc:Choice>
              <mc:Fallback>
                <p:oleObj name="Equation" r:id="rId16" imgW="128778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F595C319-D44C-614B-9F3E-B5FF8FFA0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257800"/>
          <a:ext cx="1220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8" imgW="13754100" imgH="4978400" progId="Equation.3">
                  <p:embed/>
                </p:oleObj>
              </mc:Choice>
              <mc:Fallback>
                <p:oleObj name="Equation" r:id="rId18" imgW="13754100" imgH="49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1220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699217E-99B4-F34D-8678-22D8E970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B195-261D-4849-B9C0-CC4DC55694C1}" type="slidenum">
              <a:rPr lang="en-US" altLang="en-MN"/>
              <a:pPr/>
              <a:t>9</a:t>
            </a:fld>
            <a:endParaRPr lang="en-US" altLang="en-M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F31AE45-FB6A-6247-8E81-10C277EF6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MN" b="1" u="sng"/>
              <a:t>Derivatives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4A3B7A-D5A1-CA43-BC7D-FAEE926730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/>
              <a:t>Tangent line approximations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/>
              <a:t>Useful for easy approximations to complicated functions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/>
              <a:t>Need a point and slope (derivative)</a:t>
            </a:r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endParaRPr lang="en-US" altLang="en-MN" sz="3000"/>
          </a:p>
          <a:p>
            <a:pPr marL="469900" indent="-469900">
              <a:lnSpc>
                <a:spcPct val="90000"/>
              </a:lnSpc>
              <a:buClr>
                <a:schemeClr val="tx1"/>
              </a:buClr>
            </a:pPr>
            <a:r>
              <a:rPr lang="en-US" altLang="en-MN" sz="3000"/>
              <a:t>Use </a:t>
            </a:r>
            <a:r>
              <a:rPr lang="en-US" altLang="en-MN" sz="3000" i="1"/>
              <a:t>y</a:t>
            </a:r>
            <a:r>
              <a:rPr lang="en-US" altLang="en-MN" sz="3000"/>
              <a:t> = </a:t>
            </a:r>
            <a:r>
              <a:rPr lang="en-US" altLang="en-MN" sz="3000" i="1"/>
              <a:t>mx</a:t>
            </a:r>
            <a:r>
              <a:rPr lang="en-US" altLang="en-MN" sz="3000"/>
              <a:t> +</a:t>
            </a:r>
            <a:r>
              <a:rPr lang="en-US" altLang="en-MN" sz="3000" i="1"/>
              <a:t>b</a:t>
            </a:r>
            <a:endParaRPr lang="en-US" altLang="en-MN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685</Words>
  <Application>Microsoft Macintosh PowerPoint</Application>
  <PresentationFormat>On-screen Show (4:3)</PresentationFormat>
  <Paragraphs>195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Times New Roman</vt:lpstr>
      <vt:lpstr>Wingdings</vt:lpstr>
      <vt:lpstr>Default Design</vt:lpstr>
      <vt:lpstr>Microsoft Equation 3.0</vt:lpstr>
      <vt:lpstr>Derivatives</vt:lpstr>
      <vt:lpstr>Derivatives</vt:lpstr>
      <vt:lpstr>Derivatives</vt:lpstr>
      <vt:lpstr>Derivatives</vt:lpstr>
      <vt:lpstr>Derivatives</vt:lpstr>
      <vt:lpstr>Derivatives</vt:lpstr>
      <vt:lpstr>Important</vt:lpstr>
      <vt:lpstr>Derivatives</vt:lpstr>
      <vt:lpstr>Derivatives</vt:lpstr>
      <vt:lpstr>Derivatives</vt:lpstr>
      <vt:lpstr>Derivatives</vt:lpstr>
      <vt:lpstr>Recall:Revenue function-R(q)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  <vt:lpstr>Derivatives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Microsoft Office User</cp:lastModifiedBy>
  <cp:revision>5</cp:revision>
  <dcterms:created xsi:type="dcterms:W3CDTF">2004-09-14T14:17:50Z</dcterms:created>
  <dcterms:modified xsi:type="dcterms:W3CDTF">2023-07-27T10:04:45Z</dcterms:modified>
</cp:coreProperties>
</file>