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Lst>
  <p:notesMasterIdLst>
    <p:notesMasterId r:id="rId21"/>
  </p:notesMasterIdLst>
  <p:sldIdLst>
    <p:sldId id="269" r:id="rId2"/>
    <p:sldId id="283" r:id="rId3"/>
    <p:sldId id="288" r:id="rId4"/>
    <p:sldId id="290" r:id="rId5"/>
    <p:sldId id="292" r:id="rId6"/>
    <p:sldId id="291" r:id="rId7"/>
    <p:sldId id="293" r:id="rId8"/>
    <p:sldId id="277" r:id="rId9"/>
    <p:sldId id="289" r:id="rId10"/>
    <p:sldId id="285" r:id="rId11"/>
    <p:sldId id="294" r:id="rId12"/>
    <p:sldId id="284" r:id="rId13"/>
    <p:sldId id="278" r:id="rId14"/>
    <p:sldId id="286" r:id="rId15"/>
    <p:sldId id="279" r:id="rId16"/>
    <p:sldId id="287" r:id="rId17"/>
    <p:sldId id="282" r:id="rId18"/>
    <p:sldId id="268" r:id="rId19"/>
    <p:sldId id="295" r:id="rId2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33AB34-F73E-4750-B683-3864F3BC1FDB}">
          <p14:sldIdLst>
            <p14:sldId id="269"/>
            <p14:sldId id="283"/>
            <p14:sldId id="288"/>
            <p14:sldId id="290"/>
            <p14:sldId id="292"/>
            <p14:sldId id="291"/>
            <p14:sldId id="293"/>
            <p14:sldId id="277"/>
            <p14:sldId id="289"/>
            <p14:sldId id="285"/>
            <p14:sldId id="294"/>
            <p14:sldId id="284"/>
            <p14:sldId id="278"/>
            <p14:sldId id="286"/>
            <p14:sldId id="279"/>
            <p14:sldId id="287"/>
            <p14:sldId id="282"/>
            <p14:sldId id="268"/>
            <p14:sldId id="295"/>
          </p14:sldIdLst>
        </p14:section>
        <p14:section name="Backup" id="{4639FF53-061F-4BE1-8E85-8F07C64F0914}">
          <p14:sldIdLst/>
        </p14:section>
      </p14:sectionLst>
    </p:ext>
    <p:ext uri="{EFAFB233-063F-42B5-8137-9DF3F51BA10A}">
      <p15:sldGuideLst xmlns:p15="http://schemas.microsoft.com/office/powerpoint/2012/main">
        <p15:guide id="1" orient="horz" pos="2880">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B"/>
    <a:srgbClr val="AB05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7" autoAdjust="0"/>
    <p:restoredTop sz="94684"/>
  </p:normalViewPr>
  <p:slideViewPr>
    <p:cSldViewPr>
      <p:cViewPr varScale="1">
        <p:scale>
          <a:sx n="57" d="100"/>
          <a:sy n="57" d="100"/>
        </p:scale>
        <p:origin x="204" y="696"/>
      </p:cViewPr>
      <p:guideLst>
        <p:guide orient="horz" pos="2880"/>
        <p:guide pos="576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3DA6E8E-4582-E048-9D5F-B5AA4B8014DE}" type="datetimeFigureOut">
              <a:rPr lang="en-US" smtClean="0"/>
              <a:t>8/12/2024</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C7B152A-EC10-0D42-BD0F-200D846462C9}" type="slidenum">
              <a:rPr lang="en-US" smtClean="0"/>
              <a:t>‹#›</a:t>
            </a:fld>
            <a:endParaRPr lang="en-US"/>
          </a:p>
        </p:txBody>
      </p:sp>
    </p:spTree>
    <p:extLst>
      <p:ext uri="{BB962C8B-B14F-4D97-AF65-F5344CB8AC3E}">
        <p14:creationId xmlns:p14="http://schemas.microsoft.com/office/powerpoint/2010/main" val="310211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7B152A-EC10-0D42-BD0F-200D846462C9}" type="slidenum">
              <a:rPr lang="en-US" smtClean="0"/>
              <a:t>1</a:t>
            </a:fld>
            <a:endParaRPr lang="en-US"/>
          </a:p>
        </p:txBody>
      </p:sp>
    </p:spTree>
    <p:extLst>
      <p:ext uri="{BB962C8B-B14F-4D97-AF65-F5344CB8AC3E}">
        <p14:creationId xmlns:p14="http://schemas.microsoft.com/office/powerpoint/2010/main" val="1822401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35" name="object 2">
            <a:extLst>
              <a:ext uri="{FF2B5EF4-FFF2-40B4-BE49-F238E27FC236}">
                <a16:creationId xmlns:a16="http://schemas.microsoft.com/office/drawing/2014/main" id="{B7C7D8D2-C446-5A4B-99DC-B14F0DCA96BA}"/>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36" name="object 10">
            <a:extLst>
              <a:ext uri="{FF2B5EF4-FFF2-40B4-BE49-F238E27FC236}">
                <a16:creationId xmlns:a16="http://schemas.microsoft.com/office/drawing/2014/main" id="{DAE03A09-B8F5-B14D-AA68-4D0B3893702D}"/>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37" name="Group 36">
            <a:extLst>
              <a:ext uri="{FF2B5EF4-FFF2-40B4-BE49-F238E27FC236}">
                <a16:creationId xmlns:a16="http://schemas.microsoft.com/office/drawing/2014/main" id="{AE685FBF-2BCE-B549-BA09-F031EF8ACA99}"/>
              </a:ext>
            </a:extLst>
          </p:cNvPr>
          <p:cNvGrpSpPr/>
          <p:nvPr userDrawn="1"/>
        </p:nvGrpSpPr>
        <p:grpSpPr>
          <a:xfrm rot="10800000">
            <a:off x="873404" y="8823172"/>
            <a:ext cx="3054617" cy="73818"/>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pic>
        <p:nvPicPr>
          <p:cNvPr id="59" name="Picture 58">
            <a:extLst>
              <a:ext uri="{FF2B5EF4-FFF2-40B4-BE49-F238E27FC236}">
                <a16:creationId xmlns:a16="http://schemas.microsoft.com/office/drawing/2014/main" id="{F48AFB5F-D473-9A4E-9EBD-3617A1390AD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extLst>
      <p:ext uri="{BB962C8B-B14F-4D97-AF65-F5344CB8AC3E}">
        <p14:creationId xmlns:p14="http://schemas.microsoft.com/office/powerpoint/2010/main" val="230792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userDrawn="1"/>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190861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724874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pic>
        <p:nvPicPr>
          <p:cNvPr id="5" name="Picture 4">
            <a:extLst>
              <a:ext uri="{FF2B5EF4-FFF2-40B4-BE49-F238E27FC236}">
                <a16:creationId xmlns:a16="http://schemas.microsoft.com/office/drawing/2014/main" id="{500427AF-FC89-B544-AD6A-8861FD3D0E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6" name="Rectangle 5">
            <a:extLst>
              <a:ext uri="{FF2B5EF4-FFF2-40B4-BE49-F238E27FC236}">
                <a16:creationId xmlns:a16="http://schemas.microsoft.com/office/drawing/2014/main" id="{F0950B3E-629C-5048-BBA1-C8B1F62EFD0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bject 3">
            <a:extLst>
              <a:ext uri="{FF2B5EF4-FFF2-40B4-BE49-F238E27FC236}">
                <a16:creationId xmlns:a16="http://schemas.microsoft.com/office/drawing/2014/main" id="{17A607B4-CBD2-E04D-BDAA-181449BAF9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38770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pic>
        <p:nvPicPr>
          <p:cNvPr id="6" name="Picture 5">
            <a:extLst>
              <a:ext uri="{FF2B5EF4-FFF2-40B4-BE49-F238E27FC236}">
                <a16:creationId xmlns:a16="http://schemas.microsoft.com/office/drawing/2014/main" id="{A276925C-926B-1546-8F79-7CEF2622C2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9CC38A79-1416-6A47-8697-1B397F2D4AA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625C8968-7A91-BB4A-B0D1-505C60660E18}"/>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2" name="object 6">
            <a:extLst>
              <a:ext uri="{FF2B5EF4-FFF2-40B4-BE49-F238E27FC236}">
                <a16:creationId xmlns:a16="http://schemas.microsoft.com/office/drawing/2014/main" id="{586ED654-700A-2147-9380-60A6E2C74899}"/>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32365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0" name="Rectangle 9">
            <a:extLst>
              <a:ext uri="{FF2B5EF4-FFF2-40B4-BE49-F238E27FC236}">
                <a16:creationId xmlns:a16="http://schemas.microsoft.com/office/drawing/2014/main" id="{6D8127CD-FD8A-A844-98F0-23382BA9FAE9}"/>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37B0837-427D-1748-AB83-BA20A397579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Rectangle 11">
            <a:extLst>
              <a:ext uri="{FF2B5EF4-FFF2-40B4-BE49-F238E27FC236}">
                <a16:creationId xmlns:a16="http://schemas.microsoft.com/office/drawing/2014/main" id="{5C633B24-A0CE-BF4A-B6B6-8FF604B3913F}"/>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bject 3">
            <a:extLst>
              <a:ext uri="{FF2B5EF4-FFF2-40B4-BE49-F238E27FC236}">
                <a16:creationId xmlns:a16="http://schemas.microsoft.com/office/drawing/2014/main" id="{C59CADE6-3B65-9745-88CF-D1F15149CC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5" name="object 3">
            <a:extLst>
              <a:ext uri="{FF2B5EF4-FFF2-40B4-BE49-F238E27FC236}">
                <a16:creationId xmlns:a16="http://schemas.microsoft.com/office/drawing/2014/main" id="{7A7E4853-92BF-8943-98F7-E8F30CF4C94E}"/>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27859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6" name="object 2">
            <a:extLst>
              <a:ext uri="{FF2B5EF4-FFF2-40B4-BE49-F238E27FC236}">
                <a16:creationId xmlns:a16="http://schemas.microsoft.com/office/drawing/2014/main" id="{EE305CF2-3738-8E46-A4CD-EFB5936BA81C}"/>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7" name="Picture 6">
            <a:extLst>
              <a:ext uri="{FF2B5EF4-FFF2-40B4-BE49-F238E27FC236}">
                <a16:creationId xmlns:a16="http://schemas.microsoft.com/office/drawing/2014/main" id="{4C6E8668-042A-CB4E-978A-59827BEF92B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2C432242-6D23-104C-983C-E3A1DF4292E7}"/>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bject 3">
            <a:extLst>
              <a:ext uri="{FF2B5EF4-FFF2-40B4-BE49-F238E27FC236}">
                <a16:creationId xmlns:a16="http://schemas.microsoft.com/office/drawing/2014/main" id="{2BD09B77-CEFE-DD43-B003-CC084EC60D65}"/>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419979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2">
            <a:extLst>
              <a:ext uri="{FF2B5EF4-FFF2-40B4-BE49-F238E27FC236}">
                <a16:creationId xmlns:a16="http://schemas.microsoft.com/office/drawing/2014/main" id="{A7E98F78-1EE8-9C46-B346-E33EA2A7C643}"/>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9" name="Rectangle 8">
            <a:extLst>
              <a:ext uri="{FF2B5EF4-FFF2-40B4-BE49-F238E27FC236}">
                <a16:creationId xmlns:a16="http://schemas.microsoft.com/office/drawing/2014/main" id="{39C0EF02-BD96-1647-AA41-B9268F4871FD}"/>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25754AD-6AF6-064F-9D39-34874A4830F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object 8">
            <a:extLst>
              <a:ext uri="{FF2B5EF4-FFF2-40B4-BE49-F238E27FC236}">
                <a16:creationId xmlns:a16="http://schemas.microsoft.com/office/drawing/2014/main" id="{67F30830-0281-CB4A-8A0B-32C54DACCB3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3" name="Rectangle 12">
            <a:extLst>
              <a:ext uri="{FF2B5EF4-FFF2-40B4-BE49-F238E27FC236}">
                <a16:creationId xmlns:a16="http://schemas.microsoft.com/office/drawing/2014/main" id="{0162FECF-1BB5-4C42-A89A-BC831EB07689}"/>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28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25" name="Rectangle 24">
            <a:extLst>
              <a:ext uri="{FF2B5EF4-FFF2-40B4-BE49-F238E27FC236}">
                <a16:creationId xmlns:a16="http://schemas.microsoft.com/office/drawing/2014/main" id="{AE769987-766C-AE4B-87F0-D07CCA454BF2}"/>
              </a:ext>
            </a:extLst>
          </p:cNvPr>
          <p:cNvSpPr/>
          <p:nvPr/>
        </p:nvSpPr>
        <p:spPr>
          <a:xfrm>
            <a:off x="8842073" y="6118283"/>
            <a:ext cx="6162674" cy="33640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C5D0346-91FD-8849-99B9-552AB425B3EA}"/>
              </a:ext>
            </a:extLst>
          </p:cNvPr>
          <p:cNvSpPr/>
          <p:nvPr/>
        </p:nvSpPr>
        <p:spPr>
          <a:xfrm>
            <a:off x="8842073" y="1260941"/>
            <a:ext cx="6162674" cy="41125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22" name="object 9">
            <a:extLst>
              <a:ext uri="{FF2B5EF4-FFF2-40B4-BE49-F238E27FC236}">
                <a16:creationId xmlns:a16="http://schemas.microsoft.com/office/drawing/2014/main" id="{52E66EB2-263D-BA4C-964B-DCF423D7C437}"/>
              </a:ext>
            </a:extLst>
          </p:cNvPr>
          <p:cNvSpPr/>
          <p:nvPr/>
        </p:nvSpPr>
        <p:spPr>
          <a:xfrm>
            <a:off x="15520287" y="1260941"/>
            <a:ext cx="45719"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a:p>
        </p:txBody>
      </p:sp>
      <p:sp>
        <p:nvSpPr>
          <p:cNvPr id="24" name="object 3">
            <a:extLst>
              <a:ext uri="{FF2B5EF4-FFF2-40B4-BE49-F238E27FC236}">
                <a16:creationId xmlns:a16="http://schemas.microsoft.com/office/drawing/2014/main" id="{A07FBEEA-4BB0-3B4A-B12D-47020D535E7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26" name="Rectangle 25">
            <a:extLst>
              <a:ext uri="{FF2B5EF4-FFF2-40B4-BE49-F238E27FC236}">
                <a16:creationId xmlns:a16="http://schemas.microsoft.com/office/drawing/2014/main" id="{72CC4C5D-0CB8-2F46-B7D9-245DB1DF091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43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7" name="object 3">
            <a:extLst>
              <a:ext uri="{FF2B5EF4-FFF2-40B4-BE49-F238E27FC236}">
                <a16:creationId xmlns:a16="http://schemas.microsoft.com/office/drawing/2014/main" id="{B58A3138-293C-1C4B-990D-E9B1D05EC067}"/>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8" name="object 2">
            <a:extLst>
              <a:ext uri="{FF2B5EF4-FFF2-40B4-BE49-F238E27FC236}">
                <a16:creationId xmlns:a16="http://schemas.microsoft.com/office/drawing/2014/main" id="{E894B9C6-FFC2-BF49-B139-13399AA9464D}"/>
              </a:ext>
            </a:extLst>
          </p:cNvPr>
          <p:cNvSpPr/>
          <p:nvPr/>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88808A2-9735-0046-8139-D23B663F52B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object 3">
            <a:extLst>
              <a:ext uri="{FF2B5EF4-FFF2-40B4-BE49-F238E27FC236}">
                <a16:creationId xmlns:a16="http://schemas.microsoft.com/office/drawing/2014/main" id="{DD7F3E48-D5A1-D341-B5E7-77158EA2FBED}"/>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1" name="object 2">
            <a:extLst>
              <a:ext uri="{FF2B5EF4-FFF2-40B4-BE49-F238E27FC236}">
                <a16:creationId xmlns:a16="http://schemas.microsoft.com/office/drawing/2014/main" id="{952CB7C8-3BB9-2143-AC2F-773A7C074011}"/>
              </a:ext>
            </a:extLst>
          </p:cNvPr>
          <p:cNvSpPr/>
          <p:nvPr userDrawn="1"/>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D04A4F16-1ACC-7B4A-873F-BADAEB93E903}"/>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1_Blank">
    <p:bg>
      <p:bgPr>
        <a:solidFill>
          <a:schemeClr val="bg1"/>
        </a:solidFill>
        <a:effectLst/>
      </p:bgPr>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4EC58BEA-C5D0-6E43-A7BE-DF35E27A2457}"/>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2">
            <a:extLst>
              <a:ext uri="{FF2B5EF4-FFF2-40B4-BE49-F238E27FC236}">
                <a16:creationId xmlns:a16="http://schemas.microsoft.com/office/drawing/2014/main" id="{B0471B98-1891-6240-AF37-D317E72481B2}"/>
              </a:ext>
            </a:extLst>
          </p:cNvPr>
          <p:cNvSpPr/>
          <p:nvPr/>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1" name="Rectangle 10">
            <a:extLst>
              <a:ext uri="{FF2B5EF4-FFF2-40B4-BE49-F238E27FC236}">
                <a16:creationId xmlns:a16="http://schemas.microsoft.com/office/drawing/2014/main" id="{EA11F753-0479-734E-8743-658697E11855}"/>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2">
            <a:extLst>
              <a:ext uri="{FF2B5EF4-FFF2-40B4-BE49-F238E27FC236}">
                <a16:creationId xmlns:a16="http://schemas.microsoft.com/office/drawing/2014/main" id="{639359C6-1A1D-274B-82CF-24CE4CE2C298}"/>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8" name="object 2">
            <a:extLst>
              <a:ext uri="{FF2B5EF4-FFF2-40B4-BE49-F238E27FC236}">
                <a16:creationId xmlns:a16="http://schemas.microsoft.com/office/drawing/2014/main" id="{7C0D586C-0FAA-C74C-ADB8-2C3BC7D4DC81}"/>
              </a:ext>
            </a:extLst>
          </p:cNvPr>
          <p:cNvSpPr/>
          <p:nvPr userDrawn="1"/>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637F5BD4-D7E3-1641-BA72-D080427A4F0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0555532-8968-2B43-BC3C-48409B8A074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4" name="Rectangle 13">
            <a:extLst>
              <a:ext uri="{FF2B5EF4-FFF2-40B4-BE49-F238E27FC236}">
                <a16:creationId xmlns:a16="http://schemas.microsoft.com/office/drawing/2014/main" id="{F24771C5-3AE5-724A-AF63-AB97DA82CA36}"/>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34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86082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61" r:id="rId10"/>
    <p:sldLayoutId id="2147483662" r:id="rId11"/>
    <p:sldLayoutId id="2147483668" r:id="rId12"/>
    <p:sldLayoutId id="2147483667" r:id="rId13"/>
    <p:sldLayoutId id="2147483663" r:id="rId14"/>
    <p:sldLayoutId id="2147483664" r:id="rId1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mailto:rileymawson@arizona.edu"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mailto:bjmorgan@arizona.ed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8FF35417-3F0A-C241-B35B-084EDB693D36}"/>
              </a:ext>
            </a:extLst>
          </p:cNvPr>
          <p:cNvSpPr txBox="1">
            <a:spLocks/>
          </p:cNvSpPr>
          <p:nvPr/>
        </p:nvSpPr>
        <p:spPr>
          <a:xfrm>
            <a:off x="685800" y="7124700"/>
            <a:ext cx="11328400" cy="1949252"/>
          </a:xfrm>
          <a:prstGeom prst="rect">
            <a:avLst/>
          </a:prstGeom>
        </p:spPr>
        <p:txBody>
          <a:bodyPr vert="horz" wrap="square" lIns="0" tIns="168275" rIns="0" bIns="0" rtlCol="0">
            <a:noAutofit/>
          </a:bodyPr>
          <a:lstStyle>
            <a:lvl1pPr>
              <a:defRPr>
                <a:latin typeface="+mj-lt"/>
                <a:ea typeface="+mj-ea"/>
                <a:cs typeface="+mj-cs"/>
              </a:defRPr>
            </a:lvl1pPr>
          </a:lstStyle>
          <a:p>
            <a:pPr marL="12700" marR="5080">
              <a:lnSpc>
                <a:spcPts val="14960"/>
              </a:lnSpc>
              <a:spcBef>
                <a:spcPts val="1325"/>
              </a:spcBef>
            </a:pPr>
            <a:r>
              <a:rPr lang="en-US" sz="4000" b="0" i="0" u="none" strike="noStrike" dirty="0">
                <a:solidFill>
                  <a:srgbClr val="000000"/>
                </a:solidFill>
                <a:effectLst/>
                <a:highlight>
                  <a:srgbClr val="FFFFFF"/>
                </a:highlight>
                <a:latin typeface="Aptos Display" panose="020B0004020202020204" pitchFamily="34" charset="0"/>
              </a:rPr>
              <a:t>DAPC, EDM Artist, or Useful Data Analysis Tool?</a:t>
            </a:r>
            <a:endParaRPr lang="en-US" sz="4000" kern="0" dirty="0">
              <a:solidFill>
                <a:srgbClr val="0C234B"/>
              </a:solidFill>
              <a:latin typeface="Aptos Display" panose="020B0004020202020204" pitchFamily="34" charset="0"/>
              <a:cs typeface="Times New Roman" panose="02020603050405020304" pitchFamily="18" charset="0"/>
            </a:endParaRPr>
          </a:p>
        </p:txBody>
      </p:sp>
      <p:sp>
        <p:nvSpPr>
          <p:cNvPr id="5" name="object 5">
            <a:extLst>
              <a:ext uri="{FF2B5EF4-FFF2-40B4-BE49-F238E27FC236}">
                <a16:creationId xmlns:a16="http://schemas.microsoft.com/office/drawing/2014/main" id="{02F8F3AE-6A00-0446-A03F-AD4E6D2DDBF3}"/>
              </a:ext>
            </a:extLst>
          </p:cNvPr>
          <p:cNvSpPr txBox="1"/>
          <p:nvPr/>
        </p:nvSpPr>
        <p:spPr>
          <a:xfrm>
            <a:off x="685800" y="9094123"/>
            <a:ext cx="3611245" cy="289823"/>
          </a:xfrm>
          <a:prstGeom prst="rect">
            <a:avLst/>
          </a:prstGeom>
        </p:spPr>
        <p:txBody>
          <a:bodyPr vert="horz" wrap="square" lIns="0" tIns="12700" rIns="0" bIns="0" rtlCol="0">
            <a:noAutofit/>
          </a:bodyPr>
          <a:lstStyle/>
          <a:p>
            <a:pPr marL="12700">
              <a:lnSpc>
                <a:spcPct val="100000"/>
              </a:lnSpc>
              <a:spcBef>
                <a:spcPts val="100"/>
              </a:spcBef>
            </a:pPr>
            <a:r>
              <a:rPr lang="en-US" b="1" dirty="0">
                <a:solidFill>
                  <a:srgbClr val="0C234A"/>
                </a:solidFill>
                <a:latin typeface="Aptos" panose="020B0004020202020204" pitchFamily="34" charset="0"/>
                <a:cs typeface="Calibri" panose="020F0502020204030204" pitchFamily="34" charset="0"/>
              </a:rPr>
              <a:t>INFO 523 – Summer 2024</a:t>
            </a:r>
            <a:br>
              <a:rPr lang="en-US" b="1" dirty="0">
                <a:solidFill>
                  <a:srgbClr val="0C234A"/>
                </a:solidFill>
                <a:latin typeface="Aptos" panose="020B0004020202020204" pitchFamily="34" charset="0"/>
                <a:cs typeface="Calibri" panose="020F0502020204030204" pitchFamily="34" charset="0"/>
              </a:rPr>
            </a:br>
            <a:r>
              <a:rPr lang="en-US" b="1" dirty="0">
                <a:solidFill>
                  <a:srgbClr val="0C234A"/>
                </a:solidFill>
                <a:latin typeface="Aptos" panose="020B0004020202020204" pitchFamily="34" charset="0"/>
                <a:cs typeface="Calibri" panose="020F0502020204030204" pitchFamily="34" charset="0"/>
              </a:rPr>
              <a:t>Riley Mawson</a:t>
            </a:r>
          </a:p>
          <a:p>
            <a:pPr marL="12700">
              <a:lnSpc>
                <a:spcPct val="100000"/>
              </a:lnSpc>
              <a:spcBef>
                <a:spcPts val="100"/>
              </a:spcBef>
            </a:pPr>
            <a:r>
              <a:rPr lang="en-US" b="1" dirty="0">
                <a:solidFill>
                  <a:srgbClr val="0C234A"/>
                </a:solidFill>
                <a:latin typeface="Aptos" panose="020B0004020202020204" pitchFamily="34" charset="0"/>
                <a:cs typeface="Calibri" panose="020F0502020204030204" pitchFamily="34" charset="0"/>
              </a:rPr>
              <a:t>Ben Morgan</a:t>
            </a:r>
          </a:p>
          <a:p>
            <a:pPr marL="12700">
              <a:lnSpc>
                <a:spcPct val="100000"/>
              </a:lnSpc>
              <a:spcBef>
                <a:spcPts val="100"/>
              </a:spcBef>
            </a:pPr>
            <a:endParaRPr lang="en-US" b="1" dirty="0">
              <a:solidFill>
                <a:srgbClr val="0C234A"/>
              </a:solidFill>
              <a:latin typeface="Aptos" panose="020B000402020202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465C2D92-E1E6-7746-B459-BEFEB84964AE}"/>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ign on a building&#10;&#10;Description automatically generated with low confidence">
            <a:extLst>
              <a:ext uri="{FF2B5EF4-FFF2-40B4-BE49-F238E27FC236}">
                <a16:creationId xmlns:a16="http://schemas.microsoft.com/office/drawing/2014/main" id="{837C3057-77A3-0A46-B646-8783910BB959}"/>
              </a:ext>
            </a:extLst>
          </p:cNvPr>
          <p:cNvPicPr>
            <a:picLocks noChangeAspect="1"/>
          </p:cNvPicPr>
          <p:nvPr/>
        </p:nvPicPr>
        <p:blipFill rotWithShape="1">
          <a:blip r:embed="rId3">
            <a:extLst>
              <a:ext uri="{28A0092B-C50C-407E-A947-70E740481C1C}">
                <a14:useLocalDpi xmlns:a14="http://schemas.microsoft.com/office/drawing/2010/main" val="0"/>
              </a:ext>
            </a:extLst>
          </a:blip>
          <a:srcRect t="26654" r="624" b="13408"/>
          <a:stretch/>
        </p:blipFill>
        <p:spPr>
          <a:xfrm>
            <a:off x="0" y="0"/>
            <a:ext cx="18288000" cy="7353300"/>
          </a:xfrm>
          <a:prstGeom prst="rect">
            <a:avLst/>
          </a:prstGeom>
        </p:spPr>
      </p:pic>
    </p:spTree>
    <p:extLst>
      <p:ext uri="{BB962C8B-B14F-4D97-AF65-F5344CB8AC3E}">
        <p14:creationId xmlns:p14="http://schemas.microsoft.com/office/powerpoint/2010/main" val="39468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3046988"/>
          </a:xfrm>
          <a:prstGeom prst="rect">
            <a:avLst/>
          </a:prstGeom>
          <a:noFill/>
        </p:spPr>
        <p:txBody>
          <a:bodyPr wrap="square" rtlCol="0">
            <a:spAutoFit/>
          </a:bodyPr>
          <a:lstStyle/>
          <a:p>
            <a:pPr algn="ctr"/>
            <a:r>
              <a:rPr lang="en-US" sz="9600" dirty="0">
                <a:latin typeface="Aptos Display" panose="020B0004020202020204" pitchFamily="34" charset="0"/>
              </a:rPr>
              <a:t>Relation to Course Materials</a:t>
            </a:r>
          </a:p>
        </p:txBody>
      </p:sp>
    </p:spTree>
    <p:extLst>
      <p:ext uri="{BB962C8B-B14F-4D97-AF65-F5344CB8AC3E}">
        <p14:creationId xmlns:p14="http://schemas.microsoft.com/office/powerpoint/2010/main" val="415360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Clustering Methods</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66D94230-EB5B-A114-B286-805849AC9DD8}"/>
              </a:ext>
            </a:extLst>
          </p:cNvPr>
          <p:cNvSpPr>
            <a:spLocks noChangeArrowheads="1"/>
          </p:cNvSpPr>
          <p:nvPr/>
        </p:nvSpPr>
        <p:spPr bwMode="auto">
          <a:xfrm>
            <a:off x="2362200" y="2476500"/>
            <a:ext cx="13563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3600" b="0" i="0" u="none" strike="noStrike" cap="none" normalizeH="0" baseline="0" dirty="0">
                <a:ln>
                  <a:noFill/>
                </a:ln>
                <a:solidFill>
                  <a:schemeClr val="tx1"/>
                </a:solidFill>
                <a:effectLst/>
                <a:latin typeface="Aptos" panose="020B0004020202020204" pitchFamily="34" charset="0"/>
              </a:rPr>
              <a:t>Builds on clustering methods studied in class</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600" dirty="0">
                <a:latin typeface="Aptos" panose="020B0004020202020204" pitchFamily="34" charset="0"/>
              </a:rPr>
              <a:t>Uses K-means to establish ideal number of clusters prior to running DACP</a:t>
            </a:r>
          </a:p>
          <a:p>
            <a:pPr marL="1028700" lvl="1" indent="-571500" eaLnBrk="0" fontAlgn="base" hangingPunct="0">
              <a:spcBef>
                <a:spcPct val="0"/>
              </a:spcBef>
              <a:spcAft>
                <a:spcPct val="0"/>
              </a:spcAft>
              <a:buFont typeface="Arial" panose="020B0604020202020204" pitchFamily="34" charset="0"/>
              <a:buChar char="•"/>
            </a:pPr>
            <a:r>
              <a:rPr kumimoji="0" lang="en-US" altLang="en-US" sz="3600" b="0" i="0" u="none" strike="noStrike" cap="none" normalizeH="0" baseline="0" dirty="0">
                <a:ln>
                  <a:noFill/>
                </a:ln>
                <a:solidFill>
                  <a:schemeClr val="tx1"/>
                </a:solidFill>
                <a:effectLst/>
                <a:latin typeface="Aptos" panose="020B0004020202020204" pitchFamily="34" charset="0"/>
              </a:rPr>
              <a:t>Run successive K-means with </a:t>
            </a:r>
            <a:r>
              <a:rPr lang="en-US" altLang="en-US" sz="3600" dirty="0">
                <a:latin typeface="Aptos" panose="020B0004020202020204" pitchFamily="34" charset="0"/>
              </a:rPr>
              <a:t>increasing number of clusters to determine </a:t>
            </a:r>
            <a:r>
              <a:rPr lang="en-US" altLang="en-US" sz="3600" i="1" dirty="0">
                <a:latin typeface="Aptos" panose="020B0004020202020204" pitchFamily="34" charset="0"/>
              </a:rPr>
              <a:t>K</a:t>
            </a:r>
            <a:r>
              <a:rPr lang="en-US" altLang="en-US" sz="3600" dirty="0">
                <a:latin typeface="Aptos" panose="020B0004020202020204" pitchFamily="34" charset="0"/>
              </a:rPr>
              <a:t>.</a:t>
            </a:r>
            <a:endParaRPr kumimoji="0" lang="en-US" altLang="en-US" sz="36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335042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3046988"/>
          </a:xfrm>
          <a:prstGeom prst="rect">
            <a:avLst/>
          </a:prstGeom>
          <a:noFill/>
        </p:spPr>
        <p:txBody>
          <a:bodyPr wrap="square" rtlCol="0">
            <a:spAutoFit/>
          </a:bodyPr>
          <a:lstStyle/>
          <a:p>
            <a:pPr algn="ctr"/>
            <a:r>
              <a:rPr lang="en-US" sz="9600" dirty="0">
                <a:latin typeface="Aptos Display" panose="020B0004020202020204" pitchFamily="34" charset="0"/>
              </a:rPr>
              <a:t>Real-World</a:t>
            </a:r>
          </a:p>
          <a:p>
            <a:pPr algn="ctr"/>
            <a:r>
              <a:rPr lang="en-US" sz="9600" dirty="0">
                <a:latin typeface="Aptos Display" panose="020B0004020202020204" pitchFamily="34" charset="0"/>
              </a:rPr>
              <a:t>Applications</a:t>
            </a:r>
          </a:p>
        </p:txBody>
      </p:sp>
    </p:spTree>
    <p:extLst>
      <p:ext uri="{BB962C8B-B14F-4D97-AF65-F5344CB8AC3E}">
        <p14:creationId xmlns:p14="http://schemas.microsoft.com/office/powerpoint/2010/main" val="290414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Detecting virus strains</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6FBA578-1E4C-30F6-851B-7EEB1978AD02}"/>
              </a:ext>
            </a:extLst>
          </p:cNvPr>
          <p:cNvSpPr>
            <a:spLocks noChangeArrowheads="1"/>
          </p:cNvSpPr>
          <p:nvPr/>
        </p:nvSpPr>
        <p:spPr bwMode="auto">
          <a:xfrm>
            <a:off x="2362200" y="2724150"/>
            <a:ext cx="6781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In an analysis performed by </a:t>
            </a:r>
            <a:r>
              <a:rPr kumimoji="0" lang="de-DE" altLang="en-US" sz="2400" b="0" i="0" u="none" strike="noStrike" cap="none" normalizeH="0" baseline="0" dirty="0">
                <a:ln>
                  <a:noFill/>
                </a:ln>
                <a:solidFill>
                  <a:schemeClr val="tx1"/>
                </a:solidFill>
                <a:effectLst/>
                <a:latin typeface="Arial" panose="020B0604020202020204" pitchFamily="34" charset="0"/>
              </a:rPr>
              <a:t>Grünwald, Kamvar, and Everhart, they used the H3N2 dataset and DACP to study genetic variations in the virus. They found that from the years 2001-2005 the virus varied slightly but not to a significant degree. </a:t>
            </a:r>
            <a:r>
              <a:rPr lang="de-DE" altLang="en-US" sz="2400" dirty="0">
                <a:latin typeface="Arial" panose="020B0604020202020204" pitchFamily="34" charset="0"/>
              </a:rPr>
              <a:t>I</a:t>
            </a:r>
            <a:r>
              <a:rPr kumimoji="0" lang="de-DE" altLang="en-US" sz="2400" b="0" i="0" u="none" strike="noStrike" cap="none" normalizeH="0" baseline="0" dirty="0">
                <a:ln>
                  <a:noFill/>
                </a:ln>
                <a:solidFill>
                  <a:schemeClr val="tx1"/>
                </a:solidFill>
                <a:effectLst/>
                <a:latin typeface="Arial" panose="020B0604020202020204" pitchFamily="34" charset="0"/>
              </a:rPr>
              <a:t>n 2006, however, the virus appeared to undergo a large mutation to the point where it became genetically distinct (see graph).</a:t>
            </a:r>
          </a:p>
          <a:p>
            <a:pPr marR="0" lvl="0" algn="l" defTabSz="914400" rtl="0" eaLnBrk="0" fontAlgn="base" latinLnBrk="0" hangingPunct="0">
              <a:lnSpc>
                <a:spcPct val="100000"/>
              </a:lnSpc>
              <a:spcBef>
                <a:spcPct val="0"/>
              </a:spcBef>
              <a:spcAft>
                <a:spcPct val="0"/>
              </a:spcAft>
              <a:buClrTx/>
              <a:buSzTx/>
              <a:tabLst/>
            </a:pPr>
            <a:endParaRPr lang="de-DE" altLang="en-US" sz="24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de-DE" altLang="en-US" sz="2400" b="0" i="0" u="none" strike="noStrike" cap="none" normalizeH="0" baseline="0" dirty="0">
                <a:ln>
                  <a:noFill/>
                </a:ln>
                <a:solidFill>
                  <a:schemeClr val="tx1"/>
                </a:solidFill>
                <a:effectLst/>
                <a:latin typeface="Arial" panose="020B0604020202020204" pitchFamily="34" charset="0"/>
              </a:rPr>
              <a:t>Using DACP they were able to </a:t>
            </a:r>
            <a:r>
              <a:rPr lang="de-DE" altLang="en-US" sz="2400" dirty="0">
                <a:latin typeface="Arial" panose="020B0604020202020204" pitchFamily="34" charset="0"/>
              </a:rPr>
              <a:t>isolate two new alleles that appeared in 2004 and 2005 that were the cause of the observed mutation.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124" name="Picture 4">
            <a:extLst>
              <a:ext uri="{FF2B5EF4-FFF2-40B4-BE49-F238E27FC236}">
                <a16:creationId xmlns:a16="http://schemas.microsoft.com/office/drawing/2014/main" id="{270699FE-953F-D659-E61E-C74B62612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0" y="2724150"/>
            <a:ext cx="8064500"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13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Example</a:t>
            </a:r>
          </a:p>
        </p:txBody>
      </p:sp>
    </p:spTree>
    <p:extLst>
      <p:ext uri="{BB962C8B-B14F-4D97-AF65-F5344CB8AC3E}">
        <p14:creationId xmlns:p14="http://schemas.microsoft.com/office/powerpoint/2010/main" val="3265257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896600" cy="1066800"/>
          </a:xfrm>
          <a:prstGeom prst="rect">
            <a:avLst/>
          </a:prstGeom>
        </p:spPr>
        <p:txBody>
          <a:bodyPr vert="horz" wrap="square" lIns="0" tIns="12700" rIns="0" bIns="0" rtlCol="0">
            <a:noAutofit/>
          </a:bodyPr>
          <a:lstStyle/>
          <a:p>
            <a:pPr marL="12700">
              <a:spcBef>
                <a:spcPts val="100"/>
              </a:spcBef>
            </a:pPr>
            <a:r>
              <a:rPr lang="en-US" sz="6000" b="1" dirty="0"/>
              <a:t>Case Study Example</a:t>
            </a:r>
            <a:br>
              <a:rPr lang="en-US" sz="6000" b="1" dirty="0"/>
            </a:b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9E71B6D-F93E-4D2B-76E0-B2E5ECBE46B5}"/>
              </a:ext>
            </a:extLst>
          </p:cNvPr>
          <p:cNvSpPr>
            <a:spLocks noChangeArrowheads="1"/>
          </p:cNvSpPr>
          <p:nvPr/>
        </p:nvSpPr>
        <p:spPr bwMode="auto">
          <a:xfrm rot="10800000" flipV="1">
            <a:off x="2345635" y="1866900"/>
            <a:ext cx="7391400"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panose="020B0004020202020204" pitchFamily="34" charset="0"/>
              </a:rPr>
              <a:t>Implemented DAPC on “Penguins” dataset from “</a:t>
            </a:r>
            <a:r>
              <a:rPr kumimoji="0" lang="en-US" altLang="en-US" sz="2400" b="0" i="0" u="none" strike="noStrike" cap="none" normalizeH="0" baseline="0" dirty="0" err="1">
                <a:ln>
                  <a:noFill/>
                </a:ln>
                <a:solidFill>
                  <a:schemeClr val="tx1"/>
                </a:solidFill>
                <a:effectLst/>
                <a:latin typeface="Aptos" panose="020B0004020202020204" pitchFamily="34" charset="0"/>
              </a:rPr>
              <a:t>palmerpenguins</a:t>
            </a:r>
            <a:r>
              <a:rPr kumimoji="0" lang="en-US" altLang="en-US" sz="2400" b="0" i="0" u="none" strike="noStrike" cap="none" normalizeH="0" baseline="0" dirty="0">
                <a:ln>
                  <a:noFill/>
                </a:ln>
                <a:solidFill>
                  <a:schemeClr val="tx1"/>
                </a:solidFill>
                <a:effectLst/>
                <a:latin typeface="Aptos" panose="020B00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ptos" panose="020B0004020202020204" pitchFamily="34" charset="0"/>
              </a:rPr>
              <a:t>dapc_output</a:t>
            </a:r>
            <a:r>
              <a:rPr kumimoji="0" lang="en-US" altLang="en-US" sz="2400" b="0" i="0" u="none" strike="noStrike" cap="none" normalizeH="0" baseline="0" dirty="0">
                <a:ln>
                  <a:noFill/>
                </a:ln>
                <a:solidFill>
                  <a:schemeClr val="tx1"/>
                </a:solidFill>
                <a:effectLst/>
                <a:latin typeface="Aptos" panose="020B0004020202020204" pitchFamily="34" charset="0"/>
              </a:rPr>
              <a:t> &lt;- </a:t>
            </a:r>
            <a:r>
              <a:rPr kumimoji="0" lang="en-US" altLang="en-US" sz="2400" b="0" i="0" u="none" strike="noStrike" cap="none" normalizeH="0" baseline="0" dirty="0" err="1">
                <a:ln>
                  <a:noFill/>
                </a:ln>
                <a:solidFill>
                  <a:schemeClr val="tx1"/>
                </a:solidFill>
                <a:effectLst/>
                <a:latin typeface="Aptos" panose="020B0004020202020204" pitchFamily="34" charset="0"/>
              </a:rPr>
              <a:t>dapc</a:t>
            </a:r>
            <a:r>
              <a:rPr kumimoji="0" lang="en-US" altLang="en-US" sz="2400" b="0" i="0" u="none" strike="noStrike" cap="none" normalizeH="0" baseline="0" dirty="0">
                <a:ln>
                  <a:noFill/>
                </a:ln>
                <a:solidFill>
                  <a:schemeClr val="tx1"/>
                </a:solidFill>
                <a:effectLst/>
                <a:latin typeface="Aptos" panose="020B0004020202020204" pitchFamily="34" charset="0"/>
              </a:rPr>
              <a:t>(</a:t>
            </a:r>
            <a:r>
              <a:rPr kumimoji="0" lang="en-US" altLang="en-US" sz="2400" b="0" i="0" u="none" strike="noStrike" cap="none" normalizeH="0" baseline="0" dirty="0" err="1">
                <a:ln>
                  <a:noFill/>
                </a:ln>
                <a:solidFill>
                  <a:schemeClr val="tx1"/>
                </a:solidFill>
                <a:effectLst/>
                <a:latin typeface="Aptos" panose="020B0004020202020204" pitchFamily="34" charset="0"/>
              </a:rPr>
              <a:t>features_matrix_for_PCA</a:t>
            </a:r>
            <a:r>
              <a:rPr kumimoji="0" lang="en-US" altLang="en-US" sz="2400" b="0" i="0" u="none" strike="noStrike" cap="none" normalizeH="0" baseline="0" dirty="0">
                <a:ln>
                  <a:noFill/>
                </a:ln>
                <a:solidFill>
                  <a:schemeClr val="tx1"/>
                </a:solidFill>
                <a:effectLst/>
                <a:latin typeface="Aptos" panose="020B0004020202020204" pitchFamily="34" charset="0"/>
              </a:rPr>
              <a:t>, </a:t>
            </a:r>
            <a:r>
              <a:rPr kumimoji="0" lang="en-US" altLang="en-US" sz="2400" b="0" i="0" u="none" strike="noStrike" cap="none" normalizeH="0" baseline="0" dirty="0" err="1">
                <a:ln>
                  <a:noFill/>
                </a:ln>
                <a:solidFill>
                  <a:schemeClr val="tx1"/>
                </a:solidFill>
                <a:effectLst/>
                <a:latin typeface="Aptos" panose="020B0004020202020204" pitchFamily="34" charset="0"/>
              </a:rPr>
              <a:t>factors_for_DA</a:t>
            </a:r>
            <a:r>
              <a:rPr kumimoji="0" lang="en-US" altLang="en-US" sz="2400" b="0" i="0" u="none" strike="noStrike" cap="none" normalizeH="0" baseline="0" dirty="0">
                <a:ln>
                  <a:noFill/>
                </a:ln>
                <a:solidFill>
                  <a:schemeClr val="tx1"/>
                </a:solidFill>
                <a:effectLst/>
                <a:latin typeface="Aptos" panose="020B0004020202020204" pitchFamily="34" charset="0"/>
              </a:rPr>
              <a:t>, </a:t>
            </a:r>
            <a:r>
              <a:rPr kumimoji="0" lang="en-US" altLang="en-US" sz="2400" b="0" i="0" u="none" strike="noStrike" cap="none" normalizeH="0" baseline="0" dirty="0" err="1">
                <a:ln>
                  <a:noFill/>
                </a:ln>
                <a:solidFill>
                  <a:schemeClr val="tx1"/>
                </a:solidFill>
                <a:effectLst/>
                <a:latin typeface="Aptos" panose="020B0004020202020204" pitchFamily="34" charset="0"/>
              </a:rPr>
              <a:t>n.pca</a:t>
            </a:r>
            <a:r>
              <a:rPr kumimoji="0" lang="en-US" altLang="en-US" sz="2400" b="0" i="0" u="none" strike="noStrike" cap="none" normalizeH="0" baseline="0" dirty="0">
                <a:ln>
                  <a:noFill/>
                </a:ln>
                <a:solidFill>
                  <a:schemeClr val="tx1"/>
                </a:solidFill>
                <a:effectLst/>
                <a:latin typeface="Aptos" panose="020B0004020202020204" pitchFamily="34" charset="0"/>
              </a:rPr>
              <a:t> = 3, </a:t>
            </a:r>
            <a:r>
              <a:rPr kumimoji="0" lang="en-US" altLang="en-US" sz="2400" b="0" i="0" u="none" strike="noStrike" cap="none" normalizeH="0" baseline="0" dirty="0" err="1">
                <a:ln>
                  <a:noFill/>
                </a:ln>
                <a:solidFill>
                  <a:schemeClr val="tx1"/>
                </a:solidFill>
                <a:effectLst/>
                <a:latin typeface="Aptos" panose="020B0004020202020204" pitchFamily="34" charset="0"/>
              </a:rPr>
              <a:t>n.da</a:t>
            </a:r>
            <a:r>
              <a:rPr kumimoji="0" lang="en-US" altLang="en-US" sz="2400" b="0" i="0" u="none" strike="noStrike" cap="none" normalizeH="0" baseline="0" dirty="0">
                <a:ln>
                  <a:noFill/>
                </a:ln>
                <a:solidFill>
                  <a:schemeClr val="tx1"/>
                </a:solidFill>
                <a:effectLst/>
                <a:latin typeface="Aptos" panose="020B0004020202020204" pitchFamily="34" charset="0"/>
              </a:rPr>
              <a:t> = 2)</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panose="020B0004020202020204" pitchFamily="34" charset="0"/>
              </a:rPr>
              <a:t>DA Function 1-axis is discriminant function with the largest variance, which means it is the most useful for categorizing the data</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ptos" panose="020B0004020202020204" pitchFamily="34" charset="0"/>
              </a:rPr>
              <a:t>DA Function 2-axis is the second-most useful DA function for categorizing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ptos" panose="020B0004020202020204" pitchFamily="34" charset="0"/>
              </a:rPr>
              <a:t>When analyzing the results, it is desirable to see clusters distinctly separated from each other with little or no overlap. This demonstrates that the analysis is effective for categorizing the data.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ptos" panose="020B0004020202020204" pitchFamily="34" charset="0"/>
              </a:rPr>
              <a:t>In this case, it successfully groups the three penguin species with almost no overlap. </a:t>
            </a:r>
            <a:endParaRPr kumimoji="0" lang="en-US" altLang="en-US" sz="24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2B74548-4C5F-C8AB-2870-E38EF4578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0" y="1275395"/>
            <a:ext cx="8135485" cy="6839905"/>
          </a:xfrm>
          <a:prstGeom prst="rect">
            <a:avLst/>
          </a:prstGeom>
        </p:spPr>
      </p:pic>
    </p:spTree>
    <p:extLst>
      <p:ext uri="{BB962C8B-B14F-4D97-AF65-F5344CB8AC3E}">
        <p14:creationId xmlns:p14="http://schemas.microsoft.com/office/powerpoint/2010/main" val="77182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Conclusion</a:t>
            </a:r>
          </a:p>
        </p:txBody>
      </p:sp>
    </p:spTree>
    <p:extLst>
      <p:ext uri="{BB962C8B-B14F-4D97-AF65-F5344CB8AC3E}">
        <p14:creationId xmlns:p14="http://schemas.microsoft.com/office/powerpoint/2010/main" val="1749243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Conclusion</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A21E542-CD9B-B9FB-F7D1-96340EF68D40}"/>
              </a:ext>
            </a:extLst>
          </p:cNvPr>
          <p:cNvSpPr>
            <a:spLocks noChangeArrowheads="1"/>
          </p:cNvSpPr>
          <p:nvPr/>
        </p:nvSpPr>
        <p:spPr bwMode="auto">
          <a:xfrm>
            <a:off x="2375646" y="2628900"/>
            <a:ext cx="1355015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panose="020B0004020202020204" pitchFamily="34" charset="0"/>
              </a:rPr>
              <a:t>DACP is built on running PCA followed by DA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panose="020B0004020202020204" pitchFamily="34" charset="0"/>
              </a:rPr>
              <a:t>Handles larger datasets while increasing performance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panose="020B0004020202020204" pitchFamily="34" charset="0"/>
              </a:rPr>
              <a:t>Excellent resource for studying genetic data</a:t>
            </a:r>
          </a:p>
        </p:txBody>
      </p:sp>
    </p:spTree>
    <p:extLst>
      <p:ext uri="{BB962C8B-B14F-4D97-AF65-F5344CB8AC3E}">
        <p14:creationId xmlns:p14="http://schemas.microsoft.com/office/powerpoint/2010/main" val="785674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rotWithShape="1">
          <a:blip r:embed="rId2">
            <a:extLst>
              <a:ext uri="{28A0092B-C50C-407E-A947-70E740481C1C}">
                <a14:useLocalDpi xmlns:a14="http://schemas.microsoft.com/office/drawing/2010/main" val="0"/>
              </a:ext>
            </a:extLst>
          </a:blip>
          <a:srcRect l="36479" t="7372" r="27727" b="2819"/>
          <a:stretch/>
        </p:blipFill>
        <p:spPr>
          <a:xfrm>
            <a:off x="3313159" y="1028701"/>
            <a:ext cx="4895850" cy="8173098"/>
          </a:xfrm>
          <a:prstGeom prst="rect">
            <a:avLst/>
          </a:prstGeom>
        </p:spPr>
      </p:pic>
      <p:sp>
        <p:nvSpPr>
          <p:cNvPr id="8" name="object 8"/>
          <p:cNvSpPr/>
          <p:nvPr/>
        </p:nvSpPr>
        <p:spPr>
          <a:xfrm>
            <a:off x="9621675" y="6125320"/>
            <a:ext cx="7343775" cy="28575"/>
          </a:xfrm>
          <a:custGeom>
            <a:avLst/>
            <a:gdLst/>
            <a:ahLst/>
            <a:cxnLst/>
            <a:rect l="l" t="t" r="r" b="b"/>
            <a:pathLst>
              <a:path w="7343775" h="28575">
                <a:moveTo>
                  <a:pt x="7343774" y="28574"/>
                </a:moveTo>
                <a:lnTo>
                  <a:pt x="0" y="28574"/>
                </a:lnTo>
                <a:lnTo>
                  <a:pt x="0" y="0"/>
                </a:lnTo>
                <a:lnTo>
                  <a:pt x="7343774" y="0"/>
                </a:lnTo>
                <a:lnTo>
                  <a:pt x="7343774" y="28574"/>
                </a:lnTo>
                <a:close/>
              </a:path>
            </a:pathLst>
          </a:custGeom>
          <a:solidFill>
            <a:srgbClr val="AB0420"/>
          </a:solidFill>
        </p:spPr>
        <p:txBody>
          <a:bodyPr wrap="square" lIns="0" tIns="0" rIns="0" bIns="0" rtlCol="0"/>
          <a:lstStyle/>
          <a:p>
            <a:endParaRPr/>
          </a:p>
        </p:txBody>
      </p:sp>
      <p:sp>
        <p:nvSpPr>
          <p:cNvPr id="9" name="object 9"/>
          <p:cNvSpPr txBox="1"/>
          <p:nvPr/>
        </p:nvSpPr>
        <p:spPr>
          <a:xfrm>
            <a:off x="9608975" y="2933561"/>
            <a:ext cx="7764625" cy="1486304"/>
          </a:xfrm>
          <a:prstGeom prst="rect">
            <a:avLst/>
          </a:prstGeom>
        </p:spPr>
        <p:txBody>
          <a:bodyPr vert="horz" wrap="square" lIns="0" tIns="151130" rIns="0" bIns="0" rtlCol="0">
            <a:noAutofit/>
          </a:bodyPr>
          <a:lstStyle/>
          <a:p>
            <a:pPr marL="12700" marR="5080">
              <a:lnSpc>
                <a:spcPts val="10410"/>
              </a:lnSpc>
              <a:spcBef>
                <a:spcPts val="1190"/>
              </a:spcBef>
            </a:pPr>
            <a:r>
              <a:rPr lang="en-US" sz="9500" dirty="0">
                <a:solidFill>
                  <a:srgbClr val="0C234A"/>
                </a:solidFill>
                <a:latin typeface="Times New Roman"/>
                <a:cs typeface="Times New Roman"/>
              </a:rPr>
              <a:t>Thank you</a:t>
            </a:r>
            <a:endParaRPr sz="9500" dirty="0">
              <a:latin typeface="Times New Roman"/>
              <a:cs typeface="Times New Roman"/>
            </a:endParaRPr>
          </a:p>
        </p:txBody>
      </p:sp>
      <p:sp>
        <p:nvSpPr>
          <p:cNvPr id="10" name="object 10"/>
          <p:cNvSpPr txBox="1"/>
          <p:nvPr/>
        </p:nvSpPr>
        <p:spPr>
          <a:xfrm>
            <a:off x="9608975" y="6427950"/>
            <a:ext cx="6327140" cy="397545"/>
          </a:xfrm>
          <a:prstGeom prst="rect">
            <a:avLst/>
          </a:prstGeom>
        </p:spPr>
        <p:txBody>
          <a:bodyPr vert="horz" wrap="square" lIns="0" tIns="12700" rIns="0" bIns="0" rtlCol="0">
            <a:noAutofit/>
          </a:bodyPr>
          <a:lstStyle/>
          <a:p>
            <a:pPr marL="12700">
              <a:lnSpc>
                <a:spcPct val="100000"/>
              </a:lnSpc>
              <a:spcBef>
                <a:spcPts val="100"/>
              </a:spcBef>
            </a:pPr>
            <a:r>
              <a:rPr lang="en-US" sz="2500" dirty="0">
                <a:solidFill>
                  <a:srgbClr val="0C234B"/>
                </a:solidFill>
                <a:latin typeface="Times New Roman"/>
                <a:cs typeface="Times New Roman"/>
              </a:rPr>
              <a:t>Contact Information:</a:t>
            </a:r>
          </a:p>
          <a:p>
            <a:pPr marL="12700">
              <a:lnSpc>
                <a:spcPct val="100000"/>
              </a:lnSpc>
              <a:spcBef>
                <a:spcPts val="100"/>
              </a:spcBef>
            </a:pPr>
            <a:r>
              <a:rPr lang="en-US" sz="2500" dirty="0">
                <a:solidFill>
                  <a:srgbClr val="0C234B"/>
                </a:solidFill>
                <a:latin typeface="Times New Roman"/>
                <a:cs typeface="Times New Roman"/>
                <a:hlinkClick r:id="rId3"/>
              </a:rPr>
              <a:t>rileymawson@arizona.edu</a:t>
            </a:r>
            <a:endParaRPr lang="en-US" sz="2500" dirty="0">
              <a:solidFill>
                <a:srgbClr val="0C234B"/>
              </a:solidFill>
              <a:latin typeface="Times New Roman"/>
              <a:cs typeface="Times New Roman"/>
            </a:endParaRPr>
          </a:p>
          <a:p>
            <a:pPr marL="12700">
              <a:lnSpc>
                <a:spcPct val="100000"/>
              </a:lnSpc>
              <a:spcBef>
                <a:spcPts val="100"/>
              </a:spcBef>
            </a:pPr>
            <a:r>
              <a:rPr lang="en-US" sz="2500" dirty="0">
                <a:solidFill>
                  <a:srgbClr val="0C234B"/>
                </a:solidFill>
                <a:latin typeface="Times New Roman"/>
                <a:cs typeface="Times New Roman"/>
                <a:hlinkClick r:id="rId4"/>
              </a:rPr>
              <a:t>bjmorgan@arizona.edu</a:t>
            </a:r>
            <a:endParaRPr lang="en-US" sz="2500" dirty="0">
              <a:solidFill>
                <a:srgbClr val="0C234B"/>
              </a:solidFill>
              <a:latin typeface="Times New Roman"/>
              <a:cs typeface="Times New Roman"/>
            </a:endParaRPr>
          </a:p>
          <a:p>
            <a:pPr marL="12700">
              <a:lnSpc>
                <a:spcPct val="100000"/>
              </a:lnSpc>
              <a:spcBef>
                <a:spcPts val="100"/>
              </a:spcBef>
            </a:pPr>
            <a:endParaRPr sz="2500" dirty="0">
              <a:solidFill>
                <a:srgbClr val="0C234B"/>
              </a:solidFill>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References</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A21E542-CD9B-B9FB-F7D1-96340EF68D40}"/>
              </a:ext>
            </a:extLst>
          </p:cNvPr>
          <p:cNvSpPr>
            <a:spLocks noChangeArrowheads="1"/>
          </p:cNvSpPr>
          <p:nvPr/>
        </p:nvSpPr>
        <p:spPr bwMode="auto">
          <a:xfrm>
            <a:off x="2362200" y="2535011"/>
            <a:ext cx="12496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ptos" panose="020B0004020202020204" pitchFamily="34" charset="0"/>
              </a:rPr>
              <a:t>Jombart</a:t>
            </a:r>
            <a:r>
              <a:rPr kumimoji="0" lang="en-US" altLang="en-US" sz="2000" b="0" i="0" u="none" strike="noStrike" cap="none" normalizeH="0" baseline="0" dirty="0">
                <a:ln>
                  <a:noFill/>
                </a:ln>
                <a:solidFill>
                  <a:schemeClr val="tx1"/>
                </a:solidFill>
                <a:effectLst/>
                <a:latin typeface="Aptos" panose="020B0004020202020204" pitchFamily="34" charset="0"/>
              </a:rPr>
              <a:t>, T., </a:t>
            </a:r>
            <a:r>
              <a:rPr kumimoji="0" lang="en-US" altLang="en-US" sz="2000" b="0" i="0" u="none" strike="noStrike" cap="none" normalizeH="0" baseline="0" dirty="0" err="1">
                <a:ln>
                  <a:noFill/>
                </a:ln>
                <a:solidFill>
                  <a:schemeClr val="tx1"/>
                </a:solidFill>
                <a:effectLst/>
                <a:latin typeface="Aptos" panose="020B0004020202020204" pitchFamily="34" charset="0"/>
              </a:rPr>
              <a:t>Devillard</a:t>
            </a:r>
            <a:r>
              <a:rPr kumimoji="0" lang="en-US" altLang="en-US" sz="2000" b="0" i="0" u="none" strike="noStrike" cap="none" normalizeH="0" baseline="0" dirty="0">
                <a:ln>
                  <a:noFill/>
                </a:ln>
                <a:solidFill>
                  <a:schemeClr val="tx1"/>
                </a:solidFill>
                <a:effectLst/>
                <a:latin typeface="Aptos" panose="020B0004020202020204" pitchFamily="34" charset="0"/>
              </a:rPr>
              <a:t>, S. &amp; </a:t>
            </a:r>
            <a:r>
              <a:rPr kumimoji="0" lang="en-US" altLang="en-US" sz="2000" b="0" i="0" u="none" strike="noStrike" cap="none" normalizeH="0" baseline="0" dirty="0" err="1">
                <a:ln>
                  <a:noFill/>
                </a:ln>
                <a:solidFill>
                  <a:schemeClr val="tx1"/>
                </a:solidFill>
                <a:effectLst/>
                <a:latin typeface="Aptos" panose="020B0004020202020204" pitchFamily="34" charset="0"/>
              </a:rPr>
              <a:t>Balloux</a:t>
            </a:r>
            <a:r>
              <a:rPr kumimoji="0" lang="en-US" altLang="en-US" sz="2000" b="0" i="0" u="none" strike="noStrike" cap="none" normalizeH="0" baseline="0" dirty="0">
                <a:ln>
                  <a:noFill/>
                </a:ln>
                <a:solidFill>
                  <a:schemeClr val="tx1"/>
                </a:solidFill>
                <a:effectLst/>
                <a:latin typeface="Aptos" panose="020B0004020202020204" pitchFamily="34" charset="0"/>
              </a:rPr>
              <a:t>, F. Discriminant analysis of principal components: a new method for the analysis of genetically structured populations. BMC Genet 11, 94 (2010). https://doi.org/10.1186/1471-2156-11-94</a:t>
            </a:r>
            <a:endParaRPr kumimoji="0" lang="de-DE" altLang="en-US" sz="20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de-DE" altLang="en-US" sz="2000" dirty="0">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en-US" sz="2000" b="0" i="0" u="none" strike="noStrike" cap="none" normalizeH="0" baseline="0" dirty="0">
                <a:ln>
                  <a:noFill/>
                </a:ln>
                <a:solidFill>
                  <a:schemeClr val="tx1"/>
                </a:solidFill>
                <a:effectLst/>
                <a:latin typeface="Aptos" panose="020B0004020202020204" pitchFamily="34" charset="0"/>
              </a:rPr>
              <a:t>NJ Grünwald, ZN Kamvar, and SE Everhart, </a:t>
            </a:r>
            <a:r>
              <a:rPr kumimoji="0" lang="en-US" altLang="en-US" sz="2000" b="0" i="0" u="none" strike="noStrike" cap="none" normalizeH="0" baseline="0" dirty="0">
                <a:ln>
                  <a:noFill/>
                </a:ln>
                <a:solidFill>
                  <a:schemeClr val="tx1"/>
                </a:solidFill>
                <a:effectLst/>
                <a:latin typeface="Aptos" panose="020B0004020202020204" pitchFamily="34" charset="0"/>
              </a:rPr>
              <a:t>Discriminant analysis of principal components (DAPC), Available at: https://grunwaldlab.github.io/Population_Genetics_in_R/DAPC.html</a:t>
            </a:r>
          </a:p>
        </p:txBody>
      </p:sp>
    </p:spTree>
    <p:extLst>
      <p:ext uri="{BB962C8B-B14F-4D97-AF65-F5344CB8AC3E}">
        <p14:creationId xmlns:p14="http://schemas.microsoft.com/office/powerpoint/2010/main" val="290524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Background Information</a:t>
            </a:r>
          </a:p>
        </p:txBody>
      </p:sp>
    </p:spTree>
    <p:extLst>
      <p:ext uri="{BB962C8B-B14F-4D97-AF65-F5344CB8AC3E}">
        <p14:creationId xmlns:p14="http://schemas.microsoft.com/office/powerpoint/2010/main" val="125372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9" y="876300"/>
            <a:ext cx="10098088"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What is DAPC?</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Discriminant Analysis of Principal Components (DAPC)</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Multivariate method of classifying large datasets</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Other multivariate methods of classification are too computer intensive (e.g. Bayesian clustering algorithms)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Focuses on describing clusters of related observations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Takes advantage of the benefits of:</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Principal Component Analysis (PCA)</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Discriminant Analysis (DA)</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spTree>
    <p:extLst>
      <p:ext uri="{BB962C8B-B14F-4D97-AF65-F5344CB8AC3E}">
        <p14:creationId xmlns:p14="http://schemas.microsoft.com/office/powerpoint/2010/main" val="93594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Principal Component Analysis</a:t>
            </a:r>
            <a:r>
              <a:rPr lang="en-US" sz="6000" dirty="0">
                <a:solidFill>
                  <a:srgbClr val="0C234B"/>
                </a:solidFill>
                <a:latin typeface="Aptos Display" panose="020B0004020202020204" pitchFamily="34" charset="0"/>
                <a:cs typeface="Times New Roman" panose="02020603050405020304" pitchFamily="18" charset="0"/>
              </a:rPr>
              <a:t> (PCA)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Method to reduce dimensionality in datasets while maintaining variability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Does not consider different in class</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a:p>
            <a:pPr marL="342900"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Isolates uncorrelated features</a:t>
            </a:r>
          </a:p>
          <a:p>
            <a:pPr marL="342900"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Reducing feature size lowers computational intensity</a:t>
            </a:r>
          </a:p>
          <a:p>
            <a:pPr marL="342900" indent="-342900" eaLnBrk="0" fontAlgn="base" hangingPunct="0">
              <a:spcBef>
                <a:spcPct val="0"/>
              </a:spcBef>
              <a:spcAft>
                <a:spcPct val="0"/>
              </a:spcAft>
              <a:buFont typeface="Arial" panose="020B0604020202020204" pitchFamily="34" charset="0"/>
              <a:buChar char="•"/>
            </a:pP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4" name="Picture 3">
            <a:extLst>
              <a:ext uri="{FF2B5EF4-FFF2-40B4-BE49-F238E27FC236}">
                <a16:creationId xmlns:a16="http://schemas.microsoft.com/office/drawing/2014/main" id="{4619EC6D-D719-F79A-98D3-DD53660DBD13}"/>
              </a:ext>
            </a:extLst>
          </p:cNvPr>
          <p:cNvPicPr>
            <a:picLocks noChangeAspect="1"/>
          </p:cNvPicPr>
          <p:nvPr/>
        </p:nvPicPr>
        <p:blipFill>
          <a:blip r:embed="rId2"/>
          <a:stretch>
            <a:fillRect/>
          </a:stretch>
        </p:blipFill>
        <p:spPr>
          <a:xfrm>
            <a:off x="11277600" y="6372225"/>
            <a:ext cx="2676899" cy="1638529"/>
          </a:xfrm>
          <a:prstGeom prst="rect">
            <a:avLst/>
          </a:prstGeom>
        </p:spPr>
      </p:pic>
      <p:pic>
        <p:nvPicPr>
          <p:cNvPr id="6" name="Picture 5">
            <a:extLst>
              <a:ext uri="{FF2B5EF4-FFF2-40B4-BE49-F238E27FC236}">
                <a16:creationId xmlns:a16="http://schemas.microsoft.com/office/drawing/2014/main" id="{EB946653-362B-46A0-2FE5-8E6B15873A08}"/>
              </a:ext>
            </a:extLst>
          </p:cNvPr>
          <p:cNvPicPr>
            <a:picLocks noChangeAspect="1"/>
          </p:cNvPicPr>
          <p:nvPr/>
        </p:nvPicPr>
        <p:blipFill>
          <a:blip r:embed="rId3"/>
          <a:stretch>
            <a:fillRect/>
          </a:stretch>
        </p:blipFill>
        <p:spPr>
          <a:xfrm>
            <a:off x="3886200" y="6362700"/>
            <a:ext cx="4848902" cy="1657581"/>
          </a:xfrm>
          <a:prstGeom prst="rect">
            <a:avLst/>
          </a:prstGeom>
        </p:spPr>
      </p:pic>
      <p:cxnSp>
        <p:nvCxnSpPr>
          <p:cNvPr id="9" name="Straight Arrow Connector 8">
            <a:extLst>
              <a:ext uri="{FF2B5EF4-FFF2-40B4-BE49-F238E27FC236}">
                <a16:creationId xmlns:a16="http://schemas.microsoft.com/office/drawing/2014/main" id="{F2BB908C-5A48-D746-1C0D-2E561D9D0532}"/>
              </a:ext>
            </a:extLst>
          </p:cNvPr>
          <p:cNvCxnSpPr>
            <a:stCxn id="6" idx="3"/>
            <a:endCxn id="4" idx="1"/>
          </p:cNvCxnSpPr>
          <p:nvPr/>
        </p:nvCxnSpPr>
        <p:spPr>
          <a:xfrm flipV="1">
            <a:off x="8735102" y="7191490"/>
            <a:ext cx="254249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28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Principal Component Analysis</a:t>
            </a:r>
            <a:r>
              <a:rPr lang="en-US" sz="6000" dirty="0">
                <a:solidFill>
                  <a:srgbClr val="0C234B"/>
                </a:solidFill>
                <a:latin typeface="Aptos Display" panose="020B0004020202020204" pitchFamily="34" charset="0"/>
                <a:cs typeface="Times New Roman" panose="02020603050405020304" pitchFamily="18" charset="0"/>
              </a:rPr>
              <a:t> (PCA)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Graphical representation of data 3D -&gt; 2D</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5" name="Picture 4">
            <a:extLst>
              <a:ext uri="{FF2B5EF4-FFF2-40B4-BE49-F238E27FC236}">
                <a16:creationId xmlns:a16="http://schemas.microsoft.com/office/drawing/2014/main" id="{A35131BA-BDAD-24A5-4A49-89B463B8D3CE}"/>
              </a:ext>
            </a:extLst>
          </p:cNvPr>
          <p:cNvPicPr>
            <a:picLocks noChangeAspect="1"/>
          </p:cNvPicPr>
          <p:nvPr/>
        </p:nvPicPr>
        <p:blipFill>
          <a:blip r:embed="rId2"/>
          <a:stretch>
            <a:fillRect/>
          </a:stretch>
        </p:blipFill>
        <p:spPr>
          <a:xfrm>
            <a:off x="9236166" y="3695699"/>
            <a:ext cx="6667499" cy="4114799"/>
          </a:xfrm>
          <a:prstGeom prst="rect">
            <a:avLst/>
          </a:prstGeom>
        </p:spPr>
      </p:pic>
      <p:pic>
        <p:nvPicPr>
          <p:cNvPr id="14" name="Picture 13">
            <a:extLst>
              <a:ext uri="{FF2B5EF4-FFF2-40B4-BE49-F238E27FC236}">
                <a16:creationId xmlns:a16="http://schemas.microsoft.com/office/drawing/2014/main" id="{D1F1BFD5-5F98-31FE-485B-73296F22FF58}"/>
              </a:ext>
            </a:extLst>
          </p:cNvPr>
          <p:cNvPicPr>
            <a:picLocks noChangeAspect="1"/>
          </p:cNvPicPr>
          <p:nvPr/>
        </p:nvPicPr>
        <p:blipFill>
          <a:blip r:embed="rId3"/>
          <a:stretch>
            <a:fillRect/>
          </a:stretch>
        </p:blipFill>
        <p:spPr>
          <a:xfrm>
            <a:off x="3200400" y="3543300"/>
            <a:ext cx="5410200" cy="5674112"/>
          </a:xfrm>
          <a:prstGeom prst="rect">
            <a:avLst/>
          </a:prstGeom>
        </p:spPr>
      </p:pic>
    </p:spTree>
    <p:extLst>
      <p:ext uri="{BB962C8B-B14F-4D97-AF65-F5344CB8AC3E}">
        <p14:creationId xmlns:p14="http://schemas.microsoft.com/office/powerpoint/2010/main" val="79255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Discriminant Analysis</a:t>
            </a:r>
            <a:r>
              <a:rPr lang="en-US" sz="6000" dirty="0">
                <a:solidFill>
                  <a:srgbClr val="0C234B"/>
                </a:solidFill>
                <a:latin typeface="Aptos Display" panose="020B0004020202020204" pitchFamily="34" charset="0"/>
                <a:cs typeface="Times New Roman" panose="02020603050405020304" pitchFamily="18" charset="0"/>
              </a:rPr>
              <a:t> (DA)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A method for classifying observations into </a:t>
            </a:r>
            <a:r>
              <a:rPr kumimoji="0" lang="en-US" altLang="en-US" sz="3200" b="0" i="0" u="none" strike="noStrike" cap="none" normalizeH="0" baseline="0">
                <a:ln>
                  <a:noFill/>
                </a:ln>
                <a:solidFill>
                  <a:schemeClr val="tx1"/>
                </a:solidFill>
                <a:effectLst/>
                <a:latin typeface="Aptos Display" panose="020B0004020202020204" pitchFamily="34" charset="0"/>
              </a:rPr>
              <a:t>predefined classes</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Works </a:t>
            </a:r>
            <a:r>
              <a:rPr kumimoji="0" lang="en-US" altLang="en-US" sz="3200" b="0" i="0" u="none" strike="noStrike" cap="none" normalizeH="0" baseline="0" dirty="0">
                <a:ln>
                  <a:noFill/>
                </a:ln>
                <a:solidFill>
                  <a:schemeClr val="tx1"/>
                </a:solidFill>
                <a:effectLst/>
                <a:latin typeface="Aptos Display" panose="020B0004020202020204" pitchFamily="34" charset="0"/>
              </a:rPr>
              <a:t>by finding linear combinations of features that best separate classes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Can also be used for dimensionality reduction</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Types:</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Linear Discriminant Analysis (LDA)</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Quadratic Discriminant Analysis (QDA)</a:t>
            </a:r>
          </a:p>
        </p:txBody>
      </p:sp>
    </p:spTree>
    <p:extLst>
      <p:ext uri="{BB962C8B-B14F-4D97-AF65-F5344CB8AC3E}">
        <p14:creationId xmlns:p14="http://schemas.microsoft.com/office/powerpoint/2010/main" val="142537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Discriminant Analysis </a:t>
            </a:r>
            <a:r>
              <a:rPr lang="en-US" sz="6000" dirty="0">
                <a:solidFill>
                  <a:srgbClr val="0C234B"/>
                </a:solidFill>
                <a:latin typeface="Aptos Display" panose="020B0004020202020204" pitchFamily="34" charset="0"/>
                <a:cs typeface="Times New Roman" panose="02020603050405020304" pitchFamily="18" charset="0"/>
              </a:rPr>
              <a:t>(DA)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Graphical representation of data</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3" name="Picture 2">
            <a:extLst>
              <a:ext uri="{FF2B5EF4-FFF2-40B4-BE49-F238E27FC236}">
                <a16:creationId xmlns:a16="http://schemas.microsoft.com/office/drawing/2014/main" id="{8125E515-9310-CAC8-ED49-9C30D92EE1B9}"/>
              </a:ext>
            </a:extLst>
          </p:cNvPr>
          <p:cNvPicPr>
            <a:picLocks noChangeAspect="1"/>
          </p:cNvPicPr>
          <p:nvPr/>
        </p:nvPicPr>
        <p:blipFill>
          <a:blip r:embed="rId2"/>
          <a:stretch>
            <a:fillRect/>
          </a:stretch>
        </p:blipFill>
        <p:spPr>
          <a:xfrm>
            <a:off x="9681884" y="4076700"/>
            <a:ext cx="6667500" cy="4114800"/>
          </a:xfrm>
          <a:prstGeom prst="rect">
            <a:avLst/>
          </a:prstGeom>
        </p:spPr>
      </p:pic>
      <p:pic>
        <p:nvPicPr>
          <p:cNvPr id="4" name="Picture 3">
            <a:extLst>
              <a:ext uri="{FF2B5EF4-FFF2-40B4-BE49-F238E27FC236}">
                <a16:creationId xmlns:a16="http://schemas.microsoft.com/office/drawing/2014/main" id="{EB9A8CF9-2B2F-8112-BF27-FF2A89EA0FEE}"/>
              </a:ext>
            </a:extLst>
          </p:cNvPr>
          <p:cNvPicPr>
            <a:picLocks noChangeAspect="1"/>
          </p:cNvPicPr>
          <p:nvPr/>
        </p:nvPicPr>
        <p:blipFill>
          <a:blip r:embed="rId3"/>
          <a:stretch>
            <a:fillRect/>
          </a:stretch>
        </p:blipFill>
        <p:spPr>
          <a:xfrm>
            <a:off x="2595560" y="4076700"/>
            <a:ext cx="6667500" cy="4114800"/>
          </a:xfrm>
          <a:prstGeom prst="rect">
            <a:avLst/>
          </a:prstGeom>
        </p:spPr>
      </p:pic>
    </p:spTree>
    <p:extLst>
      <p:ext uri="{BB962C8B-B14F-4D97-AF65-F5344CB8AC3E}">
        <p14:creationId xmlns:p14="http://schemas.microsoft.com/office/powerpoint/2010/main" val="193640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Steps in DAPC</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66D94230-EB5B-A114-B286-805849AC9DD8}"/>
              </a:ext>
            </a:extLst>
          </p:cNvPr>
          <p:cNvSpPr>
            <a:spLocks noChangeArrowheads="1"/>
          </p:cNvSpPr>
          <p:nvPr/>
        </p:nvSpPr>
        <p:spPr bwMode="auto">
          <a:xfrm>
            <a:off x="2362200" y="2476500"/>
            <a:ext cx="13563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Apply PCA to the dataset</a:t>
            </a:r>
          </a:p>
          <a:p>
            <a:pPr marL="1200150" lvl="1" indent="-742950" eaLnBrk="0" fontAlgn="base" hangingPunct="0">
              <a:spcBef>
                <a:spcPct val="0"/>
              </a:spcBef>
              <a:spcAft>
                <a:spcPct val="0"/>
              </a:spcAft>
              <a:buFont typeface="+mj-lt"/>
              <a:buAutoNum type="alphaLcPeriod"/>
            </a:pPr>
            <a:r>
              <a:rPr kumimoji="0" lang="en-US" altLang="en-US" sz="3600" b="0" i="0" u="none" strike="noStrike" cap="none" normalizeH="0" baseline="0" dirty="0">
                <a:ln>
                  <a:noFill/>
                </a:ln>
                <a:solidFill>
                  <a:schemeClr val="tx1"/>
                </a:solidFill>
                <a:effectLst/>
                <a:latin typeface="Aptos" panose="020B0004020202020204" pitchFamily="34" charset="0"/>
              </a:rPr>
              <a:t>Reduce dimensionality of dataset</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Select principal components for analysis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Apply DA to the reduced dataset for classification</a:t>
            </a:r>
          </a:p>
          <a:p>
            <a:pPr marL="1200150" lvl="1" indent="-742950" eaLnBrk="0" fontAlgn="base" hangingPunct="0">
              <a:spcBef>
                <a:spcPct val="0"/>
              </a:spcBef>
              <a:spcAft>
                <a:spcPct val="0"/>
              </a:spcAft>
              <a:buFont typeface="+mj-lt"/>
              <a:buAutoNum type="alphaLcPeriod"/>
            </a:pPr>
            <a:r>
              <a:rPr kumimoji="0" lang="en-US" altLang="en-US" sz="3600" b="0" i="0" u="none" strike="noStrike" cap="none" normalizeH="0" baseline="0" dirty="0">
                <a:ln>
                  <a:noFill/>
                </a:ln>
                <a:solidFill>
                  <a:schemeClr val="tx1"/>
                </a:solidFill>
                <a:effectLst/>
                <a:latin typeface="Aptos" panose="020B0004020202020204" pitchFamily="34" charset="0"/>
              </a:rPr>
              <a:t>Identify linear combinations in PCA components to separate groups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Interpret and validate results</a:t>
            </a:r>
          </a:p>
        </p:txBody>
      </p:sp>
    </p:spTree>
    <p:extLst>
      <p:ext uri="{BB962C8B-B14F-4D97-AF65-F5344CB8AC3E}">
        <p14:creationId xmlns:p14="http://schemas.microsoft.com/office/powerpoint/2010/main" val="199803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9" y="876300"/>
            <a:ext cx="10098088" cy="936625"/>
          </a:xfrm>
          <a:prstGeom prst="rect">
            <a:avLst/>
          </a:prstGeom>
        </p:spPr>
        <p:txBody>
          <a:bodyPr vert="horz" wrap="square" lIns="0" tIns="12700" rIns="0" bIns="0" rtlCol="0">
            <a:noAutofit/>
          </a:bodyPr>
          <a:lstStyle/>
          <a:p>
            <a:pPr marL="12700">
              <a:lnSpc>
                <a:spcPct val="100000"/>
              </a:lnSpc>
              <a:spcBef>
                <a:spcPts val="100"/>
              </a:spcBef>
            </a:pPr>
            <a:r>
              <a:rPr lang="en-US" sz="6600" b="0" dirty="0">
                <a:solidFill>
                  <a:srgbClr val="0C234B"/>
                </a:solidFill>
                <a:latin typeface="Aptos Display" panose="020B0004020202020204" pitchFamily="34" charset="0"/>
                <a:cs typeface="Times New Roman" panose="02020603050405020304" pitchFamily="18" charset="0"/>
              </a:rPr>
              <a:t>DAPC</a:t>
            </a:r>
            <a:endParaRPr sz="66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777240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3200" dirty="0">
                <a:latin typeface="Aptos Display" panose="020B0004020202020204" pitchFamily="34" charset="0"/>
              </a:rPr>
              <a:t>Benefits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Current multivariate methods of classification are too computer intensive</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Datasets growing at a faster rate than processing power</a:t>
            </a:r>
          </a:p>
          <a:p>
            <a:pPr marL="342900"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Can handle more features than samples</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PCA step reduces feature size to be less than number of samples</a:t>
            </a:r>
          </a:p>
          <a:p>
            <a:pPr marL="342900"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Avoids overfitting by removing correlated features</a:t>
            </a:r>
          </a:p>
        </p:txBody>
      </p:sp>
      <p:pic>
        <p:nvPicPr>
          <p:cNvPr id="4" name="Picture 3">
            <a:extLst>
              <a:ext uri="{FF2B5EF4-FFF2-40B4-BE49-F238E27FC236}">
                <a16:creationId xmlns:a16="http://schemas.microsoft.com/office/drawing/2014/main" id="{DDCE3873-AECC-1BF4-CE8E-DBB8B8E3FC4A}"/>
              </a:ext>
            </a:extLst>
          </p:cNvPr>
          <p:cNvPicPr>
            <a:picLocks noChangeAspect="1"/>
          </p:cNvPicPr>
          <p:nvPr/>
        </p:nvPicPr>
        <p:blipFill>
          <a:blip r:embed="rId2"/>
          <a:stretch>
            <a:fillRect/>
          </a:stretch>
        </p:blipFill>
        <p:spPr>
          <a:xfrm>
            <a:off x="10744200" y="3590548"/>
            <a:ext cx="6667500" cy="4114800"/>
          </a:xfrm>
          <a:prstGeom prst="rect">
            <a:avLst/>
          </a:prstGeom>
        </p:spPr>
      </p:pic>
      <p:sp>
        <p:nvSpPr>
          <p:cNvPr id="5" name="TextBox 4">
            <a:extLst>
              <a:ext uri="{FF2B5EF4-FFF2-40B4-BE49-F238E27FC236}">
                <a16:creationId xmlns:a16="http://schemas.microsoft.com/office/drawing/2014/main" id="{65941641-0EB2-9CD1-04A0-79319F3AE0DB}"/>
              </a:ext>
            </a:extLst>
          </p:cNvPr>
          <p:cNvSpPr txBox="1"/>
          <p:nvPr/>
        </p:nvSpPr>
        <p:spPr>
          <a:xfrm>
            <a:off x="10744200" y="2705099"/>
            <a:ext cx="4114800" cy="584775"/>
          </a:xfrm>
          <a:prstGeom prst="rect">
            <a:avLst/>
          </a:prstGeom>
          <a:noFill/>
        </p:spPr>
        <p:txBody>
          <a:bodyPr wrap="square" rtlCol="0">
            <a:spAutoFit/>
          </a:bodyPr>
          <a:lstStyle/>
          <a:p>
            <a:r>
              <a:rPr lang="en-US" sz="3200" dirty="0">
                <a:latin typeface="Aptos" panose="020B0004020202020204" pitchFamily="34" charset="0"/>
              </a:rPr>
              <a:t>Apply PCA then LDA</a:t>
            </a:r>
          </a:p>
        </p:txBody>
      </p:sp>
    </p:spTree>
    <p:extLst>
      <p:ext uri="{BB962C8B-B14F-4D97-AF65-F5344CB8AC3E}">
        <p14:creationId xmlns:p14="http://schemas.microsoft.com/office/powerpoint/2010/main" val="1798578932"/>
      </p:ext>
    </p:extLst>
  </p:cSld>
  <p:clrMapOvr>
    <a:masterClrMapping/>
  </p:clrMapOvr>
</p:sld>
</file>

<file path=ppt/theme/theme1.xml><?xml version="1.0" encoding="utf-8"?>
<a:theme xmlns:a="http://schemas.openxmlformats.org/drawingml/2006/main" name="UArizona Professio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B04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Arizona Professional Template.pptx" id="{C44653F2-DE8A-4768-BEEF-328FD3E739C5}" vid="{3FC18E14-9082-4AF4-8621-C0B7D931ED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UArizona Professional Template</Template>
  <TotalTime>1385</TotalTime>
  <Words>660</Words>
  <Application>Microsoft Office PowerPoint</Application>
  <PresentationFormat>Custom</PresentationFormat>
  <Paragraphs>79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Calibri</vt:lpstr>
      <vt:lpstr>Times New Roman</vt:lpstr>
      <vt:lpstr>UArizona Professional</vt:lpstr>
      <vt:lpstr>PowerPoint Presentation</vt:lpstr>
      <vt:lpstr>PowerPoint Presentation</vt:lpstr>
      <vt:lpstr>What is DAPC?</vt:lpstr>
      <vt:lpstr>Principal Component Analysis (PCA)</vt:lpstr>
      <vt:lpstr>Principal Component Analysis (PCA)</vt:lpstr>
      <vt:lpstr>Discriminant Analysis (DA)</vt:lpstr>
      <vt:lpstr>Discriminant Analysis (DA)</vt:lpstr>
      <vt:lpstr>Steps in DAPC</vt:lpstr>
      <vt:lpstr>DAPC</vt:lpstr>
      <vt:lpstr>PowerPoint Presentation</vt:lpstr>
      <vt:lpstr>Clustering Methods</vt:lpstr>
      <vt:lpstr>PowerPoint Presentation</vt:lpstr>
      <vt:lpstr>Detecting virus strains</vt:lpstr>
      <vt:lpstr>PowerPoint Presentation</vt:lpstr>
      <vt:lpstr>Case Study Example </vt:lpstr>
      <vt:lpstr>PowerPoint Presentation</vt:lpstr>
      <vt:lpstr>Conclusion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Riley Mawson</dc:creator>
  <cp:lastModifiedBy>Ben Morgan</cp:lastModifiedBy>
  <cp:revision>20</cp:revision>
  <dcterms:created xsi:type="dcterms:W3CDTF">2024-08-12T04:21:44Z</dcterms:created>
  <dcterms:modified xsi:type="dcterms:W3CDTF">2024-08-13T06:18:51Z</dcterms:modified>
</cp:coreProperties>
</file>