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1"/>
  </p:notesMasterIdLst>
  <p:sldIdLst>
    <p:sldId id="269" r:id="rId2"/>
    <p:sldId id="283" r:id="rId3"/>
    <p:sldId id="288" r:id="rId4"/>
    <p:sldId id="290" r:id="rId5"/>
    <p:sldId id="292" r:id="rId6"/>
    <p:sldId id="291" r:id="rId7"/>
    <p:sldId id="293" r:id="rId8"/>
    <p:sldId id="277" r:id="rId9"/>
    <p:sldId id="289" r:id="rId10"/>
    <p:sldId id="285" r:id="rId11"/>
    <p:sldId id="294" r:id="rId12"/>
    <p:sldId id="284" r:id="rId13"/>
    <p:sldId id="278" r:id="rId14"/>
    <p:sldId id="286" r:id="rId15"/>
    <p:sldId id="279" r:id="rId16"/>
    <p:sldId id="287" r:id="rId17"/>
    <p:sldId id="282" r:id="rId18"/>
    <p:sldId id="268" r:id="rId19"/>
    <p:sldId id="295"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94"/>
            <p14:sldId id="284"/>
            <p14:sldId id="278"/>
            <p14:sldId id="286"/>
            <p14:sldId id="279"/>
            <p14:sldId id="287"/>
            <p14:sldId id="282"/>
            <p14:sldId id="268"/>
            <p14:sldId id="295"/>
          </p14:sldIdLst>
        </p14:section>
        <p14:section name="Backup" id="{4639FF53-061F-4BE1-8E85-8F07C64F0914}">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84"/>
  </p:normalViewPr>
  <p:slideViewPr>
    <p:cSldViewPr>
      <p:cViewPr varScale="1">
        <p:scale>
          <a:sx n="96" d="100"/>
          <a:sy n="96" d="100"/>
        </p:scale>
        <p:origin x="150" y="72"/>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8/12/2024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Clustering Methods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ptos" panose="020B0004020202020204" pitchFamily="34" charset="0"/>
              </a:rPr>
              <a:t>Builds on clustering methods studied in class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Aptos" panose="020B0004020202020204" pitchFamily="34" charset="0"/>
              </a:rPr>
              <a:t>Uses K-means to establish ideal number of clusters prior to running DACP</a:t>
            </a:r>
          </a:p>
          <a:p>
            <a:pPr marL="1028700" lvl="1" indent="-571500" eaLnBrk="0" fontAlgn="base" hangingPunct="0">
              <a:spcBef>
                <a:spcPct val="0"/>
              </a:spcBef>
              <a:spcAft>
                <a:spcPct val="0"/>
              </a:spcAft>
              <a:buFont typeface="Arial" panose="020B0604020202020204" pitchFamily="34" charset="0"/>
              <a:buChar char="•"/>
            </a:pPr>
            <a:r>
              <a:rPr kumimoji="0" lang="en-US" altLang="en-US" sz="3600" b="0" i="0" u="none" strike="noStrike" cap="none" normalizeH="0" baseline="0" dirty="0">
                <a:ln>
                  <a:noFill/>
                </a:ln>
                <a:solidFill>
                  <a:schemeClr val="tx1"/>
                </a:solidFill>
                <a:effectLst/>
                <a:latin typeface="Aptos" panose="020B0004020202020204" pitchFamily="34" charset="0"/>
              </a:rPr>
              <a:t>Run successive K-means with </a:t>
            </a:r>
            <a:r>
              <a:rPr lang="en-US" altLang="en-US" sz="3600" dirty="0">
                <a:latin typeface="Aptos" panose="020B0004020202020204" pitchFamily="34" charset="0"/>
              </a:rPr>
              <a:t>increasing number of clusters to determine </a:t>
            </a:r>
            <a:r>
              <a:rPr lang="en-US" altLang="en-US" sz="3600" i="1" dirty="0">
                <a:latin typeface="Aptos" panose="020B0004020202020204" pitchFamily="34" charset="0"/>
              </a:rPr>
              <a:t>K</a:t>
            </a:r>
            <a:r>
              <a:rPr lang="en-US" altLang="en-US" sz="3600" dirty="0">
                <a:latin typeface="Aptos" panose="020B0004020202020204" pitchFamily="34" charset="0"/>
              </a:rPr>
              <a:t>.</a:t>
            </a:r>
            <a:endParaRPr kumimoji="0" lang="en-US" altLang="en-US" sz="3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335042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Detecting virus strains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724150"/>
            <a:ext cx="678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 an analysis performed by </a:t>
            </a:r>
            <a:r>
              <a:rPr kumimoji="0" lang="de-DE" altLang="en-US" sz="2400" b="0" i="0" u="none" strike="noStrike" cap="none" normalizeH="0" baseline="0" dirty="0">
                <a:ln>
                  <a:noFill/>
                </a:ln>
                <a:solidFill>
                  <a:schemeClr val="tx1"/>
                </a:solidFill>
                <a:effectLst/>
                <a:latin typeface="Arial" panose="020B0604020202020204" pitchFamily="34" charset="0"/>
              </a:rPr>
              <a:t>Grünwald, Kamvar, and Everhart, they used the H3N2 dataset and DACP to study genetic variations in the virus. They found that from the years 2001-2005 the virus varied slightly but not to a significant degree. </a:t>
            </a:r>
            <a:r>
              <a:rPr lang="de-DE" altLang="en-US" sz="2400" dirty="0">
                <a:latin typeface="Arial" panose="020B0604020202020204" pitchFamily="34" charset="0"/>
              </a:rPr>
              <a:t>I</a:t>
            </a:r>
            <a:r>
              <a:rPr kumimoji="0" lang="de-DE" altLang="en-US" sz="2400" b="0" i="0" u="none" strike="noStrike" cap="none" normalizeH="0" baseline="0" dirty="0">
                <a:ln>
                  <a:noFill/>
                </a:ln>
                <a:solidFill>
                  <a:schemeClr val="tx1"/>
                </a:solidFill>
                <a:effectLst/>
                <a:latin typeface="Arial" panose="020B0604020202020204" pitchFamily="34" charset="0"/>
              </a:rPr>
              <a:t>n 2006, however, the virus appeared to undergo a large mutation to the point where it became genetically distinct (see graph).</a:t>
            </a:r>
          </a:p>
          <a:p>
            <a:pPr marR="0" lvl="0" algn="l" defTabSz="914400" rtl="0" eaLnBrk="0" fontAlgn="base" latinLnBrk="0" hangingPunct="0">
              <a:lnSpc>
                <a:spcPct val="100000"/>
              </a:lnSpc>
              <a:spcBef>
                <a:spcPct val="0"/>
              </a:spcBef>
              <a:spcAft>
                <a:spcPct val="0"/>
              </a:spcAft>
              <a:buClrTx/>
              <a:buSzTx/>
              <a:tabLst/>
            </a:pPr>
            <a:endParaRPr lang="de-DE" altLang="en-US" sz="2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de-DE" altLang="en-US" sz="2400" b="0" i="0" u="none" strike="noStrike" cap="none" normalizeH="0" baseline="0" dirty="0">
                <a:ln>
                  <a:noFill/>
                </a:ln>
                <a:solidFill>
                  <a:schemeClr val="tx1"/>
                </a:solidFill>
                <a:effectLst/>
                <a:latin typeface="Arial" panose="020B0604020202020204" pitchFamily="34" charset="0"/>
              </a:rPr>
              <a:t>Using DACP they were able to </a:t>
            </a:r>
            <a:r>
              <a:rPr lang="de-DE" altLang="en-US" sz="2400" dirty="0">
                <a:latin typeface="Arial" panose="020B0604020202020204" pitchFamily="34" charset="0"/>
              </a:rPr>
              <a:t>isolate two new alleles that appeared in 2004 and 2005 that were the cause of the observed mutation.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270699FE-953F-D659-E61E-C74B6261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724150"/>
            <a:ext cx="80645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3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62200" y="2171700"/>
            <a:ext cx="73914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Implemented DAPC on “Penguins” dataset from “</a:t>
            </a:r>
            <a:r>
              <a:rPr kumimoji="0" lang="en-US" altLang="en-US" sz="2400" b="0" i="0" u="none" strike="noStrike" cap="none" normalizeH="0" baseline="0" dirty="0" err="1">
                <a:ln>
                  <a:noFill/>
                </a:ln>
                <a:solidFill>
                  <a:schemeClr val="tx1"/>
                </a:solidFill>
                <a:effectLst/>
                <a:latin typeface="Aptos" panose="020B0004020202020204" pitchFamily="34" charset="0"/>
              </a:rPr>
              <a:t>palmerpenguins</a:t>
            </a:r>
            <a:r>
              <a:rPr kumimoji="0" lang="en-US" altLang="en-US" sz="2400"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DA Function 1-axis is discriminant function with the largest variance, which means it is the most useful for categorizing the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DA Function 2-axis is the second-most useful DA function for categorizing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When analyzing the results, it is desirable to see clusters distinctly separated from each other with little or no overlap. This demonstrates that the analysis is effective for categorizing the data.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In this case, it successfully groups the three penguin species with almost no overlap. </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2B74548-4C5F-C8AB-2870-E38EF457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1275395"/>
            <a:ext cx="8135485" cy="6839905"/>
          </a:xfrm>
          <a:prstGeom prst="rect">
            <a:avLst/>
          </a:prstGeom>
        </p:spPr>
      </p:pic>
    </p:spTree>
    <p:extLst>
      <p:ext uri="{BB962C8B-B14F-4D97-AF65-F5344CB8AC3E}">
        <p14:creationId xmlns:p14="http://schemas.microsoft.com/office/powerpoint/2010/main" val="7718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Conclusion</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75646" y="2628900"/>
            <a:ext cx="13550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DACP is built on running PCA followed by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panose="020B0004020202020204" pitchFamily="34" charset="0"/>
              </a:rPr>
              <a:t>Handles larger datasets while increasing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Excellent resource for studying genetic data</a:t>
            </a:r>
          </a:p>
        </p:txBody>
      </p:sp>
    </p:spTree>
    <p:extLst>
      <p:ext uri="{BB962C8B-B14F-4D97-AF65-F5344CB8AC3E}">
        <p14:creationId xmlns:p14="http://schemas.microsoft.com/office/powerpoint/2010/main" val="78567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References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2535011"/>
            <a:ext cx="1249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ptos" panose="020B0004020202020204" pitchFamily="34" charset="0"/>
              </a:rPr>
              <a:t>Jombart</a:t>
            </a:r>
            <a:r>
              <a:rPr kumimoji="0" lang="en-US" altLang="en-US" sz="2000" b="0" i="0" u="none" strike="noStrike" cap="none" normalizeH="0" baseline="0" dirty="0">
                <a:ln>
                  <a:noFill/>
                </a:ln>
                <a:solidFill>
                  <a:schemeClr val="tx1"/>
                </a:solidFill>
                <a:effectLst/>
                <a:latin typeface="Aptos" panose="020B0004020202020204" pitchFamily="34" charset="0"/>
              </a:rPr>
              <a:t>, T., </a:t>
            </a:r>
            <a:r>
              <a:rPr kumimoji="0" lang="en-US" altLang="en-US" sz="2000" b="0" i="0" u="none" strike="noStrike" cap="none" normalizeH="0" baseline="0" dirty="0" err="1">
                <a:ln>
                  <a:noFill/>
                </a:ln>
                <a:solidFill>
                  <a:schemeClr val="tx1"/>
                </a:solidFill>
                <a:effectLst/>
                <a:latin typeface="Aptos" panose="020B0004020202020204" pitchFamily="34" charset="0"/>
              </a:rPr>
              <a:t>Devillard</a:t>
            </a:r>
            <a:r>
              <a:rPr kumimoji="0" lang="en-US" altLang="en-US" sz="2000" b="0" i="0" u="none" strike="noStrike" cap="none" normalizeH="0" baseline="0" dirty="0">
                <a:ln>
                  <a:noFill/>
                </a:ln>
                <a:solidFill>
                  <a:schemeClr val="tx1"/>
                </a:solidFill>
                <a:effectLst/>
                <a:latin typeface="Aptos" panose="020B0004020202020204" pitchFamily="34" charset="0"/>
              </a:rPr>
              <a:t>, S. &amp; </a:t>
            </a:r>
            <a:r>
              <a:rPr kumimoji="0" lang="en-US" altLang="en-US" sz="2000" b="0" i="0" u="none" strike="noStrike" cap="none" normalizeH="0" baseline="0" dirty="0" err="1">
                <a:ln>
                  <a:noFill/>
                </a:ln>
                <a:solidFill>
                  <a:schemeClr val="tx1"/>
                </a:solidFill>
                <a:effectLst/>
                <a:latin typeface="Aptos" panose="020B0004020202020204" pitchFamily="34" charset="0"/>
              </a:rPr>
              <a:t>Balloux</a:t>
            </a:r>
            <a:r>
              <a:rPr kumimoji="0" lang="en-US" altLang="en-US" sz="2000" b="0" i="0" u="none" strike="noStrike" cap="none" normalizeH="0" baseline="0" dirty="0">
                <a:ln>
                  <a:noFill/>
                </a:ln>
                <a:solidFill>
                  <a:schemeClr val="tx1"/>
                </a:solidFill>
                <a:effectLst/>
                <a:latin typeface="Aptos" panose="020B0004020202020204" pitchFamily="34" charset="0"/>
              </a:rPr>
              <a:t>, F. Discriminant analysis of principal components: a new method for the analysis of genetically structured populations. BMC Genet 11, 94 (2010). https://doi.org/10.1186/1471-2156-11-94</a:t>
            </a:r>
            <a:endParaRPr kumimoji="0" lang="de-DE"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en-US" sz="2000"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000" b="0" i="0" u="none" strike="noStrike" cap="none" normalizeH="0" baseline="0" dirty="0">
                <a:ln>
                  <a:noFill/>
                </a:ln>
                <a:solidFill>
                  <a:schemeClr val="tx1"/>
                </a:solidFill>
                <a:effectLst/>
                <a:latin typeface="Aptos" panose="020B0004020202020204" pitchFamily="34" charset="0"/>
              </a:rPr>
              <a:t>NJ Grünwald, ZN Kamvar, and SE Everhart, </a:t>
            </a:r>
            <a:r>
              <a:rPr kumimoji="0" lang="en-US" altLang="en-US" sz="2000" b="0" i="0" u="none" strike="noStrike" cap="none" normalizeH="0" baseline="0" dirty="0">
                <a:ln>
                  <a:noFill/>
                </a:ln>
                <a:solidFill>
                  <a:schemeClr val="tx1"/>
                </a:solidFill>
                <a:effectLst/>
                <a:latin typeface="Aptos" panose="020B0004020202020204" pitchFamily="34" charset="0"/>
              </a:rPr>
              <a:t>Discriminant analysis of principal components (DAPC), Available at: https://grunwaldlab.github.io/Population_Genetics_in_R/DAPC.html</a:t>
            </a:r>
          </a:p>
        </p:txBody>
      </p:sp>
    </p:spTree>
    <p:extLst>
      <p:ext uri="{BB962C8B-B14F-4D97-AF65-F5344CB8AC3E}">
        <p14:creationId xmlns:p14="http://schemas.microsoft.com/office/powerpoint/2010/main" val="290524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clustering algorithms)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related observations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Does not consider different in class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into </a:t>
            </a:r>
            <a:r>
              <a:rPr kumimoji="0" lang="en-US" altLang="en-US" sz="3200" b="0" i="0" u="none" strike="noStrike" cap="none" normalizeH="0" baseline="0">
                <a:ln>
                  <a:noFill/>
                </a:ln>
                <a:solidFill>
                  <a:schemeClr val="tx1"/>
                </a:solidFill>
                <a:effectLst/>
                <a:latin typeface="Aptos Display" panose="020B0004020202020204" pitchFamily="34" charset="0"/>
              </a:rPr>
              <a:t>predefined classes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Works </a:t>
            </a:r>
            <a:r>
              <a:rPr kumimoji="0" lang="en-US" altLang="en-US" sz="3200" b="0" i="0" u="none" strike="noStrike" cap="none" normalizeH="0" baseline="0" dirty="0">
                <a:ln>
                  <a:noFill/>
                </a:ln>
                <a:solidFill>
                  <a:schemeClr val="tx1"/>
                </a:solidFill>
                <a:effectLst/>
                <a:latin typeface="Aptos Display" panose="020B0004020202020204" pitchFamily="34" charset="0"/>
              </a:rPr>
              <a:t>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Can also be used for dimensionality reduction</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2"/>
          <a:stretch>
            <a:fillRect/>
          </a:stretch>
        </p:blipFill>
        <p:spPr>
          <a:xfrm>
            <a:off x="9681884" y="4076700"/>
            <a:ext cx="6667500" cy="4114800"/>
          </a:xfrm>
          <a:prstGeom prst="rect">
            <a:avLst/>
          </a:prstGeom>
        </p:spPr>
      </p:pic>
      <p:pic>
        <p:nvPicPr>
          <p:cNvPr id="4" name="Picture 3">
            <a:extLst>
              <a:ext uri="{FF2B5EF4-FFF2-40B4-BE49-F238E27FC236}">
                <a16:creationId xmlns:a16="http://schemas.microsoft.com/office/drawing/2014/main" id="{EB9A8CF9-2B2F-8112-BF27-FF2A89EA0FEE}"/>
              </a:ext>
            </a:extLst>
          </p:cNvPr>
          <p:cNvPicPr>
            <a:picLocks noChangeAspect="1"/>
          </p:cNvPicPr>
          <p:nvPr/>
        </p:nvPicPr>
        <p:blipFill>
          <a:blip r:embed="rId3"/>
          <a:stretch>
            <a:fillRect/>
          </a:stretch>
        </p:blipFill>
        <p:spPr>
          <a:xfrm>
            <a:off x="2595560"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Can handle more features than samples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PCA step reduces feature size to be less than number of samples</a:t>
            </a: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Avoids overfitting by removing correlated features</a:t>
            </a: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1381</TotalTime>
  <Words>628</Words>
  <Application>Microsoft Office PowerPoint</Application>
  <PresentationFormat>Custom</PresentationFormat>
  <Paragraphs>77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Clustering Methods</vt:lpstr>
      <vt:lpstr>PowerPoint Presentation</vt:lpstr>
      <vt:lpstr>Detecting virus strains</vt:lpstr>
      <vt:lpstr>PowerPoint Presentation</vt:lpstr>
      <vt:lpstr>Case Study Example </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Riley Mawson</cp:lastModifiedBy>
  <cp:revision>17</cp:revision>
  <dcterms:created xsi:type="dcterms:W3CDTF">2024-08-12T04:21:44Z</dcterms:created>
  <dcterms:modified xsi:type="dcterms:W3CDTF">2024-08-13T05:51:55Z</dcterms:modified>
</cp:coreProperties>
</file>