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11.xml" ContentType="application/vnd.openxmlformats-officedocument.presentationml.notesSlide+xml"/>
  <Override PartName="/ppt/charts/chart8.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9.xml" ContentType="application/vnd.openxmlformats-officedocument.drawingml.chart+xml"/>
  <Override PartName="/ppt/tags/tag1.xml" ContentType="application/vnd.openxmlformats-officedocument.presentationml.tags+xml"/>
  <Override PartName="/ppt/notesSlides/notesSlide15.xml" ContentType="application/vnd.openxmlformats-officedocument.presentationml.notesSlide+xml"/>
  <Override PartName="/ppt/charts/chart10.xml" ContentType="application/vnd.openxmlformats-officedocument.drawingml.chart+xml"/>
  <Override PartName="/ppt/drawings/drawing2.xml" ContentType="application/vnd.openxmlformats-officedocument.drawingml.chartshapes+xml"/>
  <Override PartName="/ppt/notesSlides/notesSlide16.xml" ContentType="application/vnd.openxmlformats-officedocument.presentationml.notesSlide+xml"/>
  <Override PartName="/ppt/charts/chart11.xml" ContentType="application/vnd.openxmlformats-officedocument.drawingml.chart+xml"/>
  <Override PartName="/ppt/notesSlides/notesSlide17.xml" ContentType="application/vnd.openxmlformats-officedocument.presentationml.notesSlide+xml"/>
  <Override PartName="/ppt/charts/chart12.xml" ContentType="application/vnd.openxmlformats-officedocument.drawingml.chart+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Override PartName="/ppt/charts/style7.xml" ContentType="application/vnd.ms-office.chartstyle+xml"/>
  <Override PartName="/ppt/charts/colors7.xml" ContentType="application/vnd.ms-office.chartcolorstyle+xml"/>
  <Override PartName="/ppt/charts/style8.xml" ContentType="application/vnd.ms-office.chartstyle+xml"/>
  <Override PartName="/ppt/charts/colors8.xml" ContentType="application/vnd.ms-office.chartcolorstyle+xml"/>
  <Override PartName="/ppt/charts/style9.xml" ContentType="application/vnd.ms-office.chartstyle+xml"/>
  <Override PartName="/ppt/charts/colors9.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4"/>
  </p:sldMasterIdLst>
  <p:notesMasterIdLst>
    <p:notesMasterId r:id="rId23"/>
  </p:notesMasterIdLst>
  <p:handoutMasterIdLst>
    <p:handoutMasterId r:id="rId24"/>
  </p:handoutMasterIdLst>
  <p:sldIdLst>
    <p:sldId id="288" r:id="rId5"/>
    <p:sldId id="348" r:id="rId6"/>
    <p:sldId id="347" r:id="rId7"/>
    <p:sldId id="335" r:id="rId8"/>
    <p:sldId id="341" r:id="rId9"/>
    <p:sldId id="339" r:id="rId10"/>
    <p:sldId id="331" r:id="rId11"/>
    <p:sldId id="319" r:id="rId12"/>
    <p:sldId id="320" r:id="rId13"/>
    <p:sldId id="322" r:id="rId14"/>
    <p:sldId id="321" r:id="rId15"/>
    <p:sldId id="350" r:id="rId16"/>
    <p:sldId id="314" r:id="rId17"/>
    <p:sldId id="323" r:id="rId18"/>
    <p:sldId id="342" r:id="rId19"/>
    <p:sldId id="307" r:id="rId20"/>
    <p:sldId id="325" r:id="rId21"/>
    <p:sldId id="337"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orient="horz" pos="2496" userDrawn="1">
          <p15:clr>
            <a:srgbClr val="A4A3A4"/>
          </p15:clr>
        </p15:guide>
        <p15:guide id="3" orient="horz" pos="4032" userDrawn="1">
          <p15:clr>
            <a:srgbClr val="A4A3A4"/>
          </p15:clr>
        </p15:guide>
        <p15:guide id="4" orient="horz" pos="432" userDrawn="1">
          <p15:clr>
            <a:srgbClr val="A4A3A4"/>
          </p15:clr>
        </p15:guide>
        <p15:guide id="5" orient="horz" pos="3600" userDrawn="1">
          <p15:clr>
            <a:srgbClr val="A4A3A4"/>
          </p15:clr>
        </p15:guide>
        <p15:guide id="6" pos="336" userDrawn="1">
          <p15:clr>
            <a:srgbClr val="A4A3A4"/>
          </p15:clr>
        </p15:guide>
        <p15:guide id="7" pos="3528" userDrawn="1">
          <p15:clr>
            <a:srgbClr val="A4A3A4"/>
          </p15:clr>
        </p15:guide>
        <p15:guide id="8" pos="2232" userDrawn="1">
          <p15:clr>
            <a:srgbClr val="A4A3A4"/>
          </p15:clr>
        </p15:guide>
      </p15:sldGuideLst>
    </p:ext>
    <p:ext uri="{2D200454-40CA-4A62-9FC3-DE9A4176ACB9}">
      <p15:notesGuideLst xmlns:p15="http://schemas.microsoft.com/office/powerpoint/2012/main" xmlns="">
        <p15:guide id="1" orient="horz" pos="2974" userDrawn="1">
          <p15:clr>
            <a:srgbClr val="A4A3A4"/>
          </p15:clr>
        </p15:guide>
        <p15:guide id="2" orient="horz" pos="1128" userDrawn="1">
          <p15:clr>
            <a:srgbClr val="A4A3A4"/>
          </p15:clr>
        </p15:guide>
        <p15:guide id="3" orient="horz" pos="5949" userDrawn="1">
          <p15:clr>
            <a:srgbClr val="A4A3A4"/>
          </p15:clr>
        </p15:guide>
        <p15:guide id="4" pos="2304" userDrawn="1">
          <p15:clr>
            <a:srgbClr val="A4A3A4"/>
          </p15:clr>
        </p15:guide>
        <p15:guide id="5" pos="102" userDrawn="1">
          <p15:clr>
            <a:srgbClr val="A4A3A4"/>
          </p15:clr>
        </p15:guide>
        <p15:guide id="6" pos="450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5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362C"/>
    <a:srgbClr val="007CC2"/>
    <a:srgbClr val="FFFFCC"/>
    <a:srgbClr val="FFFF99"/>
    <a:srgbClr val="0063C3"/>
    <a:srgbClr val="000000"/>
    <a:srgbClr val="E7ECF4"/>
    <a:srgbClr val="FF00FF"/>
    <a:srgbClr val="CBD7E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3" autoAdjust="0"/>
    <p:restoredTop sz="92431" autoAdjust="0"/>
  </p:normalViewPr>
  <p:slideViewPr>
    <p:cSldViewPr snapToGrid="0" snapToObjects="1" showGuides="1">
      <p:cViewPr varScale="1">
        <p:scale>
          <a:sx n="96" d="100"/>
          <a:sy n="96" d="100"/>
        </p:scale>
        <p:origin x="-216" y="-96"/>
      </p:cViewPr>
      <p:guideLst>
        <p:guide orient="horz" pos="2184"/>
        <p:guide orient="horz" pos="2496"/>
        <p:guide orient="horz" pos="4032"/>
        <p:guide orient="horz" pos="432"/>
        <p:guide orient="horz" pos="3600"/>
        <p:guide pos="336"/>
        <p:guide pos="3528"/>
        <p:guide pos="2232"/>
      </p:guideLst>
    </p:cSldViewPr>
  </p:slideViewPr>
  <p:notesTextViewPr>
    <p:cViewPr>
      <p:scale>
        <a:sx n="3" d="2"/>
        <a:sy n="3" d="2"/>
      </p:scale>
      <p:origin x="0" y="0"/>
    </p:cViewPr>
  </p:notesTextViewPr>
  <p:sorterViewPr>
    <p:cViewPr>
      <p:scale>
        <a:sx n="66" d="100"/>
        <a:sy n="66" d="100"/>
      </p:scale>
      <p:origin x="0" y="-1806"/>
    </p:cViewPr>
  </p:sorterViewPr>
  <p:notesViewPr>
    <p:cSldViewPr snapToGrid="0" snapToObjects="1">
      <p:cViewPr varScale="1">
        <p:scale>
          <a:sx n="69" d="100"/>
          <a:sy n="69" d="100"/>
        </p:scale>
        <p:origin x="1866" y="72"/>
      </p:cViewPr>
      <p:guideLst>
        <p:guide orient="horz" pos="2974"/>
        <p:guide orient="horz" pos="1128"/>
        <p:guide orient="horz" pos="5949"/>
        <p:guide pos="2304"/>
        <p:guide pos="102"/>
        <p:guide pos="450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 Id="rId2" Type="http://schemas.microsoft.com/office/2011/relationships/chartStyle" Target="style1.xml"/><Relationship Id="rId3" Type="http://schemas.microsoft.com/office/2011/relationships/chartColorStyle" Target="colors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2.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 Id="rId2" Type="http://schemas.microsoft.com/office/2011/relationships/chartStyle" Target="style9.xml"/><Relationship Id="rId3" Type="http://schemas.microsoft.com/office/2011/relationships/chartColorStyle" Target="colors9.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4" Type="http://schemas.microsoft.com/office/2011/relationships/chartColorStyle" Target="colors2.xml"/><Relationship Id="rId1" Type="http://schemas.openxmlformats.org/officeDocument/2006/relationships/themeOverride" Target="../theme/themeOverride1.xml"/><Relationship Id="rId2"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1.xml"/><Relationship Id="rId4" Type="http://schemas.microsoft.com/office/2011/relationships/chartStyle" Target="style3.xml"/><Relationship Id="rId5" Type="http://schemas.microsoft.com/office/2011/relationships/chartColorStyle" Target="colors3.xml"/><Relationship Id="rId1" Type="http://schemas.openxmlformats.org/officeDocument/2006/relationships/themeOverride" Target="../theme/themeOverride2.xml"/><Relationship Id="rId2"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 Id="rId2" Type="http://schemas.microsoft.com/office/2011/relationships/chartStyle" Target="style4.xml"/><Relationship Id="rId3" Type="http://schemas.microsoft.com/office/2011/relationships/chartColorStyle" Target="colors4.xml"/></Relationships>
</file>

<file path=ppt/charts/_rels/chart6.xml.rels><?xml version="1.0" encoding="UTF-8" standalone="yes"?>
<Relationships xmlns="http://schemas.openxmlformats.org/package/2006/relationships"><Relationship Id="rId1" Type="http://schemas.openxmlformats.org/officeDocument/2006/relationships/oleObject" Target="NULL" TargetMode="External"/><Relationship Id="rId2" Type="http://schemas.microsoft.com/office/2011/relationships/chartStyle" Target="style5.xml"/><Relationship Id="rId3" Type="http://schemas.microsoft.com/office/2011/relationships/chartColorStyle" Target="colors5.xml"/></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 Id="rId2" Type="http://schemas.microsoft.com/office/2011/relationships/chartStyle" Target="style6.xml"/><Relationship Id="rId3" Type="http://schemas.microsoft.com/office/2011/relationships/chartColorStyle" Target="colors6.xm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 Id="rId2" Type="http://schemas.microsoft.com/office/2011/relationships/chartStyle" Target="style7.xml"/><Relationship Id="rId3" Type="http://schemas.microsoft.com/office/2011/relationships/chartColorStyle" Target="colors7.xm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 Id="rId2" Type="http://schemas.microsoft.com/office/2011/relationships/chartStyle" Target="style8.xml"/><Relationship Id="rId3" Type="http://schemas.microsoft.com/office/2011/relationships/chartColorStyle" Target="colors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explosion val="1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1-7165-4917-BE31-9E5C6B91B115}"/>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7165-4917-BE31-9E5C6B91B115}"/>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7165-4917-BE31-9E5C6B91B115}"/>
              </c:ext>
            </c:extLst>
          </c:dPt>
          <c:dPt>
            <c:idx val="3"/>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7-7165-4917-BE31-9E5C6B91B115}"/>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7165-4917-BE31-9E5C6B91B115}"/>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7165-4917-BE31-9E5C6B91B115}"/>
              </c:ext>
            </c:extLst>
          </c:dPt>
          <c:dLbls>
            <c:dLbl>
              <c:idx val="0"/>
              <c:layout>
                <c:manualLayout>
                  <c:x val="0.111892346125992"/>
                  <c:y val="0.0158325337570757"/>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fld id="{53206600-2181-406C-92CA-58BC28E55E5F}" type="CATEGORYNAME">
                      <a:rPr lang="en-US">
                        <a:solidFill>
                          <a:schemeClr val="bg1"/>
                        </a:solidFill>
                      </a:rPr>
                      <a:pPr>
                        <a:defRPr sz="1100" b="1" i="0" u="none" strike="noStrike" kern="1200" baseline="0">
                          <a:solidFill>
                            <a:schemeClr val="tx1"/>
                          </a:solidFill>
                          <a:latin typeface="+mn-lt"/>
                          <a:ea typeface="+mn-ea"/>
                          <a:cs typeface="+mn-cs"/>
                        </a:defRPr>
                      </a:pPr>
                      <a:t>[CATEGORY NAME]</a:t>
                    </a:fld>
                    <a:r>
                      <a:rPr lang="en-US" baseline="0" dirty="0">
                        <a:solidFill>
                          <a:schemeClr val="bg1"/>
                        </a:solidFill>
                      </a:rPr>
                      <a:t>
</a:t>
                    </a:r>
                    <a:fld id="{4C97B00E-54B3-4E8B-AE51-F2D9952A2F8D}" type="PERCENTAGE">
                      <a:rPr lang="en-US" baseline="0">
                        <a:solidFill>
                          <a:schemeClr val="bg1"/>
                        </a:solidFill>
                      </a:rPr>
                      <a:pPr>
                        <a:defRPr sz="1100" b="1" i="0" u="none" strike="noStrike" kern="1200" baseline="0">
                          <a:solidFill>
                            <a:schemeClr val="tx1"/>
                          </a:solidFill>
                          <a:latin typeface="+mn-lt"/>
                          <a:ea typeface="+mn-ea"/>
                          <a:cs typeface="+mn-cs"/>
                        </a:defRPr>
                      </a:pPr>
                      <a:t>[PERCENTAGE]</a:t>
                    </a:fld>
                    <a:endParaRPr lang="en-US" baseline="0" dirty="0">
                      <a:solidFill>
                        <a:schemeClr val="bg1"/>
                      </a:solidFill>
                    </a:endParaRPr>
                  </a:p>
                </c:rich>
              </c:tx>
              <c:spPr>
                <a:noFill/>
                <a:ln>
                  <a:noFill/>
                </a:ln>
                <a:effectLst/>
              </c:spPr>
              <c:showLegendKey val="0"/>
              <c:showVal val="0"/>
              <c:showCatName val="1"/>
              <c:showSerName val="0"/>
              <c:showPercent val="1"/>
              <c:showBubbleSize val="0"/>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1-7165-4917-BE31-9E5C6B91B115}"/>
                </c:ext>
              </c:extLst>
            </c:dLbl>
            <c:dLbl>
              <c:idx val="1"/>
              <c:layout>
                <c:manualLayout>
                  <c:x val="-0.116729834209177"/>
                  <c:y val="0.162595932653463"/>
                </c:manualLayout>
              </c:layout>
              <c:tx>
                <c:rich>
                  <a:bodyPr/>
                  <a:lstStyle/>
                  <a:p>
                    <a:fld id="{A4319A24-A3ED-480A-9057-003A33163491}" type="CATEGORYNAME">
                      <a:rPr lang="en-US">
                        <a:solidFill>
                          <a:schemeClr val="tx1"/>
                        </a:solidFill>
                      </a:rPr>
                      <a:pPr/>
                      <a:t>[CATEGORY NAME]</a:t>
                    </a:fld>
                    <a:r>
                      <a:rPr lang="en-US" baseline="0" dirty="0">
                        <a:solidFill>
                          <a:schemeClr val="tx1"/>
                        </a:solidFill>
                      </a:rPr>
                      <a:t>
</a:t>
                    </a:r>
                    <a:fld id="{9046D935-69C4-41A8-B117-CDCFFA10D590}" type="PERCENTAGE">
                      <a:rPr lang="en-US" baseline="0">
                        <a:solidFill>
                          <a:schemeClr val="tx1"/>
                        </a:solidFill>
                      </a:rPr>
                      <a:pPr/>
                      <a:t>[PERCENTAGE]</a:t>
                    </a:fld>
                    <a:endParaRPr lang="en-US" baseline="0" dirty="0">
                      <a:solidFill>
                        <a:schemeClr val="tx1"/>
                      </a:solidFill>
                    </a:endParaRPr>
                  </a:p>
                </c:rich>
              </c:tx>
              <c:showLegendKey val="0"/>
              <c:showVal val="0"/>
              <c:showCatName val="1"/>
              <c:showSerName val="0"/>
              <c:showPercent val="1"/>
              <c:showBubbleSize val="0"/>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3-7165-4917-BE31-9E5C6B91B115}"/>
                </c:ext>
              </c:extLst>
            </c:dLbl>
            <c:dLbl>
              <c:idx val="2"/>
              <c:layout>
                <c:manualLayout>
                  <c:x val="-0.10292919930385"/>
                  <c:y val="-0.0096569475795990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0.2990110922930414"/>
                      <c:h val="0.22388302386322692"/>
                    </c:manualLayout>
                  </c15:layout>
                </c:ext>
                <c:ext xmlns:c16="http://schemas.microsoft.com/office/drawing/2014/chart" uri="{C3380CC4-5D6E-409C-BE32-E72D297353CC}">
                  <c16:uniqueId val="{00000005-7165-4917-BE31-9E5C6B91B115}"/>
                </c:ext>
              </c:extLst>
            </c:dLbl>
            <c:dLbl>
              <c:idx val="3"/>
              <c:layout>
                <c:manualLayout>
                  <c:x val="-0.156252299335693"/>
                  <c:y val="-0.065310179500672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7165-4917-BE31-9E5C6B91B115}"/>
                </c:ext>
              </c:extLst>
            </c:dLbl>
            <c:dLbl>
              <c:idx val="4"/>
              <c:layout>
                <c:manualLayout>
                  <c:x val="-0.11057413371887"/>
                  <c:y val="-0.112724338990113"/>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fld id="{E349B510-09F6-4A5F-BD50-5834A9044EB5}" type="CATEGORYNAME">
                      <a:rPr lang="en-US" b="1">
                        <a:solidFill>
                          <a:schemeClr val="bg1"/>
                        </a:solidFill>
                      </a:rPr>
                      <a:pPr>
                        <a:defRPr sz="900" b="1" i="0" u="none" strike="noStrike" kern="1200" baseline="0">
                          <a:solidFill>
                            <a:schemeClr val="bg1"/>
                          </a:solidFill>
                          <a:latin typeface="+mn-lt"/>
                          <a:ea typeface="+mn-ea"/>
                          <a:cs typeface="+mn-cs"/>
                        </a:defRPr>
                      </a:pPr>
                      <a:t>[CATEGORY NAME]</a:t>
                    </a:fld>
                    <a:r>
                      <a:rPr lang="en-US" b="1" baseline="0" dirty="0">
                        <a:solidFill>
                          <a:schemeClr val="bg1"/>
                        </a:solidFill>
                      </a:rPr>
                      <a:t>
</a:t>
                    </a:r>
                    <a:fld id="{6F0BF396-7AB8-4432-AEA3-F7E72D6D71C4}" type="PERCENTAGE">
                      <a:rPr lang="en-US" b="1" baseline="0">
                        <a:solidFill>
                          <a:schemeClr val="bg1"/>
                        </a:solidFill>
                      </a:rPr>
                      <a:pPr>
                        <a:defRPr sz="900" b="1" i="0" u="none" strike="noStrike" kern="1200" baseline="0">
                          <a:solidFill>
                            <a:schemeClr val="bg1"/>
                          </a:solidFill>
                          <a:latin typeface="+mn-lt"/>
                          <a:ea typeface="+mn-ea"/>
                          <a:cs typeface="+mn-cs"/>
                        </a:defRPr>
                      </a:pPr>
                      <a:t>[PERCENTAGE]</a:t>
                    </a:fld>
                    <a:endParaRPr lang="en-US" b="1" baseline="0" dirty="0">
                      <a:solidFill>
                        <a:schemeClr val="bg1"/>
                      </a:solidFill>
                    </a:endParaRPr>
                  </a:p>
                </c:rich>
              </c:tx>
              <c:spPr>
                <a:noFill/>
                <a:ln>
                  <a:noFill/>
                </a:ln>
                <a:effectLst/>
              </c:spPr>
              <c:showLegendKey val="0"/>
              <c:showVal val="0"/>
              <c:showCatName val="1"/>
              <c:showSerName val="0"/>
              <c:showPercent val="1"/>
              <c:showBubbleSize val="0"/>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9-7165-4917-BE31-9E5C6B91B115}"/>
                </c:ext>
              </c:extLst>
            </c:dLbl>
            <c:dLbl>
              <c:idx val="5"/>
              <c:layout>
                <c:manualLayout>
                  <c:x val="0.0340026448978407"/>
                  <c:y val="-0.10665111067411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3972C324-FA32-4CBB-BD59-792901E1F1D1}" type="CATEGORYNAME">
                      <a:rPr lang="en-US">
                        <a:solidFill>
                          <a:schemeClr val="bg1"/>
                        </a:solidFill>
                      </a:rPr>
                      <a:pPr>
                        <a:defRPr sz="900" b="0" i="0" u="none" strike="noStrike" kern="1200" baseline="0">
                          <a:solidFill>
                            <a:schemeClr val="tx1"/>
                          </a:solidFill>
                          <a:latin typeface="+mn-lt"/>
                          <a:ea typeface="+mn-ea"/>
                          <a:cs typeface="+mn-cs"/>
                        </a:defRPr>
                      </a:pPr>
                      <a:t>[CATEGORY NAME]</a:t>
                    </a:fld>
                    <a:r>
                      <a:rPr lang="en-US" baseline="0" dirty="0">
                        <a:solidFill>
                          <a:schemeClr val="bg1"/>
                        </a:solidFill>
                      </a:rPr>
                      <a:t>
</a:t>
                    </a:r>
                    <a:fld id="{D41F6A2F-9EED-4563-A65F-9C3FDB2C67A0}" type="PERCENTAGE">
                      <a:rPr lang="en-US" baseline="0">
                        <a:solidFill>
                          <a:schemeClr val="bg1"/>
                        </a:solidFill>
                      </a:rPr>
                      <a:pPr>
                        <a:defRPr sz="900" b="0" i="0" u="none" strike="noStrike" kern="1200" baseline="0">
                          <a:solidFill>
                            <a:schemeClr val="tx1"/>
                          </a:solidFill>
                          <a:latin typeface="+mn-lt"/>
                          <a:ea typeface="+mn-ea"/>
                          <a:cs typeface="+mn-cs"/>
                        </a:defRPr>
                      </a:pPr>
                      <a:t>[PERCENTAGE]</a:t>
                    </a:fld>
                    <a:endParaRPr lang="en-US" baseline="0" dirty="0">
                      <a:solidFill>
                        <a:schemeClr val="bg1"/>
                      </a:solidFill>
                    </a:endParaRPr>
                  </a:p>
                </c:rich>
              </c:tx>
              <c:spPr>
                <a:noFill/>
                <a:ln>
                  <a:noFill/>
                </a:ln>
                <a:effectLst/>
              </c:spPr>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0.16304561386046737"/>
                      <c:h val="0.13090156567369635"/>
                    </c:manualLayout>
                  </c15:layout>
                  <c15:dlblFieldTable/>
                  <c15:showDataLabelsRange val="0"/>
                </c:ext>
                <c:ext xmlns:c16="http://schemas.microsoft.com/office/drawing/2014/chart" uri="{C3380CC4-5D6E-409C-BE32-E72D297353CC}">
                  <c16:uniqueId val="{0000000B-7165-4917-BE31-9E5C6B91B1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Sheet4!$A$1:$A$6</c:f>
              <c:strCache>
                <c:ptCount val="6"/>
                <c:pt idx="0">
                  <c:v>Heart disease</c:v>
                </c:pt>
                <c:pt idx="1">
                  <c:v>Cancer</c:v>
                </c:pt>
                <c:pt idx="2">
                  <c:v>Chronic lower respiratory diseases</c:v>
                </c:pt>
                <c:pt idx="3">
                  <c:v>Accidents</c:v>
                </c:pt>
                <c:pt idx="4">
                  <c:v>Stroke </c:v>
                </c:pt>
                <c:pt idx="5">
                  <c:v>Other</c:v>
                </c:pt>
              </c:strCache>
            </c:strRef>
          </c:cat>
          <c:val>
            <c:numRef>
              <c:f>Sheet4!$B$1:$B$6</c:f>
              <c:numCache>
                <c:formatCode>#,##0</c:formatCode>
                <c:ptCount val="6"/>
                <c:pt idx="0">
                  <c:v>611105.0</c:v>
                </c:pt>
                <c:pt idx="1">
                  <c:v>584881.0</c:v>
                </c:pt>
                <c:pt idx="2">
                  <c:v>149205.0</c:v>
                </c:pt>
                <c:pt idx="3">
                  <c:v>130557.0</c:v>
                </c:pt>
                <c:pt idx="4">
                  <c:v>128978.0</c:v>
                </c:pt>
                <c:pt idx="5">
                  <c:v>305585.0</c:v>
                </c:pt>
              </c:numCache>
            </c:numRef>
          </c:val>
          <c:extLst xmlns:c16r2="http://schemas.microsoft.com/office/drawing/2015/06/chart">
            <c:ext xmlns:c16="http://schemas.microsoft.com/office/drawing/2014/chart" uri="{C3380CC4-5D6E-409C-BE32-E72D297353CC}">
              <c16:uniqueId val="{0000000C-7165-4917-BE31-9E5C6B91B115}"/>
            </c:ext>
          </c:extLst>
        </c:ser>
        <c:dLbls>
          <c:showLegendKey val="0"/>
          <c:showVal val="1"/>
          <c:showCatName val="0"/>
          <c:showSerName val="0"/>
          <c:showPercent val="0"/>
          <c:showBubbleSize val="0"/>
          <c:showLeaderLines val="1"/>
        </c:dLbls>
        <c:firstSliceAng val="213"/>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54998574417419"/>
          <c:y val="0.0"/>
          <c:w val="0.737759247029554"/>
          <c:h val="0.883416699907646"/>
        </c:manualLayout>
      </c:layout>
      <c:pieChart>
        <c:varyColors val="1"/>
        <c:ser>
          <c:idx val="0"/>
          <c:order val="0"/>
          <c:tx>
            <c:strRef>
              <c:f>Sheet1!$B$1</c:f>
              <c:strCache>
                <c:ptCount val="1"/>
                <c:pt idx="0">
                  <c:v>Column2</c:v>
                </c:pt>
              </c:strCache>
            </c:strRef>
          </c:tx>
          <c:spPr>
            <a:ln w="28575">
              <a:solidFill>
                <a:schemeClr val="bg1"/>
              </a:solidFill>
            </a:ln>
            <a:scene3d>
              <a:camera prst="orthographicFront"/>
              <a:lightRig rig="threePt" dir="t"/>
            </a:scene3d>
            <a:sp3d>
              <a:bevelT w="190500" h="38100"/>
            </a:sp3d>
          </c:spPr>
          <c:dPt>
            <c:idx val="0"/>
            <c:bubble3D val="0"/>
            <c:spPr>
              <a:solidFill>
                <a:schemeClr val="accent4">
                  <a:lumMod val="50000"/>
                </a:schemeClr>
              </a:solidFill>
              <a:ln w="28575">
                <a:solidFill>
                  <a:schemeClr val="bg1"/>
                </a:solidFill>
              </a:ln>
              <a:scene3d>
                <a:camera prst="orthographicFront"/>
                <a:lightRig rig="threePt" dir="t"/>
              </a:scene3d>
              <a:sp3d>
                <a:bevelT w="190500" h="38100"/>
              </a:sp3d>
            </c:spPr>
            <c:extLst xmlns:c16r2="http://schemas.microsoft.com/office/drawing/2015/06/chart">
              <c:ext xmlns:c16="http://schemas.microsoft.com/office/drawing/2014/chart" uri="{C3380CC4-5D6E-409C-BE32-E72D297353CC}">
                <c16:uniqueId val="{00000001-0E9F-41C2-ACAD-3317F4A986A8}"/>
              </c:ext>
            </c:extLst>
          </c:dPt>
          <c:dPt>
            <c:idx val="1"/>
            <c:bubble3D val="0"/>
            <c:spPr>
              <a:solidFill>
                <a:schemeClr val="accent5"/>
              </a:solidFill>
              <a:ln w="28575">
                <a:solidFill>
                  <a:schemeClr val="bg1"/>
                </a:solidFill>
              </a:ln>
              <a:scene3d>
                <a:camera prst="orthographicFront"/>
                <a:lightRig rig="threePt" dir="t"/>
              </a:scene3d>
              <a:sp3d>
                <a:bevelT w="190500" h="38100"/>
              </a:sp3d>
            </c:spPr>
            <c:extLst xmlns:c16r2="http://schemas.microsoft.com/office/drawing/2015/06/chart">
              <c:ext xmlns:c16="http://schemas.microsoft.com/office/drawing/2014/chart" uri="{C3380CC4-5D6E-409C-BE32-E72D297353CC}">
                <c16:uniqueId val="{00000003-0E9F-41C2-ACAD-3317F4A986A8}"/>
              </c:ext>
            </c:extLst>
          </c:dPt>
          <c:cat>
            <c:strRef>
              <c:f>Sheet1!$A$2:$A$3</c:f>
              <c:strCache>
                <c:ptCount val="2"/>
                <c:pt idx="0">
                  <c:v>High LDL-C</c:v>
                </c:pt>
                <c:pt idx="1">
                  <c:v>Normal LDL-C</c:v>
                </c:pt>
              </c:strCache>
            </c:strRef>
          </c:cat>
          <c:val>
            <c:numRef>
              <c:f>Sheet1!$B$2:$B$3</c:f>
              <c:numCache>
                <c:formatCode>General</c:formatCode>
                <c:ptCount val="2"/>
                <c:pt idx="0">
                  <c:v>71.0</c:v>
                </c:pt>
                <c:pt idx="1">
                  <c:v>141.0</c:v>
                </c:pt>
              </c:numCache>
            </c:numRef>
          </c:val>
          <c:extLst xmlns:c16r2="http://schemas.microsoft.com/office/drawing/2015/06/chart">
            <c:ext xmlns:c16="http://schemas.microsoft.com/office/drawing/2014/chart" uri="{C3380CC4-5D6E-409C-BE32-E72D297353CC}">
              <c16:uniqueId val="{00000004-0E9F-41C2-ACAD-3317F4A986A8}"/>
            </c:ext>
          </c:extLst>
        </c:ser>
        <c:dLbls>
          <c:showLegendKey val="0"/>
          <c:showVal val="0"/>
          <c:showCatName val="0"/>
          <c:showSerName val="0"/>
          <c:showPercent val="0"/>
          <c:showBubbleSize val="0"/>
          <c:showLeaderLines val="1"/>
        </c:dLbls>
        <c:firstSliceAng val="27"/>
      </c:pieChart>
    </c:plotArea>
    <c:plotVisOnly val="1"/>
    <c:dispBlanksAs val="zero"/>
    <c:showDLblsOverMax val="0"/>
  </c:chart>
  <c:txPr>
    <a:bodyPr/>
    <a:lstStyle/>
    <a:p>
      <a:pPr>
        <a:defRPr sz="2000"/>
      </a:pPr>
      <a:endParaRPr lang="en-U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manualLayout>
          <c:layoutTarget val="inner"/>
          <c:xMode val="edge"/>
          <c:yMode val="edge"/>
          <c:x val="0.054900728277635"/>
          <c:y val="0.0328948931856397"/>
          <c:w val="0.956159799522614"/>
          <c:h val="0.75563806053849"/>
        </c:manualLayout>
      </c:layout>
      <c:barChart>
        <c:barDir val="col"/>
        <c:grouping val="clustered"/>
        <c:varyColors val="0"/>
        <c:ser>
          <c:idx val="0"/>
          <c:order val="0"/>
          <c:tx>
            <c:strRef>
              <c:f>Sheet1!$B$1</c:f>
              <c:strCache>
                <c:ptCount val="1"/>
                <c:pt idx="0">
                  <c:v>Control</c:v>
                </c:pt>
              </c:strCache>
            </c:strRef>
          </c:tx>
          <c:spPr>
            <a:solidFill>
              <a:srgbClr val="81B5E2"/>
            </a:solidFill>
            <a:effectLst/>
            <a:scene3d>
              <a:camera prst="orthographicFront"/>
              <a:lightRig rig="threePt" dir="t"/>
            </a:scene3d>
            <a:sp3d/>
          </c:spPr>
          <c:invertIfNegative val="0"/>
          <c:dLbls>
            <c:dLbl>
              <c:idx val="0"/>
              <c:layout/>
              <c:tx>
                <c:rich>
                  <a:bodyPr/>
                  <a:lstStyle/>
                  <a:p>
                    <a:r>
                      <a:rPr lang="en-US" sz="1100" b="1" dirty="0"/>
                      <a:t>28</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2BEC-45E5-9E32-F71A623FDF40}"/>
                </c:ext>
              </c:extLst>
            </c:dLbl>
            <c:dLbl>
              <c:idx val="1"/>
              <c:layout/>
              <c:tx>
                <c:rich>
                  <a:bodyPr/>
                  <a:lstStyle/>
                  <a:p>
                    <a:r>
                      <a:rPr lang="en-US" sz="1050" b="1" dirty="0"/>
                      <a:t>13</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2BEC-45E5-9E32-F71A623FDF40}"/>
                </c:ext>
              </c:extLst>
            </c:dLbl>
            <c:dLbl>
              <c:idx val="2"/>
              <c:layout/>
              <c:tx>
                <c:rich>
                  <a:bodyPr/>
                  <a:lstStyle/>
                  <a:p>
                    <a:r>
                      <a:rPr lang="en-US" sz="1100" b="1" dirty="0"/>
                      <a:t>16</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2BEC-45E5-9E32-F71A623FDF40}"/>
                </c:ext>
              </c:extLst>
            </c:dLbl>
            <c:dLbl>
              <c:idx val="3"/>
              <c:layout/>
              <c:tx>
                <c:rich>
                  <a:bodyPr/>
                  <a:lstStyle/>
                  <a:p>
                    <a:r>
                      <a:rPr lang="en-US" sz="1100" b="1" dirty="0"/>
                      <a:t>12</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2BEC-45E5-9E32-F71A623FDF40}"/>
                </c:ext>
              </c:extLst>
            </c:dLbl>
            <c:dLbl>
              <c:idx val="4"/>
              <c:layout/>
              <c:tx>
                <c:rich>
                  <a:bodyPr/>
                  <a:lstStyle/>
                  <a:p>
                    <a:r>
                      <a:rPr lang="en-US" sz="1100" b="1" dirty="0"/>
                      <a:t>16</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2BEC-45E5-9E32-F71A623FDF40}"/>
                </c:ext>
              </c:extLst>
            </c:dLbl>
            <c:dLbl>
              <c:idx val="5"/>
              <c:layout/>
              <c:tx>
                <c:rich>
                  <a:bodyPr/>
                  <a:lstStyle/>
                  <a:p>
                    <a:r>
                      <a:rPr lang="en-US" sz="1100" b="1" dirty="0"/>
                      <a:t>15</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2BEC-45E5-9E32-F71A623FDF40}"/>
                </c:ext>
              </c:extLst>
            </c:dLbl>
            <c:dLbl>
              <c:idx val="6"/>
              <c:layout/>
              <c:tx>
                <c:rich>
                  <a:bodyPr/>
                  <a:lstStyle/>
                  <a:p>
                    <a:r>
                      <a:rPr lang="en-US" sz="1100" b="1" dirty="0"/>
                      <a:t>11</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2BEC-45E5-9E32-F71A623FDF40}"/>
                </c:ext>
              </c:extLst>
            </c:dLbl>
            <c:dLbl>
              <c:idx val="7"/>
              <c:layout/>
              <c:tx>
                <c:rich>
                  <a:bodyPr/>
                  <a:lstStyle/>
                  <a:p>
                    <a:r>
                      <a:rPr lang="en-US" sz="1100" b="1" dirty="0"/>
                      <a:t>3</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2BEC-45E5-9E32-F71A623FDF40}"/>
                </c:ext>
              </c:extLst>
            </c:dLbl>
            <c:dLbl>
              <c:idx val="8"/>
              <c:layout/>
              <c:tx>
                <c:rich>
                  <a:bodyPr/>
                  <a:lstStyle/>
                  <a:p>
                    <a:r>
                      <a:rPr lang="en-US" sz="1100" b="1" dirty="0"/>
                      <a:t>8</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8-2BEC-45E5-9E32-F71A623FDF40}"/>
                </c:ext>
              </c:extLst>
            </c:dLbl>
            <c:dLbl>
              <c:idx val="9"/>
              <c:layout/>
              <c:tx>
                <c:rich>
                  <a:bodyPr/>
                  <a:lstStyle/>
                  <a:p>
                    <a:r>
                      <a:rPr lang="en-US" sz="1100" b="1" dirty="0"/>
                      <a:t>8</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2BEC-45E5-9E32-F71A623FDF40}"/>
                </c:ext>
              </c:extLst>
            </c:dLbl>
            <c:dLbl>
              <c:idx val="10"/>
              <c:layout/>
              <c:tx>
                <c:rich>
                  <a:bodyPr/>
                  <a:lstStyle/>
                  <a:p>
                    <a:r>
                      <a:rPr lang="en-US" sz="1100" b="1" dirty="0"/>
                      <a:t>6</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2BEC-45E5-9E32-F71A623FDF40}"/>
                </c:ext>
              </c:extLst>
            </c:dLbl>
            <c:dLbl>
              <c:idx val="11"/>
              <c:layout/>
              <c:tx>
                <c:rich>
                  <a:bodyPr/>
                  <a:lstStyle/>
                  <a:p>
                    <a:r>
                      <a:rPr lang="en-US" sz="1100" b="1" dirty="0"/>
                      <a:t>9</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2BEC-45E5-9E32-F71A623FDF40}"/>
                </c:ext>
              </c:extLst>
            </c:dLbl>
            <c:spPr>
              <a:noFill/>
              <a:ln>
                <a:noFill/>
              </a:ln>
              <a:effectLst/>
            </c:spPr>
            <c:txPr>
              <a:bodyPr/>
              <a:lstStyle/>
              <a:p>
                <a:pPr>
                  <a:defRPr sz="16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Sheet1!$A$2:$A$13</c:f>
              <c:strCache>
                <c:ptCount val="12"/>
                <c:pt idx="0">
                  <c:v>4S</c:v>
                </c:pt>
                <c:pt idx="1">
                  <c:v>CARE</c:v>
                </c:pt>
                <c:pt idx="2">
                  <c:v>LIPID</c:v>
                </c:pt>
                <c:pt idx="3">
                  <c:v>HPS</c:v>
                </c:pt>
                <c:pt idx="4">
                  <c:v>PROSPER</c:v>
                </c:pt>
                <c:pt idx="5">
                  <c:v>ASPEN</c:v>
                </c:pt>
                <c:pt idx="6">
                  <c:v>TNT</c:v>
                </c:pt>
                <c:pt idx="7">
                  <c:v>ASCOT-
LLA</c:v>
                </c:pt>
                <c:pt idx="8">
                  <c:v>ASCOT-
LLT</c:v>
                </c:pt>
                <c:pt idx="9">
                  <c:v>WOSCOPS</c:v>
                </c:pt>
                <c:pt idx="10">
                  <c:v>AFCAPS/
TexCAPS</c:v>
                </c:pt>
                <c:pt idx="11">
                  <c:v>CARDS</c:v>
                </c:pt>
              </c:strCache>
            </c:strRef>
          </c:cat>
          <c:val>
            <c:numRef>
              <c:f>Sheet1!$B$2:$B$13</c:f>
              <c:numCache>
                <c:formatCode>0.0</c:formatCode>
                <c:ptCount val="12"/>
                <c:pt idx="0">
                  <c:v>28.0</c:v>
                </c:pt>
                <c:pt idx="1">
                  <c:v>13.2</c:v>
                </c:pt>
                <c:pt idx="2">
                  <c:v>15.9</c:v>
                </c:pt>
                <c:pt idx="3">
                  <c:v>11.8</c:v>
                </c:pt>
                <c:pt idx="4">
                  <c:v>16.2</c:v>
                </c:pt>
                <c:pt idx="5">
                  <c:v>15.0</c:v>
                </c:pt>
                <c:pt idx="6">
                  <c:v>10.9</c:v>
                </c:pt>
                <c:pt idx="7">
                  <c:v>3.0</c:v>
                </c:pt>
                <c:pt idx="8">
                  <c:v>8.1</c:v>
                </c:pt>
                <c:pt idx="9">
                  <c:v>7.9</c:v>
                </c:pt>
                <c:pt idx="10">
                  <c:v>5.5</c:v>
                </c:pt>
                <c:pt idx="11">
                  <c:v>9.0</c:v>
                </c:pt>
              </c:numCache>
            </c:numRef>
          </c:val>
          <c:extLst xmlns:c16r2="http://schemas.microsoft.com/office/drawing/2015/06/chart">
            <c:ext xmlns:c16="http://schemas.microsoft.com/office/drawing/2014/chart" uri="{C3380CC4-5D6E-409C-BE32-E72D297353CC}">
              <c16:uniqueId val="{0000000C-2BEC-45E5-9E32-F71A623FDF40}"/>
            </c:ext>
          </c:extLst>
        </c:ser>
        <c:ser>
          <c:idx val="1"/>
          <c:order val="1"/>
          <c:tx>
            <c:strRef>
              <c:f>Sheet1!$C$1</c:f>
              <c:strCache>
                <c:ptCount val="1"/>
                <c:pt idx="0">
                  <c:v>Statin</c:v>
                </c:pt>
              </c:strCache>
            </c:strRef>
          </c:tx>
          <c:spPr>
            <a:solidFill>
              <a:srgbClr val="003366"/>
            </a:solidFill>
            <a:scene3d>
              <a:camera prst="orthographicFront"/>
              <a:lightRig rig="threePt" dir="t"/>
            </a:scene3d>
            <a:sp3d/>
          </c:spPr>
          <c:invertIfNegative val="0"/>
          <c:dLbls>
            <c:dLbl>
              <c:idx val="0"/>
              <c:layout/>
              <c:tx>
                <c:rich>
                  <a:bodyPr/>
                  <a:lstStyle/>
                  <a:p>
                    <a:r>
                      <a:rPr lang="en-US" sz="1100" b="1" dirty="0"/>
                      <a:t>19</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2BEC-45E5-9E32-F71A623FDF40}"/>
                </c:ext>
              </c:extLst>
            </c:dLbl>
            <c:dLbl>
              <c:idx val="1"/>
              <c:layout/>
              <c:tx>
                <c:rich>
                  <a:bodyPr/>
                  <a:lstStyle/>
                  <a:p>
                    <a:r>
                      <a:rPr lang="en-US" sz="1100" b="1" dirty="0"/>
                      <a:t>10</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E-2BEC-45E5-9E32-F71A623FDF40}"/>
                </c:ext>
              </c:extLst>
            </c:dLbl>
            <c:dLbl>
              <c:idx val="2"/>
              <c:layout/>
              <c:tx>
                <c:rich>
                  <a:bodyPr/>
                  <a:lstStyle/>
                  <a:p>
                    <a:r>
                      <a:rPr lang="en-US" sz="1100" b="1" dirty="0"/>
                      <a:t>12</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F-2BEC-45E5-9E32-F71A623FDF40}"/>
                </c:ext>
              </c:extLst>
            </c:dLbl>
            <c:dLbl>
              <c:idx val="3"/>
              <c:layout/>
              <c:tx>
                <c:rich>
                  <a:bodyPr/>
                  <a:lstStyle/>
                  <a:p>
                    <a:r>
                      <a:rPr lang="en-US" sz="1100" b="1" dirty="0"/>
                      <a:t>9</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0-2BEC-45E5-9E32-F71A623FDF40}"/>
                </c:ext>
              </c:extLst>
            </c:dLbl>
            <c:dLbl>
              <c:idx val="4"/>
              <c:layout/>
              <c:tx>
                <c:rich>
                  <a:bodyPr/>
                  <a:lstStyle/>
                  <a:p>
                    <a:r>
                      <a:rPr lang="en-US" sz="1100" b="1" dirty="0"/>
                      <a:t>14</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2BEC-45E5-9E32-F71A623FDF40}"/>
                </c:ext>
              </c:extLst>
            </c:dLbl>
            <c:dLbl>
              <c:idx val="5"/>
              <c:layout/>
              <c:tx>
                <c:rich>
                  <a:bodyPr/>
                  <a:lstStyle/>
                  <a:p>
                    <a:r>
                      <a:rPr lang="en-US" sz="1100" b="1" dirty="0"/>
                      <a:t>14</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2-2BEC-45E5-9E32-F71A623FDF40}"/>
                </c:ext>
              </c:extLst>
            </c:dLbl>
            <c:dLbl>
              <c:idx val="6"/>
              <c:layout/>
              <c:tx>
                <c:rich>
                  <a:bodyPr/>
                  <a:lstStyle/>
                  <a:p>
                    <a:r>
                      <a:rPr lang="en-US" sz="1100" b="1" dirty="0"/>
                      <a:t>9</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3-2BEC-45E5-9E32-F71A623FDF40}"/>
                </c:ext>
              </c:extLst>
            </c:dLbl>
            <c:dLbl>
              <c:idx val="7"/>
              <c:layout/>
              <c:tx>
                <c:rich>
                  <a:bodyPr/>
                  <a:lstStyle/>
                  <a:p>
                    <a:r>
                      <a:rPr lang="en-US" sz="1100" b="1" dirty="0"/>
                      <a:t>2</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4-2BEC-45E5-9E32-F71A623FDF40}"/>
                </c:ext>
              </c:extLst>
            </c:dLbl>
            <c:dLbl>
              <c:idx val="8"/>
              <c:layout/>
              <c:tx>
                <c:rich>
                  <a:bodyPr/>
                  <a:lstStyle/>
                  <a:p>
                    <a:r>
                      <a:rPr lang="en-US" sz="1100" b="1" dirty="0"/>
                      <a:t>7</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5-2BEC-45E5-9E32-F71A623FDF40}"/>
                </c:ext>
              </c:extLst>
            </c:dLbl>
            <c:dLbl>
              <c:idx val="9"/>
              <c:layout/>
              <c:tx>
                <c:rich>
                  <a:bodyPr/>
                  <a:lstStyle/>
                  <a:p>
                    <a:r>
                      <a:rPr lang="en-US" sz="1100" b="1" dirty="0"/>
                      <a:t>6</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6-2BEC-45E5-9E32-F71A623FDF40}"/>
                </c:ext>
              </c:extLst>
            </c:dLbl>
            <c:dLbl>
              <c:idx val="10"/>
              <c:layout/>
              <c:tx>
                <c:rich>
                  <a:bodyPr/>
                  <a:lstStyle/>
                  <a:p>
                    <a:r>
                      <a:rPr lang="en-US" sz="1100" b="1" dirty="0"/>
                      <a:t>4</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7-2BEC-45E5-9E32-F71A623FDF40}"/>
                </c:ext>
              </c:extLst>
            </c:dLbl>
            <c:dLbl>
              <c:idx val="11"/>
              <c:layout/>
              <c:tx>
                <c:rich>
                  <a:bodyPr/>
                  <a:lstStyle/>
                  <a:p>
                    <a:r>
                      <a:rPr lang="en-US" sz="1100" b="1" dirty="0"/>
                      <a:t>6</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8-2BEC-45E5-9E32-F71A623FDF40}"/>
                </c:ext>
              </c:extLst>
            </c:dLbl>
            <c:spPr>
              <a:noFill/>
              <a:ln>
                <a:noFill/>
              </a:ln>
              <a:effectLst/>
            </c:spPr>
            <c:txPr>
              <a:bodyPr/>
              <a:lstStyle/>
              <a:p>
                <a:pPr>
                  <a:defRPr sz="1800">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Sheet1!$A$2:$A$13</c:f>
              <c:strCache>
                <c:ptCount val="12"/>
                <c:pt idx="0">
                  <c:v>4S</c:v>
                </c:pt>
                <c:pt idx="1">
                  <c:v>CARE</c:v>
                </c:pt>
                <c:pt idx="2">
                  <c:v>LIPID</c:v>
                </c:pt>
                <c:pt idx="3">
                  <c:v>HPS</c:v>
                </c:pt>
                <c:pt idx="4">
                  <c:v>PROSPER</c:v>
                </c:pt>
                <c:pt idx="5">
                  <c:v>ASPEN</c:v>
                </c:pt>
                <c:pt idx="6">
                  <c:v>TNT</c:v>
                </c:pt>
                <c:pt idx="7">
                  <c:v>ASCOT-
LLA</c:v>
                </c:pt>
                <c:pt idx="8">
                  <c:v>ASCOT-
LLT</c:v>
                </c:pt>
                <c:pt idx="9">
                  <c:v>WOSCOPS</c:v>
                </c:pt>
                <c:pt idx="10">
                  <c:v>AFCAPS/
TexCAPS</c:v>
                </c:pt>
                <c:pt idx="11">
                  <c:v>CARDS</c:v>
                </c:pt>
              </c:strCache>
            </c:strRef>
          </c:cat>
          <c:val>
            <c:numRef>
              <c:f>Sheet1!$C$2:$C$13</c:f>
              <c:numCache>
                <c:formatCode>0.0</c:formatCode>
                <c:ptCount val="12"/>
                <c:pt idx="0">
                  <c:v>19.0</c:v>
                </c:pt>
                <c:pt idx="1">
                  <c:v>10.2</c:v>
                </c:pt>
                <c:pt idx="2">
                  <c:v>12.3</c:v>
                </c:pt>
                <c:pt idx="3">
                  <c:v>8.700000000000001</c:v>
                </c:pt>
                <c:pt idx="4">
                  <c:v>14.1</c:v>
                </c:pt>
                <c:pt idx="5">
                  <c:v>13.7</c:v>
                </c:pt>
                <c:pt idx="6">
                  <c:v>8.700000000000001</c:v>
                </c:pt>
                <c:pt idx="7">
                  <c:v>1.9</c:v>
                </c:pt>
                <c:pt idx="8">
                  <c:v>7.4</c:v>
                </c:pt>
                <c:pt idx="9">
                  <c:v>5.5</c:v>
                </c:pt>
                <c:pt idx="10">
                  <c:v>3.5</c:v>
                </c:pt>
                <c:pt idx="11">
                  <c:v>5.8</c:v>
                </c:pt>
              </c:numCache>
            </c:numRef>
          </c:val>
          <c:extLst xmlns:c16r2="http://schemas.microsoft.com/office/drawing/2015/06/chart">
            <c:ext xmlns:c16="http://schemas.microsoft.com/office/drawing/2014/chart" uri="{C3380CC4-5D6E-409C-BE32-E72D297353CC}">
              <c16:uniqueId val="{00000019-2BEC-45E5-9E32-F71A623FDF40}"/>
            </c:ext>
          </c:extLst>
        </c:ser>
        <c:dLbls>
          <c:showLegendKey val="0"/>
          <c:showVal val="0"/>
          <c:showCatName val="0"/>
          <c:showSerName val="0"/>
          <c:showPercent val="0"/>
          <c:showBubbleSize val="0"/>
        </c:dLbls>
        <c:gapWidth val="40"/>
        <c:axId val="-2040890776"/>
        <c:axId val="-2040887480"/>
      </c:barChart>
      <c:catAx>
        <c:axId val="-2040890776"/>
        <c:scaling>
          <c:orientation val="minMax"/>
        </c:scaling>
        <c:delete val="0"/>
        <c:axPos val="b"/>
        <c:numFmt formatCode="General" sourceLinked="0"/>
        <c:majorTickMark val="none"/>
        <c:minorTickMark val="none"/>
        <c:tickLblPos val="none"/>
        <c:spPr>
          <a:ln w="19050">
            <a:solidFill>
              <a:schemeClr val="tx1"/>
            </a:solidFill>
          </a:ln>
        </c:spPr>
        <c:txPr>
          <a:bodyPr anchor="t" anchorCtr="0"/>
          <a:lstStyle/>
          <a:p>
            <a:pPr>
              <a:defRPr sz="1000"/>
            </a:pPr>
            <a:endParaRPr lang="en-US"/>
          </a:p>
        </c:txPr>
        <c:crossAx val="-2040887480"/>
        <c:crosses val="autoZero"/>
        <c:auto val="1"/>
        <c:lblAlgn val="ctr"/>
        <c:lblOffset val="100"/>
        <c:noMultiLvlLbl val="0"/>
      </c:catAx>
      <c:valAx>
        <c:axId val="-2040887480"/>
        <c:scaling>
          <c:orientation val="minMax"/>
          <c:max val="30.0"/>
          <c:min val="0.0"/>
        </c:scaling>
        <c:delete val="0"/>
        <c:axPos val="l"/>
        <c:numFmt formatCode="0" sourceLinked="0"/>
        <c:majorTickMark val="out"/>
        <c:minorTickMark val="none"/>
        <c:tickLblPos val="nextTo"/>
        <c:spPr>
          <a:ln w="19050">
            <a:solidFill>
              <a:schemeClr val="tx1"/>
            </a:solidFill>
          </a:ln>
        </c:spPr>
        <c:txPr>
          <a:bodyPr/>
          <a:lstStyle/>
          <a:p>
            <a:pPr>
              <a:defRPr sz="1050" b="0">
                <a:solidFill>
                  <a:schemeClr val="tx1"/>
                </a:solidFill>
              </a:defRPr>
            </a:pPr>
            <a:endParaRPr lang="en-US"/>
          </a:p>
        </c:txPr>
        <c:crossAx val="-2040890776"/>
        <c:crosses val="autoZero"/>
        <c:crossBetween val="between"/>
        <c:majorUnit val="5.0"/>
      </c:valAx>
    </c:plotArea>
    <c:legend>
      <c:legendPos val="t"/>
      <c:layout>
        <c:manualLayout>
          <c:xMode val="edge"/>
          <c:yMode val="edge"/>
          <c:x val="0.451881213529958"/>
          <c:y val="0.0644097260376861"/>
          <c:w val="0.19210485983251"/>
          <c:h val="0.05912170443543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Standard statin therapy</c:v>
          </c:tx>
          <c:spPr>
            <a:solidFill>
              <a:srgbClr val="81B5E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22'!$B$3:$D$3</c:f>
              <c:numCache>
                <c:formatCode>General</c:formatCode>
                <c:ptCount val="3"/>
              </c:numCache>
            </c:numRef>
          </c:cat>
          <c:val>
            <c:numRef>
              <c:f>'Slide 22'!$B$4:$D$4</c:f>
              <c:numCache>
                <c:formatCode>General</c:formatCode>
                <c:ptCount val="3"/>
                <c:pt idx="0">
                  <c:v>26.3</c:v>
                </c:pt>
                <c:pt idx="1">
                  <c:v>13.7</c:v>
                </c:pt>
                <c:pt idx="2">
                  <c:v>10.9</c:v>
                </c:pt>
              </c:numCache>
            </c:numRef>
          </c:val>
          <c:extLst xmlns:c16r2="http://schemas.microsoft.com/office/drawing/2015/06/chart">
            <c:ext xmlns:c16="http://schemas.microsoft.com/office/drawing/2014/chart" uri="{C3380CC4-5D6E-409C-BE32-E72D297353CC}">
              <c16:uniqueId val="{00000000-617D-4E46-B2A2-7DA5A9DDC168}"/>
            </c:ext>
          </c:extLst>
        </c:ser>
        <c:ser>
          <c:idx val="1"/>
          <c:order val="1"/>
          <c:tx>
            <c:v>High-dose statin therapy</c:v>
          </c:tx>
          <c:spPr>
            <a:solidFill>
              <a:srgbClr val="00336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22'!$B$3:$D$3</c:f>
              <c:numCache>
                <c:formatCode>General</c:formatCode>
                <c:ptCount val="3"/>
              </c:numCache>
            </c:numRef>
          </c:cat>
          <c:val>
            <c:numRef>
              <c:f>'Slide 22'!$B$5:$D$5</c:f>
              <c:numCache>
                <c:formatCode>General</c:formatCode>
                <c:ptCount val="3"/>
                <c:pt idx="0">
                  <c:v>22.4</c:v>
                </c:pt>
                <c:pt idx="1">
                  <c:v>12.0</c:v>
                </c:pt>
                <c:pt idx="2">
                  <c:v>8.700000000000001</c:v>
                </c:pt>
              </c:numCache>
            </c:numRef>
          </c:val>
          <c:extLst xmlns:c16r2="http://schemas.microsoft.com/office/drawing/2015/06/chart">
            <c:ext xmlns:c16="http://schemas.microsoft.com/office/drawing/2014/chart" uri="{C3380CC4-5D6E-409C-BE32-E72D297353CC}">
              <c16:uniqueId val="{00000001-617D-4E46-B2A2-7DA5A9DDC168}"/>
            </c:ext>
          </c:extLst>
        </c:ser>
        <c:dLbls>
          <c:showLegendKey val="0"/>
          <c:showVal val="0"/>
          <c:showCatName val="0"/>
          <c:showSerName val="0"/>
          <c:showPercent val="0"/>
          <c:showBubbleSize val="0"/>
        </c:dLbls>
        <c:gapWidth val="100"/>
        <c:axId val="-2040826520"/>
        <c:axId val="-2040823080"/>
      </c:barChart>
      <c:catAx>
        <c:axId val="-204082652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2040823080"/>
        <c:crosses val="autoZero"/>
        <c:auto val="1"/>
        <c:lblAlgn val="ctr"/>
        <c:lblOffset val="100"/>
        <c:noMultiLvlLbl val="0"/>
      </c:catAx>
      <c:valAx>
        <c:axId val="-2040823080"/>
        <c:scaling>
          <c:orientation val="minMax"/>
          <c:max val="40.0"/>
        </c:scaling>
        <c:delete val="0"/>
        <c:axPos val="l"/>
        <c:title>
          <c:tx>
            <c:rich>
              <a:bodyPr rot="-5400000" spcFirstLastPara="1" vertOverflow="ellipsis" vert="horz" wrap="square" anchor="ctr" anchorCtr="1"/>
              <a:lstStyle/>
              <a:p>
                <a:pPr>
                  <a:defRPr sz="1050" b="1" i="0" u="none" strike="noStrike" kern="1200" baseline="0">
                    <a:solidFill>
                      <a:schemeClr val="tx1"/>
                    </a:solidFill>
                    <a:latin typeface="+mn-lt"/>
                    <a:ea typeface="+mn-ea"/>
                    <a:cs typeface="+mn-cs"/>
                  </a:defRPr>
                </a:pPr>
                <a:r>
                  <a:rPr lang="en-US" sz="1050" b="1" dirty="0">
                    <a:solidFill>
                      <a:schemeClr val="tx1"/>
                    </a:solidFill>
                  </a:rPr>
                  <a:t>Patients Experiencing </a:t>
                </a:r>
              </a:p>
              <a:p>
                <a:pPr>
                  <a:defRPr sz="1050" b="1" i="0" u="none" strike="noStrike" kern="1200" baseline="0">
                    <a:solidFill>
                      <a:schemeClr val="tx1"/>
                    </a:solidFill>
                    <a:latin typeface="+mn-lt"/>
                    <a:ea typeface="+mn-ea"/>
                    <a:cs typeface="+mn-cs"/>
                  </a:defRPr>
                </a:pPr>
                <a:r>
                  <a:rPr lang="en-US" sz="1050" b="1" dirty="0">
                    <a:solidFill>
                      <a:schemeClr val="tx1"/>
                    </a:solidFill>
                  </a:rPr>
                  <a:t>Major CVD Events (%)</a:t>
                </a:r>
              </a:p>
            </c:rich>
          </c:tx>
          <c:layout>
            <c:manualLayout>
              <c:xMode val="edge"/>
              <c:yMode val="edge"/>
              <c:x val="0.00869735085198941"/>
              <c:y val="0.205972836503347"/>
            </c:manualLayout>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2040826520"/>
        <c:crosses val="autoZero"/>
        <c:crossBetween val="between"/>
      </c:valAx>
      <c:spPr>
        <a:noFill/>
        <a:ln>
          <a:noFill/>
        </a:ln>
        <a:effectLst/>
      </c:spPr>
    </c:plotArea>
    <c:legend>
      <c:legendPos val="b"/>
      <c:layout>
        <c:manualLayout>
          <c:xMode val="edge"/>
          <c:yMode val="edge"/>
          <c:x val="0.510403007502835"/>
          <c:y val="0.0488859546266163"/>
          <c:w val="0.485850968153828"/>
          <c:h val="0.0951521178760426"/>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05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1" i="0" u="none" strike="noStrike" kern="1200" spc="0" baseline="0">
                <a:solidFill>
                  <a:schemeClr val="tx1"/>
                </a:solidFill>
                <a:latin typeface="+mn-lt"/>
                <a:ea typeface="+mn-ea"/>
                <a:cs typeface="+mn-cs"/>
              </a:defRPr>
            </a:pPr>
            <a:r>
              <a:rPr lang="en-US" sz="1400" b="1" i="0" kern="1200" spc="0" baseline="0" dirty="0">
                <a:solidFill>
                  <a:srgbClr val="000000"/>
                </a:solidFill>
                <a:effectLst/>
                <a:latin typeface="Arial" panose="020B0604020202020204" pitchFamily="34" charset="0"/>
                <a:cs typeface="Arial" panose="020B0604020202020204" pitchFamily="34" charset="0"/>
              </a:rPr>
              <a:t>Prevalence of CVD in Adults ≥ 20 Years of Age</a:t>
            </a:r>
            <a:r>
              <a:rPr lang="en-US" sz="1400" b="1" i="0" kern="1200" spc="0" baseline="30000" dirty="0">
                <a:solidFill>
                  <a:srgbClr val="000000"/>
                </a:solidFill>
                <a:effectLst/>
                <a:latin typeface="Arial" panose="020B0604020202020204" pitchFamily="34" charset="0"/>
                <a:cs typeface="Arial" panose="020B0604020202020204" pitchFamily="34" charset="0"/>
              </a:rPr>
              <a:t>1</a:t>
            </a:r>
            <a:endParaRPr lang="en-US" sz="1400" dirty="0">
              <a:effectLst/>
            </a:endParaRPr>
          </a:p>
          <a:p>
            <a:pPr>
              <a:defRPr sz="1100" b="1" i="0" u="none" strike="noStrike" kern="1200" spc="0" baseline="0">
                <a:solidFill>
                  <a:schemeClr val="tx1"/>
                </a:solidFill>
                <a:latin typeface="+mn-lt"/>
                <a:ea typeface="+mn-ea"/>
                <a:cs typeface="+mn-cs"/>
              </a:defRPr>
            </a:pPr>
            <a:r>
              <a:rPr lang="en-US" sz="1400" b="1" i="0" kern="1200" spc="0" baseline="0" dirty="0">
                <a:solidFill>
                  <a:srgbClr val="000000"/>
                </a:solidFill>
                <a:effectLst/>
                <a:latin typeface="Arial" panose="020B0604020202020204" pitchFamily="34" charset="0"/>
                <a:cs typeface="Arial" panose="020B0604020202020204" pitchFamily="34" charset="0"/>
              </a:rPr>
              <a:t>(NHANES: 2009-2012*</a:t>
            </a:r>
            <a:r>
              <a:rPr lang="en-US" sz="1400" b="1" i="0" u="none" strike="noStrike" baseline="0" dirty="0">
                <a:effectLst/>
              </a:rPr>
              <a:t>)</a:t>
            </a:r>
            <a:endParaRPr lang="en-US" sz="1400" dirty="0">
              <a:effectLst/>
            </a:endParaRPr>
          </a:p>
        </c:rich>
      </c:tx>
      <c:layout/>
      <c:overlay val="0"/>
      <c:spPr>
        <a:noFill/>
        <a:ln>
          <a:noFill/>
        </a:ln>
        <a:effectLst/>
      </c:spPr>
    </c:title>
    <c:autoTitleDeleted val="0"/>
    <c:plotArea>
      <c:layout>
        <c:manualLayout>
          <c:layoutTarget val="inner"/>
          <c:xMode val="edge"/>
          <c:yMode val="edge"/>
          <c:x val="0.0931364829396325"/>
          <c:y val="0.128981481481482"/>
          <c:w val="0.876307961504812"/>
          <c:h val="0.642877661125693"/>
        </c:manualLayout>
      </c:layout>
      <c:barChart>
        <c:barDir val="col"/>
        <c:grouping val="clustered"/>
        <c:varyColors val="0"/>
        <c:ser>
          <c:idx val="0"/>
          <c:order val="0"/>
          <c:tx>
            <c:v>Men</c:v>
          </c:tx>
          <c:spPr>
            <a:solidFill>
              <a:srgbClr val="00316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3'!$B$2:$E$2</c:f>
              <c:strCache>
                <c:ptCount val="4"/>
                <c:pt idx="0">
                  <c:v>20-39</c:v>
                </c:pt>
                <c:pt idx="1">
                  <c:v>40-59</c:v>
                </c:pt>
                <c:pt idx="2">
                  <c:v>60-79</c:v>
                </c:pt>
                <c:pt idx="3">
                  <c:v>80+</c:v>
                </c:pt>
              </c:strCache>
            </c:strRef>
          </c:cat>
          <c:val>
            <c:numRef>
              <c:f>'Slide 3'!$B$3:$E$3</c:f>
              <c:numCache>
                <c:formatCode>General</c:formatCode>
                <c:ptCount val="4"/>
                <c:pt idx="0">
                  <c:v>11.9</c:v>
                </c:pt>
                <c:pt idx="1">
                  <c:v>40.5</c:v>
                </c:pt>
                <c:pt idx="2">
                  <c:v>69.1</c:v>
                </c:pt>
                <c:pt idx="3">
                  <c:v>84.7</c:v>
                </c:pt>
              </c:numCache>
            </c:numRef>
          </c:val>
          <c:extLst xmlns:c16r2="http://schemas.microsoft.com/office/drawing/2015/06/chart">
            <c:ext xmlns:c16="http://schemas.microsoft.com/office/drawing/2014/chart" uri="{C3380CC4-5D6E-409C-BE32-E72D297353CC}">
              <c16:uniqueId val="{00000000-4A61-48A4-998F-98C9ADA4DE1C}"/>
            </c:ext>
          </c:extLst>
        </c:ser>
        <c:ser>
          <c:idx val="1"/>
          <c:order val="1"/>
          <c:tx>
            <c:v>Women</c:v>
          </c:tx>
          <c:spPr>
            <a:solidFill>
              <a:srgbClr val="81B5E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3'!$B$2:$E$2</c:f>
              <c:strCache>
                <c:ptCount val="4"/>
                <c:pt idx="0">
                  <c:v>20-39</c:v>
                </c:pt>
                <c:pt idx="1">
                  <c:v>40-59</c:v>
                </c:pt>
                <c:pt idx="2">
                  <c:v>60-79</c:v>
                </c:pt>
                <c:pt idx="3">
                  <c:v>80+</c:v>
                </c:pt>
              </c:strCache>
            </c:strRef>
          </c:cat>
          <c:val>
            <c:numRef>
              <c:f>'Slide 3'!$B$4:$E$4</c:f>
              <c:numCache>
                <c:formatCode>General</c:formatCode>
                <c:ptCount val="4"/>
                <c:pt idx="0">
                  <c:v>10.0</c:v>
                </c:pt>
                <c:pt idx="1">
                  <c:v>35.5</c:v>
                </c:pt>
                <c:pt idx="2">
                  <c:v>67.9</c:v>
                </c:pt>
                <c:pt idx="3">
                  <c:v>85.9</c:v>
                </c:pt>
              </c:numCache>
            </c:numRef>
          </c:val>
          <c:extLst xmlns:c16r2="http://schemas.microsoft.com/office/drawing/2015/06/chart">
            <c:ext xmlns:c16="http://schemas.microsoft.com/office/drawing/2014/chart" uri="{C3380CC4-5D6E-409C-BE32-E72D297353CC}">
              <c16:uniqueId val="{00000001-4A61-48A4-998F-98C9ADA4DE1C}"/>
            </c:ext>
          </c:extLst>
        </c:ser>
        <c:dLbls>
          <c:showLegendKey val="0"/>
          <c:showVal val="0"/>
          <c:showCatName val="0"/>
          <c:showSerName val="0"/>
          <c:showPercent val="0"/>
          <c:showBubbleSize val="0"/>
        </c:dLbls>
        <c:gapWidth val="80"/>
        <c:overlap val="-4"/>
        <c:axId val="-2068323512"/>
        <c:axId val="-2043648808"/>
      </c:barChart>
      <c:catAx>
        <c:axId val="-2068323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sz="1100" b="1" dirty="0">
                    <a:solidFill>
                      <a:schemeClr val="tx1"/>
                    </a:solidFill>
                    <a:latin typeface="Arial" panose="020B0604020202020204" pitchFamily="34" charset="0"/>
                    <a:cs typeface="Arial" panose="020B0604020202020204" pitchFamily="34" charset="0"/>
                  </a:rPr>
                  <a:t>Age (Years)</a:t>
                </a:r>
              </a:p>
            </c:rich>
          </c:tx>
          <c:layout>
            <c:manualLayout>
              <c:xMode val="edge"/>
              <c:yMode val="edge"/>
              <c:x val="0.446818241469816"/>
              <c:y val="0.823702974628172"/>
            </c:manualLayout>
          </c:layout>
          <c:overlay val="0"/>
          <c:spPr>
            <a:noFill/>
            <a:ln>
              <a:noFill/>
            </a:ln>
            <a:effectLst/>
          </c:sp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43648808"/>
        <c:crosses val="autoZero"/>
        <c:auto val="1"/>
        <c:lblAlgn val="ctr"/>
        <c:lblOffset val="100"/>
        <c:noMultiLvlLbl val="0"/>
      </c:catAx>
      <c:valAx>
        <c:axId val="-2043648808"/>
        <c:scaling>
          <c:orientation val="minMax"/>
        </c:scaling>
        <c:delete val="0"/>
        <c:axPos val="l"/>
        <c:title>
          <c:tx>
            <c:rich>
              <a:bodyPr rot="-5400000" spcFirstLastPara="1" vertOverflow="ellipsis" vert="horz" wrap="square" anchor="ctr" anchorCtr="1"/>
              <a:lstStyle/>
              <a:p>
                <a:pPr>
                  <a:defRPr sz="1050" b="1" i="0" u="none" strike="noStrike" kern="1200" baseline="0">
                    <a:solidFill>
                      <a:schemeClr val="tx1"/>
                    </a:solidFill>
                    <a:latin typeface="Arial" panose="020B0604020202020204" pitchFamily="34" charset="0"/>
                    <a:ea typeface="+mn-ea"/>
                    <a:cs typeface="Arial" panose="020B0604020202020204" pitchFamily="34" charset="0"/>
                  </a:defRPr>
                </a:pPr>
                <a:r>
                  <a:rPr lang="en-US" sz="1200" b="1" dirty="0">
                    <a:solidFill>
                      <a:schemeClr val="tx1"/>
                    </a:solidFill>
                    <a:latin typeface="Arial" panose="020B0604020202020204" pitchFamily="34" charset="0"/>
                    <a:cs typeface="Arial" panose="020B0604020202020204" pitchFamily="34" charset="0"/>
                  </a:rPr>
                  <a:t>Percent of Population (%)</a:t>
                </a:r>
              </a:p>
            </c:rich>
          </c:tx>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8323512"/>
        <c:crosses val="autoZero"/>
        <c:crossBetween val="between"/>
      </c:valAx>
      <c:spPr>
        <a:noFill/>
        <a:ln>
          <a:noFill/>
        </a:ln>
        <a:effectLst/>
      </c:spPr>
    </c:plotArea>
    <c:legend>
      <c:legendPos val="b"/>
      <c:layout>
        <c:manualLayout>
          <c:xMode val="edge"/>
          <c:yMode val="edge"/>
          <c:x val="0.401397419072616"/>
          <c:y val="0.907985564304462"/>
          <c:w val="0.219427165354331"/>
          <c:h val="0.078125546806649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2000-2011</c:v>
                </c:pt>
              </c:strCache>
            </c:strRef>
          </c:tx>
          <c:spPr>
            <a:solidFill>
              <a:srgbClr val="007CC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CVD Mortality</c:v>
                </c:pt>
                <c:pt idx="1">
                  <c:v>Heart Disease Mortality</c:v>
                </c:pt>
              </c:strCache>
            </c:strRef>
          </c:cat>
          <c:val>
            <c:numRef>
              <c:f>Sheet1!$B$2:$B$3</c:f>
              <c:numCache>
                <c:formatCode>General</c:formatCode>
                <c:ptCount val="2"/>
                <c:pt idx="0">
                  <c:v>3.79</c:v>
                </c:pt>
                <c:pt idx="1">
                  <c:v>3.69</c:v>
                </c:pt>
              </c:numCache>
            </c:numRef>
          </c:val>
          <c:extLst xmlns:c16r2="http://schemas.microsoft.com/office/drawing/2015/06/chart">
            <c:ext xmlns:c16="http://schemas.microsoft.com/office/drawing/2014/chart" uri="{C3380CC4-5D6E-409C-BE32-E72D297353CC}">
              <c16:uniqueId val="{00000000-A112-4277-BBDF-7BA885B4CC7D}"/>
            </c:ext>
          </c:extLst>
        </c:ser>
        <c:ser>
          <c:idx val="1"/>
          <c:order val="1"/>
          <c:tx>
            <c:strRef>
              <c:f>Sheet1!$C$1</c:f>
              <c:strCache>
                <c:ptCount val="1"/>
                <c:pt idx="0">
                  <c:v>2011-2014</c:v>
                </c:pt>
              </c:strCache>
            </c:strRef>
          </c:tx>
          <c:spPr>
            <a:solidFill>
              <a:srgbClr val="C0362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CVD Mortality</c:v>
                </c:pt>
                <c:pt idx="1">
                  <c:v>Heart Disease Mortality</c:v>
                </c:pt>
              </c:strCache>
            </c:strRef>
          </c:cat>
          <c:val>
            <c:numRef>
              <c:f>Sheet1!$C$2:$C$3</c:f>
              <c:numCache>
                <c:formatCode>General</c:formatCode>
                <c:ptCount val="2"/>
                <c:pt idx="0">
                  <c:v>0.65</c:v>
                </c:pt>
                <c:pt idx="1">
                  <c:v>0.76</c:v>
                </c:pt>
              </c:numCache>
            </c:numRef>
          </c:val>
          <c:extLst xmlns:c16r2="http://schemas.microsoft.com/office/drawing/2015/06/chart">
            <c:ext xmlns:c16="http://schemas.microsoft.com/office/drawing/2014/chart" uri="{C3380CC4-5D6E-409C-BE32-E72D297353CC}">
              <c16:uniqueId val="{00000001-A112-4277-BBDF-7BA885B4CC7D}"/>
            </c:ext>
          </c:extLst>
        </c:ser>
        <c:dLbls>
          <c:showLegendKey val="0"/>
          <c:showVal val="0"/>
          <c:showCatName val="0"/>
          <c:showSerName val="0"/>
          <c:showPercent val="0"/>
          <c:showBubbleSize val="0"/>
        </c:dLbls>
        <c:gapWidth val="100"/>
        <c:overlap val="-27"/>
        <c:axId val="-2068496024"/>
        <c:axId val="-2063046536"/>
      </c:barChart>
      <c:catAx>
        <c:axId val="-20684960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63046536"/>
        <c:crosses val="autoZero"/>
        <c:auto val="1"/>
        <c:lblAlgn val="ctr"/>
        <c:lblOffset val="100"/>
        <c:noMultiLvlLbl val="0"/>
      </c:catAx>
      <c:valAx>
        <c:axId val="-2063046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068496024"/>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46641741884463"/>
          <c:y val="0.0368352518618461"/>
          <c:w val="0.899724778464488"/>
          <c:h val="0.69822667751995"/>
        </c:manualLayout>
      </c:layout>
      <c:barChart>
        <c:barDir val="col"/>
        <c:grouping val="stacked"/>
        <c:varyColors val="0"/>
        <c:ser>
          <c:idx val="0"/>
          <c:order val="0"/>
          <c:tx>
            <c:v>Poor</c:v>
          </c:tx>
          <c:spPr>
            <a:solidFill>
              <a:srgbClr val="C0362C"/>
            </a:solidFill>
            <a:ln>
              <a:noFill/>
            </a:ln>
            <a:effectLst/>
          </c:spPr>
          <c:invertIfNegative val="0"/>
          <c:cat>
            <c:multiLvlStrRef>
              <c:f>'Slide 7'!$C$3:$AC$4</c:f>
              <c:multiLvlStrCache>
                <c:ptCount val="27"/>
                <c:lvl>
                  <c:pt idx="1">
                    <c:v>20-49</c:v>
                  </c:pt>
                  <c:pt idx="2">
                    <c:v>≥50</c:v>
                  </c:pt>
                  <c:pt idx="5">
                    <c:v>20-49</c:v>
                  </c:pt>
                  <c:pt idx="6">
                    <c:v>≥50</c:v>
                  </c:pt>
                  <c:pt idx="9">
                    <c:v>20-49</c:v>
                  </c:pt>
                  <c:pt idx="10">
                    <c:v>≥50</c:v>
                  </c:pt>
                  <c:pt idx="13">
                    <c:v>20-49</c:v>
                  </c:pt>
                  <c:pt idx="14">
                    <c:v>≥50</c:v>
                  </c:pt>
                  <c:pt idx="17">
                    <c:v>20-49</c:v>
                  </c:pt>
                  <c:pt idx="18">
                    <c:v>≥50</c:v>
                  </c:pt>
                  <c:pt idx="21">
                    <c:v>20-49</c:v>
                  </c:pt>
                  <c:pt idx="22">
                    <c:v>≥50</c:v>
                  </c:pt>
                  <c:pt idx="25">
                    <c:v>20-49</c:v>
                  </c:pt>
                  <c:pt idx="26">
                    <c:v>≥50</c:v>
                  </c:pt>
                </c:lvl>
                <c:lvl>
                  <c:pt idx="0">
                    <c:v>Current Smoking</c:v>
                  </c:pt>
                  <c:pt idx="4">
                    <c:v>BMI</c:v>
                  </c:pt>
                  <c:pt idx="8">
                    <c:v>Physical Activity</c:v>
                  </c:pt>
                  <c:pt idx="12">
                    <c:v>Healthy Diet Score</c:v>
                  </c:pt>
                  <c:pt idx="16">
                    <c:v>Total Cholesterol</c:v>
                  </c:pt>
                  <c:pt idx="20">
                    <c:v>Blood Pressure</c:v>
                  </c:pt>
                  <c:pt idx="24">
                    <c:v>Fasting Glucose</c:v>
                  </c:pt>
                </c:lvl>
              </c:multiLvlStrCache>
            </c:multiLvlStrRef>
          </c:cat>
          <c:val>
            <c:numRef>
              <c:f>'Slide 7'!$C$5:$AC$5</c:f>
              <c:numCache>
                <c:formatCode>General</c:formatCode>
                <c:ptCount val="27"/>
                <c:pt idx="1">
                  <c:v>23.1</c:v>
                </c:pt>
                <c:pt idx="2">
                  <c:v>16.3</c:v>
                </c:pt>
                <c:pt idx="5">
                  <c:v>33.0</c:v>
                </c:pt>
                <c:pt idx="6">
                  <c:v>37.7</c:v>
                </c:pt>
                <c:pt idx="9">
                  <c:v>37.30000000000001</c:v>
                </c:pt>
                <c:pt idx="10">
                  <c:v>54.3</c:v>
                </c:pt>
                <c:pt idx="13">
                  <c:v>50.0</c:v>
                </c:pt>
                <c:pt idx="14">
                  <c:v>30.9</c:v>
                </c:pt>
                <c:pt idx="17">
                  <c:v>9.0</c:v>
                </c:pt>
                <c:pt idx="18">
                  <c:v>17.7</c:v>
                </c:pt>
                <c:pt idx="21">
                  <c:v>6.9</c:v>
                </c:pt>
                <c:pt idx="22">
                  <c:v>25.3</c:v>
                </c:pt>
                <c:pt idx="25">
                  <c:v>4.6</c:v>
                </c:pt>
                <c:pt idx="26">
                  <c:v>14.9</c:v>
                </c:pt>
              </c:numCache>
            </c:numRef>
          </c:val>
          <c:extLst xmlns:c16r2="http://schemas.microsoft.com/office/drawing/2015/06/chart">
            <c:ext xmlns:c16="http://schemas.microsoft.com/office/drawing/2014/chart" uri="{C3380CC4-5D6E-409C-BE32-E72D297353CC}">
              <c16:uniqueId val="{00000000-B6A0-4EDF-B33F-5FFC733BE354}"/>
            </c:ext>
          </c:extLst>
        </c:ser>
        <c:ser>
          <c:idx val="1"/>
          <c:order val="1"/>
          <c:tx>
            <c:v>Intermediate</c:v>
          </c:tx>
          <c:spPr>
            <a:solidFill>
              <a:srgbClr val="FCC30C"/>
            </a:solidFill>
            <a:ln>
              <a:noFill/>
            </a:ln>
            <a:effectLst/>
          </c:spPr>
          <c:invertIfNegative val="0"/>
          <c:cat>
            <c:multiLvlStrRef>
              <c:f>'Slide 7'!$C$3:$AC$4</c:f>
              <c:multiLvlStrCache>
                <c:ptCount val="27"/>
                <c:lvl>
                  <c:pt idx="1">
                    <c:v>20-49</c:v>
                  </c:pt>
                  <c:pt idx="2">
                    <c:v>≥50</c:v>
                  </c:pt>
                  <c:pt idx="5">
                    <c:v>20-49</c:v>
                  </c:pt>
                  <c:pt idx="6">
                    <c:v>≥50</c:v>
                  </c:pt>
                  <c:pt idx="9">
                    <c:v>20-49</c:v>
                  </c:pt>
                  <c:pt idx="10">
                    <c:v>≥50</c:v>
                  </c:pt>
                  <c:pt idx="13">
                    <c:v>20-49</c:v>
                  </c:pt>
                  <c:pt idx="14">
                    <c:v>≥50</c:v>
                  </c:pt>
                  <c:pt idx="17">
                    <c:v>20-49</c:v>
                  </c:pt>
                  <c:pt idx="18">
                    <c:v>≥50</c:v>
                  </c:pt>
                  <c:pt idx="21">
                    <c:v>20-49</c:v>
                  </c:pt>
                  <c:pt idx="22">
                    <c:v>≥50</c:v>
                  </c:pt>
                  <c:pt idx="25">
                    <c:v>20-49</c:v>
                  </c:pt>
                  <c:pt idx="26">
                    <c:v>≥50</c:v>
                  </c:pt>
                </c:lvl>
                <c:lvl>
                  <c:pt idx="0">
                    <c:v>Current Smoking</c:v>
                  </c:pt>
                  <c:pt idx="4">
                    <c:v>BMI</c:v>
                  </c:pt>
                  <c:pt idx="8">
                    <c:v>Physical Activity</c:v>
                  </c:pt>
                  <c:pt idx="12">
                    <c:v>Healthy Diet Score</c:v>
                  </c:pt>
                  <c:pt idx="16">
                    <c:v>Total Cholesterol</c:v>
                  </c:pt>
                  <c:pt idx="20">
                    <c:v>Blood Pressure</c:v>
                  </c:pt>
                  <c:pt idx="24">
                    <c:v>Fasting Glucose</c:v>
                  </c:pt>
                </c:lvl>
              </c:multiLvlStrCache>
            </c:multiLvlStrRef>
          </c:cat>
          <c:val>
            <c:numRef>
              <c:f>'Slide 7'!$C$6:$AC$6</c:f>
              <c:numCache>
                <c:formatCode>General</c:formatCode>
                <c:ptCount val="27"/>
                <c:pt idx="1">
                  <c:v>2.4</c:v>
                </c:pt>
                <c:pt idx="2">
                  <c:v>1.5</c:v>
                </c:pt>
                <c:pt idx="5">
                  <c:v>32.30000000000001</c:v>
                </c:pt>
                <c:pt idx="6">
                  <c:v>35.7</c:v>
                </c:pt>
                <c:pt idx="9">
                  <c:v>13.4</c:v>
                </c:pt>
                <c:pt idx="10">
                  <c:v>8.6</c:v>
                </c:pt>
                <c:pt idx="13">
                  <c:v>48.7</c:v>
                </c:pt>
                <c:pt idx="14">
                  <c:v>67.4</c:v>
                </c:pt>
                <c:pt idx="17">
                  <c:v>29.9</c:v>
                </c:pt>
                <c:pt idx="18">
                  <c:v>58.1</c:v>
                </c:pt>
                <c:pt idx="21">
                  <c:v>35.9</c:v>
                </c:pt>
                <c:pt idx="22">
                  <c:v>55.0</c:v>
                </c:pt>
                <c:pt idx="25">
                  <c:v>30.8</c:v>
                </c:pt>
                <c:pt idx="26">
                  <c:v>50.0</c:v>
                </c:pt>
              </c:numCache>
            </c:numRef>
          </c:val>
          <c:extLst xmlns:c16r2="http://schemas.microsoft.com/office/drawing/2015/06/chart">
            <c:ext xmlns:c16="http://schemas.microsoft.com/office/drawing/2014/chart" uri="{C3380CC4-5D6E-409C-BE32-E72D297353CC}">
              <c16:uniqueId val="{00000001-B6A0-4EDF-B33F-5FFC733BE354}"/>
            </c:ext>
          </c:extLst>
        </c:ser>
        <c:ser>
          <c:idx val="2"/>
          <c:order val="2"/>
          <c:tx>
            <c:v>Ideal</c:v>
          </c:tx>
          <c:spPr>
            <a:solidFill>
              <a:srgbClr val="42865C"/>
            </a:solidFill>
            <a:ln>
              <a:noFill/>
            </a:ln>
            <a:effectLst/>
          </c:spPr>
          <c:invertIfNegative val="0"/>
          <c:cat>
            <c:multiLvlStrRef>
              <c:f>'Slide 7'!$C$3:$AC$4</c:f>
              <c:multiLvlStrCache>
                <c:ptCount val="27"/>
                <c:lvl>
                  <c:pt idx="1">
                    <c:v>20-49</c:v>
                  </c:pt>
                  <c:pt idx="2">
                    <c:v>≥50</c:v>
                  </c:pt>
                  <c:pt idx="5">
                    <c:v>20-49</c:v>
                  </c:pt>
                  <c:pt idx="6">
                    <c:v>≥50</c:v>
                  </c:pt>
                  <c:pt idx="9">
                    <c:v>20-49</c:v>
                  </c:pt>
                  <c:pt idx="10">
                    <c:v>≥50</c:v>
                  </c:pt>
                  <c:pt idx="13">
                    <c:v>20-49</c:v>
                  </c:pt>
                  <c:pt idx="14">
                    <c:v>≥50</c:v>
                  </c:pt>
                  <c:pt idx="17">
                    <c:v>20-49</c:v>
                  </c:pt>
                  <c:pt idx="18">
                    <c:v>≥50</c:v>
                  </c:pt>
                  <c:pt idx="21">
                    <c:v>20-49</c:v>
                  </c:pt>
                  <c:pt idx="22">
                    <c:v>≥50</c:v>
                  </c:pt>
                  <c:pt idx="25">
                    <c:v>20-49</c:v>
                  </c:pt>
                  <c:pt idx="26">
                    <c:v>≥50</c:v>
                  </c:pt>
                </c:lvl>
                <c:lvl>
                  <c:pt idx="0">
                    <c:v>Current Smoking</c:v>
                  </c:pt>
                  <c:pt idx="4">
                    <c:v>BMI</c:v>
                  </c:pt>
                  <c:pt idx="8">
                    <c:v>Physical Activity</c:v>
                  </c:pt>
                  <c:pt idx="12">
                    <c:v>Healthy Diet Score</c:v>
                  </c:pt>
                  <c:pt idx="16">
                    <c:v>Total Cholesterol</c:v>
                  </c:pt>
                  <c:pt idx="20">
                    <c:v>Blood Pressure</c:v>
                  </c:pt>
                  <c:pt idx="24">
                    <c:v>Fasting Glucose</c:v>
                  </c:pt>
                </c:lvl>
              </c:multiLvlStrCache>
            </c:multiLvlStrRef>
          </c:cat>
          <c:val>
            <c:numRef>
              <c:f>'Slide 7'!$C$7:$AC$7</c:f>
              <c:numCache>
                <c:formatCode>General</c:formatCode>
                <c:ptCount val="27"/>
                <c:pt idx="1">
                  <c:v>74.5</c:v>
                </c:pt>
                <c:pt idx="2">
                  <c:v>82.1</c:v>
                </c:pt>
                <c:pt idx="5">
                  <c:v>34.6</c:v>
                </c:pt>
                <c:pt idx="6">
                  <c:v>26.7</c:v>
                </c:pt>
                <c:pt idx="9">
                  <c:v>49.3</c:v>
                </c:pt>
                <c:pt idx="10">
                  <c:v>37.1</c:v>
                </c:pt>
                <c:pt idx="13">
                  <c:v>1.8</c:v>
                </c:pt>
                <c:pt idx="14">
                  <c:v>1.8</c:v>
                </c:pt>
                <c:pt idx="17">
                  <c:v>61.1</c:v>
                </c:pt>
                <c:pt idx="18">
                  <c:v>24.2</c:v>
                </c:pt>
                <c:pt idx="21">
                  <c:v>57.2</c:v>
                </c:pt>
                <c:pt idx="22">
                  <c:v>19.6</c:v>
                </c:pt>
                <c:pt idx="25">
                  <c:v>64.6</c:v>
                </c:pt>
                <c:pt idx="26">
                  <c:v>35.1</c:v>
                </c:pt>
              </c:numCache>
            </c:numRef>
          </c:val>
          <c:extLst xmlns:c16r2="http://schemas.microsoft.com/office/drawing/2015/06/chart">
            <c:ext xmlns:c16="http://schemas.microsoft.com/office/drawing/2014/chart" uri="{C3380CC4-5D6E-409C-BE32-E72D297353CC}">
              <c16:uniqueId val="{00000002-B6A0-4EDF-B33F-5FFC733BE354}"/>
            </c:ext>
          </c:extLst>
        </c:ser>
        <c:dLbls>
          <c:showLegendKey val="0"/>
          <c:showVal val="0"/>
          <c:showCatName val="0"/>
          <c:showSerName val="0"/>
          <c:showPercent val="0"/>
          <c:showBubbleSize val="0"/>
        </c:dLbls>
        <c:gapWidth val="20"/>
        <c:overlap val="100"/>
        <c:axId val="-2069251864"/>
        <c:axId val="-2069248888"/>
      </c:barChart>
      <c:catAx>
        <c:axId val="-2069251864"/>
        <c:scaling>
          <c:orientation val="minMax"/>
        </c:scaling>
        <c:delete val="1"/>
        <c:axPos val="b"/>
        <c:numFmt formatCode="General" sourceLinked="1"/>
        <c:majorTickMark val="none"/>
        <c:minorTickMark val="none"/>
        <c:tickLblPos val="nextTo"/>
        <c:crossAx val="-2069248888"/>
        <c:crosses val="autoZero"/>
        <c:auto val="1"/>
        <c:lblAlgn val="ctr"/>
        <c:lblOffset val="100"/>
        <c:noMultiLvlLbl val="0"/>
      </c:catAx>
      <c:valAx>
        <c:axId val="-2069248888"/>
        <c:scaling>
          <c:orientation val="minMax"/>
          <c:max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b="1" dirty="0">
                    <a:solidFill>
                      <a:schemeClr val="tx1"/>
                    </a:solidFill>
                    <a:latin typeface="Arial" panose="020B0604020202020204" pitchFamily="34" charset="0"/>
                    <a:cs typeface="Arial" panose="020B0604020202020204" pitchFamily="34" charset="0"/>
                  </a:rPr>
                  <a:t>CV Health (%)</a:t>
                </a:r>
              </a:p>
            </c:rich>
          </c:tx>
          <c:layout>
            <c:manualLayout>
              <c:xMode val="edge"/>
              <c:yMode val="edge"/>
              <c:x val="0.0156110473470662"/>
              <c:y val="0.228902670190103"/>
            </c:manualLayout>
          </c:layout>
          <c:overlay val="0"/>
          <c:spPr>
            <a:noFill/>
            <a:ln>
              <a:noFill/>
            </a:ln>
            <a:effectLst/>
          </c:spPr>
        </c:title>
        <c:numFmt formatCode="General" sourceLinked="1"/>
        <c:majorTickMark val="out"/>
        <c:minorTickMark val="none"/>
        <c:tickLblPos val="nextTo"/>
        <c:spPr>
          <a:noFill/>
          <a:ln>
            <a:solidFill>
              <a:srgbClr val="000000"/>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9251864"/>
        <c:crosses val="autoZero"/>
        <c:crossBetween val="between"/>
      </c:valAx>
      <c:spPr>
        <a:noFill/>
        <a:ln>
          <a:noFill/>
        </a:ln>
        <a:effectLst/>
      </c:spPr>
    </c:plotArea>
    <c:legend>
      <c:legendPos val="b"/>
      <c:layout>
        <c:manualLayout>
          <c:xMode val="edge"/>
          <c:yMode val="edge"/>
          <c:x val="0.362369955896836"/>
          <c:y val="0.85625952779679"/>
          <c:w val="0.306482182900461"/>
          <c:h val="0.074424072808708"/>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dirty="0">
                <a:solidFill>
                  <a:schemeClr val="tx1"/>
                </a:solidFill>
              </a:rPr>
              <a:t>Prevalence of Current Smoking for Adults ≥ 18 Years</a:t>
            </a:r>
            <a:r>
              <a:rPr lang="en-US" sz="1200" b="1" baseline="0" dirty="0">
                <a:solidFill>
                  <a:schemeClr val="tx1"/>
                </a:solidFill>
              </a:rPr>
              <a:t> of Age</a:t>
            </a:r>
            <a:endParaRPr lang="en-US" sz="1200" b="1" baseline="30000" dirty="0">
              <a:solidFill>
                <a:schemeClr val="tx1"/>
              </a:solidFill>
            </a:endParaRPr>
          </a:p>
          <a:p>
            <a:pPr>
              <a:defRPr sz="1200" b="1" i="0" u="none" strike="noStrike" kern="1200" spc="0" baseline="0">
                <a:solidFill>
                  <a:schemeClr val="tx1"/>
                </a:solidFill>
                <a:latin typeface="+mn-lt"/>
                <a:ea typeface="+mn-ea"/>
                <a:cs typeface="+mn-cs"/>
              </a:defRPr>
            </a:pPr>
            <a:r>
              <a:rPr lang="en-US" sz="1200" b="1" baseline="0" dirty="0">
                <a:solidFill>
                  <a:schemeClr val="tx1"/>
                </a:solidFill>
              </a:rPr>
              <a:t>(National Health Interview Survey, 2012-2014)</a:t>
            </a:r>
            <a:r>
              <a:rPr lang="en-US" sz="1200" b="1" baseline="30000" dirty="0">
                <a:solidFill>
                  <a:schemeClr val="tx1"/>
                </a:solidFill>
              </a:rPr>
              <a:t>1*</a:t>
            </a:r>
            <a:r>
              <a:rPr lang="en-US" sz="1200" b="1" i="0" u="none" strike="noStrike" baseline="30000" dirty="0">
                <a:effectLst/>
              </a:rPr>
              <a:t>†</a:t>
            </a:r>
            <a:endParaRPr lang="en-US" sz="1200" b="1" baseline="30000" dirty="0">
              <a:solidFill>
                <a:schemeClr val="tx1"/>
              </a:solidFill>
            </a:endParaRPr>
          </a:p>
        </c:rich>
      </c:tx>
      <c:layout>
        <c:manualLayout>
          <c:xMode val="edge"/>
          <c:yMode val="edge"/>
          <c:x val="0.164761221455448"/>
          <c:y val="0.00319873622213636"/>
        </c:manualLayout>
      </c:layout>
      <c:overlay val="0"/>
      <c:spPr>
        <a:noFill/>
        <a:ln>
          <a:noFill/>
        </a:ln>
        <a:effectLst/>
      </c:spPr>
    </c:title>
    <c:autoTitleDeleted val="0"/>
    <c:plotArea>
      <c:layout/>
      <c:barChart>
        <c:barDir val="col"/>
        <c:grouping val="clustered"/>
        <c:varyColors val="0"/>
        <c:ser>
          <c:idx val="0"/>
          <c:order val="0"/>
          <c:tx>
            <c:v>NH White</c:v>
          </c:tx>
          <c:spPr>
            <a:solidFill>
              <a:srgbClr val="81B5E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8'!$G$4:$H$4</c:f>
              <c:strCache>
                <c:ptCount val="2"/>
                <c:pt idx="0">
                  <c:v>Male</c:v>
                </c:pt>
                <c:pt idx="1">
                  <c:v>Female</c:v>
                </c:pt>
              </c:strCache>
            </c:strRef>
          </c:cat>
          <c:val>
            <c:numRef>
              <c:f>'Slide 8'!$C$4:$D$4</c:f>
              <c:numCache>
                <c:formatCode>General</c:formatCode>
                <c:ptCount val="2"/>
                <c:pt idx="0">
                  <c:v>21.2</c:v>
                </c:pt>
                <c:pt idx="1">
                  <c:v>18.7</c:v>
                </c:pt>
              </c:numCache>
            </c:numRef>
          </c:val>
          <c:extLst xmlns:c16r2="http://schemas.microsoft.com/office/drawing/2015/06/chart">
            <c:ext xmlns:c16="http://schemas.microsoft.com/office/drawing/2014/chart" uri="{C3380CC4-5D6E-409C-BE32-E72D297353CC}">
              <c16:uniqueId val="{00000000-B499-4107-BE81-F3277C26DFDC}"/>
            </c:ext>
          </c:extLst>
        </c:ser>
        <c:ser>
          <c:idx val="1"/>
          <c:order val="1"/>
          <c:tx>
            <c:v>NH Black</c:v>
          </c:tx>
          <c:spPr>
            <a:solidFill>
              <a:srgbClr val="00336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8'!$G$4:$H$4</c:f>
              <c:strCache>
                <c:ptCount val="2"/>
                <c:pt idx="0">
                  <c:v>Male</c:v>
                </c:pt>
                <c:pt idx="1">
                  <c:v>Female</c:v>
                </c:pt>
              </c:strCache>
            </c:strRef>
          </c:cat>
          <c:val>
            <c:numRef>
              <c:f>'Slide 8'!$C$5:$D$5</c:f>
              <c:numCache>
                <c:formatCode>General</c:formatCode>
                <c:ptCount val="2"/>
                <c:pt idx="0">
                  <c:v>21.3</c:v>
                </c:pt>
                <c:pt idx="1">
                  <c:v>14.2</c:v>
                </c:pt>
              </c:numCache>
            </c:numRef>
          </c:val>
          <c:extLst xmlns:c16r2="http://schemas.microsoft.com/office/drawing/2015/06/chart">
            <c:ext xmlns:c16="http://schemas.microsoft.com/office/drawing/2014/chart" uri="{C3380CC4-5D6E-409C-BE32-E72D297353CC}">
              <c16:uniqueId val="{00000001-B499-4107-BE81-F3277C26DFDC}"/>
            </c:ext>
          </c:extLst>
        </c:ser>
        <c:ser>
          <c:idx val="2"/>
          <c:order val="2"/>
          <c:tx>
            <c:v>NH AIAN</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8'!$G$4:$H$4</c:f>
              <c:strCache>
                <c:ptCount val="2"/>
                <c:pt idx="0">
                  <c:v>Male</c:v>
                </c:pt>
                <c:pt idx="1">
                  <c:v>Female</c:v>
                </c:pt>
              </c:strCache>
            </c:strRef>
          </c:cat>
          <c:val>
            <c:numRef>
              <c:f>'Slide 8'!$C$6:$D$6</c:f>
              <c:numCache>
                <c:formatCode>General</c:formatCode>
                <c:ptCount val="2"/>
                <c:pt idx="0">
                  <c:v>27.6</c:v>
                </c:pt>
                <c:pt idx="1">
                  <c:v>24.1</c:v>
                </c:pt>
              </c:numCache>
            </c:numRef>
          </c:val>
          <c:extLst xmlns:c16r2="http://schemas.microsoft.com/office/drawing/2015/06/chart">
            <c:ext xmlns:c16="http://schemas.microsoft.com/office/drawing/2014/chart" uri="{C3380CC4-5D6E-409C-BE32-E72D297353CC}">
              <c16:uniqueId val="{00000002-B499-4107-BE81-F3277C26DFDC}"/>
            </c:ext>
          </c:extLst>
        </c:ser>
        <c:ser>
          <c:idx val="3"/>
          <c:order val="3"/>
          <c:tx>
            <c:v>NH Asian</c:v>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8'!$G$4:$H$4</c:f>
              <c:strCache>
                <c:ptCount val="2"/>
                <c:pt idx="0">
                  <c:v>Male</c:v>
                </c:pt>
                <c:pt idx="1">
                  <c:v>Female</c:v>
                </c:pt>
              </c:strCache>
            </c:strRef>
          </c:cat>
          <c:val>
            <c:numRef>
              <c:f>'Slide 8'!$C$7:$D$7</c:f>
              <c:numCache>
                <c:formatCode>General</c:formatCode>
                <c:ptCount val="2"/>
                <c:pt idx="0">
                  <c:v>14.9</c:v>
                </c:pt>
                <c:pt idx="1">
                  <c:v>5.1</c:v>
                </c:pt>
              </c:numCache>
            </c:numRef>
          </c:val>
          <c:extLst xmlns:c16r2="http://schemas.microsoft.com/office/drawing/2015/06/chart">
            <c:ext xmlns:c16="http://schemas.microsoft.com/office/drawing/2014/chart" uri="{C3380CC4-5D6E-409C-BE32-E72D297353CC}">
              <c16:uniqueId val="{00000003-B499-4107-BE81-F3277C26DFDC}"/>
            </c:ext>
          </c:extLst>
        </c:ser>
        <c:ser>
          <c:idx val="4"/>
          <c:order val="4"/>
          <c:tx>
            <c:v>NH NHOPI</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8'!$G$4:$H$4</c:f>
              <c:strCache>
                <c:ptCount val="2"/>
                <c:pt idx="0">
                  <c:v>Male</c:v>
                </c:pt>
                <c:pt idx="1">
                  <c:v>Female</c:v>
                </c:pt>
              </c:strCache>
            </c:strRef>
          </c:cat>
          <c:val>
            <c:numRef>
              <c:f>'Slide 8'!$C$8:$D$8</c:f>
              <c:numCache>
                <c:formatCode>General</c:formatCode>
                <c:ptCount val="2"/>
                <c:pt idx="0">
                  <c:v>25.9</c:v>
                </c:pt>
                <c:pt idx="1">
                  <c:v>18.7</c:v>
                </c:pt>
              </c:numCache>
            </c:numRef>
          </c:val>
          <c:extLst xmlns:c16r2="http://schemas.microsoft.com/office/drawing/2015/06/chart">
            <c:ext xmlns:c16="http://schemas.microsoft.com/office/drawing/2014/chart" uri="{C3380CC4-5D6E-409C-BE32-E72D297353CC}">
              <c16:uniqueId val="{00000004-B499-4107-BE81-F3277C26DFDC}"/>
            </c:ext>
          </c:extLst>
        </c:ser>
        <c:ser>
          <c:idx val="5"/>
          <c:order val="5"/>
          <c:tx>
            <c:v>Hispanic</c:v>
          </c:tx>
          <c:spPr>
            <a:solidFill>
              <a:srgbClr val="FCC30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8'!$G$4:$H$4</c:f>
              <c:strCache>
                <c:ptCount val="2"/>
                <c:pt idx="0">
                  <c:v>Male</c:v>
                </c:pt>
                <c:pt idx="1">
                  <c:v>Female</c:v>
                </c:pt>
              </c:strCache>
            </c:strRef>
          </c:cat>
          <c:val>
            <c:numRef>
              <c:f>'Slide 8'!$C$9:$D$9</c:f>
              <c:numCache>
                <c:formatCode>General</c:formatCode>
                <c:ptCount val="2"/>
                <c:pt idx="0">
                  <c:v>15.6</c:v>
                </c:pt>
                <c:pt idx="1">
                  <c:v>7.2</c:v>
                </c:pt>
              </c:numCache>
            </c:numRef>
          </c:val>
          <c:extLst xmlns:c16r2="http://schemas.microsoft.com/office/drawing/2015/06/chart">
            <c:ext xmlns:c16="http://schemas.microsoft.com/office/drawing/2014/chart" uri="{C3380CC4-5D6E-409C-BE32-E72D297353CC}">
              <c16:uniqueId val="{00000005-B499-4107-BE81-F3277C26DFDC}"/>
            </c:ext>
          </c:extLst>
        </c:ser>
        <c:dLbls>
          <c:showLegendKey val="0"/>
          <c:showVal val="0"/>
          <c:showCatName val="0"/>
          <c:showSerName val="0"/>
          <c:showPercent val="0"/>
          <c:showBubbleSize val="0"/>
        </c:dLbls>
        <c:gapWidth val="163"/>
        <c:axId val="-2065295240"/>
        <c:axId val="-2065012056"/>
      </c:barChart>
      <c:catAx>
        <c:axId val="-206529524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5012056"/>
        <c:crosses val="autoZero"/>
        <c:auto val="1"/>
        <c:lblAlgn val="ctr"/>
        <c:lblOffset val="100"/>
        <c:noMultiLvlLbl val="0"/>
      </c:catAx>
      <c:valAx>
        <c:axId val="-206501205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r>
                  <a:rPr lang="en-US" sz="1050" b="1" dirty="0">
                    <a:solidFill>
                      <a:sysClr val="windowText" lastClr="000000"/>
                    </a:solidFill>
                  </a:rPr>
                  <a:t>Percent of Population</a:t>
                </a:r>
              </a:p>
            </c:rich>
          </c:tx>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65295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dirty="0">
                <a:solidFill>
                  <a:schemeClr val="tx1"/>
                </a:solidFill>
              </a:rPr>
              <a:t>Age-adjusted</a:t>
            </a:r>
            <a:r>
              <a:rPr lang="en-US" sz="1200" b="1" baseline="0" dirty="0">
                <a:solidFill>
                  <a:schemeClr val="tx1"/>
                </a:solidFill>
              </a:rPr>
              <a:t> prevalence of obesity in adults 20-74 years of age</a:t>
            </a:r>
            <a:r>
              <a:rPr lang="en-US" sz="1200" b="1" baseline="30000" dirty="0">
                <a:solidFill>
                  <a:schemeClr val="tx1"/>
                </a:solidFill>
              </a:rPr>
              <a:t>1</a:t>
            </a:r>
            <a:r>
              <a:rPr lang="en-US" sz="1200" b="1" i="0" u="none" strike="noStrike" baseline="30000" dirty="0">
                <a:effectLst/>
              </a:rPr>
              <a:t>†</a:t>
            </a:r>
            <a:endParaRPr lang="en-US" sz="1200" b="1" baseline="30000" dirty="0">
              <a:solidFill>
                <a:schemeClr val="tx1"/>
              </a:solidFill>
            </a:endParaRPr>
          </a:p>
        </c:rich>
      </c:tx>
      <c:layout>
        <c:manualLayout>
          <c:xMode val="edge"/>
          <c:yMode val="edge"/>
          <c:x val="0.182597727339795"/>
          <c:y val="0.00190636096958468"/>
        </c:manualLayout>
      </c:layout>
      <c:overlay val="0"/>
      <c:spPr>
        <a:noFill/>
        <a:ln>
          <a:noFill/>
        </a:ln>
        <a:effectLst/>
      </c:spPr>
    </c:title>
    <c:autoTitleDeleted val="0"/>
    <c:plotArea>
      <c:layout/>
      <c:barChart>
        <c:barDir val="col"/>
        <c:grouping val="clustered"/>
        <c:varyColors val="0"/>
        <c:ser>
          <c:idx val="0"/>
          <c:order val="0"/>
          <c:tx>
            <c:v>1988-1994</c:v>
          </c:tx>
          <c:spPr>
            <a:solidFill>
              <a:srgbClr val="81B5E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12'!$B$2:$C$2</c:f>
              <c:strCache>
                <c:ptCount val="2"/>
                <c:pt idx="0">
                  <c:v>Men</c:v>
                </c:pt>
                <c:pt idx="1">
                  <c:v>Women</c:v>
                </c:pt>
              </c:strCache>
            </c:strRef>
          </c:cat>
          <c:val>
            <c:numRef>
              <c:f>'Slide 12'!$B$3:$C$3</c:f>
              <c:numCache>
                <c:formatCode>General</c:formatCode>
                <c:ptCount val="2"/>
                <c:pt idx="0">
                  <c:v>20.2</c:v>
                </c:pt>
                <c:pt idx="1">
                  <c:v>25.5</c:v>
                </c:pt>
              </c:numCache>
            </c:numRef>
          </c:val>
          <c:extLst xmlns:c16r2="http://schemas.microsoft.com/office/drawing/2015/06/chart">
            <c:ext xmlns:c16="http://schemas.microsoft.com/office/drawing/2014/chart" uri="{C3380CC4-5D6E-409C-BE32-E72D297353CC}">
              <c16:uniqueId val="{00000000-46D1-4F73-867C-3AB869E74905}"/>
            </c:ext>
          </c:extLst>
        </c:ser>
        <c:ser>
          <c:idx val="1"/>
          <c:order val="1"/>
          <c:tx>
            <c:v>1999-2002</c:v>
          </c:tx>
          <c:spPr>
            <a:solidFill>
              <a:srgbClr val="00336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12'!$B$2:$C$2</c:f>
              <c:strCache>
                <c:ptCount val="2"/>
                <c:pt idx="0">
                  <c:v>Men</c:v>
                </c:pt>
                <c:pt idx="1">
                  <c:v>Women</c:v>
                </c:pt>
              </c:strCache>
            </c:strRef>
          </c:cat>
          <c:val>
            <c:numRef>
              <c:f>'Slide 12'!$B$4:$C$4</c:f>
              <c:numCache>
                <c:formatCode>General</c:formatCode>
                <c:ptCount val="2"/>
                <c:pt idx="0">
                  <c:v>27.5</c:v>
                </c:pt>
                <c:pt idx="1">
                  <c:v>33.2</c:v>
                </c:pt>
              </c:numCache>
            </c:numRef>
          </c:val>
          <c:extLst xmlns:c16r2="http://schemas.microsoft.com/office/drawing/2015/06/chart">
            <c:ext xmlns:c16="http://schemas.microsoft.com/office/drawing/2014/chart" uri="{C3380CC4-5D6E-409C-BE32-E72D297353CC}">
              <c16:uniqueId val="{00000001-46D1-4F73-867C-3AB869E74905}"/>
            </c:ext>
          </c:extLst>
        </c:ser>
        <c:ser>
          <c:idx val="2"/>
          <c:order val="2"/>
          <c:tx>
            <c:v>2003-2006</c:v>
          </c:tx>
          <c:spPr>
            <a:solidFill>
              <a:srgbClr val="C0362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12'!$B$2:$C$2</c:f>
              <c:strCache>
                <c:ptCount val="2"/>
                <c:pt idx="0">
                  <c:v>Men</c:v>
                </c:pt>
                <c:pt idx="1">
                  <c:v>Women</c:v>
                </c:pt>
              </c:strCache>
            </c:strRef>
          </c:cat>
          <c:val>
            <c:numRef>
              <c:f>'Slide 12'!$B$5:$C$5</c:f>
              <c:numCache>
                <c:formatCode>General</c:formatCode>
                <c:ptCount val="2"/>
                <c:pt idx="0">
                  <c:v>32.4</c:v>
                </c:pt>
                <c:pt idx="1">
                  <c:v>34.30000000000001</c:v>
                </c:pt>
              </c:numCache>
            </c:numRef>
          </c:val>
          <c:extLst xmlns:c16r2="http://schemas.microsoft.com/office/drawing/2015/06/chart">
            <c:ext xmlns:c16="http://schemas.microsoft.com/office/drawing/2014/chart" uri="{C3380CC4-5D6E-409C-BE32-E72D297353CC}">
              <c16:uniqueId val="{00000002-46D1-4F73-867C-3AB869E74905}"/>
            </c:ext>
          </c:extLst>
        </c:ser>
        <c:ser>
          <c:idx val="3"/>
          <c:order val="3"/>
          <c:tx>
            <c:v>2009-2012</c:v>
          </c:tx>
          <c:spPr>
            <a:solidFill>
              <a:srgbClr val="FCC30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12'!$B$2:$C$2</c:f>
              <c:strCache>
                <c:ptCount val="2"/>
                <c:pt idx="0">
                  <c:v>Men</c:v>
                </c:pt>
                <c:pt idx="1">
                  <c:v>Women</c:v>
                </c:pt>
              </c:strCache>
            </c:strRef>
          </c:cat>
          <c:val>
            <c:numRef>
              <c:f>'Slide 12'!$B$6:$C$6</c:f>
              <c:numCache>
                <c:formatCode>General</c:formatCode>
                <c:ptCount val="2"/>
                <c:pt idx="0">
                  <c:v>34.6</c:v>
                </c:pt>
                <c:pt idx="1">
                  <c:v>35.9</c:v>
                </c:pt>
              </c:numCache>
            </c:numRef>
          </c:val>
          <c:extLst xmlns:c16r2="http://schemas.microsoft.com/office/drawing/2015/06/chart">
            <c:ext xmlns:c16="http://schemas.microsoft.com/office/drawing/2014/chart" uri="{C3380CC4-5D6E-409C-BE32-E72D297353CC}">
              <c16:uniqueId val="{00000003-46D1-4F73-867C-3AB869E74905}"/>
            </c:ext>
          </c:extLst>
        </c:ser>
        <c:dLbls>
          <c:showLegendKey val="0"/>
          <c:showVal val="0"/>
          <c:showCatName val="0"/>
          <c:showSerName val="0"/>
          <c:showPercent val="0"/>
          <c:showBubbleSize val="0"/>
        </c:dLbls>
        <c:gapWidth val="141"/>
        <c:axId val="-2065655064"/>
        <c:axId val="-2065657960"/>
      </c:barChart>
      <c:catAx>
        <c:axId val="-20656550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2065657960"/>
        <c:crosses val="autoZero"/>
        <c:auto val="1"/>
        <c:lblAlgn val="ctr"/>
        <c:lblOffset val="100"/>
        <c:noMultiLvlLbl val="0"/>
      </c:catAx>
      <c:valAx>
        <c:axId val="-2065657960"/>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b="1" dirty="0">
                    <a:solidFill>
                      <a:schemeClr val="tx1"/>
                    </a:solidFill>
                  </a:rPr>
                  <a:t>Percent of Population</a:t>
                </a:r>
              </a:p>
            </c:rich>
          </c:tx>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065655064"/>
        <c:crosses val="autoZero"/>
        <c:crossBetween val="between"/>
      </c:valAx>
      <c:spPr>
        <a:noFill/>
        <a:ln>
          <a:noFill/>
        </a:ln>
        <a:effectLst/>
      </c:spPr>
    </c:plotArea>
    <c:legend>
      <c:legendPos val="b"/>
      <c:layout>
        <c:manualLayout>
          <c:xMode val="edge"/>
          <c:yMode val="edge"/>
          <c:x val="0.141263792375922"/>
          <c:y val="0.921348099833073"/>
          <c:w val="0.800755451562142"/>
          <c:h val="0.078183958622819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dirty="0">
                <a:solidFill>
                  <a:schemeClr val="tx1"/>
                </a:solidFill>
              </a:rPr>
              <a:t>Trends in the prevalence of obesity</a:t>
            </a:r>
            <a:r>
              <a:rPr lang="en-US" sz="1200" b="1" baseline="0" dirty="0">
                <a:solidFill>
                  <a:schemeClr val="tx1"/>
                </a:solidFill>
              </a:rPr>
              <a:t> among </a:t>
            </a:r>
            <a:br>
              <a:rPr lang="en-US" sz="1200" b="1" baseline="0" dirty="0">
                <a:solidFill>
                  <a:schemeClr val="tx1"/>
                </a:solidFill>
              </a:rPr>
            </a:br>
            <a:r>
              <a:rPr lang="en-US" sz="1200" b="1" baseline="0" dirty="0">
                <a:solidFill>
                  <a:schemeClr val="tx1"/>
                </a:solidFill>
              </a:rPr>
              <a:t>US children and adolescents</a:t>
            </a:r>
            <a:r>
              <a:rPr lang="en-US" sz="1200" b="1" baseline="30000" dirty="0">
                <a:solidFill>
                  <a:schemeClr val="tx1"/>
                </a:solidFill>
              </a:rPr>
              <a:t>1</a:t>
            </a:r>
            <a:r>
              <a:rPr lang="en-US" sz="1200" b="1" i="0" u="none" strike="noStrike" baseline="30000" dirty="0">
                <a:effectLst/>
              </a:rPr>
              <a:t>†</a:t>
            </a:r>
            <a:endParaRPr lang="en-US" sz="1200" b="1" baseline="30000" dirty="0">
              <a:solidFill>
                <a:schemeClr val="tx1"/>
              </a:solidFill>
            </a:endParaRPr>
          </a:p>
        </c:rich>
      </c:tx>
      <c:layout>
        <c:manualLayout>
          <c:xMode val="edge"/>
          <c:yMode val="edge"/>
          <c:x val="0.138641645565229"/>
          <c:y val="0.0432522708420049"/>
        </c:manualLayout>
      </c:layout>
      <c:overlay val="0"/>
      <c:spPr>
        <a:noFill/>
        <a:ln>
          <a:noFill/>
        </a:ln>
        <a:effectLst/>
      </c:spPr>
    </c:title>
    <c:autoTitleDeleted val="0"/>
    <c:plotArea>
      <c:layout>
        <c:manualLayout>
          <c:layoutTarget val="inner"/>
          <c:xMode val="edge"/>
          <c:yMode val="edge"/>
          <c:x val="0.131424607166395"/>
          <c:y val="0.173286939115637"/>
          <c:w val="0.836269959647115"/>
          <c:h val="0.622626911621503"/>
        </c:manualLayout>
      </c:layout>
      <c:barChart>
        <c:barDir val="col"/>
        <c:grouping val="clustered"/>
        <c:varyColors val="0"/>
        <c:ser>
          <c:idx val="0"/>
          <c:order val="0"/>
          <c:tx>
            <c:v>1988-1994</c:v>
          </c:tx>
          <c:spPr>
            <a:solidFill>
              <a:srgbClr val="81B5E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12'!$J$2:$L$2</c:f>
              <c:strCache>
                <c:ptCount val="3"/>
                <c:pt idx="0">
                  <c:v>2-5 years</c:v>
                </c:pt>
                <c:pt idx="1">
                  <c:v>6-11 years</c:v>
                </c:pt>
                <c:pt idx="2">
                  <c:v>12-19 years</c:v>
                </c:pt>
              </c:strCache>
            </c:strRef>
          </c:cat>
          <c:val>
            <c:numRef>
              <c:f>'Slide 12'!$J$3:$L$3</c:f>
              <c:numCache>
                <c:formatCode>General</c:formatCode>
                <c:ptCount val="3"/>
                <c:pt idx="0">
                  <c:v>7.2</c:v>
                </c:pt>
                <c:pt idx="1">
                  <c:v>11.3</c:v>
                </c:pt>
                <c:pt idx="2">
                  <c:v>10.5</c:v>
                </c:pt>
              </c:numCache>
            </c:numRef>
          </c:val>
          <c:extLst xmlns:c16r2="http://schemas.microsoft.com/office/drawing/2015/06/chart">
            <c:ext xmlns:c16="http://schemas.microsoft.com/office/drawing/2014/chart" uri="{C3380CC4-5D6E-409C-BE32-E72D297353CC}">
              <c16:uniqueId val="{00000000-07F3-4151-B082-E6F29699A9D9}"/>
            </c:ext>
          </c:extLst>
        </c:ser>
        <c:ser>
          <c:idx val="1"/>
          <c:order val="1"/>
          <c:tx>
            <c:v>1999-2002</c:v>
          </c:tx>
          <c:spPr>
            <a:solidFill>
              <a:srgbClr val="00336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12'!$J$2:$L$2</c:f>
              <c:strCache>
                <c:ptCount val="3"/>
                <c:pt idx="0">
                  <c:v>2-5 years</c:v>
                </c:pt>
                <c:pt idx="1">
                  <c:v>6-11 years</c:v>
                </c:pt>
                <c:pt idx="2">
                  <c:v>12-19 years</c:v>
                </c:pt>
              </c:strCache>
            </c:strRef>
          </c:cat>
          <c:val>
            <c:numRef>
              <c:f>'Slide 12'!$J$4:$L$4</c:f>
              <c:numCache>
                <c:formatCode>General</c:formatCode>
                <c:ptCount val="3"/>
                <c:pt idx="0">
                  <c:v>10.3</c:v>
                </c:pt>
                <c:pt idx="1">
                  <c:v>15.9</c:v>
                </c:pt>
                <c:pt idx="2">
                  <c:v>16.0</c:v>
                </c:pt>
              </c:numCache>
            </c:numRef>
          </c:val>
          <c:extLst xmlns:c16r2="http://schemas.microsoft.com/office/drawing/2015/06/chart">
            <c:ext xmlns:c16="http://schemas.microsoft.com/office/drawing/2014/chart" uri="{C3380CC4-5D6E-409C-BE32-E72D297353CC}">
              <c16:uniqueId val="{00000001-07F3-4151-B082-E6F29699A9D9}"/>
            </c:ext>
          </c:extLst>
        </c:ser>
        <c:ser>
          <c:idx val="2"/>
          <c:order val="2"/>
          <c:tx>
            <c:v>2003-2006</c:v>
          </c:tx>
          <c:spPr>
            <a:solidFill>
              <a:srgbClr val="C0362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12'!$J$2:$L$2</c:f>
              <c:strCache>
                <c:ptCount val="3"/>
                <c:pt idx="0">
                  <c:v>2-5 years</c:v>
                </c:pt>
                <c:pt idx="1">
                  <c:v>6-11 years</c:v>
                </c:pt>
                <c:pt idx="2">
                  <c:v>12-19 years</c:v>
                </c:pt>
              </c:strCache>
            </c:strRef>
          </c:cat>
          <c:val>
            <c:numRef>
              <c:f>'Slide 12'!$J$5:$L$5</c:f>
              <c:numCache>
                <c:formatCode>General</c:formatCode>
                <c:ptCount val="3"/>
                <c:pt idx="0">
                  <c:v>12.5</c:v>
                </c:pt>
                <c:pt idx="1">
                  <c:v>17.0</c:v>
                </c:pt>
                <c:pt idx="2">
                  <c:v>17.6</c:v>
                </c:pt>
              </c:numCache>
            </c:numRef>
          </c:val>
          <c:extLst xmlns:c16r2="http://schemas.microsoft.com/office/drawing/2015/06/chart">
            <c:ext xmlns:c16="http://schemas.microsoft.com/office/drawing/2014/chart" uri="{C3380CC4-5D6E-409C-BE32-E72D297353CC}">
              <c16:uniqueId val="{00000002-07F3-4151-B082-E6F29699A9D9}"/>
            </c:ext>
          </c:extLst>
        </c:ser>
        <c:ser>
          <c:idx val="3"/>
          <c:order val="3"/>
          <c:tx>
            <c:v>2009-2012</c:v>
          </c:tx>
          <c:spPr>
            <a:solidFill>
              <a:srgbClr val="FCC30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12'!$J$2:$L$2</c:f>
              <c:strCache>
                <c:ptCount val="3"/>
                <c:pt idx="0">
                  <c:v>2-5 years</c:v>
                </c:pt>
                <c:pt idx="1">
                  <c:v>6-11 years</c:v>
                </c:pt>
                <c:pt idx="2">
                  <c:v>12-19 years</c:v>
                </c:pt>
              </c:strCache>
            </c:strRef>
          </c:cat>
          <c:val>
            <c:numRef>
              <c:f>'Slide 12'!$J$6:$L$6</c:f>
              <c:numCache>
                <c:formatCode>General</c:formatCode>
                <c:ptCount val="3"/>
                <c:pt idx="0">
                  <c:v>10.2</c:v>
                </c:pt>
                <c:pt idx="1">
                  <c:v>17.9</c:v>
                </c:pt>
                <c:pt idx="2">
                  <c:v>19.4</c:v>
                </c:pt>
              </c:numCache>
            </c:numRef>
          </c:val>
          <c:extLst xmlns:c16r2="http://schemas.microsoft.com/office/drawing/2015/06/chart">
            <c:ext xmlns:c16="http://schemas.microsoft.com/office/drawing/2014/chart" uri="{C3380CC4-5D6E-409C-BE32-E72D297353CC}">
              <c16:uniqueId val="{00000003-07F3-4151-B082-E6F29699A9D9}"/>
            </c:ext>
          </c:extLst>
        </c:ser>
        <c:dLbls>
          <c:showLegendKey val="0"/>
          <c:showVal val="0"/>
          <c:showCatName val="0"/>
          <c:showSerName val="0"/>
          <c:showPercent val="0"/>
          <c:showBubbleSize val="0"/>
        </c:dLbls>
        <c:gapWidth val="132"/>
        <c:axId val="-2065494072"/>
        <c:axId val="-2065458904"/>
      </c:barChart>
      <c:catAx>
        <c:axId val="-20654940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2065458904"/>
        <c:crosses val="autoZero"/>
        <c:auto val="1"/>
        <c:lblAlgn val="ctr"/>
        <c:lblOffset val="100"/>
        <c:noMultiLvlLbl val="0"/>
      </c:catAx>
      <c:valAx>
        <c:axId val="-2065458904"/>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b="1" dirty="0">
                    <a:solidFill>
                      <a:sysClr val="windowText" lastClr="000000"/>
                    </a:solidFill>
                  </a:rPr>
                  <a:t>Percent of Population</a:t>
                </a:r>
              </a:p>
            </c:rich>
          </c:tx>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065494072"/>
        <c:crosses val="autoZero"/>
        <c:crossBetween val="between"/>
      </c:valAx>
      <c:spPr>
        <a:noFill/>
        <a:ln>
          <a:noFill/>
        </a:ln>
        <a:effectLst/>
      </c:spPr>
    </c:plotArea>
    <c:legend>
      <c:legendPos val="b"/>
      <c:layout>
        <c:manualLayout>
          <c:xMode val="edge"/>
          <c:yMode val="edge"/>
          <c:x val="0.182840195636338"/>
          <c:y val="0.879444659458297"/>
          <c:w val="0.734172765849203"/>
          <c:h val="0.074097716113918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solidFill>
                <a:latin typeface="+mn-lt"/>
                <a:ea typeface="+mn-ea"/>
                <a:cs typeface="+mn-cs"/>
              </a:defRPr>
            </a:pPr>
            <a:r>
              <a:rPr lang="en-US" sz="1200" b="1" dirty="0">
                <a:solidFill>
                  <a:schemeClr val="tx1"/>
                </a:solidFill>
              </a:rPr>
              <a:t>Prevalence of High Blood Pressure in </a:t>
            </a:r>
            <a:br>
              <a:rPr lang="en-US" sz="1200" b="1" dirty="0">
                <a:solidFill>
                  <a:schemeClr val="tx1"/>
                </a:solidFill>
              </a:rPr>
            </a:br>
            <a:r>
              <a:rPr lang="en-US" sz="1200" b="1" dirty="0">
                <a:solidFill>
                  <a:schemeClr val="tx1"/>
                </a:solidFill>
              </a:rPr>
              <a:t>Adults ≥20</a:t>
            </a:r>
            <a:r>
              <a:rPr lang="en-US" sz="1200" b="1" baseline="0" dirty="0">
                <a:solidFill>
                  <a:schemeClr val="tx1"/>
                </a:solidFill>
              </a:rPr>
              <a:t> Years of Age</a:t>
            </a:r>
            <a:r>
              <a:rPr lang="en-US" sz="1200" b="1" baseline="30000" dirty="0">
                <a:solidFill>
                  <a:schemeClr val="tx1"/>
                </a:solidFill>
              </a:rPr>
              <a:t>1</a:t>
            </a:r>
          </a:p>
          <a:p>
            <a:pPr>
              <a:defRPr sz="1100" b="1" i="0" u="none" strike="noStrike" kern="1200" spc="0" baseline="0">
                <a:solidFill>
                  <a:schemeClr val="tx1"/>
                </a:solidFill>
                <a:latin typeface="+mn-lt"/>
                <a:ea typeface="+mn-ea"/>
                <a:cs typeface="+mn-cs"/>
              </a:defRPr>
            </a:pPr>
            <a:r>
              <a:rPr lang="en-US" sz="1200" b="1" baseline="0" dirty="0">
                <a:solidFill>
                  <a:schemeClr val="tx1"/>
                </a:solidFill>
              </a:rPr>
              <a:t>(</a:t>
            </a:r>
            <a:r>
              <a:rPr lang="en-US" sz="1200" b="1" i="0" u="none" strike="noStrike" baseline="0" dirty="0">
                <a:effectLst/>
              </a:rPr>
              <a:t>NHANES: 2009-2012</a:t>
            </a:r>
            <a:r>
              <a:rPr lang="en-US" sz="1100" b="1" i="0" u="none" strike="noStrike" baseline="30000" dirty="0">
                <a:effectLst/>
              </a:rPr>
              <a:t>†</a:t>
            </a:r>
            <a:r>
              <a:rPr lang="en-US" sz="1100" b="1" i="0" u="none" strike="noStrike" baseline="0" dirty="0">
                <a:effectLst/>
              </a:rPr>
              <a:t>)</a:t>
            </a:r>
            <a:endParaRPr lang="en-US" sz="1200" b="1" dirty="0">
              <a:solidFill>
                <a:schemeClr val="tx1"/>
              </a:solidFill>
            </a:endParaRPr>
          </a:p>
        </c:rich>
      </c:tx>
      <c:layout>
        <c:manualLayout>
          <c:xMode val="edge"/>
          <c:yMode val="edge"/>
          <c:x val="0.162109323656082"/>
          <c:y val="0.0"/>
        </c:manualLayout>
      </c:layout>
      <c:overlay val="0"/>
      <c:spPr>
        <a:noFill/>
        <a:ln>
          <a:noFill/>
        </a:ln>
        <a:effectLst/>
      </c:spPr>
    </c:title>
    <c:autoTitleDeleted val="0"/>
    <c:plotArea>
      <c:layout>
        <c:manualLayout>
          <c:layoutTarget val="inner"/>
          <c:xMode val="edge"/>
          <c:yMode val="edge"/>
          <c:x val="0.109919450887047"/>
          <c:y val="0.119722222222222"/>
          <c:w val="0.832879229858633"/>
          <c:h val="0.666975065616798"/>
        </c:manualLayout>
      </c:layout>
      <c:barChart>
        <c:barDir val="col"/>
        <c:grouping val="clustered"/>
        <c:varyColors val="0"/>
        <c:ser>
          <c:idx val="0"/>
          <c:order val="0"/>
          <c:tx>
            <c:v>Male</c:v>
          </c:tx>
          <c:spPr>
            <a:solidFill>
              <a:srgbClr val="003366"/>
            </a:solidFill>
            <a:ln>
              <a:noFill/>
            </a:ln>
            <a:effectLst/>
          </c:spPr>
          <c:invertIfNegative val="0"/>
          <c:dLbls>
            <c:dLbl>
              <c:idx val="3"/>
              <c:layout>
                <c:manualLayout>
                  <c:x val="-0.00277641325446571"/>
                  <c:y val="0.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FAD4-42AE-A9B7-02C086CCF1D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9'!$B$3:$G$3</c:f>
              <c:strCache>
                <c:ptCount val="6"/>
                <c:pt idx="0">
                  <c:v>20-34</c:v>
                </c:pt>
                <c:pt idx="1">
                  <c:v>35-44</c:v>
                </c:pt>
                <c:pt idx="2">
                  <c:v>45-54</c:v>
                </c:pt>
                <c:pt idx="3">
                  <c:v>55-64</c:v>
                </c:pt>
                <c:pt idx="4">
                  <c:v>65-74</c:v>
                </c:pt>
                <c:pt idx="5">
                  <c:v>≥ 75</c:v>
                </c:pt>
              </c:strCache>
            </c:strRef>
          </c:cat>
          <c:val>
            <c:numRef>
              <c:f>'Slide 9'!$B$4:$G$4</c:f>
              <c:numCache>
                <c:formatCode>General</c:formatCode>
                <c:ptCount val="6"/>
                <c:pt idx="0">
                  <c:v>8.6</c:v>
                </c:pt>
                <c:pt idx="1">
                  <c:v>22.6</c:v>
                </c:pt>
                <c:pt idx="2">
                  <c:v>36.80000000000001</c:v>
                </c:pt>
                <c:pt idx="3">
                  <c:v>54.6</c:v>
                </c:pt>
                <c:pt idx="4">
                  <c:v>62.0</c:v>
                </c:pt>
                <c:pt idx="5">
                  <c:v>76.4</c:v>
                </c:pt>
              </c:numCache>
            </c:numRef>
          </c:val>
          <c:extLst xmlns:c16r2="http://schemas.microsoft.com/office/drawing/2015/06/chart">
            <c:ext xmlns:c16="http://schemas.microsoft.com/office/drawing/2014/chart" uri="{C3380CC4-5D6E-409C-BE32-E72D297353CC}">
              <c16:uniqueId val="{00000000-FE3F-4583-9D8B-A2618056FA4E}"/>
            </c:ext>
          </c:extLst>
        </c:ser>
        <c:ser>
          <c:idx val="1"/>
          <c:order val="1"/>
          <c:tx>
            <c:v>Female</c:v>
          </c:tx>
          <c:spPr>
            <a:solidFill>
              <a:srgbClr val="81B5E2"/>
            </a:solidFill>
            <a:ln>
              <a:noFill/>
            </a:ln>
            <a:effectLst/>
          </c:spPr>
          <c:invertIfNegative val="0"/>
          <c:dLbls>
            <c:dLbl>
              <c:idx val="3"/>
              <c:layout>
                <c:manualLayout>
                  <c:x val="0.00832923976339712"/>
                  <c:y val="-6.36054586554379E-17"/>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FAD4-42AE-A9B7-02C086CCF1D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9'!$B$3:$G$3</c:f>
              <c:strCache>
                <c:ptCount val="6"/>
                <c:pt idx="0">
                  <c:v>20-34</c:v>
                </c:pt>
                <c:pt idx="1">
                  <c:v>35-44</c:v>
                </c:pt>
                <c:pt idx="2">
                  <c:v>45-54</c:v>
                </c:pt>
                <c:pt idx="3">
                  <c:v>55-64</c:v>
                </c:pt>
                <c:pt idx="4">
                  <c:v>65-74</c:v>
                </c:pt>
                <c:pt idx="5">
                  <c:v>≥ 75</c:v>
                </c:pt>
              </c:strCache>
            </c:strRef>
          </c:cat>
          <c:val>
            <c:numRef>
              <c:f>'Slide 9'!$B$5:$G$5</c:f>
              <c:numCache>
                <c:formatCode>General</c:formatCode>
                <c:ptCount val="6"/>
                <c:pt idx="0">
                  <c:v>6.2</c:v>
                </c:pt>
                <c:pt idx="1">
                  <c:v>18.3</c:v>
                </c:pt>
                <c:pt idx="2">
                  <c:v>32.7</c:v>
                </c:pt>
                <c:pt idx="3">
                  <c:v>53.7</c:v>
                </c:pt>
                <c:pt idx="4">
                  <c:v>67.8</c:v>
                </c:pt>
                <c:pt idx="5">
                  <c:v>79.9</c:v>
                </c:pt>
              </c:numCache>
            </c:numRef>
          </c:val>
          <c:extLst xmlns:c16r2="http://schemas.microsoft.com/office/drawing/2015/06/chart">
            <c:ext xmlns:c16="http://schemas.microsoft.com/office/drawing/2014/chart" uri="{C3380CC4-5D6E-409C-BE32-E72D297353CC}">
              <c16:uniqueId val="{00000001-FE3F-4583-9D8B-A2618056FA4E}"/>
            </c:ext>
          </c:extLst>
        </c:ser>
        <c:dLbls>
          <c:showLegendKey val="0"/>
          <c:showVal val="0"/>
          <c:showCatName val="0"/>
          <c:showSerName val="0"/>
          <c:showPercent val="0"/>
          <c:showBubbleSize val="0"/>
        </c:dLbls>
        <c:gapWidth val="152"/>
        <c:axId val="-2064675640"/>
        <c:axId val="-2060372376"/>
      </c:barChart>
      <c:catAx>
        <c:axId val="-206467564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2060372376"/>
        <c:crosses val="autoZero"/>
        <c:auto val="1"/>
        <c:lblAlgn val="ctr"/>
        <c:lblOffset val="100"/>
        <c:noMultiLvlLbl val="0"/>
      </c:catAx>
      <c:valAx>
        <c:axId val="-2060372376"/>
        <c:scaling>
          <c:orientation val="minMax"/>
        </c:scaling>
        <c:delete val="0"/>
        <c:axPos val="l"/>
        <c:title>
          <c:tx>
            <c:rich>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b="1" dirty="0">
                    <a:solidFill>
                      <a:sysClr val="windowText" lastClr="000000"/>
                    </a:solidFill>
                  </a:rPr>
                  <a:t>Percent of Population</a:t>
                </a:r>
              </a:p>
            </c:rich>
          </c:tx>
          <c:layout>
            <c:manualLayout>
              <c:xMode val="edge"/>
              <c:yMode val="edge"/>
              <c:x val="0.00555282650893142"/>
              <c:y val="0.245590479013371"/>
            </c:manualLayout>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2064675640"/>
        <c:crosses val="autoZero"/>
        <c:crossBetween val="between"/>
      </c:valAx>
      <c:spPr>
        <a:noFill/>
        <a:ln>
          <a:noFill/>
        </a:ln>
        <a:effectLst/>
      </c:spPr>
    </c:plotArea>
    <c:legend>
      <c:legendPos val="b"/>
      <c:layout>
        <c:manualLayout>
          <c:xMode val="edge"/>
          <c:yMode val="edge"/>
          <c:x val="0.327188796584005"/>
          <c:y val="0.878417558041221"/>
          <c:w val="0.425234863825693"/>
          <c:h val="0.060379490068603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Age-adjusted Prevalence Trends</a:t>
            </a:r>
            <a:r>
              <a:rPr lang="en-US" sz="1400" b="1" baseline="0" dirty="0">
                <a:solidFill>
                  <a:schemeClr val="tx1"/>
                </a:solidFill>
              </a:rPr>
              <a:t> </a:t>
            </a:r>
            <a:r>
              <a:rPr lang="en-US" sz="1400" b="1" dirty="0">
                <a:solidFill>
                  <a:schemeClr val="tx1"/>
                </a:solidFill>
              </a:rPr>
              <a:t>for</a:t>
            </a:r>
            <a:r>
              <a:rPr lang="en-US" sz="1400" b="1" baseline="0" dirty="0">
                <a:solidFill>
                  <a:schemeClr val="tx1"/>
                </a:solidFill>
              </a:rPr>
              <a:t> Total Cholesterol ≥ 200 mg/</a:t>
            </a:r>
            <a:r>
              <a:rPr lang="en-US" sz="1400" b="1" baseline="0" dirty="0" err="1">
                <a:solidFill>
                  <a:schemeClr val="tx1"/>
                </a:solidFill>
              </a:rPr>
              <a:t>dL</a:t>
            </a:r>
            <a:r>
              <a:rPr lang="en-US" sz="1400" b="1" baseline="0" dirty="0">
                <a:solidFill>
                  <a:schemeClr val="tx1"/>
                </a:solidFill>
              </a:rPr>
              <a:t> </a:t>
            </a:r>
            <a:br>
              <a:rPr lang="en-US" sz="1400" b="1" baseline="0" dirty="0">
                <a:solidFill>
                  <a:schemeClr val="tx1"/>
                </a:solidFill>
              </a:rPr>
            </a:br>
            <a:r>
              <a:rPr lang="en-US" sz="1400" b="1" baseline="0" dirty="0">
                <a:solidFill>
                  <a:schemeClr val="tx1"/>
                </a:solidFill>
              </a:rPr>
              <a:t>in Adults, ≥ 20 Years of Age</a:t>
            </a:r>
            <a:r>
              <a:rPr lang="en-US" sz="1400" b="1" baseline="30000" dirty="0">
                <a:solidFill>
                  <a:schemeClr val="tx1"/>
                </a:solidFill>
              </a:rPr>
              <a:t>1,2</a:t>
            </a:r>
          </a:p>
          <a:p>
            <a:pPr>
              <a:defRPr sz="1400" b="1" i="0" u="none" strike="noStrike" kern="1200" spc="0" baseline="0">
                <a:solidFill>
                  <a:schemeClr val="tx1"/>
                </a:solidFill>
                <a:latin typeface="+mn-lt"/>
                <a:ea typeface="+mn-ea"/>
                <a:cs typeface="+mn-cs"/>
              </a:defRPr>
            </a:pPr>
            <a:r>
              <a:rPr lang="en-US" sz="1400" b="1" baseline="0" dirty="0">
                <a:solidFill>
                  <a:schemeClr val="tx1"/>
                </a:solidFill>
              </a:rPr>
              <a:t>(NHANES: 2007-2008, 2009-2010 and 2011-2012)</a:t>
            </a:r>
            <a:endParaRPr lang="en-US" sz="1400" b="1" dirty="0">
              <a:solidFill>
                <a:schemeClr val="tx1"/>
              </a:solidFill>
            </a:endParaRPr>
          </a:p>
        </c:rich>
      </c:tx>
      <c:layout/>
      <c:overlay val="0"/>
      <c:spPr>
        <a:noFill/>
        <a:ln>
          <a:noFill/>
        </a:ln>
        <a:effectLst/>
      </c:spPr>
    </c:title>
    <c:autoTitleDeleted val="0"/>
    <c:plotArea>
      <c:layout>
        <c:manualLayout>
          <c:layoutTarget val="inner"/>
          <c:xMode val="edge"/>
          <c:yMode val="edge"/>
          <c:x val="0.0698673552980221"/>
          <c:y val="0.249838442346009"/>
          <c:w val="0.906167544799276"/>
          <c:h val="0.536858837671121"/>
        </c:manualLayout>
      </c:layout>
      <c:barChart>
        <c:barDir val="col"/>
        <c:grouping val="clustered"/>
        <c:varyColors val="0"/>
        <c:ser>
          <c:idx val="0"/>
          <c:order val="0"/>
          <c:tx>
            <c:v>2007-2008</c:v>
          </c:tx>
          <c:spPr>
            <a:solidFill>
              <a:srgbClr val="81B5E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17'!$B$3:$G$3</c:f>
              <c:strCache>
                <c:ptCount val="6"/>
                <c:pt idx="0">
                  <c:v>NH White Men</c:v>
                </c:pt>
                <c:pt idx="1">
                  <c:v>NH White Women</c:v>
                </c:pt>
                <c:pt idx="2">
                  <c:v>NH Black Men</c:v>
                </c:pt>
                <c:pt idx="3">
                  <c:v>NH Black Women</c:v>
                </c:pt>
                <c:pt idx="4">
                  <c:v>Hispanic Men</c:v>
                </c:pt>
                <c:pt idx="5">
                  <c:v>Hispanic Women</c:v>
                </c:pt>
              </c:strCache>
            </c:strRef>
          </c:cat>
          <c:val>
            <c:numRef>
              <c:f>'Slide 17'!$B$4:$G$4</c:f>
              <c:numCache>
                <c:formatCode>General</c:formatCode>
                <c:ptCount val="6"/>
                <c:pt idx="0">
                  <c:v>40.30000000000001</c:v>
                </c:pt>
                <c:pt idx="1">
                  <c:v>46.4</c:v>
                </c:pt>
                <c:pt idx="2">
                  <c:v>38.4</c:v>
                </c:pt>
                <c:pt idx="3">
                  <c:v>41.0</c:v>
                </c:pt>
                <c:pt idx="4">
                  <c:v>47.1</c:v>
                </c:pt>
                <c:pt idx="5">
                  <c:v>45.5</c:v>
                </c:pt>
              </c:numCache>
            </c:numRef>
          </c:val>
          <c:extLst xmlns:c16r2="http://schemas.microsoft.com/office/drawing/2015/06/chart">
            <c:ext xmlns:c16="http://schemas.microsoft.com/office/drawing/2014/chart" uri="{C3380CC4-5D6E-409C-BE32-E72D297353CC}">
              <c16:uniqueId val="{00000000-6646-446E-BCF0-5DF7EBDFCD56}"/>
            </c:ext>
          </c:extLst>
        </c:ser>
        <c:ser>
          <c:idx val="1"/>
          <c:order val="1"/>
          <c:tx>
            <c:v>2009-2010</c:v>
          </c:tx>
          <c:spPr>
            <a:solidFill>
              <a:srgbClr val="00336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17'!$B$3:$G$3</c:f>
              <c:strCache>
                <c:ptCount val="6"/>
                <c:pt idx="0">
                  <c:v>NH White Men</c:v>
                </c:pt>
                <c:pt idx="1">
                  <c:v>NH White Women</c:v>
                </c:pt>
                <c:pt idx="2">
                  <c:v>NH Black Men</c:v>
                </c:pt>
                <c:pt idx="3">
                  <c:v>NH Black Women</c:v>
                </c:pt>
                <c:pt idx="4">
                  <c:v>Hispanic Men</c:v>
                </c:pt>
                <c:pt idx="5">
                  <c:v>Hispanic Women</c:v>
                </c:pt>
              </c:strCache>
            </c:strRef>
          </c:cat>
          <c:val>
            <c:numRef>
              <c:f>'Slide 17'!$B$5:$G$5</c:f>
              <c:numCache>
                <c:formatCode>General</c:formatCode>
                <c:ptCount val="6"/>
                <c:pt idx="0">
                  <c:v>40.6</c:v>
                </c:pt>
                <c:pt idx="1">
                  <c:v>45.2</c:v>
                </c:pt>
                <c:pt idx="2">
                  <c:v>38.80000000000001</c:v>
                </c:pt>
                <c:pt idx="3">
                  <c:v>40.4</c:v>
                </c:pt>
                <c:pt idx="4">
                  <c:v>47.2</c:v>
                </c:pt>
                <c:pt idx="5">
                  <c:v>42.5</c:v>
                </c:pt>
              </c:numCache>
            </c:numRef>
          </c:val>
          <c:extLst xmlns:c16r2="http://schemas.microsoft.com/office/drawing/2015/06/chart">
            <c:ext xmlns:c16="http://schemas.microsoft.com/office/drawing/2014/chart" uri="{C3380CC4-5D6E-409C-BE32-E72D297353CC}">
              <c16:uniqueId val="{00000001-6646-446E-BCF0-5DF7EBDFCD56}"/>
            </c:ext>
          </c:extLst>
        </c:ser>
        <c:ser>
          <c:idx val="2"/>
          <c:order val="2"/>
          <c:tx>
            <c:v>2011-2012</c:v>
          </c:tx>
          <c:spPr>
            <a:solidFill>
              <a:srgbClr val="FCC30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17'!$B$3:$G$3</c:f>
              <c:strCache>
                <c:ptCount val="6"/>
                <c:pt idx="0">
                  <c:v>NH White Men</c:v>
                </c:pt>
                <c:pt idx="1">
                  <c:v>NH White Women</c:v>
                </c:pt>
                <c:pt idx="2">
                  <c:v>NH Black Men</c:v>
                </c:pt>
                <c:pt idx="3">
                  <c:v>NH Black Women</c:v>
                </c:pt>
                <c:pt idx="4">
                  <c:v>Hispanic Men</c:v>
                </c:pt>
                <c:pt idx="5">
                  <c:v>Hispanic Women</c:v>
                </c:pt>
              </c:strCache>
            </c:strRef>
          </c:cat>
          <c:val>
            <c:numRef>
              <c:f>'Slide 17'!$B$6:$G$6</c:f>
              <c:numCache>
                <c:formatCode>General</c:formatCode>
                <c:ptCount val="6"/>
                <c:pt idx="0">
                  <c:v>39.2</c:v>
                </c:pt>
                <c:pt idx="1">
                  <c:v>46.7</c:v>
                </c:pt>
                <c:pt idx="2">
                  <c:v>35.9</c:v>
                </c:pt>
                <c:pt idx="3">
                  <c:v>40.9</c:v>
                </c:pt>
                <c:pt idx="4">
                  <c:v>45.1</c:v>
                </c:pt>
                <c:pt idx="5">
                  <c:v>44.2</c:v>
                </c:pt>
              </c:numCache>
            </c:numRef>
          </c:val>
          <c:extLst xmlns:c16r2="http://schemas.microsoft.com/office/drawing/2015/06/chart">
            <c:ext xmlns:c16="http://schemas.microsoft.com/office/drawing/2014/chart" uri="{C3380CC4-5D6E-409C-BE32-E72D297353CC}">
              <c16:uniqueId val="{00000002-6646-446E-BCF0-5DF7EBDFCD56}"/>
            </c:ext>
          </c:extLst>
        </c:ser>
        <c:dLbls>
          <c:showLegendKey val="0"/>
          <c:showVal val="0"/>
          <c:showCatName val="0"/>
          <c:showSerName val="0"/>
          <c:showPercent val="0"/>
          <c:showBubbleSize val="0"/>
        </c:dLbls>
        <c:gapWidth val="130"/>
        <c:axId val="-2067358680"/>
        <c:axId val="-2067449784"/>
      </c:barChart>
      <c:catAx>
        <c:axId val="-20673586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2067449784"/>
        <c:crosses val="autoZero"/>
        <c:auto val="1"/>
        <c:lblAlgn val="ctr"/>
        <c:lblOffset val="100"/>
        <c:noMultiLvlLbl val="0"/>
      </c:catAx>
      <c:valAx>
        <c:axId val="-2067449784"/>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1200" b="1" dirty="0">
                    <a:solidFill>
                      <a:schemeClr val="tx1"/>
                    </a:solidFill>
                  </a:rPr>
                  <a:t>Percent</a:t>
                </a:r>
                <a:r>
                  <a:rPr lang="en-US" b="1" dirty="0">
                    <a:solidFill>
                      <a:schemeClr val="tx1"/>
                    </a:solidFill>
                  </a:rPr>
                  <a:t> of Population</a:t>
                </a:r>
              </a:p>
            </c:rich>
          </c:tx>
          <c:layout>
            <c:manualLayout>
              <c:xMode val="edge"/>
              <c:yMode val="edge"/>
              <c:x val="0.000259565109057782"/>
              <c:y val="0.329690826043461"/>
            </c:manualLayout>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067358680"/>
        <c:crosses val="autoZero"/>
        <c:crossBetween val="between"/>
      </c:valAx>
      <c:spPr>
        <a:noFill/>
        <a:ln>
          <a:noFill/>
        </a:ln>
        <a:effectLst/>
      </c:spPr>
    </c:plotArea>
    <c:legend>
      <c:legendPos val="b"/>
      <c:layout>
        <c:manualLayout>
          <c:xMode val="edge"/>
          <c:yMode val="edge"/>
          <c:x val="0.316191766497179"/>
          <c:y val="0.869318929723875"/>
          <c:w val="0.398592263650371"/>
          <c:h val="0.059653216845638"/>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0.76661</cdr:y>
    </cdr:from>
    <cdr:to>
      <cdr:x>0.10218</cdr:x>
      <cdr:y>0.85899</cdr:y>
    </cdr:to>
    <cdr:sp macro="" textlink="">
      <cdr:nvSpPr>
        <cdr:cNvPr id="2" name="TextBox 1"/>
        <cdr:cNvSpPr txBox="1"/>
      </cdr:nvSpPr>
      <cdr:spPr>
        <a:xfrm xmlns:a="http://schemas.openxmlformats.org/drawingml/2006/main">
          <a:off x="-61644" y="2873424"/>
          <a:ext cx="914387" cy="34626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b="1" dirty="0">
              <a:solidFill>
                <a:schemeClr val="tx1"/>
              </a:solidFill>
              <a:latin typeface="Arial" panose="020B0604020202020204" pitchFamily="34" charset="0"/>
              <a:cs typeface="Arial" panose="020B0604020202020204" pitchFamily="34" charset="0"/>
            </a:rPr>
            <a:t>Age Groups</a:t>
          </a:r>
        </a:p>
      </cdr:txBody>
    </cdr:sp>
  </cdr:relSizeAnchor>
</c:userShapes>
</file>

<file path=ppt/drawings/drawing2.xml><?xml version="1.0" encoding="utf-8"?>
<c:userShapes xmlns:c="http://schemas.openxmlformats.org/drawingml/2006/chart">
  <cdr:relSizeAnchor xmlns:cdr="http://schemas.openxmlformats.org/drawingml/2006/chartDrawing">
    <cdr:from>
      <cdr:x>0.42439</cdr:x>
      <cdr:y>0.31887</cdr:y>
    </cdr:from>
    <cdr:to>
      <cdr:x>0.71931</cdr:x>
      <cdr:y>0.65785</cdr:y>
    </cdr:to>
    <cdr:sp macro="" textlink="">
      <cdr:nvSpPr>
        <cdr:cNvPr id="2" name="TextBox 1"/>
        <cdr:cNvSpPr txBox="1"/>
      </cdr:nvSpPr>
      <cdr:spPr>
        <a:xfrm xmlns:a="http://schemas.openxmlformats.org/drawingml/2006/main">
          <a:off x="2561424" y="1395929"/>
          <a:ext cx="1779997" cy="148398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solidFill>
                <a:schemeClr val="bg1"/>
              </a:solidFill>
            </a:rPr>
            <a:t>71 million (33.5%) have high LDL-C</a:t>
          </a:r>
          <a:r>
            <a:rPr lang="en-US" sz="1600" b="1" baseline="30000" dirty="0">
              <a:solidFill>
                <a:schemeClr val="bg1"/>
              </a:solidFill>
            </a:rPr>
            <a:t>†</a:t>
          </a:r>
          <a:endParaRPr lang="en-US" sz="1600" b="1" dirty="0">
            <a:solidFill>
              <a:schemeClr val="bg1"/>
            </a:solidFill>
          </a:endParaRPr>
        </a:p>
      </cdr:txBody>
    </cdr:sp>
  </cdr:relSizeAnchor>
  <cdr:relSizeAnchor xmlns:cdr="http://schemas.openxmlformats.org/drawingml/2006/chartDrawing">
    <cdr:from>
      <cdr:x>0.07978</cdr:x>
      <cdr:y>0.23137</cdr:y>
    </cdr:from>
    <cdr:to>
      <cdr:x>0.39856</cdr:x>
      <cdr:y>0.75583</cdr:y>
    </cdr:to>
    <cdr:sp macro="" textlink="">
      <cdr:nvSpPr>
        <cdr:cNvPr id="3" name="TextBox 2"/>
        <cdr:cNvSpPr txBox="1"/>
      </cdr:nvSpPr>
      <cdr:spPr>
        <a:xfrm xmlns:a="http://schemas.openxmlformats.org/drawingml/2006/main">
          <a:off x="481538" y="1012900"/>
          <a:ext cx="1924003" cy="22959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solidFill>
                <a:schemeClr val="bg1"/>
              </a:solidFill>
            </a:rPr>
            <a:t>66.5% at LDL-C </a:t>
          </a:r>
          <a:br>
            <a:rPr lang="en-US" sz="1600" b="1" dirty="0">
              <a:solidFill>
                <a:schemeClr val="bg1"/>
              </a:solidFill>
            </a:rPr>
          </a:br>
          <a:r>
            <a:rPr lang="en-US" sz="1600" b="1" dirty="0">
              <a:solidFill>
                <a:schemeClr val="bg1"/>
              </a:solidFill>
            </a:rPr>
            <a:t>goal levels </a:t>
          </a:r>
          <a:br>
            <a:rPr lang="en-US" sz="1600" b="1" dirty="0">
              <a:solidFill>
                <a:schemeClr val="bg1"/>
              </a:solidFill>
            </a:rPr>
          </a:br>
          <a:r>
            <a:rPr lang="en-US" sz="1600" b="1" dirty="0">
              <a:solidFill>
                <a:schemeClr val="bg1"/>
              </a:solidFill>
            </a:rPr>
            <a:t>without </a:t>
          </a:r>
          <a:br>
            <a:rPr lang="en-US" sz="1600" b="1" dirty="0">
              <a:solidFill>
                <a:schemeClr val="bg1"/>
              </a:solidFill>
            </a:rPr>
          </a:br>
          <a:r>
            <a:rPr lang="en-US" sz="1600" b="1" dirty="0">
              <a:solidFill>
                <a:schemeClr val="bg1"/>
              </a:solidFill>
            </a:rPr>
            <a:t>cholesterol-lowering medication</a:t>
          </a:r>
          <a:r>
            <a:rPr lang="en-US" sz="1600" b="1" baseline="30000" dirty="0">
              <a:solidFill>
                <a:schemeClr val="bg1"/>
              </a:solidFill>
            </a:rPr>
            <a:t>†</a:t>
          </a:r>
          <a:endParaRPr lang="en-US" sz="1600" b="1" dirty="0">
            <a:solidFill>
              <a:schemeClr val="bg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Line 9"/>
          <p:cNvSpPr>
            <a:spLocks noChangeShapeType="1"/>
          </p:cNvSpPr>
          <p:nvPr/>
        </p:nvSpPr>
        <p:spPr bwMode="auto">
          <a:xfrm>
            <a:off x="167641" y="9214485"/>
            <a:ext cx="6979920" cy="0"/>
          </a:xfrm>
          <a:prstGeom prst="line">
            <a:avLst/>
          </a:prstGeom>
          <a:noFill/>
          <a:ln w="9525">
            <a:solidFill>
              <a:schemeClr val="tx1"/>
            </a:solidFill>
            <a:round/>
            <a:headEnd/>
            <a:tailEnd/>
          </a:ln>
          <a:effectLst/>
        </p:spPr>
        <p:txBody>
          <a:bodyPr lIns="96661" tIns="48331" rIns="96661" bIns="48331"/>
          <a:lstStyle/>
          <a:p>
            <a:pPr>
              <a:defRPr/>
            </a:pPr>
            <a:endParaRPr lang="en-US" dirty="0"/>
          </a:p>
        </p:txBody>
      </p:sp>
      <p:sp>
        <p:nvSpPr>
          <p:cNvPr id="7" name="Rectangle 6"/>
          <p:cNvSpPr>
            <a:spLocks noGrp="1" noChangeArrowheads="1"/>
          </p:cNvSpPr>
          <p:nvPr/>
        </p:nvSpPr>
        <p:spPr bwMode="auto">
          <a:xfrm>
            <a:off x="165812" y="9250824"/>
            <a:ext cx="3239346" cy="241696"/>
          </a:xfrm>
          <a:prstGeom prst="rect">
            <a:avLst/>
          </a:prstGeom>
          <a:noFill/>
          <a:ln w="9525">
            <a:noFill/>
            <a:miter lim="800000"/>
            <a:headEnd/>
            <a:tailEnd/>
          </a:ln>
          <a:effectLst/>
        </p:spPr>
        <p:txBody>
          <a:bodyPr vert="horz" wrap="square" lIns="98491" tIns="49246" rIns="98491" bIns="49246" numCol="1" anchor="b" anchorCtr="0" compatLnSpc="1">
            <a:prstTxWarp prst="textNoShape">
              <a:avLst/>
            </a:prstTxWarp>
          </a:bodyPr>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l" defTabSz="985072">
              <a:defRPr/>
            </a:pPr>
            <a:r>
              <a:rPr lang="en-US" sz="1100" b="0" dirty="0"/>
              <a:t>Amgen Corporate Template</a:t>
            </a:r>
          </a:p>
        </p:txBody>
      </p:sp>
      <p:sp>
        <p:nvSpPr>
          <p:cNvPr id="8" name="Rectangle 7"/>
          <p:cNvSpPr>
            <a:spLocks noGrp="1" noChangeArrowheads="1"/>
          </p:cNvSpPr>
          <p:nvPr/>
        </p:nvSpPr>
        <p:spPr bwMode="auto">
          <a:xfrm>
            <a:off x="3908349" y="9250824"/>
            <a:ext cx="3241040" cy="241696"/>
          </a:xfrm>
          <a:prstGeom prst="rect">
            <a:avLst/>
          </a:prstGeom>
          <a:noFill/>
          <a:ln w="9525">
            <a:noFill/>
            <a:miter lim="800000"/>
            <a:headEnd/>
            <a:tailEnd/>
          </a:ln>
          <a:effectLst/>
        </p:spPr>
        <p:txBody>
          <a:bodyPr vert="horz" wrap="square" lIns="98491" tIns="49246" rIns="98491" bIns="49246" numCol="1" anchor="b" anchorCtr="0" compatLnSpc="1">
            <a:prstTxWarp prst="textNoShape">
              <a:avLst/>
            </a:prstTxWarp>
          </a:bodyPr>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r" defTabSz="985072">
              <a:defRPr/>
            </a:pPr>
            <a:fld id="{15AE3C97-AED3-4AEE-8471-1C50047147DC}" type="slidenum">
              <a:rPr lang="en-US" sz="1100" b="0"/>
              <a:pPr algn="r" defTabSz="985072">
                <a:defRPr/>
              </a:pPr>
              <a:t>‹#›</a:t>
            </a:fld>
            <a:endParaRPr lang="en-US" sz="1100" b="0" dirty="0"/>
          </a:p>
        </p:txBody>
      </p:sp>
    </p:spTree>
    <p:extLst>
      <p:ext uri="{BB962C8B-B14F-4D97-AF65-F5344CB8AC3E}">
        <p14:creationId xmlns:p14="http://schemas.microsoft.com/office/powerpoint/2010/main" val="1737819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38238" y="322263"/>
            <a:ext cx="4872037" cy="3652837"/>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165811" y="4530566"/>
            <a:ext cx="6983578" cy="4620578"/>
          </a:xfrm>
          <a:prstGeom prst="rect">
            <a:avLst/>
          </a:prstGeom>
          <a:noFill/>
          <a:ln w="9525" algn="ctr">
            <a:noFill/>
            <a:miter lim="800000"/>
            <a:headEnd/>
            <a:tailEnd/>
          </a:ln>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9"/>
          <p:cNvSpPr>
            <a:spLocks noChangeShapeType="1"/>
          </p:cNvSpPr>
          <p:nvPr/>
        </p:nvSpPr>
        <p:spPr bwMode="auto">
          <a:xfrm>
            <a:off x="167641" y="9214485"/>
            <a:ext cx="6979920" cy="0"/>
          </a:xfrm>
          <a:prstGeom prst="line">
            <a:avLst/>
          </a:prstGeom>
          <a:noFill/>
          <a:ln w="9525">
            <a:solidFill>
              <a:schemeClr val="tx1"/>
            </a:solidFill>
            <a:round/>
            <a:headEnd/>
            <a:tailEnd/>
          </a:ln>
          <a:effectLst/>
        </p:spPr>
        <p:txBody>
          <a:bodyPr lIns="96661" tIns="48331" rIns="96661" bIns="48331"/>
          <a:lstStyle/>
          <a:p>
            <a:pPr>
              <a:defRPr/>
            </a:pPr>
            <a:endParaRPr lang="en-US" dirty="0"/>
          </a:p>
        </p:txBody>
      </p:sp>
      <p:sp>
        <p:nvSpPr>
          <p:cNvPr id="8" name="Rectangle 7"/>
          <p:cNvSpPr>
            <a:spLocks noGrp="1" noChangeArrowheads="1"/>
          </p:cNvSpPr>
          <p:nvPr/>
        </p:nvSpPr>
        <p:spPr bwMode="auto">
          <a:xfrm>
            <a:off x="165812" y="9250824"/>
            <a:ext cx="3239346" cy="241696"/>
          </a:xfrm>
          <a:prstGeom prst="rect">
            <a:avLst/>
          </a:prstGeom>
          <a:noFill/>
          <a:ln w="9525">
            <a:noFill/>
            <a:miter lim="800000"/>
            <a:headEnd/>
            <a:tailEnd/>
          </a:ln>
          <a:effectLst/>
        </p:spPr>
        <p:txBody>
          <a:bodyPr vert="horz" wrap="square" lIns="98491" tIns="49246" rIns="98491" bIns="49246" numCol="1" anchor="b" anchorCtr="0" compatLnSpc="1">
            <a:prstTxWarp prst="textNoShape">
              <a:avLst/>
            </a:prstTxWarp>
          </a:bodyPr>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l" defTabSz="985072" rtl="0" fontAlgn="base">
              <a:spcBef>
                <a:spcPct val="0"/>
              </a:spcBef>
              <a:spcAft>
                <a:spcPct val="0"/>
              </a:spcAft>
              <a:defRPr/>
            </a:pPr>
            <a:r>
              <a:rPr lang="en-US" sz="1100" b="0" kern="1200" dirty="0">
                <a:solidFill>
                  <a:schemeClr val="tx1"/>
                </a:solidFill>
                <a:latin typeface="Arial" charset="0"/>
                <a:ea typeface="+mn-ea"/>
                <a:cs typeface="+mn-cs"/>
              </a:rPr>
              <a:t>Amgen</a:t>
            </a:r>
            <a:r>
              <a:rPr lang="en-US" sz="1100" b="0" kern="1200" baseline="0" dirty="0">
                <a:solidFill>
                  <a:schemeClr val="tx1"/>
                </a:solidFill>
                <a:latin typeface="Arial" charset="0"/>
                <a:ea typeface="+mn-ea"/>
                <a:cs typeface="+mn-cs"/>
              </a:rPr>
              <a:t> Corporate Template</a:t>
            </a:r>
            <a:endParaRPr lang="en-US" sz="1100" b="0" kern="1200" dirty="0">
              <a:solidFill>
                <a:schemeClr val="tx1"/>
              </a:solidFill>
              <a:latin typeface="Arial" charset="0"/>
              <a:ea typeface="+mn-ea"/>
              <a:cs typeface="+mn-cs"/>
            </a:endParaRPr>
          </a:p>
        </p:txBody>
      </p:sp>
      <p:sp>
        <p:nvSpPr>
          <p:cNvPr id="9" name="Rectangle 8"/>
          <p:cNvSpPr>
            <a:spLocks noGrp="1" noChangeArrowheads="1"/>
          </p:cNvSpPr>
          <p:nvPr/>
        </p:nvSpPr>
        <p:spPr bwMode="auto">
          <a:xfrm>
            <a:off x="3908349" y="9250824"/>
            <a:ext cx="3241040" cy="241696"/>
          </a:xfrm>
          <a:prstGeom prst="rect">
            <a:avLst/>
          </a:prstGeom>
          <a:noFill/>
          <a:ln w="9525">
            <a:noFill/>
            <a:miter lim="800000"/>
            <a:headEnd/>
            <a:tailEnd/>
          </a:ln>
          <a:effectLst/>
        </p:spPr>
        <p:txBody>
          <a:bodyPr vert="horz" wrap="square" lIns="98491" tIns="49246" rIns="98491" bIns="49246" numCol="1" anchor="b" anchorCtr="0" compatLnSpc="1">
            <a:prstTxWarp prst="textNoShape">
              <a:avLst/>
            </a:prstTxWarp>
          </a:bodyPr>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r" defTabSz="985072" rtl="0" fontAlgn="base">
              <a:spcBef>
                <a:spcPct val="0"/>
              </a:spcBef>
              <a:spcAft>
                <a:spcPct val="0"/>
              </a:spcAft>
              <a:defRPr/>
            </a:pPr>
            <a:fld id="{15AE3C97-AED3-4AEE-8471-1C50047147DC}" type="slidenum">
              <a:rPr lang="en-US" sz="1100" b="0" kern="1200">
                <a:solidFill>
                  <a:schemeClr val="tx1"/>
                </a:solidFill>
                <a:latin typeface="Arial" charset="0"/>
                <a:ea typeface="+mn-ea"/>
                <a:cs typeface="+mn-cs"/>
              </a:rPr>
              <a:pPr algn="r" defTabSz="985072" rtl="0" fontAlgn="base">
                <a:spcBef>
                  <a:spcPct val="0"/>
                </a:spcBef>
                <a:spcAft>
                  <a:spcPct val="0"/>
                </a:spcAft>
                <a:defRPr/>
              </a:pPr>
              <a:t>‹#›</a:t>
            </a:fld>
            <a:endParaRPr lang="en-US" sz="1100" b="0" kern="1200" dirty="0">
              <a:solidFill>
                <a:schemeClr val="tx1"/>
              </a:solidFill>
              <a:latin typeface="Arial" charset="0"/>
              <a:ea typeface="+mn-ea"/>
              <a:cs typeface="+mn-cs"/>
            </a:endParaRPr>
          </a:p>
        </p:txBody>
      </p:sp>
    </p:spTree>
    <p:extLst>
      <p:ext uri="{BB962C8B-B14F-4D97-AF65-F5344CB8AC3E}">
        <p14:creationId xmlns:p14="http://schemas.microsoft.com/office/powerpoint/2010/main" val="1614359328"/>
      </p:ext>
    </p:extLst>
  </p:cSld>
  <p:clrMap bg1="lt1" tx1="dk1" bg2="lt2" tx2="dk2" accent1="accent1" accent2="accent2" accent3="accent3" accent4="accent4" accent5="accent5" accent6="accent6" hlink="hlink" folHlink="folHlink"/>
  <p:notesStyle>
    <a:lvl1pPr marL="182880" indent="-182880" algn="l" defTabSz="914400" rtl="0" eaLnBrk="1" fontAlgn="base" latinLnBrk="0" hangingPunct="1">
      <a:lnSpc>
        <a:spcPct val="100000"/>
      </a:lnSpc>
      <a:spcBef>
        <a:spcPts val="600"/>
      </a:spcBef>
      <a:spcAft>
        <a:spcPct val="0"/>
      </a:spcAft>
      <a:buClrTx/>
      <a:buFont typeface="Arial" pitchFamily="34" charset="0"/>
      <a:buChar char="•"/>
      <a:defRPr lang="en-US" sz="1400" b="0" kern="1200" noProof="0" dirty="0" smtClean="0">
        <a:solidFill>
          <a:schemeClr val="tx1"/>
        </a:solidFill>
        <a:latin typeface="Arial" pitchFamily="34" charset="0"/>
        <a:ea typeface="+mn-ea"/>
        <a:cs typeface="Arial" pitchFamily="34" charset="0"/>
      </a:defRPr>
    </a:lvl1pPr>
    <a:lvl2pPr marL="457200" indent="-182880" algn="l" defTabSz="914400" rtl="0" eaLnBrk="1" fontAlgn="base" latinLnBrk="0" hangingPunct="1">
      <a:lnSpc>
        <a:spcPct val="100000"/>
      </a:lnSpc>
      <a:spcBef>
        <a:spcPts val="300"/>
      </a:spcBef>
      <a:spcAft>
        <a:spcPct val="0"/>
      </a:spcAft>
      <a:buClrTx/>
      <a:buFont typeface="Arial" pitchFamily="34" charset="0"/>
      <a:buChar char="–"/>
      <a:defRPr lang="en-US" sz="1200" b="0" kern="1200" noProof="0" dirty="0" smtClean="0">
        <a:solidFill>
          <a:schemeClr val="tx1"/>
        </a:solidFill>
        <a:latin typeface="Arial" pitchFamily="34" charset="0"/>
        <a:ea typeface="+mn-ea"/>
        <a:cs typeface="Arial" pitchFamily="34" charset="0"/>
      </a:defRPr>
    </a:lvl2pPr>
    <a:lvl3pPr marL="731520" indent="-182880" algn="l" defTabSz="914400" rtl="0" eaLnBrk="1" fontAlgn="base" latinLnBrk="0" hangingPunct="1">
      <a:lnSpc>
        <a:spcPct val="100000"/>
      </a:lnSpc>
      <a:spcBef>
        <a:spcPts val="300"/>
      </a:spcBef>
      <a:spcAft>
        <a:spcPct val="0"/>
      </a:spcAft>
      <a:buClrTx/>
      <a:buFont typeface="Arial" pitchFamily="34" charset="0"/>
      <a:buChar char="•"/>
      <a:defRPr lang="en-US" sz="1000" b="0" kern="1200" noProof="0" dirty="0" smtClean="0">
        <a:solidFill>
          <a:schemeClr val="tx1"/>
        </a:solidFill>
        <a:latin typeface="Arial" pitchFamily="34" charset="0"/>
        <a:ea typeface="+mn-ea"/>
        <a:cs typeface="Arial" pitchFamily="34" charset="0"/>
      </a:defRPr>
    </a:lvl3pPr>
    <a:lvl4pPr marL="1005840" indent="-182880" algn="l" defTabSz="914400" rtl="0" eaLnBrk="1" fontAlgn="base" latinLnBrk="0" hangingPunct="1">
      <a:lnSpc>
        <a:spcPct val="100000"/>
      </a:lnSpc>
      <a:spcBef>
        <a:spcPts val="300"/>
      </a:spcBef>
      <a:spcAft>
        <a:spcPct val="0"/>
      </a:spcAft>
      <a:buClrTx/>
      <a:buFont typeface="Arial" pitchFamily="34" charset="0"/>
      <a:buChar char="–"/>
      <a:defRPr lang="en-US" sz="900" b="0" kern="1200" noProof="0" dirty="0" smtClean="0">
        <a:solidFill>
          <a:schemeClr val="tx1"/>
        </a:solidFill>
        <a:latin typeface="Arial" pitchFamily="34" charset="0"/>
        <a:ea typeface="+mn-ea"/>
        <a:cs typeface="Arial" pitchFamily="34" charset="0"/>
      </a:defRPr>
    </a:lvl4pPr>
    <a:lvl5pPr marL="1280160" indent="-182880" algn="l" defTabSz="914400" rtl="0" eaLnBrk="1" fontAlgn="base" latinLnBrk="0" hangingPunct="1">
      <a:lnSpc>
        <a:spcPct val="100000"/>
      </a:lnSpc>
      <a:spcBef>
        <a:spcPts val="300"/>
      </a:spcBef>
      <a:spcAft>
        <a:spcPct val="0"/>
      </a:spcAft>
      <a:buClrTx/>
      <a:buFont typeface="Arial" pitchFamily="34" charset="0"/>
      <a:buChar char="•"/>
      <a:defRPr lang="en-US" sz="800" b="0" kern="1200" noProof="0" dirty="0" smtClean="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6652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356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a:xfrm>
            <a:off x="165811" y="4530566"/>
            <a:ext cx="5882775" cy="4620578"/>
          </a:xfrm>
        </p:spPr>
        <p:txBody>
          <a:bodyPr/>
          <a:lstStyle/>
          <a:p>
            <a:endParaRPr lang="en-US" dirty="0"/>
          </a:p>
          <a:p>
            <a:endParaRPr lang="en-US" dirty="0"/>
          </a:p>
        </p:txBody>
      </p:sp>
    </p:spTree>
    <p:extLst>
      <p:ext uri="{BB962C8B-B14F-4D97-AF65-F5344CB8AC3E}">
        <p14:creationId xmlns:p14="http://schemas.microsoft.com/office/powerpoint/2010/main" val="3001622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663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98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7" name="Notes Placeholder 2"/>
          <p:cNvSpPr>
            <a:spLocks noGrp="1"/>
          </p:cNvSpPr>
          <p:nvPr>
            <p:ph type="body" idx="3"/>
          </p:nvPr>
        </p:nvSpPr>
        <p:spPr>
          <a:xfrm>
            <a:off x="1076789" y="4185907"/>
            <a:ext cx="5853553" cy="4620578"/>
          </a:xfrm>
        </p:spPr>
        <p:txBody>
          <a:bodyPr/>
          <a:lstStyle/>
          <a:p>
            <a:endParaRPr lang="en-US" dirty="0"/>
          </a:p>
        </p:txBody>
      </p:sp>
    </p:spTree>
    <p:extLst>
      <p:ext uri="{BB962C8B-B14F-4D97-AF65-F5344CB8AC3E}">
        <p14:creationId xmlns:p14="http://schemas.microsoft.com/office/powerpoint/2010/main" val="2547670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977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9315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440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Tree>
    <p:extLst>
      <p:ext uri="{BB962C8B-B14F-4D97-AF65-F5344CB8AC3E}">
        <p14:creationId xmlns:p14="http://schemas.microsoft.com/office/powerpoint/2010/main" val="145706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3963" y="404813"/>
            <a:ext cx="4843462" cy="36322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679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322263"/>
            <a:ext cx="4872038" cy="36528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1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a:xfrm>
            <a:off x="1295836" y="4530566"/>
            <a:ext cx="5853553" cy="4620578"/>
          </a:xfrm>
        </p:spPr>
        <p:txBody>
          <a:bodyPr/>
          <a:lstStyle/>
          <a:p>
            <a:endParaRPr lang="en-US" dirty="0"/>
          </a:p>
        </p:txBody>
      </p:sp>
    </p:spTree>
    <p:extLst>
      <p:ext uri="{BB962C8B-B14F-4D97-AF65-F5344CB8AC3E}">
        <p14:creationId xmlns:p14="http://schemas.microsoft.com/office/powerpoint/2010/main" val="597231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a:xfrm>
            <a:off x="1382467" y="4530566"/>
            <a:ext cx="4495138" cy="4620578"/>
          </a:xfrm>
        </p:spPr>
        <p:txBody>
          <a:bodyPr/>
          <a:lstStyle/>
          <a:p>
            <a:endParaRPr lang="en-US" dirty="0"/>
          </a:p>
        </p:txBody>
      </p:sp>
    </p:spTree>
    <p:extLst>
      <p:ext uri="{BB962C8B-B14F-4D97-AF65-F5344CB8AC3E}">
        <p14:creationId xmlns:p14="http://schemas.microsoft.com/office/powerpoint/2010/main" val="223373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3963" y="404813"/>
            <a:ext cx="4843462" cy="36322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492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3963" y="404813"/>
            <a:ext cx="4843462" cy="36322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818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a:xfrm>
            <a:off x="1029006" y="4230449"/>
            <a:ext cx="6048722" cy="4620578"/>
          </a:xfrm>
        </p:spPr>
        <p:txBody>
          <a:bodyPr/>
          <a:lstStyle/>
          <a:p>
            <a:endParaRPr lang="en-US" sz="1300" dirty="0"/>
          </a:p>
        </p:txBody>
      </p:sp>
    </p:spTree>
    <p:extLst>
      <p:ext uri="{BB962C8B-B14F-4D97-AF65-F5344CB8AC3E}">
        <p14:creationId xmlns:p14="http://schemas.microsoft.com/office/powerpoint/2010/main" val="232108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322263"/>
            <a:ext cx="4872037" cy="3652837"/>
          </a:xfrm>
        </p:spPr>
      </p:sp>
      <p:sp>
        <p:nvSpPr>
          <p:cNvPr id="3" name="Notes Placeholder 2"/>
          <p:cNvSpPr>
            <a:spLocks noGrp="1"/>
          </p:cNvSpPr>
          <p:nvPr>
            <p:ph type="body" idx="1"/>
          </p:nvPr>
        </p:nvSpPr>
        <p:spPr>
          <a:xfrm>
            <a:off x="165812" y="4530566"/>
            <a:ext cx="6000982" cy="4620578"/>
          </a:xfrm>
        </p:spPr>
        <p:txBody>
          <a:bodyPr/>
          <a:lstStyle/>
          <a:p>
            <a:endParaRPr lang="en-US" sz="1300" dirty="0"/>
          </a:p>
        </p:txBody>
      </p:sp>
    </p:spTree>
    <p:extLst>
      <p:ext uri="{BB962C8B-B14F-4D97-AF65-F5344CB8AC3E}">
        <p14:creationId xmlns:p14="http://schemas.microsoft.com/office/powerpoint/2010/main" val="164490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2064" y="2240280"/>
            <a:ext cx="8119872" cy="1709928"/>
          </a:xfrm>
          <a:noFill/>
          <a:ln w="9525" algn="ctr">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100000"/>
              </a:lnSpc>
              <a:spcBef>
                <a:spcPct val="0"/>
              </a:spcBef>
              <a:spcAft>
                <a:spcPct val="0"/>
              </a:spcAft>
              <a:defRPr lang="en-US" sz="3800" b="1" i="0" dirty="0" smtClean="0">
                <a:solidFill>
                  <a:schemeClr val="accent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512064" y="4572000"/>
            <a:ext cx="8119872" cy="1804988"/>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ts val="2800"/>
              </a:lnSpc>
              <a:spcBef>
                <a:spcPts val="1200"/>
              </a:spcBef>
              <a:spcAft>
                <a:spcPts val="0"/>
              </a:spcAft>
              <a:buClr>
                <a:schemeClr val="accent6"/>
              </a:buClr>
              <a:buNone/>
              <a:defRPr lang="en-US" sz="2000" b="0" baseline="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Rectangle 12"/>
          <p:cNvSpPr/>
          <p:nvPr userDrawn="1"/>
        </p:nvSpPr>
        <p:spPr bwMode="auto">
          <a:xfrm>
            <a:off x="0" y="1917700"/>
            <a:ext cx="8755063" cy="46038"/>
          </a:xfrm>
          <a:prstGeom prst="rect">
            <a:avLst/>
          </a:prstGeom>
          <a:gradFill>
            <a:gsLst>
              <a:gs pos="0">
                <a:schemeClr val="bg1"/>
              </a:gs>
              <a:gs pos="50000">
                <a:srgbClr val="007CC3"/>
              </a:gs>
            </a:gsLst>
            <a:lin ang="10800000" scaled="0"/>
          </a:gradFill>
          <a:ln w="19050" cap="flat" cmpd="sng" algn="ctr">
            <a:noFill/>
            <a:prstDash val="solid"/>
            <a:round/>
            <a:headEnd type="none" w="med" len="med"/>
            <a:tailEnd type="none" w="med" len="med"/>
          </a:ln>
          <a:effectLst/>
        </p:spPr>
        <p:txBody>
          <a:bodyPr anchor="b">
            <a:spAutoFit/>
          </a:bodyPr>
          <a:lstStyle/>
          <a:p>
            <a:pPr>
              <a:spcBef>
                <a:spcPct val="50000"/>
              </a:spcBef>
              <a:defRPr/>
            </a:pPr>
            <a:endParaRPr lang="en-US" sz="1200" dirty="0">
              <a:solidFill>
                <a:srgbClr val="000000"/>
              </a:solidFill>
            </a:endParaRPr>
          </a:p>
        </p:txBody>
      </p:sp>
      <p:sp>
        <p:nvSpPr>
          <p:cNvPr id="14" name="Rectangle 13"/>
          <p:cNvSpPr/>
          <p:nvPr userDrawn="1"/>
        </p:nvSpPr>
        <p:spPr bwMode="auto">
          <a:xfrm>
            <a:off x="0" y="4249738"/>
            <a:ext cx="8755063" cy="46037"/>
          </a:xfrm>
          <a:prstGeom prst="rect">
            <a:avLst/>
          </a:prstGeom>
          <a:gradFill>
            <a:gsLst>
              <a:gs pos="0">
                <a:schemeClr val="bg1"/>
              </a:gs>
              <a:gs pos="50000">
                <a:srgbClr val="007CC3"/>
              </a:gs>
            </a:gsLst>
            <a:lin ang="10800000" scaled="0"/>
          </a:gradFill>
          <a:ln w="19050" cap="flat" cmpd="sng" algn="ctr">
            <a:noFill/>
            <a:prstDash val="solid"/>
            <a:round/>
            <a:headEnd type="none" w="med" len="med"/>
            <a:tailEnd type="none" w="med" len="med"/>
          </a:ln>
          <a:effectLst/>
        </p:spPr>
        <p:txBody>
          <a:bodyPr anchor="b">
            <a:spAutoFit/>
          </a:bodyPr>
          <a:lstStyle/>
          <a:p>
            <a:pPr>
              <a:spcBef>
                <a:spcPct val="50000"/>
              </a:spcBef>
              <a:defRPr/>
            </a:pPr>
            <a:endParaRPr lang="en-US" sz="1200" dirty="0">
              <a:solidFill>
                <a:srgbClr val="000000"/>
              </a:solidFill>
            </a:endParaRPr>
          </a:p>
        </p:txBody>
      </p:sp>
      <p:pic>
        <p:nvPicPr>
          <p:cNvPr id="15" name="Picture 14" descr="AmgenCardiovascularLogo.png"/>
          <p:cNvPicPr>
            <a:picLocks noChangeAspect="1"/>
          </p:cNvPicPr>
          <p:nvPr userDrawn="1"/>
        </p:nvPicPr>
        <p:blipFill>
          <a:blip r:embed="rId2" cstate="print"/>
          <a:stretch>
            <a:fillRect/>
          </a:stretch>
        </p:blipFill>
        <p:spPr>
          <a:xfrm>
            <a:off x="7153275" y="6138320"/>
            <a:ext cx="1551873" cy="533456"/>
          </a:xfrm>
          <a:prstGeom prst="rect">
            <a:avLst/>
          </a:prstGeom>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100000"/>
              </a:lnSpc>
              <a:spcBef>
                <a:spcPct val="0"/>
              </a:spcBef>
              <a:spcAft>
                <a:spcPct val="0"/>
              </a:spcAft>
              <a:defRPr lang="en-US" sz="3200" b="1"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512064" y="1280160"/>
            <a:ext cx="8119872" cy="43792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100000"/>
              </a:lnSpc>
              <a:spcBef>
                <a:spcPct val="0"/>
              </a:spcBef>
              <a:spcAft>
                <a:spcPct val="0"/>
              </a:spcAft>
              <a:defRPr lang="en-US" sz="3200" b="1"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512064" y="1772603"/>
            <a:ext cx="8119872" cy="38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6"/>
          <p:cNvSpPr>
            <a:spLocks noGrp="1"/>
          </p:cNvSpPr>
          <p:nvPr>
            <p:ph type="body" sz="quarter" idx="10"/>
          </p:nvPr>
        </p:nvSpPr>
        <p:spPr>
          <a:xfrm>
            <a:off x="512763" y="1280160"/>
            <a:ext cx="8120062" cy="492443"/>
          </a:xfrm>
        </p:spPr>
        <p:txBody>
          <a:bodyPr>
            <a:noAutofit/>
          </a:bodyPr>
          <a:lstStyle>
            <a:lvl1pPr>
              <a:buFontTx/>
              <a:buNone/>
              <a:defRPr sz="2400" b="1">
                <a:solidFill>
                  <a:schemeClr val="accent1"/>
                </a:solidFill>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100000"/>
              </a:lnSpc>
              <a:spcBef>
                <a:spcPct val="0"/>
              </a:spcBef>
              <a:spcAft>
                <a:spcPct val="0"/>
              </a:spcAft>
              <a:defRPr lang="en-US" sz="3200" b="1" smtClean="0">
                <a:solidFill>
                  <a:schemeClr val="tx1"/>
                </a:solidFill>
                <a:latin typeface="+mj-lt"/>
                <a:ea typeface="+mj-ea"/>
                <a:cs typeface="+mj-cs"/>
              </a:defRPr>
            </a:lvl1pPr>
          </a:lstStyle>
          <a:p>
            <a:r>
              <a:rPr lang="en-US"/>
              <a:t>Click to edit Master title style</a:t>
            </a:r>
          </a:p>
        </p:txBody>
      </p:sp>
      <p:sp>
        <p:nvSpPr>
          <p:cNvPr id="3" name="Content Placeholder 2"/>
          <p:cNvSpPr>
            <a:spLocks noGrp="1"/>
          </p:cNvSpPr>
          <p:nvPr>
            <p:ph sz="half" idx="1"/>
          </p:nvPr>
        </p:nvSpPr>
        <p:spPr>
          <a:xfrm>
            <a:off x="512064" y="1280160"/>
            <a:ext cx="3986784" cy="4379278"/>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80160"/>
            <a:ext cx="3986784" cy="4379278"/>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100000"/>
              </a:lnSpc>
              <a:spcBef>
                <a:spcPct val="0"/>
              </a:spcBef>
              <a:spcAft>
                <a:spcPct val="0"/>
              </a:spcAft>
              <a:defRPr lang="en-US" sz="3200" b="1" smtClean="0">
                <a:solidFill>
                  <a:schemeClr val="tx1"/>
                </a:solidFill>
                <a:latin typeface="+mj-lt"/>
                <a:ea typeface="+mj-ea"/>
                <a:cs typeface="+mj-cs"/>
              </a:defRPr>
            </a:lvl1pPr>
          </a:lstStyle>
          <a:p>
            <a:r>
              <a:rPr lang="en-US"/>
              <a:t>Click to edit Master title style</a:t>
            </a:r>
          </a:p>
        </p:txBody>
      </p:sp>
      <p:sp>
        <p:nvSpPr>
          <p:cNvPr id="10" name="Content Placeholder 2"/>
          <p:cNvSpPr>
            <a:spLocks noGrp="1"/>
          </p:cNvSpPr>
          <p:nvPr>
            <p:ph sz="half" idx="1"/>
          </p:nvPr>
        </p:nvSpPr>
        <p:spPr>
          <a:xfrm>
            <a:off x="512763" y="1782763"/>
            <a:ext cx="3986784" cy="387667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4642866" y="1782763"/>
            <a:ext cx="3986784" cy="387667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6"/>
          <p:cNvSpPr>
            <a:spLocks noGrp="1"/>
          </p:cNvSpPr>
          <p:nvPr>
            <p:ph type="body" sz="quarter" idx="10"/>
          </p:nvPr>
        </p:nvSpPr>
        <p:spPr>
          <a:xfrm>
            <a:off x="512763" y="1280160"/>
            <a:ext cx="3986784" cy="492443"/>
          </a:xfrm>
        </p:spPr>
        <p:txBody>
          <a:bodyPr>
            <a:noAutofit/>
          </a:bodyPr>
          <a:lstStyle>
            <a:lvl1pPr>
              <a:buFontTx/>
              <a:buNone/>
              <a:defRPr sz="2400" b="1">
                <a:solidFill>
                  <a:schemeClr val="accent1"/>
                </a:solidFill>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
        <p:nvSpPr>
          <p:cNvPr id="13" name="Text Placeholder 6"/>
          <p:cNvSpPr>
            <a:spLocks noGrp="1"/>
          </p:cNvSpPr>
          <p:nvPr>
            <p:ph type="body" sz="quarter" idx="11"/>
          </p:nvPr>
        </p:nvSpPr>
        <p:spPr>
          <a:xfrm>
            <a:off x="4642866" y="1280160"/>
            <a:ext cx="3986784" cy="492443"/>
          </a:xfrm>
        </p:spPr>
        <p:txBody>
          <a:bodyPr>
            <a:noAutofit/>
          </a:bodyPr>
          <a:lstStyle>
            <a:lvl1pPr>
              <a:buFontTx/>
              <a:buNone/>
              <a:defRPr sz="2400" b="1">
                <a:solidFill>
                  <a:schemeClr val="accent1"/>
                </a:solidFill>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4" name="Table Placeholder 3"/>
          <p:cNvSpPr>
            <a:spLocks noGrp="1"/>
          </p:cNvSpPr>
          <p:nvPr>
            <p:ph type="tbl" sz="quarter" idx="10"/>
          </p:nvPr>
        </p:nvSpPr>
        <p:spPr>
          <a:xfrm>
            <a:off x="512064" y="1782763"/>
            <a:ext cx="8119872" cy="3857625"/>
          </a:xfrm>
        </p:spPr>
        <p:txBody>
          <a:bodyPr/>
          <a:lstStyle/>
          <a:p>
            <a:r>
              <a:rPr lang="en-US" dirty="0"/>
              <a:t>Click icon to add table</a:t>
            </a:r>
          </a:p>
        </p:txBody>
      </p:sp>
      <p:sp>
        <p:nvSpPr>
          <p:cNvPr id="6" name="Text Placeholder 6"/>
          <p:cNvSpPr>
            <a:spLocks noGrp="1"/>
          </p:cNvSpPr>
          <p:nvPr>
            <p:ph type="body" sz="quarter" idx="11"/>
          </p:nvPr>
        </p:nvSpPr>
        <p:spPr>
          <a:xfrm>
            <a:off x="512763" y="1280160"/>
            <a:ext cx="8120062" cy="492443"/>
          </a:xfrm>
        </p:spPr>
        <p:txBody>
          <a:bodyPr>
            <a:noAutofit/>
          </a:bodyPr>
          <a:lstStyle>
            <a:lvl1pPr>
              <a:buFontTx/>
              <a:buNone/>
              <a:defRPr sz="2400" b="1">
                <a:solidFill>
                  <a:schemeClr val="accent1"/>
                </a:solidFill>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Chart Placeholder 3"/>
          <p:cNvSpPr>
            <a:spLocks noGrp="1"/>
          </p:cNvSpPr>
          <p:nvPr>
            <p:ph type="chart" sz="quarter" idx="10"/>
          </p:nvPr>
        </p:nvSpPr>
        <p:spPr>
          <a:xfrm>
            <a:off x="512064" y="1782763"/>
            <a:ext cx="8119872" cy="3876675"/>
          </a:xfrm>
        </p:spPr>
        <p:txBody>
          <a:bodyPr/>
          <a:lstStyle/>
          <a:p>
            <a:r>
              <a:rPr lang="en-US" dirty="0"/>
              <a:t>Click icon to add chart</a:t>
            </a:r>
          </a:p>
        </p:txBody>
      </p:sp>
      <p:sp>
        <p:nvSpPr>
          <p:cNvPr id="5" name="Text Placeholder 6"/>
          <p:cNvSpPr>
            <a:spLocks noGrp="1"/>
          </p:cNvSpPr>
          <p:nvPr>
            <p:ph type="body" sz="quarter" idx="11"/>
          </p:nvPr>
        </p:nvSpPr>
        <p:spPr>
          <a:xfrm>
            <a:off x="512763" y="1280160"/>
            <a:ext cx="8120062" cy="492443"/>
          </a:xfrm>
        </p:spPr>
        <p:txBody>
          <a:bodyPr>
            <a:noAutofit/>
          </a:bodyPr>
          <a:lstStyle>
            <a:lvl1pPr>
              <a:buFontTx/>
              <a:buNone/>
              <a:defRPr sz="2400" b="1">
                <a:solidFill>
                  <a:schemeClr val="accent1"/>
                </a:solidFill>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2064" y="36576"/>
            <a:ext cx="8119872" cy="109728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en-US"/>
              <a:t>Click to edit Master title style</a:t>
            </a:r>
            <a:endParaRPr lang="en-US" dirty="0"/>
          </a:p>
        </p:txBody>
      </p:sp>
      <p:sp>
        <p:nvSpPr>
          <p:cNvPr id="3" name="Text Placeholder 2"/>
          <p:cNvSpPr>
            <a:spLocks noGrp="1"/>
          </p:cNvSpPr>
          <p:nvPr>
            <p:ph type="body" idx="1"/>
          </p:nvPr>
        </p:nvSpPr>
        <p:spPr>
          <a:xfrm>
            <a:off x="512064" y="1280160"/>
            <a:ext cx="8119872" cy="193899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a:spLocks noGrp="1" noChangeArrowheads="1"/>
          </p:cNvSpPr>
          <p:nvPr/>
        </p:nvSpPr>
        <p:spPr bwMode="gray">
          <a:xfrm>
            <a:off x="7153275" y="6413500"/>
            <a:ext cx="1905000" cy="365125"/>
          </a:xfrm>
          <a:prstGeom prst="rect">
            <a:avLst/>
          </a:prstGeom>
          <a:noFill/>
          <a:ln w="9525" algn="ctr">
            <a:noFill/>
            <a:miter lim="800000"/>
            <a:headEnd/>
            <a:tailEnd/>
          </a:ln>
          <a:effectLst/>
        </p:spPr>
        <p:txBody>
          <a:bodyPr anchor="b"/>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r">
              <a:defRPr/>
            </a:pPr>
            <a:fld id="{5909AF01-7EFE-4A29-B021-8BA707099C41}" type="slidenum">
              <a:rPr lang="en-US" sz="1000" b="0">
                <a:solidFill>
                  <a:schemeClr val="tx2"/>
                </a:solidFill>
              </a:rPr>
              <a:pPr algn="r">
                <a:defRPr/>
              </a:pPr>
              <a:t>‹#›</a:t>
            </a:fld>
            <a:endParaRPr lang="en-US" sz="1000" b="0" dirty="0">
              <a:solidFill>
                <a:schemeClr val="tx2"/>
              </a:solidFill>
            </a:endParaRPr>
          </a:p>
        </p:txBody>
      </p:sp>
      <p:pic>
        <p:nvPicPr>
          <p:cNvPr id="11" name="Picture 10" descr="AmgenCardiovascularLogo.png"/>
          <p:cNvPicPr>
            <a:picLocks noChangeAspect="1"/>
          </p:cNvPicPr>
          <p:nvPr userDrawn="1"/>
        </p:nvPicPr>
        <p:blipFill>
          <a:blip r:embed="rId11" cstate="print"/>
          <a:stretch>
            <a:fillRect/>
          </a:stretch>
        </p:blipFill>
        <p:spPr>
          <a:xfrm>
            <a:off x="7153275" y="6138320"/>
            <a:ext cx="1551873" cy="533456"/>
          </a:xfrm>
          <a:prstGeom prst="rect">
            <a:avLst/>
          </a:prstGeom>
        </p:spPr>
      </p:pic>
      <p:sp>
        <p:nvSpPr>
          <p:cNvPr id="13" name="Rectangle 12"/>
          <p:cNvSpPr/>
          <p:nvPr userDrawn="1"/>
        </p:nvSpPr>
        <p:spPr bwMode="auto">
          <a:xfrm>
            <a:off x="0" y="1141413"/>
            <a:ext cx="8755063" cy="46037"/>
          </a:xfrm>
          <a:prstGeom prst="rect">
            <a:avLst/>
          </a:prstGeom>
          <a:gradFill>
            <a:gsLst>
              <a:gs pos="0">
                <a:schemeClr val="bg1"/>
              </a:gs>
              <a:gs pos="50000">
                <a:srgbClr val="007CC3"/>
              </a:gs>
            </a:gsLst>
            <a:lin ang="10800000" scaled="0"/>
          </a:gradFill>
          <a:ln w="19050" cap="flat" cmpd="sng" algn="ctr">
            <a:noFill/>
            <a:prstDash val="solid"/>
            <a:round/>
            <a:headEnd type="none" w="med" len="med"/>
            <a:tailEnd type="none" w="med" len="med"/>
          </a:ln>
          <a:effectLst/>
        </p:spPr>
        <p:txBody>
          <a:bodyPr anchor="b">
            <a:spAutoFit/>
          </a:bodyPr>
          <a:lstStyle/>
          <a:p>
            <a:pPr>
              <a:spcBef>
                <a:spcPct val="50000"/>
              </a:spcBef>
              <a:defRPr/>
            </a:pPr>
            <a:endParaRPr lang="en-US" sz="1200"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Lst>
  <p:transition xmlns:p14="http://schemas.microsoft.com/office/powerpoint/2010/main">
    <p:fade/>
  </p:transition>
  <p:txStyles>
    <p:titleStyle>
      <a:lvl1pPr algn="ctr" defTabSz="914400" rtl="0" eaLnBrk="1" latinLnBrk="0" hangingPunct="1">
        <a:spcBef>
          <a:spcPct val="0"/>
        </a:spcBef>
        <a:buNone/>
        <a:defRPr lang="en-US" sz="3200" b="1" kern="1200" smtClean="0">
          <a:solidFill>
            <a:schemeClr val="tx1"/>
          </a:solidFill>
          <a:latin typeface="+mj-lt"/>
          <a:ea typeface="+mj-ea"/>
          <a:cs typeface="+mj-cs"/>
        </a:defRPr>
      </a:lvl1pPr>
    </p:titleStyle>
    <p:bodyStyle>
      <a:lvl1pPr marL="274320" indent="-274320" algn="l" defTabSz="914400" rtl="0" eaLnBrk="1" fontAlgn="base" latinLnBrk="0" hangingPunct="1">
        <a:lnSpc>
          <a:spcPct val="100000"/>
        </a:lnSpc>
        <a:spcBef>
          <a:spcPts val="1200"/>
        </a:spcBef>
        <a:spcAft>
          <a:spcPct val="0"/>
        </a:spcAft>
        <a:buClr>
          <a:schemeClr val="accent1"/>
        </a:buClr>
        <a:buFont typeface="Arial" pitchFamily="34" charset="0"/>
        <a:buChar char="•"/>
        <a:defRPr lang="en-US" sz="2400" b="0" kern="1200" smtClean="0">
          <a:solidFill>
            <a:schemeClr val="tx1"/>
          </a:solidFill>
          <a:latin typeface="+mn-lt"/>
          <a:ea typeface="+mn-ea"/>
          <a:cs typeface="+mn-cs"/>
        </a:defRPr>
      </a:lvl1pPr>
      <a:lvl2pPr marL="548640" indent="-274320" algn="l" defTabSz="914400" rtl="0" eaLnBrk="1" fontAlgn="base" latinLnBrk="0" hangingPunct="1">
        <a:lnSpc>
          <a:spcPct val="100000"/>
        </a:lnSpc>
        <a:spcBef>
          <a:spcPts val="600"/>
        </a:spcBef>
        <a:spcAft>
          <a:spcPct val="0"/>
        </a:spcAft>
        <a:buClr>
          <a:schemeClr val="accent1"/>
        </a:buClr>
        <a:buFont typeface="Arial" pitchFamily="34" charset="0"/>
        <a:buChar char="–"/>
        <a:defRPr lang="en-US" sz="2200" b="0" kern="1200" smtClean="0">
          <a:solidFill>
            <a:schemeClr val="tx1"/>
          </a:solidFill>
          <a:latin typeface="+mn-lt"/>
          <a:ea typeface="+mn-ea"/>
          <a:cs typeface="+mn-cs"/>
        </a:defRPr>
      </a:lvl2pPr>
      <a:lvl3pPr marL="822960" indent="-274320" algn="l" defTabSz="914400" rtl="0" eaLnBrk="1" fontAlgn="base" latinLnBrk="0" hangingPunct="1">
        <a:lnSpc>
          <a:spcPct val="100000"/>
        </a:lnSpc>
        <a:spcBef>
          <a:spcPts val="600"/>
        </a:spcBef>
        <a:spcAft>
          <a:spcPct val="0"/>
        </a:spcAft>
        <a:buClr>
          <a:schemeClr val="accent1"/>
        </a:buClr>
        <a:buFont typeface="Arial" pitchFamily="34" charset="0"/>
        <a:buChar char="•"/>
        <a:defRPr lang="en-US" sz="2000" b="0" kern="1200" smtClean="0">
          <a:solidFill>
            <a:schemeClr val="tx1"/>
          </a:solidFill>
          <a:latin typeface="+mn-lt"/>
          <a:ea typeface="+mn-ea"/>
          <a:cs typeface="+mn-cs"/>
        </a:defRPr>
      </a:lvl3pPr>
      <a:lvl4pPr marL="1097280" indent="-274320" algn="l" defTabSz="914400" rtl="0" eaLnBrk="1" fontAlgn="base" latinLnBrk="0" hangingPunct="1">
        <a:lnSpc>
          <a:spcPct val="100000"/>
        </a:lnSpc>
        <a:spcBef>
          <a:spcPts val="600"/>
        </a:spcBef>
        <a:spcAft>
          <a:spcPct val="0"/>
        </a:spcAft>
        <a:buClr>
          <a:schemeClr val="accent1"/>
        </a:buClr>
        <a:buFont typeface="Arial" pitchFamily="34" charset="0"/>
        <a:buChar char="–"/>
        <a:defRPr lang="en-US" sz="1800" b="0" kern="1200" smtClean="0">
          <a:solidFill>
            <a:schemeClr val="tx1"/>
          </a:solidFill>
          <a:latin typeface="+mn-lt"/>
          <a:ea typeface="+mn-ea"/>
          <a:cs typeface="+mn-cs"/>
        </a:defRPr>
      </a:lvl4pPr>
      <a:lvl5pPr marL="1371600" indent="-274320" algn="l" defTabSz="914400" rtl="0" eaLnBrk="1" fontAlgn="base" latinLnBrk="0" hangingPunct="1">
        <a:lnSpc>
          <a:spcPct val="100000"/>
        </a:lnSpc>
        <a:spcBef>
          <a:spcPts val="600"/>
        </a:spcBef>
        <a:spcAft>
          <a:spcPct val="0"/>
        </a:spcAft>
        <a:buClr>
          <a:schemeClr val="accent1"/>
        </a:buClr>
        <a:buFont typeface="Arial" pitchFamily="34" charset="0"/>
        <a:buChar char="•"/>
        <a:defRPr lang="en-US" sz="1600" b="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chart" Target="../charts/chart10.xml"/><Relationship Id="rId5" Type="http://schemas.openxmlformats.org/officeDocument/2006/relationships/image" Target="../media/image7.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dirty="0">
                <a:solidFill>
                  <a:srgbClr val="007CC2"/>
                </a:solidFill>
              </a:rPr>
              <a:t>Unmet Need and </a:t>
            </a:r>
            <a:br>
              <a:rPr lang="en-US" sz="3200" dirty="0">
                <a:solidFill>
                  <a:srgbClr val="007CC2"/>
                </a:solidFill>
              </a:rPr>
            </a:br>
            <a:r>
              <a:rPr lang="en-US" sz="3200" dirty="0">
                <a:solidFill>
                  <a:srgbClr val="007CC2"/>
                </a:solidFill>
              </a:rPr>
              <a:t>Modifiable and Non-modifiable </a:t>
            </a:r>
            <a:br>
              <a:rPr lang="en-US" sz="3200" dirty="0">
                <a:solidFill>
                  <a:srgbClr val="007CC2"/>
                </a:solidFill>
              </a:rPr>
            </a:br>
            <a:r>
              <a:rPr lang="en-US" sz="3200" dirty="0">
                <a:solidFill>
                  <a:srgbClr val="007CC2"/>
                </a:solidFill>
              </a:rPr>
              <a:t>Risk Factors for Cardiovascular Disease</a:t>
            </a:r>
            <a:endParaRPr lang="en-US" sz="3200" i="1" dirty="0">
              <a:solidFill>
                <a:srgbClr val="007CC2"/>
              </a:solidFill>
            </a:endParaRPr>
          </a:p>
        </p:txBody>
      </p:sp>
      <p:sp>
        <p:nvSpPr>
          <p:cNvPr id="4" name="TextBox 2"/>
          <p:cNvSpPr txBox="1">
            <a:spLocks noChangeArrowheads="1"/>
          </p:cNvSpPr>
          <p:nvPr/>
        </p:nvSpPr>
        <p:spPr bwMode="auto">
          <a:xfrm>
            <a:off x="267528" y="6492167"/>
            <a:ext cx="5076399" cy="247667"/>
          </a:xfrm>
          <a:prstGeom prst="rect">
            <a:avLst/>
          </a:prstGeom>
          <a:noFill/>
          <a:ln w="9525">
            <a:noFill/>
            <a:miter lim="800000"/>
            <a:headEnd/>
            <a:tailEnd/>
          </a:ln>
        </p:spPr>
        <p:txBody>
          <a:bodyPr wrap="none" lIns="77633" tIns="38816" rIns="77633" bIns="38816">
            <a:spAutoFit/>
          </a:bodyPr>
          <a:lstStyle/>
          <a:p>
            <a:r>
              <a:rPr lang="en-US" sz="1100" kern="0" dirty="0">
                <a:solidFill>
                  <a:schemeClr val="tx1">
                    <a:lumMod val="65000"/>
                    <a:lumOff val="35000"/>
                  </a:schemeClr>
                </a:solidFill>
              </a:rPr>
              <a:t>© 2016 </a:t>
            </a:r>
            <a:r>
              <a:rPr lang="en-US" sz="1100" kern="0" dirty="0">
                <a:solidFill>
                  <a:srgbClr val="595959"/>
                </a:solidFill>
              </a:rPr>
              <a:t>Amgen Inc. All </a:t>
            </a:r>
            <a:r>
              <a:rPr lang="en-US" sz="1100" kern="0" dirty="0">
                <a:solidFill>
                  <a:schemeClr val="tx1">
                    <a:lumMod val="65000"/>
                    <a:lumOff val="35000"/>
                  </a:schemeClr>
                </a:solidFill>
              </a:rPr>
              <a:t>rights reserved. Not for Reproduction. </a:t>
            </a:r>
            <a:r>
              <a:rPr lang="en-US" sz="1100" kern="0" dirty="0">
                <a:solidFill>
                  <a:srgbClr val="595959"/>
                </a:solidFill>
              </a:rPr>
              <a:t>USA-145-038822</a:t>
            </a:r>
          </a:p>
        </p:txBody>
      </p:sp>
    </p:spTree>
    <p:extLst>
      <p:ext uri="{BB962C8B-B14F-4D97-AF65-F5344CB8AC3E}">
        <p14:creationId xmlns:p14="http://schemas.microsoft.com/office/powerpoint/2010/main" val="25770785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927838985"/>
              </p:ext>
            </p:extLst>
          </p:nvPr>
        </p:nvGraphicFramePr>
        <p:xfrm>
          <a:off x="420489" y="1599877"/>
          <a:ext cx="3964781" cy="36620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491098000"/>
              </p:ext>
            </p:extLst>
          </p:nvPr>
        </p:nvGraphicFramePr>
        <p:xfrm>
          <a:off x="4457700" y="1424240"/>
          <a:ext cx="4324350" cy="406501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473395" y="5391046"/>
            <a:ext cx="8308656" cy="923330"/>
          </a:xfrm>
          <a:prstGeom prst="rect">
            <a:avLst/>
          </a:prstGeom>
          <a:noFill/>
        </p:spPr>
        <p:txBody>
          <a:bodyPr wrap="square" rtlCol="0">
            <a:spAutoFit/>
          </a:bodyPr>
          <a:lstStyle/>
          <a:p>
            <a:r>
              <a:rPr lang="en-US" sz="900" dirty="0"/>
              <a:t>Data derived from </a:t>
            </a:r>
            <a:r>
              <a:rPr lang="en-US" sz="900" i="1" dirty="0"/>
              <a:t>Health, United States</a:t>
            </a:r>
            <a:r>
              <a:rPr lang="en-US" sz="900" dirty="0"/>
              <a:t>, </a:t>
            </a:r>
            <a:r>
              <a:rPr lang="en-US" sz="900" i="1" dirty="0"/>
              <a:t>2014.</a:t>
            </a:r>
          </a:p>
          <a:p>
            <a:r>
              <a:rPr lang="en-US" sz="900" dirty="0"/>
              <a:t>* Obese is defined as BMI ≥30.0 kg/m</a:t>
            </a:r>
            <a:r>
              <a:rPr lang="en-US" sz="900" baseline="30000" dirty="0"/>
              <a:t>2</a:t>
            </a:r>
            <a:r>
              <a:rPr lang="en-US" sz="900" dirty="0"/>
              <a:t>.</a:t>
            </a:r>
          </a:p>
          <a:p>
            <a:r>
              <a:rPr lang="en-US" sz="900" baseline="30000" dirty="0">
                <a:latin typeface="Arial" pitchFamily="34" charset="0"/>
                <a:cs typeface="Arial" pitchFamily="34" charset="0"/>
              </a:rPr>
              <a:t>† </a:t>
            </a:r>
            <a:r>
              <a:rPr lang="en-US" sz="900" dirty="0">
                <a:latin typeface="Arial" pitchFamily="34" charset="0"/>
                <a:cs typeface="Arial" pitchFamily="34" charset="0"/>
              </a:rPr>
              <a:t>The sample size of subjects is based on the number of subjects ages years interviewed for the NHANES during these times. Total number of interviewed subjects per period are as follows:1988-1994 (N = 33,994), 1999-2000 (N = 9,965), 2001-2002 (N = 11,039), 2003-2004 (N = 10,122), 2005-2006 (N = 10,348), 2007-2008 (N = 10,149), 2009-20010 (N = 10,537), and 2011-2012 (N =9,756).</a:t>
            </a:r>
            <a:r>
              <a:rPr lang="en-US" sz="900" baseline="30000" dirty="0">
                <a:latin typeface="Arial" pitchFamily="34" charset="0"/>
                <a:cs typeface="Arial" pitchFamily="34" charset="0"/>
              </a:rPr>
              <a:t>2</a:t>
            </a:r>
          </a:p>
          <a:p>
            <a:endParaRPr lang="en-US" sz="900" i="1" dirty="0"/>
          </a:p>
        </p:txBody>
      </p:sp>
      <p:sp>
        <p:nvSpPr>
          <p:cNvPr id="9" name="TextBox 8"/>
          <p:cNvSpPr txBox="1"/>
          <p:nvPr/>
        </p:nvSpPr>
        <p:spPr>
          <a:xfrm>
            <a:off x="457200" y="6217920"/>
            <a:ext cx="6006773" cy="507831"/>
          </a:xfrm>
          <a:prstGeom prst="rect">
            <a:avLst/>
          </a:prstGeom>
          <a:noFill/>
        </p:spPr>
        <p:txBody>
          <a:bodyPr wrap="none" rtlCol="0">
            <a:spAutoFit/>
          </a:bodyPr>
          <a:lstStyle/>
          <a:p>
            <a:pPr>
              <a:buSzPct val="100000"/>
            </a:pPr>
            <a:r>
              <a:rPr lang="en-US" sz="900" b="1" dirty="0"/>
              <a:t>1. </a:t>
            </a:r>
            <a:r>
              <a:rPr lang="en-US" sz="900" dirty="0" err="1"/>
              <a:t>Mozaffarian</a:t>
            </a:r>
            <a:r>
              <a:rPr lang="en-US" sz="900" dirty="0"/>
              <a:t> D, et al. </a:t>
            </a:r>
            <a:r>
              <a:rPr lang="en-US" sz="900" i="1" dirty="0"/>
              <a:t>Circulation. </a:t>
            </a:r>
            <a:r>
              <a:rPr lang="en-US" sz="900" dirty="0"/>
              <a:t>2015;133(4):e38-360. </a:t>
            </a:r>
            <a:r>
              <a:rPr lang="en-US" sz="900" b="1" dirty="0"/>
              <a:t>2.</a:t>
            </a:r>
            <a:r>
              <a:rPr lang="en-US" sz="900" dirty="0"/>
              <a:t> CDC. </a:t>
            </a:r>
            <a:r>
              <a:rPr lang="en-US" sz="900" dirty="0">
                <a:latin typeface="Arial" pitchFamily="34" charset="0"/>
                <a:cs typeface="Arial" pitchFamily="34" charset="0"/>
              </a:rPr>
              <a:t>NHANES </a:t>
            </a:r>
            <a:r>
              <a:rPr lang="en-US" sz="900" dirty="0"/>
              <a:t>response rates and population totals. </a:t>
            </a:r>
          </a:p>
          <a:p>
            <a:pPr>
              <a:buSzPct val="100000"/>
            </a:pPr>
            <a:r>
              <a:rPr lang="en-US" sz="900" dirty="0"/>
              <a:t>https://www.cdc.gov/nchs/nhanes/response_rates_CPS.htm. Accessed October 18, 2016.</a:t>
            </a:r>
          </a:p>
          <a:p>
            <a:pPr>
              <a:buSzPct val="100000"/>
            </a:pPr>
            <a:endParaRPr lang="en-US" sz="900" dirty="0"/>
          </a:p>
        </p:txBody>
      </p:sp>
      <p:sp>
        <p:nvSpPr>
          <p:cNvPr id="3" name="Title 2"/>
          <p:cNvSpPr>
            <a:spLocks noGrp="1"/>
          </p:cNvSpPr>
          <p:nvPr>
            <p:ph type="title"/>
          </p:nvPr>
        </p:nvSpPr>
        <p:spPr/>
        <p:txBody>
          <a:bodyPr/>
          <a:lstStyle/>
          <a:p>
            <a:r>
              <a:rPr lang="en-US" baseline="30000" dirty="0">
                <a:solidFill>
                  <a:srgbClr val="FF0000"/>
                </a:solidFill>
              </a:rPr>
              <a:t/>
            </a:r>
            <a:br>
              <a:rPr lang="en-US" baseline="30000" dirty="0">
                <a:solidFill>
                  <a:srgbClr val="FF0000"/>
                </a:solidFill>
              </a:rPr>
            </a:br>
            <a:r>
              <a:rPr lang="en-US" dirty="0"/>
              <a:t>Modifiable CV Risk Factors:</a:t>
            </a:r>
            <a:br>
              <a:rPr lang="en-US" dirty="0"/>
            </a:br>
            <a:r>
              <a:rPr lang="en-US" dirty="0"/>
              <a:t>Prevalence of Obesity*</a:t>
            </a:r>
          </a:p>
        </p:txBody>
      </p:sp>
    </p:spTree>
    <p:extLst>
      <p:ext uri="{BB962C8B-B14F-4D97-AF65-F5344CB8AC3E}">
        <p14:creationId xmlns:p14="http://schemas.microsoft.com/office/powerpoint/2010/main" val="12532767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2063" y="1752581"/>
            <a:ext cx="3478045" cy="3462486"/>
          </a:xfrm>
          <a:prstGeom prst="rect">
            <a:avLst/>
          </a:prstGeom>
        </p:spPr>
        <p:txBody>
          <a:bodyPr wrap="square">
            <a:spAutoFit/>
          </a:bodyPr>
          <a:lstStyle/>
          <a:p>
            <a:pPr marL="177800" indent="-177800">
              <a:spcBef>
                <a:spcPts val="600"/>
              </a:spcBef>
              <a:buClr>
                <a:schemeClr val="accent1"/>
              </a:buClr>
              <a:buFont typeface="Arial" panose="020B0604020202020204" pitchFamily="34" charset="0"/>
              <a:buChar char="•"/>
            </a:pPr>
            <a:r>
              <a:rPr lang="en-US" dirty="0">
                <a:solidFill>
                  <a:srgbClr val="000000"/>
                </a:solidFill>
                <a:latin typeface="Arial" panose="020B0604020202020204" pitchFamily="34" charset="0"/>
              </a:rPr>
              <a:t>Approximately 80 million (33%) US adults have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high blood pressure </a:t>
            </a:r>
            <a:endParaRPr lang="en-US" baseline="30000" dirty="0">
              <a:solidFill>
                <a:srgbClr val="000000"/>
              </a:solidFill>
              <a:latin typeface="Arial" panose="020B0604020202020204" pitchFamily="34" charset="0"/>
            </a:endParaRPr>
          </a:p>
          <a:p>
            <a:pPr marL="463550" lvl="1" indent="-231775">
              <a:spcBef>
                <a:spcPts val="600"/>
              </a:spcBef>
              <a:buClr>
                <a:schemeClr val="accent1"/>
              </a:buClr>
              <a:buFont typeface="Arial" panose="020B0604020202020204" pitchFamily="34" charset="0"/>
              <a:buChar char="–"/>
            </a:pPr>
            <a:r>
              <a:rPr lang="en-US" sz="1600" dirty="0">
                <a:solidFill>
                  <a:srgbClr val="000000"/>
                </a:solidFill>
                <a:latin typeface="Arial" panose="020B0604020202020204" pitchFamily="34" charset="0"/>
              </a:rPr>
              <a:t>About 77% are using antihypertensive medication</a:t>
            </a:r>
          </a:p>
          <a:p>
            <a:pPr marL="177800" indent="-177800">
              <a:spcBef>
                <a:spcPts val="1200"/>
              </a:spcBef>
              <a:buClr>
                <a:schemeClr val="accent1"/>
              </a:buClr>
              <a:buFont typeface="Arial" panose="020B0604020202020204" pitchFamily="34" charset="0"/>
              <a:buChar char="•"/>
            </a:pPr>
            <a:r>
              <a:rPr lang="en-US" dirty="0">
                <a:solidFill>
                  <a:srgbClr val="000000"/>
                </a:solidFill>
                <a:latin typeface="Arial" panose="020B0604020202020204" pitchFamily="34" charset="0"/>
              </a:rPr>
              <a:t>46% of those with hypertension remain uncontrolled*</a:t>
            </a:r>
            <a:endParaRPr lang="en-US" baseline="30000" dirty="0">
              <a:solidFill>
                <a:srgbClr val="000000"/>
              </a:solidFill>
              <a:latin typeface="Arial" panose="020B0604020202020204" pitchFamily="34" charset="0"/>
            </a:endParaRPr>
          </a:p>
          <a:p>
            <a:pPr marL="177800" indent="-177800">
              <a:spcBef>
                <a:spcPts val="1200"/>
              </a:spcBef>
              <a:buClr>
                <a:schemeClr val="accent1"/>
              </a:buClr>
              <a:buFont typeface="Arial" panose="020B0604020202020204" pitchFamily="34" charset="0"/>
              <a:buChar char="•"/>
            </a:pPr>
            <a:r>
              <a:rPr lang="en-US" dirty="0">
                <a:solidFill>
                  <a:srgbClr val="000000"/>
                </a:solidFill>
                <a:latin typeface="Arial" panose="020B0604020202020204" pitchFamily="34" charset="0"/>
              </a:rPr>
              <a:t>Hypertension is projected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to increase by 8% from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2013 to 2030</a:t>
            </a:r>
            <a:endParaRPr lang="en-US" baseline="30000" dirty="0">
              <a:solidFill>
                <a:srgbClr val="000000"/>
              </a:solidFill>
              <a:latin typeface="Arial" panose="020B0604020202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2483034313"/>
              </p:ext>
            </p:extLst>
          </p:nvPr>
        </p:nvGraphicFramePr>
        <p:xfrm>
          <a:off x="3990109" y="1752600"/>
          <a:ext cx="4945206" cy="375212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80163" y="5348910"/>
            <a:ext cx="6770491" cy="1061829"/>
          </a:xfrm>
          <a:prstGeom prst="rect">
            <a:avLst/>
          </a:prstGeom>
          <a:noFill/>
        </p:spPr>
        <p:txBody>
          <a:bodyPr wrap="square" rtlCol="0">
            <a:spAutoFit/>
          </a:bodyPr>
          <a:lstStyle/>
          <a:p>
            <a:r>
              <a:rPr lang="en-US" sz="900" dirty="0"/>
              <a:t>* Controlled hypertension is defined as having systolic blood pressure below 140 mm Hg and diastolic blood pressure below </a:t>
            </a:r>
            <a:br>
              <a:rPr lang="en-US" sz="900" dirty="0"/>
            </a:br>
            <a:r>
              <a:rPr lang="en-US" sz="900" dirty="0"/>
              <a:t>90 mm Hg among those with hypertension. Uncontrolled hypertension is defined as having values above these levels. </a:t>
            </a:r>
          </a:p>
          <a:p>
            <a:r>
              <a:rPr lang="en-US" sz="900" baseline="30000" dirty="0">
                <a:latin typeface="Arial" pitchFamily="34" charset="0"/>
                <a:cs typeface="Arial" pitchFamily="34" charset="0"/>
              </a:rPr>
              <a:t>†</a:t>
            </a:r>
            <a:r>
              <a:rPr lang="en-US" sz="900" dirty="0">
                <a:latin typeface="Arial" pitchFamily="34" charset="0"/>
                <a:cs typeface="Arial" pitchFamily="34" charset="0"/>
              </a:rPr>
              <a:t> The sample size of subjects ≥ 20 years of age for NHANES 2009-2012 is based on the total number of subjects ages ≥ 20 years of age interviewed for the NHANES 2009-2010 (N = 6,218 subjects) and NHANES 2011-2012 (N= 5,560 subjects) data reports.</a:t>
            </a:r>
            <a:r>
              <a:rPr lang="en-US" sz="900" baseline="30000" dirty="0">
                <a:latin typeface="Arial" pitchFamily="34" charset="0"/>
                <a:cs typeface="Arial" pitchFamily="34" charset="0"/>
              </a:rPr>
              <a:t>2</a:t>
            </a:r>
          </a:p>
          <a:p>
            <a:r>
              <a:rPr lang="en-US" sz="900" dirty="0"/>
              <a:t>High blood pressure is defined as SBP ≥140 mm Hg or DBP ≥90 mmHg, or taking antihypertensive medication, or being told twice by a physician or other professional that one has high blood pressure. Source: NCHS and NHLBI. </a:t>
            </a:r>
          </a:p>
          <a:p>
            <a:r>
              <a:rPr lang="en-US" sz="900" dirty="0"/>
              <a:t>DBP = diastolic blood pressure; SBP = systolic blood pressure; NHANES = National Health and Nutrition Examination Survey. </a:t>
            </a:r>
          </a:p>
        </p:txBody>
      </p:sp>
      <p:sp>
        <p:nvSpPr>
          <p:cNvPr id="7" name="TextBox 6"/>
          <p:cNvSpPr txBox="1"/>
          <p:nvPr/>
        </p:nvSpPr>
        <p:spPr>
          <a:xfrm>
            <a:off x="457200" y="6351432"/>
            <a:ext cx="6006773" cy="369332"/>
          </a:xfrm>
          <a:prstGeom prst="rect">
            <a:avLst/>
          </a:prstGeom>
          <a:noFill/>
        </p:spPr>
        <p:txBody>
          <a:bodyPr wrap="none" rtlCol="0">
            <a:spAutoFit/>
          </a:bodyPr>
          <a:lstStyle/>
          <a:p>
            <a:pPr>
              <a:buSzPct val="100000"/>
            </a:pPr>
            <a:r>
              <a:rPr lang="en-US" sz="900" b="1" dirty="0"/>
              <a:t>1. </a:t>
            </a:r>
            <a:r>
              <a:rPr lang="en-US" sz="900" dirty="0" err="1"/>
              <a:t>Mozaffarian</a:t>
            </a:r>
            <a:r>
              <a:rPr lang="en-US" sz="900" dirty="0"/>
              <a:t> D, et al. </a:t>
            </a:r>
            <a:r>
              <a:rPr lang="en-US" sz="900" i="1" dirty="0"/>
              <a:t>Circulation. </a:t>
            </a:r>
            <a:r>
              <a:rPr lang="en-US" sz="900" dirty="0"/>
              <a:t>2015;133(4):e38-360. </a:t>
            </a:r>
            <a:r>
              <a:rPr lang="en-US" sz="900" b="1" dirty="0"/>
              <a:t>2.</a:t>
            </a:r>
            <a:r>
              <a:rPr lang="en-US" sz="900" dirty="0"/>
              <a:t> CDC. </a:t>
            </a:r>
            <a:r>
              <a:rPr lang="en-US" sz="900" dirty="0">
                <a:latin typeface="Arial" pitchFamily="34" charset="0"/>
                <a:cs typeface="Arial" pitchFamily="34" charset="0"/>
              </a:rPr>
              <a:t>NHANES </a:t>
            </a:r>
            <a:r>
              <a:rPr lang="en-US" sz="900" dirty="0"/>
              <a:t>response rates and population totals. </a:t>
            </a:r>
          </a:p>
          <a:p>
            <a:pPr>
              <a:buSzPct val="100000"/>
            </a:pPr>
            <a:r>
              <a:rPr lang="en-US" sz="900" dirty="0"/>
              <a:t>https://www.cdc.gov/nchs/nhanes/response_rates_CPS.htm. Accessed October 18, 2016.</a:t>
            </a:r>
          </a:p>
        </p:txBody>
      </p:sp>
      <p:sp>
        <p:nvSpPr>
          <p:cNvPr id="4" name="Title 3"/>
          <p:cNvSpPr>
            <a:spLocks noGrp="1"/>
          </p:cNvSpPr>
          <p:nvPr>
            <p:ph type="title"/>
          </p:nvPr>
        </p:nvSpPr>
        <p:spPr/>
        <p:txBody>
          <a:bodyPr/>
          <a:lstStyle/>
          <a:p>
            <a:r>
              <a:rPr lang="en-US" dirty="0"/>
              <a:t/>
            </a:r>
            <a:br>
              <a:rPr lang="en-US" dirty="0"/>
            </a:br>
            <a:r>
              <a:rPr lang="en-US" dirty="0"/>
              <a:t>Modifiable CV Risk Factors:</a:t>
            </a:r>
            <a:br>
              <a:rPr lang="en-US" dirty="0"/>
            </a:br>
            <a:r>
              <a:rPr lang="en-US" dirty="0"/>
              <a:t>Prevalence of High Blood Pressure</a:t>
            </a:r>
            <a:r>
              <a:rPr lang="en-US" baseline="30000" dirty="0"/>
              <a:t>1</a:t>
            </a:r>
            <a:endParaRPr lang="en-US" dirty="0"/>
          </a:p>
        </p:txBody>
      </p:sp>
    </p:spTree>
    <p:extLst>
      <p:ext uri="{BB962C8B-B14F-4D97-AF65-F5344CB8AC3E}">
        <p14:creationId xmlns:p14="http://schemas.microsoft.com/office/powerpoint/2010/main" val="30111552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CV Outcomes and Modifiable Risk Factors:</a:t>
            </a:r>
            <a:br>
              <a:rPr lang="en-US" sz="2800" dirty="0"/>
            </a:br>
            <a:r>
              <a:rPr lang="en-US" sz="2800" dirty="0"/>
              <a:t>Blood Pressure</a:t>
            </a:r>
          </a:p>
        </p:txBody>
      </p:sp>
      <p:sp>
        <p:nvSpPr>
          <p:cNvPr id="3" name="Rectangle: Rounded Corners 25"/>
          <p:cNvSpPr/>
          <p:nvPr/>
        </p:nvSpPr>
        <p:spPr>
          <a:xfrm>
            <a:off x="457200" y="5527492"/>
            <a:ext cx="8229600" cy="54864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Despite lowering of blood pressure, CV events occurred across the study population, indicating that CV risk remained</a:t>
            </a:r>
            <a:r>
              <a:rPr kumimoji="0" lang="en-US" sz="1600" b="1" i="0" u="none" strike="noStrike" kern="0" cap="none" spc="0" normalizeH="0" baseline="30000" noProof="0" dirty="0">
                <a:ln>
                  <a:noFill/>
                </a:ln>
                <a:solidFill>
                  <a:schemeClr val="bg1"/>
                </a:solidFill>
                <a:effectLst/>
                <a:uLnTx/>
                <a:uFillTx/>
              </a:rPr>
              <a:t>1</a:t>
            </a:r>
          </a:p>
        </p:txBody>
      </p:sp>
      <p:sp>
        <p:nvSpPr>
          <p:cNvPr id="4" name="TextBox 3"/>
          <p:cNvSpPr txBox="1"/>
          <p:nvPr/>
        </p:nvSpPr>
        <p:spPr>
          <a:xfrm>
            <a:off x="457200" y="6568465"/>
            <a:ext cx="2518638"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dirty="0">
                <a:ln>
                  <a:noFill/>
                </a:ln>
                <a:solidFill>
                  <a:sysClr val="windowText" lastClr="000000"/>
                </a:solidFill>
                <a:effectLst/>
                <a:uLnTx/>
                <a:uFillTx/>
              </a:rPr>
              <a:t>1. </a:t>
            </a:r>
            <a:r>
              <a:rPr kumimoji="0" lang="en-US" sz="900" b="0" i="0" u="none" strike="noStrike" kern="0" cap="none" spc="0" normalizeH="0" baseline="0" noProof="0" dirty="0">
                <a:ln>
                  <a:noFill/>
                </a:ln>
                <a:solidFill>
                  <a:sysClr val="windowText" lastClr="000000"/>
                </a:solidFill>
                <a:effectLst/>
                <a:uLnTx/>
                <a:uFillTx/>
              </a:rPr>
              <a:t>ALLHAT. </a:t>
            </a:r>
            <a:r>
              <a:rPr kumimoji="0" lang="en-US" sz="900" b="0" i="1" u="none" strike="noStrike" kern="0" cap="none" spc="0" normalizeH="0" baseline="0" noProof="0" dirty="0">
                <a:ln>
                  <a:noFill/>
                </a:ln>
                <a:solidFill>
                  <a:sysClr val="windowText" lastClr="000000"/>
                </a:solidFill>
                <a:effectLst/>
                <a:uLnTx/>
                <a:uFillTx/>
              </a:rPr>
              <a:t>JAMA. </a:t>
            </a:r>
            <a:r>
              <a:rPr kumimoji="0" lang="en-US" sz="900" b="0" i="0" u="none" strike="noStrike" kern="0" cap="none" spc="0" normalizeH="0" baseline="0" noProof="0" dirty="0">
                <a:ln>
                  <a:noFill/>
                </a:ln>
                <a:solidFill>
                  <a:sysClr val="windowText" lastClr="000000"/>
                </a:solidFill>
                <a:effectLst/>
                <a:uLnTx/>
                <a:uFillTx/>
              </a:rPr>
              <a:t>2002;288(23):2981-2997. </a:t>
            </a:r>
          </a:p>
        </p:txBody>
      </p:sp>
      <p:graphicFrame>
        <p:nvGraphicFramePr>
          <p:cNvPr id="6" name="Table 5"/>
          <p:cNvGraphicFramePr>
            <a:graphicFrameLocks noGrp="1"/>
          </p:cNvGraphicFramePr>
          <p:nvPr>
            <p:extLst>
              <p:ext uri="{D42A27DB-BD31-4B8C-83A1-F6EECF244321}">
                <p14:modId xmlns:p14="http://schemas.microsoft.com/office/powerpoint/2010/main" val="3294521480"/>
              </p:ext>
            </p:extLst>
          </p:nvPr>
        </p:nvGraphicFramePr>
        <p:xfrm>
          <a:off x="241442" y="1421009"/>
          <a:ext cx="4575689" cy="4084320"/>
        </p:xfrm>
        <a:graphic>
          <a:graphicData uri="http://schemas.openxmlformats.org/drawingml/2006/table">
            <a:tbl>
              <a:tblPr firstRow="1" bandRow="1">
                <a:tableStyleId>{5C22544A-7EE6-4342-B048-85BDC9FD1C3A}</a:tableStyleId>
              </a:tblPr>
              <a:tblGrid>
                <a:gridCol w="232649">
                  <a:extLst>
                    <a:ext uri="{9D8B030D-6E8A-4147-A177-3AD203B41FA5}">
                      <a16:colId xmlns:a16="http://schemas.microsoft.com/office/drawing/2014/main" xmlns="" val="4263331751"/>
                    </a:ext>
                  </a:extLst>
                </a:gridCol>
                <a:gridCol w="1188720">
                  <a:extLst>
                    <a:ext uri="{9D8B030D-6E8A-4147-A177-3AD203B41FA5}">
                      <a16:colId xmlns:a16="http://schemas.microsoft.com/office/drawing/2014/main" xmlns="" val="4038373495"/>
                    </a:ext>
                  </a:extLst>
                </a:gridCol>
                <a:gridCol w="640080">
                  <a:extLst>
                    <a:ext uri="{9D8B030D-6E8A-4147-A177-3AD203B41FA5}">
                      <a16:colId xmlns:a16="http://schemas.microsoft.com/office/drawing/2014/main" xmlns="" val="2327829686"/>
                    </a:ext>
                  </a:extLst>
                </a:gridCol>
                <a:gridCol w="502848">
                  <a:extLst>
                    <a:ext uri="{9D8B030D-6E8A-4147-A177-3AD203B41FA5}">
                      <a16:colId xmlns:a16="http://schemas.microsoft.com/office/drawing/2014/main" xmlns="" val="1434146723"/>
                    </a:ext>
                  </a:extLst>
                </a:gridCol>
                <a:gridCol w="502848">
                  <a:extLst>
                    <a:ext uri="{9D8B030D-6E8A-4147-A177-3AD203B41FA5}">
                      <a16:colId xmlns:a16="http://schemas.microsoft.com/office/drawing/2014/main" xmlns="" val="1003465265"/>
                    </a:ext>
                  </a:extLst>
                </a:gridCol>
                <a:gridCol w="502848">
                  <a:extLst>
                    <a:ext uri="{9D8B030D-6E8A-4147-A177-3AD203B41FA5}">
                      <a16:colId xmlns:a16="http://schemas.microsoft.com/office/drawing/2014/main" xmlns="" val="3226978373"/>
                    </a:ext>
                  </a:extLst>
                </a:gridCol>
                <a:gridCol w="502848">
                  <a:extLst>
                    <a:ext uri="{9D8B030D-6E8A-4147-A177-3AD203B41FA5}">
                      <a16:colId xmlns:a16="http://schemas.microsoft.com/office/drawing/2014/main" xmlns="" val="2688734991"/>
                    </a:ext>
                  </a:extLst>
                </a:gridCol>
                <a:gridCol w="502848">
                  <a:extLst>
                    <a:ext uri="{9D8B030D-6E8A-4147-A177-3AD203B41FA5}">
                      <a16:colId xmlns:a16="http://schemas.microsoft.com/office/drawing/2014/main" xmlns="" val="406436181"/>
                    </a:ext>
                  </a:extLst>
                </a:gridCol>
              </a:tblGrid>
              <a:tr h="213360">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Blood Pressure</a:t>
                      </a:r>
                      <a:r>
                        <a:rPr lang="en-US" sz="800" b="1" baseline="0" dirty="0">
                          <a:solidFill>
                            <a:schemeClr val="bg1"/>
                          </a:solidFill>
                        </a:rPr>
                        <a:t> by Treatment at Baseline and Annual Visits</a:t>
                      </a:r>
                      <a:endParaRPr lang="en-US" sz="800" b="1"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hMerge="1">
                  <a:txBody>
                    <a:bodyPr/>
                    <a:lstStyle/>
                    <a:p>
                      <a:endParaRPr lang="en-US" sz="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hMerge="1">
                  <a:txBody>
                    <a:bodyPr/>
                    <a:lstStyle/>
                    <a:p>
                      <a:pPr algn="ctr"/>
                      <a:endParaRPr lang="en-US" sz="800" b="1" dirty="0">
                        <a:solidFill>
                          <a:schemeClr val="bg1"/>
                        </a:solidFill>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sz="800" b="1" dirty="0">
                        <a:solidFill>
                          <a:schemeClr val="bg1"/>
                        </a:solidFill>
                      </a:endParaRPr>
                    </a:p>
                  </a:txBody>
                  <a:tcPr>
                    <a:solidFill>
                      <a:schemeClr val="tx2"/>
                    </a:solidFill>
                  </a:tcPr>
                </a:tc>
                <a:tc hMerge="1">
                  <a:txBody>
                    <a:bodyPr/>
                    <a:lstStyle/>
                    <a:p>
                      <a:endParaRPr lang="en-US" sz="800" b="1" dirty="0">
                        <a:solidFill>
                          <a:schemeClr val="bg1"/>
                        </a:solidFill>
                      </a:endParaRPr>
                    </a:p>
                  </a:txBody>
                  <a:tcPr>
                    <a:solidFill>
                      <a:schemeClr val="tx2"/>
                    </a:solidFill>
                  </a:tcPr>
                </a:tc>
                <a:tc hMerge="1">
                  <a:txBody>
                    <a:bodyPr/>
                    <a:lstStyle/>
                    <a:p>
                      <a:endParaRPr lang="en-US" sz="800" b="1" dirty="0">
                        <a:solidFill>
                          <a:schemeClr val="bg1"/>
                        </a:solidFill>
                      </a:endParaRPr>
                    </a:p>
                  </a:txBody>
                  <a:tcPr>
                    <a:solidFill>
                      <a:schemeClr val="tx2"/>
                    </a:solidFill>
                  </a:tcPr>
                </a:tc>
                <a:tc hMerge="1">
                  <a:txBody>
                    <a:bodyPr/>
                    <a:lstStyle/>
                    <a:p>
                      <a:endParaRPr lang="en-US" sz="800" b="1" dirty="0">
                        <a:solidFill>
                          <a:schemeClr val="bg1"/>
                        </a:solidFill>
                      </a:endParaRPr>
                    </a:p>
                  </a:txBody>
                  <a:tcPr>
                    <a:solidFill>
                      <a:schemeClr val="tx2"/>
                    </a:solidFill>
                  </a:tcPr>
                </a:tc>
                <a:extLst>
                  <a:ext uri="{0D108BD9-81ED-4DB2-BD59-A6C34878D82A}">
                    <a16:rowId xmlns:a16="http://schemas.microsoft.com/office/drawing/2014/main" xmlns="" val="3606613554"/>
                  </a:ext>
                </a:extLst>
              </a:tr>
              <a:tr h="213360">
                <a:tc>
                  <a:txBody>
                    <a:bodyPr/>
                    <a:lstStyle/>
                    <a:p>
                      <a:endParaRPr lang="en-US" sz="8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endParaRPr lang="en-US" sz="8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Baseline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r>
                        <a:rPr lang="en-US" sz="800" b="1" dirty="0">
                          <a:solidFill>
                            <a:schemeClr val="bg1"/>
                          </a:solidFill>
                        </a:rPr>
                        <a:t>Year 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r>
                        <a:rPr lang="en-US" sz="800" b="1" dirty="0">
                          <a:solidFill>
                            <a:schemeClr val="bg1"/>
                          </a:solidFill>
                        </a:rPr>
                        <a:t>Year 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r>
                        <a:rPr lang="en-US" sz="800" b="1" dirty="0">
                          <a:solidFill>
                            <a:schemeClr val="bg1"/>
                          </a:solidFill>
                        </a:rPr>
                        <a:t>Year 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r>
                        <a:rPr lang="en-US" sz="800" b="1" dirty="0">
                          <a:solidFill>
                            <a:schemeClr val="bg1"/>
                          </a:solidFill>
                        </a:rPr>
                        <a:t>Year 4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r>
                        <a:rPr lang="en-US" sz="800" b="1" dirty="0">
                          <a:solidFill>
                            <a:schemeClr val="bg1"/>
                          </a:solidFill>
                        </a:rPr>
                        <a:t>Year 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xmlns="" val="2775700731"/>
                  </a:ext>
                </a:extLst>
              </a:tr>
              <a:tr h="2133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err="1"/>
                        <a:t>Chlorthalidone</a:t>
                      </a:r>
                      <a:endParaRPr lang="en-US" sz="800" b="1" dirty="0"/>
                    </a:p>
                  </a:txBody>
                  <a:tcPr vert="vert270">
                    <a:lnT w="57150" cap="flat" cmpd="sng" algn="ctr">
                      <a:solidFill>
                        <a:schemeClr val="bg1"/>
                      </a:solidFill>
                      <a:prstDash val="solid"/>
                      <a:round/>
                      <a:headEnd type="none" w="med" len="med"/>
                      <a:tailEnd type="none" w="med" len="med"/>
                    </a:lnT>
                    <a:lnB w="38100" cap="flat" cmpd="sng" algn="ctr">
                      <a:solidFill>
                        <a:schemeClr val="tx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No of</a:t>
                      </a:r>
                      <a:r>
                        <a:rPr lang="en-US" sz="800" b="1" baseline="0" dirty="0"/>
                        <a:t> </a:t>
                      </a:r>
                      <a:r>
                        <a:rPr lang="en-US" sz="800" b="1" dirty="0"/>
                        <a:t>Participants</a:t>
                      </a:r>
                    </a:p>
                  </a:txBody>
                  <a:tcPr>
                    <a:lnT w="5715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15,255</a:t>
                      </a:r>
                    </a:p>
                  </a:txBody>
                  <a:tcPr>
                    <a:lnT w="5715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12,862</a:t>
                      </a:r>
                    </a:p>
                  </a:txBody>
                  <a:tcPr>
                    <a:lnT w="5715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11,740</a:t>
                      </a:r>
                    </a:p>
                  </a:txBody>
                  <a:tcPr>
                    <a:lnT w="57150" cap="flat" cmpd="sng" algn="ctr">
                      <a:solidFill>
                        <a:schemeClr val="bg1"/>
                      </a:solidFill>
                      <a:prstDash val="solid"/>
                      <a:round/>
                      <a:headEnd type="none" w="med" len="med"/>
                      <a:tailEnd type="none" w="med" len="med"/>
                    </a:lnT>
                  </a:tcPr>
                </a:tc>
                <a:tc>
                  <a:txBody>
                    <a:bodyPr/>
                    <a:lstStyle/>
                    <a:p>
                      <a:r>
                        <a:rPr lang="en-US" sz="800" dirty="0"/>
                        <a:t>10,698</a:t>
                      </a:r>
                    </a:p>
                  </a:txBody>
                  <a:tcPr>
                    <a:lnT w="5715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9,379</a:t>
                      </a:r>
                    </a:p>
                  </a:txBody>
                  <a:tcPr>
                    <a:lnT w="5715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5,301</a:t>
                      </a:r>
                    </a:p>
                  </a:txBody>
                  <a:tcPr>
                    <a:lnT w="57150" cap="flat" cmpd="sng" algn="ctr">
                      <a:solidFill>
                        <a:schemeClr val="bg1"/>
                      </a:solidFill>
                      <a:prstDash val="solid"/>
                      <a:round/>
                      <a:headEnd type="none" w="med" len="med"/>
                      <a:tailEnd type="none" w="med" len="med"/>
                    </a:lnT>
                  </a:tcPr>
                </a:tc>
                <a:extLst>
                  <a:ext uri="{0D108BD9-81ED-4DB2-BD59-A6C34878D82A}">
                    <a16:rowId xmlns:a16="http://schemas.microsoft.com/office/drawing/2014/main" xmlns="" val="723856253"/>
                  </a:ext>
                </a:extLst>
              </a:tr>
              <a:tr h="33528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SBP</a:t>
                      </a:r>
                      <a:br>
                        <a:rPr lang="en-US" sz="800" b="1" dirty="0"/>
                      </a:br>
                      <a:r>
                        <a:rPr lang="en-US" sz="800" b="1" dirty="0"/>
                        <a:t>Mean (SD), mm Hg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146.2 (15.7)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136.9 (15.8)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135.9 (15.9)</a:t>
                      </a:r>
                    </a:p>
                  </a:txBody>
                  <a:tcPr/>
                </a:tc>
                <a:tc>
                  <a:txBody>
                    <a:bodyPr/>
                    <a:lstStyle/>
                    <a:p>
                      <a:r>
                        <a:rPr lang="en-US" sz="800" dirty="0"/>
                        <a:t>134.8</a:t>
                      </a:r>
                      <a:r>
                        <a:rPr lang="en-US" sz="800" baseline="0" dirty="0"/>
                        <a:t> (15.4)</a:t>
                      </a:r>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133.9 (15.7)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133.9 (15.2)</a:t>
                      </a:r>
                    </a:p>
                  </a:txBody>
                  <a:tcPr/>
                </a:tc>
                <a:extLst>
                  <a:ext uri="{0D108BD9-81ED-4DB2-BD59-A6C34878D82A}">
                    <a16:rowId xmlns:a16="http://schemas.microsoft.com/office/drawing/2014/main" xmlns="" val="240193027"/>
                  </a:ext>
                </a:extLst>
              </a:tr>
              <a:tr h="33528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mn-lt"/>
                          <a:ea typeface="+mn-ea"/>
                          <a:cs typeface="+mn-cs"/>
                        </a:rPr>
                        <a:t>DBP</a:t>
                      </a:r>
                      <a:br>
                        <a:rPr kumimoji="0" lang="en-US" sz="800" b="1" i="0" u="none" strike="noStrike" kern="1200" cap="none" spc="0" normalizeH="0" baseline="0" noProof="0" dirty="0">
                          <a:ln>
                            <a:noFill/>
                          </a:ln>
                          <a:solidFill>
                            <a:srgbClr val="000000"/>
                          </a:solidFill>
                          <a:effectLst/>
                          <a:uLnTx/>
                          <a:uFillTx/>
                          <a:latin typeface="+mn-lt"/>
                          <a:ea typeface="+mn-ea"/>
                          <a:cs typeface="+mn-cs"/>
                        </a:rPr>
                      </a:br>
                      <a:r>
                        <a:rPr kumimoji="0" lang="en-US" sz="800" b="1" i="0" u="none" strike="noStrike" kern="1200" cap="none" spc="0" normalizeH="0" baseline="0" noProof="0" dirty="0">
                          <a:ln>
                            <a:noFill/>
                          </a:ln>
                          <a:solidFill>
                            <a:srgbClr val="000000"/>
                          </a:solidFill>
                          <a:effectLst/>
                          <a:uLnTx/>
                          <a:uFillTx/>
                          <a:latin typeface="+mn-lt"/>
                          <a:ea typeface="+mn-ea"/>
                          <a:cs typeface="+mn-cs"/>
                        </a:rPr>
                        <a:t>Mean (SD), mm Hg</a:t>
                      </a:r>
                    </a:p>
                  </a:txBody>
                  <a:tcPr/>
                </a:tc>
                <a:tc>
                  <a:txBody>
                    <a:bodyPr/>
                    <a:lstStyle/>
                    <a:p>
                      <a:r>
                        <a:rPr lang="en-US" sz="800" dirty="0"/>
                        <a:t>84.0 (10.1)</a:t>
                      </a:r>
                    </a:p>
                  </a:txBody>
                  <a:tcPr/>
                </a:tc>
                <a:tc>
                  <a:txBody>
                    <a:bodyPr/>
                    <a:lstStyle/>
                    <a:p>
                      <a:r>
                        <a:rPr lang="en-US" sz="800" dirty="0"/>
                        <a:t>79.3 (9.9)</a:t>
                      </a:r>
                    </a:p>
                  </a:txBody>
                  <a:tcPr/>
                </a:tc>
                <a:tc>
                  <a:txBody>
                    <a:bodyPr/>
                    <a:lstStyle/>
                    <a:p>
                      <a:r>
                        <a:rPr lang="en-US" sz="800" dirty="0"/>
                        <a:t>78.3</a:t>
                      </a:r>
                      <a:r>
                        <a:rPr lang="en-US" sz="800" baseline="0" dirty="0"/>
                        <a:t> (9.6)</a:t>
                      </a:r>
                      <a:endParaRPr lang="en-US" sz="800" dirty="0"/>
                    </a:p>
                  </a:txBody>
                  <a:tcPr/>
                </a:tc>
                <a:tc>
                  <a:txBody>
                    <a:bodyPr/>
                    <a:lstStyle/>
                    <a:p>
                      <a:r>
                        <a:rPr lang="en-US" sz="800" dirty="0"/>
                        <a:t>77.2 (9.5)</a:t>
                      </a:r>
                    </a:p>
                  </a:txBody>
                  <a:tcPr/>
                </a:tc>
                <a:tc>
                  <a:txBody>
                    <a:bodyPr/>
                    <a:lstStyle/>
                    <a:p>
                      <a:r>
                        <a:rPr lang="en-US" sz="800" dirty="0"/>
                        <a:t>76.5 (9.7)</a:t>
                      </a:r>
                    </a:p>
                  </a:txBody>
                  <a:tcPr/>
                </a:tc>
                <a:tc>
                  <a:txBody>
                    <a:bodyPr/>
                    <a:lstStyle/>
                    <a:p>
                      <a:r>
                        <a:rPr lang="en-US" sz="800" dirty="0"/>
                        <a:t>75.4 (9.8)</a:t>
                      </a:r>
                    </a:p>
                  </a:txBody>
                  <a:tcPr/>
                </a:tc>
                <a:extLst>
                  <a:ext uri="{0D108BD9-81ED-4DB2-BD59-A6C34878D82A}">
                    <a16:rowId xmlns:a16="http://schemas.microsoft.com/office/drawing/2014/main" xmlns="" val="3669521605"/>
                  </a:ext>
                </a:extLst>
              </a:tr>
              <a:tr h="335280">
                <a:tc vMerge="1">
                  <a:txBody>
                    <a:bodyPr/>
                    <a:lstStyle/>
                    <a:p>
                      <a:endParaRPr lang="en-US" sz="800" dirty="0"/>
                    </a:p>
                  </a:txBody>
                  <a:tcPr/>
                </a:tc>
                <a:tc>
                  <a:txBody>
                    <a:bodyPr/>
                    <a:lstStyle/>
                    <a:p>
                      <a:r>
                        <a:rPr lang="en-US" sz="800" b="1" dirty="0"/>
                        <a:t>Achieved BP Goal* </a:t>
                      </a:r>
                      <a:r>
                        <a:rPr lang="en-US" sz="800" b="1" baseline="0" dirty="0"/>
                        <a:t>No (%)</a:t>
                      </a:r>
                      <a:endParaRPr lang="en-US" sz="800" b="1" dirty="0"/>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4,149</a:t>
                      </a:r>
                      <a:r>
                        <a:rPr lang="en-US" sz="800" baseline="0" dirty="0"/>
                        <a:t> (27.2)</a:t>
                      </a:r>
                      <a:endParaRPr lang="en-US" sz="800" dirty="0"/>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7,434 (57.8)</a:t>
                      </a:r>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7,161 (61.0)</a:t>
                      </a:r>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6,836 (63.9)</a:t>
                      </a:r>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6,293 (67.1)</a:t>
                      </a:r>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3,615 (68.2)</a:t>
                      </a:r>
                    </a:p>
                  </a:txBody>
                  <a:tcPr>
                    <a:lnB w="38100" cap="flat" cmpd="sng" algn="ctr">
                      <a:solidFill>
                        <a:schemeClr val="tx2">
                          <a:lumMod val="50000"/>
                        </a:schemeClr>
                      </a:solidFill>
                      <a:prstDash val="solid"/>
                      <a:round/>
                      <a:headEnd type="none" w="med" len="med"/>
                      <a:tailEnd type="none" w="med" len="med"/>
                    </a:lnB>
                  </a:tcPr>
                </a:tc>
                <a:extLst>
                  <a:ext uri="{0D108BD9-81ED-4DB2-BD59-A6C34878D82A}">
                    <a16:rowId xmlns:a16="http://schemas.microsoft.com/office/drawing/2014/main" xmlns="" val="1684637801"/>
                  </a:ext>
                </a:extLst>
              </a:tr>
              <a:tr h="2133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t>Amlodipine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p>
                  </a:txBody>
                  <a:tcPr vert="vert270">
                    <a:lnT w="38100" cap="flat" cmpd="sng" algn="ctr">
                      <a:solidFill>
                        <a:schemeClr val="tx2">
                          <a:lumMod val="50000"/>
                        </a:schemeClr>
                      </a:solidFill>
                      <a:prstDash val="solid"/>
                      <a:round/>
                      <a:headEnd type="none" w="med" len="med"/>
                      <a:tailEnd type="none" w="med" len="med"/>
                    </a:lnT>
                    <a:lnB w="38100" cap="flat" cmpd="sng" algn="ctr">
                      <a:solidFill>
                        <a:schemeClr val="tx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No of</a:t>
                      </a:r>
                      <a:r>
                        <a:rPr lang="en-US" sz="800" b="1" baseline="0" dirty="0"/>
                        <a:t> </a:t>
                      </a:r>
                      <a:r>
                        <a:rPr lang="en-US" sz="800" b="1" dirty="0"/>
                        <a:t>Participants</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9,048</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7,609</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6,883</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6,381</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5,637</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3,195</a:t>
                      </a:r>
                    </a:p>
                  </a:txBody>
                  <a:tcPr>
                    <a:lnT w="38100" cap="flat" cmpd="sng" algn="ctr">
                      <a:solidFill>
                        <a:schemeClr val="tx2">
                          <a:lumMod val="50000"/>
                        </a:schemeClr>
                      </a:solidFill>
                      <a:prstDash val="solid"/>
                      <a:round/>
                      <a:headEnd type="none" w="med" len="med"/>
                      <a:tailEnd type="none" w="med" len="med"/>
                    </a:lnT>
                  </a:tcPr>
                </a:tc>
                <a:extLst>
                  <a:ext uri="{0D108BD9-81ED-4DB2-BD59-A6C34878D82A}">
                    <a16:rowId xmlns:a16="http://schemas.microsoft.com/office/drawing/2014/main" xmlns="" val="2566242211"/>
                  </a:ext>
                </a:extLst>
              </a:tr>
              <a:tr h="33528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SBP</a:t>
                      </a:r>
                      <a:br>
                        <a:rPr lang="en-US" sz="800" b="1" dirty="0"/>
                      </a:br>
                      <a:r>
                        <a:rPr lang="en-US" sz="800" b="1" dirty="0"/>
                        <a:t>Mean (SD), mm Hg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146.2 (15.7)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138.5 (14.9)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137.1 (15.0)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135.6 (15.2)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134.8 (15.0)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134.7 (14.9)</a:t>
                      </a:r>
                    </a:p>
                  </a:txBody>
                  <a:tcPr/>
                </a:tc>
                <a:extLst>
                  <a:ext uri="{0D108BD9-81ED-4DB2-BD59-A6C34878D82A}">
                    <a16:rowId xmlns:a16="http://schemas.microsoft.com/office/drawing/2014/main" xmlns="" val="610607314"/>
                  </a:ext>
                </a:extLst>
              </a:tr>
              <a:tr h="33528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mn-lt"/>
                          <a:ea typeface="+mn-ea"/>
                          <a:cs typeface="+mn-cs"/>
                        </a:rPr>
                        <a:t>DBP</a:t>
                      </a:r>
                      <a:br>
                        <a:rPr kumimoji="0" lang="en-US" sz="800" b="1" i="0" u="none" strike="noStrike" kern="1200" cap="none" spc="0" normalizeH="0" baseline="0" noProof="0" dirty="0">
                          <a:ln>
                            <a:noFill/>
                          </a:ln>
                          <a:solidFill>
                            <a:srgbClr val="000000"/>
                          </a:solidFill>
                          <a:effectLst/>
                          <a:uLnTx/>
                          <a:uFillTx/>
                          <a:latin typeface="+mn-lt"/>
                          <a:ea typeface="+mn-ea"/>
                          <a:cs typeface="+mn-cs"/>
                        </a:rPr>
                      </a:br>
                      <a:r>
                        <a:rPr kumimoji="0" lang="en-US" sz="800" b="1" i="0" u="none" strike="noStrike" kern="1200" cap="none" spc="0" normalizeH="0" baseline="0" noProof="0" dirty="0">
                          <a:ln>
                            <a:noFill/>
                          </a:ln>
                          <a:solidFill>
                            <a:srgbClr val="000000"/>
                          </a:solidFill>
                          <a:effectLst/>
                          <a:uLnTx/>
                          <a:uFillTx/>
                          <a:latin typeface="+mn-lt"/>
                          <a:ea typeface="+mn-ea"/>
                          <a:cs typeface="+mn-cs"/>
                        </a:rPr>
                        <a:t>Mean (SD), mm Hg</a:t>
                      </a:r>
                    </a:p>
                  </a:txBody>
                  <a:tcPr/>
                </a:tc>
                <a:tc>
                  <a:txBody>
                    <a:bodyPr/>
                    <a:lstStyle/>
                    <a:p>
                      <a:r>
                        <a:rPr lang="en-US" sz="800" dirty="0"/>
                        <a:t>83.9 (10.2)</a:t>
                      </a:r>
                    </a:p>
                  </a:txBody>
                  <a:tcPr/>
                </a:tc>
                <a:tc>
                  <a:txBody>
                    <a:bodyPr/>
                    <a:lstStyle/>
                    <a:p>
                      <a:r>
                        <a:rPr lang="en-US" sz="800" dirty="0"/>
                        <a:t>78.7 (9.5)</a:t>
                      </a:r>
                    </a:p>
                  </a:txBody>
                  <a:tcPr/>
                </a:tc>
                <a:tc>
                  <a:txBody>
                    <a:bodyPr/>
                    <a:lstStyle/>
                    <a:p>
                      <a:r>
                        <a:rPr lang="en-US" sz="800" dirty="0"/>
                        <a:t>77.7 (9.6)</a:t>
                      </a:r>
                    </a:p>
                  </a:txBody>
                  <a:tcPr/>
                </a:tc>
                <a:tc>
                  <a:txBody>
                    <a:bodyPr/>
                    <a:lstStyle/>
                    <a:p>
                      <a:r>
                        <a:rPr lang="en-US" sz="800" dirty="0"/>
                        <a:t>76.4</a:t>
                      </a:r>
                      <a:r>
                        <a:rPr lang="en-US" sz="800" baseline="0" dirty="0"/>
                        <a:t> (9.6)</a:t>
                      </a:r>
                      <a:endParaRPr lang="en-US" sz="800" dirty="0"/>
                    </a:p>
                  </a:txBody>
                  <a:tcPr/>
                </a:tc>
                <a:tc>
                  <a:txBody>
                    <a:bodyPr/>
                    <a:lstStyle/>
                    <a:p>
                      <a:r>
                        <a:rPr lang="en-US" sz="800" dirty="0"/>
                        <a:t>75.7 (9.6)</a:t>
                      </a:r>
                    </a:p>
                  </a:txBody>
                  <a:tcPr/>
                </a:tc>
                <a:tc>
                  <a:txBody>
                    <a:bodyPr/>
                    <a:lstStyle/>
                    <a:p>
                      <a:r>
                        <a:rPr lang="en-US" sz="800" dirty="0"/>
                        <a:t>74.6 (9.9)</a:t>
                      </a:r>
                    </a:p>
                  </a:txBody>
                  <a:tcPr/>
                </a:tc>
                <a:extLst>
                  <a:ext uri="{0D108BD9-81ED-4DB2-BD59-A6C34878D82A}">
                    <a16:rowId xmlns:a16="http://schemas.microsoft.com/office/drawing/2014/main" xmlns="" val="2787232603"/>
                  </a:ext>
                </a:extLst>
              </a:tr>
              <a:tr h="335280">
                <a:tc vMerge="1">
                  <a:txBody>
                    <a:bodyPr/>
                    <a:lstStyle/>
                    <a:p>
                      <a:endParaRPr lang="en-US" sz="800" dirty="0"/>
                    </a:p>
                  </a:txBody>
                  <a:tcPr/>
                </a:tc>
                <a:tc>
                  <a:txBody>
                    <a:bodyPr/>
                    <a:lstStyle/>
                    <a:p>
                      <a:r>
                        <a:rPr lang="en-US" sz="800" b="1" dirty="0"/>
                        <a:t>Achieved BP Goal* </a:t>
                      </a:r>
                      <a:r>
                        <a:rPr lang="en-US" sz="800" b="1" baseline="0" dirty="0"/>
                        <a:t>No (%)</a:t>
                      </a:r>
                      <a:endParaRPr lang="en-US" sz="800" b="1" dirty="0"/>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2,497</a:t>
                      </a:r>
                      <a:r>
                        <a:rPr lang="en-US" sz="800" baseline="0" dirty="0"/>
                        <a:t> (27.6)</a:t>
                      </a:r>
                      <a:endParaRPr lang="en-US" sz="800" dirty="0"/>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4,200 (55.2)</a:t>
                      </a:r>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3,951 (57.4)</a:t>
                      </a:r>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4,046 (63.4)</a:t>
                      </a:r>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3,709 (65.8)</a:t>
                      </a:r>
                    </a:p>
                  </a:txBody>
                  <a:tcPr>
                    <a:lnB w="38100" cap="flat" cmpd="sng" algn="ctr">
                      <a:solidFill>
                        <a:schemeClr val="tx2">
                          <a:lumMod val="50000"/>
                        </a:schemeClr>
                      </a:solidFill>
                      <a:prstDash val="solid"/>
                      <a:round/>
                      <a:headEnd type="none" w="med" len="med"/>
                      <a:tailEnd type="none" w="med" len="med"/>
                    </a:lnB>
                  </a:tcPr>
                </a:tc>
                <a:tc>
                  <a:txBody>
                    <a:bodyPr/>
                    <a:lstStyle/>
                    <a:p>
                      <a:r>
                        <a:rPr lang="en-US" sz="800" dirty="0"/>
                        <a:t>2,118 (66.3)</a:t>
                      </a:r>
                    </a:p>
                  </a:txBody>
                  <a:tcPr>
                    <a:lnB w="38100" cap="flat" cmpd="sng" algn="ctr">
                      <a:solidFill>
                        <a:schemeClr val="tx2">
                          <a:lumMod val="50000"/>
                        </a:schemeClr>
                      </a:solidFill>
                      <a:prstDash val="solid"/>
                      <a:round/>
                      <a:headEnd type="none" w="med" len="med"/>
                      <a:tailEnd type="none" w="med" len="med"/>
                    </a:lnB>
                  </a:tcPr>
                </a:tc>
                <a:extLst>
                  <a:ext uri="{0D108BD9-81ED-4DB2-BD59-A6C34878D82A}">
                    <a16:rowId xmlns:a16="http://schemas.microsoft.com/office/drawing/2014/main" xmlns="" val="2947505023"/>
                  </a:ext>
                </a:extLst>
              </a:tr>
              <a:tr h="2133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t>Lisinopril</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p>
                  </a:txBody>
                  <a:tcPr vert="vert270">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No of</a:t>
                      </a:r>
                      <a:r>
                        <a:rPr lang="en-US" sz="800" b="1" baseline="0" dirty="0"/>
                        <a:t> </a:t>
                      </a:r>
                      <a:r>
                        <a:rPr lang="en-US" sz="800" b="1" dirty="0"/>
                        <a:t>Participants</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9,054</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7,521</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6,700</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6,076</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5,325</a:t>
                      </a:r>
                    </a:p>
                  </a:txBody>
                  <a:tcPr>
                    <a:lnT w="38100" cap="flat" cmpd="sng" algn="ctr">
                      <a:solidFill>
                        <a:schemeClr val="tx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2,963</a:t>
                      </a:r>
                    </a:p>
                  </a:txBody>
                  <a:tcPr>
                    <a:lnT w="38100" cap="flat" cmpd="sng" algn="ctr">
                      <a:solidFill>
                        <a:schemeClr val="tx2">
                          <a:lumMod val="50000"/>
                        </a:schemeClr>
                      </a:solidFill>
                      <a:prstDash val="solid"/>
                      <a:round/>
                      <a:headEnd type="none" w="med" len="med"/>
                      <a:tailEnd type="none" w="med" len="med"/>
                    </a:lnT>
                  </a:tcPr>
                </a:tc>
                <a:extLst>
                  <a:ext uri="{0D108BD9-81ED-4DB2-BD59-A6C34878D82A}">
                    <a16:rowId xmlns:a16="http://schemas.microsoft.com/office/drawing/2014/main" xmlns="" val="1154998809"/>
                  </a:ext>
                </a:extLst>
              </a:tr>
              <a:tr h="33528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SBP</a:t>
                      </a:r>
                      <a:br>
                        <a:rPr lang="en-US" sz="800" b="1" dirty="0"/>
                      </a:br>
                      <a:r>
                        <a:rPr lang="en-US" sz="800" b="1" dirty="0"/>
                        <a:t>Mean (SD), mm Hg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146.4 (15.7)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140.0 (18.5)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138.4 (17.9)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136.7 (17.3)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135.5 (17.2)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135.9 (17.9)</a:t>
                      </a:r>
                    </a:p>
                  </a:txBody>
                  <a:tcPr/>
                </a:tc>
                <a:extLst>
                  <a:ext uri="{0D108BD9-81ED-4DB2-BD59-A6C34878D82A}">
                    <a16:rowId xmlns:a16="http://schemas.microsoft.com/office/drawing/2014/main" xmlns="" val="2245781676"/>
                  </a:ext>
                </a:extLst>
              </a:tr>
              <a:tr h="33528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mn-lt"/>
                          <a:ea typeface="+mn-ea"/>
                          <a:cs typeface="+mn-cs"/>
                        </a:rPr>
                        <a:t>DBP</a:t>
                      </a:r>
                      <a:br>
                        <a:rPr kumimoji="0" lang="en-US" sz="800" b="1" i="0" u="none" strike="noStrike" kern="1200" cap="none" spc="0" normalizeH="0" baseline="0" noProof="0" dirty="0">
                          <a:ln>
                            <a:noFill/>
                          </a:ln>
                          <a:solidFill>
                            <a:srgbClr val="000000"/>
                          </a:solidFill>
                          <a:effectLst/>
                          <a:uLnTx/>
                          <a:uFillTx/>
                          <a:latin typeface="+mn-lt"/>
                          <a:ea typeface="+mn-ea"/>
                          <a:cs typeface="+mn-cs"/>
                        </a:rPr>
                      </a:br>
                      <a:r>
                        <a:rPr kumimoji="0" lang="en-US" sz="800" b="1" i="0" u="none" strike="noStrike" kern="1200" cap="none" spc="0" normalizeH="0" baseline="0" noProof="0" dirty="0">
                          <a:ln>
                            <a:noFill/>
                          </a:ln>
                          <a:solidFill>
                            <a:srgbClr val="000000"/>
                          </a:solidFill>
                          <a:effectLst/>
                          <a:uLnTx/>
                          <a:uFillTx/>
                          <a:latin typeface="+mn-lt"/>
                          <a:ea typeface="+mn-ea"/>
                          <a:cs typeface="+mn-cs"/>
                        </a:rPr>
                        <a:t>Mean (SD), mm Hg</a:t>
                      </a:r>
                    </a:p>
                  </a:txBody>
                  <a:tcPr/>
                </a:tc>
                <a:tc>
                  <a:txBody>
                    <a:bodyPr/>
                    <a:lstStyle/>
                    <a:p>
                      <a:r>
                        <a:rPr lang="en-US" sz="800" dirty="0"/>
                        <a:t>84.1 (10.0)</a:t>
                      </a:r>
                    </a:p>
                  </a:txBody>
                  <a:tcPr/>
                </a:tc>
                <a:tc>
                  <a:txBody>
                    <a:bodyPr/>
                    <a:lstStyle/>
                    <a:p>
                      <a:r>
                        <a:rPr lang="en-US" sz="800" dirty="0"/>
                        <a:t>79.9 (10.5)</a:t>
                      </a:r>
                    </a:p>
                  </a:txBody>
                  <a:tcPr/>
                </a:tc>
                <a:tc>
                  <a:txBody>
                    <a:bodyPr/>
                    <a:lstStyle/>
                    <a:p>
                      <a:r>
                        <a:rPr lang="en-US" sz="800" dirty="0"/>
                        <a:t>78.6 (10.3)</a:t>
                      </a:r>
                    </a:p>
                  </a:txBody>
                  <a:tcPr/>
                </a:tc>
                <a:tc>
                  <a:txBody>
                    <a:bodyPr/>
                    <a:lstStyle/>
                    <a:p>
                      <a:r>
                        <a:rPr lang="en-US" sz="800" dirty="0"/>
                        <a:t>77.3 (10.3)</a:t>
                      </a:r>
                    </a:p>
                  </a:txBody>
                  <a:tcPr/>
                </a:tc>
                <a:tc>
                  <a:txBody>
                    <a:bodyPr/>
                    <a:lstStyle/>
                    <a:p>
                      <a:r>
                        <a:rPr lang="en-US" sz="800" dirty="0"/>
                        <a:t>76.6 (10.4)</a:t>
                      </a:r>
                    </a:p>
                  </a:txBody>
                  <a:tcPr/>
                </a:tc>
                <a:tc>
                  <a:txBody>
                    <a:bodyPr/>
                    <a:lstStyle/>
                    <a:p>
                      <a:r>
                        <a:rPr lang="en-US" sz="800" dirty="0"/>
                        <a:t>75.4</a:t>
                      </a:r>
                      <a:r>
                        <a:rPr lang="en-US" sz="800" baseline="0" dirty="0"/>
                        <a:t> (10.7)</a:t>
                      </a:r>
                      <a:endParaRPr lang="en-US" sz="800" dirty="0"/>
                    </a:p>
                  </a:txBody>
                  <a:tcPr/>
                </a:tc>
                <a:extLst>
                  <a:ext uri="{0D108BD9-81ED-4DB2-BD59-A6C34878D82A}">
                    <a16:rowId xmlns:a16="http://schemas.microsoft.com/office/drawing/2014/main" xmlns="" val="3091567867"/>
                  </a:ext>
                </a:extLst>
              </a:tr>
              <a:tr h="335280">
                <a:tc vMerge="1">
                  <a:txBody>
                    <a:bodyPr/>
                    <a:lstStyle/>
                    <a:p>
                      <a:endParaRPr lang="en-US" sz="800" dirty="0"/>
                    </a:p>
                  </a:txBody>
                  <a:tcPr/>
                </a:tc>
                <a:tc>
                  <a:txBody>
                    <a:bodyPr/>
                    <a:lstStyle/>
                    <a:p>
                      <a:r>
                        <a:rPr lang="en-US" sz="800" b="1" dirty="0"/>
                        <a:t>Achieved BP Goal* </a:t>
                      </a:r>
                      <a:r>
                        <a:rPr lang="en-US" sz="800" b="1" baseline="0" dirty="0"/>
                        <a:t>No (%)</a:t>
                      </a:r>
                      <a:endParaRPr lang="en-US" sz="800" b="1" dirty="0"/>
                    </a:p>
                  </a:txBody>
                  <a:tcPr/>
                </a:tc>
                <a:tc>
                  <a:txBody>
                    <a:bodyPr/>
                    <a:lstStyle/>
                    <a:p>
                      <a:r>
                        <a:rPr lang="en-US" sz="800" dirty="0"/>
                        <a:t>2,381 (26.3)</a:t>
                      </a:r>
                    </a:p>
                  </a:txBody>
                  <a:tcPr/>
                </a:tc>
                <a:tc>
                  <a:txBody>
                    <a:bodyPr/>
                    <a:lstStyle/>
                    <a:p>
                      <a:r>
                        <a:rPr lang="en-US" sz="800" dirty="0"/>
                        <a:t>3,806 (50.6)</a:t>
                      </a:r>
                    </a:p>
                  </a:txBody>
                  <a:tcPr/>
                </a:tc>
                <a:tc>
                  <a:txBody>
                    <a:bodyPr/>
                    <a:lstStyle/>
                    <a:p>
                      <a:r>
                        <a:rPr lang="en-US" sz="800" dirty="0"/>
                        <a:t>3,625 (54.1)</a:t>
                      </a:r>
                    </a:p>
                  </a:txBody>
                  <a:tcPr/>
                </a:tc>
                <a:tc>
                  <a:txBody>
                    <a:bodyPr/>
                    <a:lstStyle/>
                    <a:p>
                      <a:r>
                        <a:rPr lang="en-US" sz="800" dirty="0"/>
                        <a:t>3,597</a:t>
                      </a:r>
                      <a:r>
                        <a:rPr lang="en-US" sz="800" baseline="0" dirty="0"/>
                        <a:t> (59.2)</a:t>
                      </a:r>
                      <a:endParaRPr lang="en-US" sz="800" dirty="0"/>
                    </a:p>
                  </a:txBody>
                  <a:tcPr/>
                </a:tc>
                <a:tc>
                  <a:txBody>
                    <a:bodyPr/>
                    <a:lstStyle/>
                    <a:p>
                      <a:r>
                        <a:rPr lang="en-US" sz="800" dirty="0"/>
                        <a:t>3,360 (63.1)</a:t>
                      </a:r>
                    </a:p>
                  </a:txBody>
                  <a:tcPr/>
                </a:tc>
                <a:tc>
                  <a:txBody>
                    <a:bodyPr/>
                    <a:lstStyle/>
                    <a:p>
                      <a:r>
                        <a:rPr lang="en-US" sz="800" dirty="0"/>
                        <a:t>1,813 (61.2)</a:t>
                      </a:r>
                    </a:p>
                  </a:txBody>
                  <a:tcPr/>
                </a:tc>
                <a:extLst>
                  <a:ext uri="{0D108BD9-81ED-4DB2-BD59-A6C34878D82A}">
                    <a16:rowId xmlns:a16="http://schemas.microsoft.com/office/drawing/2014/main" xmlns="" val="3495952445"/>
                  </a:ext>
                </a:extLst>
              </a:tr>
            </a:tbl>
          </a:graphicData>
        </a:graphic>
      </p:graphicFrame>
      <p:sp>
        <p:nvSpPr>
          <p:cNvPr id="7" name="TextBox 6"/>
          <p:cNvSpPr txBox="1"/>
          <p:nvPr/>
        </p:nvSpPr>
        <p:spPr>
          <a:xfrm>
            <a:off x="467471" y="6123482"/>
            <a:ext cx="5641288" cy="507831"/>
          </a:xfrm>
          <a:prstGeom prst="rect">
            <a:avLst/>
          </a:prstGeom>
          <a:noFill/>
        </p:spPr>
        <p:txBody>
          <a:bodyPr wrap="none" rtlCol="0">
            <a:spAutoFit/>
          </a:bodyPr>
          <a:lstStyle/>
          <a:p>
            <a:r>
              <a:rPr lang="en-US" sz="900" dirty="0"/>
              <a:t>*Blood Pressure Goal &lt;140/90 mm Hg.</a:t>
            </a:r>
          </a:p>
          <a:p>
            <a:r>
              <a:rPr lang="en-US" sz="900" baseline="30000" dirty="0"/>
              <a:t>†</a:t>
            </a:r>
            <a:r>
              <a:rPr lang="en-US" sz="900" dirty="0"/>
              <a:t>Primary outcome = fatal coronary heart disease of nonfatal myocardial infarction.</a:t>
            </a:r>
            <a:endParaRPr lang="en-US" sz="900" baseline="30000" dirty="0"/>
          </a:p>
          <a:p>
            <a:r>
              <a:rPr lang="en-US" sz="900" dirty="0"/>
              <a:t>BP = blood pressure; CV = cardiovascular; DBP = diastolic blood pressure; SBP = systolic blood pressure. </a:t>
            </a:r>
          </a:p>
        </p:txBody>
      </p:sp>
      <p:sp>
        <p:nvSpPr>
          <p:cNvPr id="55" name="TextBox 54"/>
          <p:cNvSpPr txBox="1"/>
          <p:nvPr/>
        </p:nvSpPr>
        <p:spPr>
          <a:xfrm>
            <a:off x="4528914" y="4823141"/>
            <a:ext cx="914400" cy="200055"/>
          </a:xfrm>
          <a:prstGeom prst="rect">
            <a:avLst/>
          </a:prstGeom>
          <a:noFill/>
        </p:spPr>
        <p:txBody>
          <a:bodyPr wrap="square" rtlCol="0">
            <a:spAutoFit/>
          </a:bodyPr>
          <a:lstStyle/>
          <a:p>
            <a:pPr algn="r"/>
            <a:r>
              <a:rPr lang="en-US" sz="700" b="1" dirty="0"/>
              <a:t>No. at Risk</a:t>
            </a:r>
          </a:p>
        </p:txBody>
      </p:sp>
      <p:sp>
        <p:nvSpPr>
          <p:cNvPr id="56" name="TextBox 55"/>
          <p:cNvSpPr txBox="1"/>
          <p:nvPr/>
        </p:nvSpPr>
        <p:spPr>
          <a:xfrm>
            <a:off x="4528914" y="4944420"/>
            <a:ext cx="914400" cy="184666"/>
          </a:xfrm>
          <a:prstGeom prst="rect">
            <a:avLst/>
          </a:prstGeom>
          <a:noFill/>
        </p:spPr>
        <p:txBody>
          <a:bodyPr wrap="square" rtlCol="0">
            <a:spAutoFit/>
          </a:bodyPr>
          <a:lstStyle/>
          <a:p>
            <a:pPr algn="r"/>
            <a:r>
              <a:rPr lang="en-US" sz="600" dirty="0" err="1"/>
              <a:t>Chlorthalidone</a:t>
            </a:r>
            <a:endParaRPr lang="en-US" sz="600" dirty="0"/>
          </a:p>
        </p:txBody>
      </p:sp>
      <p:sp>
        <p:nvSpPr>
          <p:cNvPr id="57" name="TextBox 56"/>
          <p:cNvSpPr txBox="1"/>
          <p:nvPr/>
        </p:nvSpPr>
        <p:spPr>
          <a:xfrm>
            <a:off x="4528914" y="5079812"/>
            <a:ext cx="914400" cy="184666"/>
          </a:xfrm>
          <a:prstGeom prst="rect">
            <a:avLst/>
          </a:prstGeom>
          <a:noFill/>
        </p:spPr>
        <p:txBody>
          <a:bodyPr wrap="square" rtlCol="0">
            <a:spAutoFit/>
          </a:bodyPr>
          <a:lstStyle/>
          <a:p>
            <a:pPr algn="r"/>
            <a:r>
              <a:rPr lang="en-US" sz="600"/>
              <a:t>Amlodipine</a:t>
            </a:r>
            <a:endParaRPr lang="en-US" sz="600" dirty="0"/>
          </a:p>
        </p:txBody>
      </p:sp>
      <p:sp>
        <p:nvSpPr>
          <p:cNvPr id="58" name="TextBox 57"/>
          <p:cNvSpPr txBox="1"/>
          <p:nvPr/>
        </p:nvSpPr>
        <p:spPr>
          <a:xfrm>
            <a:off x="4528914" y="5205576"/>
            <a:ext cx="914400" cy="184666"/>
          </a:xfrm>
          <a:prstGeom prst="rect">
            <a:avLst/>
          </a:prstGeom>
          <a:noFill/>
        </p:spPr>
        <p:txBody>
          <a:bodyPr wrap="square" rtlCol="0">
            <a:spAutoFit/>
          </a:bodyPr>
          <a:lstStyle/>
          <a:p>
            <a:pPr algn="r"/>
            <a:r>
              <a:rPr lang="en-US" sz="600"/>
              <a:t>Lisinopril</a:t>
            </a:r>
            <a:endParaRPr lang="en-US" sz="600" dirty="0"/>
          </a:p>
        </p:txBody>
      </p:sp>
      <p:grpSp>
        <p:nvGrpSpPr>
          <p:cNvPr id="60" name="Group 59"/>
          <p:cNvGrpSpPr/>
          <p:nvPr/>
        </p:nvGrpSpPr>
        <p:grpSpPr>
          <a:xfrm>
            <a:off x="4833165" y="1053851"/>
            <a:ext cx="3967394" cy="4462232"/>
            <a:chOff x="4843439" y="612069"/>
            <a:chExt cx="3967394" cy="4462232"/>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3439" y="612069"/>
              <a:ext cx="3967394" cy="4462232"/>
            </a:xfrm>
            <a:prstGeom prst="rect">
              <a:avLst/>
            </a:prstGeom>
          </p:spPr>
        </p:pic>
        <p:grpSp>
          <p:nvGrpSpPr>
            <p:cNvPr id="59" name="Group 58"/>
            <p:cNvGrpSpPr/>
            <p:nvPr/>
          </p:nvGrpSpPr>
          <p:grpSpPr>
            <a:xfrm>
              <a:off x="4908787" y="1336205"/>
              <a:ext cx="3865576" cy="3186050"/>
              <a:chOff x="4908787" y="1336205"/>
              <a:chExt cx="3865576" cy="3186050"/>
            </a:xfrm>
          </p:grpSpPr>
          <p:sp>
            <p:nvSpPr>
              <p:cNvPr id="10" name="TextBox 9"/>
              <p:cNvSpPr txBox="1"/>
              <p:nvPr/>
            </p:nvSpPr>
            <p:spPr>
              <a:xfrm>
                <a:off x="6478342" y="3839299"/>
                <a:ext cx="1167625" cy="246221"/>
              </a:xfrm>
              <a:prstGeom prst="rect">
                <a:avLst/>
              </a:prstGeom>
              <a:noFill/>
            </p:spPr>
            <p:txBody>
              <a:bodyPr wrap="square" rtlCol="0">
                <a:spAutoFit/>
              </a:bodyPr>
              <a:lstStyle/>
              <a:p>
                <a:pPr algn="ctr"/>
                <a:r>
                  <a:rPr lang="en-US" sz="1000" b="1" dirty="0"/>
                  <a:t>Year</a:t>
                </a:r>
              </a:p>
            </p:txBody>
          </p:sp>
          <p:sp>
            <p:nvSpPr>
              <p:cNvPr id="11" name="TextBox 10"/>
              <p:cNvSpPr txBox="1"/>
              <p:nvPr/>
            </p:nvSpPr>
            <p:spPr>
              <a:xfrm rot="16200000">
                <a:off x="4057282" y="2395089"/>
                <a:ext cx="2103120" cy="400110"/>
              </a:xfrm>
              <a:prstGeom prst="rect">
                <a:avLst/>
              </a:prstGeom>
              <a:noFill/>
            </p:spPr>
            <p:txBody>
              <a:bodyPr wrap="square" rtlCol="0">
                <a:spAutoFit/>
              </a:bodyPr>
              <a:lstStyle/>
              <a:p>
                <a:pPr algn="ctr"/>
                <a:r>
                  <a:rPr lang="en-US" sz="1000" b="1" dirty="0"/>
                  <a:t>Cumulative Primary Outcome</a:t>
                </a:r>
                <a:r>
                  <a:rPr lang="en-US" sz="1000" b="1" baseline="30000" dirty="0"/>
                  <a:t>†</a:t>
                </a:r>
                <a:r>
                  <a:rPr lang="en-US" sz="1000" b="1" dirty="0"/>
                  <a:t> Event Rate (%)</a:t>
                </a:r>
              </a:p>
            </p:txBody>
          </p:sp>
          <p:sp>
            <p:nvSpPr>
              <p:cNvPr id="12" name="TextBox 11"/>
              <p:cNvSpPr txBox="1"/>
              <p:nvPr/>
            </p:nvSpPr>
            <p:spPr>
              <a:xfrm>
                <a:off x="5331569" y="3728993"/>
                <a:ext cx="213231" cy="215444"/>
              </a:xfrm>
              <a:prstGeom prst="rect">
                <a:avLst/>
              </a:prstGeom>
              <a:noFill/>
            </p:spPr>
            <p:txBody>
              <a:bodyPr wrap="square" rtlCol="0">
                <a:spAutoFit/>
              </a:bodyPr>
              <a:lstStyle/>
              <a:p>
                <a:pPr algn="ctr"/>
                <a:r>
                  <a:rPr lang="en-US" sz="800" dirty="0"/>
                  <a:t>0</a:t>
                </a:r>
              </a:p>
            </p:txBody>
          </p:sp>
          <p:sp>
            <p:nvSpPr>
              <p:cNvPr id="13" name="TextBox 12"/>
              <p:cNvSpPr txBox="1"/>
              <p:nvPr/>
            </p:nvSpPr>
            <p:spPr>
              <a:xfrm>
                <a:off x="5794691" y="3728993"/>
                <a:ext cx="213231" cy="215444"/>
              </a:xfrm>
              <a:prstGeom prst="rect">
                <a:avLst/>
              </a:prstGeom>
              <a:noFill/>
            </p:spPr>
            <p:txBody>
              <a:bodyPr wrap="square" rtlCol="0">
                <a:spAutoFit/>
              </a:bodyPr>
              <a:lstStyle/>
              <a:p>
                <a:pPr algn="ctr"/>
                <a:r>
                  <a:rPr lang="en-US" sz="800"/>
                  <a:t>1</a:t>
                </a:r>
                <a:endParaRPr lang="en-US" sz="800" dirty="0"/>
              </a:p>
            </p:txBody>
          </p:sp>
          <p:sp>
            <p:nvSpPr>
              <p:cNvPr id="14" name="TextBox 13"/>
              <p:cNvSpPr txBox="1"/>
              <p:nvPr/>
            </p:nvSpPr>
            <p:spPr>
              <a:xfrm>
                <a:off x="6254837" y="3728993"/>
                <a:ext cx="213231" cy="215444"/>
              </a:xfrm>
              <a:prstGeom prst="rect">
                <a:avLst/>
              </a:prstGeom>
              <a:noFill/>
            </p:spPr>
            <p:txBody>
              <a:bodyPr wrap="square" rtlCol="0">
                <a:spAutoFit/>
              </a:bodyPr>
              <a:lstStyle/>
              <a:p>
                <a:pPr algn="ctr"/>
                <a:r>
                  <a:rPr lang="en-US" sz="800" dirty="0"/>
                  <a:t>2</a:t>
                </a:r>
              </a:p>
            </p:txBody>
          </p:sp>
          <p:sp>
            <p:nvSpPr>
              <p:cNvPr id="15" name="TextBox 14"/>
              <p:cNvSpPr txBox="1"/>
              <p:nvPr/>
            </p:nvSpPr>
            <p:spPr>
              <a:xfrm>
                <a:off x="6720520" y="3728993"/>
                <a:ext cx="213231" cy="215444"/>
              </a:xfrm>
              <a:prstGeom prst="rect">
                <a:avLst/>
              </a:prstGeom>
              <a:noFill/>
            </p:spPr>
            <p:txBody>
              <a:bodyPr wrap="square" rtlCol="0">
                <a:spAutoFit/>
              </a:bodyPr>
              <a:lstStyle/>
              <a:p>
                <a:pPr algn="ctr"/>
                <a:r>
                  <a:rPr lang="en-US" sz="800" dirty="0"/>
                  <a:t>3</a:t>
                </a:r>
              </a:p>
            </p:txBody>
          </p:sp>
          <p:sp>
            <p:nvSpPr>
              <p:cNvPr id="16" name="TextBox 15"/>
              <p:cNvSpPr txBox="1"/>
              <p:nvPr/>
            </p:nvSpPr>
            <p:spPr>
              <a:xfrm>
                <a:off x="7179765" y="3728993"/>
                <a:ext cx="213231" cy="215444"/>
              </a:xfrm>
              <a:prstGeom prst="rect">
                <a:avLst/>
              </a:prstGeom>
              <a:noFill/>
            </p:spPr>
            <p:txBody>
              <a:bodyPr wrap="square" rtlCol="0">
                <a:spAutoFit/>
              </a:bodyPr>
              <a:lstStyle/>
              <a:p>
                <a:pPr algn="ctr"/>
                <a:r>
                  <a:rPr lang="en-US" sz="800"/>
                  <a:t>4</a:t>
                </a:r>
                <a:endParaRPr lang="en-US" sz="800" dirty="0"/>
              </a:p>
            </p:txBody>
          </p:sp>
          <p:sp>
            <p:nvSpPr>
              <p:cNvPr id="17" name="TextBox 16"/>
              <p:cNvSpPr txBox="1"/>
              <p:nvPr/>
            </p:nvSpPr>
            <p:spPr>
              <a:xfrm>
                <a:off x="7639649" y="3728993"/>
                <a:ext cx="213231" cy="215444"/>
              </a:xfrm>
              <a:prstGeom prst="rect">
                <a:avLst/>
              </a:prstGeom>
              <a:noFill/>
            </p:spPr>
            <p:txBody>
              <a:bodyPr wrap="square" rtlCol="0">
                <a:spAutoFit/>
              </a:bodyPr>
              <a:lstStyle/>
              <a:p>
                <a:pPr algn="ctr"/>
                <a:r>
                  <a:rPr lang="en-US" sz="800"/>
                  <a:t>5</a:t>
                </a:r>
                <a:endParaRPr lang="en-US" sz="800" dirty="0"/>
              </a:p>
            </p:txBody>
          </p:sp>
          <p:sp>
            <p:nvSpPr>
              <p:cNvPr id="18" name="TextBox 17"/>
              <p:cNvSpPr txBox="1"/>
              <p:nvPr/>
            </p:nvSpPr>
            <p:spPr>
              <a:xfrm>
                <a:off x="8098413" y="3728993"/>
                <a:ext cx="213231" cy="215444"/>
              </a:xfrm>
              <a:prstGeom prst="rect">
                <a:avLst/>
              </a:prstGeom>
              <a:noFill/>
            </p:spPr>
            <p:txBody>
              <a:bodyPr wrap="square" rtlCol="0">
                <a:spAutoFit/>
              </a:bodyPr>
              <a:lstStyle/>
              <a:p>
                <a:pPr algn="ctr"/>
                <a:r>
                  <a:rPr lang="en-US" sz="800"/>
                  <a:t>6</a:t>
                </a:r>
                <a:endParaRPr lang="en-US" sz="800" dirty="0"/>
              </a:p>
            </p:txBody>
          </p:sp>
          <p:sp>
            <p:nvSpPr>
              <p:cNvPr id="19" name="TextBox 18"/>
              <p:cNvSpPr txBox="1"/>
              <p:nvPr/>
            </p:nvSpPr>
            <p:spPr>
              <a:xfrm>
                <a:off x="8561132" y="3728992"/>
                <a:ext cx="213231" cy="215444"/>
              </a:xfrm>
              <a:prstGeom prst="rect">
                <a:avLst/>
              </a:prstGeom>
              <a:noFill/>
            </p:spPr>
            <p:txBody>
              <a:bodyPr wrap="square" rtlCol="0">
                <a:spAutoFit/>
              </a:bodyPr>
              <a:lstStyle/>
              <a:p>
                <a:pPr algn="ctr"/>
                <a:r>
                  <a:rPr lang="en-US" sz="800" dirty="0"/>
                  <a:t>7</a:t>
                </a:r>
              </a:p>
            </p:txBody>
          </p:sp>
          <p:sp>
            <p:nvSpPr>
              <p:cNvPr id="20" name="TextBox 19"/>
              <p:cNvSpPr txBox="1"/>
              <p:nvPr/>
            </p:nvSpPr>
            <p:spPr>
              <a:xfrm>
                <a:off x="5250660" y="3031610"/>
                <a:ext cx="213231" cy="215444"/>
              </a:xfrm>
              <a:prstGeom prst="rect">
                <a:avLst/>
              </a:prstGeom>
              <a:noFill/>
            </p:spPr>
            <p:txBody>
              <a:bodyPr wrap="square" rtlCol="0">
                <a:spAutoFit/>
              </a:bodyPr>
              <a:lstStyle/>
              <a:p>
                <a:pPr algn="r"/>
                <a:r>
                  <a:rPr lang="en-US" sz="800" dirty="0"/>
                  <a:t>5</a:t>
                </a:r>
              </a:p>
            </p:txBody>
          </p:sp>
          <p:sp>
            <p:nvSpPr>
              <p:cNvPr id="21" name="TextBox 20"/>
              <p:cNvSpPr txBox="1"/>
              <p:nvPr/>
            </p:nvSpPr>
            <p:spPr>
              <a:xfrm>
                <a:off x="5098131" y="2462773"/>
                <a:ext cx="365760" cy="200055"/>
              </a:xfrm>
              <a:prstGeom prst="rect">
                <a:avLst/>
              </a:prstGeom>
              <a:noFill/>
            </p:spPr>
            <p:txBody>
              <a:bodyPr wrap="square" rtlCol="0">
                <a:spAutoFit/>
              </a:bodyPr>
              <a:lstStyle/>
              <a:p>
                <a:pPr algn="r"/>
                <a:r>
                  <a:rPr lang="en-US" sz="700"/>
                  <a:t>10</a:t>
                </a:r>
                <a:endParaRPr lang="en-US" sz="700" dirty="0"/>
              </a:p>
            </p:txBody>
          </p:sp>
          <p:sp>
            <p:nvSpPr>
              <p:cNvPr id="22" name="TextBox 21"/>
              <p:cNvSpPr txBox="1"/>
              <p:nvPr/>
            </p:nvSpPr>
            <p:spPr>
              <a:xfrm>
                <a:off x="5098131" y="1893936"/>
                <a:ext cx="365760" cy="200055"/>
              </a:xfrm>
              <a:prstGeom prst="rect">
                <a:avLst/>
              </a:prstGeom>
              <a:noFill/>
            </p:spPr>
            <p:txBody>
              <a:bodyPr wrap="square" rtlCol="0">
                <a:spAutoFit/>
              </a:bodyPr>
              <a:lstStyle/>
              <a:p>
                <a:pPr algn="r"/>
                <a:r>
                  <a:rPr lang="en-US" sz="700"/>
                  <a:t>15</a:t>
                </a:r>
                <a:endParaRPr lang="en-US" sz="700" dirty="0"/>
              </a:p>
            </p:txBody>
          </p:sp>
          <p:sp>
            <p:nvSpPr>
              <p:cNvPr id="23" name="TextBox 22"/>
              <p:cNvSpPr txBox="1"/>
              <p:nvPr/>
            </p:nvSpPr>
            <p:spPr>
              <a:xfrm>
                <a:off x="5098131" y="1336205"/>
                <a:ext cx="365760" cy="200055"/>
              </a:xfrm>
              <a:prstGeom prst="rect">
                <a:avLst/>
              </a:prstGeom>
              <a:noFill/>
            </p:spPr>
            <p:txBody>
              <a:bodyPr wrap="square" rtlCol="0">
                <a:spAutoFit/>
              </a:bodyPr>
              <a:lstStyle/>
              <a:p>
                <a:pPr algn="r"/>
                <a:r>
                  <a:rPr lang="en-US" sz="700" dirty="0"/>
                  <a:t>20</a:t>
                </a:r>
              </a:p>
            </p:txBody>
          </p:sp>
          <p:grpSp>
            <p:nvGrpSpPr>
              <p:cNvPr id="25" name="Group 24"/>
              <p:cNvGrpSpPr/>
              <p:nvPr/>
            </p:nvGrpSpPr>
            <p:grpSpPr>
              <a:xfrm>
                <a:off x="5705480" y="3728408"/>
                <a:ext cx="2962368" cy="793847"/>
                <a:chOff x="3427710" y="5278107"/>
                <a:chExt cx="2887832" cy="957072"/>
              </a:xfrm>
            </p:grpSpPr>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7582" y="5278107"/>
                  <a:ext cx="2727960" cy="957072"/>
                </a:xfrm>
                <a:prstGeom prst="rect">
                  <a:avLst/>
                </a:prstGeom>
              </p:spPr>
            </p:pic>
            <p:sp>
              <p:nvSpPr>
                <p:cNvPr id="52" name="TextBox 51"/>
                <p:cNvSpPr txBox="1"/>
                <p:nvPr/>
              </p:nvSpPr>
              <p:spPr>
                <a:xfrm>
                  <a:off x="5660281" y="5756643"/>
                  <a:ext cx="601156" cy="215444"/>
                </a:xfrm>
                <a:prstGeom prst="rect">
                  <a:avLst/>
                </a:prstGeom>
                <a:noFill/>
              </p:spPr>
              <p:txBody>
                <a:bodyPr wrap="square" rtlCol="0">
                  <a:spAutoFit/>
                </a:bodyPr>
                <a:lstStyle/>
                <a:p>
                  <a:pPr algn="ctr"/>
                  <a:r>
                    <a:rPr lang="en-US" sz="800" dirty="0"/>
                    <a:t>Lisinopril</a:t>
                  </a:r>
                </a:p>
              </p:txBody>
            </p:sp>
            <p:sp>
              <p:nvSpPr>
                <p:cNvPr id="53" name="TextBox 52"/>
                <p:cNvSpPr txBox="1"/>
                <p:nvPr/>
              </p:nvSpPr>
              <p:spPr>
                <a:xfrm>
                  <a:off x="4590854" y="5756643"/>
                  <a:ext cx="737854" cy="215444"/>
                </a:xfrm>
                <a:prstGeom prst="rect">
                  <a:avLst/>
                </a:prstGeom>
                <a:noFill/>
              </p:spPr>
              <p:txBody>
                <a:bodyPr wrap="square" rtlCol="0">
                  <a:spAutoFit/>
                </a:bodyPr>
                <a:lstStyle/>
                <a:p>
                  <a:pPr algn="ctr"/>
                  <a:r>
                    <a:rPr lang="en-US" sz="800"/>
                    <a:t>Amlodipine</a:t>
                  </a:r>
                  <a:endParaRPr lang="en-US" sz="800" dirty="0"/>
                </a:p>
              </p:txBody>
            </p:sp>
            <p:sp>
              <p:nvSpPr>
                <p:cNvPr id="54" name="TextBox 53"/>
                <p:cNvSpPr txBox="1"/>
                <p:nvPr/>
              </p:nvSpPr>
              <p:spPr>
                <a:xfrm>
                  <a:off x="3427710" y="5755427"/>
                  <a:ext cx="1004177" cy="215444"/>
                </a:xfrm>
                <a:prstGeom prst="rect">
                  <a:avLst/>
                </a:prstGeom>
                <a:noFill/>
              </p:spPr>
              <p:txBody>
                <a:bodyPr wrap="square" rtlCol="0">
                  <a:spAutoFit/>
                </a:bodyPr>
                <a:lstStyle/>
                <a:p>
                  <a:pPr algn="ctr"/>
                  <a:r>
                    <a:rPr lang="en-US" sz="800" dirty="0" err="1"/>
                    <a:t>Chlorthalidone</a:t>
                  </a:r>
                  <a:endParaRPr lang="en-US" sz="800" dirty="0"/>
                </a:p>
              </p:txBody>
            </p:sp>
          </p:grpSp>
        </p:grpSp>
      </p:grpSp>
      <p:grpSp>
        <p:nvGrpSpPr>
          <p:cNvPr id="26" name="Group 25"/>
          <p:cNvGrpSpPr/>
          <p:nvPr/>
        </p:nvGrpSpPr>
        <p:grpSpPr>
          <a:xfrm>
            <a:off x="5274621" y="4923872"/>
            <a:ext cx="3694808" cy="432560"/>
            <a:chOff x="2168519" y="4742559"/>
            <a:chExt cx="5623232" cy="521500"/>
          </a:xfrm>
        </p:grpSpPr>
        <p:sp>
          <p:nvSpPr>
            <p:cNvPr id="27" name="TextBox 26"/>
            <p:cNvSpPr txBox="1"/>
            <p:nvPr/>
          </p:nvSpPr>
          <p:spPr>
            <a:xfrm>
              <a:off x="2168519" y="4742559"/>
              <a:ext cx="737854" cy="215444"/>
            </a:xfrm>
            <a:prstGeom prst="rect">
              <a:avLst/>
            </a:prstGeom>
            <a:noFill/>
          </p:spPr>
          <p:txBody>
            <a:bodyPr wrap="square" rtlCol="0">
              <a:spAutoFit/>
            </a:bodyPr>
            <a:lstStyle/>
            <a:p>
              <a:pPr algn="ctr"/>
              <a:r>
                <a:rPr lang="en-US" sz="800" dirty="0"/>
                <a:t>15255</a:t>
              </a:r>
            </a:p>
          </p:txBody>
        </p:sp>
        <p:sp>
          <p:nvSpPr>
            <p:cNvPr id="28" name="TextBox 27"/>
            <p:cNvSpPr txBox="1"/>
            <p:nvPr/>
          </p:nvSpPr>
          <p:spPr>
            <a:xfrm>
              <a:off x="2858876" y="4744046"/>
              <a:ext cx="737854" cy="215444"/>
            </a:xfrm>
            <a:prstGeom prst="rect">
              <a:avLst/>
            </a:prstGeom>
            <a:noFill/>
          </p:spPr>
          <p:txBody>
            <a:bodyPr wrap="square" rtlCol="0">
              <a:spAutoFit/>
            </a:bodyPr>
            <a:lstStyle/>
            <a:p>
              <a:pPr algn="ctr"/>
              <a:r>
                <a:rPr lang="en-US" sz="800"/>
                <a:t>14477</a:t>
              </a:r>
              <a:endParaRPr lang="en-US" sz="800" dirty="0"/>
            </a:p>
          </p:txBody>
        </p:sp>
        <p:sp>
          <p:nvSpPr>
            <p:cNvPr id="29" name="TextBox 28"/>
            <p:cNvSpPr txBox="1"/>
            <p:nvPr/>
          </p:nvSpPr>
          <p:spPr>
            <a:xfrm>
              <a:off x="3572557" y="4744046"/>
              <a:ext cx="737854" cy="215444"/>
            </a:xfrm>
            <a:prstGeom prst="rect">
              <a:avLst/>
            </a:prstGeom>
            <a:noFill/>
          </p:spPr>
          <p:txBody>
            <a:bodyPr wrap="square" rtlCol="0">
              <a:spAutoFit/>
            </a:bodyPr>
            <a:lstStyle/>
            <a:p>
              <a:pPr algn="ctr"/>
              <a:r>
                <a:rPr lang="en-US" sz="800"/>
                <a:t>13820</a:t>
              </a:r>
              <a:endParaRPr lang="en-US" sz="800" dirty="0"/>
            </a:p>
          </p:txBody>
        </p:sp>
        <p:sp>
          <p:nvSpPr>
            <p:cNvPr id="30" name="TextBox 29"/>
            <p:cNvSpPr txBox="1"/>
            <p:nvPr/>
          </p:nvSpPr>
          <p:spPr>
            <a:xfrm>
              <a:off x="4256163" y="4746279"/>
              <a:ext cx="737854" cy="215444"/>
            </a:xfrm>
            <a:prstGeom prst="rect">
              <a:avLst/>
            </a:prstGeom>
            <a:noFill/>
          </p:spPr>
          <p:txBody>
            <a:bodyPr wrap="square" rtlCol="0">
              <a:spAutoFit/>
            </a:bodyPr>
            <a:lstStyle/>
            <a:p>
              <a:pPr algn="ctr"/>
              <a:r>
                <a:rPr lang="en-US" sz="800"/>
                <a:t>13102</a:t>
              </a:r>
              <a:endParaRPr lang="en-US" sz="800" dirty="0"/>
            </a:p>
          </p:txBody>
        </p:sp>
        <p:sp>
          <p:nvSpPr>
            <p:cNvPr id="31" name="TextBox 30"/>
            <p:cNvSpPr txBox="1"/>
            <p:nvPr/>
          </p:nvSpPr>
          <p:spPr>
            <a:xfrm>
              <a:off x="4961966" y="4746279"/>
              <a:ext cx="737854" cy="215444"/>
            </a:xfrm>
            <a:prstGeom prst="rect">
              <a:avLst/>
            </a:prstGeom>
            <a:noFill/>
          </p:spPr>
          <p:txBody>
            <a:bodyPr wrap="square" rtlCol="0">
              <a:spAutoFit/>
            </a:bodyPr>
            <a:lstStyle/>
            <a:p>
              <a:pPr algn="ctr"/>
              <a:r>
                <a:rPr lang="en-US" sz="800"/>
                <a:t>11362</a:t>
              </a:r>
              <a:endParaRPr lang="en-US" sz="800" dirty="0"/>
            </a:p>
          </p:txBody>
        </p:sp>
        <p:sp>
          <p:nvSpPr>
            <p:cNvPr id="32" name="TextBox 31"/>
            <p:cNvSpPr txBox="1"/>
            <p:nvPr/>
          </p:nvSpPr>
          <p:spPr>
            <a:xfrm>
              <a:off x="5645572" y="4742559"/>
              <a:ext cx="737854" cy="215444"/>
            </a:xfrm>
            <a:prstGeom prst="rect">
              <a:avLst/>
            </a:prstGeom>
            <a:noFill/>
          </p:spPr>
          <p:txBody>
            <a:bodyPr wrap="square" rtlCol="0">
              <a:spAutoFit/>
            </a:bodyPr>
            <a:lstStyle/>
            <a:p>
              <a:pPr algn="ctr"/>
              <a:r>
                <a:rPr lang="en-US" sz="800"/>
                <a:t>6340</a:t>
              </a:r>
              <a:endParaRPr lang="en-US" sz="800" dirty="0"/>
            </a:p>
          </p:txBody>
        </p:sp>
        <p:sp>
          <p:nvSpPr>
            <p:cNvPr id="33" name="TextBox 32"/>
            <p:cNvSpPr txBox="1"/>
            <p:nvPr/>
          </p:nvSpPr>
          <p:spPr>
            <a:xfrm>
              <a:off x="6352813" y="4744046"/>
              <a:ext cx="737854" cy="215444"/>
            </a:xfrm>
            <a:prstGeom prst="rect">
              <a:avLst/>
            </a:prstGeom>
            <a:noFill/>
          </p:spPr>
          <p:txBody>
            <a:bodyPr wrap="square" rtlCol="0">
              <a:spAutoFit/>
            </a:bodyPr>
            <a:lstStyle/>
            <a:p>
              <a:pPr algn="ctr"/>
              <a:r>
                <a:rPr lang="en-US" sz="800" dirty="0"/>
                <a:t>2956</a:t>
              </a:r>
            </a:p>
          </p:txBody>
        </p:sp>
        <p:sp>
          <p:nvSpPr>
            <p:cNvPr id="34" name="TextBox 33"/>
            <p:cNvSpPr txBox="1"/>
            <p:nvPr/>
          </p:nvSpPr>
          <p:spPr>
            <a:xfrm>
              <a:off x="7036419" y="4742559"/>
              <a:ext cx="737854" cy="215444"/>
            </a:xfrm>
            <a:prstGeom prst="rect">
              <a:avLst/>
            </a:prstGeom>
            <a:noFill/>
          </p:spPr>
          <p:txBody>
            <a:bodyPr wrap="square" rtlCol="0">
              <a:spAutoFit/>
            </a:bodyPr>
            <a:lstStyle/>
            <a:p>
              <a:pPr algn="ctr"/>
              <a:r>
                <a:rPr lang="en-US" sz="800"/>
                <a:t>209</a:t>
              </a:r>
              <a:endParaRPr lang="en-US" sz="800" dirty="0"/>
            </a:p>
          </p:txBody>
        </p:sp>
        <p:sp>
          <p:nvSpPr>
            <p:cNvPr id="35" name="TextBox 34"/>
            <p:cNvSpPr txBox="1"/>
            <p:nvPr/>
          </p:nvSpPr>
          <p:spPr>
            <a:xfrm>
              <a:off x="2192125" y="4894537"/>
              <a:ext cx="737854" cy="215444"/>
            </a:xfrm>
            <a:prstGeom prst="rect">
              <a:avLst/>
            </a:prstGeom>
            <a:noFill/>
          </p:spPr>
          <p:txBody>
            <a:bodyPr wrap="square" rtlCol="0">
              <a:spAutoFit/>
            </a:bodyPr>
            <a:lstStyle/>
            <a:p>
              <a:pPr algn="ctr"/>
              <a:r>
                <a:rPr lang="en-US" sz="800" dirty="0"/>
                <a:t>9048</a:t>
              </a:r>
            </a:p>
          </p:txBody>
        </p:sp>
        <p:sp>
          <p:nvSpPr>
            <p:cNvPr id="36" name="TextBox 35"/>
            <p:cNvSpPr txBox="1"/>
            <p:nvPr/>
          </p:nvSpPr>
          <p:spPr>
            <a:xfrm>
              <a:off x="2884059" y="4889629"/>
              <a:ext cx="737854" cy="215444"/>
            </a:xfrm>
            <a:prstGeom prst="rect">
              <a:avLst/>
            </a:prstGeom>
            <a:noFill/>
          </p:spPr>
          <p:txBody>
            <a:bodyPr wrap="square" rtlCol="0">
              <a:spAutoFit/>
            </a:bodyPr>
            <a:lstStyle/>
            <a:p>
              <a:pPr algn="ctr"/>
              <a:r>
                <a:rPr lang="en-US" sz="800" dirty="0"/>
                <a:t>8576</a:t>
              </a:r>
            </a:p>
          </p:txBody>
        </p:sp>
        <p:sp>
          <p:nvSpPr>
            <p:cNvPr id="37" name="TextBox 36"/>
            <p:cNvSpPr txBox="1"/>
            <p:nvPr/>
          </p:nvSpPr>
          <p:spPr>
            <a:xfrm>
              <a:off x="3588787" y="4889629"/>
              <a:ext cx="737854" cy="215444"/>
            </a:xfrm>
            <a:prstGeom prst="rect">
              <a:avLst/>
            </a:prstGeom>
            <a:noFill/>
          </p:spPr>
          <p:txBody>
            <a:bodyPr wrap="square" rtlCol="0">
              <a:spAutoFit/>
            </a:bodyPr>
            <a:lstStyle/>
            <a:p>
              <a:pPr algn="ctr"/>
              <a:r>
                <a:rPr lang="en-US" sz="800" dirty="0"/>
                <a:t>8218</a:t>
              </a:r>
            </a:p>
          </p:txBody>
        </p:sp>
        <p:sp>
          <p:nvSpPr>
            <p:cNvPr id="38" name="TextBox 37"/>
            <p:cNvSpPr txBox="1"/>
            <p:nvPr/>
          </p:nvSpPr>
          <p:spPr>
            <a:xfrm>
              <a:off x="4289224" y="4889988"/>
              <a:ext cx="737854" cy="215444"/>
            </a:xfrm>
            <a:prstGeom prst="rect">
              <a:avLst/>
            </a:prstGeom>
            <a:noFill/>
          </p:spPr>
          <p:txBody>
            <a:bodyPr wrap="square" rtlCol="0">
              <a:spAutoFit/>
            </a:bodyPr>
            <a:lstStyle/>
            <a:p>
              <a:pPr algn="ctr"/>
              <a:r>
                <a:rPr lang="en-US" sz="800" dirty="0"/>
                <a:t>7843</a:t>
              </a:r>
            </a:p>
          </p:txBody>
        </p:sp>
        <p:sp>
          <p:nvSpPr>
            <p:cNvPr id="39" name="TextBox 38"/>
            <p:cNvSpPr txBox="1"/>
            <p:nvPr/>
          </p:nvSpPr>
          <p:spPr>
            <a:xfrm>
              <a:off x="4994407" y="4891833"/>
              <a:ext cx="737854" cy="215444"/>
            </a:xfrm>
            <a:prstGeom prst="rect">
              <a:avLst/>
            </a:prstGeom>
            <a:noFill/>
          </p:spPr>
          <p:txBody>
            <a:bodyPr wrap="square" rtlCol="0">
              <a:spAutoFit/>
            </a:bodyPr>
            <a:lstStyle/>
            <a:p>
              <a:pPr algn="ctr"/>
              <a:r>
                <a:rPr lang="en-US" sz="800" dirty="0"/>
                <a:t>6824</a:t>
              </a:r>
            </a:p>
          </p:txBody>
        </p:sp>
        <p:sp>
          <p:nvSpPr>
            <p:cNvPr id="40" name="TextBox 39"/>
            <p:cNvSpPr txBox="1"/>
            <p:nvPr/>
          </p:nvSpPr>
          <p:spPr>
            <a:xfrm>
              <a:off x="5649657" y="4894363"/>
              <a:ext cx="737854" cy="215444"/>
            </a:xfrm>
            <a:prstGeom prst="rect">
              <a:avLst/>
            </a:prstGeom>
            <a:noFill/>
          </p:spPr>
          <p:txBody>
            <a:bodyPr wrap="square" rtlCol="0">
              <a:spAutoFit/>
            </a:bodyPr>
            <a:lstStyle/>
            <a:p>
              <a:pPr algn="ctr"/>
              <a:r>
                <a:rPr lang="en-US" sz="800" dirty="0"/>
                <a:t>3870</a:t>
              </a:r>
            </a:p>
          </p:txBody>
        </p:sp>
        <p:sp>
          <p:nvSpPr>
            <p:cNvPr id="41" name="TextBox 40"/>
            <p:cNvSpPr txBox="1"/>
            <p:nvPr/>
          </p:nvSpPr>
          <p:spPr>
            <a:xfrm>
              <a:off x="6356896" y="4889629"/>
              <a:ext cx="737854" cy="215444"/>
            </a:xfrm>
            <a:prstGeom prst="rect">
              <a:avLst/>
            </a:prstGeom>
            <a:noFill/>
          </p:spPr>
          <p:txBody>
            <a:bodyPr wrap="square" rtlCol="0">
              <a:spAutoFit/>
            </a:bodyPr>
            <a:lstStyle/>
            <a:p>
              <a:pPr algn="ctr"/>
              <a:r>
                <a:rPr lang="en-US" sz="800" dirty="0"/>
                <a:t>1878</a:t>
              </a:r>
            </a:p>
          </p:txBody>
        </p:sp>
        <p:sp>
          <p:nvSpPr>
            <p:cNvPr id="42" name="TextBox 41"/>
            <p:cNvSpPr txBox="1"/>
            <p:nvPr/>
          </p:nvSpPr>
          <p:spPr>
            <a:xfrm>
              <a:off x="7053897" y="4888142"/>
              <a:ext cx="737854" cy="215444"/>
            </a:xfrm>
            <a:prstGeom prst="rect">
              <a:avLst/>
            </a:prstGeom>
            <a:noFill/>
          </p:spPr>
          <p:txBody>
            <a:bodyPr wrap="square" rtlCol="0">
              <a:spAutoFit/>
            </a:bodyPr>
            <a:lstStyle/>
            <a:p>
              <a:pPr algn="ctr"/>
              <a:r>
                <a:rPr lang="en-US" sz="800" dirty="0"/>
                <a:t>215</a:t>
              </a:r>
            </a:p>
          </p:txBody>
        </p:sp>
        <p:sp>
          <p:nvSpPr>
            <p:cNvPr id="43" name="TextBox 42"/>
            <p:cNvSpPr txBox="1"/>
            <p:nvPr/>
          </p:nvSpPr>
          <p:spPr>
            <a:xfrm>
              <a:off x="2183560" y="5048615"/>
              <a:ext cx="737854" cy="215444"/>
            </a:xfrm>
            <a:prstGeom prst="rect">
              <a:avLst/>
            </a:prstGeom>
            <a:noFill/>
          </p:spPr>
          <p:txBody>
            <a:bodyPr wrap="square" rtlCol="0">
              <a:spAutoFit/>
            </a:bodyPr>
            <a:lstStyle/>
            <a:p>
              <a:pPr algn="ctr"/>
              <a:r>
                <a:rPr lang="en-US" sz="800" dirty="0"/>
                <a:t>9054</a:t>
              </a:r>
            </a:p>
          </p:txBody>
        </p:sp>
        <p:sp>
          <p:nvSpPr>
            <p:cNvPr id="44" name="TextBox 43"/>
            <p:cNvSpPr txBox="1"/>
            <p:nvPr/>
          </p:nvSpPr>
          <p:spPr>
            <a:xfrm>
              <a:off x="2875045" y="5042407"/>
              <a:ext cx="737854" cy="215444"/>
            </a:xfrm>
            <a:prstGeom prst="rect">
              <a:avLst/>
            </a:prstGeom>
            <a:noFill/>
          </p:spPr>
          <p:txBody>
            <a:bodyPr wrap="square" rtlCol="0">
              <a:spAutoFit/>
            </a:bodyPr>
            <a:lstStyle/>
            <a:p>
              <a:pPr algn="ctr"/>
              <a:r>
                <a:rPr lang="en-US" sz="800" dirty="0"/>
                <a:t>8535</a:t>
              </a:r>
            </a:p>
          </p:txBody>
        </p:sp>
        <p:sp>
          <p:nvSpPr>
            <p:cNvPr id="45" name="TextBox 44"/>
            <p:cNvSpPr txBox="1"/>
            <p:nvPr/>
          </p:nvSpPr>
          <p:spPr>
            <a:xfrm>
              <a:off x="3579773" y="5042407"/>
              <a:ext cx="737854" cy="215444"/>
            </a:xfrm>
            <a:prstGeom prst="rect">
              <a:avLst/>
            </a:prstGeom>
            <a:noFill/>
          </p:spPr>
          <p:txBody>
            <a:bodyPr wrap="square" rtlCol="0">
              <a:spAutoFit/>
            </a:bodyPr>
            <a:lstStyle/>
            <a:p>
              <a:pPr algn="ctr"/>
              <a:r>
                <a:rPr lang="en-US" sz="800" dirty="0"/>
                <a:t>8123</a:t>
              </a:r>
            </a:p>
          </p:txBody>
        </p:sp>
        <p:sp>
          <p:nvSpPr>
            <p:cNvPr id="46" name="TextBox 45"/>
            <p:cNvSpPr txBox="1"/>
            <p:nvPr/>
          </p:nvSpPr>
          <p:spPr>
            <a:xfrm>
              <a:off x="4280210" y="5042766"/>
              <a:ext cx="737854" cy="215444"/>
            </a:xfrm>
            <a:prstGeom prst="rect">
              <a:avLst/>
            </a:prstGeom>
            <a:noFill/>
          </p:spPr>
          <p:txBody>
            <a:bodyPr wrap="square" rtlCol="0">
              <a:spAutoFit/>
            </a:bodyPr>
            <a:lstStyle/>
            <a:p>
              <a:pPr algn="ctr"/>
              <a:r>
                <a:rPr lang="en-US" sz="800" dirty="0"/>
                <a:t>7711</a:t>
              </a:r>
            </a:p>
          </p:txBody>
        </p:sp>
        <p:sp>
          <p:nvSpPr>
            <p:cNvPr id="47" name="TextBox 46"/>
            <p:cNvSpPr txBox="1"/>
            <p:nvPr/>
          </p:nvSpPr>
          <p:spPr>
            <a:xfrm>
              <a:off x="4985393" y="5044611"/>
              <a:ext cx="737854" cy="215444"/>
            </a:xfrm>
            <a:prstGeom prst="rect">
              <a:avLst/>
            </a:prstGeom>
            <a:noFill/>
          </p:spPr>
          <p:txBody>
            <a:bodyPr wrap="square" rtlCol="0">
              <a:spAutoFit/>
            </a:bodyPr>
            <a:lstStyle/>
            <a:p>
              <a:pPr algn="ctr"/>
              <a:r>
                <a:rPr lang="en-US" sz="800" dirty="0"/>
                <a:t>6662</a:t>
              </a:r>
            </a:p>
          </p:txBody>
        </p:sp>
        <p:sp>
          <p:nvSpPr>
            <p:cNvPr id="48" name="TextBox 47"/>
            <p:cNvSpPr txBox="1"/>
            <p:nvPr/>
          </p:nvSpPr>
          <p:spPr>
            <a:xfrm>
              <a:off x="5640643" y="5047141"/>
              <a:ext cx="737854" cy="215444"/>
            </a:xfrm>
            <a:prstGeom prst="rect">
              <a:avLst/>
            </a:prstGeom>
            <a:noFill/>
          </p:spPr>
          <p:txBody>
            <a:bodyPr wrap="square" rtlCol="0">
              <a:spAutoFit/>
            </a:bodyPr>
            <a:lstStyle/>
            <a:p>
              <a:pPr algn="ctr"/>
              <a:r>
                <a:rPr lang="en-US" sz="800" dirty="0"/>
                <a:t>3832</a:t>
              </a:r>
            </a:p>
          </p:txBody>
        </p:sp>
        <p:sp>
          <p:nvSpPr>
            <p:cNvPr id="49" name="TextBox 48"/>
            <p:cNvSpPr txBox="1"/>
            <p:nvPr/>
          </p:nvSpPr>
          <p:spPr>
            <a:xfrm>
              <a:off x="6347882" y="5042407"/>
              <a:ext cx="737854" cy="215444"/>
            </a:xfrm>
            <a:prstGeom prst="rect">
              <a:avLst/>
            </a:prstGeom>
            <a:noFill/>
          </p:spPr>
          <p:txBody>
            <a:bodyPr wrap="square" rtlCol="0">
              <a:spAutoFit/>
            </a:bodyPr>
            <a:lstStyle/>
            <a:p>
              <a:pPr algn="ctr"/>
              <a:r>
                <a:rPr lang="en-US" sz="800" dirty="0"/>
                <a:t>1770</a:t>
              </a:r>
            </a:p>
          </p:txBody>
        </p:sp>
        <p:sp>
          <p:nvSpPr>
            <p:cNvPr id="50" name="TextBox 49"/>
            <p:cNvSpPr txBox="1"/>
            <p:nvPr/>
          </p:nvSpPr>
          <p:spPr>
            <a:xfrm>
              <a:off x="7044883" y="5040920"/>
              <a:ext cx="737854" cy="215444"/>
            </a:xfrm>
            <a:prstGeom prst="rect">
              <a:avLst/>
            </a:prstGeom>
            <a:noFill/>
          </p:spPr>
          <p:txBody>
            <a:bodyPr wrap="square" rtlCol="0">
              <a:spAutoFit/>
            </a:bodyPr>
            <a:lstStyle/>
            <a:p>
              <a:pPr algn="ctr"/>
              <a:r>
                <a:rPr lang="en-US" sz="800" dirty="0"/>
                <a:t>195</a:t>
              </a:r>
            </a:p>
          </p:txBody>
        </p:sp>
      </p:grpSp>
      <p:sp>
        <p:nvSpPr>
          <p:cNvPr id="61" name="TextBox 60"/>
          <p:cNvSpPr txBox="1"/>
          <p:nvPr/>
        </p:nvSpPr>
        <p:spPr>
          <a:xfrm>
            <a:off x="6015876" y="1752657"/>
            <a:ext cx="2343911" cy="400110"/>
          </a:xfrm>
          <a:prstGeom prst="rect">
            <a:avLst/>
          </a:prstGeom>
          <a:noFill/>
        </p:spPr>
        <p:txBody>
          <a:bodyPr wrap="none" rtlCol="0">
            <a:spAutoFit/>
          </a:bodyPr>
          <a:lstStyle/>
          <a:p>
            <a:pPr algn="ctr"/>
            <a:r>
              <a:rPr lang="en-US" sz="1000" b="1" dirty="0"/>
              <a:t>CV Outcome Event Rates by </a:t>
            </a:r>
            <a:br>
              <a:rPr lang="en-US" sz="1000" b="1" dirty="0"/>
            </a:br>
            <a:r>
              <a:rPr lang="en-US" sz="1000" b="1" dirty="0"/>
              <a:t>Blood Pressure Treatment Groups</a:t>
            </a:r>
            <a:endParaRPr lang="en-US" sz="1000" b="1" baseline="30000" dirty="0"/>
          </a:p>
        </p:txBody>
      </p:sp>
      <p:sp>
        <p:nvSpPr>
          <p:cNvPr id="63" name="TextBox 62"/>
          <p:cNvSpPr txBox="1"/>
          <p:nvPr/>
        </p:nvSpPr>
        <p:spPr>
          <a:xfrm>
            <a:off x="1307517" y="1171785"/>
            <a:ext cx="6528967" cy="276999"/>
          </a:xfrm>
          <a:prstGeom prst="rect">
            <a:avLst/>
          </a:prstGeom>
          <a:noFill/>
        </p:spPr>
        <p:txBody>
          <a:bodyPr wrap="none" rtlCol="0">
            <a:spAutoFit/>
          </a:bodyPr>
          <a:lstStyle/>
          <a:p>
            <a:r>
              <a:rPr lang="en-US" sz="1200" b="1" dirty="0">
                <a:solidFill>
                  <a:schemeClr val="accent1"/>
                </a:solidFill>
              </a:rPr>
              <a:t>Antihypertensive and Lipid-lowering Treatment to Prevent Heart Attack Trial (ALLHAT)</a:t>
            </a:r>
            <a:r>
              <a:rPr lang="en-US" sz="1200" b="1" baseline="30000" dirty="0">
                <a:solidFill>
                  <a:schemeClr val="accent1"/>
                </a:solidFill>
              </a:rPr>
              <a:t>1</a:t>
            </a:r>
          </a:p>
        </p:txBody>
      </p:sp>
    </p:spTree>
    <p:extLst>
      <p:ext uri="{BB962C8B-B14F-4D97-AF65-F5344CB8AC3E}">
        <p14:creationId xmlns:p14="http://schemas.microsoft.com/office/powerpoint/2010/main" val="33254990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160364" y="4019192"/>
            <a:ext cx="1700440" cy="1661891"/>
            <a:chOff x="1446729" y="5095401"/>
            <a:chExt cx="1700440" cy="1661891"/>
          </a:xfrm>
        </p:grpSpPr>
        <p:grpSp>
          <p:nvGrpSpPr>
            <p:cNvPr id="11" name="Group 10"/>
            <p:cNvGrpSpPr/>
            <p:nvPr/>
          </p:nvGrpSpPr>
          <p:grpSpPr>
            <a:xfrm>
              <a:off x="1446729" y="5095401"/>
              <a:ext cx="1700440" cy="307777"/>
              <a:chOff x="1446729" y="5095401"/>
              <a:chExt cx="1700440" cy="307777"/>
            </a:xfrm>
          </p:grpSpPr>
          <p:sp>
            <p:nvSpPr>
              <p:cNvPr id="27" name="Rectangle 26"/>
              <p:cNvSpPr/>
              <p:nvPr/>
            </p:nvSpPr>
            <p:spPr>
              <a:xfrm>
                <a:off x="1446729" y="5150137"/>
                <a:ext cx="444562" cy="1983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926963" y="5095401"/>
                <a:ext cx="1220206" cy="307777"/>
              </a:xfrm>
              <a:prstGeom prst="rect">
                <a:avLst/>
              </a:prstGeom>
              <a:noFill/>
            </p:spPr>
            <p:txBody>
              <a:bodyPr wrap="none" rtlCol="0">
                <a:spAutoFit/>
              </a:bodyPr>
              <a:lstStyle/>
              <a:p>
                <a:r>
                  <a:rPr lang="en-US" sz="1400" dirty="0"/>
                  <a:t>Missing Data</a:t>
                </a:r>
              </a:p>
            </p:txBody>
          </p:sp>
        </p:grpSp>
        <p:grpSp>
          <p:nvGrpSpPr>
            <p:cNvPr id="12" name="Group 11"/>
            <p:cNvGrpSpPr/>
            <p:nvPr/>
          </p:nvGrpSpPr>
          <p:grpSpPr>
            <a:xfrm>
              <a:off x="1446729" y="5637047"/>
              <a:ext cx="1521382" cy="307777"/>
              <a:chOff x="1446729" y="5626415"/>
              <a:chExt cx="1521382" cy="307777"/>
            </a:xfrm>
          </p:grpSpPr>
          <p:sp>
            <p:nvSpPr>
              <p:cNvPr id="25" name="TextBox 24"/>
              <p:cNvSpPr txBox="1"/>
              <p:nvPr/>
            </p:nvSpPr>
            <p:spPr>
              <a:xfrm>
                <a:off x="1927441" y="5626415"/>
                <a:ext cx="1040670" cy="307777"/>
              </a:xfrm>
              <a:prstGeom prst="rect">
                <a:avLst/>
              </a:prstGeom>
              <a:noFill/>
            </p:spPr>
            <p:txBody>
              <a:bodyPr wrap="none" rtlCol="0">
                <a:spAutoFit/>
              </a:bodyPr>
              <a:lstStyle/>
              <a:p>
                <a:r>
                  <a:rPr lang="en-US" sz="1400" dirty="0"/>
                  <a:t>4.5 – 5.9%</a:t>
                </a:r>
              </a:p>
            </p:txBody>
          </p:sp>
          <p:sp>
            <p:nvSpPr>
              <p:cNvPr id="26" name="Rectangle 25"/>
              <p:cNvSpPr/>
              <p:nvPr/>
            </p:nvSpPr>
            <p:spPr>
              <a:xfrm>
                <a:off x="1446729" y="5681151"/>
                <a:ext cx="444562" cy="198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1446729" y="6178693"/>
              <a:ext cx="1521382" cy="307777"/>
              <a:chOff x="1446729" y="6188341"/>
              <a:chExt cx="1521382" cy="307777"/>
            </a:xfrm>
          </p:grpSpPr>
          <p:sp>
            <p:nvSpPr>
              <p:cNvPr id="23" name="TextBox 22"/>
              <p:cNvSpPr txBox="1"/>
              <p:nvPr/>
            </p:nvSpPr>
            <p:spPr>
              <a:xfrm>
                <a:off x="1927441" y="6188341"/>
                <a:ext cx="1040670" cy="307777"/>
              </a:xfrm>
              <a:prstGeom prst="rect">
                <a:avLst/>
              </a:prstGeom>
              <a:noFill/>
            </p:spPr>
            <p:txBody>
              <a:bodyPr wrap="none" rtlCol="0">
                <a:spAutoFit/>
              </a:bodyPr>
              <a:lstStyle/>
              <a:p>
                <a:r>
                  <a:rPr lang="en-US" sz="1400" dirty="0"/>
                  <a:t>7.5 – 8.9%</a:t>
                </a:r>
              </a:p>
            </p:txBody>
          </p:sp>
          <p:sp>
            <p:nvSpPr>
              <p:cNvPr id="24" name="Rectangle 23"/>
              <p:cNvSpPr/>
              <p:nvPr/>
            </p:nvSpPr>
            <p:spPr>
              <a:xfrm>
                <a:off x="1446729" y="6243077"/>
                <a:ext cx="444562" cy="1983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1446729" y="5366224"/>
              <a:ext cx="1228032" cy="307777"/>
              <a:chOff x="1446729" y="5360908"/>
              <a:chExt cx="1228032" cy="307777"/>
            </a:xfrm>
          </p:grpSpPr>
          <p:sp>
            <p:nvSpPr>
              <p:cNvPr id="21" name="TextBox 20"/>
              <p:cNvSpPr txBox="1"/>
              <p:nvPr/>
            </p:nvSpPr>
            <p:spPr>
              <a:xfrm>
                <a:off x="1927441" y="5360908"/>
                <a:ext cx="747320" cy="307777"/>
              </a:xfrm>
              <a:prstGeom prst="rect">
                <a:avLst/>
              </a:prstGeom>
              <a:noFill/>
            </p:spPr>
            <p:txBody>
              <a:bodyPr wrap="none" rtlCol="0">
                <a:spAutoFit/>
              </a:bodyPr>
              <a:lstStyle/>
              <a:p>
                <a:r>
                  <a:rPr lang="en-US" sz="1400" dirty="0"/>
                  <a:t>&lt; 4.5%</a:t>
                </a:r>
              </a:p>
            </p:txBody>
          </p:sp>
          <p:sp>
            <p:nvSpPr>
              <p:cNvPr id="22" name="Rectangle 21"/>
              <p:cNvSpPr/>
              <p:nvPr/>
            </p:nvSpPr>
            <p:spPr>
              <a:xfrm>
                <a:off x="1446729" y="5415644"/>
                <a:ext cx="444562" cy="1983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1446729" y="5907870"/>
              <a:ext cx="1521382" cy="307777"/>
              <a:chOff x="1446729" y="5891922"/>
              <a:chExt cx="1521382" cy="307777"/>
            </a:xfrm>
          </p:grpSpPr>
          <p:sp>
            <p:nvSpPr>
              <p:cNvPr id="19" name="TextBox 18"/>
              <p:cNvSpPr txBox="1"/>
              <p:nvPr/>
            </p:nvSpPr>
            <p:spPr>
              <a:xfrm>
                <a:off x="1927441" y="5891922"/>
                <a:ext cx="1040670" cy="307777"/>
              </a:xfrm>
              <a:prstGeom prst="rect">
                <a:avLst/>
              </a:prstGeom>
              <a:noFill/>
            </p:spPr>
            <p:txBody>
              <a:bodyPr wrap="none" rtlCol="0">
                <a:spAutoFit/>
              </a:bodyPr>
              <a:lstStyle/>
              <a:p>
                <a:r>
                  <a:rPr lang="en-US" sz="1400" dirty="0"/>
                  <a:t>6.0 – 7.4%</a:t>
                </a:r>
              </a:p>
            </p:txBody>
          </p:sp>
          <p:sp>
            <p:nvSpPr>
              <p:cNvPr id="20" name="Rectangle 19"/>
              <p:cNvSpPr/>
              <p:nvPr/>
            </p:nvSpPr>
            <p:spPr>
              <a:xfrm>
                <a:off x="1446729" y="5946658"/>
                <a:ext cx="444562" cy="1983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1446729" y="6449515"/>
              <a:ext cx="1221620" cy="307777"/>
              <a:chOff x="1446729" y="6449515"/>
              <a:chExt cx="1221620" cy="307777"/>
            </a:xfrm>
          </p:grpSpPr>
          <p:sp>
            <p:nvSpPr>
              <p:cNvPr id="17" name="TextBox 16"/>
              <p:cNvSpPr txBox="1"/>
              <p:nvPr/>
            </p:nvSpPr>
            <p:spPr>
              <a:xfrm>
                <a:off x="1927441" y="6449515"/>
                <a:ext cx="740908" cy="307777"/>
              </a:xfrm>
              <a:prstGeom prst="rect">
                <a:avLst/>
              </a:prstGeom>
              <a:noFill/>
            </p:spPr>
            <p:txBody>
              <a:bodyPr wrap="none" rtlCol="0">
                <a:spAutoFit/>
              </a:bodyPr>
              <a:lstStyle/>
              <a:p>
                <a:r>
                  <a:rPr lang="en-US" sz="1400" dirty="0"/>
                  <a:t>≥ 9.0%</a:t>
                </a:r>
              </a:p>
            </p:txBody>
          </p:sp>
          <p:sp>
            <p:nvSpPr>
              <p:cNvPr id="18" name="Rectangle 17"/>
              <p:cNvSpPr/>
              <p:nvPr/>
            </p:nvSpPr>
            <p:spPr>
              <a:xfrm>
                <a:off x="1446729" y="6504251"/>
                <a:ext cx="444562" cy="19830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9" name="Group 28"/>
          <p:cNvGrpSpPr>
            <a:grpSpLocks noChangeAspect="1"/>
          </p:cNvGrpSpPr>
          <p:nvPr/>
        </p:nvGrpSpPr>
        <p:grpSpPr>
          <a:xfrm>
            <a:off x="550046" y="2228304"/>
            <a:ext cx="2286000" cy="1432211"/>
            <a:chOff x="2388843" y="1591952"/>
            <a:chExt cx="5780370" cy="3621482"/>
          </a:xfrm>
        </p:grpSpPr>
        <p:sp>
          <p:nvSpPr>
            <p:cNvPr id="30" name="Freeform 5"/>
            <p:cNvSpPr>
              <a:spLocks/>
            </p:cNvSpPr>
            <p:nvPr/>
          </p:nvSpPr>
          <p:spPr bwMode="gray">
            <a:xfrm>
              <a:off x="6004260" y="3550531"/>
              <a:ext cx="904875" cy="321469"/>
            </a:xfrm>
            <a:custGeom>
              <a:avLst/>
              <a:gdLst>
                <a:gd name="T0" fmla="*/ 179 w 646"/>
                <a:gd name="T1" fmla="*/ 0 h 228"/>
                <a:gd name="T2" fmla="*/ 142 w 646"/>
                <a:gd name="T3" fmla="*/ 4 h 228"/>
                <a:gd name="T4" fmla="*/ 140 w 646"/>
                <a:gd name="T5" fmla="*/ 6 h 228"/>
                <a:gd name="T6" fmla="*/ 50 w 646"/>
                <a:gd name="T7" fmla="*/ 14 h 228"/>
                <a:gd name="T8" fmla="*/ 49 w 646"/>
                <a:gd name="T9" fmla="*/ 12 h 228"/>
                <a:gd name="T10" fmla="*/ 46 w 646"/>
                <a:gd name="T11" fmla="*/ 14 h 228"/>
                <a:gd name="T12" fmla="*/ 46 w 646"/>
                <a:gd name="T13" fmla="*/ 14 h 228"/>
                <a:gd name="T14" fmla="*/ 46 w 646"/>
                <a:gd name="T15" fmla="*/ 16 h 228"/>
                <a:gd name="T16" fmla="*/ 14 w 646"/>
                <a:gd name="T17" fmla="*/ 19 h 228"/>
                <a:gd name="T18" fmla="*/ 12 w 646"/>
                <a:gd name="T19" fmla="*/ 23 h 228"/>
                <a:gd name="T20" fmla="*/ 11 w 646"/>
                <a:gd name="T21" fmla="*/ 28 h 228"/>
                <a:gd name="T22" fmla="*/ 11 w 646"/>
                <a:gd name="T23" fmla="*/ 30 h 228"/>
                <a:gd name="T24" fmla="*/ 10 w 646"/>
                <a:gd name="T25" fmla="*/ 33 h 228"/>
                <a:gd name="T26" fmla="*/ 10 w 646"/>
                <a:gd name="T27" fmla="*/ 35 h 228"/>
                <a:gd name="T28" fmla="*/ 10 w 646"/>
                <a:gd name="T29" fmla="*/ 35 h 228"/>
                <a:gd name="T30" fmla="*/ 9 w 646"/>
                <a:gd name="T31" fmla="*/ 38 h 228"/>
                <a:gd name="T32" fmla="*/ 7 w 646"/>
                <a:gd name="T33" fmla="*/ 41 h 228"/>
                <a:gd name="T34" fmla="*/ 6 w 646"/>
                <a:gd name="T35" fmla="*/ 47 h 228"/>
                <a:gd name="T36" fmla="*/ 3 w 646"/>
                <a:gd name="T37" fmla="*/ 50 h 228"/>
                <a:gd name="T38" fmla="*/ 3 w 646"/>
                <a:gd name="T39" fmla="*/ 54 h 228"/>
                <a:gd name="T40" fmla="*/ 3 w 646"/>
                <a:gd name="T41" fmla="*/ 59 h 228"/>
                <a:gd name="T42" fmla="*/ 3 w 646"/>
                <a:gd name="T43" fmla="*/ 59 h 228"/>
                <a:gd name="T44" fmla="*/ 0 w 646"/>
                <a:gd name="T45" fmla="*/ 61 h 228"/>
                <a:gd name="T46" fmla="*/ 46 w 646"/>
                <a:gd name="T47" fmla="*/ 58 h 228"/>
                <a:gd name="T48" fmla="*/ 104 w 646"/>
                <a:gd name="T49" fmla="*/ 52 h 228"/>
                <a:gd name="T50" fmla="*/ 126 w 646"/>
                <a:gd name="T51" fmla="*/ 51 h 228"/>
                <a:gd name="T52" fmla="*/ 126 w 646"/>
                <a:gd name="T53" fmla="*/ 44 h 228"/>
                <a:gd name="T54" fmla="*/ 128 w 646"/>
                <a:gd name="T55" fmla="*/ 44 h 228"/>
                <a:gd name="T56" fmla="*/ 130 w 646"/>
                <a:gd name="T57" fmla="*/ 44 h 228"/>
                <a:gd name="T58" fmla="*/ 131 w 646"/>
                <a:gd name="T59" fmla="*/ 42 h 228"/>
                <a:gd name="T60" fmla="*/ 131 w 646"/>
                <a:gd name="T61" fmla="*/ 41 h 228"/>
                <a:gd name="T62" fmla="*/ 131 w 646"/>
                <a:gd name="T63" fmla="*/ 39 h 228"/>
                <a:gd name="T64" fmla="*/ 132 w 646"/>
                <a:gd name="T65" fmla="*/ 38 h 228"/>
                <a:gd name="T66" fmla="*/ 133 w 646"/>
                <a:gd name="T67" fmla="*/ 35 h 228"/>
                <a:gd name="T68" fmla="*/ 139 w 646"/>
                <a:gd name="T69" fmla="*/ 34 h 228"/>
                <a:gd name="T70" fmla="*/ 143 w 646"/>
                <a:gd name="T71" fmla="*/ 33 h 228"/>
                <a:gd name="T72" fmla="*/ 149 w 646"/>
                <a:gd name="T73" fmla="*/ 29 h 228"/>
                <a:gd name="T74" fmla="*/ 150 w 646"/>
                <a:gd name="T75" fmla="*/ 27 h 228"/>
                <a:gd name="T76" fmla="*/ 153 w 646"/>
                <a:gd name="T77" fmla="*/ 25 h 228"/>
                <a:gd name="T78" fmla="*/ 154 w 646"/>
                <a:gd name="T79" fmla="*/ 22 h 228"/>
                <a:gd name="T80" fmla="*/ 155 w 646"/>
                <a:gd name="T81" fmla="*/ 22 h 228"/>
                <a:gd name="T82" fmla="*/ 156 w 646"/>
                <a:gd name="T83" fmla="*/ 22 h 228"/>
                <a:gd name="T84" fmla="*/ 157 w 646"/>
                <a:gd name="T85" fmla="*/ 21 h 228"/>
                <a:gd name="T86" fmla="*/ 157 w 646"/>
                <a:gd name="T87" fmla="*/ 20 h 228"/>
                <a:gd name="T88" fmla="*/ 160 w 646"/>
                <a:gd name="T89" fmla="*/ 19 h 228"/>
                <a:gd name="T90" fmla="*/ 160 w 646"/>
                <a:gd name="T91" fmla="*/ 19 h 228"/>
                <a:gd name="T92" fmla="*/ 161 w 646"/>
                <a:gd name="T93" fmla="*/ 19 h 228"/>
                <a:gd name="T94" fmla="*/ 163 w 646"/>
                <a:gd name="T95" fmla="*/ 19 h 228"/>
                <a:gd name="T96" fmla="*/ 164 w 646"/>
                <a:gd name="T97" fmla="*/ 17 h 228"/>
                <a:gd name="T98" fmla="*/ 165 w 646"/>
                <a:gd name="T99" fmla="*/ 16 h 228"/>
                <a:gd name="T100" fmla="*/ 167 w 646"/>
                <a:gd name="T101" fmla="*/ 14 h 228"/>
                <a:gd name="T102" fmla="*/ 172 w 646"/>
                <a:gd name="T103" fmla="*/ 14 h 228"/>
                <a:gd name="T104" fmla="*/ 174 w 646"/>
                <a:gd name="T105" fmla="*/ 9 h 228"/>
                <a:gd name="T106" fmla="*/ 178 w 646"/>
                <a:gd name="T107" fmla="*/ 7 h 228"/>
                <a:gd name="T108" fmla="*/ 179 w 646"/>
                <a:gd name="T109" fmla="*/ 6 h 228"/>
                <a:gd name="T110" fmla="*/ 179 w 646"/>
                <a:gd name="T111" fmla="*/ 3 h 228"/>
                <a:gd name="T112" fmla="*/ 179 w 646"/>
                <a:gd name="T113" fmla="*/ 3 h 228"/>
                <a:gd name="T114" fmla="*/ 179 w 646"/>
                <a:gd name="T115" fmla="*/ 0 h 2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6"/>
                <a:gd name="T175" fmla="*/ 0 h 228"/>
                <a:gd name="T176" fmla="*/ 646 w 646"/>
                <a:gd name="T177" fmla="*/ 228 h 2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6" h="228">
                  <a:moveTo>
                    <a:pt x="646" y="0"/>
                  </a:moveTo>
                  <a:lnTo>
                    <a:pt x="514" y="16"/>
                  </a:lnTo>
                  <a:lnTo>
                    <a:pt x="508" y="22"/>
                  </a:lnTo>
                  <a:lnTo>
                    <a:pt x="182" y="50"/>
                  </a:lnTo>
                  <a:lnTo>
                    <a:pt x="176" y="48"/>
                  </a:lnTo>
                  <a:lnTo>
                    <a:pt x="164" y="50"/>
                  </a:lnTo>
                  <a:lnTo>
                    <a:pt x="166" y="54"/>
                  </a:lnTo>
                  <a:lnTo>
                    <a:pt x="166" y="64"/>
                  </a:lnTo>
                  <a:lnTo>
                    <a:pt x="50" y="74"/>
                  </a:lnTo>
                  <a:lnTo>
                    <a:pt x="44" y="88"/>
                  </a:lnTo>
                  <a:lnTo>
                    <a:pt x="40" y="104"/>
                  </a:lnTo>
                  <a:lnTo>
                    <a:pt x="42" y="110"/>
                  </a:lnTo>
                  <a:lnTo>
                    <a:pt x="38" y="124"/>
                  </a:lnTo>
                  <a:lnTo>
                    <a:pt x="36" y="130"/>
                  </a:lnTo>
                  <a:lnTo>
                    <a:pt x="38" y="134"/>
                  </a:lnTo>
                  <a:lnTo>
                    <a:pt x="34" y="142"/>
                  </a:lnTo>
                  <a:lnTo>
                    <a:pt x="24" y="152"/>
                  </a:lnTo>
                  <a:lnTo>
                    <a:pt x="20" y="174"/>
                  </a:lnTo>
                  <a:lnTo>
                    <a:pt x="10" y="186"/>
                  </a:lnTo>
                  <a:lnTo>
                    <a:pt x="12" y="200"/>
                  </a:lnTo>
                  <a:lnTo>
                    <a:pt x="10" y="218"/>
                  </a:lnTo>
                  <a:lnTo>
                    <a:pt x="8" y="218"/>
                  </a:lnTo>
                  <a:lnTo>
                    <a:pt x="0" y="228"/>
                  </a:lnTo>
                  <a:lnTo>
                    <a:pt x="166" y="214"/>
                  </a:lnTo>
                  <a:lnTo>
                    <a:pt x="374" y="196"/>
                  </a:lnTo>
                  <a:lnTo>
                    <a:pt x="454" y="188"/>
                  </a:lnTo>
                  <a:lnTo>
                    <a:pt x="456" y="164"/>
                  </a:lnTo>
                  <a:lnTo>
                    <a:pt x="464" y="164"/>
                  </a:lnTo>
                  <a:lnTo>
                    <a:pt x="468" y="164"/>
                  </a:lnTo>
                  <a:lnTo>
                    <a:pt x="474" y="158"/>
                  </a:lnTo>
                  <a:lnTo>
                    <a:pt x="474" y="152"/>
                  </a:lnTo>
                  <a:lnTo>
                    <a:pt x="474" y="146"/>
                  </a:lnTo>
                  <a:lnTo>
                    <a:pt x="476" y="140"/>
                  </a:lnTo>
                  <a:lnTo>
                    <a:pt x="482" y="134"/>
                  </a:lnTo>
                  <a:lnTo>
                    <a:pt x="498" y="126"/>
                  </a:lnTo>
                  <a:lnTo>
                    <a:pt x="518" y="122"/>
                  </a:lnTo>
                  <a:lnTo>
                    <a:pt x="536" y="106"/>
                  </a:lnTo>
                  <a:lnTo>
                    <a:pt x="542" y="102"/>
                  </a:lnTo>
                  <a:lnTo>
                    <a:pt x="554" y="92"/>
                  </a:lnTo>
                  <a:lnTo>
                    <a:pt x="556" y="82"/>
                  </a:lnTo>
                  <a:lnTo>
                    <a:pt x="560" y="82"/>
                  </a:lnTo>
                  <a:lnTo>
                    <a:pt x="564" y="82"/>
                  </a:lnTo>
                  <a:lnTo>
                    <a:pt x="568" y="78"/>
                  </a:lnTo>
                  <a:lnTo>
                    <a:pt x="568" y="76"/>
                  </a:lnTo>
                  <a:lnTo>
                    <a:pt x="574" y="70"/>
                  </a:lnTo>
                  <a:lnTo>
                    <a:pt x="578" y="70"/>
                  </a:lnTo>
                  <a:lnTo>
                    <a:pt x="582" y="74"/>
                  </a:lnTo>
                  <a:lnTo>
                    <a:pt x="588" y="70"/>
                  </a:lnTo>
                  <a:lnTo>
                    <a:pt x="590" y="66"/>
                  </a:lnTo>
                  <a:lnTo>
                    <a:pt x="598" y="58"/>
                  </a:lnTo>
                  <a:lnTo>
                    <a:pt x="606" y="56"/>
                  </a:lnTo>
                  <a:lnTo>
                    <a:pt x="618" y="56"/>
                  </a:lnTo>
                  <a:lnTo>
                    <a:pt x="632" y="34"/>
                  </a:lnTo>
                  <a:lnTo>
                    <a:pt x="642" y="26"/>
                  </a:lnTo>
                  <a:lnTo>
                    <a:pt x="644" y="20"/>
                  </a:lnTo>
                  <a:lnTo>
                    <a:pt x="646" y="14"/>
                  </a:lnTo>
                  <a:lnTo>
                    <a:pt x="644" y="6"/>
                  </a:lnTo>
                  <a:lnTo>
                    <a:pt x="646" y="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1" name="Freeform 6"/>
            <p:cNvSpPr>
              <a:spLocks/>
            </p:cNvSpPr>
            <p:nvPr/>
          </p:nvSpPr>
          <p:spPr bwMode="gray">
            <a:xfrm>
              <a:off x="6291995" y="2302359"/>
              <a:ext cx="428625" cy="591343"/>
            </a:xfrm>
            <a:custGeom>
              <a:avLst/>
              <a:gdLst>
                <a:gd name="T0" fmla="*/ 43 w 306"/>
                <a:gd name="T1" fmla="*/ 108 h 420"/>
                <a:gd name="T2" fmla="*/ 71 w 306"/>
                <a:gd name="T3" fmla="*/ 105 h 420"/>
                <a:gd name="T4" fmla="*/ 74 w 306"/>
                <a:gd name="T5" fmla="*/ 98 h 420"/>
                <a:gd name="T6" fmla="*/ 76 w 306"/>
                <a:gd name="T7" fmla="*/ 92 h 420"/>
                <a:gd name="T8" fmla="*/ 81 w 306"/>
                <a:gd name="T9" fmla="*/ 86 h 420"/>
                <a:gd name="T10" fmla="*/ 81 w 306"/>
                <a:gd name="T11" fmla="*/ 82 h 420"/>
                <a:gd name="T12" fmla="*/ 83 w 306"/>
                <a:gd name="T13" fmla="*/ 79 h 420"/>
                <a:gd name="T14" fmla="*/ 84 w 306"/>
                <a:gd name="T15" fmla="*/ 80 h 420"/>
                <a:gd name="T16" fmla="*/ 87 w 306"/>
                <a:gd name="T17" fmla="*/ 80 h 420"/>
                <a:gd name="T18" fmla="*/ 85 w 306"/>
                <a:gd name="T19" fmla="*/ 74 h 420"/>
                <a:gd name="T20" fmla="*/ 85 w 306"/>
                <a:gd name="T21" fmla="*/ 66 h 420"/>
                <a:gd name="T22" fmla="*/ 78 w 306"/>
                <a:gd name="T23" fmla="*/ 45 h 420"/>
                <a:gd name="T24" fmla="*/ 70 w 306"/>
                <a:gd name="T25" fmla="*/ 45 h 420"/>
                <a:gd name="T26" fmla="*/ 59 w 306"/>
                <a:gd name="T27" fmla="*/ 57 h 420"/>
                <a:gd name="T28" fmla="*/ 59 w 306"/>
                <a:gd name="T29" fmla="*/ 57 h 420"/>
                <a:gd name="T30" fmla="*/ 55 w 306"/>
                <a:gd name="T31" fmla="*/ 54 h 420"/>
                <a:gd name="T32" fmla="*/ 55 w 306"/>
                <a:gd name="T33" fmla="*/ 48 h 420"/>
                <a:gd name="T34" fmla="*/ 59 w 306"/>
                <a:gd name="T35" fmla="*/ 45 h 420"/>
                <a:gd name="T36" fmla="*/ 60 w 306"/>
                <a:gd name="T37" fmla="*/ 41 h 420"/>
                <a:gd name="T38" fmla="*/ 63 w 306"/>
                <a:gd name="T39" fmla="*/ 39 h 420"/>
                <a:gd name="T40" fmla="*/ 63 w 306"/>
                <a:gd name="T41" fmla="*/ 28 h 420"/>
                <a:gd name="T42" fmla="*/ 62 w 306"/>
                <a:gd name="T43" fmla="*/ 22 h 420"/>
                <a:gd name="T44" fmla="*/ 59 w 306"/>
                <a:gd name="T45" fmla="*/ 19 h 420"/>
                <a:gd name="T46" fmla="*/ 62 w 306"/>
                <a:gd name="T47" fmla="*/ 16 h 420"/>
                <a:gd name="T48" fmla="*/ 59 w 306"/>
                <a:gd name="T49" fmla="*/ 11 h 420"/>
                <a:gd name="T50" fmla="*/ 50 w 306"/>
                <a:gd name="T51" fmla="*/ 7 h 420"/>
                <a:gd name="T52" fmla="*/ 43 w 306"/>
                <a:gd name="T53" fmla="*/ 4 h 420"/>
                <a:gd name="T54" fmla="*/ 35 w 306"/>
                <a:gd name="T55" fmla="*/ 3 h 420"/>
                <a:gd name="T56" fmla="*/ 30 w 306"/>
                <a:gd name="T57" fmla="*/ 3 h 420"/>
                <a:gd name="T58" fmla="*/ 25 w 306"/>
                <a:gd name="T59" fmla="*/ 7 h 420"/>
                <a:gd name="T60" fmla="*/ 26 w 306"/>
                <a:gd name="T61" fmla="*/ 10 h 420"/>
                <a:gd name="T62" fmla="*/ 28 w 306"/>
                <a:gd name="T63" fmla="*/ 12 h 420"/>
                <a:gd name="T64" fmla="*/ 24 w 306"/>
                <a:gd name="T65" fmla="*/ 12 h 420"/>
                <a:gd name="T66" fmla="*/ 21 w 306"/>
                <a:gd name="T67" fmla="*/ 16 h 420"/>
                <a:gd name="T68" fmla="*/ 21 w 306"/>
                <a:gd name="T69" fmla="*/ 22 h 420"/>
                <a:gd name="T70" fmla="*/ 20 w 306"/>
                <a:gd name="T71" fmla="*/ 27 h 420"/>
                <a:gd name="T72" fmla="*/ 16 w 306"/>
                <a:gd name="T73" fmla="*/ 26 h 420"/>
                <a:gd name="T74" fmla="*/ 16 w 306"/>
                <a:gd name="T75" fmla="*/ 20 h 420"/>
                <a:gd name="T76" fmla="*/ 16 w 306"/>
                <a:gd name="T77" fmla="*/ 19 h 420"/>
                <a:gd name="T78" fmla="*/ 14 w 306"/>
                <a:gd name="T79" fmla="*/ 21 h 420"/>
                <a:gd name="T80" fmla="*/ 13 w 306"/>
                <a:gd name="T81" fmla="*/ 26 h 420"/>
                <a:gd name="T82" fmla="*/ 9 w 306"/>
                <a:gd name="T83" fmla="*/ 27 h 420"/>
                <a:gd name="T84" fmla="*/ 8 w 306"/>
                <a:gd name="T85" fmla="*/ 30 h 420"/>
                <a:gd name="T86" fmla="*/ 5 w 306"/>
                <a:gd name="T87" fmla="*/ 38 h 420"/>
                <a:gd name="T88" fmla="*/ 4 w 306"/>
                <a:gd name="T89" fmla="*/ 45 h 420"/>
                <a:gd name="T90" fmla="*/ 3 w 306"/>
                <a:gd name="T91" fmla="*/ 51 h 420"/>
                <a:gd name="T92" fmla="*/ 3 w 306"/>
                <a:gd name="T93" fmla="*/ 60 h 420"/>
                <a:gd name="T94" fmla="*/ 3 w 306"/>
                <a:gd name="T95" fmla="*/ 66 h 420"/>
                <a:gd name="T96" fmla="*/ 11 w 306"/>
                <a:gd name="T97" fmla="*/ 80 h 420"/>
                <a:gd name="T98" fmla="*/ 12 w 306"/>
                <a:gd name="T99" fmla="*/ 86 h 420"/>
                <a:gd name="T100" fmla="*/ 11 w 306"/>
                <a:gd name="T101" fmla="*/ 88 h 420"/>
                <a:gd name="T102" fmla="*/ 10 w 306"/>
                <a:gd name="T103" fmla="*/ 98 h 420"/>
                <a:gd name="T104" fmla="*/ 4 w 306"/>
                <a:gd name="T105" fmla="*/ 110 h 420"/>
                <a:gd name="T106" fmla="*/ 0 w 306"/>
                <a:gd name="T107" fmla="*/ 113 h 4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6"/>
                <a:gd name="T163" fmla="*/ 0 h 420"/>
                <a:gd name="T164" fmla="*/ 306 w 306"/>
                <a:gd name="T165" fmla="*/ 420 h 4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6" h="420">
                  <a:moveTo>
                    <a:pt x="0" y="420"/>
                  </a:moveTo>
                  <a:lnTo>
                    <a:pt x="154" y="402"/>
                  </a:lnTo>
                  <a:lnTo>
                    <a:pt x="154" y="406"/>
                  </a:lnTo>
                  <a:lnTo>
                    <a:pt x="250" y="392"/>
                  </a:lnTo>
                  <a:lnTo>
                    <a:pt x="252" y="388"/>
                  </a:lnTo>
                  <a:lnTo>
                    <a:pt x="264" y="366"/>
                  </a:lnTo>
                  <a:lnTo>
                    <a:pt x="268" y="360"/>
                  </a:lnTo>
                  <a:lnTo>
                    <a:pt x="266" y="344"/>
                  </a:lnTo>
                  <a:lnTo>
                    <a:pt x="272" y="330"/>
                  </a:lnTo>
                  <a:lnTo>
                    <a:pt x="284" y="322"/>
                  </a:lnTo>
                  <a:lnTo>
                    <a:pt x="284" y="308"/>
                  </a:lnTo>
                  <a:lnTo>
                    <a:pt x="286" y="306"/>
                  </a:lnTo>
                  <a:lnTo>
                    <a:pt x="286" y="298"/>
                  </a:lnTo>
                  <a:lnTo>
                    <a:pt x="294" y="292"/>
                  </a:lnTo>
                  <a:lnTo>
                    <a:pt x="296" y="300"/>
                  </a:lnTo>
                  <a:lnTo>
                    <a:pt x="298" y="300"/>
                  </a:lnTo>
                  <a:lnTo>
                    <a:pt x="304" y="298"/>
                  </a:lnTo>
                  <a:lnTo>
                    <a:pt x="306" y="294"/>
                  </a:lnTo>
                  <a:lnTo>
                    <a:pt x="306" y="286"/>
                  </a:lnTo>
                  <a:lnTo>
                    <a:pt x="304" y="274"/>
                  </a:lnTo>
                  <a:lnTo>
                    <a:pt x="306" y="256"/>
                  </a:lnTo>
                  <a:lnTo>
                    <a:pt x="302" y="246"/>
                  </a:lnTo>
                  <a:lnTo>
                    <a:pt x="298" y="222"/>
                  </a:lnTo>
                  <a:lnTo>
                    <a:pt x="276" y="166"/>
                  </a:lnTo>
                  <a:lnTo>
                    <a:pt x="256" y="158"/>
                  </a:lnTo>
                  <a:lnTo>
                    <a:pt x="246" y="164"/>
                  </a:lnTo>
                  <a:lnTo>
                    <a:pt x="236" y="174"/>
                  </a:lnTo>
                  <a:lnTo>
                    <a:pt x="210" y="212"/>
                  </a:lnTo>
                  <a:lnTo>
                    <a:pt x="208" y="212"/>
                  </a:lnTo>
                  <a:lnTo>
                    <a:pt x="206" y="210"/>
                  </a:lnTo>
                  <a:lnTo>
                    <a:pt x="196" y="206"/>
                  </a:lnTo>
                  <a:lnTo>
                    <a:pt x="192" y="202"/>
                  </a:lnTo>
                  <a:lnTo>
                    <a:pt x="190" y="194"/>
                  </a:lnTo>
                  <a:lnTo>
                    <a:pt x="192" y="178"/>
                  </a:lnTo>
                  <a:lnTo>
                    <a:pt x="196" y="172"/>
                  </a:lnTo>
                  <a:lnTo>
                    <a:pt x="210" y="164"/>
                  </a:lnTo>
                  <a:lnTo>
                    <a:pt x="212" y="158"/>
                  </a:lnTo>
                  <a:lnTo>
                    <a:pt x="212" y="152"/>
                  </a:lnTo>
                  <a:lnTo>
                    <a:pt x="214" y="146"/>
                  </a:lnTo>
                  <a:lnTo>
                    <a:pt x="220" y="142"/>
                  </a:lnTo>
                  <a:lnTo>
                    <a:pt x="226" y="130"/>
                  </a:lnTo>
                  <a:lnTo>
                    <a:pt x="226" y="104"/>
                  </a:lnTo>
                  <a:lnTo>
                    <a:pt x="222" y="92"/>
                  </a:lnTo>
                  <a:lnTo>
                    <a:pt x="218" y="86"/>
                  </a:lnTo>
                  <a:lnTo>
                    <a:pt x="210" y="76"/>
                  </a:lnTo>
                  <a:lnTo>
                    <a:pt x="208" y="72"/>
                  </a:lnTo>
                  <a:lnTo>
                    <a:pt x="210" y="66"/>
                  </a:lnTo>
                  <a:lnTo>
                    <a:pt x="218" y="62"/>
                  </a:lnTo>
                  <a:lnTo>
                    <a:pt x="220" y="60"/>
                  </a:lnTo>
                  <a:lnTo>
                    <a:pt x="210" y="42"/>
                  </a:lnTo>
                  <a:lnTo>
                    <a:pt x="202" y="38"/>
                  </a:lnTo>
                  <a:lnTo>
                    <a:pt x="176" y="26"/>
                  </a:lnTo>
                  <a:lnTo>
                    <a:pt x="158" y="24"/>
                  </a:lnTo>
                  <a:lnTo>
                    <a:pt x="150" y="16"/>
                  </a:lnTo>
                  <a:lnTo>
                    <a:pt x="136" y="12"/>
                  </a:lnTo>
                  <a:lnTo>
                    <a:pt x="122" y="8"/>
                  </a:lnTo>
                  <a:lnTo>
                    <a:pt x="112" y="0"/>
                  </a:lnTo>
                  <a:lnTo>
                    <a:pt x="106" y="6"/>
                  </a:lnTo>
                  <a:lnTo>
                    <a:pt x="98" y="10"/>
                  </a:lnTo>
                  <a:lnTo>
                    <a:pt x="90" y="24"/>
                  </a:lnTo>
                  <a:lnTo>
                    <a:pt x="90" y="34"/>
                  </a:lnTo>
                  <a:lnTo>
                    <a:pt x="92" y="38"/>
                  </a:lnTo>
                  <a:lnTo>
                    <a:pt x="94" y="40"/>
                  </a:lnTo>
                  <a:lnTo>
                    <a:pt x="96" y="44"/>
                  </a:lnTo>
                  <a:lnTo>
                    <a:pt x="94" y="46"/>
                  </a:lnTo>
                  <a:lnTo>
                    <a:pt x="88" y="48"/>
                  </a:lnTo>
                  <a:lnTo>
                    <a:pt x="82" y="52"/>
                  </a:lnTo>
                  <a:lnTo>
                    <a:pt x="76" y="58"/>
                  </a:lnTo>
                  <a:lnTo>
                    <a:pt x="72" y="68"/>
                  </a:lnTo>
                  <a:lnTo>
                    <a:pt x="74" y="80"/>
                  </a:lnTo>
                  <a:lnTo>
                    <a:pt x="76" y="90"/>
                  </a:lnTo>
                  <a:lnTo>
                    <a:pt x="70" y="102"/>
                  </a:lnTo>
                  <a:lnTo>
                    <a:pt x="60" y="106"/>
                  </a:lnTo>
                  <a:lnTo>
                    <a:pt x="58" y="98"/>
                  </a:lnTo>
                  <a:lnTo>
                    <a:pt x="62" y="88"/>
                  </a:lnTo>
                  <a:lnTo>
                    <a:pt x="58" y="76"/>
                  </a:lnTo>
                  <a:lnTo>
                    <a:pt x="60" y="72"/>
                  </a:lnTo>
                  <a:lnTo>
                    <a:pt x="58" y="70"/>
                  </a:lnTo>
                  <a:lnTo>
                    <a:pt x="56" y="72"/>
                  </a:lnTo>
                  <a:lnTo>
                    <a:pt x="50" y="78"/>
                  </a:lnTo>
                  <a:lnTo>
                    <a:pt x="50" y="90"/>
                  </a:lnTo>
                  <a:lnTo>
                    <a:pt x="46" y="94"/>
                  </a:lnTo>
                  <a:lnTo>
                    <a:pt x="40" y="94"/>
                  </a:lnTo>
                  <a:lnTo>
                    <a:pt x="32" y="102"/>
                  </a:lnTo>
                  <a:lnTo>
                    <a:pt x="28" y="110"/>
                  </a:lnTo>
                  <a:lnTo>
                    <a:pt x="28" y="114"/>
                  </a:lnTo>
                  <a:lnTo>
                    <a:pt x="18" y="124"/>
                  </a:lnTo>
                  <a:lnTo>
                    <a:pt x="18" y="140"/>
                  </a:lnTo>
                  <a:lnTo>
                    <a:pt x="18" y="156"/>
                  </a:lnTo>
                  <a:lnTo>
                    <a:pt x="16" y="168"/>
                  </a:lnTo>
                  <a:lnTo>
                    <a:pt x="10" y="182"/>
                  </a:lnTo>
                  <a:lnTo>
                    <a:pt x="4" y="188"/>
                  </a:lnTo>
                  <a:lnTo>
                    <a:pt x="6" y="196"/>
                  </a:lnTo>
                  <a:lnTo>
                    <a:pt x="12" y="220"/>
                  </a:lnTo>
                  <a:lnTo>
                    <a:pt x="8" y="232"/>
                  </a:lnTo>
                  <a:lnTo>
                    <a:pt x="14" y="244"/>
                  </a:lnTo>
                  <a:lnTo>
                    <a:pt x="28" y="272"/>
                  </a:lnTo>
                  <a:lnTo>
                    <a:pt x="38" y="296"/>
                  </a:lnTo>
                  <a:lnTo>
                    <a:pt x="38" y="318"/>
                  </a:lnTo>
                  <a:lnTo>
                    <a:pt x="42" y="322"/>
                  </a:lnTo>
                  <a:lnTo>
                    <a:pt x="42" y="326"/>
                  </a:lnTo>
                  <a:lnTo>
                    <a:pt x="40" y="328"/>
                  </a:lnTo>
                  <a:lnTo>
                    <a:pt x="38" y="350"/>
                  </a:lnTo>
                  <a:lnTo>
                    <a:pt x="34" y="364"/>
                  </a:lnTo>
                  <a:lnTo>
                    <a:pt x="28" y="378"/>
                  </a:lnTo>
                  <a:lnTo>
                    <a:pt x="16" y="408"/>
                  </a:lnTo>
                  <a:lnTo>
                    <a:pt x="4" y="416"/>
                  </a:lnTo>
                  <a:lnTo>
                    <a:pt x="0" y="42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2" name="Freeform 7"/>
            <p:cNvSpPr>
              <a:spLocks/>
            </p:cNvSpPr>
            <p:nvPr/>
          </p:nvSpPr>
          <p:spPr bwMode="gray">
            <a:xfrm>
              <a:off x="5851464" y="2103921"/>
              <a:ext cx="672702" cy="331391"/>
            </a:xfrm>
            <a:custGeom>
              <a:avLst/>
              <a:gdLst>
                <a:gd name="T0" fmla="*/ 7 w 480"/>
                <a:gd name="T1" fmla="*/ 25 h 236"/>
                <a:gd name="T2" fmla="*/ 13 w 480"/>
                <a:gd name="T3" fmla="*/ 19 h 236"/>
                <a:gd name="T4" fmla="*/ 31 w 480"/>
                <a:gd name="T5" fmla="*/ 9 h 236"/>
                <a:gd name="T6" fmla="*/ 43 w 480"/>
                <a:gd name="T7" fmla="*/ 3 h 236"/>
                <a:gd name="T8" fmla="*/ 50 w 480"/>
                <a:gd name="T9" fmla="*/ 3 h 236"/>
                <a:gd name="T10" fmla="*/ 43 w 480"/>
                <a:gd name="T11" fmla="*/ 6 h 236"/>
                <a:gd name="T12" fmla="*/ 37 w 480"/>
                <a:gd name="T13" fmla="*/ 14 h 236"/>
                <a:gd name="T14" fmla="*/ 37 w 480"/>
                <a:gd name="T15" fmla="*/ 19 h 236"/>
                <a:gd name="T16" fmla="*/ 46 w 480"/>
                <a:gd name="T17" fmla="*/ 14 h 236"/>
                <a:gd name="T18" fmla="*/ 63 w 480"/>
                <a:gd name="T19" fmla="*/ 24 h 236"/>
                <a:gd name="T20" fmla="*/ 70 w 480"/>
                <a:gd name="T21" fmla="*/ 26 h 236"/>
                <a:gd name="T22" fmla="*/ 72 w 480"/>
                <a:gd name="T23" fmla="*/ 26 h 236"/>
                <a:gd name="T24" fmla="*/ 80 w 480"/>
                <a:gd name="T25" fmla="*/ 20 h 236"/>
                <a:gd name="T26" fmla="*/ 103 w 480"/>
                <a:gd name="T27" fmla="*/ 12 h 236"/>
                <a:gd name="T28" fmla="*/ 103 w 480"/>
                <a:gd name="T29" fmla="*/ 17 h 236"/>
                <a:gd name="T30" fmla="*/ 107 w 480"/>
                <a:gd name="T31" fmla="*/ 22 h 236"/>
                <a:gd name="T32" fmla="*/ 118 w 480"/>
                <a:gd name="T33" fmla="*/ 20 h 236"/>
                <a:gd name="T34" fmla="*/ 123 w 480"/>
                <a:gd name="T35" fmla="*/ 28 h 236"/>
                <a:gd name="T36" fmla="*/ 135 w 480"/>
                <a:gd name="T37" fmla="*/ 29 h 236"/>
                <a:gd name="T38" fmla="*/ 134 w 480"/>
                <a:gd name="T39" fmla="*/ 33 h 236"/>
                <a:gd name="T40" fmla="*/ 129 w 480"/>
                <a:gd name="T41" fmla="*/ 32 h 236"/>
                <a:gd name="T42" fmla="*/ 122 w 480"/>
                <a:gd name="T43" fmla="*/ 33 h 236"/>
                <a:gd name="T44" fmla="*/ 114 w 480"/>
                <a:gd name="T45" fmla="*/ 33 h 236"/>
                <a:gd name="T46" fmla="*/ 112 w 480"/>
                <a:gd name="T47" fmla="*/ 37 h 236"/>
                <a:gd name="T48" fmla="*/ 101 w 480"/>
                <a:gd name="T49" fmla="*/ 34 h 236"/>
                <a:gd name="T50" fmla="*/ 93 w 480"/>
                <a:gd name="T51" fmla="*/ 36 h 236"/>
                <a:gd name="T52" fmla="*/ 89 w 480"/>
                <a:gd name="T53" fmla="*/ 39 h 236"/>
                <a:gd name="T54" fmla="*/ 83 w 480"/>
                <a:gd name="T55" fmla="*/ 39 h 236"/>
                <a:gd name="T56" fmla="*/ 76 w 480"/>
                <a:gd name="T57" fmla="*/ 47 h 236"/>
                <a:gd name="T58" fmla="*/ 76 w 480"/>
                <a:gd name="T59" fmla="*/ 43 h 236"/>
                <a:gd name="T60" fmla="*/ 72 w 480"/>
                <a:gd name="T61" fmla="*/ 45 h 236"/>
                <a:gd name="T62" fmla="*/ 67 w 480"/>
                <a:gd name="T63" fmla="*/ 41 h 236"/>
                <a:gd name="T64" fmla="*/ 63 w 480"/>
                <a:gd name="T65" fmla="*/ 49 h 236"/>
                <a:gd name="T66" fmla="*/ 58 w 480"/>
                <a:gd name="T67" fmla="*/ 60 h 236"/>
                <a:gd name="T68" fmla="*/ 55 w 480"/>
                <a:gd name="T69" fmla="*/ 63 h 236"/>
                <a:gd name="T70" fmla="*/ 56 w 480"/>
                <a:gd name="T71" fmla="*/ 56 h 236"/>
                <a:gd name="T72" fmla="*/ 52 w 480"/>
                <a:gd name="T73" fmla="*/ 56 h 236"/>
                <a:gd name="T74" fmla="*/ 48 w 480"/>
                <a:gd name="T75" fmla="*/ 45 h 236"/>
                <a:gd name="T76" fmla="*/ 48 w 480"/>
                <a:gd name="T77" fmla="*/ 43 h 236"/>
                <a:gd name="T78" fmla="*/ 37 w 480"/>
                <a:gd name="T79" fmla="*/ 41 h 236"/>
                <a:gd name="T80" fmla="*/ 36 w 480"/>
                <a:gd name="T81" fmla="*/ 41 h 236"/>
                <a:gd name="T82" fmla="*/ 26 w 480"/>
                <a:gd name="T83" fmla="*/ 37 h 236"/>
                <a:gd name="T84" fmla="*/ 6 w 480"/>
                <a:gd name="T85" fmla="*/ 30 h 236"/>
                <a:gd name="T86" fmla="*/ 0 w 480"/>
                <a:gd name="T87" fmla="*/ 26 h 2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80"/>
                <a:gd name="T133" fmla="*/ 0 h 236"/>
                <a:gd name="T134" fmla="*/ 480 w 480"/>
                <a:gd name="T135" fmla="*/ 236 h 2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80" h="236">
                  <a:moveTo>
                    <a:pt x="0" y="100"/>
                  </a:moveTo>
                  <a:lnTo>
                    <a:pt x="14" y="96"/>
                  </a:lnTo>
                  <a:lnTo>
                    <a:pt x="22" y="92"/>
                  </a:lnTo>
                  <a:lnTo>
                    <a:pt x="36" y="82"/>
                  </a:lnTo>
                  <a:lnTo>
                    <a:pt x="40" y="76"/>
                  </a:lnTo>
                  <a:lnTo>
                    <a:pt x="46" y="74"/>
                  </a:lnTo>
                  <a:lnTo>
                    <a:pt x="72" y="64"/>
                  </a:lnTo>
                  <a:lnTo>
                    <a:pt x="90" y="54"/>
                  </a:lnTo>
                  <a:lnTo>
                    <a:pt x="112" y="32"/>
                  </a:lnTo>
                  <a:lnTo>
                    <a:pt x="120" y="30"/>
                  </a:lnTo>
                  <a:lnTo>
                    <a:pt x="138" y="10"/>
                  </a:lnTo>
                  <a:lnTo>
                    <a:pt x="150" y="4"/>
                  </a:lnTo>
                  <a:lnTo>
                    <a:pt x="172" y="0"/>
                  </a:lnTo>
                  <a:lnTo>
                    <a:pt x="176" y="2"/>
                  </a:lnTo>
                  <a:lnTo>
                    <a:pt x="178" y="4"/>
                  </a:lnTo>
                  <a:lnTo>
                    <a:pt x="166" y="12"/>
                  </a:lnTo>
                  <a:lnTo>
                    <a:pt x="162" y="12"/>
                  </a:lnTo>
                  <a:lnTo>
                    <a:pt x="158" y="22"/>
                  </a:lnTo>
                  <a:lnTo>
                    <a:pt x="144" y="38"/>
                  </a:lnTo>
                  <a:lnTo>
                    <a:pt x="138" y="44"/>
                  </a:lnTo>
                  <a:lnTo>
                    <a:pt x="134" y="50"/>
                  </a:lnTo>
                  <a:lnTo>
                    <a:pt x="130" y="64"/>
                  </a:lnTo>
                  <a:lnTo>
                    <a:pt x="132" y="74"/>
                  </a:lnTo>
                  <a:lnTo>
                    <a:pt x="134" y="68"/>
                  </a:lnTo>
                  <a:lnTo>
                    <a:pt x="148" y="58"/>
                  </a:lnTo>
                  <a:lnTo>
                    <a:pt x="156" y="58"/>
                  </a:lnTo>
                  <a:lnTo>
                    <a:pt x="162" y="56"/>
                  </a:lnTo>
                  <a:lnTo>
                    <a:pt x="190" y="68"/>
                  </a:lnTo>
                  <a:lnTo>
                    <a:pt x="210" y="92"/>
                  </a:lnTo>
                  <a:lnTo>
                    <a:pt x="228" y="90"/>
                  </a:lnTo>
                  <a:lnTo>
                    <a:pt x="236" y="90"/>
                  </a:lnTo>
                  <a:lnTo>
                    <a:pt x="242" y="94"/>
                  </a:lnTo>
                  <a:lnTo>
                    <a:pt x="248" y="94"/>
                  </a:lnTo>
                  <a:lnTo>
                    <a:pt x="250" y="94"/>
                  </a:lnTo>
                  <a:lnTo>
                    <a:pt x="256" y="96"/>
                  </a:lnTo>
                  <a:lnTo>
                    <a:pt x="256" y="98"/>
                  </a:lnTo>
                  <a:lnTo>
                    <a:pt x="260" y="96"/>
                  </a:lnTo>
                  <a:lnTo>
                    <a:pt x="264" y="90"/>
                  </a:lnTo>
                  <a:lnTo>
                    <a:pt x="282" y="76"/>
                  </a:lnTo>
                  <a:lnTo>
                    <a:pt x="344" y="60"/>
                  </a:lnTo>
                  <a:lnTo>
                    <a:pt x="362" y="50"/>
                  </a:lnTo>
                  <a:lnTo>
                    <a:pt x="368" y="48"/>
                  </a:lnTo>
                  <a:lnTo>
                    <a:pt x="372" y="52"/>
                  </a:lnTo>
                  <a:lnTo>
                    <a:pt x="368" y="60"/>
                  </a:lnTo>
                  <a:lnTo>
                    <a:pt x="368" y="66"/>
                  </a:lnTo>
                  <a:lnTo>
                    <a:pt x="376" y="80"/>
                  </a:lnTo>
                  <a:lnTo>
                    <a:pt x="380" y="82"/>
                  </a:lnTo>
                  <a:lnTo>
                    <a:pt x="382" y="80"/>
                  </a:lnTo>
                  <a:lnTo>
                    <a:pt x="394" y="82"/>
                  </a:lnTo>
                  <a:lnTo>
                    <a:pt x="398" y="78"/>
                  </a:lnTo>
                  <a:lnTo>
                    <a:pt x="418" y="76"/>
                  </a:lnTo>
                  <a:lnTo>
                    <a:pt x="426" y="82"/>
                  </a:lnTo>
                  <a:lnTo>
                    <a:pt x="434" y="98"/>
                  </a:lnTo>
                  <a:lnTo>
                    <a:pt x="440" y="104"/>
                  </a:lnTo>
                  <a:lnTo>
                    <a:pt x="456" y="110"/>
                  </a:lnTo>
                  <a:lnTo>
                    <a:pt x="470" y="106"/>
                  </a:lnTo>
                  <a:lnTo>
                    <a:pt x="476" y="108"/>
                  </a:lnTo>
                  <a:lnTo>
                    <a:pt x="480" y="110"/>
                  </a:lnTo>
                  <a:lnTo>
                    <a:pt x="480" y="116"/>
                  </a:lnTo>
                  <a:lnTo>
                    <a:pt x="474" y="122"/>
                  </a:lnTo>
                  <a:lnTo>
                    <a:pt x="464" y="124"/>
                  </a:lnTo>
                  <a:lnTo>
                    <a:pt x="458" y="122"/>
                  </a:lnTo>
                  <a:lnTo>
                    <a:pt x="456" y="120"/>
                  </a:lnTo>
                  <a:lnTo>
                    <a:pt x="454" y="120"/>
                  </a:lnTo>
                  <a:lnTo>
                    <a:pt x="444" y="124"/>
                  </a:lnTo>
                  <a:lnTo>
                    <a:pt x="436" y="122"/>
                  </a:lnTo>
                  <a:lnTo>
                    <a:pt x="430" y="122"/>
                  </a:lnTo>
                  <a:lnTo>
                    <a:pt x="414" y="124"/>
                  </a:lnTo>
                  <a:lnTo>
                    <a:pt x="404" y="122"/>
                  </a:lnTo>
                  <a:lnTo>
                    <a:pt x="400" y="124"/>
                  </a:lnTo>
                  <a:lnTo>
                    <a:pt x="402" y="134"/>
                  </a:lnTo>
                  <a:lnTo>
                    <a:pt x="400" y="138"/>
                  </a:lnTo>
                  <a:lnTo>
                    <a:pt x="396" y="136"/>
                  </a:lnTo>
                  <a:lnTo>
                    <a:pt x="384" y="126"/>
                  </a:lnTo>
                  <a:lnTo>
                    <a:pt x="358" y="124"/>
                  </a:lnTo>
                  <a:lnTo>
                    <a:pt x="354" y="124"/>
                  </a:lnTo>
                  <a:lnTo>
                    <a:pt x="346" y="122"/>
                  </a:lnTo>
                  <a:lnTo>
                    <a:pt x="330" y="136"/>
                  </a:lnTo>
                  <a:lnTo>
                    <a:pt x="326" y="136"/>
                  </a:lnTo>
                  <a:lnTo>
                    <a:pt x="318" y="138"/>
                  </a:lnTo>
                  <a:lnTo>
                    <a:pt x="316" y="142"/>
                  </a:lnTo>
                  <a:lnTo>
                    <a:pt x="312" y="144"/>
                  </a:lnTo>
                  <a:lnTo>
                    <a:pt x="302" y="142"/>
                  </a:lnTo>
                  <a:lnTo>
                    <a:pt x="292" y="144"/>
                  </a:lnTo>
                  <a:lnTo>
                    <a:pt x="290" y="152"/>
                  </a:lnTo>
                  <a:lnTo>
                    <a:pt x="288" y="158"/>
                  </a:lnTo>
                  <a:lnTo>
                    <a:pt x="266" y="176"/>
                  </a:lnTo>
                  <a:lnTo>
                    <a:pt x="262" y="176"/>
                  </a:lnTo>
                  <a:lnTo>
                    <a:pt x="260" y="172"/>
                  </a:lnTo>
                  <a:lnTo>
                    <a:pt x="270" y="160"/>
                  </a:lnTo>
                  <a:lnTo>
                    <a:pt x="270" y="154"/>
                  </a:lnTo>
                  <a:lnTo>
                    <a:pt x="258" y="154"/>
                  </a:lnTo>
                  <a:lnTo>
                    <a:pt x="254" y="166"/>
                  </a:lnTo>
                  <a:lnTo>
                    <a:pt x="248" y="170"/>
                  </a:lnTo>
                  <a:lnTo>
                    <a:pt x="244" y="164"/>
                  </a:lnTo>
                  <a:lnTo>
                    <a:pt x="242" y="154"/>
                  </a:lnTo>
                  <a:lnTo>
                    <a:pt x="240" y="156"/>
                  </a:lnTo>
                  <a:lnTo>
                    <a:pt x="238" y="170"/>
                  </a:lnTo>
                  <a:lnTo>
                    <a:pt x="228" y="184"/>
                  </a:lnTo>
                  <a:lnTo>
                    <a:pt x="224" y="198"/>
                  </a:lnTo>
                  <a:lnTo>
                    <a:pt x="220" y="206"/>
                  </a:lnTo>
                  <a:lnTo>
                    <a:pt x="210" y="222"/>
                  </a:lnTo>
                  <a:lnTo>
                    <a:pt x="210" y="232"/>
                  </a:lnTo>
                  <a:lnTo>
                    <a:pt x="208" y="236"/>
                  </a:lnTo>
                  <a:lnTo>
                    <a:pt x="198" y="230"/>
                  </a:lnTo>
                  <a:lnTo>
                    <a:pt x="194" y="218"/>
                  </a:lnTo>
                  <a:lnTo>
                    <a:pt x="198" y="214"/>
                  </a:lnTo>
                  <a:lnTo>
                    <a:pt x="200" y="208"/>
                  </a:lnTo>
                  <a:lnTo>
                    <a:pt x="198" y="208"/>
                  </a:lnTo>
                  <a:lnTo>
                    <a:pt x="186" y="210"/>
                  </a:lnTo>
                  <a:lnTo>
                    <a:pt x="184" y="208"/>
                  </a:lnTo>
                  <a:lnTo>
                    <a:pt x="188" y="184"/>
                  </a:lnTo>
                  <a:lnTo>
                    <a:pt x="186" y="176"/>
                  </a:lnTo>
                  <a:lnTo>
                    <a:pt x="172" y="168"/>
                  </a:lnTo>
                  <a:lnTo>
                    <a:pt x="162" y="166"/>
                  </a:lnTo>
                  <a:lnTo>
                    <a:pt x="162" y="162"/>
                  </a:lnTo>
                  <a:lnTo>
                    <a:pt x="166" y="160"/>
                  </a:lnTo>
                  <a:lnTo>
                    <a:pt x="160" y="156"/>
                  </a:lnTo>
                  <a:lnTo>
                    <a:pt x="150" y="152"/>
                  </a:lnTo>
                  <a:lnTo>
                    <a:pt x="134" y="150"/>
                  </a:lnTo>
                  <a:lnTo>
                    <a:pt x="130" y="150"/>
                  </a:lnTo>
                  <a:lnTo>
                    <a:pt x="126" y="154"/>
                  </a:lnTo>
                  <a:lnTo>
                    <a:pt x="124" y="150"/>
                  </a:lnTo>
                  <a:lnTo>
                    <a:pt x="114" y="150"/>
                  </a:lnTo>
                  <a:lnTo>
                    <a:pt x="100" y="138"/>
                  </a:lnTo>
                  <a:lnTo>
                    <a:pt x="92" y="138"/>
                  </a:lnTo>
                  <a:lnTo>
                    <a:pt x="28" y="126"/>
                  </a:lnTo>
                  <a:lnTo>
                    <a:pt x="22" y="122"/>
                  </a:lnTo>
                  <a:lnTo>
                    <a:pt x="20" y="112"/>
                  </a:lnTo>
                  <a:lnTo>
                    <a:pt x="14" y="108"/>
                  </a:lnTo>
                  <a:lnTo>
                    <a:pt x="4" y="106"/>
                  </a:lnTo>
                  <a:lnTo>
                    <a:pt x="0" y="10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3" name="Freeform 8"/>
            <p:cNvSpPr>
              <a:spLocks/>
            </p:cNvSpPr>
            <p:nvPr/>
          </p:nvSpPr>
          <p:spPr bwMode="gray">
            <a:xfrm>
              <a:off x="5829635" y="2806390"/>
              <a:ext cx="438547" cy="787797"/>
            </a:xfrm>
            <a:custGeom>
              <a:avLst/>
              <a:gdLst>
                <a:gd name="T0" fmla="*/ 14 w 314"/>
                <a:gd name="T1" fmla="*/ 3 h 558"/>
                <a:gd name="T2" fmla="*/ 20 w 314"/>
                <a:gd name="T3" fmla="*/ 9 h 558"/>
                <a:gd name="T4" fmla="*/ 23 w 314"/>
                <a:gd name="T5" fmla="*/ 13 h 558"/>
                <a:gd name="T6" fmla="*/ 25 w 314"/>
                <a:gd name="T7" fmla="*/ 20 h 558"/>
                <a:gd name="T8" fmla="*/ 22 w 314"/>
                <a:gd name="T9" fmla="*/ 24 h 558"/>
                <a:gd name="T10" fmla="*/ 19 w 314"/>
                <a:gd name="T11" fmla="*/ 31 h 558"/>
                <a:gd name="T12" fmla="*/ 14 w 314"/>
                <a:gd name="T13" fmla="*/ 32 h 558"/>
                <a:gd name="T14" fmla="*/ 9 w 314"/>
                <a:gd name="T15" fmla="*/ 36 h 558"/>
                <a:gd name="T16" fmla="*/ 8 w 314"/>
                <a:gd name="T17" fmla="*/ 40 h 558"/>
                <a:gd name="T18" fmla="*/ 10 w 314"/>
                <a:gd name="T19" fmla="*/ 43 h 558"/>
                <a:gd name="T20" fmla="*/ 7 w 314"/>
                <a:gd name="T21" fmla="*/ 55 h 558"/>
                <a:gd name="T22" fmla="*/ 3 w 314"/>
                <a:gd name="T23" fmla="*/ 60 h 558"/>
                <a:gd name="T24" fmla="*/ 3 w 314"/>
                <a:gd name="T25" fmla="*/ 63 h 558"/>
                <a:gd name="T26" fmla="*/ 0 w 314"/>
                <a:gd name="T27" fmla="*/ 69 h 558"/>
                <a:gd name="T28" fmla="*/ 3 w 314"/>
                <a:gd name="T29" fmla="*/ 76 h 558"/>
                <a:gd name="T30" fmla="*/ 9 w 314"/>
                <a:gd name="T31" fmla="*/ 88 h 558"/>
                <a:gd name="T32" fmla="*/ 16 w 314"/>
                <a:gd name="T33" fmla="*/ 94 h 558"/>
                <a:gd name="T34" fmla="*/ 20 w 314"/>
                <a:gd name="T35" fmla="*/ 105 h 558"/>
                <a:gd name="T36" fmla="*/ 25 w 314"/>
                <a:gd name="T37" fmla="*/ 101 h 558"/>
                <a:gd name="T38" fmla="*/ 31 w 314"/>
                <a:gd name="T39" fmla="*/ 105 h 558"/>
                <a:gd name="T40" fmla="*/ 31 w 314"/>
                <a:gd name="T41" fmla="*/ 113 h 558"/>
                <a:gd name="T42" fmla="*/ 25 w 314"/>
                <a:gd name="T43" fmla="*/ 121 h 558"/>
                <a:gd name="T44" fmla="*/ 31 w 314"/>
                <a:gd name="T45" fmla="*/ 127 h 558"/>
                <a:gd name="T46" fmla="*/ 40 w 314"/>
                <a:gd name="T47" fmla="*/ 130 h 558"/>
                <a:gd name="T48" fmla="*/ 47 w 314"/>
                <a:gd name="T49" fmla="*/ 141 h 558"/>
                <a:gd name="T50" fmla="*/ 48 w 314"/>
                <a:gd name="T51" fmla="*/ 145 h 558"/>
                <a:gd name="T52" fmla="*/ 47 w 314"/>
                <a:gd name="T53" fmla="*/ 147 h 558"/>
                <a:gd name="T54" fmla="*/ 53 w 314"/>
                <a:gd name="T55" fmla="*/ 155 h 558"/>
                <a:gd name="T56" fmla="*/ 54 w 314"/>
                <a:gd name="T57" fmla="*/ 154 h 558"/>
                <a:gd name="T58" fmla="*/ 55 w 314"/>
                <a:gd name="T59" fmla="*/ 150 h 558"/>
                <a:gd name="T60" fmla="*/ 61 w 314"/>
                <a:gd name="T61" fmla="*/ 149 h 558"/>
                <a:gd name="T62" fmla="*/ 68 w 314"/>
                <a:gd name="T63" fmla="*/ 151 h 558"/>
                <a:gd name="T64" fmla="*/ 69 w 314"/>
                <a:gd name="T65" fmla="*/ 145 h 558"/>
                <a:gd name="T66" fmla="*/ 70 w 314"/>
                <a:gd name="T67" fmla="*/ 140 h 558"/>
                <a:gd name="T68" fmla="*/ 78 w 314"/>
                <a:gd name="T69" fmla="*/ 139 h 558"/>
                <a:gd name="T70" fmla="*/ 75 w 314"/>
                <a:gd name="T71" fmla="*/ 134 h 558"/>
                <a:gd name="T72" fmla="*/ 76 w 314"/>
                <a:gd name="T73" fmla="*/ 131 h 558"/>
                <a:gd name="T74" fmla="*/ 77 w 314"/>
                <a:gd name="T75" fmla="*/ 130 h 558"/>
                <a:gd name="T76" fmla="*/ 76 w 314"/>
                <a:gd name="T77" fmla="*/ 128 h 558"/>
                <a:gd name="T78" fmla="*/ 78 w 314"/>
                <a:gd name="T79" fmla="*/ 119 h 558"/>
                <a:gd name="T80" fmla="*/ 83 w 314"/>
                <a:gd name="T81" fmla="*/ 111 h 558"/>
                <a:gd name="T82" fmla="*/ 87 w 314"/>
                <a:gd name="T83" fmla="*/ 105 h 558"/>
                <a:gd name="T84" fmla="*/ 83 w 314"/>
                <a:gd name="T85" fmla="*/ 94 h 558"/>
                <a:gd name="T86" fmla="*/ 83 w 314"/>
                <a:gd name="T87" fmla="*/ 88 h 558"/>
                <a:gd name="T88" fmla="*/ 78 w 314"/>
                <a:gd name="T89" fmla="*/ 21 h 558"/>
                <a:gd name="T90" fmla="*/ 77 w 314"/>
                <a:gd name="T91" fmla="*/ 18 h 558"/>
                <a:gd name="T92" fmla="*/ 75 w 314"/>
                <a:gd name="T93" fmla="*/ 10 h 558"/>
                <a:gd name="T94" fmla="*/ 70 w 314"/>
                <a:gd name="T95" fmla="*/ 5 h 55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4"/>
                <a:gd name="T145" fmla="*/ 0 h 558"/>
                <a:gd name="T146" fmla="*/ 314 w 314"/>
                <a:gd name="T147" fmla="*/ 558 h 55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4" h="558">
                  <a:moveTo>
                    <a:pt x="258" y="0"/>
                  </a:moveTo>
                  <a:lnTo>
                    <a:pt x="52" y="14"/>
                  </a:lnTo>
                  <a:lnTo>
                    <a:pt x="56" y="18"/>
                  </a:lnTo>
                  <a:lnTo>
                    <a:pt x="70" y="30"/>
                  </a:lnTo>
                  <a:lnTo>
                    <a:pt x="72" y="38"/>
                  </a:lnTo>
                  <a:lnTo>
                    <a:pt x="86" y="46"/>
                  </a:lnTo>
                  <a:lnTo>
                    <a:pt x="92" y="64"/>
                  </a:lnTo>
                  <a:lnTo>
                    <a:pt x="90" y="72"/>
                  </a:lnTo>
                  <a:lnTo>
                    <a:pt x="86" y="82"/>
                  </a:lnTo>
                  <a:lnTo>
                    <a:pt x="80" y="88"/>
                  </a:lnTo>
                  <a:lnTo>
                    <a:pt x="80" y="96"/>
                  </a:lnTo>
                  <a:lnTo>
                    <a:pt x="68" y="110"/>
                  </a:lnTo>
                  <a:lnTo>
                    <a:pt x="56" y="114"/>
                  </a:lnTo>
                  <a:lnTo>
                    <a:pt x="52" y="118"/>
                  </a:lnTo>
                  <a:lnTo>
                    <a:pt x="36" y="120"/>
                  </a:lnTo>
                  <a:lnTo>
                    <a:pt x="30" y="124"/>
                  </a:lnTo>
                  <a:lnTo>
                    <a:pt x="24" y="134"/>
                  </a:lnTo>
                  <a:lnTo>
                    <a:pt x="26" y="142"/>
                  </a:lnTo>
                  <a:lnTo>
                    <a:pt x="34" y="152"/>
                  </a:lnTo>
                  <a:lnTo>
                    <a:pt x="38" y="158"/>
                  </a:lnTo>
                  <a:lnTo>
                    <a:pt x="34" y="172"/>
                  </a:lnTo>
                  <a:lnTo>
                    <a:pt x="24" y="198"/>
                  </a:lnTo>
                  <a:lnTo>
                    <a:pt x="12" y="204"/>
                  </a:lnTo>
                  <a:lnTo>
                    <a:pt x="8" y="212"/>
                  </a:lnTo>
                  <a:lnTo>
                    <a:pt x="10" y="220"/>
                  </a:lnTo>
                  <a:lnTo>
                    <a:pt x="4" y="228"/>
                  </a:lnTo>
                  <a:lnTo>
                    <a:pt x="4" y="232"/>
                  </a:lnTo>
                  <a:lnTo>
                    <a:pt x="0" y="244"/>
                  </a:lnTo>
                  <a:lnTo>
                    <a:pt x="0" y="262"/>
                  </a:lnTo>
                  <a:lnTo>
                    <a:pt x="8" y="278"/>
                  </a:lnTo>
                  <a:lnTo>
                    <a:pt x="8" y="286"/>
                  </a:lnTo>
                  <a:lnTo>
                    <a:pt x="30" y="312"/>
                  </a:lnTo>
                  <a:lnTo>
                    <a:pt x="54" y="330"/>
                  </a:lnTo>
                  <a:lnTo>
                    <a:pt x="60" y="336"/>
                  </a:lnTo>
                  <a:lnTo>
                    <a:pt x="72" y="372"/>
                  </a:lnTo>
                  <a:lnTo>
                    <a:pt x="76" y="376"/>
                  </a:lnTo>
                  <a:lnTo>
                    <a:pt x="84" y="368"/>
                  </a:lnTo>
                  <a:lnTo>
                    <a:pt x="90" y="364"/>
                  </a:lnTo>
                  <a:lnTo>
                    <a:pt x="108" y="374"/>
                  </a:lnTo>
                  <a:lnTo>
                    <a:pt x="112" y="380"/>
                  </a:lnTo>
                  <a:lnTo>
                    <a:pt x="108" y="392"/>
                  </a:lnTo>
                  <a:lnTo>
                    <a:pt x="110" y="406"/>
                  </a:lnTo>
                  <a:lnTo>
                    <a:pt x="96" y="424"/>
                  </a:lnTo>
                  <a:lnTo>
                    <a:pt x="92" y="430"/>
                  </a:lnTo>
                  <a:lnTo>
                    <a:pt x="98" y="440"/>
                  </a:lnTo>
                  <a:lnTo>
                    <a:pt x="110" y="454"/>
                  </a:lnTo>
                  <a:lnTo>
                    <a:pt x="132" y="468"/>
                  </a:lnTo>
                  <a:lnTo>
                    <a:pt x="144" y="470"/>
                  </a:lnTo>
                  <a:lnTo>
                    <a:pt x="166" y="490"/>
                  </a:lnTo>
                  <a:lnTo>
                    <a:pt x="170" y="508"/>
                  </a:lnTo>
                  <a:lnTo>
                    <a:pt x="178" y="516"/>
                  </a:lnTo>
                  <a:lnTo>
                    <a:pt x="176" y="520"/>
                  </a:lnTo>
                  <a:lnTo>
                    <a:pt x="170" y="526"/>
                  </a:lnTo>
                  <a:lnTo>
                    <a:pt x="170" y="530"/>
                  </a:lnTo>
                  <a:lnTo>
                    <a:pt x="186" y="558"/>
                  </a:lnTo>
                  <a:lnTo>
                    <a:pt x="190" y="556"/>
                  </a:lnTo>
                  <a:lnTo>
                    <a:pt x="190" y="552"/>
                  </a:lnTo>
                  <a:lnTo>
                    <a:pt x="196" y="552"/>
                  </a:lnTo>
                  <a:lnTo>
                    <a:pt x="198" y="554"/>
                  </a:lnTo>
                  <a:lnTo>
                    <a:pt x="202" y="538"/>
                  </a:lnTo>
                  <a:lnTo>
                    <a:pt x="212" y="532"/>
                  </a:lnTo>
                  <a:lnTo>
                    <a:pt x="224" y="534"/>
                  </a:lnTo>
                  <a:lnTo>
                    <a:pt x="234" y="540"/>
                  </a:lnTo>
                  <a:lnTo>
                    <a:pt x="244" y="546"/>
                  </a:lnTo>
                  <a:lnTo>
                    <a:pt x="254" y="542"/>
                  </a:lnTo>
                  <a:lnTo>
                    <a:pt x="250" y="522"/>
                  </a:lnTo>
                  <a:lnTo>
                    <a:pt x="248" y="510"/>
                  </a:lnTo>
                  <a:lnTo>
                    <a:pt x="256" y="506"/>
                  </a:lnTo>
                  <a:lnTo>
                    <a:pt x="280" y="500"/>
                  </a:lnTo>
                  <a:lnTo>
                    <a:pt x="282" y="498"/>
                  </a:lnTo>
                  <a:lnTo>
                    <a:pt x="274" y="488"/>
                  </a:lnTo>
                  <a:lnTo>
                    <a:pt x="272" y="484"/>
                  </a:lnTo>
                  <a:lnTo>
                    <a:pt x="276" y="482"/>
                  </a:lnTo>
                  <a:lnTo>
                    <a:pt x="278" y="474"/>
                  </a:lnTo>
                  <a:lnTo>
                    <a:pt x="280" y="470"/>
                  </a:lnTo>
                  <a:lnTo>
                    <a:pt x="280" y="468"/>
                  </a:lnTo>
                  <a:lnTo>
                    <a:pt x="278" y="464"/>
                  </a:lnTo>
                  <a:lnTo>
                    <a:pt x="278" y="460"/>
                  </a:lnTo>
                  <a:lnTo>
                    <a:pt x="284" y="442"/>
                  </a:lnTo>
                  <a:lnTo>
                    <a:pt x="284" y="428"/>
                  </a:lnTo>
                  <a:lnTo>
                    <a:pt x="294" y="416"/>
                  </a:lnTo>
                  <a:lnTo>
                    <a:pt x="302" y="400"/>
                  </a:lnTo>
                  <a:lnTo>
                    <a:pt x="302" y="394"/>
                  </a:lnTo>
                  <a:lnTo>
                    <a:pt x="314" y="374"/>
                  </a:lnTo>
                  <a:lnTo>
                    <a:pt x="310" y="354"/>
                  </a:lnTo>
                  <a:lnTo>
                    <a:pt x="302" y="336"/>
                  </a:lnTo>
                  <a:lnTo>
                    <a:pt x="304" y="324"/>
                  </a:lnTo>
                  <a:lnTo>
                    <a:pt x="302" y="314"/>
                  </a:lnTo>
                  <a:lnTo>
                    <a:pt x="306" y="310"/>
                  </a:lnTo>
                  <a:lnTo>
                    <a:pt x="286" y="74"/>
                  </a:lnTo>
                  <a:lnTo>
                    <a:pt x="282" y="72"/>
                  </a:lnTo>
                  <a:lnTo>
                    <a:pt x="280" y="66"/>
                  </a:lnTo>
                  <a:lnTo>
                    <a:pt x="274" y="46"/>
                  </a:lnTo>
                  <a:lnTo>
                    <a:pt x="272" y="38"/>
                  </a:lnTo>
                  <a:lnTo>
                    <a:pt x="264" y="32"/>
                  </a:lnTo>
                  <a:lnTo>
                    <a:pt x="258" y="18"/>
                  </a:lnTo>
                  <a:lnTo>
                    <a:pt x="258" y="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4" name="Freeform 9"/>
            <p:cNvSpPr>
              <a:spLocks/>
            </p:cNvSpPr>
            <p:nvPr/>
          </p:nvSpPr>
          <p:spPr bwMode="gray">
            <a:xfrm>
              <a:off x="5655010" y="2203140"/>
              <a:ext cx="583406" cy="625078"/>
            </a:xfrm>
            <a:custGeom>
              <a:avLst/>
              <a:gdLst>
                <a:gd name="T0" fmla="*/ 49 w 416"/>
                <a:gd name="T1" fmla="*/ 125 h 442"/>
                <a:gd name="T2" fmla="*/ 41 w 416"/>
                <a:gd name="T3" fmla="*/ 120 h 442"/>
                <a:gd name="T4" fmla="*/ 37 w 416"/>
                <a:gd name="T5" fmla="*/ 109 h 442"/>
                <a:gd name="T6" fmla="*/ 39 w 416"/>
                <a:gd name="T7" fmla="*/ 105 h 442"/>
                <a:gd name="T8" fmla="*/ 36 w 416"/>
                <a:gd name="T9" fmla="*/ 99 h 442"/>
                <a:gd name="T10" fmla="*/ 36 w 416"/>
                <a:gd name="T11" fmla="*/ 90 h 442"/>
                <a:gd name="T12" fmla="*/ 28 w 416"/>
                <a:gd name="T13" fmla="*/ 84 h 442"/>
                <a:gd name="T14" fmla="*/ 20 w 416"/>
                <a:gd name="T15" fmla="*/ 76 h 442"/>
                <a:gd name="T16" fmla="*/ 13 w 416"/>
                <a:gd name="T17" fmla="*/ 72 h 442"/>
                <a:gd name="T18" fmla="*/ 11 w 416"/>
                <a:gd name="T19" fmla="*/ 69 h 442"/>
                <a:gd name="T20" fmla="*/ 6 w 416"/>
                <a:gd name="T21" fmla="*/ 68 h 442"/>
                <a:gd name="T22" fmla="*/ 3 w 416"/>
                <a:gd name="T23" fmla="*/ 64 h 442"/>
                <a:gd name="T24" fmla="*/ 3 w 416"/>
                <a:gd name="T25" fmla="*/ 52 h 442"/>
                <a:gd name="T26" fmla="*/ 5 w 416"/>
                <a:gd name="T27" fmla="*/ 45 h 442"/>
                <a:gd name="T28" fmla="*/ 0 w 416"/>
                <a:gd name="T29" fmla="*/ 41 h 442"/>
                <a:gd name="T30" fmla="*/ 3 w 416"/>
                <a:gd name="T31" fmla="*/ 36 h 442"/>
                <a:gd name="T32" fmla="*/ 8 w 416"/>
                <a:gd name="T33" fmla="*/ 28 h 442"/>
                <a:gd name="T34" fmla="*/ 11 w 416"/>
                <a:gd name="T35" fmla="*/ 25 h 442"/>
                <a:gd name="T36" fmla="*/ 12 w 416"/>
                <a:gd name="T37" fmla="*/ 9 h 442"/>
                <a:gd name="T38" fmla="*/ 16 w 416"/>
                <a:gd name="T39" fmla="*/ 8 h 442"/>
                <a:gd name="T40" fmla="*/ 22 w 416"/>
                <a:gd name="T41" fmla="*/ 9 h 442"/>
                <a:gd name="T42" fmla="*/ 37 w 416"/>
                <a:gd name="T43" fmla="*/ 0 h 442"/>
                <a:gd name="T44" fmla="*/ 39 w 416"/>
                <a:gd name="T45" fmla="*/ 2 h 442"/>
                <a:gd name="T46" fmla="*/ 37 w 416"/>
                <a:gd name="T47" fmla="*/ 4 h 442"/>
                <a:gd name="T48" fmla="*/ 37 w 416"/>
                <a:gd name="T49" fmla="*/ 10 h 442"/>
                <a:gd name="T50" fmla="*/ 43 w 416"/>
                <a:gd name="T51" fmla="*/ 8 h 442"/>
                <a:gd name="T52" fmla="*/ 47 w 416"/>
                <a:gd name="T53" fmla="*/ 10 h 442"/>
                <a:gd name="T54" fmla="*/ 50 w 416"/>
                <a:gd name="T55" fmla="*/ 12 h 442"/>
                <a:gd name="T56" fmla="*/ 54 w 416"/>
                <a:gd name="T57" fmla="*/ 16 h 442"/>
                <a:gd name="T58" fmla="*/ 72 w 416"/>
                <a:gd name="T59" fmla="*/ 21 h 442"/>
                <a:gd name="T60" fmla="*/ 79 w 416"/>
                <a:gd name="T61" fmla="*/ 24 h 442"/>
                <a:gd name="T62" fmla="*/ 82 w 416"/>
                <a:gd name="T63" fmla="*/ 25 h 442"/>
                <a:gd name="T64" fmla="*/ 83 w 416"/>
                <a:gd name="T65" fmla="*/ 24 h 442"/>
                <a:gd name="T66" fmla="*/ 91 w 416"/>
                <a:gd name="T67" fmla="*/ 25 h 442"/>
                <a:gd name="T68" fmla="*/ 92 w 416"/>
                <a:gd name="T69" fmla="*/ 28 h 442"/>
                <a:gd name="T70" fmla="*/ 95 w 416"/>
                <a:gd name="T71" fmla="*/ 29 h 442"/>
                <a:gd name="T72" fmla="*/ 100 w 416"/>
                <a:gd name="T73" fmla="*/ 33 h 442"/>
                <a:gd name="T74" fmla="*/ 99 w 416"/>
                <a:gd name="T75" fmla="*/ 42 h 442"/>
                <a:gd name="T76" fmla="*/ 102 w 416"/>
                <a:gd name="T77" fmla="*/ 41 h 442"/>
                <a:gd name="T78" fmla="*/ 101 w 416"/>
                <a:gd name="T79" fmla="*/ 44 h 442"/>
                <a:gd name="T80" fmla="*/ 105 w 416"/>
                <a:gd name="T81" fmla="*/ 49 h 442"/>
                <a:gd name="T82" fmla="*/ 101 w 416"/>
                <a:gd name="T83" fmla="*/ 55 h 442"/>
                <a:gd name="T84" fmla="*/ 96 w 416"/>
                <a:gd name="T85" fmla="*/ 63 h 442"/>
                <a:gd name="T86" fmla="*/ 98 w 416"/>
                <a:gd name="T87" fmla="*/ 66 h 442"/>
                <a:gd name="T88" fmla="*/ 104 w 416"/>
                <a:gd name="T89" fmla="*/ 57 h 442"/>
                <a:gd name="T90" fmla="*/ 108 w 416"/>
                <a:gd name="T91" fmla="*/ 55 h 442"/>
                <a:gd name="T92" fmla="*/ 111 w 416"/>
                <a:gd name="T93" fmla="*/ 51 h 442"/>
                <a:gd name="T94" fmla="*/ 111 w 416"/>
                <a:gd name="T95" fmla="*/ 47 h 442"/>
                <a:gd name="T96" fmla="*/ 114 w 416"/>
                <a:gd name="T97" fmla="*/ 44 h 442"/>
                <a:gd name="T98" fmla="*/ 115 w 416"/>
                <a:gd name="T99" fmla="*/ 43 h 442"/>
                <a:gd name="T100" fmla="*/ 116 w 416"/>
                <a:gd name="T101" fmla="*/ 44 h 442"/>
                <a:gd name="T102" fmla="*/ 114 w 416"/>
                <a:gd name="T103" fmla="*/ 55 h 442"/>
                <a:gd name="T104" fmla="*/ 111 w 416"/>
                <a:gd name="T105" fmla="*/ 58 h 442"/>
                <a:gd name="T106" fmla="*/ 108 w 416"/>
                <a:gd name="T107" fmla="*/ 66 h 442"/>
                <a:gd name="T108" fmla="*/ 108 w 416"/>
                <a:gd name="T109" fmla="*/ 74 h 442"/>
                <a:gd name="T110" fmla="*/ 105 w 416"/>
                <a:gd name="T111" fmla="*/ 79 h 442"/>
                <a:gd name="T112" fmla="*/ 106 w 416"/>
                <a:gd name="T113" fmla="*/ 90 h 442"/>
                <a:gd name="T114" fmla="*/ 102 w 416"/>
                <a:gd name="T115" fmla="*/ 99 h 442"/>
                <a:gd name="T116" fmla="*/ 106 w 416"/>
                <a:gd name="T117" fmla="*/ 117 h 442"/>
                <a:gd name="T118" fmla="*/ 106 w 416"/>
                <a:gd name="T119" fmla="*/ 119 h 442"/>
                <a:gd name="T120" fmla="*/ 106 w 416"/>
                <a:gd name="T121" fmla="*/ 124 h 4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6"/>
                <a:gd name="T184" fmla="*/ 0 h 442"/>
                <a:gd name="T185" fmla="*/ 416 w 416"/>
                <a:gd name="T186" fmla="*/ 442 h 4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6" h="442">
                  <a:moveTo>
                    <a:pt x="176" y="442"/>
                  </a:moveTo>
                  <a:lnTo>
                    <a:pt x="174" y="432"/>
                  </a:lnTo>
                  <a:lnTo>
                    <a:pt x="166" y="426"/>
                  </a:lnTo>
                  <a:lnTo>
                    <a:pt x="144" y="418"/>
                  </a:lnTo>
                  <a:lnTo>
                    <a:pt x="138" y="390"/>
                  </a:lnTo>
                  <a:lnTo>
                    <a:pt x="134" y="378"/>
                  </a:lnTo>
                  <a:lnTo>
                    <a:pt x="138" y="370"/>
                  </a:lnTo>
                  <a:lnTo>
                    <a:pt x="140" y="362"/>
                  </a:lnTo>
                  <a:lnTo>
                    <a:pt x="132" y="356"/>
                  </a:lnTo>
                  <a:lnTo>
                    <a:pt x="126" y="344"/>
                  </a:lnTo>
                  <a:lnTo>
                    <a:pt x="124" y="324"/>
                  </a:lnTo>
                  <a:lnTo>
                    <a:pt x="124" y="312"/>
                  </a:lnTo>
                  <a:lnTo>
                    <a:pt x="122" y="306"/>
                  </a:lnTo>
                  <a:lnTo>
                    <a:pt x="100" y="292"/>
                  </a:lnTo>
                  <a:lnTo>
                    <a:pt x="80" y="276"/>
                  </a:lnTo>
                  <a:lnTo>
                    <a:pt x="72" y="262"/>
                  </a:lnTo>
                  <a:lnTo>
                    <a:pt x="52" y="252"/>
                  </a:lnTo>
                  <a:lnTo>
                    <a:pt x="46" y="248"/>
                  </a:lnTo>
                  <a:lnTo>
                    <a:pt x="46" y="244"/>
                  </a:lnTo>
                  <a:lnTo>
                    <a:pt x="42" y="242"/>
                  </a:lnTo>
                  <a:lnTo>
                    <a:pt x="24" y="238"/>
                  </a:lnTo>
                  <a:lnTo>
                    <a:pt x="22" y="234"/>
                  </a:lnTo>
                  <a:lnTo>
                    <a:pt x="14" y="228"/>
                  </a:lnTo>
                  <a:lnTo>
                    <a:pt x="10" y="222"/>
                  </a:lnTo>
                  <a:lnTo>
                    <a:pt x="10" y="198"/>
                  </a:lnTo>
                  <a:lnTo>
                    <a:pt x="14" y="180"/>
                  </a:lnTo>
                  <a:lnTo>
                    <a:pt x="12" y="170"/>
                  </a:lnTo>
                  <a:lnTo>
                    <a:pt x="18" y="160"/>
                  </a:lnTo>
                  <a:lnTo>
                    <a:pt x="10" y="146"/>
                  </a:lnTo>
                  <a:lnTo>
                    <a:pt x="0" y="142"/>
                  </a:lnTo>
                  <a:lnTo>
                    <a:pt x="6" y="126"/>
                  </a:lnTo>
                  <a:lnTo>
                    <a:pt x="8" y="124"/>
                  </a:lnTo>
                  <a:lnTo>
                    <a:pt x="8" y="114"/>
                  </a:lnTo>
                  <a:lnTo>
                    <a:pt x="28" y="98"/>
                  </a:lnTo>
                  <a:lnTo>
                    <a:pt x="36" y="96"/>
                  </a:lnTo>
                  <a:lnTo>
                    <a:pt x="40" y="90"/>
                  </a:lnTo>
                  <a:lnTo>
                    <a:pt x="38" y="36"/>
                  </a:lnTo>
                  <a:lnTo>
                    <a:pt x="44" y="32"/>
                  </a:lnTo>
                  <a:lnTo>
                    <a:pt x="48" y="24"/>
                  </a:lnTo>
                  <a:lnTo>
                    <a:pt x="56" y="28"/>
                  </a:lnTo>
                  <a:lnTo>
                    <a:pt x="66" y="30"/>
                  </a:lnTo>
                  <a:lnTo>
                    <a:pt x="78" y="30"/>
                  </a:lnTo>
                  <a:lnTo>
                    <a:pt x="96" y="18"/>
                  </a:lnTo>
                  <a:lnTo>
                    <a:pt x="130" y="0"/>
                  </a:lnTo>
                  <a:lnTo>
                    <a:pt x="138" y="0"/>
                  </a:lnTo>
                  <a:lnTo>
                    <a:pt x="140" y="2"/>
                  </a:lnTo>
                  <a:lnTo>
                    <a:pt x="140" y="10"/>
                  </a:lnTo>
                  <a:lnTo>
                    <a:pt x="136" y="16"/>
                  </a:lnTo>
                  <a:lnTo>
                    <a:pt x="136" y="20"/>
                  </a:lnTo>
                  <a:lnTo>
                    <a:pt x="132" y="34"/>
                  </a:lnTo>
                  <a:lnTo>
                    <a:pt x="146" y="28"/>
                  </a:lnTo>
                  <a:lnTo>
                    <a:pt x="152" y="28"/>
                  </a:lnTo>
                  <a:lnTo>
                    <a:pt x="160" y="36"/>
                  </a:lnTo>
                  <a:lnTo>
                    <a:pt x="168" y="34"/>
                  </a:lnTo>
                  <a:lnTo>
                    <a:pt x="172" y="40"/>
                  </a:lnTo>
                  <a:lnTo>
                    <a:pt x="182" y="42"/>
                  </a:lnTo>
                  <a:lnTo>
                    <a:pt x="188" y="46"/>
                  </a:lnTo>
                  <a:lnTo>
                    <a:pt x="190" y="56"/>
                  </a:lnTo>
                  <a:lnTo>
                    <a:pt x="196" y="60"/>
                  </a:lnTo>
                  <a:lnTo>
                    <a:pt x="260" y="72"/>
                  </a:lnTo>
                  <a:lnTo>
                    <a:pt x="268" y="72"/>
                  </a:lnTo>
                  <a:lnTo>
                    <a:pt x="282" y="84"/>
                  </a:lnTo>
                  <a:lnTo>
                    <a:pt x="292" y="84"/>
                  </a:lnTo>
                  <a:lnTo>
                    <a:pt x="294" y="88"/>
                  </a:lnTo>
                  <a:lnTo>
                    <a:pt x="298" y="84"/>
                  </a:lnTo>
                  <a:lnTo>
                    <a:pt x="302" y="84"/>
                  </a:lnTo>
                  <a:lnTo>
                    <a:pt x="318" y="86"/>
                  </a:lnTo>
                  <a:lnTo>
                    <a:pt x="328" y="90"/>
                  </a:lnTo>
                  <a:lnTo>
                    <a:pt x="334" y="94"/>
                  </a:lnTo>
                  <a:lnTo>
                    <a:pt x="330" y="96"/>
                  </a:lnTo>
                  <a:lnTo>
                    <a:pt x="330" y="100"/>
                  </a:lnTo>
                  <a:lnTo>
                    <a:pt x="340" y="102"/>
                  </a:lnTo>
                  <a:lnTo>
                    <a:pt x="354" y="110"/>
                  </a:lnTo>
                  <a:lnTo>
                    <a:pt x="356" y="118"/>
                  </a:lnTo>
                  <a:lnTo>
                    <a:pt x="352" y="142"/>
                  </a:lnTo>
                  <a:lnTo>
                    <a:pt x="354" y="144"/>
                  </a:lnTo>
                  <a:lnTo>
                    <a:pt x="366" y="142"/>
                  </a:lnTo>
                  <a:lnTo>
                    <a:pt x="368" y="142"/>
                  </a:lnTo>
                  <a:lnTo>
                    <a:pt x="366" y="148"/>
                  </a:lnTo>
                  <a:lnTo>
                    <a:pt x="362" y="152"/>
                  </a:lnTo>
                  <a:lnTo>
                    <a:pt x="366" y="164"/>
                  </a:lnTo>
                  <a:lnTo>
                    <a:pt x="376" y="170"/>
                  </a:lnTo>
                  <a:lnTo>
                    <a:pt x="374" y="172"/>
                  </a:lnTo>
                  <a:lnTo>
                    <a:pt x="360" y="188"/>
                  </a:lnTo>
                  <a:lnTo>
                    <a:pt x="352" y="206"/>
                  </a:lnTo>
                  <a:lnTo>
                    <a:pt x="348" y="218"/>
                  </a:lnTo>
                  <a:lnTo>
                    <a:pt x="346" y="224"/>
                  </a:lnTo>
                  <a:lnTo>
                    <a:pt x="350" y="228"/>
                  </a:lnTo>
                  <a:lnTo>
                    <a:pt x="360" y="222"/>
                  </a:lnTo>
                  <a:lnTo>
                    <a:pt x="372" y="200"/>
                  </a:lnTo>
                  <a:lnTo>
                    <a:pt x="384" y="190"/>
                  </a:lnTo>
                  <a:lnTo>
                    <a:pt x="390" y="188"/>
                  </a:lnTo>
                  <a:lnTo>
                    <a:pt x="392" y="182"/>
                  </a:lnTo>
                  <a:lnTo>
                    <a:pt x="398" y="176"/>
                  </a:lnTo>
                  <a:lnTo>
                    <a:pt x="400" y="170"/>
                  </a:lnTo>
                  <a:lnTo>
                    <a:pt x="400" y="162"/>
                  </a:lnTo>
                  <a:lnTo>
                    <a:pt x="400" y="158"/>
                  </a:lnTo>
                  <a:lnTo>
                    <a:pt x="404" y="154"/>
                  </a:lnTo>
                  <a:lnTo>
                    <a:pt x="406" y="148"/>
                  </a:lnTo>
                  <a:lnTo>
                    <a:pt x="410" y="146"/>
                  </a:lnTo>
                  <a:lnTo>
                    <a:pt x="414" y="146"/>
                  </a:lnTo>
                  <a:lnTo>
                    <a:pt x="416" y="150"/>
                  </a:lnTo>
                  <a:lnTo>
                    <a:pt x="414" y="162"/>
                  </a:lnTo>
                  <a:lnTo>
                    <a:pt x="404" y="188"/>
                  </a:lnTo>
                  <a:lnTo>
                    <a:pt x="400" y="194"/>
                  </a:lnTo>
                  <a:lnTo>
                    <a:pt x="396" y="202"/>
                  </a:lnTo>
                  <a:lnTo>
                    <a:pt x="396" y="208"/>
                  </a:lnTo>
                  <a:lnTo>
                    <a:pt x="388" y="228"/>
                  </a:lnTo>
                  <a:lnTo>
                    <a:pt x="388" y="246"/>
                  </a:lnTo>
                  <a:lnTo>
                    <a:pt x="386" y="258"/>
                  </a:lnTo>
                  <a:lnTo>
                    <a:pt x="378" y="268"/>
                  </a:lnTo>
                  <a:lnTo>
                    <a:pt x="376" y="274"/>
                  </a:lnTo>
                  <a:lnTo>
                    <a:pt x="378" y="288"/>
                  </a:lnTo>
                  <a:lnTo>
                    <a:pt x="380" y="312"/>
                  </a:lnTo>
                  <a:lnTo>
                    <a:pt x="376" y="316"/>
                  </a:lnTo>
                  <a:lnTo>
                    <a:pt x="368" y="342"/>
                  </a:lnTo>
                  <a:lnTo>
                    <a:pt x="372" y="378"/>
                  </a:lnTo>
                  <a:lnTo>
                    <a:pt x="382" y="404"/>
                  </a:lnTo>
                  <a:lnTo>
                    <a:pt x="380" y="408"/>
                  </a:lnTo>
                  <a:lnTo>
                    <a:pt x="382" y="412"/>
                  </a:lnTo>
                  <a:lnTo>
                    <a:pt x="380" y="418"/>
                  </a:lnTo>
                  <a:lnTo>
                    <a:pt x="382" y="428"/>
                  </a:lnTo>
                  <a:lnTo>
                    <a:pt x="176" y="442"/>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5" name="Freeform 10"/>
            <p:cNvSpPr>
              <a:spLocks/>
            </p:cNvSpPr>
            <p:nvPr/>
          </p:nvSpPr>
          <p:spPr bwMode="gray">
            <a:xfrm>
              <a:off x="4688620" y="3169531"/>
              <a:ext cx="817563" cy="440532"/>
            </a:xfrm>
            <a:custGeom>
              <a:avLst/>
              <a:gdLst>
                <a:gd name="T0" fmla="*/ 5 w 584"/>
                <a:gd name="T1" fmla="*/ 0 h 312"/>
                <a:gd name="T2" fmla="*/ 144 w 584"/>
                <a:gd name="T3" fmla="*/ 3 h 312"/>
                <a:gd name="T4" fmla="*/ 153 w 584"/>
                <a:gd name="T5" fmla="*/ 10 h 312"/>
                <a:gd name="T6" fmla="*/ 151 w 584"/>
                <a:gd name="T7" fmla="*/ 13 h 312"/>
                <a:gd name="T8" fmla="*/ 150 w 584"/>
                <a:gd name="T9" fmla="*/ 16 h 312"/>
                <a:gd name="T10" fmla="*/ 152 w 584"/>
                <a:gd name="T11" fmla="*/ 17 h 312"/>
                <a:gd name="T12" fmla="*/ 153 w 584"/>
                <a:gd name="T13" fmla="*/ 19 h 312"/>
                <a:gd name="T14" fmla="*/ 155 w 584"/>
                <a:gd name="T15" fmla="*/ 23 h 312"/>
                <a:gd name="T16" fmla="*/ 159 w 584"/>
                <a:gd name="T17" fmla="*/ 25 h 312"/>
                <a:gd name="T18" fmla="*/ 159 w 584"/>
                <a:gd name="T19" fmla="*/ 26 h 312"/>
                <a:gd name="T20" fmla="*/ 160 w 584"/>
                <a:gd name="T21" fmla="*/ 26 h 312"/>
                <a:gd name="T22" fmla="*/ 160 w 584"/>
                <a:gd name="T23" fmla="*/ 85 h 312"/>
                <a:gd name="T24" fmla="*/ 0 w 584"/>
                <a:gd name="T25" fmla="*/ 81 h 312"/>
                <a:gd name="T26" fmla="*/ 5 w 584"/>
                <a:gd name="T27" fmla="*/ 0 h 3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4"/>
                <a:gd name="T43" fmla="*/ 0 h 312"/>
                <a:gd name="T44" fmla="*/ 584 w 584"/>
                <a:gd name="T45" fmla="*/ 312 h 3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4" h="312">
                  <a:moveTo>
                    <a:pt x="18" y="0"/>
                  </a:moveTo>
                  <a:lnTo>
                    <a:pt x="524" y="10"/>
                  </a:lnTo>
                  <a:lnTo>
                    <a:pt x="558" y="36"/>
                  </a:lnTo>
                  <a:lnTo>
                    <a:pt x="548" y="48"/>
                  </a:lnTo>
                  <a:lnTo>
                    <a:pt x="546" y="60"/>
                  </a:lnTo>
                  <a:lnTo>
                    <a:pt x="550" y="66"/>
                  </a:lnTo>
                  <a:lnTo>
                    <a:pt x="558" y="70"/>
                  </a:lnTo>
                  <a:lnTo>
                    <a:pt x="564" y="88"/>
                  </a:lnTo>
                  <a:lnTo>
                    <a:pt x="572" y="92"/>
                  </a:lnTo>
                  <a:lnTo>
                    <a:pt x="578" y="94"/>
                  </a:lnTo>
                  <a:lnTo>
                    <a:pt x="582" y="96"/>
                  </a:lnTo>
                  <a:lnTo>
                    <a:pt x="584" y="312"/>
                  </a:lnTo>
                  <a:lnTo>
                    <a:pt x="0" y="300"/>
                  </a:lnTo>
                  <a:lnTo>
                    <a:pt x="18" y="0"/>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6" name="Freeform 11"/>
            <p:cNvSpPr>
              <a:spLocks/>
            </p:cNvSpPr>
            <p:nvPr/>
          </p:nvSpPr>
          <p:spPr bwMode="gray">
            <a:xfrm>
              <a:off x="5379182" y="3090156"/>
              <a:ext cx="742156" cy="638969"/>
            </a:xfrm>
            <a:custGeom>
              <a:avLst/>
              <a:gdLst>
                <a:gd name="T0" fmla="*/ 126 w 528"/>
                <a:gd name="T1" fmla="*/ 105 h 456"/>
                <a:gd name="T2" fmla="*/ 128 w 528"/>
                <a:gd name="T3" fmla="*/ 109 h 456"/>
                <a:gd name="T4" fmla="*/ 129 w 528"/>
                <a:gd name="T5" fmla="*/ 114 h 456"/>
                <a:gd name="T6" fmla="*/ 123 w 528"/>
                <a:gd name="T7" fmla="*/ 118 h 456"/>
                <a:gd name="T8" fmla="*/ 137 w 528"/>
                <a:gd name="T9" fmla="*/ 118 h 456"/>
                <a:gd name="T10" fmla="*/ 138 w 528"/>
                <a:gd name="T11" fmla="*/ 114 h 456"/>
                <a:gd name="T12" fmla="*/ 141 w 528"/>
                <a:gd name="T13" fmla="*/ 105 h 456"/>
                <a:gd name="T14" fmla="*/ 145 w 528"/>
                <a:gd name="T15" fmla="*/ 102 h 456"/>
                <a:gd name="T16" fmla="*/ 148 w 528"/>
                <a:gd name="T17" fmla="*/ 102 h 456"/>
                <a:gd name="T18" fmla="*/ 149 w 528"/>
                <a:gd name="T19" fmla="*/ 94 h 456"/>
                <a:gd name="T20" fmla="*/ 147 w 528"/>
                <a:gd name="T21" fmla="*/ 91 h 456"/>
                <a:gd name="T22" fmla="*/ 147 w 528"/>
                <a:gd name="T23" fmla="*/ 90 h 456"/>
                <a:gd name="T24" fmla="*/ 144 w 528"/>
                <a:gd name="T25" fmla="*/ 91 h 456"/>
                <a:gd name="T26" fmla="*/ 138 w 528"/>
                <a:gd name="T27" fmla="*/ 84 h 456"/>
                <a:gd name="T28" fmla="*/ 141 w 528"/>
                <a:gd name="T29" fmla="*/ 83 h 456"/>
                <a:gd name="T30" fmla="*/ 138 w 528"/>
                <a:gd name="T31" fmla="*/ 78 h 456"/>
                <a:gd name="T32" fmla="*/ 131 w 528"/>
                <a:gd name="T33" fmla="*/ 70 h 456"/>
                <a:gd name="T34" fmla="*/ 123 w 528"/>
                <a:gd name="T35" fmla="*/ 66 h 456"/>
                <a:gd name="T36" fmla="*/ 116 w 528"/>
                <a:gd name="T37" fmla="*/ 58 h 456"/>
                <a:gd name="T38" fmla="*/ 123 w 528"/>
                <a:gd name="T39" fmla="*/ 53 h 456"/>
                <a:gd name="T40" fmla="*/ 123 w 528"/>
                <a:gd name="T41" fmla="*/ 46 h 456"/>
                <a:gd name="T42" fmla="*/ 116 w 528"/>
                <a:gd name="T43" fmla="*/ 41 h 456"/>
                <a:gd name="T44" fmla="*/ 112 w 528"/>
                <a:gd name="T45" fmla="*/ 45 h 456"/>
                <a:gd name="T46" fmla="*/ 107 w 528"/>
                <a:gd name="T47" fmla="*/ 34 h 456"/>
                <a:gd name="T48" fmla="*/ 99 w 528"/>
                <a:gd name="T49" fmla="*/ 28 h 456"/>
                <a:gd name="T50" fmla="*/ 93 w 528"/>
                <a:gd name="T51" fmla="*/ 19 h 456"/>
                <a:gd name="T52" fmla="*/ 90 w 528"/>
                <a:gd name="T53" fmla="*/ 10 h 456"/>
                <a:gd name="T54" fmla="*/ 92 w 528"/>
                <a:gd name="T55" fmla="*/ 6 h 456"/>
                <a:gd name="T56" fmla="*/ 0 w 528"/>
                <a:gd name="T57" fmla="*/ 3 h 456"/>
                <a:gd name="T58" fmla="*/ 3 w 528"/>
                <a:gd name="T59" fmla="*/ 7 h 456"/>
                <a:gd name="T60" fmla="*/ 8 w 528"/>
                <a:gd name="T61" fmla="*/ 14 h 456"/>
                <a:gd name="T62" fmla="*/ 9 w 528"/>
                <a:gd name="T63" fmla="*/ 17 h 456"/>
                <a:gd name="T64" fmla="*/ 18 w 528"/>
                <a:gd name="T65" fmla="*/ 25 h 456"/>
                <a:gd name="T66" fmla="*/ 15 w 528"/>
                <a:gd name="T67" fmla="*/ 31 h 456"/>
                <a:gd name="T68" fmla="*/ 18 w 528"/>
                <a:gd name="T69" fmla="*/ 34 h 456"/>
                <a:gd name="T70" fmla="*/ 22 w 528"/>
                <a:gd name="T71" fmla="*/ 40 h 456"/>
                <a:gd name="T72" fmla="*/ 24 w 528"/>
                <a:gd name="T73" fmla="*/ 41 h 456"/>
                <a:gd name="T74" fmla="*/ 26 w 528"/>
                <a:gd name="T75" fmla="*/ 110 h 4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8"/>
                <a:gd name="T115" fmla="*/ 0 h 456"/>
                <a:gd name="T116" fmla="*/ 528 w 528"/>
                <a:gd name="T117" fmla="*/ 456 h 4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8" h="456">
                  <a:moveTo>
                    <a:pt x="92" y="420"/>
                  </a:moveTo>
                  <a:lnTo>
                    <a:pt x="444" y="404"/>
                  </a:lnTo>
                  <a:lnTo>
                    <a:pt x="442" y="408"/>
                  </a:lnTo>
                  <a:lnTo>
                    <a:pt x="450" y="414"/>
                  </a:lnTo>
                  <a:lnTo>
                    <a:pt x="454" y="422"/>
                  </a:lnTo>
                  <a:lnTo>
                    <a:pt x="452" y="430"/>
                  </a:lnTo>
                  <a:lnTo>
                    <a:pt x="442" y="438"/>
                  </a:lnTo>
                  <a:lnTo>
                    <a:pt x="432" y="450"/>
                  </a:lnTo>
                  <a:lnTo>
                    <a:pt x="430" y="456"/>
                  </a:lnTo>
                  <a:lnTo>
                    <a:pt x="484" y="452"/>
                  </a:lnTo>
                  <a:lnTo>
                    <a:pt x="488" y="438"/>
                  </a:lnTo>
                  <a:lnTo>
                    <a:pt x="486" y="432"/>
                  </a:lnTo>
                  <a:lnTo>
                    <a:pt x="490" y="416"/>
                  </a:lnTo>
                  <a:lnTo>
                    <a:pt x="496" y="402"/>
                  </a:lnTo>
                  <a:lnTo>
                    <a:pt x="502" y="394"/>
                  </a:lnTo>
                  <a:lnTo>
                    <a:pt x="512" y="390"/>
                  </a:lnTo>
                  <a:lnTo>
                    <a:pt x="516" y="392"/>
                  </a:lnTo>
                  <a:lnTo>
                    <a:pt x="520" y="388"/>
                  </a:lnTo>
                  <a:lnTo>
                    <a:pt x="528" y="364"/>
                  </a:lnTo>
                  <a:lnTo>
                    <a:pt x="526" y="354"/>
                  </a:lnTo>
                  <a:lnTo>
                    <a:pt x="520" y="352"/>
                  </a:lnTo>
                  <a:lnTo>
                    <a:pt x="518" y="350"/>
                  </a:lnTo>
                  <a:lnTo>
                    <a:pt x="518" y="348"/>
                  </a:lnTo>
                  <a:lnTo>
                    <a:pt x="516" y="346"/>
                  </a:lnTo>
                  <a:lnTo>
                    <a:pt x="510" y="346"/>
                  </a:lnTo>
                  <a:lnTo>
                    <a:pt x="510" y="350"/>
                  </a:lnTo>
                  <a:lnTo>
                    <a:pt x="506" y="352"/>
                  </a:lnTo>
                  <a:lnTo>
                    <a:pt x="490" y="324"/>
                  </a:lnTo>
                  <a:lnTo>
                    <a:pt x="490" y="320"/>
                  </a:lnTo>
                  <a:lnTo>
                    <a:pt x="496" y="314"/>
                  </a:lnTo>
                  <a:lnTo>
                    <a:pt x="498" y="310"/>
                  </a:lnTo>
                  <a:lnTo>
                    <a:pt x="490" y="302"/>
                  </a:lnTo>
                  <a:lnTo>
                    <a:pt x="486" y="284"/>
                  </a:lnTo>
                  <a:lnTo>
                    <a:pt x="464" y="264"/>
                  </a:lnTo>
                  <a:lnTo>
                    <a:pt x="452" y="262"/>
                  </a:lnTo>
                  <a:lnTo>
                    <a:pt x="430" y="248"/>
                  </a:lnTo>
                  <a:lnTo>
                    <a:pt x="418" y="234"/>
                  </a:lnTo>
                  <a:lnTo>
                    <a:pt x="412" y="224"/>
                  </a:lnTo>
                  <a:lnTo>
                    <a:pt x="416" y="218"/>
                  </a:lnTo>
                  <a:lnTo>
                    <a:pt x="430" y="200"/>
                  </a:lnTo>
                  <a:lnTo>
                    <a:pt x="428" y="186"/>
                  </a:lnTo>
                  <a:lnTo>
                    <a:pt x="432" y="174"/>
                  </a:lnTo>
                  <a:lnTo>
                    <a:pt x="428" y="168"/>
                  </a:lnTo>
                  <a:lnTo>
                    <a:pt x="410" y="158"/>
                  </a:lnTo>
                  <a:lnTo>
                    <a:pt x="404" y="162"/>
                  </a:lnTo>
                  <a:lnTo>
                    <a:pt x="396" y="170"/>
                  </a:lnTo>
                  <a:lnTo>
                    <a:pt x="392" y="166"/>
                  </a:lnTo>
                  <a:lnTo>
                    <a:pt x="380" y="130"/>
                  </a:lnTo>
                  <a:lnTo>
                    <a:pt x="374" y="124"/>
                  </a:lnTo>
                  <a:lnTo>
                    <a:pt x="350" y="106"/>
                  </a:lnTo>
                  <a:lnTo>
                    <a:pt x="328" y="80"/>
                  </a:lnTo>
                  <a:lnTo>
                    <a:pt x="328" y="72"/>
                  </a:lnTo>
                  <a:lnTo>
                    <a:pt x="320" y="56"/>
                  </a:lnTo>
                  <a:lnTo>
                    <a:pt x="320" y="38"/>
                  </a:lnTo>
                  <a:lnTo>
                    <a:pt x="324" y="26"/>
                  </a:lnTo>
                  <a:lnTo>
                    <a:pt x="324" y="22"/>
                  </a:lnTo>
                  <a:lnTo>
                    <a:pt x="300" y="0"/>
                  </a:lnTo>
                  <a:lnTo>
                    <a:pt x="0" y="8"/>
                  </a:lnTo>
                  <a:lnTo>
                    <a:pt x="6" y="18"/>
                  </a:lnTo>
                  <a:lnTo>
                    <a:pt x="14" y="26"/>
                  </a:lnTo>
                  <a:lnTo>
                    <a:pt x="16" y="40"/>
                  </a:lnTo>
                  <a:lnTo>
                    <a:pt x="26" y="52"/>
                  </a:lnTo>
                  <a:lnTo>
                    <a:pt x="32" y="54"/>
                  </a:lnTo>
                  <a:lnTo>
                    <a:pt x="30" y="66"/>
                  </a:lnTo>
                  <a:lnTo>
                    <a:pt x="30" y="68"/>
                  </a:lnTo>
                  <a:lnTo>
                    <a:pt x="64" y="94"/>
                  </a:lnTo>
                  <a:lnTo>
                    <a:pt x="54" y="106"/>
                  </a:lnTo>
                  <a:lnTo>
                    <a:pt x="52" y="118"/>
                  </a:lnTo>
                  <a:lnTo>
                    <a:pt x="56" y="124"/>
                  </a:lnTo>
                  <a:lnTo>
                    <a:pt x="64" y="128"/>
                  </a:lnTo>
                  <a:lnTo>
                    <a:pt x="70" y="146"/>
                  </a:lnTo>
                  <a:lnTo>
                    <a:pt x="78" y="150"/>
                  </a:lnTo>
                  <a:lnTo>
                    <a:pt x="84" y="152"/>
                  </a:lnTo>
                  <a:lnTo>
                    <a:pt x="88" y="154"/>
                  </a:lnTo>
                  <a:lnTo>
                    <a:pt x="90" y="370"/>
                  </a:lnTo>
                  <a:lnTo>
                    <a:pt x="92" y="42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7" name="Freeform 12"/>
            <p:cNvSpPr>
              <a:spLocks/>
            </p:cNvSpPr>
            <p:nvPr/>
          </p:nvSpPr>
          <p:spPr bwMode="gray">
            <a:xfrm>
              <a:off x="5510151" y="3655702"/>
              <a:ext cx="545702" cy="509985"/>
            </a:xfrm>
            <a:custGeom>
              <a:avLst/>
              <a:gdLst>
                <a:gd name="T0" fmla="*/ 0 w 392"/>
                <a:gd name="T1" fmla="*/ 4 h 360"/>
                <a:gd name="T2" fmla="*/ 93 w 392"/>
                <a:gd name="T3" fmla="*/ 0 h 360"/>
                <a:gd name="T4" fmla="*/ 91 w 392"/>
                <a:gd name="T5" fmla="*/ 3 h 360"/>
                <a:gd name="T6" fmla="*/ 95 w 392"/>
                <a:gd name="T7" fmla="*/ 3 h 360"/>
                <a:gd name="T8" fmla="*/ 95 w 392"/>
                <a:gd name="T9" fmla="*/ 5 h 360"/>
                <a:gd name="T10" fmla="*/ 95 w 392"/>
                <a:gd name="T11" fmla="*/ 8 h 360"/>
                <a:gd name="T12" fmla="*/ 91 w 392"/>
                <a:gd name="T13" fmla="*/ 10 h 360"/>
                <a:gd name="T14" fmla="*/ 90 w 392"/>
                <a:gd name="T15" fmla="*/ 13 h 360"/>
                <a:gd name="T16" fmla="*/ 89 w 392"/>
                <a:gd name="T17" fmla="*/ 15 h 360"/>
                <a:gd name="T18" fmla="*/ 103 w 392"/>
                <a:gd name="T19" fmla="*/ 14 h 360"/>
                <a:gd name="T20" fmla="*/ 103 w 392"/>
                <a:gd name="T21" fmla="*/ 15 h 360"/>
                <a:gd name="T22" fmla="*/ 103 w 392"/>
                <a:gd name="T23" fmla="*/ 16 h 360"/>
                <a:gd name="T24" fmla="*/ 103 w 392"/>
                <a:gd name="T25" fmla="*/ 18 h 360"/>
                <a:gd name="T26" fmla="*/ 100 w 392"/>
                <a:gd name="T27" fmla="*/ 21 h 360"/>
                <a:gd name="T28" fmla="*/ 98 w 392"/>
                <a:gd name="T29" fmla="*/ 28 h 360"/>
                <a:gd name="T30" fmla="*/ 96 w 392"/>
                <a:gd name="T31" fmla="*/ 32 h 360"/>
                <a:gd name="T32" fmla="*/ 97 w 392"/>
                <a:gd name="T33" fmla="*/ 36 h 360"/>
                <a:gd name="T34" fmla="*/ 96 w 392"/>
                <a:gd name="T35" fmla="*/ 40 h 360"/>
                <a:gd name="T36" fmla="*/ 95 w 392"/>
                <a:gd name="T37" fmla="*/ 40 h 360"/>
                <a:gd name="T38" fmla="*/ 94 w 392"/>
                <a:gd name="T39" fmla="*/ 43 h 360"/>
                <a:gd name="T40" fmla="*/ 93 w 392"/>
                <a:gd name="T41" fmla="*/ 44 h 360"/>
                <a:gd name="T42" fmla="*/ 89 w 392"/>
                <a:gd name="T43" fmla="*/ 48 h 360"/>
                <a:gd name="T44" fmla="*/ 88 w 392"/>
                <a:gd name="T45" fmla="*/ 53 h 360"/>
                <a:gd name="T46" fmla="*/ 88 w 392"/>
                <a:gd name="T47" fmla="*/ 57 h 360"/>
                <a:gd name="T48" fmla="*/ 87 w 392"/>
                <a:gd name="T49" fmla="*/ 59 h 360"/>
                <a:gd name="T50" fmla="*/ 84 w 392"/>
                <a:gd name="T51" fmla="*/ 62 h 360"/>
                <a:gd name="T52" fmla="*/ 82 w 392"/>
                <a:gd name="T53" fmla="*/ 67 h 360"/>
                <a:gd name="T54" fmla="*/ 78 w 392"/>
                <a:gd name="T55" fmla="*/ 68 h 360"/>
                <a:gd name="T56" fmla="*/ 78 w 392"/>
                <a:gd name="T57" fmla="*/ 71 h 360"/>
                <a:gd name="T58" fmla="*/ 78 w 392"/>
                <a:gd name="T59" fmla="*/ 73 h 360"/>
                <a:gd name="T60" fmla="*/ 78 w 392"/>
                <a:gd name="T61" fmla="*/ 77 h 360"/>
                <a:gd name="T62" fmla="*/ 77 w 392"/>
                <a:gd name="T63" fmla="*/ 80 h 360"/>
                <a:gd name="T64" fmla="*/ 74 w 392"/>
                <a:gd name="T65" fmla="*/ 84 h 360"/>
                <a:gd name="T66" fmla="*/ 74 w 392"/>
                <a:gd name="T67" fmla="*/ 89 h 360"/>
                <a:gd name="T68" fmla="*/ 77 w 392"/>
                <a:gd name="T69" fmla="*/ 90 h 360"/>
                <a:gd name="T70" fmla="*/ 78 w 392"/>
                <a:gd name="T71" fmla="*/ 94 h 360"/>
                <a:gd name="T72" fmla="*/ 78 w 392"/>
                <a:gd name="T73" fmla="*/ 94 h 360"/>
                <a:gd name="T74" fmla="*/ 78 w 392"/>
                <a:gd name="T75" fmla="*/ 96 h 360"/>
                <a:gd name="T76" fmla="*/ 77 w 392"/>
                <a:gd name="T77" fmla="*/ 97 h 360"/>
                <a:gd name="T78" fmla="*/ 77 w 392"/>
                <a:gd name="T79" fmla="*/ 98 h 360"/>
                <a:gd name="T80" fmla="*/ 77 w 392"/>
                <a:gd name="T81" fmla="*/ 101 h 360"/>
                <a:gd name="T82" fmla="*/ 14 w 392"/>
                <a:gd name="T83" fmla="*/ 102 h 360"/>
                <a:gd name="T84" fmla="*/ 14 w 392"/>
                <a:gd name="T85" fmla="*/ 88 h 360"/>
                <a:gd name="T86" fmla="*/ 10 w 392"/>
                <a:gd name="T87" fmla="*/ 87 h 360"/>
                <a:gd name="T88" fmla="*/ 8 w 392"/>
                <a:gd name="T89" fmla="*/ 89 h 360"/>
                <a:gd name="T90" fmla="*/ 7 w 392"/>
                <a:gd name="T91" fmla="*/ 88 h 360"/>
                <a:gd name="T92" fmla="*/ 3 w 392"/>
                <a:gd name="T93" fmla="*/ 85 h 360"/>
                <a:gd name="T94" fmla="*/ 3 w 392"/>
                <a:gd name="T95" fmla="*/ 36 h 360"/>
                <a:gd name="T96" fmla="*/ 0 w 392"/>
                <a:gd name="T97" fmla="*/ 4 h 3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360"/>
                <a:gd name="T149" fmla="*/ 392 w 392"/>
                <a:gd name="T150" fmla="*/ 360 h 3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360">
                  <a:moveTo>
                    <a:pt x="0" y="16"/>
                  </a:moveTo>
                  <a:lnTo>
                    <a:pt x="352" y="0"/>
                  </a:lnTo>
                  <a:lnTo>
                    <a:pt x="350" y="4"/>
                  </a:lnTo>
                  <a:lnTo>
                    <a:pt x="358" y="10"/>
                  </a:lnTo>
                  <a:lnTo>
                    <a:pt x="362" y="18"/>
                  </a:lnTo>
                  <a:lnTo>
                    <a:pt x="360" y="26"/>
                  </a:lnTo>
                  <a:lnTo>
                    <a:pt x="350" y="34"/>
                  </a:lnTo>
                  <a:lnTo>
                    <a:pt x="340" y="46"/>
                  </a:lnTo>
                  <a:lnTo>
                    <a:pt x="338" y="52"/>
                  </a:lnTo>
                  <a:lnTo>
                    <a:pt x="392" y="48"/>
                  </a:lnTo>
                  <a:lnTo>
                    <a:pt x="390" y="54"/>
                  </a:lnTo>
                  <a:lnTo>
                    <a:pt x="392" y="58"/>
                  </a:lnTo>
                  <a:lnTo>
                    <a:pt x="388" y="66"/>
                  </a:lnTo>
                  <a:lnTo>
                    <a:pt x="378" y="76"/>
                  </a:lnTo>
                  <a:lnTo>
                    <a:pt x="374" y="98"/>
                  </a:lnTo>
                  <a:lnTo>
                    <a:pt x="364" y="110"/>
                  </a:lnTo>
                  <a:lnTo>
                    <a:pt x="366" y="124"/>
                  </a:lnTo>
                  <a:lnTo>
                    <a:pt x="364" y="142"/>
                  </a:lnTo>
                  <a:lnTo>
                    <a:pt x="362" y="142"/>
                  </a:lnTo>
                  <a:lnTo>
                    <a:pt x="354" y="152"/>
                  </a:lnTo>
                  <a:lnTo>
                    <a:pt x="352" y="156"/>
                  </a:lnTo>
                  <a:lnTo>
                    <a:pt x="336" y="170"/>
                  </a:lnTo>
                  <a:lnTo>
                    <a:pt x="332" y="186"/>
                  </a:lnTo>
                  <a:lnTo>
                    <a:pt x="332" y="200"/>
                  </a:lnTo>
                  <a:lnTo>
                    <a:pt x="330" y="210"/>
                  </a:lnTo>
                  <a:lnTo>
                    <a:pt x="316" y="218"/>
                  </a:lnTo>
                  <a:lnTo>
                    <a:pt x="306" y="234"/>
                  </a:lnTo>
                  <a:lnTo>
                    <a:pt x="302" y="238"/>
                  </a:lnTo>
                  <a:lnTo>
                    <a:pt x="302" y="250"/>
                  </a:lnTo>
                  <a:lnTo>
                    <a:pt x="294" y="260"/>
                  </a:lnTo>
                  <a:lnTo>
                    <a:pt x="294" y="270"/>
                  </a:lnTo>
                  <a:lnTo>
                    <a:pt x="290" y="282"/>
                  </a:lnTo>
                  <a:lnTo>
                    <a:pt x="282" y="296"/>
                  </a:lnTo>
                  <a:lnTo>
                    <a:pt x="284" y="312"/>
                  </a:lnTo>
                  <a:lnTo>
                    <a:pt x="292" y="320"/>
                  </a:lnTo>
                  <a:lnTo>
                    <a:pt x="294" y="330"/>
                  </a:lnTo>
                  <a:lnTo>
                    <a:pt x="296" y="332"/>
                  </a:lnTo>
                  <a:lnTo>
                    <a:pt x="296" y="336"/>
                  </a:lnTo>
                  <a:lnTo>
                    <a:pt x="292" y="340"/>
                  </a:lnTo>
                  <a:lnTo>
                    <a:pt x="290" y="348"/>
                  </a:lnTo>
                  <a:lnTo>
                    <a:pt x="290" y="354"/>
                  </a:lnTo>
                  <a:lnTo>
                    <a:pt x="50" y="360"/>
                  </a:lnTo>
                  <a:lnTo>
                    <a:pt x="50" y="308"/>
                  </a:lnTo>
                  <a:lnTo>
                    <a:pt x="38" y="306"/>
                  </a:lnTo>
                  <a:lnTo>
                    <a:pt x="28" y="310"/>
                  </a:lnTo>
                  <a:lnTo>
                    <a:pt x="24" y="308"/>
                  </a:lnTo>
                  <a:lnTo>
                    <a:pt x="12" y="300"/>
                  </a:lnTo>
                  <a:lnTo>
                    <a:pt x="14" y="124"/>
                  </a:lnTo>
                  <a:lnTo>
                    <a:pt x="0" y="16"/>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8" name="Freeform 13"/>
            <p:cNvSpPr>
              <a:spLocks/>
            </p:cNvSpPr>
            <p:nvPr/>
          </p:nvSpPr>
          <p:spPr bwMode="gray">
            <a:xfrm>
              <a:off x="4577495" y="3584264"/>
              <a:ext cx="948531" cy="496094"/>
            </a:xfrm>
            <a:custGeom>
              <a:avLst/>
              <a:gdLst>
                <a:gd name="T0" fmla="*/ 22 w 678"/>
                <a:gd name="T1" fmla="*/ 3 h 352"/>
                <a:gd name="T2" fmla="*/ 0 w 678"/>
                <a:gd name="T3" fmla="*/ 14 h 352"/>
                <a:gd name="T4" fmla="*/ 63 w 678"/>
                <a:gd name="T5" fmla="*/ 70 h 352"/>
                <a:gd name="T6" fmla="*/ 67 w 678"/>
                <a:gd name="T7" fmla="*/ 71 h 352"/>
                <a:gd name="T8" fmla="*/ 70 w 678"/>
                <a:gd name="T9" fmla="*/ 76 h 352"/>
                <a:gd name="T10" fmla="*/ 77 w 678"/>
                <a:gd name="T11" fmla="*/ 75 h 352"/>
                <a:gd name="T12" fmla="*/ 81 w 678"/>
                <a:gd name="T13" fmla="*/ 78 h 352"/>
                <a:gd name="T14" fmla="*/ 81 w 678"/>
                <a:gd name="T15" fmla="*/ 81 h 352"/>
                <a:gd name="T16" fmla="*/ 89 w 678"/>
                <a:gd name="T17" fmla="*/ 82 h 352"/>
                <a:gd name="T18" fmla="*/ 91 w 678"/>
                <a:gd name="T19" fmla="*/ 83 h 352"/>
                <a:gd name="T20" fmla="*/ 94 w 678"/>
                <a:gd name="T21" fmla="*/ 82 h 352"/>
                <a:gd name="T22" fmla="*/ 98 w 678"/>
                <a:gd name="T23" fmla="*/ 86 h 352"/>
                <a:gd name="T24" fmla="*/ 104 w 678"/>
                <a:gd name="T25" fmla="*/ 84 h 352"/>
                <a:gd name="T26" fmla="*/ 106 w 678"/>
                <a:gd name="T27" fmla="*/ 88 h 352"/>
                <a:gd name="T28" fmla="*/ 107 w 678"/>
                <a:gd name="T29" fmla="*/ 91 h 352"/>
                <a:gd name="T30" fmla="*/ 113 w 678"/>
                <a:gd name="T31" fmla="*/ 89 h 352"/>
                <a:gd name="T32" fmla="*/ 119 w 678"/>
                <a:gd name="T33" fmla="*/ 92 h 352"/>
                <a:gd name="T34" fmla="*/ 123 w 678"/>
                <a:gd name="T35" fmla="*/ 91 h 352"/>
                <a:gd name="T36" fmla="*/ 126 w 678"/>
                <a:gd name="T37" fmla="*/ 92 h 352"/>
                <a:gd name="T38" fmla="*/ 126 w 678"/>
                <a:gd name="T39" fmla="*/ 96 h 352"/>
                <a:gd name="T40" fmla="*/ 127 w 678"/>
                <a:gd name="T41" fmla="*/ 93 h 352"/>
                <a:gd name="T42" fmla="*/ 131 w 678"/>
                <a:gd name="T43" fmla="*/ 90 h 352"/>
                <a:gd name="T44" fmla="*/ 132 w 678"/>
                <a:gd name="T45" fmla="*/ 92 h 352"/>
                <a:gd name="T46" fmla="*/ 136 w 678"/>
                <a:gd name="T47" fmla="*/ 92 h 352"/>
                <a:gd name="T48" fmla="*/ 138 w 678"/>
                <a:gd name="T49" fmla="*/ 92 h 352"/>
                <a:gd name="T50" fmla="*/ 138 w 678"/>
                <a:gd name="T51" fmla="*/ 92 h 352"/>
                <a:gd name="T52" fmla="*/ 143 w 678"/>
                <a:gd name="T53" fmla="*/ 96 h 352"/>
                <a:gd name="T54" fmla="*/ 148 w 678"/>
                <a:gd name="T55" fmla="*/ 92 h 352"/>
                <a:gd name="T56" fmla="*/ 158 w 678"/>
                <a:gd name="T57" fmla="*/ 90 h 352"/>
                <a:gd name="T58" fmla="*/ 161 w 678"/>
                <a:gd name="T59" fmla="*/ 90 h 352"/>
                <a:gd name="T60" fmla="*/ 170 w 678"/>
                <a:gd name="T61" fmla="*/ 90 h 352"/>
                <a:gd name="T62" fmla="*/ 181 w 678"/>
                <a:gd name="T63" fmla="*/ 95 h 352"/>
                <a:gd name="T64" fmla="*/ 183 w 678"/>
                <a:gd name="T65" fmla="*/ 97 h 352"/>
                <a:gd name="T66" fmla="*/ 186 w 678"/>
                <a:gd name="T67" fmla="*/ 49 h 352"/>
                <a:gd name="T68" fmla="*/ 181 w 678"/>
                <a:gd name="T69" fmla="*/ 5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8"/>
                <a:gd name="T106" fmla="*/ 0 h 352"/>
                <a:gd name="T107" fmla="*/ 678 w 678"/>
                <a:gd name="T108" fmla="*/ 352 h 3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8" h="352">
                  <a:moveTo>
                    <a:pt x="662" y="18"/>
                  </a:moveTo>
                  <a:lnTo>
                    <a:pt x="78" y="6"/>
                  </a:lnTo>
                  <a:lnTo>
                    <a:pt x="2" y="0"/>
                  </a:lnTo>
                  <a:lnTo>
                    <a:pt x="0" y="50"/>
                  </a:lnTo>
                  <a:lnTo>
                    <a:pt x="236" y="64"/>
                  </a:lnTo>
                  <a:lnTo>
                    <a:pt x="230" y="256"/>
                  </a:lnTo>
                  <a:lnTo>
                    <a:pt x="238" y="256"/>
                  </a:lnTo>
                  <a:lnTo>
                    <a:pt x="242" y="260"/>
                  </a:lnTo>
                  <a:lnTo>
                    <a:pt x="254" y="276"/>
                  </a:lnTo>
                  <a:lnTo>
                    <a:pt x="260" y="278"/>
                  </a:lnTo>
                  <a:lnTo>
                    <a:pt x="276" y="276"/>
                  </a:lnTo>
                  <a:lnTo>
                    <a:pt x="282" y="270"/>
                  </a:lnTo>
                  <a:lnTo>
                    <a:pt x="290" y="276"/>
                  </a:lnTo>
                  <a:lnTo>
                    <a:pt x="294" y="280"/>
                  </a:lnTo>
                  <a:lnTo>
                    <a:pt x="294" y="284"/>
                  </a:lnTo>
                  <a:lnTo>
                    <a:pt x="298" y="292"/>
                  </a:lnTo>
                  <a:lnTo>
                    <a:pt x="300" y="294"/>
                  </a:lnTo>
                  <a:lnTo>
                    <a:pt x="322" y="298"/>
                  </a:lnTo>
                  <a:lnTo>
                    <a:pt x="330" y="302"/>
                  </a:lnTo>
                  <a:lnTo>
                    <a:pt x="334" y="302"/>
                  </a:lnTo>
                  <a:lnTo>
                    <a:pt x="336" y="300"/>
                  </a:lnTo>
                  <a:lnTo>
                    <a:pt x="342" y="298"/>
                  </a:lnTo>
                  <a:lnTo>
                    <a:pt x="346" y="306"/>
                  </a:lnTo>
                  <a:lnTo>
                    <a:pt x="356" y="310"/>
                  </a:lnTo>
                  <a:lnTo>
                    <a:pt x="362" y="304"/>
                  </a:lnTo>
                  <a:lnTo>
                    <a:pt x="382" y="306"/>
                  </a:lnTo>
                  <a:lnTo>
                    <a:pt x="382" y="310"/>
                  </a:lnTo>
                  <a:lnTo>
                    <a:pt x="390" y="318"/>
                  </a:lnTo>
                  <a:lnTo>
                    <a:pt x="394" y="320"/>
                  </a:lnTo>
                  <a:lnTo>
                    <a:pt x="394" y="330"/>
                  </a:lnTo>
                  <a:lnTo>
                    <a:pt x="410" y="334"/>
                  </a:lnTo>
                  <a:lnTo>
                    <a:pt x="412" y="322"/>
                  </a:lnTo>
                  <a:lnTo>
                    <a:pt x="418" y="320"/>
                  </a:lnTo>
                  <a:lnTo>
                    <a:pt x="438" y="334"/>
                  </a:lnTo>
                  <a:lnTo>
                    <a:pt x="442" y="334"/>
                  </a:lnTo>
                  <a:lnTo>
                    <a:pt x="450" y="330"/>
                  </a:lnTo>
                  <a:lnTo>
                    <a:pt x="456" y="330"/>
                  </a:lnTo>
                  <a:lnTo>
                    <a:pt x="458" y="334"/>
                  </a:lnTo>
                  <a:lnTo>
                    <a:pt x="456" y="340"/>
                  </a:lnTo>
                  <a:lnTo>
                    <a:pt x="460" y="348"/>
                  </a:lnTo>
                  <a:lnTo>
                    <a:pt x="466" y="344"/>
                  </a:lnTo>
                  <a:lnTo>
                    <a:pt x="464" y="338"/>
                  </a:lnTo>
                  <a:lnTo>
                    <a:pt x="470" y="330"/>
                  </a:lnTo>
                  <a:lnTo>
                    <a:pt x="478" y="326"/>
                  </a:lnTo>
                  <a:lnTo>
                    <a:pt x="480" y="326"/>
                  </a:lnTo>
                  <a:lnTo>
                    <a:pt x="482" y="332"/>
                  </a:lnTo>
                  <a:lnTo>
                    <a:pt x="492" y="336"/>
                  </a:lnTo>
                  <a:lnTo>
                    <a:pt x="496" y="334"/>
                  </a:lnTo>
                  <a:lnTo>
                    <a:pt x="498" y="330"/>
                  </a:lnTo>
                  <a:lnTo>
                    <a:pt x="506" y="332"/>
                  </a:lnTo>
                  <a:lnTo>
                    <a:pt x="506" y="334"/>
                  </a:lnTo>
                  <a:lnTo>
                    <a:pt x="514" y="340"/>
                  </a:lnTo>
                  <a:lnTo>
                    <a:pt x="526" y="348"/>
                  </a:lnTo>
                  <a:lnTo>
                    <a:pt x="540" y="338"/>
                  </a:lnTo>
                  <a:lnTo>
                    <a:pt x="544" y="334"/>
                  </a:lnTo>
                  <a:lnTo>
                    <a:pt x="562" y="334"/>
                  </a:lnTo>
                  <a:lnTo>
                    <a:pt x="576" y="328"/>
                  </a:lnTo>
                  <a:lnTo>
                    <a:pt x="582" y="326"/>
                  </a:lnTo>
                  <a:lnTo>
                    <a:pt x="590" y="326"/>
                  </a:lnTo>
                  <a:lnTo>
                    <a:pt x="608" y="330"/>
                  </a:lnTo>
                  <a:lnTo>
                    <a:pt x="620" y="326"/>
                  </a:lnTo>
                  <a:lnTo>
                    <a:pt x="622" y="324"/>
                  </a:lnTo>
                  <a:lnTo>
                    <a:pt x="660" y="344"/>
                  </a:lnTo>
                  <a:lnTo>
                    <a:pt x="668" y="346"/>
                  </a:lnTo>
                  <a:lnTo>
                    <a:pt x="672" y="350"/>
                  </a:lnTo>
                  <a:lnTo>
                    <a:pt x="676" y="352"/>
                  </a:lnTo>
                  <a:lnTo>
                    <a:pt x="678" y="176"/>
                  </a:lnTo>
                  <a:lnTo>
                    <a:pt x="664" y="68"/>
                  </a:lnTo>
                  <a:lnTo>
                    <a:pt x="662" y="18"/>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9" name="Freeform 14"/>
            <p:cNvSpPr>
              <a:spLocks/>
            </p:cNvSpPr>
            <p:nvPr/>
          </p:nvSpPr>
          <p:spPr bwMode="gray">
            <a:xfrm>
              <a:off x="6073714" y="3233030"/>
              <a:ext cx="811609" cy="422671"/>
            </a:xfrm>
            <a:custGeom>
              <a:avLst/>
              <a:gdLst>
                <a:gd name="T0" fmla="*/ 31 w 580"/>
                <a:gd name="T1" fmla="*/ 85 h 298"/>
                <a:gd name="T2" fmla="*/ 31 w 580"/>
                <a:gd name="T3" fmla="*/ 80 h 298"/>
                <a:gd name="T4" fmla="*/ 36 w 580"/>
                <a:gd name="T5" fmla="*/ 80 h 298"/>
                <a:gd name="T6" fmla="*/ 127 w 580"/>
                <a:gd name="T7" fmla="*/ 70 h 298"/>
                <a:gd name="T8" fmla="*/ 136 w 580"/>
                <a:gd name="T9" fmla="*/ 65 h 298"/>
                <a:gd name="T10" fmla="*/ 142 w 580"/>
                <a:gd name="T11" fmla="*/ 60 h 298"/>
                <a:gd name="T12" fmla="*/ 142 w 580"/>
                <a:gd name="T13" fmla="*/ 57 h 298"/>
                <a:gd name="T14" fmla="*/ 144 w 580"/>
                <a:gd name="T15" fmla="*/ 53 h 298"/>
                <a:gd name="T16" fmla="*/ 157 w 580"/>
                <a:gd name="T17" fmla="*/ 40 h 298"/>
                <a:gd name="T18" fmla="*/ 157 w 580"/>
                <a:gd name="T19" fmla="*/ 38 h 298"/>
                <a:gd name="T20" fmla="*/ 154 w 580"/>
                <a:gd name="T21" fmla="*/ 38 h 298"/>
                <a:gd name="T22" fmla="*/ 152 w 580"/>
                <a:gd name="T23" fmla="*/ 35 h 298"/>
                <a:gd name="T24" fmla="*/ 150 w 580"/>
                <a:gd name="T25" fmla="*/ 34 h 298"/>
                <a:gd name="T26" fmla="*/ 142 w 580"/>
                <a:gd name="T27" fmla="*/ 24 h 298"/>
                <a:gd name="T28" fmla="*/ 142 w 580"/>
                <a:gd name="T29" fmla="*/ 21 h 298"/>
                <a:gd name="T30" fmla="*/ 142 w 580"/>
                <a:gd name="T31" fmla="*/ 14 h 298"/>
                <a:gd name="T32" fmla="*/ 139 w 580"/>
                <a:gd name="T33" fmla="*/ 11 h 298"/>
                <a:gd name="T34" fmla="*/ 134 w 580"/>
                <a:gd name="T35" fmla="*/ 8 h 298"/>
                <a:gd name="T36" fmla="*/ 131 w 580"/>
                <a:gd name="T37" fmla="*/ 8 h 298"/>
                <a:gd name="T38" fmla="*/ 128 w 580"/>
                <a:gd name="T39" fmla="*/ 10 h 298"/>
                <a:gd name="T40" fmla="*/ 125 w 580"/>
                <a:gd name="T41" fmla="*/ 11 h 298"/>
                <a:gd name="T42" fmla="*/ 119 w 580"/>
                <a:gd name="T43" fmla="*/ 10 h 298"/>
                <a:gd name="T44" fmla="*/ 114 w 580"/>
                <a:gd name="T45" fmla="*/ 9 h 298"/>
                <a:gd name="T46" fmla="*/ 106 w 580"/>
                <a:gd name="T47" fmla="*/ 8 h 298"/>
                <a:gd name="T48" fmla="*/ 99 w 580"/>
                <a:gd name="T49" fmla="*/ 0 h 298"/>
                <a:gd name="T50" fmla="*/ 96 w 580"/>
                <a:gd name="T51" fmla="*/ 3 h 298"/>
                <a:gd name="T52" fmla="*/ 92 w 580"/>
                <a:gd name="T53" fmla="*/ 2 h 298"/>
                <a:gd name="T54" fmla="*/ 92 w 580"/>
                <a:gd name="T55" fmla="*/ 3 h 298"/>
                <a:gd name="T56" fmla="*/ 92 w 580"/>
                <a:gd name="T57" fmla="*/ 11 h 298"/>
                <a:gd name="T58" fmla="*/ 87 w 580"/>
                <a:gd name="T59" fmla="*/ 14 h 298"/>
                <a:gd name="T60" fmla="*/ 81 w 580"/>
                <a:gd name="T61" fmla="*/ 15 h 298"/>
                <a:gd name="T62" fmla="*/ 74 w 580"/>
                <a:gd name="T63" fmla="*/ 31 h 298"/>
                <a:gd name="T64" fmla="*/ 67 w 580"/>
                <a:gd name="T65" fmla="*/ 37 h 298"/>
                <a:gd name="T66" fmla="*/ 63 w 580"/>
                <a:gd name="T67" fmla="*/ 33 h 298"/>
                <a:gd name="T68" fmla="*/ 60 w 580"/>
                <a:gd name="T69" fmla="*/ 40 h 298"/>
                <a:gd name="T70" fmla="*/ 55 w 580"/>
                <a:gd name="T71" fmla="*/ 40 h 298"/>
                <a:gd name="T72" fmla="*/ 51 w 580"/>
                <a:gd name="T73" fmla="*/ 40 h 298"/>
                <a:gd name="T74" fmla="*/ 48 w 580"/>
                <a:gd name="T75" fmla="*/ 44 h 298"/>
                <a:gd name="T76" fmla="*/ 42 w 580"/>
                <a:gd name="T77" fmla="*/ 40 h 298"/>
                <a:gd name="T78" fmla="*/ 31 w 580"/>
                <a:gd name="T79" fmla="*/ 44 h 298"/>
                <a:gd name="T80" fmla="*/ 31 w 580"/>
                <a:gd name="T81" fmla="*/ 46 h 298"/>
                <a:gd name="T82" fmla="*/ 29 w 580"/>
                <a:gd name="T83" fmla="*/ 46 h 298"/>
                <a:gd name="T84" fmla="*/ 29 w 580"/>
                <a:gd name="T85" fmla="*/ 46 h 298"/>
                <a:gd name="T86" fmla="*/ 27 w 580"/>
                <a:gd name="T87" fmla="*/ 50 h 298"/>
                <a:gd name="T88" fmla="*/ 27 w 580"/>
                <a:gd name="T89" fmla="*/ 52 h 298"/>
                <a:gd name="T90" fmla="*/ 29 w 580"/>
                <a:gd name="T91" fmla="*/ 57 h 298"/>
                <a:gd name="T92" fmla="*/ 20 w 580"/>
                <a:gd name="T93" fmla="*/ 58 h 298"/>
                <a:gd name="T94" fmla="*/ 22 w 580"/>
                <a:gd name="T95" fmla="*/ 68 h 298"/>
                <a:gd name="T96" fmla="*/ 16 w 580"/>
                <a:gd name="T97" fmla="*/ 67 h 298"/>
                <a:gd name="T98" fmla="*/ 10 w 580"/>
                <a:gd name="T99" fmla="*/ 65 h 298"/>
                <a:gd name="T100" fmla="*/ 6 w 580"/>
                <a:gd name="T101" fmla="*/ 71 h 298"/>
                <a:gd name="T102" fmla="*/ 7 w 580"/>
                <a:gd name="T103" fmla="*/ 72 h 298"/>
                <a:gd name="T104" fmla="*/ 9 w 580"/>
                <a:gd name="T105" fmla="*/ 76 h 298"/>
                <a:gd name="T106" fmla="*/ 6 w 580"/>
                <a:gd name="T107" fmla="*/ 85 h 298"/>
                <a:gd name="T108" fmla="*/ 3 w 580"/>
                <a:gd name="T109" fmla="*/ 86 h 2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0"/>
                <a:gd name="T166" fmla="*/ 0 h 298"/>
                <a:gd name="T167" fmla="*/ 580 w 580"/>
                <a:gd name="T168" fmla="*/ 298 h 2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0" h="298">
                  <a:moveTo>
                    <a:pt x="0" y="298"/>
                  </a:moveTo>
                  <a:lnTo>
                    <a:pt x="116" y="288"/>
                  </a:lnTo>
                  <a:lnTo>
                    <a:pt x="116" y="278"/>
                  </a:lnTo>
                  <a:lnTo>
                    <a:pt x="114" y="274"/>
                  </a:lnTo>
                  <a:lnTo>
                    <a:pt x="126" y="272"/>
                  </a:lnTo>
                  <a:lnTo>
                    <a:pt x="132" y="274"/>
                  </a:lnTo>
                  <a:lnTo>
                    <a:pt x="458" y="246"/>
                  </a:lnTo>
                  <a:lnTo>
                    <a:pt x="464" y="240"/>
                  </a:lnTo>
                  <a:lnTo>
                    <a:pt x="470" y="236"/>
                  </a:lnTo>
                  <a:lnTo>
                    <a:pt x="498" y="222"/>
                  </a:lnTo>
                  <a:lnTo>
                    <a:pt x="502" y="214"/>
                  </a:lnTo>
                  <a:lnTo>
                    <a:pt x="518" y="204"/>
                  </a:lnTo>
                  <a:lnTo>
                    <a:pt x="518" y="196"/>
                  </a:lnTo>
                  <a:lnTo>
                    <a:pt x="520" y="192"/>
                  </a:lnTo>
                  <a:lnTo>
                    <a:pt x="528" y="188"/>
                  </a:lnTo>
                  <a:lnTo>
                    <a:pt x="528" y="180"/>
                  </a:lnTo>
                  <a:lnTo>
                    <a:pt x="536" y="172"/>
                  </a:lnTo>
                  <a:lnTo>
                    <a:pt x="576" y="138"/>
                  </a:lnTo>
                  <a:lnTo>
                    <a:pt x="580" y="130"/>
                  </a:lnTo>
                  <a:lnTo>
                    <a:pt x="574" y="130"/>
                  </a:lnTo>
                  <a:lnTo>
                    <a:pt x="568" y="126"/>
                  </a:lnTo>
                  <a:lnTo>
                    <a:pt x="566" y="126"/>
                  </a:lnTo>
                  <a:lnTo>
                    <a:pt x="564" y="122"/>
                  </a:lnTo>
                  <a:lnTo>
                    <a:pt x="556" y="120"/>
                  </a:lnTo>
                  <a:lnTo>
                    <a:pt x="552" y="120"/>
                  </a:lnTo>
                  <a:lnTo>
                    <a:pt x="550" y="118"/>
                  </a:lnTo>
                  <a:lnTo>
                    <a:pt x="540" y="102"/>
                  </a:lnTo>
                  <a:lnTo>
                    <a:pt x="524" y="82"/>
                  </a:lnTo>
                  <a:lnTo>
                    <a:pt x="522" y="76"/>
                  </a:lnTo>
                  <a:lnTo>
                    <a:pt x="522" y="70"/>
                  </a:lnTo>
                  <a:lnTo>
                    <a:pt x="522" y="62"/>
                  </a:lnTo>
                  <a:lnTo>
                    <a:pt x="520" y="48"/>
                  </a:lnTo>
                  <a:lnTo>
                    <a:pt x="518" y="46"/>
                  </a:lnTo>
                  <a:lnTo>
                    <a:pt x="508" y="38"/>
                  </a:lnTo>
                  <a:lnTo>
                    <a:pt x="500" y="38"/>
                  </a:lnTo>
                  <a:lnTo>
                    <a:pt x="492" y="26"/>
                  </a:lnTo>
                  <a:lnTo>
                    <a:pt x="488" y="20"/>
                  </a:lnTo>
                  <a:lnTo>
                    <a:pt x="478" y="26"/>
                  </a:lnTo>
                  <a:lnTo>
                    <a:pt x="476" y="32"/>
                  </a:lnTo>
                  <a:lnTo>
                    <a:pt x="470" y="34"/>
                  </a:lnTo>
                  <a:lnTo>
                    <a:pt x="468" y="36"/>
                  </a:lnTo>
                  <a:lnTo>
                    <a:pt x="458" y="38"/>
                  </a:lnTo>
                  <a:lnTo>
                    <a:pt x="444" y="32"/>
                  </a:lnTo>
                  <a:lnTo>
                    <a:pt x="438" y="34"/>
                  </a:lnTo>
                  <a:lnTo>
                    <a:pt x="432" y="42"/>
                  </a:lnTo>
                  <a:lnTo>
                    <a:pt x="416" y="30"/>
                  </a:lnTo>
                  <a:lnTo>
                    <a:pt x="400" y="32"/>
                  </a:lnTo>
                  <a:lnTo>
                    <a:pt x="388" y="26"/>
                  </a:lnTo>
                  <a:lnTo>
                    <a:pt x="382" y="12"/>
                  </a:lnTo>
                  <a:lnTo>
                    <a:pt x="366" y="0"/>
                  </a:lnTo>
                  <a:lnTo>
                    <a:pt x="358" y="6"/>
                  </a:lnTo>
                  <a:lnTo>
                    <a:pt x="354" y="6"/>
                  </a:lnTo>
                  <a:lnTo>
                    <a:pt x="346" y="2"/>
                  </a:lnTo>
                  <a:lnTo>
                    <a:pt x="338" y="2"/>
                  </a:lnTo>
                  <a:lnTo>
                    <a:pt x="336" y="10"/>
                  </a:lnTo>
                  <a:lnTo>
                    <a:pt x="336" y="14"/>
                  </a:lnTo>
                  <a:lnTo>
                    <a:pt x="342" y="32"/>
                  </a:lnTo>
                  <a:lnTo>
                    <a:pt x="338" y="38"/>
                  </a:lnTo>
                  <a:lnTo>
                    <a:pt x="328" y="40"/>
                  </a:lnTo>
                  <a:lnTo>
                    <a:pt x="318" y="48"/>
                  </a:lnTo>
                  <a:lnTo>
                    <a:pt x="306" y="46"/>
                  </a:lnTo>
                  <a:lnTo>
                    <a:pt x="300" y="50"/>
                  </a:lnTo>
                  <a:lnTo>
                    <a:pt x="300" y="64"/>
                  </a:lnTo>
                  <a:lnTo>
                    <a:pt x="268" y="106"/>
                  </a:lnTo>
                  <a:lnTo>
                    <a:pt x="264" y="122"/>
                  </a:lnTo>
                  <a:lnTo>
                    <a:pt x="244" y="124"/>
                  </a:lnTo>
                  <a:lnTo>
                    <a:pt x="234" y="114"/>
                  </a:lnTo>
                  <a:lnTo>
                    <a:pt x="230" y="112"/>
                  </a:lnTo>
                  <a:lnTo>
                    <a:pt x="224" y="120"/>
                  </a:lnTo>
                  <a:lnTo>
                    <a:pt x="218" y="140"/>
                  </a:lnTo>
                  <a:lnTo>
                    <a:pt x="212" y="144"/>
                  </a:lnTo>
                  <a:lnTo>
                    <a:pt x="204" y="140"/>
                  </a:lnTo>
                  <a:lnTo>
                    <a:pt x="198" y="132"/>
                  </a:lnTo>
                  <a:lnTo>
                    <a:pt x="186" y="138"/>
                  </a:lnTo>
                  <a:lnTo>
                    <a:pt x="180" y="152"/>
                  </a:lnTo>
                  <a:lnTo>
                    <a:pt x="176" y="154"/>
                  </a:lnTo>
                  <a:lnTo>
                    <a:pt x="174" y="152"/>
                  </a:lnTo>
                  <a:lnTo>
                    <a:pt x="150" y="140"/>
                  </a:lnTo>
                  <a:lnTo>
                    <a:pt x="132" y="148"/>
                  </a:lnTo>
                  <a:lnTo>
                    <a:pt x="118" y="146"/>
                  </a:lnTo>
                  <a:lnTo>
                    <a:pt x="114" y="154"/>
                  </a:lnTo>
                  <a:lnTo>
                    <a:pt x="116" y="158"/>
                  </a:lnTo>
                  <a:lnTo>
                    <a:pt x="110" y="160"/>
                  </a:lnTo>
                  <a:lnTo>
                    <a:pt x="104" y="158"/>
                  </a:lnTo>
                  <a:lnTo>
                    <a:pt x="104" y="160"/>
                  </a:lnTo>
                  <a:lnTo>
                    <a:pt x="102" y="164"/>
                  </a:lnTo>
                  <a:lnTo>
                    <a:pt x="100" y="172"/>
                  </a:lnTo>
                  <a:lnTo>
                    <a:pt x="96" y="174"/>
                  </a:lnTo>
                  <a:lnTo>
                    <a:pt x="98" y="178"/>
                  </a:lnTo>
                  <a:lnTo>
                    <a:pt x="106" y="188"/>
                  </a:lnTo>
                  <a:lnTo>
                    <a:pt x="104" y="190"/>
                  </a:lnTo>
                  <a:lnTo>
                    <a:pt x="80" y="196"/>
                  </a:lnTo>
                  <a:lnTo>
                    <a:pt x="72" y="200"/>
                  </a:lnTo>
                  <a:lnTo>
                    <a:pt x="74" y="212"/>
                  </a:lnTo>
                  <a:lnTo>
                    <a:pt x="78" y="232"/>
                  </a:lnTo>
                  <a:lnTo>
                    <a:pt x="68" y="236"/>
                  </a:lnTo>
                  <a:lnTo>
                    <a:pt x="58" y="230"/>
                  </a:lnTo>
                  <a:lnTo>
                    <a:pt x="48" y="224"/>
                  </a:lnTo>
                  <a:lnTo>
                    <a:pt x="36" y="222"/>
                  </a:lnTo>
                  <a:lnTo>
                    <a:pt x="26" y="228"/>
                  </a:lnTo>
                  <a:lnTo>
                    <a:pt x="22" y="244"/>
                  </a:lnTo>
                  <a:lnTo>
                    <a:pt x="22" y="246"/>
                  </a:lnTo>
                  <a:lnTo>
                    <a:pt x="24" y="248"/>
                  </a:lnTo>
                  <a:lnTo>
                    <a:pt x="30" y="250"/>
                  </a:lnTo>
                  <a:lnTo>
                    <a:pt x="32" y="260"/>
                  </a:lnTo>
                  <a:lnTo>
                    <a:pt x="24" y="284"/>
                  </a:lnTo>
                  <a:lnTo>
                    <a:pt x="20" y="288"/>
                  </a:lnTo>
                  <a:lnTo>
                    <a:pt x="16" y="286"/>
                  </a:lnTo>
                  <a:lnTo>
                    <a:pt x="6" y="290"/>
                  </a:lnTo>
                  <a:lnTo>
                    <a:pt x="0" y="298"/>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0" name="Freeform 15"/>
            <p:cNvSpPr>
              <a:spLocks/>
            </p:cNvSpPr>
            <p:nvPr/>
          </p:nvSpPr>
          <p:spPr bwMode="gray">
            <a:xfrm>
              <a:off x="6641245" y="3439405"/>
              <a:ext cx="972344" cy="422671"/>
            </a:xfrm>
            <a:custGeom>
              <a:avLst/>
              <a:gdLst>
                <a:gd name="T0" fmla="*/ 3 w 694"/>
                <a:gd name="T1" fmla="*/ 67 h 300"/>
                <a:gd name="T2" fmla="*/ 6 w 694"/>
                <a:gd name="T3" fmla="*/ 63 h 300"/>
                <a:gd name="T4" fmla="*/ 8 w 694"/>
                <a:gd name="T5" fmla="*/ 59 h 300"/>
                <a:gd name="T6" fmla="*/ 23 w 694"/>
                <a:gd name="T7" fmla="*/ 51 h 300"/>
                <a:gd name="T8" fmla="*/ 28 w 694"/>
                <a:gd name="T9" fmla="*/ 44 h 300"/>
                <a:gd name="T10" fmla="*/ 32 w 694"/>
                <a:gd name="T11" fmla="*/ 42 h 300"/>
                <a:gd name="T12" fmla="*/ 36 w 694"/>
                <a:gd name="T13" fmla="*/ 41 h 300"/>
                <a:gd name="T14" fmla="*/ 37 w 694"/>
                <a:gd name="T15" fmla="*/ 40 h 300"/>
                <a:gd name="T16" fmla="*/ 46 w 694"/>
                <a:gd name="T17" fmla="*/ 36 h 300"/>
                <a:gd name="T18" fmla="*/ 54 w 694"/>
                <a:gd name="T19" fmla="*/ 27 h 300"/>
                <a:gd name="T20" fmla="*/ 54 w 694"/>
                <a:gd name="T21" fmla="*/ 22 h 300"/>
                <a:gd name="T22" fmla="*/ 60 w 694"/>
                <a:gd name="T23" fmla="*/ 20 h 300"/>
                <a:gd name="T24" fmla="*/ 69 w 694"/>
                <a:gd name="T25" fmla="*/ 20 h 300"/>
                <a:gd name="T26" fmla="*/ 183 w 694"/>
                <a:gd name="T27" fmla="*/ 3 h 300"/>
                <a:gd name="T28" fmla="*/ 185 w 694"/>
                <a:gd name="T29" fmla="*/ 3 h 300"/>
                <a:gd name="T30" fmla="*/ 188 w 694"/>
                <a:gd name="T31" fmla="*/ 9 h 300"/>
                <a:gd name="T32" fmla="*/ 187 w 694"/>
                <a:gd name="T33" fmla="*/ 9 h 300"/>
                <a:gd name="T34" fmla="*/ 185 w 694"/>
                <a:gd name="T35" fmla="*/ 9 h 300"/>
                <a:gd name="T36" fmla="*/ 183 w 694"/>
                <a:gd name="T37" fmla="*/ 9 h 300"/>
                <a:gd name="T38" fmla="*/ 176 w 694"/>
                <a:gd name="T39" fmla="*/ 14 h 300"/>
                <a:gd name="T40" fmla="*/ 170 w 694"/>
                <a:gd name="T41" fmla="*/ 17 h 300"/>
                <a:gd name="T42" fmla="*/ 173 w 694"/>
                <a:gd name="T43" fmla="*/ 19 h 300"/>
                <a:gd name="T44" fmla="*/ 181 w 694"/>
                <a:gd name="T45" fmla="*/ 15 h 300"/>
                <a:gd name="T46" fmla="*/ 185 w 694"/>
                <a:gd name="T47" fmla="*/ 17 h 300"/>
                <a:gd name="T48" fmla="*/ 186 w 694"/>
                <a:gd name="T49" fmla="*/ 19 h 300"/>
                <a:gd name="T50" fmla="*/ 190 w 694"/>
                <a:gd name="T51" fmla="*/ 15 h 300"/>
                <a:gd name="T52" fmla="*/ 193 w 694"/>
                <a:gd name="T53" fmla="*/ 23 h 300"/>
                <a:gd name="T54" fmla="*/ 190 w 694"/>
                <a:gd name="T55" fmla="*/ 27 h 300"/>
                <a:gd name="T56" fmla="*/ 185 w 694"/>
                <a:gd name="T57" fmla="*/ 31 h 300"/>
                <a:gd name="T58" fmla="*/ 179 w 694"/>
                <a:gd name="T59" fmla="*/ 31 h 300"/>
                <a:gd name="T60" fmla="*/ 178 w 694"/>
                <a:gd name="T61" fmla="*/ 31 h 300"/>
                <a:gd name="T62" fmla="*/ 175 w 694"/>
                <a:gd name="T63" fmla="*/ 29 h 300"/>
                <a:gd name="T64" fmla="*/ 175 w 694"/>
                <a:gd name="T65" fmla="*/ 34 h 300"/>
                <a:gd name="T66" fmla="*/ 178 w 694"/>
                <a:gd name="T67" fmla="*/ 36 h 300"/>
                <a:gd name="T68" fmla="*/ 179 w 694"/>
                <a:gd name="T69" fmla="*/ 40 h 300"/>
                <a:gd name="T70" fmla="*/ 171 w 694"/>
                <a:gd name="T71" fmla="*/ 44 h 300"/>
                <a:gd name="T72" fmla="*/ 170 w 694"/>
                <a:gd name="T73" fmla="*/ 47 h 300"/>
                <a:gd name="T74" fmla="*/ 181 w 694"/>
                <a:gd name="T75" fmla="*/ 42 h 300"/>
                <a:gd name="T76" fmla="*/ 185 w 694"/>
                <a:gd name="T77" fmla="*/ 43 h 300"/>
                <a:gd name="T78" fmla="*/ 175 w 694"/>
                <a:gd name="T79" fmla="*/ 51 h 300"/>
                <a:gd name="T80" fmla="*/ 166 w 694"/>
                <a:gd name="T81" fmla="*/ 59 h 300"/>
                <a:gd name="T82" fmla="*/ 165 w 694"/>
                <a:gd name="T83" fmla="*/ 61 h 300"/>
                <a:gd name="T84" fmla="*/ 156 w 694"/>
                <a:gd name="T85" fmla="*/ 71 h 300"/>
                <a:gd name="T86" fmla="*/ 150 w 694"/>
                <a:gd name="T87" fmla="*/ 81 h 300"/>
                <a:gd name="T88" fmla="*/ 111 w 694"/>
                <a:gd name="T89" fmla="*/ 62 h 300"/>
                <a:gd name="T90" fmla="*/ 82 w 694"/>
                <a:gd name="T91" fmla="*/ 59 h 300"/>
                <a:gd name="T92" fmla="*/ 79 w 694"/>
                <a:gd name="T93" fmla="*/ 58 h 300"/>
                <a:gd name="T94" fmla="*/ 49 w 694"/>
                <a:gd name="T95" fmla="*/ 61 h 300"/>
                <a:gd name="T96" fmla="*/ 43 w 694"/>
                <a:gd name="T97" fmla="*/ 65 h 300"/>
                <a:gd name="T98" fmla="*/ 0 w 694"/>
                <a:gd name="T99" fmla="*/ 74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4"/>
                <a:gd name="T151" fmla="*/ 0 h 300"/>
                <a:gd name="T152" fmla="*/ 694 w 694"/>
                <a:gd name="T153" fmla="*/ 300 h 3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4" h="300">
                  <a:moveTo>
                    <a:pt x="0" y="266"/>
                  </a:moveTo>
                  <a:lnTo>
                    <a:pt x="2" y="242"/>
                  </a:lnTo>
                  <a:lnTo>
                    <a:pt x="10" y="242"/>
                  </a:lnTo>
                  <a:lnTo>
                    <a:pt x="14" y="242"/>
                  </a:lnTo>
                  <a:lnTo>
                    <a:pt x="20" y="236"/>
                  </a:lnTo>
                  <a:lnTo>
                    <a:pt x="20" y="230"/>
                  </a:lnTo>
                  <a:lnTo>
                    <a:pt x="20" y="224"/>
                  </a:lnTo>
                  <a:lnTo>
                    <a:pt x="22" y="218"/>
                  </a:lnTo>
                  <a:lnTo>
                    <a:pt x="28" y="212"/>
                  </a:lnTo>
                  <a:lnTo>
                    <a:pt x="44" y="204"/>
                  </a:lnTo>
                  <a:lnTo>
                    <a:pt x="64" y="200"/>
                  </a:lnTo>
                  <a:lnTo>
                    <a:pt x="82" y="184"/>
                  </a:lnTo>
                  <a:lnTo>
                    <a:pt x="88" y="180"/>
                  </a:lnTo>
                  <a:lnTo>
                    <a:pt x="100" y="170"/>
                  </a:lnTo>
                  <a:lnTo>
                    <a:pt x="102" y="160"/>
                  </a:lnTo>
                  <a:lnTo>
                    <a:pt x="106" y="160"/>
                  </a:lnTo>
                  <a:lnTo>
                    <a:pt x="110" y="160"/>
                  </a:lnTo>
                  <a:lnTo>
                    <a:pt x="114" y="156"/>
                  </a:lnTo>
                  <a:lnTo>
                    <a:pt x="114" y="154"/>
                  </a:lnTo>
                  <a:lnTo>
                    <a:pt x="120" y="148"/>
                  </a:lnTo>
                  <a:lnTo>
                    <a:pt x="124" y="148"/>
                  </a:lnTo>
                  <a:lnTo>
                    <a:pt x="128" y="152"/>
                  </a:lnTo>
                  <a:lnTo>
                    <a:pt x="134" y="148"/>
                  </a:lnTo>
                  <a:lnTo>
                    <a:pt x="136" y="144"/>
                  </a:lnTo>
                  <a:lnTo>
                    <a:pt x="144" y="136"/>
                  </a:lnTo>
                  <a:lnTo>
                    <a:pt x="152" y="134"/>
                  </a:lnTo>
                  <a:lnTo>
                    <a:pt x="164" y="134"/>
                  </a:lnTo>
                  <a:lnTo>
                    <a:pt x="178" y="112"/>
                  </a:lnTo>
                  <a:lnTo>
                    <a:pt x="188" y="104"/>
                  </a:lnTo>
                  <a:lnTo>
                    <a:pt x="190" y="98"/>
                  </a:lnTo>
                  <a:lnTo>
                    <a:pt x="192" y="92"/>
                  </a:lnTo>
                  <a:lnTo>
                    <a:pt x="190" y="84"/>
                  </a:lnTo>
                  <a:lnTo>
                    <a:pt x="192" y="78"/>
                  </a:lnTo>
                  <a:lnTo>
                    <a:pt x="192" y="76"/>
                  </a:lnTo>
                  <a:lnTo>
                    <a:pt x="214" y="72"/>
                  </a:lnTo>
                  <a:lnTo>
                    <a:pt x="212" y="76"/>
                  </a:lnTo>
                  <a:lnTo>
                    <a:pt x="234" y="74"/>
                  </a:lnTo>
                  <a:lnTo>
                    <a:pt x="242" y="72"/>
                  </a:lnTo>
                  <a:lnTo>
                    <a:pt x="246" y="72"/>
                  </a:lnTo>
                  <a:lnTo>
                    <a:pt x="454" y="38"/>
                  </a:lnTo>
                  <a:lnTo>
                    <a:pt x="652" y="0"/>
                  </a:lnTo>
                  <a:lnTo>
                    <a:pt x="656" y="4"/>
                  </a:lnTo>
                  <a:lnTo>
                    <a:pt x="658" y="8"/>
                  </a:lnTo>
                  <a:lnTo>
                    <a:pt x="664" y="10"/>
                  </a:lnTo>
                  <a:lnTo>
                    <a:pt x="666" y="12"/>
                  </a:lnTo>
                  <a:lnTo>
                    <a:pt x="670" y="16"/>
                  </a:lnTo>
                  <a:lnTo>
                    <a:pt x="672" y="20"/>
                  </a:lnTo>
                  <a:lnTo>
                    <a:pt x="678" y="30"/>
                  </a:lnTo>
                  <a:lnTo>
                    <a:pt x="676" y="32"/>
                  </a:lnTo>
                  <a:lnTo>
                    <a:pt x="674" y="32"/>
                  </a:lnTo>
                  <a:lnTo>
                    <a:pt x="672" y="30"/>
                  </a:lnTo>
                  <a:lnTo>
                    <a:pt x="666" y="32"/>
                  </a:lnTo>
                  <a:lnTo>
                    <a:pt x="662" y="32"/>
                  </a:lnTo>
                  <a:lnTo>
                    <a:pt x="658" y="30"/>
                  </a:lnTo>
                  <a:lnTo>
                    <a:pt x="656" y="30"/>
                  </a:lnTo>
                  <a:lnTo>
                    <a:pt x="658" y="34"/>
                  </a:lnTo>
                  <a:lnTo>
                    <a:pt x="656" y="36"/>
                  </a:lnTo>
                  <a:lnTo>
                    <a:pt x="638" y="46"/>
                  </a:lnTo>
                  <a:lnTo>
                    <a:pt x="634" y="50"/>
                  </a:lnTo>
                  <a:lnTo>
                    <a:pt x="628" y="56"/>
                  </a:lnTo>
                  <a:lnTo>
                    <a:pt x="616" y="58"/>
                  </a:lnTo>
                  <a:lnTo>
                    <a:pt x="612" y="66"/>
                  </a:lnTo>
                  <a:lnTo>
                    <a:pt x="612" y="68"/>
                  </a:lnTo>
                  <a:lnTo>
                    <a:pt x="614" y="70"/>
                  </a:lnTo>
                  <a:lnTo>
                    <a:pt x="620" y="68"/>
                  </a:lnTo>
                  <a:lnTo>
                    <a:pt x="632" y="62"/>
                  </a:lnTo>
                  <a:lnTo>
                    <a:pt x="644" y="58"/>
                  </a:lnTo>
                  <a:lnTo>
                    <a:pt x="652" y="54"/>
                  </a:lnTo>
                  <a:lnTo>
                    <a:pt x="664" y="54"/>
                  </a:lnTo>
                  <a:lnTo>
                    <a:pt x="664" y="56"/>
                  </a:lnTo>
                  <a:lnTo>
                    <a:pt x="664" y="64"/>
                  </a:lnTo>
                  <a:lnTo>
                    <a:pt x="664" y="66"/>
                  </a:lnTo>
                  <a:lnTo>
                    <a:pt x="668" y="70"/>
                  </a:lnTo>
                  <a:lnTo>
                    <a:pt x="672" y="68"/>
                  </a:lnTo>
                  <a:lnTo>
                    <a:pt x="674" y="64"/>
                  </a:lnTo>
                  <a:lnTo>
                    <a:pt x="682" y="54"/>
                  </a:lnTo>
                  <a:lnTo>
                    <a:pt x="686" y="54"/>
                  </a:lnTo>
                  <a:lnTo>
                    <a:pt x="692" y="64"/>
                  </a:lnTo>
                  <a:lnTo>
                    <a:pt x="692" y="80"/>
                  </a:lnTo>
                  <a:lnTo>
                    <a:pt x="694" y="84"/>
                  </a:lnTo>
                  <a:lnTo>
                    <a:pt x="694" y="88"/>
                  </a:lnTo>
                  <a:lnTo>
                    <a:pt x="684" y="96"/>
                  </a:lnTo>
                  <a:lnTo>
                    <a:pt x="682" y="102"/>
                  </a:lnTo>
                  <a:lnTo>
                    <a:pt x="680" y="106"/>
                  </a:lnTo>
                  <a:lnTo>
                    <a:pt x="672" y="112"/>
                  </a:lnTo>
                  <a:lnTo>
                    <a:pt x="666" y="114"/>
                  </a:lnTo>
                  <a:lnTo>
                    <a:pt x="660" y="118"/>
                  </a:lnTo>
                  <a:lnTo>
                    <a:pt x="646" y="116"/>
                  </a:lnTo>
                  <a:lnTo>
                    <a:pt x="642" y="116"/>
                  </a:lnTo>
                  <a:lnTo>
                    <a:pt x="640" y="116"/>
                  </a:lnTo>
                  <a:lnTo>
                    <a:pt x="638" y="110"/>
                  </a:lnTo>
                  <a:lnTo>
                    <a:pt x="638" y="108"/>
                  </a:lnTo>
                  <a:lnTo>
                    <a:pt x="636" y="106"/>
                  </a:lnTo>
                  <a:lnTo>
                    <a:pt x="632" y="104"/>
                  </a:lnTo>
                  <a:lnTo>
                    <a:pt x="630" y="106"/>
                  </a:lnTo>
                  <a:lnTo>
                    <a:pt x="632" y="120"/>
                  </a:lnTo>
                  <a:lnTo>
                    <a:pt x="630" y="122"/>
                  </a:lnTo>
                  <a:lnTo>
                    <a:pt x="628" y="120"/>
                  </a:lnTo>
                  <a:lnTo>
                    <a:pt x="632" y="128"/>
                  </a:lnTo>
                  <a:lnTo>
                    <a:pt x="638" y="128"/>
                  </a:lnTo>
                  <a:lnTo>
                    <a:pt x="642" y="134"/>
                  </a:lnTo>
                  <a:lnTo>
                    <a:pt x="638" y="140"/>
                  </a:lnTo>
                  <a:lnTo>
                    <a:pt x="642" y="144"/>
                  </a:lnTo>
                  <a:lnTo>
                    <a:pt x="626" y="162"/>
                  </a:lnTo>
                  <a:lnTo>
                    <a:pt x="622" y="164"/>
                  </a:lnTo>
                  <a:lnTo>
                    <a:pt x="614" y="162"/>
                  </a:lnTo>
                  <a:lnTo>
                    <a:pt x="608" y="162"/>
                  </a:lnTo>
                  <a:lnTo>
                    <a:pt x="606" y="164"/>
                  </a:lnTo>
                  <a:lnTo>
                    <a:pt x="612" y="168"/>
                  </a:lnTo>
                  <a:lnTo>
                    <a:pt x="628" y="166"/>
                  </a:lnTo>
                  <a:lnTo>
                    <a:pt x="638" y="164"/>
                  </a:lnTo>
                  <a:lnTo>
                    <a:pt x="652" y="156"/>
                  </a:lnTo>
                  <a:lnTo>
                    <a:pt x="654" y="152"/>
                  </a:lnTo>
                  <a:lnTo>
                    <a:pt x="658" y="152"/>
                  </a:lnTo>
                  <a:lnTo>
                    <a:pt x="664" y="158"/>
                  </a:lnTo>
                  <a:lnTo>
                    <a:pt x="658" y="170"/>
                  </a:lnTo>
                  <a:lnTo>
                    <a:pt x="646" y="184"/>
                  </a:lnTo>
                  <a:lnTo>
                    <a:pt x="632" y="186"/>
                  </a:lnTo>
                  <a:lnTo>
                    <a:pt x="628" y="188"/>
                  </a:lnTo>
                  <a:lnTo>
                    <a:pt x="612" y="190"/>
                  </a:lnTo>
                  <a:lnTo>
                    <a:pt x="598" y="212"/>
                  </a:lnTo>
                  <a:lnTo>
                    <a:pt x="592" y="214"/>
                  </a:lnTo>
                  <a:lnTo>
                    <a:pt x="592" y="218"/>
                  </a:lnTo>
                  <a:lnTo>
                    <a:pt x="576" y="228"/>
                  </a:lnTo>
                  <a:lnTo>
                    <a:pt x="568" y="240"/>
                  </a:lnTo>
                  <a:lnTo>
                    <a:pt x="560" y="258"/>
                  </a:lnTo>
                  <a:lnTo>
                    <a:pt x="556" y="282"/>
                  </a:lnTo>
                  <a:lnTo>
                    <a:pt x="552" y="288"/>
                  </a:lnTo>
                  <a:lnTo>
                    <a:pt x="542" y="292"/>
                  </a:lnTo>
                  <a:lnTo>
                    <a:pt x="510" y="296"/>
                  </a:lnTo>
                  <a:lnTo>
                    <a:pt x="508" y="300"/>
                  </a:lnTo>
                  <a:lnTo>
                    <a:pt x="400" y="226"/>
                  </a:lnTo>
                  <a:lnTo>
                    <a:pt x="312" y="238"/>
                  </a:lnTo>
                  <a:lnTo>
                    <a:pt x="310" y="226"/>
                  </a:lnTo>
                  <a:lnTo>
                    <a:pt x="292" y="212"/>
                  </a:lnTo>
                  <a:lnTo>
                    <a:pt x="286" y="218"/>
                  </a:lnTo>
                  <a:lnTo>
                    <a:pt x="282" y="214"/>
                  </a:lnTo>
                  <a:lnTo>
                    <a:pt x="284" y="210"/>
                  </a:lnTo>
                  <a:lnTo>
                    <a:pt x="282" y="208"/>
                  </a:lnTo>
                  <a:lnTo>
                    <a:pt x="178" y="220"/>
                  </a:lnTo>
                  <a:lnTo>
                    <a:pt x="174" y="218"/>
                  </a:lnTo>
                  <a:lnTo>
                    <a:pt x="172" y="222"/>
                  </a:lnTo>
                  <a:lnTo>
                    <a:pt x="152" y="232"/>
                  </a:lnTo>
                  <a:lnTo>
                    <a:pt x="152" y="236"/>
                  </a:lnTo>
                  <a:lnTo>
                    <a:pt x="144" y="236"/>
                  </a:lnTo>
                  <a:lnTo>
                    <a:pt x="120" y="248"/>
                  </a:lnTo>
                  <a:lnTo>
                    <a:pt x="0" y="266"/>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1" name="Freeform 16"/>
            <p:cNvSpPr>
              <a:spLocks/>
            </p:cNvSpPr>
            <p:nvPr/>
          </p:nvSpPr>
          <p:spPr bwMode="gray">
            <a:xfrm>
              <a:off x="6216589" y="2867906"/>
              <a:ext cx="337343" cy="591343"/>
            </a:xfrm>
            <a:custGeom>
              <a:avLst/>
              <a:gdLst>
                <a:gd name="T0" fmla="*/ 3 w 240"/>
                <a:gd name="T1" fmla="*/ 7 h 420"/>
                <a:gd name="T2" fmla="*/ 8 w 240"/>
                <a:gd name="T3" fmla="*/ 69 h 420"/>
                <a:gd name="T4" fmla="*/ 7 w 240"/>
                <a:gd name="T5" fmla="*/ 71 h 420"/>
                <a:gd name="T6" fmla="*/ 8 w 240"/>
                <a:gd name="T7" fmla="*/ 74 h 420"/>
                <a:gd name="T8" fmla="*/ 7 w 240"/>
                <a:gd name="T9" fmla="*/ 76 h 420"/>
                <a:gd name="T10" fmla="*/ 9 w 240"/>
                <a:gd name="T11" fmla="*/ 81 h 420"/>
                <a:gd name="T12" fmla="*/ 10 w 240"/>
                <a:gd name="T13" fmla="*/ 87 h 420"/>
                <a:gd name="T14" fmla="*/ 7 w 240"/>
                <a:gd name="T15" fmla="*/ 92 h 420"/>
                <a:gd name="T16" fmla="*/ 7 w 240"/>
                <a:gd name="T17" fmla="*/ 94 h 420"/>
                <a:gd name="T18" fmla="*/ 4 w 240"/>
                <a:gd name="T19" fmla="*/ 98 h 420"/>
                <a:gd name="T20" fmla="*/ 3 w 240"/>
                <a:gd name="T21" fmla="*/ 102 h 420"/>
                <a:gd name="T22" fmla="*/ 3 w 240"/>
                <a:gd name="T23" fmla="*/ 105 h 420"/>
                <a:gd name="T24" fmla="*/ 0 w 240"/>
                <a:gd name="T25" fmla="*/ 110 h 420"/>
                <a:gd name="T26" fmla="*/ 0 w 240"/>
                <a:gd name="T27" fmla="*/ 112 h 420"/>
                <a:gd name="T28" fmla="*/ 2 w 240"/>
                <a:gd name="T29" fmla="*/ 112 h 420"/>
                <a:gd name="T30" fmla="*/ 2 w 240"/>
                <a:gd name="T31" fmla="*/ 112 h 420"/>
                <a:gd name="T32" fmla="*/ 3 w 240"/>
                <a:gd name="T33" fmla="*/ 113 h 420"/>
                <a:gd name="T34" fmla="*/ 3 w 240"/>
                <a:gd name="T35" fmla="*/ 112 h 420"/>
                <a:gd name="T36" fmla="*/ 3 w 240"/>
                <a:gd name="T37" fmla="*/ 112 h 420"/>
                <a:gd name="T38" fmla="*/ 4 w 240"/>
                <a:gd name="T39" fmla="*/ 109 h 420"/>
                <a:gd name="T40" fmla="*/ 9 w 240"/>
                <a:gd name="T41" fmla="*/ 110 h 420"/>
                <a:gd name="T42" fmla="*/ 14 w 240"/>
                <a:gd name="T43" fmla="*/ 107 h 420"/>
                <a:gd name="T44" fmla="*/ 21 w 240"/>
                <a:gd name="T45" fmla="*/ 111 h 420"/>
                <a:gd name="T46" fmla="*/ 21 w 240"/>
                <a:gd name="T47" fmla="*/ 112 h 420"/>
                <a:gd name="T48" fmla="*/ 22 w 240"/>
                <a:gd name="T49" fmla="*/ 111 h 420"/>
                <a:gd name="T50" fmla="*/ 24 w 240"/>
                <a:gd name="T51" fmla="*/ 107 h 420"/>
                <a:gd name="T52" fmla="*/ 28 w 240"/>
                <a:gd name="T53" fmla="*/ 105 h 420"/>
                <a:gd name="T54" fmla="*/ 29 w 240"/>
                <a:gd name="T55" fmla="*/ 107 h 420"/>
                <a:gd name="T56" fmla="*/ 32 w 240"/>
                <a:gd name="T57" fmla="*/ 109 h 420"/>
                <a:gd name="T58" fmla="*/ 33 w 240"/>
                <a:gd name="T59" fmla="*/ 107 h 420"/>
                <a:gd name="T60" fmla="*/ 35 w 240"/>
                <a:gd name="T61" fmla="*/ 102 h 420"/>
                <a:gd name="T62" fmla="*/ 37 w 240"/>
                <a:gd name="T63" fmla="*/ 100 h 420"/>
                <a:gd name="T64" fmla="*/ 38 w 240"/>
                <a:gd name="T65" fmla="*/ 101 h 420"/>
                <a:gd name="T66" fmla="*/ 41 w 240"/>
                <a:gd name="T67" fmla="*/ 103 h 420"/>
                <a:gd name="T68" fmla="*/ 47 w 240"/>
                <a:gd name="T69" fmla="*/ 102 h 420"/>
                <a:gd name="T70" fmla="*/ 49 w 240"/>
                <a:gd name="T71" fmla="*/ 98 h 420"/>
                <a:gd name="T72" fmla="*/ 57 w 240"/>
                <a:gd name="T73" fmla="*/ 87 h 420"/>
                <a:gd name="T74" fmla="*/ 57 w 240"/>
                <a:gd name="T75" fmla="*/ 84 h 420"/>
                <a:gd name="T76" fmla="*/ 59 w 240"/>
                <a:gd name="T77" fmla="*/ 82 h 420"/>
                <a:gd name="T78" fmla="*/ 63 w 240"/>
                <a:gd name="T79" fmla="*/ 83 h 420"/>
                <a:gd name="T80" fmla="*/ 65 w 240"/>
                <a:gd name="T81" fmla="*/ 80 h 420"/>
                <a:gd name="T82" fmla="*/ 68 w 240"/>
                <a:gd name="T83" fmla="*/ 80 h 420"/>
                <a:gd name="T84" fmla="*/ 69 w 240"/>
                <a:gd name="T85" fmla="*/ 79 h 420"/>
                <a:gd name="T86" fmla="*/ 68 w 240"/>
                <a:gd name="T87" fmla="*/ 74 h 420"/>
                <a:gd name="T88" fmla="*/ 68 w 240"/>
                <a:gd name="T89" fmla="*/ 73 h 420"/>
                <a:gd name="T90" fmla="*/ 68 w 240"/>
                <a:gd name="T91" fmla="*/ 70 h 420"/>
                <a:gd name="T92" fmla="*/ 60 w 240"/>
                <a:gd name="T93" fmla="*/ 3 h 420"/>
                <a:gd name="T94" fmla="*/ 60 w 240"/>
                <a:gd name="T95" fmla="*/ 0 h 420"/>
                <a:gd name="T96" fmla="*/ 16 w 240"/>
                <a:gd name="T97" fmla="*/ 5 h 420"/>
                <a:gd name="T98" fmla="*/ 15 w 240"/>
                <a:gd name="T99" fmla="*/ 6 h 420"/>
                <a:gd name="T100" fmla="*/ 11 w 240"/>
                <a:gd name="T101" fmla="*/ 7 h 420"/>
                <a:gd name="T102" fmla="*/ 9 w 240"/>
                <a:gd name="T103" fmla="*/ 8 h 420"/>
                <a:gd name="T104" fmla="*/ 5 w 240"/>
                <a:gd name="T105" fmla="*/ 9 h 420"/>
                <a:gd name="T106" fmla="*/ 3 w 240"/>
                <a:gd name="T107" fmla="*/ 7 h 4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0"/>
                <a:gd name="T163" fmla="*/ 0 h 420"/>
                <a:gd name="T164" fmla="*/ 240 w 240"/>
                <a:gd name="T165" fmla="*/ 420 h 4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0" h="420">
                  <a:moveTo>
                    <a:pt x="8" y="24"/>
                  </a:moveTo>
                  <a:lnTo>
                    <a:pt x="28" y="260"/>
                  </a:lnTo>
                  <a:lnTo>
                    <a:pt x="24" y="264"/>
                  </a:lnTo>
                  <a:lnTo>
                    <a:pt x="26" y="274"/>
                  </a:lnTo>
                  <a:lnTo>
                    <a:pt x="24" y="286"/>
                  </a:lnTo>
                  <a:lnTo>
                    <a:pt x="32" y="304"/>
                  </a:lnTo>
                  <a:lnTo>
                    <a:pt x="36" y="324"/>
                  </a:lnTo>
                  <a:lnTo>
                    <a:pt x="24" y="344"/>
                  </a:lnTo>
                  <a:lnTo>
                    <a:pt x="24" y="350"/>
                  </a:lnTo>
                  <a:lnTo>
                    <a:pt x="16" y="366"/>
                  </a:lnTo>
                  <a:lnTo>
                    <a:pt x="6" y="378"/>
                  </a:lnTo>
                  <a:lnTo>
                    <a:pt x="6" y="392"/>
                  </a:lnTo>
                  <a:lnTo>
                    <a:pt x="0" y="410"/>
                  </a:lnTo>
                  <a:lnTo>
                    <a:pt x="0" y="414"/>
                  </a:lnTo>
                  <a:lnTo>
                    <a:pt x="2" y="418"/>
                  </a:lnTo>
                  <a:lnTo>
                    <a:pt x="8" y="420"/>
                  </a:lnTo>
                  <a:lnTo>
                    <a:pt x="14" y="418"/>
                  </a:lnTo>
                  <a:lnTo>
                    <a:pt x="12" y="414"/>
                  </a:lnTo>
                  <a:lnTo>
                    <a:pt x="16" y="406"/>
                  </a:lnTo>
                  <a:lnTo>
                    <a:pt x="30" y="408"/>
                  </a:lnTo>
                  <a:lnTo>
                    <a:pt x="48" y="400"/>
                  </a:lnTo>
                  <a:lnTo>
                    <a:pt x="72" y="412"/>
                  </a:lnTo>
                  <a:lnTo>
                    <a:pt x="74" y="414"/>
                  </a:lnTo>
                  <a:lnTo>
                    <a:pt x="78" y="412"/>
                  </a:lnTo>
                  <a:lnTo>
                    <a:pt x="84" y="398"/>
                  </a:lnTo>
                  <a:lnTo>
                    <a:pt x="96" y="392"/>
                  </a:lnTo>
                  <a:lnTo>
                    <a:pt x="102" y="400"/>
                  </a:lnTo>
                  <a:lnTo>
                    <a:pt x="110" y="404"/>
                  </a:lnTo>
                  <a:lnTo>
                    <a:pt x="116" y="400"/>
                  </a:lnTo>
                  <a:lnTo>
                    <a:pt x="122" y="380"/>
                  </a:lnTo>
                  <a:lnTo>
                    <a:pt x="128" y="372"/>
                  </a:lnTo>
                  <a:lnTo>
                    <a:pt x="132" y="374"/>
                  </a:lnTo>
                  <a:lnTo>
                    <a:pt x="142" y="384"/>
                  </a:lnTo>
                  <a:lnTo>
                    <a:pt x="162" y="382"/>
                  </a:lnTo>
                  <a:lnTo>
                    <a:pt x="166" y="366"/>
                  </a:lnTo>
                  <a:lnTo>
                    <a:pt x="198" y="324"/>
                  </a:lnTo>
                  <a:lnTo>
                    <a:pt x="198" y="310"/>
                  </a:lnTo>
                  <a:lnTo>
                    <a:pt x="204" y="306"/>
                  </a:lnTo>
                  <a:lnTo>
                    <a:pt x="216" y="308"/>
                  </a:lnTo>
                  <a:lnTo>
                    <a:pt x="226" y="300"/>
                  </a:lnTo>
                  <a:lnTo>
                    <a:pt x="236" y="298"/>
                  </a:lnTo>
                  <a:lnTo>
                    <a:pt x="240" y="292"/>
                  </a:lnTo>
                  <a:lnTo>
                    <a:pt x="234" y="274"/>
                  </a:lnTo>
                  <a:lnTo>
                    <a:pt x="234" y="270"/>
                  </a:lnTo>
                  <a:lnTo>
                    <a:pt x="236" y="262"/>
                  </a:lnTo>
                  <a:lnTo>
                    <a:pt x="208" y="4"/>
                  </a:lnTo>
                  <a:lnTo>
                    <a:pt x="208" y="0"/>
                  </a:lnTo>
                  <a:lnTo>
                    <a:pt x="54" y="18"/>
                  </a:lnTo>
                  <a:lnTo>
                    <a:pt x="50" y="22"/>
                  </a:lnTo>
                  <a:lnTo>
                    <a:pt x="40" y="26"/>
                  </a:lnTo>
                  <a:lnTo>
                    <a:pt x="32" y="30"/>
                  </a:lnTo>
                  <a:lnTo>
                    <a:pt x="18" y="32"/>
                  </a:lnTo>
                  <a:lnTo>
                    <a:pt x="8" y="24"/>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2" name="Freeform 17"/>
            <p:cNvSpPr>
              <a:spLocks/>
            </p:cNvSpPr>
            <p:nvPr/>
          </p:nvSpPr>
          <p:spPr bwMode="gray">
            <a:xfrm>
              <a:off x="6510276" y="2780593"/>
              <a:ext cx="462359" cy="521890"/>
            </a:xfrm>
            <a:custGeom>
              <a:avLst/>
              <a:gdLst>
                <a:gd name="T0" fmla="*/ 8 w 330"/>
                <a:gd name="T1" fmla="*/ 88 h 370"/>
                <a:gd name="T2" fmla="*/ 12 w 330"/>
                <a:gd name="T3" fmla="*/ 89 h 370"/>
                <a:gd name="T4" fmla="*/ 15 w 330"/>
                <a:gd name="T5" fmla="*/ 87 h 370"/>
                <a:gd name="T6" fmla="*/ 22 w 330"/>
                <a:gd name="T7" fmla="*/ 94 h 370"/>
                <a:gd name="T8" fmla="*/ 29 w 330"/>
                <a:gd name="T9" fmla="*/ 95 h 370"/>
                <a:gd name="T10" fmla="*/ 36 w 330"/>
                <a:gd name="T11" fmla="*/ 97 h 370"/>
                <a:gd name="T12" fmla="*/ 41 w 330"/>
                <a:gd name="T13" fmla="*/ 98 h 370"/>
                <a:gd name="T14" fmla="*/ 44 w 330"/>
                <a:gd name="T15" fmla="*/ 97 h 370"/>
                <a:gd name="T16" fmla="*/ 47 w 330"/>
                <a:gd name="T17" fmla="*/ 94 h 370"/>
                <a:gd name="T18" fmla="*/ 50 w 330"/>
                <a:gd name="T19" fmla="*/ 94 h 370"/>
                <a:gd name="T20" fmla="*/ 55 w 330"/>
                <a:gd name="T21" fmla="*/ 98 h 370"/>
                <a:gd name="T22" fmla="*/ 58 w 330"/>
                <a:gd name="T23" fmla="*/ 101 h 370"/>
                <a:gd name="T24" fmla="*/ 63 w 330"/>
                <a:gd name="T25" fmla="*/ 97 h 370"/>
                <a:gd name="T26" fmla="*/ 65 w 330"/>
                <a:gd name="T27" fmla="*/ 93 h 370"/>
                <a:gd name="T28" fmla="*/ 66 w 330"/>
                <a:gd name="T29" fmla="*/ 83 h 370"/>
                <a:gd name="T30" fmla="*/ 70 w 330"/>
                <a:gd name="T31" fmla="*/ 86 h 370"/>
                <a:gd name="T32" fmla="*/ 71 w 330"/>
                <a:gd name="T33" fmla="*/ 80 h 370"/>
                <a:gd name="T34" fmla="*/ 75 w 330"/>
                <a:gd name="T35" fmla="*/ 74 h 370"/>
                <a:gd name="T36" fmla="*/ 78 w 330"/>
                <a:gd name="T37" fmla="*/ 71 h 370"/>
                <a:gd name="T38" fmla="*/ 81 w 330"/>
                <a:gd name="T39" fmla="*/ 70 h 370"/>
                <a:gd name="T40" fmla="*/ 87 w 330"/>
                <a:gd name="T41" fmla="*/ 65 h 370"/>
                <a:gd name="T42" fmla="*/ 90 w 330"/>
                <a:gd name="T43" fmla="*/ 63 h 370"/>
                <a:gd name="T44" fmla="*/ 88 w 330"/>
                <a:gd name="T45" fmla="*/ 58 h 370"/>
                <a:gd name="T46" fmla="*/ 90 w 330"/>
                <a:gd name="T47" fmla="*/ 54 h 370"/>
                <a:gd name="T48" fmla="*/ 87 w 330"/>
                <a:gd name="T49" fmla="*/ 42 h 370"/>
                <a:gd name="T50" fmla="*/ 89 w 330"/>
                <a:gd name="T51" fmla="*/ 36 h 370"/>
                <a:gd name="T52" fmla="*/ 91 w 330"/>
                <a:gd name="T53" fmla="*/ 36 h 370"/>
                <a:gd name="T54" fmla="*/ 75 w 330"/>
                <a:gd name="T55" fmla="*/ 6 h 370"/>
                <a:gd name="T56" fmla="*/ 68 w 330"/>
                <a:gd name="T57" fmla="*/ 9 h 370"/>
                <a:gd name="T58" fmla="*/ 61 w 330"/>
                <a:gd name="T59" fmla="*/ 16 h 370"/>
                <a:gd name="T60" fmla="*/ 55 w 330"/>
                <a:gd name="T61" fmla="*/ 16 h 370"/>
                <a:gd name="T62" fmla="*/ 49 w 330"/>
                <a:gd name="T63" fmla="*/ 21 h 370"/>
                <a:gd name="T64" fmla="*/ 42 w 330"/>
                <a:gd name="T65" fmla="*/ 19 h 370"/>
                <a:gd name="T66" fmla="*/ 41 w 330"/>
                <a:gd name="T67" fmla="*/ 19 h 370"/>
                <a:gd name="T68" fmla="*/ 41 w 330"/>
                <a:gd name="T69" fmla="*/ 17 h 370"/>
                <a:gd name="T70" fmla="*/ 31 w 330"/>
                <a:gd name="T71" fmla="*/ 15 h 370"/>
                <a:gd name="T72" fmla="*/ 27 w 330"/>
                <a:gd name="T73" fmla="*/ 16 h 370"/>
                <a:gd name="T74" fmla="*/ 0 w 330"/>
                <a:gd name="T75" fmla="*/ 17 h 3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0"/>
                <a:gd name="T115" fmla="*/ 0 h 370"/>
                <a:gd name="T116" fmla="*/ 330 w 330"/>
                <a:gd name="T117" fmla="*/ 370 h 3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0" h="370">
                  <a:moveTo>
                    <a:pt x="0" y="66"/>
                  </a:moveTo>
                  <a:lnTo>
                    <a:pt x="28" y="324"/>
                  </a:lnTo>
                  <a:lnTo>
                    <a:pt x="36" y="324"/>
                  </a:lnTo>
                  <a:lnTo>
                    <a:pt x="44" y="328"/>
                  </a:lnTo>
                  <a:lnTo>
                    <a:pt x="48" y="328"/>
                  </a:lnTo>
                  <a:lnTo>
                    <a:pt x="56" y="322"/>
                  </a:lnTo>
                  <a:lnTo>
                    <a:pt x="72" y="334"/>
                  </a:lnTo>
                  <a:lnTo>
                    <a:pt x="78" y="348"/>
                  </a:lnTo>
                  <a:lnTo>
                    <a:pt x="90" y="354"/>
                  </a:lnTo>
                  <a:lnTo>
                    <a:pt x="106" y="352"/>
                  </a:lnTo>
                  <a:lnTo>
                    <a:pt x="122" y="364"/>
                  </a:lnTo>
                  <a:lnTo>
                    <a:pt x="128" y="356"/>
                  </a:lnTo>
                  <a:lnTo>
                    <a:pt x="134" y="354"/>
                  </a:lnTo>
                  <a:lnTo>
                    <a:pt x="148" y="360"/>
                  </a:lnTo>
                  <a:lnTo>
                    <a:pt x="158" y="358"/>
                  </a:lnTo>
                  <a:lnTo>
                    <a:pt x="160" y="356"/>
                  </a:lnTo>
                  <a:lnTo>
                    <a:pt x="166" y="354"/>
                  </a:lnTo>
                  <a:lnTo>
                    <a:pt x="168" y="348"/>
                  </a:lnTo>
                  <a:lnTo>
                    <a:pt x="178" y="342"/>
                  </a:lnTo>
                  <a:lnTo>
                    <a:pt x="182" y="348"/>
                  </a:lnTo>
                  <a:lnTo>
                    <a:pt x="190" y="360"/>
                  </a:lnTo>
                  <a:lnTo>
                    <a:pt x="198" y="360"/>
                  </a:lnTo>
                  <a:lnTo>
                    <a:pt x="208" y="368"/>
                  </a:lnTo>
                  <a:lnTo>
                    <a:pt x="210" y="370"/>
                  </a:lnTo>
                  <a:lnTo>
                    <a:pt x="220" y="370"/>
                  </a:lnTo>
                  <a:lnTo>
                    <a:pt x="228" y="356"/>
                  </a:lnTo>
                  <a:lnTo>
                    <a:pt x="234" y="352"/>
                  </a:lnTo>
                  <a:lnTo>
                    <a:pt x="234" y="342"/>
                  </a:lnTo>
                  <a:lnTo>
                    <a:pt x="234" y="330"/>
                  </a:lnTo>
                  <a:lnTo>
                    <a:pt x="240" y="306"/>
                  </a:lnTo>
                  <a:lnTo>
                    <a:pt x="246" y="306"/>
                  </a:lnTo>
                  <a:lnTo>
                    <a:pt x="254" y="318"/>
                  </a:lnTo>
                  <a:lnTo>
                    <a:pt x="262" y="308"/>
                  </a:lnTo>
                  <a:lnTo>
                    <a:pt x="260" y="296"/>
                  </a:lnTo>
                  <a:lnTo>
                    <a:pt x="268" y="280"/>
                  </a:lnTo>
                  <a:lnTo>
                    <a:pt x="274" y="272"/>
                  </a:lnTo>
                  <a:lnTo>
                    <a:pt x="274" y="268"/>
                  </a:lnTo>
                  <a:lnTo>
                    <a:pt x="280" y="262"/>
                  </a:lnTo>
                  <a:lnTo>
                    <a:pt x="288" y="264"/>
                  </a:lnTo>
                  <a:lnTo>
                    <a:pt x="296" y="260"/>
                  </a:lnTo>
                  <a:lnTo>
                    <a:pt x="298" y="258"/>
                  </a:lnTo>
                  <a:lnTo>
                    <a:pt x="312" y="240"/>
                  </a:lnTo>
                  <a:lnTo>
                    <a:pt x="316" y="238"/>
                  </a:lnTo>
                  <a:lnTo>
                    <a:pt x="324" y="230"/>
                  </a:lnTo>
                  <a:lnTo>
                    <a:pt x="322" y="220"/>
                  </a:lnTo>
                  <a:lnTo>
                    <a:pt x="320" y="214"/>
                  </a:lnTo>
                  <a:lnTo>
                    <a:pt x="320" y="206"/>
                  </a:lnTo>
                  <a:lnTo>
                    <a:pt x="324" y="198"/>
                  </a:lnTo>
                  <a:lnTo>
                    <a:pt x="330" y="162"/>
                  </a:lnTo>
                  <a:lnTo>
                    <a:pt x="316" y="154"/>
                  </a:lnTo>
                  <a:lnTo>
                    <a:pt x="326" y="146"/>
                  </a:lnTo>
                  <a:lnTo>
                    <a:pt x="322" y="136"/>
                  </a:lnTo>
                  <a:lnTo>
                    <a:pt x="328" y="130"/>
                  </a:lnTo>
                  <a:lnTo>
                    <a:pt x="330" y="132"/>
                  </a:lnTo>
                  <a:lnTo>
                    <a:pt x="308" y="0"/>
                  </a:lnTo>
                  <a:lnTo>
                    <a:pt x="270" y="20"/>
                  </a:lnTo>
                  <a:lnTo>
                    <a:pt x="254" y="30"/>
                  </a:lnTo>
                  <a:lnTo>
                    <a:pt x="246" y="34"/>
                  </a:lnTo>
                  <a:lnTo>
                    <a:pt x="224" y="58"/>
                  </a:lnTo>
                  <a:lnTo>
                    <a:pt x="218" y="62"/>
                  </a:lnTo>
                  <a:lnTo>
                    <a:pt x="212" y="62"/>
                  </a:lnTo>
                  <a:lnTo>
                    <a:pt x="200" y="62"/>
                  </a:lnTo>
                  <a:lnTo>
                    <a:pt x="194" y="64"/>
                  </a:lnTo>
                  <a:lnTo>
                    <a:pt x="176" y="78"/>
                  </a:lnTo>
                  <a:lnTo>
                    <a:pt x="168" y="76"/>
                  </a:lnTo>
                  <a:lnTo>
                    <a:pt x="154" y="72"/>
                  </a:lnTo>
                  <a:lnTo>
                    <a:pt x="150" y="74"/>
                  </a:lnTo>
                  <a:lnTo>
                    <a:pt x="146" y="72"/>
                  </a:lnTo>
                  <a:lnTo>
                    <a:pt x="150" y="66"/>
                  </a:lnTo>
                  <a:lnTo>
                    <a:pt x="146" y="66"/>
                  </a:lnTo>
                  <a:lnTo>
                    <a:pt x="136" y="64"/>
                  </a:lnTo>
                  <a:lnTo>
                    <a:pt x="112" y="56"/>
                  </a:lnTo>
                  <a:lnTo>
                    <a:pt x="108" y="56"/>
                  </a:lnTo>
                  <a:lnTo>
                    <a:pt x="96" y="58"/>
                  </a:lnTo>
                  <a:lnTo>
                    <a:pt x="96" y="52"/>
                  </a:lnTo>
                  <a:lnTo>
                    <a:pt x="0" y="66"/>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3" name="Freeform 19"/>
            <p:cNvSpPr>
              <a:spLocks/>
            </p:cNvSpPr>
            <p:nvPr/>
          </p:nvSpPr>
          <p:spPr bwMode="gray">
            <a:xfrm>
              <a:off x="6723772" y="3089681"/>
              <a:ext cx="842365" cy="480066"/>
            </a:xfrm>
            <a:custGeom>
              <a:avLst/>
              <a:gdLst>
                <a:gd name="T0" fmla="*/ 52 w 600"/>
                <a:gd name="T1" fmla="*/ 81 h 344"/>
                <a:gd name="T2" fmla="*/ 43 w 600"/>
                <a:gd name="T3" fmla="*/ 81 h 344"/>
                <a:gd name="T4" fmla="*/ 37 w 600"/>
                <a:gd name="T5" fmla="*/ 82 h 344"/>
                <a:gd name="T6" fmla="*/ 10 w 600"/>
                <a:gd name="T7" fmla="*/ 81 h 344"/>
                <a:gd name="T8" fmla="*/ 15 w 600"/>
                <a:gd name="T9" fmla="*/ 75 h 344"/>
                <a:gd name="T10" fmla="*/ 18 w 600"/>
                <a:gd name="T11" fmla="*/ 71 h 344"/>
                <a:gd name="T12" fmla="*/ 32 w 600"/>
                <a:gd name="T13" fmla="*/ 59 h 344"/>
                <a:gd name="T14" fmla="*/ 36 w 600"/>
                <a:gd name="T15" fmla="*/ 64 h 344"/>
                <a:gd name="T16" fmla="*/ 45 w 600"/>
                <a:gd name="T17" fmla="*/ 64 h 344"/>
                <a:gd name="T18" fmla="*/ 49 w 600"/>
                <a:gd name="T19" fmla="*/ 63 h 344"/>
                <a:gd name="T20" fmla="*/ 57 w 600"/>
                <a:gd name="T21" fmla="*/ 61 h 344"/>
                <a:gd name="T22" fmla="*/ 60 w 600"/>
                <a:gd name="T23" fmla="*/ 59 h 344"/>
                <a:gd name="T24" fmla="*/ 69 w 600"/>
                <a:gd name="T25" fmla="*/ 51 h 344"/>
                <a:gd name="T26" fmla="*/ 73 w 600"/>
                <a:gd name="T27" fmla="*/ 42 h 344"/>
                <a:gd name="T28" fmla="*/ 82 w 600"/>
                <a:gd name="T29" fmla="*/ 27 h 344"/>
                <a:gd name="T30" fmla="*/ 87 w 600"/>
                <a:gd name="T31" fmla="*/ 28 h 344"/>
                <a:gd name="T32" fmla="*/ 91 w 600"/>
                <a:gd name="T33" fmla="*/ 17 h 344"/>
                <a:gd name="T34" fmla="*/ 97 w 600"/>
                <a:gd name="T35" fmla="*/ 13 h 344"/>
                <a:gd name="T36" fmla="*/ 102 w 600"/>
                <a:gd name="T37" fmla="*/ 8 h 344"/>
                <a:gd name="T38" fmla="*/ 100 w 600"/>
                <a:gd name="T39" fmla="*/ 3 h 344"/>
                <a:gd name="T40" fmla="*/ 112 w 600"/>
                <a:gd name="T41" fmla="*/ 6 h 344"/>
                <a:gd name="T42" fmla="*/ 115 w 600"/>
                <a:gd name="T43" fmla="*/ 3 h 344"/>
                <a:gd name="T44" fmla="*/ 121 w 600"/>
                <a:gd name="T45" fmla="*/ 3 h 344"/>
                <a:gd name="T46" fmla="*/ 127 w 600"/>
                <a:gd name="T47" fmla="*/ 7 h 344"/>
                <a:gd name="T48" fmla="*/ 132 w 600"/>
                <a:gd name="T49" fmla="*/ 11 h 344"/>
                <a:gd name="T50" fmla="*/ 129 w 600"/>
                <a:gd name="T51" fmla="*/ 21 h 344"/>
                <a:gd name="T52" fmla="*/ 135 w 600"/>
                <a:gd name="T53" fmla="*/ 21 h 344"/>
                <a:gd name="T54" fmla="*/ 140 w 600"/>
                <a:gd name="T55" fmla="*/ 24 h 344"/>
                <a:gd name="T56" fmla="*/ 143 w 600"/>
                <a:gd name="T57" fmla="*/ 26 h 344"/>
                <a:gd name="T58" fmla="*/ 152 w 600"/>
                <a:gd name="T59" fmla="*/ 28 h 344"/>
                <a:gd name="T60" fmla="*/ 152 w 600"/>
                <a:gd name="T61" fmla="*/ 33 h 344"/>
                <a:gd name="T62" fmla="*/ 152 w 600"/>
                <a:gd name="T63" fmla="*/ 38 h 344"/>
                <a:gd name="T64" fmla="*/ 157 w 600"/>
                <a:gd name="T65" fmla="*/ 42 h 344"/>
                <a:gd name="T66" fmla="*/ 153 w 600"/>
                <a:gd name="T67" fmla="*/ 44 h 344"/>
                <a:gd name="T68" fmla="*/ 155 w 600"/>
                <a:gd name="T69" fmla="*/ 45 h 344"/>
                <a:gd name="T70" fmla="*/ 152 w 600"/>
                <a:gd name="T71" fmla="*/ 46 h 344"/>
                <a:gd name="T72" fmla="*/ 155 w 600"/>
                <a:gd name="T73" fmla="*/ 49 h 344"/>
                <a:gd name="T74" fmla="*/ 156 w 600"/>
                <a:gd name="T75" fmla="*/ 52 h 344"/>
                <a:gd name="T76" fmla="*/ 152 w 600"/>
                <a:gd name="T77" fmla="*/ 52 h 344"/>
                <a:gd name="T78" fmla="*/ 157 w 600"/>
                <a:gd name="T79" fmla="*/ 54 h 344"/>
                <a:gd name="T80" fmla="*/ 166 w 600"/>
                <a:gd name="T81" fmla="*/ 52 h 344"/>
                <a:gd name="T82" fmla="*/ 167 w 600"/>
                <a:gd name="T83" fmla="*/ 62 h 3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00"/>
                <a:gd name="T127" fmla="*/ 0 h 344"/>
                <a:gd name="T128" fmla="*/ 600 w 600"/>
                <a:gd name="T129" fmla="*/ 344 h 3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00" h="344">
                  <a:moveTo>
                    <a:pt x="592" y="250"/>
                  </a:moveTo>
                  <a:lnTo>
                    <a:pt x="394" y="288"/>
                  </a:lnTo>
                  <a:lnTo>
                    <a:pt x="186" y="322"/>
                  </a:lnTo>
                  <a:lnTo>
                    <a:pt x="182" y="322"/>
                  </a:lnTo>
                  <a:lnTo>
                    <a:pt x="174" y="324"/>
                  </a:lnTo>
                  <a:lnTo>
                    <a:pt x="152" y="326"/>
                  </a:lnTo>
                  <a:lnTo>
                    <a:pt x="154" y="322"/>
                  </a:lnTo>
                  <a:lnTo>
                    <a:pt x="132" y="326"/>
                  </a:lnTo>
                  <a:lnTo>
                    <a:pt x="132" y="328"/>
                  </a:lnTo>
                  <a:lnTo>
                    <a:pt x="0" y="344"/>
                  </a:lnTo>
                  <a:lnTo>
                    <a:pt x="6" y="340"/>
                  </a:lnTo>
                  <a:lnTo>
                    <a:pt x="34" y="326"/>
                  </a:lnTo>
                  <a:lnTo>
                    <a:pt x="38" y="318"/>
                  </a:lnTo>
                  <a:lnTo>
                    <a:pt x="54" y="308"/>
                  </a:lnTo>
                  <a:lnTo>
                    <a:pt x="54" y="300"/>
                  </a:lnTo>
                  <a:lnTo>
                    <a:pt x="56" y="296"/>
                  </a:lnTo>
                  <a:lnTo>
                    <a:pt x="64" y="292"/>
                  </a:lnTo>
                  <a:lnTo>
                    <a:pt x="64" y="284"/>
                  </a:lnTo>
                  <a:lnTo>
                    <a:pt x="72" y="276"/>
                  </a:lnTo>
                  <a:lnTo>
                    <a:pt x="112" y="242"/>
                  </a:lnTo>
                  <a:lnTo>
                    <a:pt x="116" y="234"/>
                  </a:lnTo>
                  <a:lnTo>
                    <a:pt x="118" y="236"/>
                  </a:lnTo>
                  <a:lnTo>
                    <a:pt x="116" y="244"/>
                  </a:lnTo>
                  <a:lnTo>
                    <a:pt x="126" y="256"/>
                  </a:lnTo>
                  <a:lnTo>
                    <a:pt x="144" y="262"/>
                  </a:lnTo>
                  <a:lnTo>
                    <a:pt x="152" y="262"/>
                  </a:lnTo>
                  <a:lnTo>
                    <a:pt x="162" y="256"/>
                  </a:lnTo>
                  <a:lnTo>
                    <a:pt x="162" y="250"/>
                  </a:lnTo>
                  <a:lnTo>
                    <a:pt x="168" y="246"/>
                  </a:lnTo>
                  <a:lnTo>
                    <a:pt x="176" y="252"/>
                  </a:lnTo>
                  <a:lnTo>
                    <a:pt x="178" y="254"/>
                  </a:lnTo>
                  <a:lnTo>
                    <a:pt x="184" y="252"/>
                  </a:lnTo>
                  <a:lnTo>
                    <a:pt x="204" y="244"/>
                  </a:lnTo>
                  <a:lnTo>
                    <a:pt x="208" y="232"/>
                  </a:lnTo>
                  <a:lnTo>
                    <a:pt x="210" y="232"/>
                  </a:lnTo>
                  <a:lnTo>
                    <a:pt x="214" y="236"/>
                  </a:lnTo>
                  <a:lnTo>
                    <a:pt x="230" y="222"/>
                  </a:lnTo>
                  <a:lnTo>
                    <a:pt x="236" y="226"/>
                  </a:lnTo>
                  <a:lnTo>
                    <a:pt x="248" y="208"/>
                  </a:lnTo>
                  <a:lnTo>
                    <a:pt x="244" y="202"/>
                  </a:lnTo>
                  <a:lnTo>
                    <a:pt x="246" y="190"/>
                  </a:lnTo>
                  <a:lnTo>
                    <a:pt x="260" y="166"/>
                  </a:lnTo>
                  <a:lnTo>
                    <a:pt x="276" y="100"/>
                  </a:lnTo>
                  <a:lnTo>
                    <a:pt x="280" y="100"/>
                  </a:lnTo>
                  <a:lnTo>
                    <a:pt x="290" y="106"/>
                  </a:lnTo>
                  <a:lnTo>
                    <a:pt x="290" y="110"/>
                  </a:lnTo>
                  <a:lnTo>
                    <a:pt x="296" y="114"/>
                  </a:lnTo>
                  <a:lnTo>
                    <a:pt x="306" y="112"/>
                  </a:lnTo>
                  <a:lnTo>
                    <a:pt x="312" y="102"/>
                  </a:lnTo>
                  <a:lnTo>
                    <a:pt x="318" y="76"/>
                  </a:lnTo>
                  <a:lnTo>
                    <a:pt x="324" y="68"/>
                  </a:lnTo>
                  <a:lnTo>
                    <a:pt x="334" y="72"/>
                  </a:lnTo>
                  <a:lnTo>
                    <a:pt x="340" y="58"/>
                  </a:lnTo>
                  <a:lnTo>
                    <a:pt x="346" y="54"/>
                  </a:lnTo>
                  <a:lnTo>
                    <a:pt x="350" y="48"/>
                  </a:lnTo>
                  <a:lnTo>
                    <a:pt x="356" y="34"/>
                  </a:lnTo>
                  <a:lnTo>
                    <a:pt x="360" y="32"/>
                  </a:lnTo>
                  <a:lnTo>
                    <a:pt x="360" y="28"/>
                  </a:lnTo>
                  <a:lnTo>
                    <a:pt x="358" y="26"/>
                  </a:lnTo>
                  <a:lnTo>
                    <a:pt x="358" y="6"/>
                  </a:lnTo>
                  <a:lnTo>
                    <a:pt x="360" y="2"/>
                  </a:lnTo>
                  <a:lnTo>
                    <a:pt x="364" y="0"/>
                  </a:lnTo>
                  <a:lnTo>
                    <a:pt x="400" y="22"/>
                  </a:lnTo>
                  <a:lnTo>
                    <a:pt x="404" y="24"/>
                  </a:lnTo>
                  <a:lnTo>
                    <a:pt x="406" y="22"/>
                  </a:lnTo>
                  <a:lnTo>
                    <a:pt x="410" y="4"/>
                  </a:lnTo>
                  <a:lnTo>
                    <a:pt x="416" y="2"/>
                  </a:lnTo>
                  <a:lnTo>
                    <a:pt x="422" y="6"/>
                  </a:lnTo>
                  <a:lnTo>
                    <a:pt x="430" y="8"/>
                  </a:lnTo>
                  <a:lnTo>
                    <a:pt x="426" y="16"/>
                  </a:lnTo>
                  <a:lnTo>
                    <a:pt x="434" y="26"/>
                  </a:lnTo>
                  <a:lnTo>
                    <a:pt x="450" y="26"/>
                  </a:lnTo>
                  <a:lnTo>
                    <a:pt x="456" y="32"/>
                  </a:lnTo>
                  <a:lnTo>
                    <a:pt x="466" y="36"/>
                  </a:lnTo>
                  <a:lnTo>
                    <a:pt x="472" y="44"/>
                  </a:lnTo>
                  <a:lnTo>
                    <a:pt x="470" y="48"/>
                  </a:lnTo>
                  <a:lnTo>
                    <a:pt x="460" y="66"/>
                  </a:lnTo>
                  <a:lnTo>
                    <a:pt x="456" y="82"/>
                  </a:lnTo>
                  <a:lnTo>
                    <a:pt x="456" y="92"/>
                  </a:lnTo>
                  <a:lnTo>
                    <a:pt x="468" y="94"/>
                  </a:lnTo>
                  <a:lnTo>
                    <a:pt x="478" y="86"/>
                  </a:lnTo>
                  <a:lnTo>
                    <a:pt x="486" y="96"/>
                  </a:lnTo>
                  <a:lnTo>
                    <a:pt x="492" y="98"/>
                  </a:lnTo>
                  <a:lnTo>
                    <a:pt x="496" y="100"/>
                  </a:lnTo>
                  <a:lnTo>
                    <a:pt x="500" y="104"/>
                  </a:lnTo>
                  <a:lnTo>
                    <a:pt x="504" y="106"/>
                  </a:lnTo>
                  <a:lnTo>
                    <a:pt x="510" y="104"/>
                  </a:lnTo>
                  <a:lnTo>
                    <a:pt x="512" y="104"/>
                  </a:lnTo>
                  <a:lnTo>
                    <a:pt x="530" y="114"/>
                  </a:lnTo>
                  <a:lnTo>
                    <a:pt x="544" y="116"/>
                  </a:lnTo>
                  <a:lnTo>
                    <a:pt x="550" y="124"/>
                  </a:lnTo>
                  <a:lnTo>
                    <a:pt x="548" y="128"/>
                  </a:lnTo>
                  <a:lnTo>
                    <a:pt x="544" y="132"/>
                  </a:lnTo>
                  <a:lnTo>
                    <a:pt x="546" y="144"/>
                  </a:lnTo>
                  <a:lnTo>
                    <a:pt x="544" y="148"/>
                  </a:lnTo>
                  <a:lnTo>
                    <a:pt x="540" y="150"/>
                  </a:lnTo>
                  <a:lnTo>
                    <a:pt x="554" y="158"/>
                  </a:lnTo>
                  <a:lnTo>
                    <a:pt x="558" y="166"/>
                  </a:lnTo>
                  <a:lnTo>
                    <a:pt x="558" y="170"/>
                  </a:lnTo>
                  <a:lnTo>
                    <a:pt x="556" y="174"/>
                  </a:lnTo>
                  <a:lnTo>
                    <a:pt x="546" y="172"/>
                  </a:lnTo>
                  <a:lnTo>
                    <a:pt x="544" y="176"/>
                  </a:lnTo>
                  <a:lnTo>
                    <a:pt x="548" y="180"/>
                  </a:lnTo>
                  <a:lnTo>
                    <a:pt x="550" y="180"/>
                  </a:lnTo>
                  <a:lnTo>
                    <a:pt x="550" y="184"/>
                  </a:lnTo>
                  <a:lnTo>
                    <a:pt x="544" y="186"/>
                  </a:lnTo>
                  <a:lnTo>
                    <a:pt x="540" y="186"/>
                  </a:lnTo>
                  <a:lnTo>
                    <a:pt x="540" y="188"/>
                  </a:lnTo>
                  <a:lnTo>
                    <a:pt x="544" y="192"/>
                  </a:lnTo>
                  <a:lnTo>
                    <a:pt x="552" y="194"/>
                  </a:lnTo>
                  <a:lnTo>
                    <a:pt x="562" y="196"/>
                  </a:lnTo>
                  <a:lnTo>
                    <a:pt x="564" y="200"/>
                  </a:lnTo>
                  <a:lnTo>
                    <a:pt x="554" y="210"/>
                  </a:lnTo>
                  <a:lnTo>
                    <a:pt x="550" y="210"/>
                  </a:lnTo>
                  <a:lnTo>
                    <a:pt x="538" y="206"/>
                  </a:lnTo>
                  <a:lnTo>
                    <a:pt x="538" y="210"/>
                  </a:lnTo>
                  <a:lnTo>
                    <a:pt x="546" y="216"/>
                  </a:lnTo>
                  <a:lnTo>
                    <a:pt x="554" y="220"/>
                  </a:lnTo>
                  <a:lnTo>
                    <a:pt x="562" y="218"/>
                  </a:lnTo>
                  <a:lnTo>
                    <a:pt x="570" y="210"/>
                  </a:lnTo>
                  <a:lnTo>
                    <a:pt x="578" y="212"/>
                  </a:lnTo>
                  <a:lnTo>
                    <a:pt x="590" y="210"/>
                  </a:lnTo>
                  <a:lnTo>
                    <a:pt x="592" y="212"/>
                  </a:lnTo>
                  <a:lnTo>
                    <a:pt x="600" y="240"/>
                  </a:lnTo>
                  <a:lnTo>
                    <a:pt x="594" y="246"/>
                  </a:lnTo>
                  <a:lnTo>
                    <a:pt x="592" y="246"/>
                  </a:lnTo>
                  <a:lnTo>
                    <a:pt x="592" y="25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4" name="Freeform 20"/>
            <p:cNvSpPr>
              <a:spLocks/>
            </p:cNvSpPr>
            <p:nvPr/>
          </p:nvSpPr>
          <p:spPr bwMode="gray">
            <a:xfrm>
              <a:off x="7098875" y="2993668"/>
              <a:ext cx="507683" cy="247356"/>
            </a:xfrm>
            <a:custGeom>
              <a:avLst/>
              <a:gdLst>
                <a:gd name="T0" fmla="*/ 57 w 362"/>
                <a:gd name="T1" fmla="*/ 3 h 174"/>
                <a:gd name="T2" fmla="*/ 3 w 362"/>
                <a:gd name="T3" fmla="*/ 30 h 174"/>
                <a:gd name="T4" fmla="*/ 6 w 362"/>
                <a:gd name="T5" fmla="*/ 28 h 174"/>
                <a:gd name="T6" fmla="*/ 11 w 362"/>
                <a:gd name="T7" fmla="*/ 22 h 174"/>
                <a:gd name="T8" fmla="*/ 15 w 362"/>
                <a:gd name="T9" fmla="*/ 18 h 174"/>
                <a:gd name="T10" fmla="*/ 17 w 362"/>
                <a:gd name="T11" fmla="*/ 17 h 174"/>
                <a:gd name="T12" fmla="*/ 23 w 362"/>
                <a:gd name="T13" fmla="*/ 17 h 174"/>
                <a:gd name="T14" fmla="*/ 31 w 362"/>
                <a:gd name="T15" fmla="*/ 12 h 174"/>
                <a:gd name="T16" fmla="*/ 33 w 362"/>
                <a:gd name="T17" fmla="*/ 14 h 174"/>
                <a:gd name="T18" fmla="*/ 37 w 362"/>
                <a:gd name="T19" fmla="*/ 15 h 174"/>
                <a:gd name="T20" fmla="*/ 40 w 362"/>
                <a:gd name="T21" fmla="*/ 21 h 174"/>
                <a:gd name="T22" fmla="*/ 41 w 362"/>
                <a:gd name="T23" fmla="*/ 20 h 174"/>
                <a:gd name="T24" fmla="*/ 45 w 362"/>
                <a:gd name="T25" fmla="*/ 22 h 174"/>
                <a:gd name="T26" fmla="*/ 47 w 362"/>
                <a:gd name="T27" fmla="*/ 27 h 174"/>
                <a:gd name="T28" fmla="*/ 52 w 362"/>
                <a:gd name="T29" fmla="*/ 30 h 174"/>
                <a:gd name="T30" fmla="*/ 57 w 362"/>
                <a:gd name="T31" fmla="*/ 33 h 174"/>
                <a:gd name="T32" fmla="*/ 54 w 362"/>
                <a:gd name="T33" fmla="*/ 39 h 174"/>
                <a:gd name="T34" fmla="*/ 52 w 362"/>
                <a:gd name="T35" fmla="*/ 47 h 174"/>
                <a:gd name="T36" fmla="*/ 58 w 362"/>
                <a:gd name="T37" fmla="*/ 45 h 174"/>
                <a:gd name="T38" fmla="*/ 62 w 362"/>
                <a:gd name="T39" fmla="*/ 49 h 174"/>
                <a:gd name="T40" fmla="*/ 65 w 362"/>
                <a:gd name="T41" fmla="*/ 47 h 174"/>
                <a:gd name="T42" fmla="*/ 72 w 362"/>
                <a:gd name="T43" fmla="*/ 50 h 174"/>
                <a:gd name="T44" fmla="*/ 76 w 362"/>
                <a:gd name="T45" fmla="*/ 51 h 174"/>
                <a:gd name="T46" fmla="*/ 75 w 362"/>
                <a:gd name="T47" fmla="*/ 48 h 174"/>
                <a:gd name="T48" fmla="*/ 71 w 362"/>
                <a:gd name="T49" fmla="*/ 45 h 174"/>
                <a:gd name="T50" fmla="*/ 71 w 362"/>
                <a:gd name="T51" fmla="*/ 43 h 174"/>
                <a:gd name="T52" fmla="*/ 72 w 362"/>
                <a:gd name="T53" fmla="*/ 41 h 174"/>
                <a:gd name="T54" fmla="*/ 69 w 362"/>
                <a:gd name="T55" fmla="*/ 38 h 174"/>
                <a:gd name="T56" fmla="*/ 66 w 362"/>
                <a:gd name="T57" fmla="*/ 30 h 174"/>
                <a:gd name="T58" fmla="*/ 66 w 362"/>
                <a:gd name="T59" fmla="*/ 22 h 174"/>
                <a:gd name="T60" fmla="*/ 66 w 362"/>
                <a:gd name="T61" fmla="*/ 20 h 174"/>
                <a:gd name="T62" fmla="*/ 66 w 362"/>
                <a:gd name="T63" fmla="*/ 17 h 174"/>
                <a:gd name="T64" fmla="*/ 67 w 362"/>
                <a:gd name="T65" fmla="*/ 14 h 174"/>
                <a:gd name="T66" fmla="*/ 71 w 362"/>
                <a:gd name="T67" fmla="*/ 10 h 174"/>
                <a:gd name="T68" fmla="*/ 75 w 362"/>
                <a:gd name="T69" fmla="*/ 7 h 174"/>
                <a:gd name="T70" fmla="*/ 74 w 362"/>
                <a:gd name="T71" fmla="*/ 11 h 174"/>
                <a:gd name="T72" fmla="*/ 71 w 362"/>
                <a:gd name="T73" fmla="*/ 15 h 174"/>
                <a:gd name="T74" fmla="*/ 71 w 362"/>
                <a:gd name="T75" fmla="*/ 21 h 174"/>
                <a:gd name="T76" fmla="*/ 75 w 362"/>
                <a:gd name="T77" fmla="*/ 26 h 174"/>
                <a:gd name="T78" fmla="*/ 71 w 362"/>
                <a:gd name="T79" fmla="*/ 30 h 174"/>
                <a:gd name="T80" fmla="*/ 74 w 362"/>
                <a:gd name="T81" fmla="*/ 31 h 174"/>
                <a:gd name="T82" fmla="*/ 74 w 362"/>
                <a:gd name="T83" fmla="*/ 34 h 174"/>
                <a:gd name="T84" fmla="*/ 75 w 362"/>
                <a:gd name="T85" fmla="*/ 39 h 174"/>
                <a:gd name="T86" fmla="*/ 79 w 362"/>
                <a:gd name="T87" fmla="*/ 45 h 174"/>
                <a:gd name="T88" fmla="*/ 82 w 362"/>
                <a:gd name="T89" fmla="*/ 43 h 174"/>
                <a:gd name="T90" fmla="*/ 83 w 362"/>
                <a:gd name="T91" fmla="*/ 45 h 174"/>
                <a:gd name="T92" fmla="*/ 85 w 362"/>
                <a:gd name="T93" fmla="*/ 48 h 174"/>
                <a:gd name="T94" fmla="*/ 86 w 362"/>
                <a:gd name="T95" fmla="*/ 51 h 174"/>
                <a:gd name="T96" fmla="*/ 89 w 362"/>
                <a:gd name="T97" fmla="*/ 52 h 174"/>
                <a:gd name="T98" fmla="*/ 98 w 362"/>
                <a:gd name="T99" fmla="*/ 47 h 174"/>
                <a:gd name="T100" fmla="*/ 99 w 362"/>
                <a:gd name="T101" fmla="*/ 45 h 174"/>
                <a:gd name="T102" fmla="*/ 101 w 362"/>
                <a:gd name="T103" fmla="*/ 34 h 174"/>
                <a:gd name="T104" fmla="*/ 76 w 362"/>
                <a:gd name="T105" fmla="*/ 0 h 1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62"/>
                <a:gd name="T160" fmla="*/ 0 h 174"/>
                <a:gd name="T161" fmla="*/ 362 w 362"/>
                <a:gd name="T162" fmla="*/ 174 h 1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62" h="174">
                  <a:moveTo>
                    <a:pt x="274" y="0"/>
                  </a:moveTo>
                  <a:lnTo>
                    <a:pt x="208" y="12"/>
                  </a:lnTo>
                  <a:lnTo>
                    <a:pt x="0" y="52"/>
                  </a:lnTo>
                  <a:lnTo>
                    <a:pt x="12" y="104"/>
                  </a:lnTo>
                  <a:lnTo>
                    <a:pt x="16" y="96"/>
                  </a:lnTo>
                  <a:lnTo>
                    <a:pt x="20" y="94"/>
                  </a:lnTo>
                  <a:lnTo>
                    <a:pt x="36" y="76"/>
                  </a:lnTo>
                  <a:lnTo>
                    <a:pt x="42" y="74"/>
                  </a:lnTo>
                  <a:lnTo>
                    <a:pt x="48" y="66"/>
                  </a:lnTo>
                  <a:lnTo>
                    <a:pt x="54" y="62"/>
                  </a:lnTo>
                  <a:lnTo>
                    <a:pt x="58" y="52"/>
                  </a:lnTo>
                  <a:lnTo>
                    <a:pt x="62" y="58"/>
                  </a:lnTo>
                  <a:lnTo>
                    <a:pt x="72" y="60"/>
                  </a:lnTo>
                  <a:lnTo>
                    <a:pt x="82" y="56"/>
                  </a:lnTo>
                  <a:lnTo>
                    <a:pt x="84" y="50"/>
                  </a:lnTo>
                  <a:lnTo>
                    <a:pt x="108" y="42"/>
                  </a:lnTo>
                  <a:lnTo>
                    <a:pt x="114" y="44"/>
                  </a:lnTo>
                  <a:lnTo>
                    <a:pt x="120" y="46"/>
                  </a:lnTo>
                  <a:lnTo>
                    <a:pt x="128" y="42"/>
                  </a:lnTo>
                  <a:lnTo>
                    <a:pt x="130" y="50"/>
                  </a:lnTo>
                  <a:lnTo>
                    <a:pt x="134" y="52"/>
                  </a:lnTo>
                  <a:lnTo>
                    <a:pt x="142" y="70"/>
                  </a:lnTo>
                  <a:lnTo>
                    <a:pt x="148" y="68"/>
                  </a:lnTo>
                  <a:lnTo>
                    <a:pt x="154" y="72"/>
                  </a:lnTo>
                  <a:lnTo>
                    <a:pt x="162" y="74"/>
                  </a:lnTo>
                  <a:lnTo>
                    <a:pt x="158" y="82"/>
                  </a:lnTo>
                  <a:lnTo>
                    <a:pt x="166" y="92"/>
                  </a:lnTo>
                  <a:lnTo>
                    <a:pt x="182" y="92"/>
                  </a:lnTo>
                  <a:lnTo>
                    <a:pt x="188" y="98"/>
                  </a:lnTo>
                  <a:lnTo>
                    <a:pt x="198" y="102"/>
                  </a:lnTo>
                  <a:lnTo>
                    <a:pt x="204" y="110"/>
                  </a:lnTo>
                  <a:lnTo>
                    <a:pt x="202" y="114"/>
                  </a:lnTo>
                  <a:lnTo>
                    <a:pt x="192" y="132"/>
                  </a:lnTo>
                  <a:lnTo>
                    <a:pt x="188" y="148"/>
                  </a:lnTo>
                  <a:lnTo>
                    <a:pt x="188" y="158"/>
                  </a:lnTo>
                  <a:lnTo>
                    <a:pt x="200" y="160"/>
                  </a:lnTo>
                  <a:lnTo>
                    <a:pt x="210" y="152"/>
                  </a:lnTo>
                  <a:lnTo>
                    <a:pt x="218" y="162"/>
                  </a:lnTo>
                  <a:lnTo>
                    <a:pt x="224" y="164"/>
                  </a:lnTo>
                  <a:lnTo>
                    <a:pt x="224" y="162"/>
                  </a:lnTo>
                  <a:lnTo>
                    <a:pt x="232" y="160"/>
                  </a:lnTo>
                  <a:lnTo>
                    <a:pt x="246" y="160"/>
                  </a:lnTo>
                  <a:lnTo>
                    <a:pt x="262" y="166"/>
                  </a:lnTo>
                  <a:lnTo>
                    <a:pt x="268" y="170"/>
                  </a:lnTo>
                  <a:lnTo>
                    <a:pt x="272" y="170"/>
                  </a:lnTo>
                  <a:lnTo>
                    <a:pt x="272" y="166"/>
                  </a:lnTo>
                  <a:lnTo>
                    <a:pt x="268" y="162"/>
                  </a:lnTo>
                  <a:lnTo>
                    <a:pt x="262" y="150"/>
                  </a:lnTo>
                  <a:lnTo>
                    <a:pt x="256" y="148"/>
                  </a:lnTo>
                  <a:lnTo>
                    <a:pt x="254" y="146"/>
                  </a:lnTo>
                  <a:lnTo>
                    <a:pt x="256" y="144"/>
                  </a:lnTo>
                  <a:lnTo>
                    <a:pt x="258" y="144"/>
                  </a:lnTo>
                  <a:lnTo>
                    <a:pt x="260" y="140"/>
                  </a:lnTo>
                  <a:lnTo>
                    <a:pt x="252" y="136"/>
                  </a:lnTo>
                  <a:lnTo>
                    <a:pt x="246" y="126"/>
                  </a:lnTo>
                  <a:lnTo>
                    <a:pt x="240" y="110"/>
                  </a:lnTo>
                  <a:lnTo>
                    <a:pt x="238" y="104"/>
                  </a:lnTo>
                  <a:lnTo>
                    <a:pt x="238" y="92"/>
                  </a:lnTo>
                  <a:lnTo>
                    <a:pt x="240" y="74"/>
                  </a:lnTo>
                  <a:lnTo>
                    <a:pt x="240" y="70"/>
                  </a:lnTo>
                  <a:lnTo>
                    <a:pt x="236" y="68"/>
                  </a:lnTo>
                  <a:lnTo>
                    <a:pt x="236" y="62"/>
                  </a:lnTo>
                  <a:lnTo>
                    <a:pt x="238" y="58"/>
                  </a:lnTo>
                  <a:lnTo>
                    <a:pt x="240" y="54"/>
                  </a:lnTo>
                  <a:lnTo>
                    <a:pt x="242" y="48"/>
                  </a:lnTo>
                  <a:lnTo>
                    <a:pt x="256" y="38"/>
                  </a:lnTo>
                  <a:lnTo>
                    <a:pt x="258" y="36"/>
                  </a:lnTo>
                  <a:lnTo>
                    <a:pt x="262" y="22"/>
                  </a:lnTo>
                  <a:lnTo>
                    <a:pt x="270" y="22"/>
                  </a:lnTo>
                  <a:lnTo>
                    <a:pt x="272" y="28"/>
                  </a:lnTo>
                  <a:lnTo>
                    <a:pt x="266" y="38"/>
                  </a:lnTo>
                  <a:lnTo>
                    <a:pt x="262" y="46"/>
                  </a:lnTo>
                  <a:lnTo>
                    <a:pt x="256" y="52"/>
                  </a:lnTo>
                  <a:lnTo>
                    <a:pt x="252" y="60"/>
                  </a:lnTo>
                  <a:lnTo>
                    <a:pt x="258" y="70"/>
                  </a:lnTo>
                  <a:lnTo>
                    <a:pt x="264" y="72"/>
                  </a:lnTo>
                  <a:lnTo>
                    <a:pt x="268" y="90"/>
                  </a:lnTo>
                  <a:lnTo>
                    <a:pt x="266" y="92"/>
                  </a:lnTo>
                  <a:lnTo>
                    <a:pt x="256" y="100"/>
                  </a:lnTo>
                  <a:lnTo>
                    <a:pt x="258" y="104"/>
                  </a:lnTo>
                  <a:lnTo>
                    <a:pt x="266" y="106"/>
                  </a:lnTo>
                  <a:lnTo>
                    <a:pt x="268" y="110"/>
                  </a:lnTo>
                  <a:lnTo>
                    <a:pt x="266" y="118"/>
                  </a:lnTo>
                  <a:lnTo>
                    <a:pt x="268" y="124"/>
                  </a:lnTo>
                  <a:lnTo>
                    <a:pt x="268" y="128"/>
                  </a:lnTo>
                  <a:lnTo>
                    <a:pt x="272" y="140"/>
                  </a:lnTo>
                  <a:lnTo>
                    <a:pt x="284" y="148"/>
                  </a:lnTo>
                  <a:lnTo>
                    <a:pt x="290" y="148"/>
                  </a:lnTo>
                  <a:lnTo>
                    <a:pt x="292" y="144"/>
                  </a:lnTo>
                  <a:lnTo>
                    <a:pt x="300" y="144"/>
                  </a:lnTo>
                  <a:lnTo>
                    <a:pt x="302" y="146"/>
                  </a:lnTo>
                  <a:lnTo>
                    <a:pt x="300" y="152"/>
                  </a:lnTo>
                  <a:lnTo>
                    <a:pt x="306" y="162"/>
                  </a:lnTo>
                  <a:lnTo>
                    <a:pt x="308" y="166"/>
                  </a:lnTo>
                  <a:lnTo>
                    <a:pt x="310" y="172"/>
                  </a:lnTo>
                  <a:lnTo>
                    <a:pt x="320" y="172"/>
                  </a:lnTo>
                  <a:lnTo>
                    <a:pt x="322" y="174"/>
                  </a:lnTo>
                  <a:lnTo>
                    <a:pt x="328" y="166"/>
                  </a:lnTo>
                  <a:lnTo>
                    <a:pt x="352" y="158"/>
                  </a:lnTo>
                  <a:lnTo>
                    <a:pt x="354" y="154"/>
                  </a:lnTo>
                  <a:lnTo>
                    <a:pt x="356" y="148"/>
                  </a:lnTo>
                  <a:lnTo>
                    <a:pt x="362" y="114"/>
                  </a:lnTo>
                  <a:lnTo>
                    <a:pt x="360" y="112"/>
                  </a:lnTo>
                  <a:lnTo>
                    <a:pt x="310" y="122"/>
                  </a:lnTo>
                  <a:lnTo>
                    <a:pt x="274" y="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5" name="Freeform 21"/>
            <p:cNvSpPr>
              <a:spLocks/>
            </p:cNvSpPr>
            <p:nvPr/>
          </p:nvSpPr>
          <p:spPr bwMode="gray">
            <a:xfrm>
              <a:off x="7480445" y="2974140"/>
              <a:ext cx="121262" cy="192027"/>
            </a:xfrm>
            <a:custGeom>
              <a:avLst/>
              <a:gdLst>
                <a:gd name="T0" fmla="*/ 25 w 86"/>
                <a:gd name="T1" fmla="*/ 32 h 138"/>
                <a:gd name="T2" fmla="*/ 25 w 86"/>
                <a:gd name="T3" fmla="*/ 28 h 138"/>
                <a:gd name="T4" fmla="*/ 24 w 86"/>
                <a:gd name="T5" fmla="*/ 26 h 138"/>
                <a:gd name="T6" fmla="*/ 21 w 86"/>
                <a:gd name="T7" fmla="*/ 23 h 138"/>
                <a:gd name="T8" fmla="*/ 17 w 86"/>
                <a:gd name="T9" fmla="*/ 21 h 138"/>
                <a:gd name="T10" fmla="*/ 15 w 86"/>
                <a:gd name="T11" fmla="*/ 20 h 138"/>
                <a:gd name="T12" fmla="*/ 14 w 86"/>
                <a:gd name="T13" fmla="*/ 17 h 138"/>
                <a:gd name="T14" fmla="*/ 11 w 86"/>
                <a:gd name="T15" fmla="*/ 13 h 138"/>
                <a:gd name="T16" fmla="*/ 10 w 86"/>
                <a:gd name="T17" fmla="*/ 11 h 138"/>
                <a:gd name="T18" fmla="*/ 7 w 86"/>
                <a:gd name="T19" fmla="*/ 9 h 138"/>
                <a:gd name="T20" fmla="*/ 7 w 86"/>
                <a:gd name="T21" fmla="*/ 8 h 138"/>
                <a:gd name="T22" fmla="*/ 6 w 86"/>
                <a:gd name="T23" fmla="*/ 6 h 138"/>
                <a:gd name="T24" fmla="*/ 6 w 86"/>
                <a:gd name="T25" fmla="*/ 6 h 138"/>
                <a:gd name="T26" fmla="*/ 6 w 86"/>
                <a:gd name="T27" fmla="*/ 5 h 138"/>
                <a:gd name="T28" fmla="*/ 8 w 86"/>
                <a:gd name="T29" fmla="*/ 2 h 138"/>
                <a:gd name="T30" fmla="*/ 6 w 86"/>
                <a:gd name="T31" fmla="*/ 0 h 138"/>
                <a:gd name="T32" fmla="*/ 3 w 86"/>
                <a:gd name="T33" fmla="*/ 0 h 138"/>
                <a:gd name="T34" fmla="*/ 3 w 86"/>
                <a:gd name="T35" fmla="*/ 3 h 138"/>
                <a:gd name="T36" fmla="*/ 3 w 86"/>
                <a:gd name="T37" fmla="*/ 3 h 138"/>
                <a:gd name="T38" fmla="*/ 2 w 86"/>
                <a:gd name="T39" fmla="*/ 3 h 138"/>
                <a:gd name="T40" fmla="*/ 0 w 86"/>
                <a:gd name="T41" fmla="*/ 4 h 138"/>
                <a:gd name="T42" fmla="*/ 10 w 86"/>
                <a:gd name="T43" fmla="*/ 33 h 138"/>
                <a:gd name="T44" fmla="*/ 25 w 86"/>
                <a:gd name="T45" fmla="*/ 32 h 1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138"/>
                <a:gd name="T71" fmla="*/ 86 w 86"/>
                <a:gd name="T72" fmla="*/ 138 h 1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138">
                  <a:moveTo>
                    <a:pt x="86" y="128"/>
                  </a:moveTo>
                  <a:lnTo>
                    <a:pt x="86" y="118"/>
                  </a:lnTo>
                  <a:lnTo>
                    <a:pt x="80" y="104"/>
                  </a:lnTo>
                  <a:lnTo>
                    <a:pt x="70" y="94"/>
                  </a:lnTo>
                  <a:lnTo>
                    <a:pt x="56" y="86"/>
                  </a:lnTo>
                  <a:lnTo>
                    <a:pt x="52" y="80"/>
                  </a:lnTo>
                  <a:lnTo>
                    <a:pt x="48" y="72"/>
                  </a:lnTo>
                  <a:lnTo>
                    <a:pt x="38" y="54"/>
                  </a:lnTo>
                  <a:lnTo>
                    <a:pt x="34" y="46"/>
                  </a:lnTo>
                  <a:lnTo>
                    <a:pt x="24" y="36"/>
                  </a:lnTo>
                  <a:lnTo>
                    <a:pt x="22" y="30"/>
                  </a:lnTo>
                  <a:lnTo>
                    <a:pt x="20" y="24"/>
                  </a:lnTo>
                  <a:lnTo>
                    <a:pt x="20" y="22"/>
                  </a:lnTo>
                  <a:lnTo>
                    <a:pt x="20" y="20"/>
                  </a:lnTo>
                  <a:lnTo>
                    <a:pt x="26" y="2"/>
                  </a:lnTo>
                  <a:lnTo>
                    <a:pt x="20" y="0"/>
                  </a:lnTo>
                  <a:lnTo>
                    <a:pt x="12" y="0"/>
                  </a:lnTo>
                  <a:lnTo>
                    <a:pt x="4" y="8"/>
                  </a:lnTo>
                  <a:lnTo>
                    <a:pt x="4" y="14"/>
                  </a:lnTo>
                  <a:lnTo>
                    <a:pt x="2" y="14"/>
                  </a:lnTo>
                  <a:lnTo>
                    <a:pt x="0" y="16"/>
                  </a:lnTo>
                  <a:lnTo>
                    <a:pt x="36" y="138"/>
                  </a:lnTo>
                  <a:lnTo>
                    <a:pt x="86" y="128"/>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6" name="Freeform 22"/>
            <p:cNvSpPr>
              <a:spLocks/>
            </p:cNvSpPr>
            <p:nvPr/>
          </p:nvSpPr>
          <p:spPr bwMode="gray">
            <a:xfrm>
              <a:off x="7511165" y="2744684"/>
              <a:ext cx="155215" cy="340114"/>
            </a:xfrm>
            <a:custGeom>
              <a:avLst/>
              <a:gdLst>
                <a:gd name="T0" fmla="*/ 0 w 110"/>
                <a:gd name="T1" fmla="*/ 48 h 242"/>
                <a:gd name="T2" fmla="*/ 3 w 110"/>
                <a:gd name="T3" fmla="*/ 48 h 242"/>
                <a:gd name="T4" fmla="*/ 3 w 110"/>
                <a:gd name="T5" fmla="*/ 54 h 242"/>
                <a:gd name="T6" fmla="*/ 11 w 110"/>
                <a:gd name="T7" fmla="*/ 58 h 242"/>
                <a:gd name="T8" fmla="*/ 17 w 110"/>
                <a:gd name="T9" fmla="*/ 59 h 242"/>
                <a:gd name="T10" fmla="*/ 18 w 110"/>
                <a:gd name="T11" fmla="*/ 62 h 242"/>
                <a:gd name="T12" fmla="*/ 20 w 110"/>
                <a:gd name="T13" fmla="*/ 65 h 242"/>
                <a:gd name="T14" fmla="*/ 23 w 110"/>
                <a:gd name="T15" fmla="*/ 60 h 242"/>
                <a:gd name="T16" fmla="*/ 25 w 110"/>
                <a:gd name="T17" fmla="*/ 54 h 242"/>
                <a:gd name="T18" fmla="*/ 30 w 110"/>
                <a:gd name="T19" fmla="*/ 47 h 242"/>
                <a:gd name="T20" fmla="*/ 33 w 110"/>
                <a:gd name="T21" fmla="*/ 41 h 242"/>
                <a:gd name="T22" fmla="*/ 31 w 110"/>
                <a:gd name="T23" fmla="*/ 30 h 242"/>
                <a:gd name="T24" fmla="*/ 29 w 110"/>
                <a:gd name="T25" fmla="*/ 20 h 242"/>
                <a:gd name="T26" fmla="*/ 25 w 110"/>
                <a:gd name="T27" fmla="*/ 22 h 242"/>
                <a:gd name="T28" fmla="*/ 23 w 110"/>
                <a:gd name="T29" fmla="*/ 21 h 242"/>
                <a:gd name="T30" fmla="*/ 22 w 110"/>
                <a:gd name="T31" fmla="*/ 22 h 242"/>
                <a:gd name="T32" fmla="*/ 24 w 110"/>
                <a:gd name="T33" fmla="*/ 16 h 242"/>
                <a:gd name="T34" fmla="*/ 25 w 110"/>
                <a:gd name="T35" fmla="*/ 16 h 242"/>
                <a:gd name="T36" fmla="*/ 26 w 110"/>
                <a:gd name="T37" fmla="*/ 11 h 242"/>
                <a:gd name="T38" fmla="*/ 28 w 110"/>
                <a:gd name="T39" fmla="*/ 9 h 242"/>
                <a:gd name="T40" fmla="*/ 8 w 110"/>
                <a:gd name="T41" fmla="*/ 0 h 242"/>
                <a:gd name="T42" fmla="*/ 5 w 110"/>
                <a:gd name="T43" fmla="*/ 3 h 242"/>
                <a:gd name="T44" fmla="*/ 3 w 110"/>
                <a:gd name="T45" fmla="*/ 8 h 242"/>
                <a:gd name="T46" fmla="*/ 3 w 110"/>
                <a:gd name="T47" fmla="*/ 11 h 242"/>
                <a:gd name="T48" fmla="*/ 3 w 110"/>
                <a:gd name="T49" fmla="*/ 14 h 242"/>
                <a:gd name="T50" fmla="*/ 3 w 110"/>
                <a:gd name="T51" fmla="*/ 16 h 242"/>
                <a:gd name="T52" fmla="*/ 3 w 110"/>
                <a:gd name="T53" fmla="*/ 22 h 242"/>
                <a:gd name="T54" fmla="*/ 6 w 110"/>
                <a:gd name="T55" fmla="*/ 26 h 242"/>
                <a:gd name="T56" fmla="*/ 9 w 110"/>
                <a:gd name="T57" fmla="*/ 27 h 242"/>
                <a:gd name="T58" fmla="*/ 12 w 110"/>
                <a:gd name="T59" fmla="*/ 30 h 242"/>
                <a:gd name="T60" fmla="*/ 15 w 110"/>
                <a:gd name="T61" fmla="*/ 32 h 242"/>
                <a:gd name="T62" fmla="*/ 8 w 110"/>
                <a:gd name="T63" fmla="*/ 38 h 242"/>
                <a:gd name="T64" fmla="*/ 3 w 110"/>
                <a:gd name="T65" fmla="*/ 44 h 2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242"/>
                <a:gd name="T101" fmla="*/ 110 w 110"/>
                <a:gd name="T102" fmla="*/ 242 h 2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242">
                  <a:moveTo>
                    <a:pt x="6" y="164"/>
                  </a:moveTo>
                  <a:lnTo>
                    <a:pt x="0" y="182"/>
                  </a:lnTo>
                  <a:lnTo>
                    <a:pt x="0" y="184"/>
                  </a:lnTo>
                  <a:lnTo>
                    <a:pt x="4" y="182"/>
                  </a:lnTo>
                  <a:lnTo>
                    <a:pt x="8" y="192"/>
                  </a:lnTo>
                  <a:lnTo>
                    <a:pt x="14" y="198"/>
                  </a:lnTo>
                  <a:lnTo>
                    <a:pt x="20" y="206"/>
                  </a:lnTo>
                  <a:lnTo>
                    <a:pt x="38" y="214"/>
                  </a:lnTo>
                  <a:lnTo>
                    <a:pt x="44" y="216"/>
                  </a:lnTo>
                  <a:lnTo>
                    <a:pt x="56" y="218"/>
                  </a:lnTo>
                  <a:lnTo>
                    <a:pt x="62" y="220"/>
                  </a:lnTo>
                  <a:lnTo>
                    <a:pt x="62" y="232"/>
                  </a:lnTo>
                  <a:lnTo>
                    <a:pt x="62" y="238"/>
                  </a:lnTo>
                  <a:lnTo>
                    <a:pt x="66" y="242"/>
                  </a:lnTo>
                  <a:lnTo>
                    <a:pt x="70" y="236"/>
                  </a:lnTo>
                  <a:lnTo>
                    <a:pt x="76" y="226"/>
                  </a:lnTo>
                  <a:lnTo>
                    <a:pt x="76" y="214"/>
                  </a:lnTo>
                  <a:lnTo>
                    <a:pt x="84" y="200"/>
                  </a:lnTo>
                  <a:lnTo>
                    <a:pt x="88" y="190"/>
                  </a:lnTo>
                  <a:lnTo>
                    <a:pt x="100" y="174"/>
                  </a:lnTo>
                  <a:lnTo>
                    <a:pt x="104" y="162"/>
                  </a:lnTo>
                  <a:lnTo>
                    <a:pt x="110" y="150"/>
                  </a:lnTo>
                  <a:lnTo>
                    <a:pt x="108" y="144"/>
                  </a:lnTo>
                  <a:lnTo>
                    <a:pt x="106" y="110"/>
                  </a:lnTo>
                  <a:lnTo>
                    <a:pt x="104" y="84"/>
                  </a:lnTo>
                  <a:lnTo>
                    <a:pt x="98" y="76"/>
                  </a:lnTo>
                  <a:lnTo>
                    <a:pt x="88" y="80"/>
                  </a:lnTo>
                  <a:lnTo>
                    <a:pt x="84" y="82"/>
                  </a:lnTo>
                  <a:lnTo>
                    <a:pt x="80" y="82"/>
                  </a:lnTo>
                  <a:lnTo>
                    <a:pt x="78" y="78"/>
                  </a:lnTo>
                  <a:lnTo>
                    <a:pt x="76" y="82"/>
                  </a:lnTo>
                  <a:lnTo>
                    <a:pt x="74" y="80"/>
                  </a:lnTo>
                  <a:lnTo>
                    <a:pt x="74" y="76"/>
                  </a:lnTo>
                  <a:lnTo>
                    <a:pt x="80" y="64"/>
                  </a:lnTo>
                  <a:lnTo>
                    <a:pt x="82" y="60"/>
                  </a:lnTo>
                  <a:lnTo>
                    <a:pt x="86" y="60"/>
                  </a:lnTo>
                  <a:lnTo>
                    <a:pt x="86" y="50"/>
                  </a:lnTo>
                  <a:lnTo>
                    <a:pt x="88" y="42"/>
                  </a:lnTo>
                  <a:lnTo>
                    <a:pt x="90" y="38"/>
                  </a:lnTo>
                  <a:lnTo>
                    <a:pt x="94" y="34"/>
                  </a:lnTo>
                  <a:lnTo>
                    <a:pt x="90" y="24"/>
                  </a:lnTo>
                  <a:lnTo>
                    <a:pt x="26" y="0"/>
                  </a:lnTo>
                  <a:lnTo>
                    <a:pt x="22" y="4"/>
                  </a:lnTo>
                  <a:lnTo>
                    <a:pt x="18" y="12"/>
                  </a:lnTo>
                  <a:lnTo>
                    <a:pt x="18" y="16"/>
                  </a:lnTo>
                  <a:lnTo>
                    <a:pt x="14" y="30"/>
                  </a:lnTo>
                  <a:lnTo>
                    <a:pt x="6" y="40"/>
                  </a:lnTo>
                  <a:lnTo>
                    <a:pt x="4" y="42"/>
                  </a:lnTo>
                  <a:lnTo>
                    <a:pt x="4" y="46"/>
                  </a:lnTo>
                  <a:lnTo>
                    <a:pt x="10" y="52"/>
                  </a:lnTo>
                  <a:lnTo>
                    <a:pt x="10" y="62"/>
                  </a:lnTo>
                  <a:lnTo>
                    <a:pt x="6" y="64"/>
                  </a:lnTo>
                  <a:lnTo>
                    <a:pt x="6" y="82"/>
                  </a:lnTo>
                  <a:lnTo>
                    <a:pt x="8" y="84"/>
                  </a:lnTo>
                  <a:lnTo>
                    <a:pt x="18" y="86"/>
                  </a:lnTo>
                  <a:lnTo>
                    <a:pt x="20" y="98"/>
                  </a:lnTo>
                  <a:lnTo>
                    <a:pt x="30" y="100"/>
                  </a:lnTo>
                  <a:lnTo>
                    <a:pt x="32" y="102"/>
                  </a:lnTo>
                  <a:lnTo>
                    <a:pt x="38" y="106"/>
                  </a:lnTo>
                  <a:lnTo>
                    <a:pt x="42" y="110"/>
                  </a:lnTo>
                  <a:lnTo>
                    <a:pt x="52" y="118"/>
                  </a:lnTo>
                  <a:lnTo>
                    <a:pt x="52" y="120"/>
                  </a:lnTo>
                  <a:lnTo>
                    <a:pt x="40" y="128"/>
                  </a:lnTo>
                  <a:lnTo>
                    <a:pt x="28" y="140"/>
                  </a:lnTo>
                  <a:lnTo>
                    <a:pt x="26" y="150"/>
                  </a:lnTo>
                  <a:lnTo>
                    <a:pt x="6" y="164"/>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7" name="Freeform 23"/>
            <p:cNvSpPr>
              <a:spLocks/>
            </p:cNvSpPr>
            <p:nvPr/>
          </p:nvSpPr>
          <p:spPr bwMode="gray">
            <a:xfrm>
              <a:off x="7648595" y="2443626"/>
              <a:ext cx="363786" cy="188772"/>
            </a:xfrm>
            <a:custGeom>
              <a:avLst/>
              <a:gdLst>
                <a:gd name="T0" fmla="*/ 14 w 260"/>
                <a:gd name="T1" fmla="*/ 12 h 134"/>
                <a:gd name="T2" fmla="*/ 37 w 260"/>
                <a:gd name="T3" fmla="*/ 6 h 134"/>
                <a:gd name="T4" fmla="*/ 39 w 260"/>
                <a:gd name="T5" fmla="*/ 6 h 134"/>
                <a:gd name="T6" fmla="*/ 39 w 260"/>
                <a:gd name="T7" fmla="*/ 3 h 134"/>
                <a:gd name="T8" fmla="*/ 42 w 260"/>
                <a:gd name="T9" fmla="*/ 0 h 134"/>
                <a:gd name="T10" fmla="*/ 45 w 260"/>
                <a:gd name="T11" fmla="*/ 2 h 134"/>
                <a:gd name="T12" fmla="*/ 48 w 260"/>
                <a:gd name="T13" fmla="*/ 6 h 134"/>
                <a:gd name="T14" fmla="*/ 50 w 260"/>
                <a:gd name="T15" fmla="*/ 9 h 134"/>
                <a:gd name="T16" fmla="*/ 48 w 260"/>
                <a:gd name="T17" fmla="*/ 11 h 134"/>
                <a:gd name="T18" fmla="*/ 45 w 260"/>
                <a:gd name="T19" fmla="*/ 16 h 134"/>
                <a:gd name="T20" fmla="*/ 52 w 260"/>
                <a:gd name="T21" fmla="*/ 17 h 134"/>
                <a:gd name="T22" fmla="*/ 57 w 260"/>
                <a:gd name="T23" fmla="*/ 23 h 134"/>
                <a:gd name="T24" fmla="*/ 64 w 260"/>
                <a:gd name="T25" fmla="*/ 27 h 134"/>
                <a:gd name="T26" fmla="*/ 68 w 260"/>
                <a:gd name="T27" fmla="*/ 23 h 134"/>
                <a:gd name="T28" fmla="*/ 65 w 260"/>
                <a:gd name="T29" fmla="*/ 20 h 134"/>
                <a:gd name="T30" fmla="*/ 64 w 260"/>
                <a:gd name="T31" fmla="*/ 17 h 134"/>
                <a:gd name="T32" fmla="*/ 66 w 260"/>
                <a:gd name="T33" fmla="*/ 17 h 134"/>
                <a:gd name="T34" fmla="*/ 70 w 260"/>
                <a:gd name="T35" fmla="*/ 27 h 134"/>
                <a:gd name="T36" fmla="*/ 69 w 260"/>
                <a:gd name="T37" fmla="*/ 27 h 134"/>
                <a:gd name="T38" fmla="*/ 64 w 260"/>
                <a:gd name="T39" fmla="*/ 31 h 134"/>
                <a:gd name="T40" fmla="*/ 58 w 260"/>
                <a:gd name="T41" fmla="*/ 35 h 134"/>
                <a:gd name="T42" fmla="*/ 58 w 260"/>
                <a:gd name="T43" fmla="*/ 31 h 134"/>
                <a:gd name="T44" fmla="*/ 56 w 260"/>
                <a:gd name="T45" fmla="*/ 30 h 134"/>
                <a:gd name="T46" fmla="*/ 52 w 260"/>
                <a:gd name="T47" fmla="*/ 36 h 134"/>
                <a:gd name="T48" fmla="*/ 50 w 260"/>
                <a:gd name="T49" fmla="*/ 35 h 134"/>
                <a:gd name="T50" fmla="*/ 48 w 260"/>
                <a:gd name="T51" fmla="*/ 35 h 134"/>
                <a:gd name="T52" fmla="*/ 48 w 260"/>
                <a:gd name="T53" fmla="*/ 33 h 134"/>
                <a:gd name="T54" fmla="*/ 43 w 260"/>
                <a:gd name="T55" fmla="*/ 31 h 134"/>
                <a:gd name="T56" fmla="*/ 42 w 260"/>
                <a:gd name="T57" fmla="*/ 27 h 134"/>
                <a:gd name="T58" fmla="*/ 34 w 260"/>
                <a:gd name="T59" fmla="*/ 27 h 134"/>
                <a:gd name="T60" fmla="*/ 14 w 260"/>
                <a:gd name="T61" fmla="*/ 33 h 134"/>
                <a:gd name="T62" fmla="*/ 13 w 260"/>
                <a:gd name="T63" fmla="*/ 31 h 134"/>
                <a:gd name="T64" fmla="*/ 0 w 260"/>
                <a:gd name="T65" fmla="*/ 35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0"/>
                <a:gd name="T100" fmla="*/ 0 h 134"/>
                <a:gd name="T101" fmla="*/ 260 w 260"/>
                <a:gd name="T102" fmla="*/ 134 h 1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0" h="134">
                  <a:moveTo>
                    <a:pt x="0" y="56"/>
                  </a:moveTo>
                  <a:lnTo>
                    <a:pt x="52" y="44"/>
                  </a:lnTo>
                  <a:lnTo>
                    <a:pt x="138" y="26"/>
                  </a:lnTo>
                  <a:lnTo>
                    <a:pt x="138" y="22"/>
                  </a:lnTo>
                  <a:lnTo>
                    <a:pt x="142" y="20"/>
                  </a:lnTo>
                  <a:lnTo>
                    <a:pt x="144" y="22"/>
                  </a:lnTo>
                  <a:lnTo>
                    <a:pt x="144" y="20"/>
                  </a:lnTo>
                  <a:lnTo>
                    <a:pt x="144" y="14"/>
                  </a:lnTo>
                  <a:lnTo>
                    <a:pt x="150" y="12"/>
                  </a:lnTo>
                  <a:lnTo>
                    <a:pt x="156" y="0"/>
                  </a:lnTo>
                  <a:lnTo>
                    <a:pt x="162" y="0"/>
                  </a:lnTo>
                  <a:lnTo>
                    <a:pt x="166" y="2"/>
                  </a:lnTo>
                  <a:lnTo>
                    <a:pt x="170" y="14"/>
                  </a:lnTo>
                  <a:lnTo>
                    <a:pt x="180" y="22"/>
                  </a:lnTo>
                  <a:lnTo>
                    <a:pt x="182" y="26"/>
                  </a:lnTo>
                  <a:lnTo>
                    <a:pt x="182" y="30"/>
                  </a:lnTo>
                  <a:lnTo>
                    <a:pt x="176" y="32"/>
                  </a:lnTo>
                  <a:lnTo>
                    <a:pt x="172" y="42"/>
                  </a:lnTo>
                  <a:lnTo>
                    <a:pt x="168" y="52"/>
                  </a:lnTo>
                  <a:lnTo>
                    <a:pt x="168" y="58"/>
                  </a:lnTo>
                  <a:lnTo>
                    <a:pt x="180" y="58"/>
                  </a:lnTo>
                  <a:lnTo>
                    <a:pt x="190" y="64"/>
                  </a:lnTo>
                  <a:lnTo>
                    <a:pt x="204" y="78"/>
                  </a:lnTo>
                  <a:lnTo>
                    <a:pt x="210" y="88"/>
                  </a:lnTo>
                  <a:lnTo>
                    <a:pt x="216" y="96"/>
                  </a:lnTo>
                  <a:lnTo>
                    <a:pt x="234" y="98"/>
                  </a:lnTo>
                  <a:lnTo>
                    <a:pt x="244" y="94"/>
                  </a:lnTo>
                  <a:lnTo>
                    <a:pt x="250" y="82"/>
                  </a:lnTo>
                  <a:lnTo>
                    <a:pt x="246" y="78"/>
                  </a:lnTo>
                  <a:lnTo>
                    <a:pt x="240" y="72"/>
                  </a:lnTo>
                  <a:lnTo>
                    <a:pt x="232" y="68"/>
                  </a:lnTo>
                  <a:lnTo>
                    <a:pt x="232" y="64"/>
                  </a:lnTo>
                  <a:lnTo>
                    <a:pt x="238" y="64"/>
                  </a:lnTo>
                  <a:lnTo>
                    <a:pt x="242" y="64"/>
                  </a:lnTo>
                  <a:lnTo>
                    <a:pt x="254" y="82"/>
                  </a:lnTo>
                  <a:lnTo>
                    <a:pt x="260" y="98"/>
                  </a:lnTo>
                  <a:lnTo>
                    <a:pt x="260" y="106"/>
                  </a:lnTo>
                  <a:lnTo>
                    <a:pt x="252" y="100"/>
                  </a:lnTo>
                  <a:lnTo>
                    <a:pt x="244" y="106"/>
                  </a:lnTo>
                  <a:lnTo>
                    <a:pt x="232" y="112"/>
                  </a:lnTo>
                  <a:lnTo>
                    <a:pt x="220" y="124"/>
                  </a:lnTo>
                  <a:lnTo>
                    <a:pt x="214" y="124"/>
                  </a:lnTo>
                  <a:lnTo>
                    <a:pt x="214" y="122"/>
                  </a:lnTo>
                  <a:lnTo>
                    <a:pt x="214" y="116"/>
                  </a:lnTo>
                  <a:lnTo>
                    <a:pt x="212" y="108"/>
                  </a:lnTo>
                  <a:lnTo>
                    <a:pt x="208" y="108"/>
                  </a:lnTo>
                  <a:lnTo>
                    <a:pt x="202" y="120"/>
                  </a:lnTo>
                  <a:lnTo>
                    <a:pt x="192" y="132"/>
                  </a:lnTo>
                  <a:lnTo>
                    <a:pt x="190" y="134"/>
                  </a:lnTo>
                  <a:lnTo>
                    <a:pt x="184" y="128"/>
                  </a:lnTo>
                  <a:lnTo>
                    <a:pt x="184" y="126"/>
                  </a:lnTo>
                  <a:lnTo>
                    <a:pt x="180" y="126"/>
                  </a:lnTo>
                  <a:lnTo>
                    <a:pt x="178" y="124"/>
                  </a:lnTo>
                  <a:lnTo>
                    <a:pt x="174" y="120"/>
                  </a:lnTo>
                  <a:lnTo>
                    <a:pt x="174" y="116"/>
                  </a:lnTo>
                  <a:lnTo>
                    <a:pt x="160" y="112"/>
                  </a:lnTo>
                  <a:lnTo>
                    <a:pt x="156" y="104"/>
                  </a:lnTo>
                  <a:lnTo>
                    <a:pt x="152" y="102"/>
                  </a:lnTo>
                  <a:lnTo>
                    <a:pt x="148" y="92"/>
                  </a:lnTo>
                  <a:lnTo>
                    <a:pt x="122" y="98"/>
                  </a:lnTo>
                  <a:lnTo>
                    <a:pt x="54" y="116"/>
                  </a:lnTo>
                  <a:lnTo>
                    <a:pt x="52" y="120"/>
                  </a:lnTo>
                  <a:lnTo>
                    <a:pt x="52" y="122"/>
                  </a:lnTo>
                  <a:lnTo>
                    <a:pt x="48" y="116"/>
                  </a:lnTo>
                  <a:lnTo>
                    <a:pt x="2" y="128"/>
                  </a:lnTo>
                  <a:lnTo>
                    <a:pt x="0" y="124"/>
                  </a:lnTo>
                  <a:lnTo>
                    <a:pt x="0" y="56"/>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8" name="Freeform 24"/>
            <p:cNvSpPr>
              <a:spLocks/>
            </p:cNvSpPr>
            <p:nvPr/>
          </p:nvSpPr>
          <p:spPr bwMode="gray">
            <a:xfrm>
              <a:off x="7819979" y="2570559"/>
              <a:ext cx="93776" cy="110659"/>
            </a:xfrm>
            <a:custGeom>
              <a:avLst/>
              <a:gdLst>
                <a:gd name="T0" fmla="*/ 0 w 68"/>
                <a:gd name="T1" fmla="*/ 4 h 76"/>
                <a:gd name="T2" fmla="*/ 3 w 68"/>
                <a:gd name="T3" fmla="*/ 22 h 76"/>
                <a:gd name="T4" fmla="*/ 3 w 68"/>
                <a:gd name="T5" fmla="*/ 25 h 76"/>
                <a:gd name="T6" fmla="*/ 3 w 68"/>
                <a:gd name="T7" fmla="*/ 26 h 76"/>
                <a:gd name="T8" fmla="*/ 3 w 68"/>
                <a:gd name="T9" fmla="*/ 27 h 76"/>
                <a:gd name="T10" fmla="*/ 3 w 68"/>
                <a:gd name="T11" fmla="*/ 28 h 76"/>
                <a:gd name="T12" fmla="*/ 4 w 68"/>
                <a:gd name="T13" fmla="*/ 28 h 76"/>
                <a:gd name="T14" fmla="*/ 8 w 68"/>
                <a:gd name="T15" fmla="*/ 24 h 76"/>
                <a:gd name="T16" fmla="*/ 9 w 68"/>
                <a:gd name="T17" fmla="*/ 21 h 76"/>
                <a:gd name="T18" fmla="*/ 9 w 68"/>
                <a:gd name="T19" fmla="*/ 19 h 76"/>
                <a:gd name="T20" fmla="*/ 9 w 68"/>
                <a:gd name="T21" fmla="*/ 17 h 76"/>
                <a:gd name="T22" fmla="*/ 9 w 68"/>
                <a:gd name="T23" fmla="*/ 15 h 76"/>
                <a:gd name="T24" fmla="*/ 10 w 68"/>
                <a:gd name="T25" fmla="*/ 12 h 76"/>
                <a:gd name="T26" fmla="*/ 11 w 68"/>
                <a:gd name="T27" fmla="*/ 13 h 76"/>
                <a:gd name="T28" fmla="*/ 11 w 68"/>
                <a:gd name="T29" fmla="*/ 15 h 76"/>
                <a:gd name="T30" fmla="*/ 11 w 68"/>
                <a:gd name="T31" fmla="*/ 19 h 76"/>
                <a:gd name="T32" fmla="*/ 12 w 68"/>
                <a:gd name="T33" fmla="*/ 21 h 76"/>
                <a:gd name="T34" fmla="*/ 13 w 68"/>
                <a:gd name="T35" fmla="*/ 21 h 76"/>
                <a:gd name="T36" fmla="*/ 13 w 68"/>
                <a:gd name="T37" fmla="*/ 17 h 76"/>
                <a:gd name="T38" fmla="*/ 14 w 68"/>
                <a:gd name="T39" fmla="*/ 17 h 76"/>
                <a:gd name="T40" fmla="*/ 15 w 68"/>
                <a:gd name="T41" fmla="*/ 17 h 76"/>
                <a:gd name="T42" fmla="*/ 16 w 68"/>
                <a:gd name="T43" fmla="*/ 16 h 76"/>
                <a:gd name="T44" fmla="*/ 16 w 68"/>
                <a:gd name="T45" fmla="*/ 15 h 76"/>
                <a:gd name="T46" fmla="*/ 15 w 68"/>
                <a:gd name="T47" fmla="*/ 13 h 76"/>
                <a:gd name="T48" fmla="*/ 15 w 68"/>
                <a:gd name="T49" fmla="*/ 12 h 76"/>
                <a:gd name="T50" fmla="*/ 14 w 68"/>
                <a:gd name="T51" fmla="*/ 12 h 76"/>
                <a:gd name="T52" fmla="*/ 14 w 68"/>
                <a:gd name="T53" fmla="*/ 12 h 76"/>
                <a:gd name="T54" fmla="*/ 13 w 68"/>
                <a:gd name="T55" fmla="*/ 11 h 76"/>
                <a:gd name="T56" fmla="*/ 13 w 68"/>
                <a:gd name="T57" fmla="*/ 9 h 76"/>
                <a:gd name="T58" fmla="*/ 9 w 68"/>
                <a:gd name="T59" fmla="*/ 8 h 76"/>
                <a:gd name="T60" fmla="*/ 8 w 68"/>
                <a:gd name="T61" fmla="*/ 4 h 76"/>
                <a:gd name="T62" fmla="*/ 8 w 68"/>
                <a:gd name="T63" fmla="*/ 4 h 76"/>
                <a:gd name="T64" fmla="*/ 7 w 68"/>
                <a:gd name="T65" fmla="*/ 0 h 76"/>
                <a:gd name="T66" fmla="*/ 0 w 68"/>
                <a:gd name="T67" fmla="*/ 4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76"/>
                <a:gd name="T104" fmla="*/ 68 w 68"/>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76">
                  <a:moveTo>
                    <a:pt x="0" y="6"/>
                  </a:moveTo>
                  <a:lnTo>
                    <a:pt x="14" y="62"/>
                  </a:lnTo>
                  <a:lnTo>
                    <a:pt x="12" y="68"/>
                  </a:lnTo>
                  <a:lnTo>
                    <a:pt x="12" y="70"/>
                  </a:lnTo>
                  <a:lnTo>
                    <a:pt x="12" y="74"/>
                  </a:lnTo>
                  <a:lnTo>
                    <a:pt x="12" y="76"/>
                  </a:lnTo>
                  <a:lnTo>
                    <a:pt x="16" y="76"/>
                  </a:lnTo>
                  <a:lnTo>
                    <a:pt x="30" y="66"/>
                  </a:lnTo>
                  <a:lnTo>
                    <a:pt x="40" y="60"/>
                  </a:lnTo>
                  <a:lnTo>
                    <a:pt x="40" y="54"/>
                  </a:lnTo>
                  <a:lnTo>
                    <a:pt x="36" y="48"/>
                  </a:lnTo>
                  <a:lnTo>
                    <a:pt x="36" y="40"/>
                  </a:lnTo>
                  <a:lnTo>
                    <a:pt x="42" y="34"/>
                  </a:lnTo>
                  <a:lnTo>
                    <a:pt x="46" y="36"/>
                  </a:lnTo>
                  <a:lnTo>
                    <a:pt x="46" y="42"/>
                  </a:lnTo>
                  <a:lnTo>
                    <a:pt x="46" y="54"/>
                  </a:lnTo>
                  <a:lnTo>
                    <a:pt x="48" y="56"/>
                  </a:lnTo>
                  <a:lnTo>
                    <a:pt x="52" y="56"/>
                  </a:lnTo>
                  <a:lnTo>
                    <a:pt x="52" y="48"/>
                  </a:lnTo>
                  <a:lnTo>
                    <a:pt x="56" y="48"/>
                  </a:lnTo>
                  <a:lnTo>
                    <a:pt x="60" y="46"/>
                  </a:lnTo>
                  <a:lnTo>
                    <a:pt x="68" y="44"/>
                  </a:lnTo>
                  <a:lnTo>
                    <a:pt x="68" y="42"/>
                  </a:lnTo>
                  <a:lnTo>
                    <a:pt x="62" y="36"/>
                  </a:lnTo>
                  <a:lnTo>
                    <a:pt x="62" y="34"/>
                  </a:lnTo>
                  <a:lnTo>
                    <a:pt x="58" y="34"/>
                  </a:lnTo>
                  <a:lnTo>
                    <a:pt x="56" y="32"/>
                  </a:lnTo>
                  <a:lnTo>
                    <a:pt x="52" y="28"/>
                  </a:lnTo>
                  <a:lnTo>
                    <a:pt x="52" y="24"/>
                  </a:lnTo>
                  <a:lnTo>
                    <a:pt x="38" y="20"/>
                  </a:lnTo>
                  <a:lnTo>
                    <a:pt x="34" y="12"/>
                  </a:lnTo>
                  <a:lnTo>
                    <a:pt x="30" y="10"/>
                  </a:lnTo>
                  <a:lnTo>
                    <a:pt x="26" y="0"/>
                  </a:lnTo>
                  <a:lnTo>
                    <a:pt x="0" y="6"/>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9" name="Freeform 25"/>
            <p:cNvSpPr>
              <a:spLocks/>
            </p:cNvSpPr>
            <p:nvPr/>
          </p:nvSpPr>
          <p:spPr bwMode="gray">
            <a:xfrm>
              <a:off x="7558053" y="2170233"/>
              <a:ext cx="194019" cy="351506"/>
            </a:xfrm>
            <a:custGeom>
              <a:avLst/>
              <a:gdLst>
                <a:gd name="T0" fmla="*/ 0 w 138"/>
                <a:gd name="T1" fmla="*/ 9 h 248"/>
                <a:gd name="T2" fmla="*/ 3 w 138"/>
                <a:gd name="T3" fmla="*/ 12 h 248"/>
                <a:gd name="T4" fmla="*/ 3 w 138"/>
                <a:gd name="T5" fmla="*/ 13 h 248"/>
                <a:gd name="T6" fmla="*/ 3 w 138"/>
                <a:gd name="T7" fmla="*/ 15 h 248"/>
                <a:gd name="T8" fmla="*/ 3 w 138"/>
                <a:gd name="T9" fmla="*/ 16 h 248"/>
                <a:gd name="T10" fmla="*/ 6 w 138"/>
                <a:gd name="T11" fmla="*/ 24 h 248"/>
                <a:gd name="T12" fmla="*/ 7 w 138"/>
                <a:gd name="T13" fmla="*/ 29 h 248"/>
                <a:gd name="T14" fmla="*/ 5 w 138"/>
                <a:gd name="T15" fmla="*/ 33 h 248"/>
                <a:gd name="T16" fmla="*/ 6 w 138"/>
                <a:gd name="T17" fmla="*/ 36 h 248"/>
                <a:gd name="T18" fmla="*/ 9 w 138"/>
                <a:gd name="T19" fmla="*/ 44 h 248"/>
                <a:gd name="T20" fmla="*/ 9 w 138"/>
                <a:gd name="T21" fmla="*/ 48 h 248"/>
                <a:gd name="T22" fmla="*/ 9 w 138"/>
                <a:gd name="T23" fmla="*/ 49 h 248"/>
                <a:gd name="T24" fmla="*/ 10 w 138"/>
                <a:gd name="T25" fmla="*/ 49 h 248"/>
                <a:gd name="T26" fmla="*/ 10 w 138"/>
                <a:gd name="T27" fmla="*/ 49 h 248"/>
                <a:gd name="T28" fmla="*/ 11 w 138"/>
                <a:gd name="T29" fmla="*/ 48 h 248"/>
                <a:gd name="T30" fmla="*/ 13 w 138"/>
                <a:gd name="T31" fmla="*/ 51 h 248"/>
                <a:gd name="T32" fmla="*/ 14 w 138"/>
                <a:gd name="T33" fmla="*/ 58 h 248"/>
                <a:gd name="T34" fmla="*/ 14 w 138"/>
                <a:gd name="T35" fmla="*/ 63 h 248"/>
                <a:gd name="T36" fmla="*/ 16 w 138"/>
                <a:gd name="T37" fmla="*/ 67 h 248"/>
                <a:gd name="T38" fmla="*/ 18 w 138"/>
                <a:gd name="T39" fmla="*/ 72 h 248"/>
                <a:gd name="T40" fmla="*/ 32 w 138"/>
                <a:gd name="T41" fmla="*/ 68 h 248"/>
                <a:gd name="T42" fmla="*/ 32 w 138"/>
                <a:gd name="T43" fmla="*/ 67 h 248"/>
                <a:gd name="T44" fmla="*/ 32 w 138"/>
                <a:gd name="T45" fmla="*/ 65 h 248"/>
                <a:gd name="T46" fmla="*/ 32 w 138"/>
                <a:gd name="T47" fmla="*/ 63 h 248"/>
                <a:gd name="T48" fmla="*/ 32 w 138"/>
                <a:gd name="T49" fmla="*/ 61 h 248"/>
                <a:gd name="T50" fmla="*/ 32 w 138"/>
                <a:gd name="T51" fmla="*/ 58 h 248"/>
                <a:gd name="T52" fmla="*/ 30 w 138"/>
                <a:gd name="T53" fmla="*/ 47 h 248"/>
                <a:gd name="T54" fmla="*/ 30 w 138"/>
                <a:gd name="T55" fmla="*/ 44 h 248"/>
                <a:gd name="T56" fmla="*/ 32 w 138"/>
                <a:gd name="T57" fmla="*/ 37 h 248"/>
                <a:gd name="T58" fmla="*/ 32 w 138"/>
                <a:gd name="T59" fmla="*/ 32 h 248"/>
                <a:gd name="T60" fmla="*/ 32 w 138"/>
                <a:gd name="T61" fmla="*/ 29 h 248"/>
                <a:gd name="T62" fmla="*/ 32 w 138"/>
                <a:gd name="T63" fmla="*/ 25 h 248"/>
                <a:gd name="T64" fmla="*/ 32 w 138"/>
                <a:gd name="T65" fmla="*/ 24 h 248"/>
                <a:gd name="T66" fmla="*/ 32 w 138"/>
                <a:gd name="T67" fmla="*/ 22 h 248"/>
                <a:gd name="T68" fmla="*/ 37 w 138"/>
                <a:gd name="T69" fmla="*/ 18 h 248"/>
                <a:gd name="T70" fmla="*/ 38 w 138"/>
                <a:gd name="T71" fmla="*/ 12 h 248"/>
                <a:gd name="T72" fmla="*/ 37 w 138"/>
                <a:gd name="T73" fmla="*/ 8 h 248"/>
                <a:gd name="T74" fmla="*/ 37 w 138"/>
                <a:gd name="T75" fmla="*/ 7 h 248"/>
                <a:gd name="T76" fmla="*/ 37 w 138"/>
                <a:gd name="T77" fmla="*/ 5 h 248"/>
                <a:gd name="T78" fmla="*/ 37 w 138"/>
                <a:gd name="T79" fmla="*/ 3 h 248"/>
                <a:gd name="T80" fmla="*/ 37 w 138"/>
                <a:gd name="T81" fmla="*/ 0 h 248"/>
                <a:gd name="T82" fmla="*/ 0 w 138"/>
                <a:gd name="T83" fmla="*/ 9 h 248"/>
                <a:gd name="T84" fmla="*/ 0 w 138"/>
                <a:gd name="T85" fmla="*/ 9 h 2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
                <a:gd name="T130" fmla="*/ 0 h 248"/>
                <a:gd name="T131" fmla="*/ 138 w 138"/>
                <a:gd name="T132" fmla="*/ 248 h 2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 h="248">
                  <a:moveTo>
                    <a:pt x="0" y="32"/>
                  </a:moveTo>
                  <a:lnTo>
                    <a:pt x="6" y="42"/>
                  </a:lnTo>
                  <a:lnTo>
                    <a:pt x="4" y="46"/>
                  </a:lnTo>
                  <a:lnTo>
                    <a:pt x="8" y="50"/>
                  </a:lnTo>
                  <a:lnTo>
                    <a:pt x="8" y="54"/>
                  </a:lnTo>
                  <a:lnTo>
                    <a:pt x="20" y="82"/>
                  </a:lnTo>
                  <a:lnTo>
                    <a:pt x="24" y="102"/>
                  </a:lnTo>
                  <a:lnTo>
                    <a:pt x="18" y="114"/>
                  </a:lnTo>
                  <a:lnTo>
                    <a:pt x="20" y="124"/>
                  </a:lnTo>
                  <a:lnTo>
                    <a:pt x="32" y="152"/>
                  </a:lnTo>
                  <a:lnTo>
                    <a:pt x="30" y="164"/>
                  </a:lnTo>
                  <a:lnTo>
                    <a:pt x="32" y="170"/>
                  </a:lnTo>
                  <a:lnTo>
                    <a:pt x="34" y="168"/>
                  </a:lnTo>
                  <a:lnTo>
                    <a:pt x="34" y="166"/>
                  </a:lnTo>
                  <a:lnTo>
                    <a:pt x="38" y="164"/>
                  </a:lnTo>
                  <a:lnTo>
                    <a:pt x="46" y="178"/>
                  </a:lnTo>
                  <a:lnTo>
                    <a:pt x="50" y="202"/>
                  </a:lnTo>
                  <a:lnTo>
                    <a:pt x="50" y="216"/>
                  </a:lnTo>
                  <a:lnTo>
                    <a:pt x="56" y="232"/>
                  </a:lnTo>
                  <a:lnTo>
                    <a:pt x="64" y="248"/>
                  </a:lnTo>
                  <a:lnTo>
                    <a:pt x="116" y="236"/>
                  </a:lnTo>
                  <a:lnTo>
                    <a:pt x="116" y="232"/>
                  </a:lnTo>
                  <a:lnTo>
                    <a:pt x="110" y="226"/>
                  </a:lnTo>
                  <a:lnTo>
                    <a:pt x="110" y="216"/>
                  </a:lnTo>
                  <a:lnTo>
                    <a:pt x="112" y="212"/>
                  </a:lnTo>
                  <a:lnTo>
                    <a:pt x="110" y="202"/>
                  </a:lnTo>
                  <a:lnTo>
                    <a:pt x="106" y="162"/>
                  </a:lnTo>
                  <a:lnTo>
                    <a:pt x="106" y="150"/>
                  </a:lnTo>
                  <a:lnTo>
                    <a:pt x="110" y="126"/>
                  </a:lnTo>
                  <a:lnTo>
                    <a:pt x="114" y="110"/>
                  </a:lnTo>
                  <a:lnTo>
                    <a:pt x="116" y="100"/>
                  </a:lnTo>
                  <a:lnTo>
                    <a:pt x="110" y="90"/>
                  </a:lnTo>
                  <a:lnTo>
                    <a:pt x="110" y="82"/>
                  </a:lnTo>
                  <a:lnTo>
                    <a:pt x="114" y="76"/>
                  </a:lnTo>
                  <a:lnTo>
                    <a:pt x="130" y="64"/>
                  </a:lnTo>
                  <a:lnTo>
                    <a:pt x="138" y="42"/>
                  </a:lnTo>
                  <a:lnTo>
                    <a:pt x="130" y="28"/>
                  </a:lnTo>
                  <a:lnTo>
                    <a:pt x="128" y="22"/>
                  </a:lnTo>
                  <a:lnTo>
                    <a:pt x="132" y="18"/>
                  </a:lnTo>
                  <a:lnTo>
                    <a:pt x="130" y="14"/>
                  </a:lnTo>
                  <a:lnTo>
                    <a:pt x="126" y="0"/>
                  </a:lnTo>
                  <a:lnTo>
                    <a:pt x="0" y="32"/>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0" name="Freeform 26"/>
            <p:cNvSpPr>
              <a:spLocks/>
            </p:cNvSpPr>
            <p:nvPr/>
          </p:nvSpPr>
          <p:spPr bwMode="gray">
            <a:xfrm>
              <a:off x="7705184" y="2118157"/>
              <a:ext cx="179468" cy="385681"/>
            </a:xfrm>
            <a:custGeom>
              <a:avLst/>
              <a:gdLst>
                <a:gd name="T0" fmla="*/ 40 w 126"/>
                <a:gd name="T1" fmla="*/ 64 h 274"/>
                <a:gd name="T2" fmla="*/ 38 w 126"/>
                <a:gd name="T3" fmla="*/ 63 h 274"/>
                <a:gd name="T4" fmla="*/ 37 w 126"/>
                <a:gd name="T5" fmla="*/ 63 h 274"/>
                <a:gd name="T6" fmla="*/ 34 w 126"/>
                <a:gd name="T7" fmla="*/ 66 h 274"/>
                <a:gd name="T8" fmla="*/ 33 w 126"/>
                <a:gd name="T9" fmla="*/ 67 h 274"/>
                <a:gd name="T10" fmla="*/ 33 w 126"/>
                <a:gd name="T11" fmla="*/ 68 h 274"/>
                <a:gd name="T12" fmla="*/ 33 w 126"/>
                <a:gd name="T13" fmla="*/ 69 h 274"/>
                <a:gd name="T14" fmla="*/ 33 w 126"/>
                <a:gd name="T15" fmla="*/ 68 h 274"/>
                <a:gd name="T16" fmla="*/ 31 w 126"/>
                <a:gd name="T17" fmla="*/ 69 h 274"/>
                <a:gd name="T18" fmla="*/ 31 w 126"/>
                <a:gd name="T19" fmla="*/ 69 h 274"/>
                <a:gd name="T20" fmla="*/ 4 w 126"/>
                <a:gd name="T21" fmla="*/ 74 h 274"/>
                <a:gd name="T22" fmla="*/ 4 w 126"/>
                <a:gd name="T23" fmla="*/ 74 h 274"/>
                <a:gd name="T24" fmla="*/ 4 w 126"/>
                <a:gd name="T25" fmla="*/ 71 h 274"/>
                <a:gd name="T26" fmla="*/ 4 w 126"/>
                <a:gd name="T27" fmla="*/ 69 h 274"/>
                <a:gd name="T28" fmla="*/ 4 w 126"/>
                <a:gd name="T29" fmla="*/ 68 h 274"/>
                <a:gd name="T30" fmla="*/ 4 w 126"/>
                <a:gd name="T31" fmla="*/ 65 h 274"/>
                <a:gd name="T32" fmla="*/ 0 w 126"/>
                <a:gd name="T33" fmla="*/ 54 h 274"/>
                <a:gd name="T34" fmla="*/ 0 w 126"/>
                <a:gd name="T35" fmla="*/ 52 h 274"/>
                <a:gd name="T36" fmla="*/ 4 w 126"/>
                <a:gd name="T37" fmla="*/ 45 h 274"/>
                <a:gd name="T38" fmla="*/ 4 w 126"/>
                <a:gd name="T39" fmla="*/ 41 h 274"/>
                <a:gd name="T40" fmla="*/ 4 w 126"/>
                <a:gd name="T41" fmla="*/ 37 h 274"/>
                <a:gd name="T42" fmla="*/ 4 w 126"/>
                <a:gd name="T43" fmla="*/ 35 h 274"/>
                <a:gd name="T44" fmla="*/ 4 w 126"/>
                <a:gd name="T45" fmla="*/ 32 h 274"/>
                <a:gd name="T46" fmla="*/ 4 w 126"/>
                <a:gd name="T47" fmla="*/ 31 h 274"/>
                <a:gd name="T48" fmla="*/ 8 w 126"/>
                <a:gd name="T49" fmla="*/ 27 h 274"/>
                <a:gd name="T50" fmla="*/ 10 w 126"/>
                <a:gd name="T51" fmla="*/ 22 h 274"/>
                <a:gd name="T52" fmla="*/ 8 w 126"/>
                <a:gd name="T53" fmla="*/ 17 h 274"/>
                <a:gd name="T54" fmla="*/ 7 w 126"/>
                <a:gd name="T55" fmla="*/ 16 h 274"/>
                <a:gd name="T56" fmla="*/ 9 w 126"/>
                <a:gd name="T57" fmla="*/ 15 h 274"/>
                <a:gd name="T58" fmla="*/ 8 w 126"/>
                <a:gd name="T59" fmla="*/ 14 h 274"/>
                <a:gd name="T60" fmla="*/ 7 w 126"/>
                <a:gd name="T61" fmla="*/ 10 h 274"/>
                <a:gd name="T62" fmla="*/ 8 w 126"/>
                <a:gd name="T63" fmla="*/ 6 h 274"/>
                <a:gd name="T64" fmla="*/ 7 w 126"/>
                <a:gd name="T65" fmla="*/ 3 h 274"/>
                <a:gd name="T66" fmla="*/ 7 w 126"/>
                <a:gd name="T67" fmla="*/ 3 h 274"/>
                <a:gd name="T68" fmla="*/ 9 w 126"/>
                <a:gd name="T69" fmla="*/ 3 h 274"/>
                <a:gd name="T70" fmla="*/ 10 w 126"/>
                <a:gd name="T71" fmla="*/ 3 h 274"/>
                <a:gd name="T72" fmla="*/ 11 w 126"/>
                <a:gd name="T73" fmla="*/ 3 h 274"/>
                <a:gd name="T74" fmla="*/ 12 w 126"/>
                <a:gd name="T75" fmla="*/ 3 h 274"/>
                <a:gd name="T76" fmla="*/ 14 w 126"/>
                <a:gd name="T77" fmla="*/ 0 h 274"/>
                <a:gd name="T78" fmla="*/ 32 w 126"/>
                <a:gd name="T79" fmla="*/ 45 h 274"/>
                <a:gd name="T80" fmla="*/ 33 w 126"/>
                <a:gd name="T81" fmla="*/ 47 h 274"/>
                <a:gd name="T82" fmla="*/ 33 w 126"/>
                <a:gd name="T83" fmla="*/ 48 h 274"/>
                <a:gd name="T84" fmla="*/ 33 w 126"/>
                <a:gd name="T85" fmla="*/ 49 h 274"/>
                <a:gd name="T86" fmla="*/ 37 w 126"/>
                <a:gd name="T87" fmla="*/ 52 h 274"/>
                <a:gd name="T88" fmla="*/ 37 w 126"/>
                <a:gd name="T89" fmla="*/ 52 h 274"/>
                <a:gd name="T90" fmla="*/ 38 w 126"/>
                <a:gd name="T91" fmla="*/ 54 h 274"/>
                <a:gd name="T92" fmla="*/ 38 w 126"/>
                <a:gd name="T93" fmla="*/ 55 h 274"/>
                <a:gd name="T94" fmla="*/ 41 w 126"/>
                <a:gd name="T95" fmla="*/ 59 h 274"/>
                <a:gd name="T96" fmla="*/ 41 w 126"/>
                <a:gd name="T97" fmla="*/ 60 h 274"/>
                <a:gd name="T98" fmla="*/ 40 w 126"/>
                <a:gd name="T99" fmla="*/ 61 h 274"/>
                <a:gd name="T100" fmla="*/ 40 w 126"/>
                <a:gd name="T101" fmla="*/ 64 h 2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6"/>
                <a:gd name="T154" fmla="*/ 0 h 274"/>
                <a:gd name="T155" fmla="*/ 126 w 126"/>
                <a:gd name="T156" fmla="*/ 274 h 2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6" h="274">
                  <a:moveTo>
                    <a:pt x="124" y="232"/>
                  </a:moveTo>
                  <a:lnTo>
                    <a:pt x="120" y="230"/>
                  </a:lnTo>
                  <a:lnTo>
                    <a:pt x="114" y="230"/>
                  </a:lnTo>
                  <a:lnTo>
                    <a:pt x="108" y="242"/>
                  </a:lnTo>
                  <a:lnTo>
                    <a:pt x="102" y="244"/>
                  </a:lnTo>
                  <a:lnTo>
                    <a:pt x="102" y="250"/>
                  </a:lnTo>
                  <a:lnTo>
                    <a:pt x="102" y="252"/>
                  </a:lnTo>
                  <a:lnTo>
                    <a:pt x="100" y="250"/>
                  </a:lnTo>
                  <a:lnTo>
                    <a:pt x="96" y="252"/>
                  </a:lnTo>
                  <a:lnTo>
                    <a:pt x="96" y="256"/>
                  </a:lnTo>
                  <a:lnTo>
                    <a:pt x="10" y="274"/>
                  </a:lnTo>
                  <a:lnTo>
                    <a:pt x="10" y="270"/>
                  </a:lnTo>
                  <a:lnTo>
                    <a:pt x="4" y="264"/>
                  </a:lnTo>
                  <a:lnTo>
                    <a:pt x="4" y="254"/>
                  </a:lnTo>
                  <a:lnTo>
                    <a:pt x="6" y="250"/>
                  </a:lnTo>
                  <a:lnTo>
                    <a:pt x="4" y="240"/>
                  </a:lnTo>
                  <a:lnTo>
                    <a:pt x="0" y="200"/>
                  </a:lnTo>
                  <a:lnTo>
                    <a:pt x="0" y="188"/>
                  </a:lnTo>
                  <a:lnTo>
                    <a:pt x="4" y="164"/>
                  </a:lnTo>
                  <a:lnTo>
                    <a:pt x="8" y="148"/>
                  </a:lnTo>
                  <a:lnTo>
                    <a:pt x="10" y="138"/>
                  </a:lnTo>
                  <a:lnTo>
                    <a:pt x="4" y="128"/>
                  </a:lnTo>
                  <a:lnTo>
                    <a:pt x="4" y="120"/>
                  </a:lnTo>
                  <a:lnTo>
                    <a:pt x="8" y="114"/>
                  </a:lnTo>
                  <a:lnTo>
                    <a:pt x="24" y="102"/>
                  </a:lnTo>
                  <a:lnTo>
                    <a:pt x="32" y="80"/>
                  </a:lnTo>
                  <a:lnTo>
                    <a:pt x="24" y="66"/>
                  </a:lnTo>
                  <a:lnTo>
                    <a:pt x="22" y="60"/>
                  </a:lnTo>
                  <a:lnTo>
                    <a:pt x="26" y="56"/>
                  </a:lnTo>
                  <a:lnTo>
                    <a:pt x="24" y="52"/>
                  </a:lnTo>
                  <a:lnTo>
                    <a:pt x="20" y="38"/>
                  </a:lnTo>
                  <a:lnTo>
                    <a:pt x="24" y="20"/>
                  </a:lnTo>
                  <a:lnTo>
                    <a:pt x="20" y="14"/>
                  </a:lnTo>
                  <a:lnTo>
                    <a:pt x="22" y="10"/>
                  </a:lnTo>
                  <a:lnTo>
                    <a:pt x="26" y="10"/>
                  </a:lnTo>
                  <a:lnTo>
                    <a:pt x="30" y="4"/>
                  </a:lnTo>
                  <a:lnTo>
                    <a:pt x="34" y="6"/>
                  </a:lnTo>
                  <a:lnTo>
                    <a:pt x="38" y="6"/>
                  </a:lnTo>
                  <a:lnTo>
                    <a:pt x="42" y="0"/>
                  </a:lnTo>
                  <a:lnTo>
                    <a:pt x="98" y="168"/>
                  </a:lnTo>
                  <a:lnTo>
                    <a:pt x="100" y="172"/>
                  </a:lnTo>
                  <a:lnTo>
                    <a:pt x="100" y="180"/>
                  </a:lnTo>
                  <a:lnTo>
                    <a:pt x="100" y="182"/>
                  </a:lnTo>
                  <a:lnTo>
                    <a:pt x="114" y="194"/>
                  </a:lnTo>
                  <a:lnTo>
                    <a:pt x="116" y="194"/>
                  </a:lnTo>
                  <a:lnTo>
                    <a:pt x="118" y="200"/>
                  </a:lnTo>
                  <a:lnTo>
                    <a:pt x="118" y="202"/>
                  </a:lnTo>
                  <a:lnTo>
                    <a:pt x="126" y="216"/>
                  </a:lnTo>
                  <a:lnTo>
                    <a:pt x="126" y="220"/>
                  </a:lnTo>
                  <a:lnTo>
                    <a:pt x="124" y="226"/>
                  </a:lnTo>
                  <a:lnTo>
                    <a:pt x="124" y="232"/>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1" name="Freeform 27"/>
            <p:cNvSpPr>
              <a:spLocks/>
            </p:cNvSpPr>
            <p:nvPr/>
          </p:nvSpPr>
          <p:spPr bwMode="gray">
            <a:xfrm>
              <a:off x="7766624" y="1768279"/>
              <a:ext cx="402589" cy="655819"/>
            </a:xfrm>
            <a:custGeom>
              <a:avLst/>
              <a:gdLst>
                <a:gd name="T0" fmla="*/ 14 w 288"/>
                <a:gd name="T1" fmla="*/ 117 h 464"/>
                <a:gd name="T2" fmla="*/ 16 w 288"/>
                <a:gd name="T3" fmla="*/ 121 h 464"/>
                <a:gd name="T4" fmla="*/ 19 w 288"/>
                <a:gd name="T5" fmla="*/ 124 h 464"/>
                <a:gd name="T6" fmla="*/ 20 w 288"/>
                <a:gd name="T7" fmla="*/ 126 h 464"/>
                <a:gd name="T8" fmla="*/ 22 w 288"/>
                <a:gd name="T9" fmla="*/ 130 h 464"/>
                <a:gd name="T10" fmla="*/ 23 w 288"/>
                <a:gd name="T11" fmla="*/ 127 h 464"/>
                <a:gd name="T12" fmla="*/ 26 w 288"/>
                <a:gd name="T13" fmla="*/ 119 h 464"/>
                <a:gd name="T14" fmla="*/ 29 w 288"/>
                <a:gd name="T15" fmla="*/ 112 h 464"/>
                <a:gd name="T16" fmla="*/ 28 w 288"/>
                <a:gd name="T17" fmla="*/ 111 h 464"/>
                <a:gd name="T18" fmla="*/ 31 w 288"/>
                <a:gd name="T19" fmla="*/ 102 h 464"/>
                <a:gd name="T20" fmla="*/ 34 w 288"/>
                <a:gd name="T21" fmla="*/ 106 h 464"/>
                <a:gd name="T22" fmla="*/ 35 w 288"/>
                <a:gd name="T23" fmla="*/ 106 h 464"/>
                <a:gd name="T24" fmla="*/ 35 w 288"/>
                <a:gd name="T25" fmla="*/ 102 h 464"/>
                <a:gd name="T26" fmla="*/ 41 w 288"/>
                <a:gd name="T27" fmla="*/ 100 h 464"/>
                <a:gd name="T28" fmla="*/ 41 w 288"/>
                <a:gd name="T29" fmla="*/ 97 h 464"/>
                <a:gd name="T30" fmla="*/ 45 w 288"/>
                <a:gd name="T31" fmla="*/ 96 h 464"/>
                <a:gd name="T32" fmla="*/ 47 w 288"/>
                <a:gd name="T33" fmla="*/ 92 h 464"/>
                <a:gd name="T34" fmla="*/ 48 w 288"/>
                <a:gd name="T35" fmla="*/ 87 h 464"/>
                <a:gd name="T36" fmla="*/ 49 w 288"/>
                <a:gd name="T37" fmla="*/ 84 h 464"/>
                <a:gd name="T38" fmla="*/ 54 w 288"/>
                <a:gd name="T39" fmla="*/ 84 h 464"/>
                <a:gd name="T40" fmla="*/ 54 w 288"/>
                <a:gd name="T41" fmla="*/ 80 h 464"/>
                <a:gd name="T42" fmla="*/ 59 w 288"/>
                <a:gd name="T43" fmla="*/ 77 h 464"/>
                <a:gd name="T44" fmla="*/ 63 w 288"/>
                <a:gd name="T45" fmla="*/ 80 h 464"/>
                <a:gd name="T46" fmla="*/ 68 w 288"/>
                <a:gd name="T47" fmla="*/ 72 h 464"/>
                <a:gd name="T48" fmla="*/ 73 w 288"/>
                <a:gd name="T49" fmla="*/ 67 h 464"/>
                <a:gd name="T50" fmla="*/ 74 w 288"/>
                <a:gd name="T51" fmla="*/ 67 h 464"/>
                <a:gd name="T52" fmla="*/ 78 w 288"/>
                <a:gd name="T53" fmla="*/ 63 h 464"/>
                <a:gd name="T54" fmla="*/ 76 w 288"/>
                <a:gd name="T55" fmla="*/ 61 h 464"/>
                <a:gd name="T56" fmla="*/ 74 w 288"/>
                <a:gd name="T57" fmla="*/ 60 h 464"/>
                <a:gd name="T58" fmla="*/ 76 w 288"/>
                <a:gd name="T59" fmla="*/ 58 h 464"/>
                <a:gd name="T60" fmla="*/ 74 w 288"/>
                <a:gd name="T61" fmla="*/ 53 h 464"/>
                <a:gd name="T62" fmla="*/ 70 w 288"/>
                <a:gd name="T63" fmla="*/ 52 h 464"/>
                <a:gd name="T64" fmla="*/ 69 w 288"/>
                <a:gd name="T65" fmla="*/ 54 h 464"/>
                <a:gd name="T66" fmla="*/ 65 w 288"/>
                <a:gd name="T67" fmla="*/ 45 h 464"/>
                <a:gd name="T68" fmla="*/ 65 w 288"/>
                <a:gd name="T69" fmla="*/ 43 h 464"/>
                <a:gd name="T70" fmla="*/ 63 w 288"/>
                <a:gd name="T71" fmla="*/ 43 h 464"/>
                <a:gd name="T72" fmla="*/ 60 w 288"/>
                <a:gd name="T73" fmla="*/ 43 h 464"/>
                <a:gd name="T74" fmla="*/ 57 w 288"/>
                <a:gd name="T75" fmla="*/ 42 h 464"/>
                <a:gd name="T76" fmla="*/ 56 w 288"/>
                <a:gd name="T77" fmla="*/ 37 h 464"/>
                <a:gd name="T78" fmla="*/ 39 w 288"/>
                <a:gd name="T79" fmla="*/ 2 h 464"/>
                <a:gd name="T80" fmla="*/ 35 w 288"/>
                <a:gd name="T81" fmla="*/ 2 h 464"/>
                <a:gd name="T82" fmla="*/ 33 w 288"/>
                <a:gd name="T83" fmla="*/ 3 h 464"/>
                <a:gd name="T84" fmla="*/ 29 w 288"/>
                <a:gd name="T85" fmla="*/ 4 h 464"/>
                <a:gd name="T86" fmla="*/ 23 w 288"/>
                <a:gd name="T87" fmla="*/ 9 h 464"/>
                <a:gd name="T88" fmla="*/ 22 w 288"/>
                <a:gd name="T89" fmla="*/ 3 h 464"/>
                <a:gd name="T90" fmla="*/ 19 w 288"/>
                <a:gd name="T91" fmla="*/ 3 h 464"/>
                <a:gd name="T92" fmla="*/ 10 w 288"/>
                <a:gd name="T93" fmla="*/ 27 h 464"/>
                <a:gd name="T94" fmla="*/ 11 w 288"/>
                <a:gd name="T95" fmla="*/ 32 h 464"/>
                <a:gd name="T96" fmla="*/ 10 w 288"/>
                <a:gd name="T97" fmla="*/ 37 h 464"/>
                <a:gd name="T98" fmla="*/ 9 w 288"/>
                <a:gd name="T99" fmla="*/ 40 h 464"/>
                <a:gd name="T100" fmla="*/ 10 w 288"/>
                <a:gd name="T101" fmla="*/ 53 h 464"/>
                <a:gd name="T102" fmla="*/ 7 w 288"/>
                <a:gd name="T103" fmla="*/ 60 h 464"/>
                <a:gd name="T104" fmla="*/ 7 w 288"/>
                <a:gd name="T105" fmla="*/ 65 h 464"/>
                <a:gd name="T106" fmla="*/ 5 w 288"/>
                <a:gd name="T107" fmla="*/ 66 h 464"/>
                <a:gd name="T108" fmla="*/ 5 w 288"/>
                <a:gd name="T109" fmla="*/ 69 h 464"/>
                <a:gd name="T110" fmla="*/ 3 w 288"/>
                <a:gd name="T111" fmla="*/ 69 h 4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88"/>
                <a:gd name="T169" fmla="*/ 0 h 464"/>
                <a:gd name="T170" fmla="*/ 288 w 288"/>
                <a:gd name="T171" fmla="*/ 464 h 4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88" h="464">
                  <a:moveTo>
                    <a:pt x="0" y="248"/>
                  </a:moveTo>
                  <a:lnTo>
                    <a:pt x="56" y="416"/>
                  </a:lnTo>
                  <a:lnTo>
                    <a:pt x="58" y="420"/>
                  </a:lnTo>
                  <a:lnTo>
                    <a:pt x="58" y="428"/>
                  </a:lnTo>
                  <a:lnTo>
                    <a:pt x="58" y="430"/>
                  </a:lnTo>
                  <a:lnTo>
                    <a:pt x="72" y="442"/>
                  </a:lnTo>
                  <a:lnTo>
                    <a:pt x="74" y="442"/>
                  </a:lnTo>
                  <a:lnTo>
                    <a:pt x="76" y="448"/>
                  </a:lnTo>
                  <a:lnTo>
                    <a:pt x="76" y="450"/>
                  </a:lnTo>
                  <a:lnTo>
                    <a:pt x="84" y="464"/>
                  </a:lnTo>
                  <a:lnTo>
                    <a:pt x="86" y="462"/>
                  </a:lnTo>
                  <a:lnTo>
                    <a:pt x="88" y="450"/>
                  </a:lnTo>
                  <a:lnTo>
                    <a:pt x="88" y="438"/>
                  </a:lnTo>
                  <a:lnTo>
                    <a:pt x="94" y="426"/>
                  </a:lnTo>
                  <a:lnTo>
                    <a:pt x="100" y="408"/>
                  </a:lnTo>
                  <a:lnTo>
                    <a:pt x="106" y="400"/>
                  </a:lnTo>
                  <a:lnTo>
                    <a:pt x="108" y="396"/>
                  </a:lnTo>
                  <a:lnTo>
                    <a:pt x="104" y="394"/>
                  </a:lnTo>
                  <a:lnTo>
                    <a:pt x="100" y="384"/>
                  </a:lnTo>
                  <a:lnTo>
                    <a:pt x="118" y="366"/>
                  </a:lnTo>
                  <a:lnTo>
                    <a:pt x="122" y="368"/>
                  </a:lnTo>
                  <a:lnTo>
                    <a:pt x="124" y="376"/>
                  </a:lnTo>
                  <a:lnTo>
                    <a:pt x="126" y="378"/>
                  </a:lnTo>
                  <a:lnTo>
                    <a:pt x="130" y="376"/>
                  </a:lnTo>
                  <a:lnTo>
                    <a:pt x="130" y="368"/>
                  </a:lnTo>
                  <a:lnTo>
                    <a:pt x="130" y="362"/>
                  </a:lnTo>
                  <a:lnTo>
                    <a:pt x="144" y="360"/>
                  </a:lnTo>
                  <a:lnTo>
                    <a:pt x="150" y="356"/>
                  </a:lnTo>
                  <a:lnTo>
                    <a:pt x="150" y="348"/>
                  </a:lnTo>
                  <a:lnTo>
                    <a:pt x="154" y="346"/>
                  </a:lnTo>
                  <a:lnTo>
                    <a:pt x="160" y="346"/>
                  </a:lnTo>
                  <a:lnTo>
                    <a:pt x="166" y="342"/>
                  </a:lnTo>
                  <a:lnTo>
                    <a:pt x="168" y="338"/>
                  </a:lnTo>
                  <a:lnTo>
                    <a:pt x="172" y="328"/>
                  </a:lnTo>
                  <a:lnTo>
                    <a:pt x="170" y="318"/>
                  </a:lnTo>
                  <a:lnTo>
                    <a:pt x="178" y="308"/>
                  </a:lnTo>
                  <a:lnTo>
                    <a:pt x="178" y="302"/>
                  </a:lnTo>
                  <a:lnTo>
                    <a:pt x="182" y="302"/>
                  </a:lnTo>
                  <a:lnTo>
                    <a:pt x="192" y="304"/>
                  </a:lnTo>
                  <a:lnTo>
                    <a:pt x="198" y="300"/>
                  </a:lnTo>
                  <a:lnTo>
                    <a:pt x="200" y="296"/>
                  </a:lnTo>
                  <a:lnTo>
                    <a:pt x="204" y="286"/>
                  </a:lnTo>
                  <a:lnTo>
                    <a:pt x="208" y="286"/>
                  </a:lnTo>
                  <a:lnTo>
                    <a:pt x="216" y="274"/>
                  </a:lnTo>
                  <a:lnTo>
                    <a:pt x="226" y="276"/>
                  </a:lnTo>
                  <a:lnTo>
                    <a:pt x="234" y="282"/>
                  </a:lnTo>
                  <a:lnTo>
                    <a:pt x="244" y="264"/>
                  </a:lnTo>
                  <a:lnTo>
                    <a:pt x="252" y="258"/>
                  </a:lnTo>
                  <a:lnTo>
                    <a:pt x="268" y="246"/>
                  </a:lnTo>
                  <a:lnTo>
                    <a:pt x="272" y="238"/>
                  </a:lnTo>
                  <a:lnTo>
                    <a:pt x="274" y="236"/>
                  </a:lnTo>
                  <a:lnTo>
                    <a:pt x="278" y="236"/>
                  </a:lnTo>
                  <a:lnTo>
                    <a:pt x="286" y="234"/>
                  </a:lnTo>
                  <a:lnTo>
                    <a:pt x="288" y="226"/>
                  </a:lnTo>
                  <a:lnTo>
                    <a:pt x="288" y="218"/>
                  </a:lnTo>
                  <a:lnTo>
                    <a:pt x="282" y="216"/>
                  </a:lnTo>
                  <a:lnTo>
                    <a:pt x="280" y="216"/>
                  </a:lnTo>
                  <a:lnTo>
                    <a:pt x="276" y="214"/>
                  </a:lnTo>
                  <a:lnTo>
                    <a:pt x="280" y="208"/>
                  </a:lnTo>
                  <a:lnTo>
                    <a:pt x="282" y="206"/>
                  </a:lnTo>
                  <a:lnTo>
                    <a:pt x="280" y="200"/>
                  </a:lnTo>
                  <a:lnTo>
                    <a:pt x="276" y="188"/>
                  </a:lnTo>
                  <a:lnTo>
                    <a:pt x="268" y="184"/>
                  </a:lnTo>
                  <a:lnTo>
                    <a:pt x="262" y="184"/>
                  </a:lnTo>
                  <a:lnTo>
                    <a:pt x="260" y="188"/>
                  </a:lnTo>
                  <a:lnTo>
                    <a:pt x="254" y="190"/>
                  </a:lnTo>
                  <a:lnTo>
                    <a:pt x="248" y="188"/>
                  </a:lnTo>
                  <a:lnTo>
                    <a:pt x="240" y="162"/>
                  </a:lnTo>
                  <a:lnTo>
                    <a:pt x="244" y="158"/>
                  </a:lnTo>
                  <a:lnTo>
                    <a:pt x="242" y="154"/>
                  </a:lnTo>
                  <a:lnTo>
                    <a:pt x="240" y="152"/>
                  </a:lnTo>
                  <a:lnTo>
                    <a:pt x="236" y="152"/>
                  </a:lnTo>
                  <a:lnTo>
                    <a:pt x="232" y="154"/>
                  </a:lnTo>
                  <a:lnTo>
                    <a:pt x="222" y="150"/>
                  </a:lnTo>
                  <a:lnTo>
                    <a:pt x="216" y="150"/>
                  </a:lnTo>
                  <a:lnTo>
                    <a:pt x="212" y="148"/>
                  </a:lnTo>
                  <a:lnTo>
                    <a:pt x="208" y="132"/>
                  </a:lnTo>
                  <a:lnTo>
                    <a:pt x="208" y="130"/>
                  </a:lnTo>
                  <a:lnTo>
                    <a:pt x="172" y="20"/>
                  </a:lnTo>
                  <a:lnTo>
                    <a:pt x="142" y="2"/>
                  </a:lnTo>
                  <a:lnTo>
                    <a:pt x="134" y="0"/>
                  </a:lnTo>
                  <a:lnTo>
                    <a:pt x="128" y="2"/>
                  </a:lnTo>
                  <a:lnTo>
                    <a:pt x="124" y="6"/>
                  </a:lnTo>
                  <a:lnTo>
                    <a:pt x="122" y="12"/>
                  </a:lnTo>
                  <a:lnTo>
                    <a:pt x="118" y="12"/>
                  </a:lnTo>
                  <a:lnTo>
                    <a:pt x="108" y="16"/>
                  </a:lnTo>
                  <a:lnTo>
                    <a:pt x="92" y="30"/>
                  </a:lnTo>
                  <a:lnTo>
                    <a:pt x="88" y="30"/>
                  </a:lnTo>
                  <a:lnTo>
                    <a:pt x="82" y="22"/>
                  </a:lnTo>
                  <a:lnTo>
                    <a:pt x="82" y="12"/>
                  </a:lnTo>
                  <a:lnTo>
                    <a:pt x="80" y="8"/>
                  </a:lnTo>
                  <a:lnTo>
                    <a:pt x="74" y="8"/>
                  </a:lnTo>
                  <a:lnTo>
                    <a:pt x="64" y="12"/>
                  </a:lnTo>
                  <a:lnTo>
                    <a:pt x="38" y="96"/>
                  </a:lnTo>
                  <a:lnTo>
                    <a:pt x="38" y="110"/>
                  </a:lnTo>
                  <a:lnTo>
                    <a:pt x="42" y="114"/>
                  </a:lnTo>
                  <a:lnTo>
                    <a:pt x="42" y="124"/>
                  </a:lnTo>
                  <a:lnTo>
                    <a:pt x="40" y="130"/>
                  </a:lnTo>
                  <a:lnTo>
                    <a:pt x="36" y="134"/>
                  </a:lnTo>
                  <a:lnTo>
                    <a:pt x="32" y="142"/>
                  </a:lnTo>
                  <a:lnTo>
                    <a:pt x="40" y="176"/>
                  </a:lnTo>
                  <a:lnTo>
                    <a:pt x="36" y="188"/>
                  </a:lnTo>
                  <a:lnTo>
                    <a:pt x="36" y="196"/>
                  </a:lnTo>
                  <a:lnTo>
                    <a:pt x="24" y="214"/>
                  </a:lnTo>
                  <a:lnTo>
                    <a:pt x="22" y="220"/>
                  </a:lnTo>
                  <a:lnTo>
                    <a:pt x="26" y="230"/>
                  </a:lnTo>
                  <a:lnTo>
                    <a:pt x="26" y="232"/>
                  </a:lnTo>
                  <a:lnTo>
                    <a:pt x="18" y="232"/>
                  </a:lnTo>
                  <a:lnTo>
                    <a:pt x="20" y="240"/>
                  </a:lnTo>
                  <a:lnTo>
                    <a:pt x="18" y="246"/>
                  </a:lnTo>
                  <a:lnTo>
                    <a:pt x="14" y="246"/>
                  </a:lnTo>
                  <a:lnTo>
                    <a:pt x="8" y="244"/>
                  </a:lnTo>
                  <a:lnTo>
                    <a:pt x="0" y="248"/>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2" name="Freeform 28"/>
            <p:cNvSpPr>
              <a:spLocks/>
            </p:cNvSpPr>
            <p:nvPr/>
          </p:nvSpPr>
          <p:spPr bwMode="gray">
            <a:xfrm>
              <a:off x="7005099" y="2217425"/>
              <a:ext cx="832665" cy="641173"/>
            </a:xfrm>
            <a:custGeom>
              <a:avLst/>
              <a:gdLst>
                <a:gd name="T0" fmla="*/ 127 w 594"/>
                <a:gd name="T1" fmla="*/ 110 h 456"/>
                <a:gd name="T2" fmla="*/ 123 w 594"/>
                <a:gd name="T3" fmla="*/ 113 h 456"/>
                <a:gd name="T4" fmla="*/ 121 w 594"/>
                <a:gd name="T5" fmla="*/ 118 h 456"/>
                <a:gd name="T6" fmla="*/ 121 w 594"/>
                <a:gd name="T7" fmla="*/ 122 h 456"/>
                <a:gd name="T8" fmla="*/ 125 w 594"/>
                <a:gd name="T9" fmla="*/ 118 h 456"/>
                <a:gd name="T10" fmla="*/ 131 w 594"/>
                <a:gd name="T11" fmla="*/ 118 h 456"/>
                <a:gd name="T12" fmla="*/ 140 w 594"/>
                <a:gd name="T13" fmla="*/ 113 h 456"/>
                <a:gd name="T14" fmla="*/ 155 w 594"/>
                <a:gd name="T15" fmla="*/ 105 h 456"/>
                <a:gd name="T16" fmla="*/ 160 w 594"/>
                <a:gd name="T17" fmla="*/ 100 h 456"/>
                <a:gd name="T18" fmla="*/ 164 w 594"/>
                <a:gd name="T19" fmla="*/ 96 h 456"/>
                <a:gd name="T20" fmla="*/ 161 w 594"/>
                <a:gd name="T21" fmla="*/ 96 h 456"/>
                <a:gd name="T22" fmla="*/ 156 w 594"/>
                <a:gd name="T23" fmla="*/ 99 h 456"/>
                <a:gd name="T24" fmla="*/ 153 w 594"/>
                <a:gd name="T25" fmla="*/ 102 h 456"/>
                <a:gd name="T26" fmla="*/ 156 w 594"/>
                <a:gd name="T27" fmla="*/ 94 h 456"/>
                <a:gd name="T28" fmla="*/ 153 w 594"/>
                <a:gd name="T29" fmla="*/ 97 h 456"/>
                <a:gd name="T30" fmla="*/ 140 w 594"/>
                <a:gd name="T31" fmla="*/ 105 h 456"/>
                <a:gd name="T32" fmla="*/ 129 w 594"/>
                <a:gd name="T33" fmla="*/ 112 h 456"/>
                <a:gd name="T34" fmla="*/ 129 w 594"/>
                <a:gd name="T35" fmla="*/ 107 h 456"/>
                <a:gd name="T36" fmla="*/ 131 w 594"/>
                <a:gd name="T37" fmla="*/ 100 h 456"/>
                <a:gd name="T38" fmla="*/ 127 w 594"/>
                <a:gd name="T39" fmla="*/ 78 h 456"/>
                <a:gd name="T40" fmla="*/ 125 w 594"/>
                <a:gd name="T41" fmla="*/ 54 h 456"/>
                <a:gd name="T42" fmla="*/ 121 w 594"/>
                <a:gd name="T43" fmla="*/ 39 h 456"/>
                <a:gd name="T44" fmla="*/ 119 w 594"/>
                <a:gd name="T45" fmla="*/ 36 h 456"/>
                <a:gd name="T46" fmla="*/ 117 w 594"/>
                <a:gd name="T47" fmla="*/ 32 h 456"/>
                <a:gd name="T48" fmla="*/ 116 w 594"/>
                <a:gd name="T49" fmla="*/ 19 h 456"/>
                <a:gd name="T50" fmla="*/ 112 w 594"/>
                <a:gd name="T51" fmla="*/ 5 h 456"/>
                <a:gd name="T52" fmla="*/ 110 w 594"/>
                <a:gd name="T53" fmla="*/ 0 h 456"/>
                <a:gd name="T54" fmla="*/ 82 w 594"/>
                <a:gd name="T55" fmla="*/ 6 h 456"/>
                <a:gd name="T56" fmla="*/ 74 w 594"/>
                <a:gd name="T57" fmla="*/ 12 h 456"/>
                <a:gd name="T58" fmla="*/ 67 w 594"/>
                <a:gd name="T59" fmla="*/ 24 h 456"/>
                <a:gd name="T60" fmla="*/ 58 w 594"/>
                <a:gd name="T61" fmla="*/ 35 h 456"/>
                <a:gd name="T62" fmla="*/ 59 w 594"/>
                <a:gd name="T63" fmla="*/ 39 h 456"/>
                <a:gd name="T64" fmla="*/ 62 w 594"/>
                <a:gd name="T65" fmla="*/ 41 h 456"/>
                <a:gd name="T66" fmla="*/ 63 w 594"/>
                <a:gd name="T67" fmla="*/ 47 h 456"/>
                <a:gd name="T68" fmla="*/ 53 w 594"/>
                <a:gd name="T69" fmla="*/ 59 h 456"/>
                <a:gd name="T70" fmla="*/ 35 w 594"/>
                <a:gd name="T71" fmla="*/ 62 h 456"/>
                <a:gd name="T72" fmla="*/ 20 w 594"/>
                <a:gd name="T73" fmla="*/ 63 h 456"/>
                <a:gd name="T74" fmla="*/ 10 w 594"/>
                <a:gd name="T75" fmla="*/ 69 h 456"/>
                <a:gd name="T76" fmla="*/ 15 w 594"/>
                <a:gd name="T77" fmla="*/ 79 h 456"/>
                <a:gd name="T78" fmla="*/ 11 w 594"/>
                <a:gd name="T79" fmla="*/ 86 h 456"/>
                <a:gd name="T80" fmla="*/ 3 w 594"/>
                <a:gd name="T81" fmla="*/ 105 h 456"/>
                <a:gd name="T82" fmla="*/ 92 w 594"/>
                <a:gd name="T83" fmla="*/ 88 h 456"/>
                <a:gd name="T84" fmla="*/ 94 w 594"/>
                <a:gd name="T85" fmla="*/ 91 h 456"/>
                <a:gd name="T86" fmla="*/ 99 w 594"/>
                <a:gd name="T87" fmla="*/ 97 h 456"/>
                <a:gd name="T88" fmla="*/ 105 w 594"/>
                <a:gd name="T89" fmla="*/ 99 h 4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94"/>
                <a:gd name="T136" fmla="*/ 0 h 456"/>
                <a:gd name="T137" fmla="*/ 594 w 594"/>
                <a:gd name="T138" fmla="*/ 456 h 4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94" h="456">
                  <a:moveTo>
                    <a:pt x="386" y="374"/>
                  </a:moveTo>
                  <a:lnTo>
                    <a:pt x="450" y="398"/>
                  </a:lnTo>
                  <a:lnTo>
                    <a:pt x="454" y="408"/>
                  </a:lnTo>
                  <a:lnTo>
                    <a:pt x="450" y="412"/>
                  </a:lnTo>
                  <a:lnTo>
                    <a:pt x="448" y="416"/>
                  </a:lnTo>
                  <a:lnTo>
                    <a:pt x="446" y="424"/>
                  </a:lnTo>
                  <a:lnTo>
                    <a:pt x="446" y="434"/>
                  </a:lnTo>
                  <a:lnTo>
                    <a:pt x="442" y="434"/>
                  </a:lnTo>
                  <a:lnTo>
                    <a:pt x="440" y="438"/>
                  </a:lnTo>
                  <a:lnTo>
                    <a:pt x="434" y="450"/>
                  </a:lnTo>
                  <a:lnTo>
                    <a:pt x="434" y="454"/>
                  </a:lnTo>
                  <a:lnTo>
                    <a:pt x="436" y="456"/>
                  </a:lnTo>
                  <a:lnTo>
                    <a:pt x="438" y="452"/>
                  </a:lnTo>
                  <a:lnTo>
                    <a:pt x="440" y="450"/>
                  </a:lnTo>
                  <a:lnTo>
                    <a:pt x="450" y="440"/>
                  </a:lnTo>
                  <a:lnTo>
                    <a:pt x="456" y="442"/>
                  </a:lnTo>
                  <a:lnTo>
                    <a:pt x="470" y="442"/>
                  </a:lnTo>
                  <a:lnTo>
                    <a:pt x="474" y="438"/>
                  </a:lnTo>
                  <a:lnTo>
                    <a:pt x="488" y="434"/>
                  </a:lnTo>
                  <a:lnTo>
                    <a:pt x="500" y="430"/>
                  </a:lnTo>
                  <a:lnTo>
                    <a:pt x="506" y="424"/>
                  </a:lnTo>
                  <a:lnTo>
                    <a:pt x="514" y="416"/>
                  </a:lnTo>
                  <a:lnTo>
                    <a:pt x="550" y="392"/>
                  </a:lnTo>
                  <a:lnTo>
                    <a:pt x="560" y="386"/>
                  </a:lnTo>
                  <a:lnTo>
                    <a:pt x="568" y="380"/>
                  </a:lnTo>
                  <a:lnTo>
                    <a:pt x="574" y="378"/>
                  </a:lnTo>
                  <a:lnTo>
                    <a:pt x="578" y="372"/>
                  </a:lnTo>
                  <a:lnTo>
                    <a:pt x="586" y="368"/>
                  </a:lnTo>
                  <a:lnTo>
                    <a:pt x="590" y="364"/>
                  </a:lnTo>
                  <a:lnTo>
                    <a:pt x="594" y="356"/>
                  </a:lnTo>
                  <a:lnTo>
                    <a:pt x="594" y="354"/>
                  </a:lnTo>
                  <a:lnTo>
                    <a:pt x="594" y="352"/>
                  </a:lnTo>
                  <a:lnTo>
                    <a:pt x="586" y="360"/>
                  </a:lnTo>
                  <a:lnTo>
                    <a:pt x="578" y="362"/>
                  </a:lnTo>
                  <a:lnTo>
                    <a:pt x="568" y="366"/>
                  </a:lnTo>
                  <a:lnTo>
                    <a:pt x="564" y="370"/>
                  </a:lnTo>
                  <a:lnTo>
                    <a:pt x="560" y="376"/>
                  </a:lnTo>
                  <a:lnTo>
                    <a:pt x="552" y="382"/>
                  </a:lnTo>
                  <a:lnTo>
                    <a:pt x="550" y="378"/>
                  </a:lnTo>
                  <a:lnTo>
                    <a:pt x="552" y="372"/>
                  </a:lnTo>
                  <a:lnTo>
                    <a:pt x="560" y="364"/>
                  </a:lnTo>
                  <a:lnTo>
                    <a:pt x="566" y="352"/>
                  </a:lnTo>
                  <a:lnTo>
                    <a:pt x="564" y="350"/>
                  </a:lnTo>
                  <a:lnTo>
                    <a:pt x="558" y="356"/>
                  </a:lnTo>
                  <a:lnTo>
                    <a:pt x="554" y="364"/>
                  </a:lnTo>
                  <a:lnTo>
                    <a:pt x="548" y="368"/>
                  </a:lnTo>
                  <a:lnTo>
                    <a:pt x="528" y="380"/>
                  </a:lnTo>
                  <a:lnTo>
                    <a:pt x="504" y="392"/>
                  </a:lnTo>
                  <a:lnTo>
                    <a:pt x="482" y="402"/>
                  </a:lnTo>
                  <a:lnTo>
                    <a:pt x="474" y="408"/>
                  </a:lnTo>
                  <a:lnTo>
                    <a:pt x="466" y="418"/>
                  </a:lnTo>
                  <a:lnTo>
                    <a:pt x="462" y="414"/>
                  </a:lnTo>
                  <a:lnTo>
                    <a:pt x="460" y="406"/>
                  </a:lnTo>
                  <a:lnTo>
                    <a:pt x="464" y="398"/>
                  </a:lnTo>
                  <a:lnTo>
                    <a:pt x="470" y="392"/>
                  </a:lnTo>
                  <a:lnTo>
                    <a:pt x="462" y="384"/>
                  </a:lnTo>
                  <a:lnTo>
                    <a:pt x="474" y="372"/>
                  </a:lnTo>
                  <a:lnTo>
                    <a:pt x="474" y="368"/>
                  </a:lnTo>
                  <a:lnTo>
                    <a:pt x="470" y="360"/>
                  </a:lnTo>
                  <a:lnTo>
                    <a:pt x="460" y="288"/>
                  </a:lnTo>
                  <a:lnTo>
                    <a:pt x="458" y="284"/>
                  </a:lnTo>
                  <a:lnTo>
                    <a:pt x="458" y="216"/>
                  </a:lnTo>
                  <a:lnTo>
                    <a:pt x="450" y="200"/>
                  </a:lnTo>
                  <a:lnTo>
                    <a:pt x="444" y="184"/>
                  </a:lnTo>
                  <a:lnTo>
                    <a:pt x="444" y="170"/>
                  </a:lnTo>
                  <a:lnTo>
                    <a:pt x="440" y="146"/>
                  </a:lnTo>
                  <a:lnTo>
                    <a:pt x="432" y="132"/>
                  </a:lnTo>
                  <a:lnTo>
                    <a:pt x="428" y="134"/>
                  </a:lnTo>
                  <a:lnTo>
                    <a:pt x="428" y="136"/>
                  </a:lnTo>
                  <a:lnTo>
                    <a:pt x="426" y="138"/>
                  </a:lnTo>
                  <a:lnTo>
                    <a:pt x="424" y="132"/>
                  </a:lnTo>
                  <a:lnTo>
                    <a:pt x="426" y="120"/>
                  </a:lnTo>
                  <a:lnTo>
                    <a:pt x="414" y="92"/>
                  </a:lnTo>
                  <a:lnTo>
                    <a:pt x="412" y="82"/>
                  </a:lnTo>
                  <a:lnTo>
                    <a:pt x="418" y="70"/>
                  </a:lnTo>
                  <a:lnTo>
                    <a:pt x="414" y="50"/>
                  </a:lnTo>
                  <a:lnTo>
                    <a:pt x="402" y="22"/>
                  </a:lnTo>
                  <a:lnTo>
                    <a:pt x="402" y="18"/>
                  </a:lnTo>
                  <a:lnTo>
                    <a:pt x="398" y="14"/>
                  </a:lnTo>
                  <a:lnTo>
                    <a:pt x="400" y="10"/>
                  </a:lnTo>
                  <a:lnTo>
                    <a:pt x="394" y="0"/>
                  </a:lnTo>
                  <a:lnTo>
                    <a:pt x="300" y="24"/>
                  </a:lnTo>
                  <a:lnTo>
                    <a:pt x="300" y="20"/>
                  </a:lnTo>
                  <a:lnTo>
                    <a:pt x="296" y="20"/>
                  </a:lnTo>
                  <a:lnTo>
                    <a:pt x="288" y="26"/>
                  </a:lnTo>
                  <a:lnTo>
                    <a:pt x="266" y="48"/>
                  </a:lnTo>
                  <a:lnTo>
                    <a:pt x="244" y="80"/>
                  </a:lnTo>
                  <a:lnTo>
                    <a:pt x="240" y="86"/>
                  </a:lnTo>
                  <a:lnTo>
                    <a:pt x="242" y="90"/>
                  </a:lnTo>
                  <a:lnTo>
                    <a:pt x="238" y="102"/>
                  </a:lnTo>
                  <a:lnTo>
                    <a:pt x="234" y="108"/>
                  </a:lnTo>
                  <a:lnTo>
                    <a:pt x="210" y="130"/>
                  </a:lnTo>
                  <a:lnTo>
                    <a:pt x="208" y="134"/>
                  </a:lnTo>
                  <a:lnTo>
                    <a:pt x="212" y="144"/>
                  </a:lnTo>
                  <a:lnTo>
                    <a:pt x="214" y="146"/>
                  </a:lnTo>
                  <a:lnTo>
                    <a:pt x="220" y="144"/>
                  </a:lnTo>
                  <a:lnTo>
                    <a:pt x="224" y="148"/>
                  </a:lnTo>
                  <a:lnTo>
                    <a:pt x="226" y="154"/>
                  </a:lnTo>
                  <a:lnTo>
                    <a:pt x="220" y="158"/>
                  </a:lnTo>
                  <a:lnTo>
                    <a:pt x="222" y="166"/>
                  </a:lnTo>
                  <a:lnTo>
                    <a:pt x="228" y="174"/>
                  </a:lnTo>
                  <a:lnTo>
                    <a:pt x="228" y="188"/>
                  </a:lnTo>
                  <a:lnTo>
                    <a:pt x="212" y="194"/>
                  </a:lnTo>
                  <a:lnTo>
                    <a:pt x="190" y="218"/>
                  </a:lnTo>
                  <a:lnTo>
                    <a:pt x="174" y="224"/>
                  </a:lnTo>
                  <a:lnTo>
                    <a:pt x="136" y="234"/>
                  </a:lnTo>
                  <a:lnTo>
                    <a:pt x="124" y="230"/>
                  </a:lnTo>
                  <a:lnTo>
                    <a:pt x="114" y="228"/>
                  </a:lnTo>
                  <a:lnTo>
                    <a:pt x="94" y="230"/>
                  </a:lnTo>
                  <a:lnTo>
                    <a:pt x="72" y="234"/>
                  </a:lnTo>
                  <a:lnTo>
                    <a:pt x="52" y="242"/>
                  </a:lnTo>
                  <a:lnTo>
                    <a:pt x="40" y="248"/>
                  </a:lnTo>
                  <a:lnTo>
                    <a:pt x="38" y="262"/>
                  </a:lnTo>
                  <a:lnTo>
                    <a:pt x="38" y="270"/>
                  </a:lnTo>
                  <a:lnTo>
                    <a:pt x="54" y="288"/>
                  </a:lnTo>
                  <a:lnTo>
                    <a:pt x="56" y="296"/>
                  </a:lnTo>
                  <a:lnTo>
                    <a:pt x="54" y="302"/>
                  </a:lnTo>
                  <a:lnTo>
                    <a:pt x="48" y="306"/>
                  </a:lnTo>
                  <a:lnTo>
                    <a:pt x="42" y="320"/>
                  </a:lnTo>
                  <a:lnTo>
                    <a:pt x="12" y="350"/>
                  </a:lnTo>
                  <a:lnTo>
                    <a:pt x="0" y="360"/>
                  </a:lnTo>
                  <a:lnTo>
                    <a:pt x="6" y="386"/>
                  </a:lnTo>
                  <a:lnTo>
                    <a:pt x="324" y="322"/>
                  </a:lnTo>
                  <a:lnTo>
                    <a:pt x="330" y="326"/>
                  </a:lnTo>
                  <a:lnTo>
                    <a:pt x="332" y="330"/>
                  </a:lnTo>
                  <a:lnTo>
                    <a:pt x="334" y="334"/>
                  </a:lnTo>
                  <a:lnTo>
                    <a:pt x="338" y="332"/>
                  </a:lnTo>
                  <a:lnTo>
                    <a:pt x="340" y="336"/>
                  </a:lnTo>
                  <a:lnTo>
                    <a:pt x="346" y="336"/>
                  </a:lnTo>
                  <a:lnTo>
                    <a:pt x="356" y="356"/>
                  </a:lnTo>
                  <a:lnTo>
                    <a:pt x="356" y="362"/>
                  </a:lnTo>
                  <a:lnTo>
                    <a:pt x="360" y="366"/>
                  </a:lnTo>
                  <a:lnTo>
                    <a:pt x="360" y="368"/>
                  </a:lnTo>
                  <a:lnTo>
                    <a:pt x="380" y="370"/>
                  </a:lnTo>
                  <a:lnTo>
                    <a:pt x="386" y="374"/>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3" name="Freeform 29"/>
            <p:cNvSpPr>
              <a:spLocks/>
            </p:cNvSpPr>
            <p:nvPr/>
          </p:nvSpPr>
          <p:spPr bwMode="gray">
            <a:xfrm>
              <a:off x="6937193" y="2669827"/>
              <a:ext cx="645113" cy="421482"/>
            </a:xfrm>
            <a:custGeom>
              <a:avLst/>
              <a:gdLst>
                <a:gd name="T0" fmla="*/ 32 w 460"/>
                <a:gd name="T1" fmla="*/ 80 h 298"/>
                <a:gd name="T2" fmla="*/ 89 w 460"/>
                <a:gd name="T3" fmla="*/ 68 h 298"/>
                <a:gd name="T4" fmla="*/ 108 w 460"/>
                <a:gd name="T5" fmla="*/ 65 h 298"/>
                <a:gd name="T6" fmla="*/ 108 w 460"/>
                <a:gd name="T7" fmla="*/ 64 h 298"/>
                <a:gd name="T8" fmla="*/ 109 w 460"/>
                <a:gd name="T9" fmla="*/ 64 h 298"/>
                <a:gd name="T10" fmla="*/ 109 w 460"/>
                <a:gd name="T11" fmla="*/ 63 h 298"/>
                <a:gd name="T12" fmla="*/ 111 w 460"/>
                <a:gd name="T13" fmla="*/ 61 h 298"/>
                <a:gd name="T14" fmla="*/ 113 w 460"/>
                <a:gd name="T15" fmla="*/ 61 h 298"/>
                <a:gd name="T16" fmla="*/ 115 w 460"/>
                <a:gd name="T17" fmla="*/ 61 h 298"/>
                <a:gd name="T18" fmla="*/ 121 w 460"/>
                <a:gd name="T19" fmla="*/ 57 h 298"/>
                <a:gd name="T20" fmla="*/ 121 w 460"/>
                <a:gd name="T21" fmla="*/ 55 h 298"/>
                <a:gd name="T22" fmla="*/ 124 w 460"/>
                <a:gd name="T23" fmla="*/ 51 h 298"/>
                <a:gd name="T24" fmla="*/ 128 w 460"/>
                <a:gd name="T25" fmla="*/ 49 h 298"/>
                <a:gd name="T26" fmla="*/ 128 w 460"/>
                <a:gd name="T27" fmla="*/ 48 h 298"/>
                <a:gd name="T28" fmla="*/ 125 w 460"/>
                <a:gd name="T29" fmla="*/ 46 h 298"/>
                <a:gd name="T30" fmla="*/ 124 w 460"/>
                <a:gd name="T31" fmla="*/ 44 h 298"/>
                <a:gd name="T32" fmla="*/ 122 w 460"/>
                <a:gd name="T33" fmla="*/ 43 h 298"/>
                <a:gd name="T34" fmla="*/ 121 w 460"/>
                <a:gd name="T35" fmla="*/ 43 h 298"/>
                <a:gd name="T36" fmla="*/ 119 w 460"/>
                <a:gd name="T37" fmla="*/ 43 h 298"/>
                <a:gd name="T38" fmla="*/ 118 w 460"/>
                <a:gd name="T39" fmla="*/ 38 h 298"/>
                <a:gd name="T40" fmla="*/ 116 w 460"/>
                <a:gd name="T41" fmla="*/ 38 h 298"/>
                <a:gd name="T42" fmla="*/ 115 w 460"/>
                <a:gd name="T43" fmla="*/ 37 h 298"/>
                <a:gd name="T44" fmla="*/ 115 w 460"/>
                <a:gd name="T45" fmla="*/ 32 h 298"/>
                <a:gd name="T46" fmla="*/ 116 w 460"/>
                <a:gd name="T47" fmla="*/ 32 h 298"/>
                <a:gd name="T48" fmla="*/ 116 w 460"/>
                <a:gd name="T49" fmla="*/ 29 h 298"/>
                <a:gd name="T50" fmla="*/ 114 w 460"/>
                <a:gd name="T51" fmla="*/ 28 h 298"/>
                <a:gd name="T52" fmla="*/ 114 w 460"/>
                <a:gd name="T53" fmla="*/ 27 h 298"/>
                <a:gd name="T54" fmla="*/ 115 w 460"/>
                <a:gd name="T55" fmla="*/ 26 h 298"/>
                <a:gd name="T56" fmla="*/ 117 w 460"/>
                <a:gd name="T57" fmla="*/ 23 h 298"/>
                <a:gd name="T58" fmla="*/ 118 w 460"/>
                <a:gd name="T59" fmla="*/ 19 h 298"/>
                <a:gd name="T60" fmla="*/ 118 w 460"/>
                <a:gd name="T61" fmla="*/ 18 h 298"/>
                <a:gd name="T62" fmla="*/ 121 w 460"/>
                <a:gd name="T63" fmla="*/ 16 h 298"/>
                <a:gd name="T64" fmla="*/ 121 w 460"/>
                <a:gd name="T65" fmla="*/ 15 h 298"/>
                <a:gd name="T66" fmla="*/ 119 w 460"/>
                <a:gd name="T67" fmla="*/ 14 h 298"/>
                <a:gd name="T68" fmla="*/ 113 w 460"/>
                <a:gd name="T69" fmla="*/ 13 h 298"/>
                <a:gd name="T70" fmla="*/ 113 w 460"/>
                <a:gd name="T71" fmla="*/ 13 h 298"/>
                <a:gd name="T72" fmla="*/ 113 w 460"/>
                <a:gd name="T73" fmla="*/ 11 h 298"/>
                <a:gd name="T74" fmla="*/ 113 w 460"/>
                <a:gd name="T75" fmla="*/ 10 h 298"/>
                <a:gd name="T76" fmla="*/ 110 w 460"/>
                <a:gd name="T77" fmla="*/ 3 h 298"/>
                <a:gd name="T78" fmla="*/ 108 w 460"/>
                <a:gd name="T79" fmla="*/ 3 h 298"/>
                <a:gd name="T80" fmla="*/ 108 w 460"/>
                <a:gd name="T81" fmla="*/ 3 h 298"/>
                <a:gd name="T82" fmla="*/ 106 w 460"/>
                <a:gd name="T83" fmla="*/ 3 h 298"/>
                <a:gd name="T84" fmla="*/ 105 w 460"/>
                <a:gd name="T85" fmla="*/ 3 h 298"/>
                <a:gd name="T86" fmla="*/ 105 w 460"/>
                <a:gd name="T87" fmla="*/ 3 h 298"/>
                <a:gd name="T88" fmla="*/ 104 w 460"/>
                <a:gd name="T89" fmla="*/ 0 h 298"/>
                <a:gd name="T90" fmla="*/ 15 w 460"/>
                <a:gd name="T91" fmla="*/ 18 h 298"/>
                <a:gd name="T92" fmla="*/ 13 w 460"/>
                <a:gd name="T93" fmla="*/ 11 h 298"/>
                <a:gd name="T94" fmla="*/ 9 w 460"/>
                <a:gd name="T95" fmla="*/ 15 h 298"/>
                <a:gd name="T96" fmla="*/ 8 w 460"/>
                <a:gd name="T97" fmla="*/ 16 h 298"/>
                <a:gd name="T98" fmla="*/ 8 w 460"/>
                <a:gd name="T99" fmla="*/ 15 h 298"/>
                <a:gd name="T100" fmla="*/ 7 w 460"/>
                <a:gd name="T101" fmla="*/ 15 h 298"/>
                <a:gd name="T102" fmla="*/ 6 w 460"/>
                <a:gd name="T103" fmla="*/ 17 h 298"/>
                <a:gd name="T104" fmla="*/ 3 w 460"/>
                <a:gd name="T105" fmla="*/ 21 h 298"/>
                <a:gd name="T106" fmla="*/ 0 w 460"/>
                <a:gd name="T107" fmla="*/ 22 h 298"/>
                <a:gd name="T108" fmla="*/ 6 w 460"/>
                <a:gd name="T109" fmla="*/ 59 h 298"/>
                <a:gd name="T110" fmla="*/ 10 w 460"/>
                <a:gd name="T111" fmla="*/ 84 h 298"/>
                <a:gd name="T112" fmla="*/ 32 w 460"/>
                <a:gd name="T113" fmla="*/ 80 h 2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60"/>
                <a:gd name="T172" fmla="*/ 0 h 298"/>
                <a:gd name="T173" fmla="*/ 460 w 460"/>
                <a:gd name="T174" fmla="*/ 298 h 2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60" h="298">
                  <a:moveTo>
                    <a:pt x="114" y="282"/>
                  </a:moveTo>
                  <a:lnTo>
                    <a:pt x="322" y="242"/>
                  </a:lnTo>
                  <a:lnTo>
                    <a:pt x="388" y="230"/>
                  </a:lnTo>
                  <a:lnTo>
                    <a:pt x="390" y="228"/>
                  </a:lnTo>
                  <a:lnTo>
                    <a:pt x="392" y="228"/>
                  </a:lnTo>
                  <a:lnTo>
                    <a:pt x="392" y="222"/>
                  </a:lnTo>
                  <a:lnTo>
                    <a:pt x="400" y="214"/>
                  </a:lnTo>
                  <a:lnTo>
                    <a:pt x="408" y="214"/>
                  </a:lnTo>
                  <a:lnTo>
                    <a:pt x="414" y="216"/>
                  </a:lnTo>
                  <a:lnTo>
                    <a:pt x="434" y="202"/>
                  </a:lnTo>
                  <a:lnTo>
                    <a:pt x="436" y="192"/>
                  </a:lnTo>
                  <a:lnTo>
                    <a:pt x="448" y="180"/>
                  </a:lnTo>
                  <a:lnTo>
                    <a:pt x="460" y="172"/>
                  </a:lnTo>
                  <a:lnTo>
                    <a:pt x="460" y="170"/>
                  </a:lnTo>
                  <a:lnTo>
                    <a:pt x="450" y="162"/>
                  </a:lnTo>
                  <a:lnTo>
                    <a:pt x="446" y="158"/>
                  </a:lnTo>
                  <a:lnTo>
                    <a:pt x="440" y="154"/>
                  </a:lnTo>
                  <a:lnTo>
                    <a:pt x="438" y="152"/>
                  </a:lnTo>
                  <a:lnTo>
                    <a:pt x="428" y="150"/>
                  </a:lnTo>
                  <a:lnTo>
                    <a:pt x="426" y="138"/>
                  </a:lnTo>
                  <a:lnTo>
                    <a:pt x="416" y="136"/>
                  </a:lnTo>
                  <a:lnTo>
                    <a:pt x="414" y="134"/>
                  </a:lnTo>
                  <a:lnTo>
                    <a:pt x="414" y="116"/>
                  </a:lnTo>
                  <a:lnTo>
                    <a:pt x="418" y="114"/>
                  </a:lnTo>
                  <a:lnTo>
                    <a:pt x="418" y="104"/>
                  </a:lnTo>
                  <a:lnTo>
                    <a:pt x="412" y="98"/>
                  </a:lnTo>
                  <a:lnTo>
                    <a:pt x="412" y="94"/>
                  </a:lnTo>
                  <a:lnTo>
                    <a:pt x="414" y="92"/>
                  </a:lnTo>
                  <a:lnTo>
                    <a:pt x="422" y="82"/>
                  </a:lnTo>
                  <a:lnTo>
                    <a:pt x="426" y="68"/>
                  </a:lnTo>
                  <a:lnTo>
                    <a:pt x="426" y="64"/>
                  </a:lnTo>
                  <a:lnTo>
                    <a:pt x="430" y="56"/>
                  </a:lnTo>
                  <a:lnTo>
                    <a:pt x="434" y="52"/>
                  </a:lnTo>
                  <a:lnTo>
                    <a:pt x="428" y="48"/>
                  </a:lnTo>
                  <a:lnTo>
                    <a:pt x="408" y="46"/>
                  </a:lnTo>
                  <a:lnTo>
                    <a:pt x="408" y="44"/>
                  </a:lnTo>
                  <a:lnTo>
                    <a:pt x="404" y="40"/>
                  </a:lnTo>
                  <a:lnTo>
                    <a:pt x="404" y="34"/>
                  </a:lnTo>
                  <a:lnTo>
                    <a:pt x="394" y="14"/>
                  </a:lnTo>
                  <a:lnTo>
                    <a:pt x="388" y="14"/>
                  </a:lnTo>
                  <a:lnTo>
                    <a:pt x="386" y="10"/>
                  </a:lnTo>
                  <a:lnTo>
                    <a:pt x="382" y="12"/>
                  </a:lnTo>
                  <a:lnTo>
                    <a:pt x="380" y="8"/>
                  </a:lnTo>
                  <a:lnTo>
                    <a:pt x="378" y="4"/>
                  </a:lnTo>
                  <a:lnTo>
                    <a:pt x="372" y="0"/>
                  </a:lnTo>
                  <a:lnTo>
                    <a:pt x="54" y="64"/>
                  </a:lnTo>
                  <a:lnTo>
                    <a:pt x="48" y="38"/>
                  </a:lnTo>
                  <a:lnTo>
                    <a:pt x="32" y="54"/>
                  </a:lnTo>
                  <a:lnTo>
                    <a:pt x="28" y="56"/>
                  </a:lnTo>
                  <a:lnTo>
                    <a:pt x="26" y="52"/>
                  </a:lnTo>
                  <a:lnTo>
                    <a:pt x="24" y="52"/>
                  </a:lnTo>
                  <a:lnTo>
                    <a:pt x="20" y="62"/>
                  </a:lnTo>
                  <a:lnTo>
                    <a:pt x="4" y="74"/>
                  </a:lnTo>
                  <a:lnTo>
                    <a:pt x="0" y="78"/>
                  </a:lnTo>
                  <a:lnTo>
                    <a:pt x="22" y="210"/>
                  </a:lnTo>
                  <a:lnTo>
                    <a:pt x="38" y="298"/>
                  </a:lnTo>
                  <a:lnTo>
                    <a:pt x="114" y="282"/>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4" name="Freeform 30"/>
            <p:cNvSpPr>
              <a:spLocks/>
            </p:cNvSpPr>
            <p:nvPr/>
          </p:nvSpPr>
          <p:spPr bwMode="gray">
            <a:xfrm>
              <a:off x="6801379" y="2962748"/>
              <a:ext cx="496365" cy="493085"/>
            </a:xfrm>
            <a:custGeom>
              <a:avLst/>
              <a:gdLst>
                <a:gd name="T0" fmla="*/ 31 w 354"/>
                <a:gd name="T1" fmla="*/ 0 h 350"/>
                <a:gd name="T2" fmla="*/ 31 w 354"/>
                <a:gd name="T3" fmla="*/ 4 h 350"/>
                <a:gd name="T4" fmla="*/ 33 w 354"/>
                <a:gd name="T5" fmla="*/ 9 h 350"/>
                <a:gd name="T6" fmla="*/ 31 w 354"/>
                <a:gd name="T7" fmla="*/ 20 h 350"/>
                <a:gd name="T8" fmla="*/ 31 w 354"/>
                <a:gd name="T9" fmla="*/ 25 h 350"/>
                <a:gd name="T10" fmla="*/ 29 w 354"/>
                <a:gd name="T11" fmla="*/ 30 h 350"/>
                <a:gd name="T12" fmla="*/ 23 w 354"/>
                <a:gd name="T13" fmla="*/ 35 h 350"/>
                <a:gd name="T14" fmla="*/ 22 w 354"/>
                <a:gd name="T15" fmla="*/ 36 h 350"/>
                <a:gd name="T16" fmla="*/ 17 w 354"/>
                <a:gd name="T17" fmla="*/ 37 h 350"/>
                <a:gd name="T18" fmla="*/ 16 w 354"/>
                <a:gd name="T19" fmla="*/ 42 h 350"/>
                <a:gd name="T20" fmla="*/ 14 w 354"/>
                <a:gd name="T21" fmla="*/ 48 h 350"/>
                <a:gd name="T22" fmla="*/ 10 w 354"/>
                <a:gd name="T23" fmla="*/ 48 h 350"/>
                <a:gd name="T24" fmla="*/ 7 w 354"/>
                <a:gd name="T25" fmla="*/ 55 h 350"/>
                <a:gd name="T26" fmla="*/ 7 w 354"/>
                <a:gd name="T27" fmla="*/ 61 h 350"/>
                <a:gd name="T28" fmla="*/ 3 w 354"/>
                <a:gd name="T29" fmla="*/ 65 h 350"/>
                <a:gd name="T30" fmla="*/ 2 w 354"/>
                <a:gd name="T31" fmla="*/ 69 h 350"/>
                <a:gd name="T32" fmla="*/ 2 w 354"/>
                <a:gd name="T33" fmla="*/ 74 h 350"/>
                <a:gd name="T34" fmla="*/ 6 w 354"/>
                <a:gd name="T35" fmla="*/ 81 h 350"/>
                <a:gd name="T36" fmla="*/ 9 w 354"/>
                <a:gd name="T37" fmla="*/ 86 h 350"/>
                <a:gd name="T38" fmla="*/ 12 w 354"/>
                <a:gd name="T39" fmla="*/ 86 h 350"/>
                <a:gd name="T40" fmla="*/ 13 w 354"/>
                <a:gd name="T41" fmla="*/ 87 h 350"/>
                <a:gd name="T42" fmla="*/ 16 w 354"/>
                <a:gd name="T43" fmla="*/ 89 h 350"/>
                <a:gd name="T44" fmla="*/ 16 w 354"/>
                <a:gd name="T45" fmla="*/ 90 h 350"/>
                <a:gd name="T46" fmla="*/ 23 w 354"/>
                <a:gd name="T47" fmla="*/ 96 h 350"/>
                <a:gd name="T48" fmla="*/ 29 w 354"/>
                <a:gd name="T49" fmla="*/ 94 h 350"/>
                <a:gd name="T50" fmla="*/ 31 w 354"/>
                <a:gd name="T51" fmla="*/ 91 h 350"/>
                <a:gd name="T52" fmla="*/ 34 w 354"/>
                <a:gd name="T53" fmla="*/ 93 h 350"/>
                <a:gd name="T54" fmla="*/ 41 w 354"/>
                <a:gd name="T55" fmla="*/ 90 h 350"/>
                <a:gd name="T56" fmla="*/ 42 w 354"/>
                <a:gd name="T57" fmla="*/ 87 h 350"/>
                <a:gd name="T58" fmla="*/ 49 w 354"/>
                <a:gd name="T59" fmla="*/ 85 h 350"/>
                <a:gd name="T60" fmla="*/ 54 w 354"/>
                <a:gd name="T61" fmla="*/ 81 h 350"/>
                <a:gd name="T62" fmla="*/ 54 w 354"/>
                <a:gd name="T63" fmla="*/ 76 h 350"/>
                <a:gd name="T64" fmla="*/ 62 w 354"/>
                <a:gd name="T65" fmla="*/ 52 h 350"/>
                <a:gd name="T66" fmla="*/ 65 w 354"/>
                <a:gd name="T67" fmla="*/ 53 h 350"/>
                <a:gd name="T68" fmla="*/ 66 w 354"/>
                <a:gd name="T69" fmla="*/ 55 h 350"/>
                <a:gd name="T70" fmla="*/ 71 w 354"/>
                <a:gd name="T71" fmla="*/ 52 h 350"/>
                <a:gd name="T72" fmla="*/ 75 w 354"/>
                <a:gd name="T73" fmla="*/ 42 h 350"/>
                <a:gd name="T74" fmla="*/ 79 w 354"/>
                <a:gd name="T75" fmla="*/ 40 h 350"/>
                <a:gd name="T76" fmla="*/ 82 w 354"/>
                <a:gd name="T77" fmla="*/ 36 h 350"/>
                <a:gd name="T78" fmla="*/ 85 w 354"/>
                <a:gd name="T79" fmla="*/ 33 h 350"/>
                <a:gd name="T80" fmla="*/ 83 w 354"/>
                <a:gd name="T81" fmla="*/ 31 h 350"/>
                <a:gd name="T82" fmla="*/ 85 w 354"/>
                <a:gd name="T83" fmla="*/ 25 h 350"/>
                <a:gd name="T84" fmla="*/ 95 w 354"/>
                <a:gd name="T85" fmla="*/ 30 h 350"/>
                <a:gd name="T86" fmla="*/ 98 w 354"/>
                <a:gd name="T87" fmla="*/ 30 h 350"/>
                <a:gd name="T88" fmla="*/ 98 w 354"/>
                <a:gd name="T89" fmla="*/ 25 h 350"/>
                <a:gd name="T90" fmla="*/ 95 w 354"/>
                <a:gd name="T91" fmla="*/ 20 h 350"/>
                <a:gd name="T92" fmla="*/ 92 w 354"/>
                <a:gd name="T93" fmla="*/ 19 h 350"/>
                <a:gd name="T94" fmla="*/ 88 w 354"/>
                <a:gd name="T95" fmla="*/ 17 h 350"/>
                <a:gd name="T96" fmla="*/ 82 w 354"/>
                <a:gd name="T97" fmla="*/ 22 h 350"/>
                <a:gd name="T98" fmla="*/ 76 w 354"/>
                <a:gd name="T99" fmla="*/ 22 h 350"/>
                <a:gd name="T100" fmla="*/ 74 w 354"/>
                <a:gd name="T101" fmla="*/ 23 h 350"/>
                <a:gd name="T102" fmla="*/ 71 w 354"/>
                <a:gd name="T103" fmla="*/ 26 h 350"/>
                <a:gd name="T104" fmla="*/ 65 w 354"/>
                <a:gd name="T105" fmla="*/ 31 h 350"/>
                <a:gd name="T106" fmla="*/ 62 w 354"/>
                <a:gd name="T107" fmla="*/ 35 h 350"/>
                <a:gd name="T108" fmla="*/ 36 w 354"/>
                <a:gd name="T109" fmla="*/ 25 h 3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4"/>
                <a:gd name="T166" fmla="*/ 0 h 350"/>
                <a:gd name="T167" fmla="*/ 354 w 354"/>
                <a:gd name="T168" fmla="*/ 350 h 3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4" h="350">
                  <a:moveTo>
                    <a:pt x="120" y="2"/>
                  </a:moveTo>
                  <a:lnTo>
                    <a:pt x="118" y="0"/>
                  </a:lnTo>
                  <a:lnTo>
                    <a:pt x="112" y="6"/>
                  </a:lnTo>
                  <a:lnTo>
                    <a:pt x="116" y="16"/>
                  </a:lnTo>
                  <a:lnTo>
                    <a:pt x="106" y="24"/>
                  </a:lnTo>
                  <a:lnTo>
                    <a:pt x="120" y="32"/>
                  </a:lnTo>
                  <a:lnTo>
                    <a:pt x="114" y="68"/>
                  </a:lnTo>
                  <a:lnTo>
                    <a:pt x="110" y="76"/>
                  </a:lnTo>
                  <a:lnTo>
                    <a:pt x="110" y="84"/>
                  </a:lnTo>
                  <a:lnTo>
                    <a:pt x="112" y="90"/>
                  </a:lnTo>
                  <a:lnTo>
                    <a:pt x="114" y="100"/>
                  </a:lnTo>
                  <a:lnTo>
                    <a:pt x="106" y="108"/>
                  </a:lnTo>
                  <a:lnTo>
                    <a:pt x="102" y="110"/>
                  </a:lnTo>
                  <a:lnTo>
                    <a:pt x="88" y="128"/>
                  </a:lnTo>
                  <a:lnTo>
                    <a:pt x="86" y="130"/>
                  </a:lnTo>
                  <a:lnTo>
                    <a:pt x="78" y="134"/>
                  </a:lnTo>
                  <a:lnTo>
                    <a:pt x="70" y="132"/>
                  </a:lnTo>
                  <a:lnTo>
                    <a:pt x="64" y="138"/>
                  </a:lnTo>
                  <a:lnTo>
                    <a:pt x="64" y="142"/>
                  </a:lnTo>
                  <a:lnTo>
                    <a:pt x="58" y="150"/>
                  </a:lnTo>
                  <a:lnTo>
                    <a:pt x="50" y="166"/>
                  </a:lnTo>
                  <a:lnTo>
                    <a:pt x="52" y="178"/>
                  </a:lnTo>
                  <a:lnTo>
                    <a:pt x="44" y="188"/>
                  </a:lnTo>
                  <a:lnTo>
                    <a:pt x="36" y="176"/>
                  </a:lnTo>
                  <a:lnTo>
                    <a:pt x="30" y="176"/>
                  </a:lnTo>
                  <a:lnTo>
                    <a:pt x="24" y="200"/>
                  </a:lnTo>
                  <a:lnTo>
                    <a:pt x="24" y="212"/>
                  </a:lnTo>
                  <a:lnTo>
                    <a:pt x="24" y="222"/>
                  </a:lnTo>
                  <a:lnTo>
                    <a:pt x="18" y="226"/>
                  </a:lnTo>
                  <a:lnTo>
                    <a:pt x="10" y="240"/>
                  </a:lnTo>
                  <a:lnTo>
                    <a:pt x="0" y="240"/>
                  </a:lnTo>
                  <a:lnTo>
                    <a:pt x="2" y="254"/>
                  </a:lnTo>
                  <a:lnTo>
                    <a:pt x="2" y="262"/>
                  </a:lnTo>
                  <a:lnTo>
                    <a:pt x="2" y="268"/>
                  </a:lnTo>
                  <a:lnTo>
                    <a:pt x="4" y="274"/>
                  </a:lnTo>
                  <a:lnTo>
                    <a:pt x="20" y="294"/>
                  </a:lnTo>
                  <a:lnTo>
                    <a:pt x="30" y="310"/>
                  </a:lnTo>
                  <a:lnTo>
                    <a:pt x="32" y="312"/>
                  </a:lnTo>
                  <a:lnTo>
                    <a:pt x="36" y="312"/>
                  </a:lnTo>
                  <a:lnTo>
                    <a:pt x="44" y="314"/>
                  </a:lnTo>
                  <a:lnTo>
                    <a:pt x="46" y="318"/>
                  </a:lnTo>
                  <a:lnTo>
                    <a:pt x="48" y="318"/>
                  </a:lnTo>
                  <a:lnTo>
                    <a:pt x="54" y="322"/>
                  </a:lnTo>
                  <a:lnTo>
                    <a:pt x="60" y="322"/>
                  </a:lnTo>
                  <a:lnTo>
                    <a:pt x="62" y="324"/>
                  </a:lnTo>
                  <a:lnTo>
                    <a:pt x="60" y="332"/>
                  </a:lnTo>
                  <a:lnTo>
                    <a:pt x="70" y="344"/>
                  </a:lnTo>
                  <a:lnTo>
                    <a:pt x="88" y="350"/>
                  </a:lnTo>
                  <a:lnTo>
                    <a:pt x="96" y="350"/>
                  </a:lnTo>
                  <a:lnTo>
                    <a:pt x="106" y="344"/>
                  </a:lnTo>
                  <a:lnTo>
                    <a:pt x="106" y="338"/>
                  </a:lnTo>
                  <a:lnTo>
                    <a:pt x="112" y="334"/>
                  </a:lnTo>
                  <a:lnTo>
                    <a:pt x="120" y="340"/>
                  </a:lnTo>
                  <a:lnTo>
                    <a:pt x="122" y="342"/>
                  </a:lnTo>
                  <a:lnTo>
                    <a:pt x="128" y="340"/>
                  </a:lnTo>
                  <a:lnTo>
                    <a:pt x="148" y="332"/>
                  </a:lnTo>
                  <a:lnTo>
                    <a:pt x="152" y="320"/>
                  </a:lnTo>
                  <a:lnTo>
                    <a:pt x="154" y="320"/>
                  </a:lnTo>
                  <a:lnTo>
                    <a:pt x="158" y="324"/>
                  </a:lnTo>
                  <a:lnTo>
                    <a:pt x="174" y="310"/>
                  </a:lnTo>
                  <a:lnTo>
                    <a:pt x="180" y="314"/>
                  </a:lnTo>
                  <a:lnTo>
                    <a:pt x="192" y="296"/>
                  </a:lnTo>
                  <a:lnTo>
                    <a:pt x="188" y="290"/>
                  </a:lnTo>
                  <a:lnTo>
                    <a:pt x="190" y="278"/>
                  </a:lnTo>
                  <a:lnTo>
                    <a:pt x="204" y="254"/>
                  </a:lnTo>
                  <a:lnTo>
                    <a:pt x="220" y="188"/>
                  </a:lnTo>
                  <a:lnTo>
                    <a:pt x="224" y="188"/>
                  </a:lnTo>
                  <a:lnTo>
                    <a:pt x="234" y="194"/>
                  </a:lnTo>
                  <a:lnTo>
                    <a:pt x="234" y="198"/>
                  </a:lnTo>
                  <a:lnTo>
                    <a:pt x="240" y="202"/>
                  </a:lnTo>
                  <a:lnTo>
                    <a:pt x="250" y="200"/>
                  </a:lnTo>
                  <a:lnTo>
                    <a:pt x="256" y="190"/>
                  </a:lnTo>
                  <a:lnTo>
                    <a:pt x="262" y="164"/>
                  </a:lnTo>
                  <a:lnTo>
                    <a:pt x="268" y="156"/>
                  </a:lnTo>
                  <a:lnTo>
                    <a:pt x="278" y="160"/>
                  </a:lnTo>
                  <a:lnTo>
                    <a:pt x="284" y="146"/>
                  </a:lnTo>
                  <a:lnTo>
                    <a:pt x="290" y="142"/>
                  </a:lnTo>
                  <a:lnTo>
                    <a:pt x="294" y="136"/>
                  </a:lnTo>
                  <a:lnTo>
                    <a:pt x="300" y="122"/>
                  </a:lnTo>
                  <a:lnTo>
                    <a:pt x="304" y="120"/>
                  </a:lnTo>
                  <a:lnTo>
                    <a:pt x="304" y="116"/>
                  </a:lnTo>
                  <a:lnTo>
                    <a:pt x="302" y="114"/>
                  </a:lnTo>
                  <a:lnTo>
                    <a:pt x="302" y="94"/>
                  </a:lnTo>
                  <a:lnTo>
                    <a:pt x="304" y="90"/>
                  </a:lnTo>
                  <a:lnTo>
                    <a:pt x="308" y="88"/>
                  </a:lnTo>
                  <a:lnTo>
                    <a:pt x="344" y="110"/>
                  </a:lnTo>
                  <a:lnTo>
                    <a:pt x="348" y="112"/>
                  </a:lnTo>
                  <a:lnTo>
                    <a:pt x="350" y="110"/>
                  </a:lnTo>
                  <a:lnTo>
                    <a:pt x="354" y="92"/>
                  </a:lnTo>
                  <a:lnTo>
                    <a:pt x="346" y="74"/>
                  </a:lnTo>
                  <a:lnTo>
                    <a:pt x="342" y="72"/>
                  </a:lnTo>
                  <a:lnTo>
                    <a:pt x="340" y="64"/>
                  </a:lnTo>
                  <a:lnTo>
                    <a:pt x="332" y="68"/>
                  </a:lnTo>
                  <a:lnTo>
                    <a:pt x="326" y="66"/>
                  </a:lnTo>
                  <a:lnTo>
                    <a:pt x="320" y="64"/>
                  </a:lnTo>
                  <a:lnTo>
                    <a:pt x="296" y="72"/>
                  </a:lnTo>
                  <a:lnTo>
                    <a:pt x="294" y="78"/>
                  </a:lnTo>
                  <a:lnTo>
                    <a:pt x="284" y="82"/>
                  </a:lnTo>
                  <a:lnTo>
                    <a:pt x="274" y="80"/>
                  </a:lnTo>
                  <a:lnTo>
                    <a:pt x="270" y="74"/>
                  </a:lnTo>
                  <a:lnTo>
                    <a:pt x="266" y="84"/>
                  </a:lnTo>
                  <a:lnTo>
                    <a:pt x="260" y="88"/>
                  </a:lnTo>
                  <a:lnTo>
                    <a:pt x="254" y="96"/>
                  </a:lnTo>
                  <a:lnTo>
                    <a:pt x="248" y="98"/>
                  </a:lnTo>
                  <a:lnTo>
                    <a:pt x="232" y="116"/>
                  </a:lnTo>
                  <a:lnTo>
                    <a:pt x="228" y="118"/>
                  </a:lnTo>
                  <a:lnTo>
                    <a:pt x="224" y="126"/>
                  </a:lnTo>
                  <a:lnTo>
                    <a:pt x="212" y="74"/>
                  </a:lnTo>
                  <a:lnTo>
                    <a:pt x="136" y="90"/>
                  </a:lnTo>
                  <a:lnTo>
                    <a:pt x="120" y="2"/>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5" name="Freeform 31"/>
            <p:cNvSpPr>
              <a:spLocks/>
            </p:cNvSpPr>
            <p:nvPr/>
          </p:nvSpPr>
          <p:spPr bwMode="gray">
            <a:xfrm>
              <a:off x="7648595" y="2581950"/>
              <a:ext cx="189168" cy="185517"/>
            </a:xfrm>
            <a:custGeom>
              <a:avLst/>
              <a:gdLst>
                <a:gd name="T0" fmla="*/ 0 w 134"/>
                <a:gd name="T1" fmla="*/ 8 h 134"/>
                <a:gd name="T2" fmla="*/ 14 w 134"/>
                <a:gd name="T3" fmla="*/ 4 h 134"/>
                <a:gd name="T4" fmla="*/ 15 w 134"/>
                <a:gd name="T5" fmla="*/ 6 h 134"/>
                <a:gd name="T6" fmla="*/ 15 w 134"/>
                <a:gd name="T7" fmla="*/ 6 h 134"/>
                <a:gd name="T8" fmla="*/ 15 w 134"/>
                <a:gd name="T9" fmla="*/ 4 h 134"/>
                <a:gd name="T10" fmla="*/ 35 w 134"/>
                <a:gd name="T11" fmla="*/ 0 h 134"/>
                <a:gd name="T12" fmla="*/ 39 w 134"/>
                <a:gd name="T13" fmla="*/ 14 h 134"/>
                <a:gd name="T14" fmla="*/ 39 w 134"/>
                <a:gd name="T15" fmla="*/ 14 h 134"/>
                <a:gd name="T16" fmla="*/ 39 w 134"/>
                <a:gd name="T17" fmla="*/ 14 h 134"/>
                <a:gd name="T18" fmla="*/ 39 w 134"/>
                <a:gd name="T19" fmla="*/ 16 h 134"/>
                <a:gd name="T20" fmla="*/ 39 w 134"/>
                <a:gd name="T21" fmla="*/ 16 h 134"/>
                <a:gd name="T22" fmla="*/ 37 w 134"/>
                <a:gd name="T23" fmla="*/ 16 h 134"/>
                <a:gd name="T24" fmla="*/ 30 w 134"/>
                <a:gd name="T25" fmla="*/ 19 h 134"/>
                <a:gd name="T26" fmla="*/ 29 w 134"/>
                <a:gd name="T27" fmla="*/ 19 h 134"/>
                <a:gd name="T28" fmla="*/ 28 w 134"/>
                <a:gd name="T29" fmla="*/ 19 h 134"/>
                <a:gd name="T30" fmla="*/ 27 w 134"/>
                <a:gd name="T31" fmla="*/ 20 h 134"/>
                <a:gd name="T32" fmla="*/ 27 w 134"/>
                <a:gd name="T33" fmla="*/ 20 h 134"/>
                <a:gd name="T34" fmla="*/ 23 w 134"/>
                <a:gd name="T35" fmla="*/ 22 h 134"/>
                <a:gd name="T36" fmla="*/ 17 w 134"/>
                <a:gd name="T37" fmla="*/ 22 h 134"/>
                <a:gd name="T38" fmla="*/ 17 w 134"/>
                <a:gd name="T39" fmla="*/ 22 h 134"/>
                <a:gd name="T40" fmla="*/ 14 w 134"/>
                <a:gd name="T41" fmla="*/ 26 h 134"/>
                <a:gd name="T42" fmla="*/ 6 w 134"/>
                <a:gd name="T43" fmla="*/ 30 h 134"/>
                <a:gd name="T44" fmla="*/ 3 w 134"/>
                <a:gd name="T45" fmla="*/ 31 h 134"/>
                <a:gd name="T46" fmla="*/ 2 w 134"/>
                <a:gd name="T47" fmla="*/ 30 h 134"/>
                <a:gd name="T48" fmla="*/ 3 w 134"/>
                <a:gd name="T49" fmla="*/ 26 h 134"/>
                <a:gd name="T50" fmla="*/ 3 w 134"/>
                <a:gd name="T51" fmla="*/ 26 h 134"/>
                <a:gd name="T52" fmla="*/ 3 w 134"/>
                <a:gd name="T53" fmla="*/ 24 h 134"/>
                <a:gd name="T54" fmla="*/ 0 w 134"/>
                <a:gd name="T55" fmla="*/ 8 h 1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4"/>
                <a:gd name="T85" fmla="*/ 0 h 134"/>
                <a:gd name="T86" fmla="*/ 134 w 134"/>
                <a:gd name="T87" fmla="*/ 134 h 1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4" h="134">
                  <a:moveTo>
                    <a:pt x="0" y="30"/>
                  </a:moveTo>
                  <a:lnTo>
                    <a:pt x="46" y="18"/>
                  </a:lnTo>
                  <a:lnTo>
                    <a:pt x="50" y="24"/>
                  </a:lnTo>
                  <a:lnTo>
                    <a:pt x="50" y="22"/>
                  </a:lnTo>
                  <a:lnTo>
                    <a:pt x="52" y="18"/>
                  </a:lnTo>
                  <a:lnTo>
                    <a:pt x="120" y="0"/>
                  </a:lnTo>
                  <a:lnTo>
                    <a:pt x="134" y="56"/>
                  </a:lnTo>
                  <a:lnTo>
                    <a:pt x="132" y="62"/>
                  </a:lnTo>
                  <a:lnTo>
                    <a:pt x="132" y="64"/>
                  </a:lnTo>
                  <a:lnTo>
                    <a:pt x="132" y="68"/>
                  </a:lnTo>
                  <a:lnTo>
                    <a:pt x="132" y="70"/>
                  </a:lnTo>
                  <a:lnTo>
                    <a:pt x="124" y="70"/>
                  </a:lnTo>
                  <a:lnTo>
                    <a:pt x="102" y="80"/>
                  </a:lnTo>
                  <a:lnTo>
                    <a:pt x="96" y="80"/>
                  </a:lnTo>
                  <a:lnTo>
                    <a:pt x="94" y="82"/>
                  </a:lnTo>
                  <a:lnTo>
                    <a:pt x="92" y="86"/>
                  </a:lnTo>
                  <a:lnTo>
                    <a:pt x="92" y="88"/>
                  </a:lnTo>
                  <a:lnTo>
                    <a:pt x="78" y="90"/>
                  </a:lnTo>
                  <a:lnTo>
                    <a:pt x="60" y="98"/>
                  </a:lnTo>
                  <a:lnTo>
                    <a:pt x="58" y="94"/>
                  </a:lnTo>
                  <a:lnTo>
                    <a:pt x="46" y="106"/>
                  </a:lnTo>
                  <a:lnTo>
                    <a:pt x="20" y="128"/>
                  </a:lnTo>
                  <a:lnTo>
                    <a:pt x="10" y="134"/>
                  </a:lnTo>
                  <a:lnTo>
                    <a:pt x="2" y="126"/>
                  </a:lnTo>
                  <a:lnTo>
                    <a:pt x="14" y="114"/>
                  </a:lnTo>
                  <a:lnTo>
                    <a:pt x="14" y="110"/>
                  </a:lnTo>
                  <a:lnTo>
                    <a:pt x="10" y="102"/>
                  </a:lnTo>
                  <a:lnTo>
                    <a:pt x="0" y="3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6" name="Freeform 33"/>
            <p:cNvSpPr>
              <a:spLocks/>
            </p:cNvSpPr>
            <p:nvPr/>
          </p:nvSpPr>
          <p:spPr bwMode="gray">
            <a:xfrm>
              <a:off x="4512008" y="2738921"/>
              <a:ext cx="912813" cy="452437"/>
            </a:xfrm>
            <a:custGeom>
              <a:avLst/>
              <a:gdLst>
                <a:gd name="T0" fmla="*/ 0 w 650"/>
                <a:gd name="T1" fmla="*/ 54 h 322"/>
                <a:gd name="T2" fmla="*/ 4 w 650"/>
                <a:gd name="T3" fmla="*/ 0 h 322"/>
                <a:gd name="T4" fmla="*/ 116 w 650"/>
                <a:gd name="T5" fmla="*/ 6 h 322"/>
                <a:gd name="T6" fmla="*/ 119 w 650"/>
                <a:gd name="T7" fmla="*/ 10 h 322"/>
                <a:gd name="T8" fmla="*/ 123 w 650"/>
                <a:gd name="T9" fmla="*/ 10 h 322"/>
                <a:gd name="T10" fmla="*/ 126 w 650"/>
                <a:gd name="T11" fmla="*/ 9 h 322"/>
                <a:gd name="T12" fmla="*/ 128 w 650"/>
                <a:gd name="T13" fmla="*/ 10 h 322"/>
                <a:gd name="T14" fmla="*/ 130 w 650"/>
                <a:gd name="T15" fmla="*/ 14 h 322"/>
                <a:gd name="T16" fmla="*/ 133 w 650"/>
                <a:gd name="T17" fmla="*/ 14 h 322"/>
                <a:gd name="T18" fmla="*/ 135 w 650"/>
                <a:gd name="T19" fmla="*/ 14 h 322"/>
                <a:gd name="T20" fmla="*/ 139 w 650"/>
                <a:gd name="T21" fmla="*/ 12 h 322"/>
                <a:gd name="T22" fmla="*/ 142 w 650"/>
                <a:gd name="T23" fmla="*/ 12 h 322"/>
                <a:gd name="T24" fmla="*/ 144 w 650"/>
                <a:gd name="T25" fmla="*/ 12 h 322"/>
                <a:gd name="T26" fmla="*/ 154 w 650"/>
                <a:gd name="T27" fmla="*/ 18 h 322"/>
                <a:gd name="T28" fmla="*/ 156 w 650"/>
                <a:gd name="T29" fmla="*/ 22 h 322"/>
                <a:gd name="T30" fmla="*/ 158 w 650"/>
                <a:gd name="T31" fmla="*/ 24 h 322"/>
                <a:gd name="T32" fmla="*/ 161 w 650"/>
                <a:gd name="T33" fmla="*/ 26 h 322"/>
                <a:gd name="T34" fmla="*/ 161 w 650"/>
                <a:gd name="T35" fmla="*/ 27 h 322"/>
                <a:gd name="T36" fmla="*/ 160 w 650"/>
                <a:gd name="T37" fmla="*/ 30 h 322"/>
                <a:gd name="T38" fmla="*/ 161 w 650"/>
                <a:gd name="T39" fmla="*/ 33 h 322"/>
                <a:gd name="T40" fmla="*/ 162 w 650"/>
                <a:gd name="T41" fmla="*/ 37 h 322"/>
                <a:gd name="T42" fmla="*/ 166 w 650"/>
                <a:gd name="T43" fmla="*/ 41 h 322"/>
                <a:gd name="T44" fmla="*/ 165 w 650"/>
                <a:gd name="T45" fmla="*/ 41 h 322"/>
                <a:gd name="T46" fmla="*/ 166 w 650"/>
                <a:gd name="T47" fmla="*/ 44 h 322"/>
                <a:gd name="T48" fmla="*/ 167 w 650"/>
                <a:gd name="T49" fmla="*/ 47 h 322"/>
                <a:gd name="T50" fmla="*/ 169 w 650"/>
                <a:gd name="T51" fmla="*/ 47 h 322"/>
                <a:gd name="T52" fmla="*/ 167 w 650"/>
                <a:gd name="T53" fmla="*/ 50 h 322"/>
                <a:gd name="T54" fmla="*/ 167 w 650"/>
                <a:gd name="T55" fmla="*/ 54 h 322"/>
                <a:gd name="T56" fmla="*/ 169 w 650"/>
                <a:gd name="T57" fmla="*/ 55 h 322"/>
                <a:gd name="T58" fmla="*/ 170 w 650"/>
                <a:gd name="T59" fmla="*/ 58 h 322"/>
                <a:gd name="T60" fmla="*/ 169 w 650"/>
                <a:gd name="T61" fmla="*/ 59 h 322"/>
                <a:gd name="T62" fmla="*/ 169 w 650"/>
                <a:gd name="T63" fmla="*/ 62 h 322"/>
                <a:gd name="T64" fmla="*/ 172 w 650"/>
                <a:gd name="T65" fmla="*/ 64 h 322"/>
                <a:gd name="T66" fmla="*/ 170 w 650"/>
                <a:gd name="T67" fmla="*/ 66 h 322"/>
                <a:gd name="T68" fmla="*/ 172 w 650"/>
                <a:gd name="T69" fmla="*/ 68 h 322"/>
                <a:gd name="T70" fmla="*/ 173 w 650"/>
                <a:gd name="T71" fmla="*/ 69 h 322"/>
                <a:gd name="T72" fmla="*/ 174 w 650"/>
                <a:gd name="T73" fmla="*/ 73 h 322"/>
                <a:gd name="T74" fmla="*/ 175 w 650"/>
                <a:gd name="T75" fmla="*/ 74 h 322"/>
                <a:gd name="T76" fmla="*/ 177 w 650"/>
                <a:gd name="T77" fmla="*/ 79 h 322"/>
                <a:gd name="T78" fmla="*/ 180 w 650"/>
                <a:gd name="T79" fmla="*/ 82 h 322"/>
                <a:gd name="T80" fmla="*/ 180 w 650"/>
                <a:gd name="T81" fmla="*/ 83 h 322"/>
                <a:gd name="T82" fmla="*/ 180 w 650"/>
                <a:gd name="T83" fmla="*/ 85 h 322"/>
                <a:gd name="T84" fmla="*/ 180 w 650"/>
                <a:gd name="T85" fmla="*/ 86 h 322"/>
                <a:gd name="T86" fmla="*/ 40 w 650"/>
                <a:gd name="T87" fmla="*/ 83 h 322"/>
                <a:gd name="T88" fmla="*/ 41 w 650"/>
                <a:gd name="T89" fmla="*/ 56 h 322"/>
                <a:gd name="T90" fmla="*/ 0 w 650"/>
                <a:gd name="T91" fmla="*/ 54 h 322"/>
                <a:gd name="T92" fmla="*/ 0 w 650"/>
                <a:gd name="T93" fmla="*/ 54 h 32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50"/>
                <a:gd name="T142" fmla="*/ 0 h 322"/>
                <a:gd name="T143" fmla="*/ 650 w 650"/>
                <a:gd name="T144" fmla="*/ 322 h 32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50" h="322">
                  <a:moveTo>
                    <a:pt x="0" y="200"/>
                  </a:moveTo>
                  <a:lnTo>
                    <a:pt x="16" y="0"/>
                  </a:lnTo>
                  <a:lnTo>
                    <a:pt x="418" y="22"/>
                  </a:lnTo>
                  <a:lnTo>
                    <a:pt x="428" y="38"/>
                  </a:lnTo>
                  <a:lnTo>
                    <a:pt x="442" y="38"/>
                  </a:lnTo>
                  <a:lnTo>
                    <a:pt x="452" y="34"/>
                  </a:lnTo>
                  <a:lnTo>
                    <a:pt x="460" y="40"/>
                  </a:lnTo>
                  <a:lnTo>
                    <a:pt x="464" y="52"/>
                  </a:lnTo>
                  <a:lnTo>
                    <a:pt x="476" y="56"/>
                  </a:lnTo>
                  <a:lnTo>
                    <a:pt x="486" y="52"/>
                  </a:lnTo>
                  <a:lnTo>
                    <a:pt x="496" y="46"/>
                  </a:lnTo>
                  <a:lnTo>
                    <a:pt x="510" y="46"/>
                  </a:lnTo>
                  <a:lnTo>
                    <a:pt x="518" y="48"/>
                  </a:lnTo>
                  <a:lnTo>
                    <a:pt x="550" y="68"/>
                  </a:lnTo>
                  <a:lnTo>
                    <a:pt x="564" y="80"/>
                  </a:lnTo>
                  <a:lnTo>
                    <a:pt x="566" y="90"/>
                  </a:lnTo>
                  <a:lnTo>
                    <a:pt x="576" y="96"/>
                  </a:lnTo>
                  <a:lnTo>
                    <a:pt x="576" y="102"/>
                  </a:lnTo>
                  <a:lnTo>
                    <a:pt x="570" y="116"/>
                  </a:lnTo>
                  <a:lnTo>
                    <a:pt x="578" y="124"/>
                  </a:lnTo>
                  <a:lnTo>
                    <a:pt x="584" y="140"/>
                  </a:lnTo>
                  <a:lnTo>
                    <a:pt x="592" y="148"/>
                  </a:lnTo>
                  <a:lnTo>
                    <a:pt x="590" y="156"/>
                  </a:lnTo>
                  <a:lnTo>
                    <a:pt x="592" y="164"/>
                  </a:lnTo>
                  <a:lnTo>
                    <a:pt x="602" y="172"/>
                  </a:lnTo>
                  <a:lnTo>
                    <a:pt x="604" y="180"/>
                  </a:lnTo>
                  <a:lnTo>
                    <a:pt x="602" y="188"/>
                  </a:lnTo>
                  <a:lnTo>
                    <a:pt x="600" y="204"/>
                  </a:lnTo>
                  <a:lnTo>
                    <a:pt x="610" y="208"/>
                  </a:lnTo>
                  <a:lnTo>
                    <a:pt x="612" y="216"/>
                  </a:lnTo>
                  <a:lnTo>
                    <a:pt x="608" y="224"/>
                  </a:lnTo>
                  <a:lnTo>
                    <a:pt x="610" y="232"/>
                  </a:lnTo>
                  <a:lnTo>
                    <a:pt x="616" y="240"/>
                  </a:lnTo>
                  <a:lnTo>
                    <a:pt x="612" y="248"/>
                  </a:lnTo>
                  <a:lnTo>
                    <a:pt x="616" y="258"/>
                  </a:lnTo>
                  <a:lnTo>
                    <a:pt x="618" y="262"/>
                  </a:lnTo>
                  <a:lnTo>
                    <a:pt x="624" y="272"/>
                  </a:lnTo>
                  <a:lnTo>
                    <a:pt x="632" y="280"/>
                  </a:lnTo>
                  <a:lnTo>
                    <a:pt x="634" y="294"/>
                  </a:lnTo>
                  <a:lnTo>
                    <a:pt x="644" y="306"/>
                  </a:lnTo>
                  <a:lnTo>
                    <a:pt x="650" y="308"/>
                  </a:lnTo>
                  <a:lnTo>
                    <a:pt x="648" y="320"/>
                  </a:lnTo>
                  <a:lnTo>
                    <a:pt x="648" y="322"/>
                  </a:lnTo>
                  <a:lnTo>
                    <a:pt x="142" y="312"/>
                  </a:lnTo>
                  <a:lnTo>
                    <a:pt x="148" y="212"/>
                  </a:lnTo>
                  <a:lnTo>
                    <a:pt x="0" y="20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7" name="Freeform 34"/>
            <p:cNvSpPr>
              <a:spLocks/>
            </p:cNvSpPr>
            <p:nvPr/>
          </p:nvSpPr>
          <p:spPr bwMode="gray">
            <a:xfrm>
              <a:off x="5236305" y="1881671"/>
              <a:ext cx="728265" cy="825500"/>
            </a:xfrm>
            <a:custGeom>
              <a:avLst/>
              <a:gdLst>
                <a:gd name="T0" fmla="*/ 14 w 518"/>
                <a:gd name="T1" fmla="*/ 112 h 584"/>
                <a:gd name="T2" fmla="*/ 7 w 518"/>
                <a:gd name="T3" fmla="*/ 103 h 584"/>
                <a:gd name="T4" fmla="*/ 11 w 518"/>
                <a:gd name="T5" fmla="*/ 96 h 584"/>
                <a:gd name="T6" fmla="*/ 11 w 518"/>
                <a:gd name="T7" fmla="*/ 91 h 584"/>
                <a:gd name="T8" fmla="*/ 9 w 518"/>
                <a:gd name="T9" fmla="*/ 77 h 584"/>
                <a:gd name="T10" fmla="*/ 8 w 518"/>
                <a:gd name="T11" fmla="*/ 70 h 584"/>
                <a:gd name="T12" fmla="*/ 7 w 518"/>
                <a:gd name="T13" fmla="*/ 54 h 584"/>
                <a:gd name="T14" fmla="*/ 3 w 518"/>
                <a:gd name="T15" fmla="*/ 43 h 584"/>
                <a:gd name="T16" fmla="*/ 2 w 518"/>
                <a:gd name="T17" fmla="*/ 26 h 584"/>
                <a:gd name="T18" fmla="*/ 3 w 518"/>
                <a:gd name="T19" fmla="*/ 19 h 584"/>
                <a:gd name="T20" fmla="*/ 0 w 518"/>
                <a:gd name="T21" fmla="*/ 10 h 584"/>
                <a:gd name="T22" fmla="*/ 37 w 518"/>
                <a:gd name="T23" fmla="*/ 3 h 584"/>
                <a:gd name="T24" fmla="*/ 42 w 518"/>
                <a:gd name="T25" fmla="*/ 0 h 584"/>
                <a:gd name="T26" fmla="*/ 45 w 518"/>
                <a:gd name="T27" fmla="*/ 8 h 584"/>
                <a:gd name="T28" fmla="*/ 46 w 518"/>
                <a:gd name="T29" fmla="*/ 16 h 584"/>
                <a:gd name="T30" fmla="*/ 52 w 518"/>
                <a:gd name="T31" fmla="*/ 18 h 584"/>
                <a:gd name="T32" fmla="*/ 56 w 518"/>
                <a:gd name="T33" fmla="*/ 20 h 584"/>
                <a:gd name="T34" fmla="*/ 63 w 518"/>
                <a:gd name="T35" fmla="*/ 20 h 584"/>
                <a:gd name="T36" fmla="*/ 63 w 518"/>
                <a:gd name="T37" fmla="*/ 23 h 584"/>
                <a:gd name="T38" fmla="*/ 71 w 518"/>
                <a:gd name="T39" fmla="*/ 21 h 584"/>
                <a:gd name="T40" fmla="*/ 84 w 518"/>
                <a:gd name="T41" fmla="*/ 22 h 584"/>
                <a:gd name="T42" fmla="*/ 84 w 518"/>
                <a:gd name="T43" fmla="*/ 23 h 584"/>
                <a:gd name="T44" fmla="*/ 88 w 518"/>
                <a:gd name="T45" fmla="*/ 24 h 584"/>
                <a:gd name="T46" fmla="*/ 89 w 518"/>
                <a:gd name="T47" fmla="*/ 28 h 584"/>
                <a:gd name="T48" fmla="*/ 93 w 518"/>
                <a:gd name="T49" fmla="*/ 27 h 584"/>
                <a:gd name="T50" fmla="*/ 97 w 518"/>
                <a:gd name="T51" fmla="*/ 27 h 584"/>
                <a:gd name="T52" fmla="*/ 103 w 518"/>
                <a:gd name="T53" fmla="*/ 31 h 584"/>
                <a:gd name="T54" fmla="*/ 106 w 518"/>
                <a:gd name="T55" fmla="*/ 34 h 584"/>
                <a:gd name="T56" fmla="*/ 112 w 518"/>
                <a:gd name="T57" fmla="*/ 33 h 584"/>
                <a:gd name="T58" fmla="*/ 119 w 518"/>
                <a:gd name="T59" fmla="*/ 29 h 584"/>
                <a:gd name="T60" fmla="*/ 132 w 518"/>
                <a:gd name="T61" fmla="*/ 31 h 584"/>
                <a:gd name="T62" fmla="*/ 136 w 518"/>
                <a:gd name="T63" fmla="*/ 32 h 584"/>
                <a:gd name="T64" fmla="*/ 141 w 518"/>
                <a:gd name="T65" fmla="*/ 33 h 584"/>
                <a:gd name="T66" fmla="*/ 142 w 518"/>
                <a:gd name="T67" fmla="*/ 36 h 584"/>
                <a:gd name="T68" fmla="*/ 132 w 518"/>
                <a:gd name="T69" fmla="*/ 41 h 584"/>
                <a:gd name="T70" fmla="*/ 128 w 518"/>
                <a:gd name="T71" fmla="*/ 43 h 584"/>
                <a:gd name="T72" fmla="*/ 119 w 518"/>
                <a:gd name="T73" fmla="*/ 49 h 584"/>
                <a:gd name="T74" fmla="*/ 97 w 518"/>
                <a:gd name="T75" fmla="*/ 71 h 584"/>
                <a:gd name="T76" fmla="*/ 94 w 518"/>
                <a:gd name="T77" fmla="*/ 74 h 584"/>
                <a:gd name="T78" fmla="*/ 93 w 518"/>
                <a:gd name="T79" fmla="*/ 91 h 584"/>
                <a:gd name="T80" fmla="*/ 85 w 518"/>
                <a:gd name="T81" fmla="*/ 95 h 584"/>
                <a:gd name="T82" fmla="*/ 84 w 518"/>
                <a:gd name="T83" fmla="*/ 99 h 584"/>
                <a:gd name="T84" fmla="*/ 87 w 518"/>
                <a:gd name="T85" fmla="*/ 106 h 584"/>
                <a:gd name="T86" fmla="*/ 87 w 518"/>
                <a:gd name="T87" fmla="*/ 111 h 584"/>
                <a:gd name="T88" fmla="*/ 87 w 518"/>
                <a:gd name="T89" fmla="*/ 119 h 584"/>
                <a:gd name="T90" fmla="*/ 88 w 518"/>
                <a:gd name="T91" fmla="*/ 128 h 584"/>
                <a:gd name="T92" fmla="*/ 89 w 518"/>
                <a:gd name="T93" fmla="*/ 131 h 584"/>
                <a:gd name="T94" fmla="*/ 96 w 518"/>
                <a:gd name="T95" fmla="*/ 132 h 584"/>
                <a:gd name="T96" fmla="*/ 97 w 518"/>
                <a:gd name="T97" fmla="*/ 135 h 584"/>
                <a:gd name="T98" fmla="*/ 106 w 518"/>
                <a:gd name="T99" fmla="*/ 141 h 584"/>
                <a:gd name="T100" fmla="*/ 118 w 518"/>
                <a:gd name="T101" fmla="*/ 150 h 584"/>
                <a:gd name="T102" fmla="*/ 118 w 518"/>
                <a:gd name="T103" fmla="*/ 155 h 584"/>
                <a:gd name="T104" fmla="*/ 14 w 518"/>
                <a:gd name="T105" fmla="*/ 163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8"/>
                <a:gd name="T160" fmla="*/ 0 h 584"/>
                <a:gd name="T161" fmla="*/ 518 w 518"/>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8" h="584">
                  <a:moveTo>
                    <a:pt x="50" y="584"/>
                  </a:moveTo>
                  <a:lnTo>
                    <a:pt x="50" y="402"/>
                  </a:lnTo>
                  <a:lnTo>
                    <a:pt x="24" y="378"/>
                  </a:lnTo>
                  <a:lnTo>
                    <a:pt x="22" y="370"/>
                  </a:lnTo>
                  <a:lnTo>
                    <a:pt x="36" y="356"/>
                  </a:lnTo>
                  <a:lnTo>
                    <a:pt x="40" y="346"/>
                  </a:lnTo>
                  <a:lnTo>
                    <a:pt x="40" y="338"/>
                  </a:lnTo>
                  <a:lnTo>
                    <a:pt x="40" y="324"/>
                  </a:lnTo>
                  <a:lnTo>
                    <a:pt x="40" y="310"/>
                  </a:lnTo>
                  <a:lnTo>
                    <a:pt x="30" y="274"/>
                  </a:lnTo>
                  <a:lnTo>
                    <a:pt x="28" y="268"/>
                  </a:lnTo>
                  <a:lnTo>
                    <a:pt x="28" y="250"/>
                  </a:lnTo>
                  <a:lnTo>
                    <a:pt x="26" y="240"/>
                  </a:lnTo>
                  <a:lnTo>
                    <a:pt x="24" y="190"/>
                  </a:lnTo>
                  <a:lnTo>
                    <a:pt x="18" y="160"/>
                  </a:lnTo>
                  <a:lnTo>
                    <a:pt x="10" y="152"/>
                  </a:lnTo>
                  <a:lnTo>
                    <a:pt x="4" y="120"/>
                  </a:lnTo>
                  <a:lnTo>
                    <a:pt x="2" y="92"/>
                  </a:lnTo>
                  <a:lnTo>
                    <a:pt x="4" y="76"/>
                  </a:lnTo>
                  <a:lnTo>
                    <a:pt x="8" y="68"/>
                  </a:lnTo>
                  <a:lnTo>
                    <a:pt x="0" y="44"/>
                  </a:lnTo>
                  <a:lnTo>
                    <a:pt x="0" y="36"/>
                  </a:lnTo>
                  <a:lnTo>
                    <a:pt x="134" y="36"/>
                  </a:lnTo>
                  <a:lnTo>
                    <a:pt x="134" y="14"/>
                  </a:lnTo>
                  <a:lnTo>
                    <a:pt x="136" y="0"/>
                  </a:lnTo>
                  <a:lnTo>
                    <a:pt x="146" y="0"/>
                  </a:lnTo>
                  <a:lnTo>
                    <a:pt x="160" y="6"/>
                  </a:lnTo>
                  <a:lnTo>
                    <a:pt x="162" y="28"/>
                  </a:lnTo>
                  <a:lnTo>
                    <a:pt x="166" y="42"/>
                  </a:lnTo>
                  <a:lnTo>
                    <a:pt x="164" y="56"/>
                  </a:lnTo>
                  <a:lnTo>
                    <a:pt x="180" y="66"/>
                  </a:lnTo>
                  <a:lnTo>
                    <a:pt x="184" y="64"/>
                  </a:lnTo>
                  <a:lnTo>
                    <a:pt x="194" y="66"/>
                  </a:lnTo>
                  <a:lnTo>
                    <a:pt x="200" y="72"/>
                  </a:lnTo>
                  <a:lnTo>
                    <a:pt x="212" y="72"/>
                  </a:lnTo>
                  <a:lnTo>
                    <a:pt x="224" y="72"/>
                  </a:lnTo>
                  <a:lnTo>
                    <a:pt x="226" y="78"/>
                  </a:lnTo>
                  <a:lnTo>
                    <a:pt x="226" y="82"/>
                  </a:lnTo>
                  <a:lnTo>
                    <a:pt x="246" y="80"/>
                  </a:lnTo>
                  <a:lnTo>
                    <a:pt x="252" y="74"/>
                  </a:lnTo>
                  <a:lnTo>
                    <a:pt x="282" y="72"/>
                  </a:lnTo>
                  <a:lnTo>
                    <a:pt x="300" y="78"/>
                  </a:lnTo>
                  <a:lnTo>
                    <a:pt x="304" y="78"/>
                  </a:lnTo>
                  <a:lnTo>
                    <a:pt x="302" y="82"/>
                  </a:lnTo>
                  <a:lnTo>
                    <a:pt x="308" y="86"/>
                  </a:lnTo>
                  <a:lnTo>
                    <a:pt x="310" y="86"/>
                  </a:lnTo>
                  <a:lnTo>
                    <a:pt x="314" y="90"/>
                  </a:lnTo>
                  <a:lnTo>
                    <a:pt x="318" y="102"/>
                  </a:lnTo>
                  <a:lnTo>
                    <a:pt x="324" y="106"/>
                  </a:lnTo>
                  <a:lnTo>
                    <a:pt x="332" y="96"/>
                  </a:lnTo>
                  <a:lnTo>
                    <a:pt x="336" y="94"/>
                  </a:lnTo>
                  <a:lnTo>
                    <a:pt x="344" y="96"/>
                  </a:lnTo>
                  <a:lnTo>
                    <a:pt x="348" y="106"/>
                  </a:lnTo>
                  <a:lnTo>
                    <a:pt x="364" y="110"/>
                  </a:lnTo>
                  <a:lnTo>
                    <a:pt x="368" y="116"/>
                  </a:lnTo>
                  <a:lnTo>
                    <a:pt x="376" y="122"/>
                  </a:lnTo>
                  <a:lnTo>
                    <a:pt x="386" y="122"/>
                  </a:lnTo>
                  <a:lnTo>
                    <a:pt x="396" y="120"/>
                  </a:lnTo>
                  <a:lnTo>
                    <a:pt x="422" y="102"/>
                  </a:lnTo>
                  <a:lnTo>
                    <a:pt x="426" y="104"/>
                  </a:lnTo>
                  <a:lnTo>
                    <a:pt x="432" y="112"/>
                  </a:lnTo>
                  <a:lnTo>
                    <a:pt x="470" y="112"/>
                  </a:lnTo>
                  <a:lnTo>
                    <a:pt x="476" y="114"/>
                  </a:lnTo>
                  <a:lnTo>
                    <a:pt x="482" y="116"/>
                  </a:lnTo>
                  <a:lnTo>
                    <a:pt x="492" y="124"/>
                  </a:lnTo>
                  <a:lnTo>
                    <a:pt x="500" y="120"/>
                  </a:lnTo>
                  <a:lnTo>
                    <a:pt x="518" y="118"/>
                  </a:lnTo>
                  <a:lnTo>
                    <a:pt x="508" y="128"/>
                  </a:lnTo>
                  <a:lnTo>
                    <a:pt x="484" y="140"/>
                  </a:lnTo>
                  <a:lnTo>
                    <a:pt x="472" y="144"/>
                  </a:lnTo>
                  <a:lnTo>
                    <a:pt x="464" y="148"/>
                  </a:lnTo>
                  <a:lnTo>
                    <a:pt x="454" y="158"/>
                  </a:lnTo>
                  <a:lnTo>
                    <a:pt x="434" y="166"/>
                  </a:lnTo>
                  <a:lnTo>
                    <a:pt x="424" y="174"/>
                  </a:lnTo>
                  <a:lnTo>
                    <a:pt x="392" y="210"/>
                  </a:lnTo>
                  <a:lnTo>
                    <a:pt x="344" y="252"/>
                  </a:lnTo>
                  <a:lnTo>
                    <a:pt x="340" y="260"/>
                  </a:lnTo>
                  <a:lnTo>
                    <a:pt x="334" y="264"/>
                  </a:lnTo>
                  <a:lnTo>
                    <a:pt x="336" y="318"/>
                  </a:lnTo>
                  <a:lnTo>
                    <a:pt x="332" y="324"/>
                  </a:lnTo>
                  <a:lnTo>
                    <a:pt x="324" y="326"/>
                  </a:lnTo>
                  <a:lnTo>
                    <a:pt x="304" y="342"/>
                  </a:lnTo>
                  <a:lnTo>
                    <a:pt x="304" y="352"/>
                  </a:lnTo>
                  <a:lnTo>
                    <a:pt x="302" y="354"/>
                  </a:lnTo>
                  <a:lnTo>
                    <a:pt x="296" y="370"/>
                  </a:lnTo>
                  <a:lnTo>
                    <a:pt x="306" y="374"/>
                  </a:lnTo>
                  <a:lnTo>
                    <a:pt x="314" y="388"/>
                  </a:lnTo>
                  <a:lnTo>
                    <a:pt x="308" y="398"/>
                  </a:lnTo>
                  <a:lnTo>
                    <a:pt x="310" y="408"/>
                  </a:lnTo>
                  <a:lnTo>
                    <a:pt x="306" y="426"/>
                  </a:lnTo>
                  <a:lnTo>
                    <a:pt x="306" y="450"/>
                  </a:lnTo>
                  <a:lnTo>
                    <a:pt x="310" y="456"/>
                  </a:lnTo>
                  <a:lnTo>
                    <a:pt x="318" y="462"/>
                  </a:lnTo>
                  <a:lnTo>
                    <a:pt x="320" y="466"/>
                  </a:lnTo>
                  <a:lnTo>
                    <a:pt x="338" y="470"/>
                  </a:lnTo>
                  <a:lnTo>
                    <a:pt x="342" y="472"/>
                  </a:lnTo>
                  <a:lnTo>
                    <a:pt x="342" y="476"/>
                  </a:lnTo>
                  <a:lnTo>
                    <a:pt x="348" y="480"/>
                  </a:lnTo>
                  <a:lnTo>
                    <a:pt x="368" y="490"/>
                  </a:lnTo>
                  <a:lnTo>
                    <a:pt x="376" y="504"/>
                  </a:lnTo>
                  <a:lnTo>
                    <a:pt x="396" y="520"/>
                  </a:lnTo>
                  <a:lnTo>
                    <a:pt x="418" y="534"/>
                  </a:lnTo>
                  <a:lnTo>
                    <a:pt x="420" y="540"/>
                  </a:lnTo>
                  <a:lnTo>
                    <a:pt x="420" y="552"/>
                  </a:lnTo>
                  <a:lnTo>
                    <a:pt x="422" y="572"/>
                  </a:lnTo>
                  <a:lnTo>
                    <a:pt x="50" y="584"/>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8" name="Freeform 35"/>
            <p:cNvSpPr>
              <a:spLocks/>
            </p:cNvSpPr>
            <p:nvPr/>
          </p:nvSpPr>
          <p:spPr bwMode="gray">
            <a:xfrm>
              <a:off x="4573525" y="1909452"/>
              <a:ext cx="720327" cy="454423"/>
            </a:xfrm>
            <a:custGeom>
              <a:avLst/>
              <a:gdLst>
                <a:gd name="T0" fmla="*/ 0 w 516"/>
                <a:gd name="T1" fmla="*/ 81 h 324"/>
                <a:gd name="T2" fmla="*/ 7 w 516"/>
                <a:gd name="T3" fmla="*/ 0 h 324"/>
                <a:gd name="T4" fmla="*/ 68 w 516"/>
                <a:gd name="T5" fmla="*/ 4 h 324"/>
                <a:gd name="T6" fmla="*/ 128 w 516"/>
                <a:gd name="T7" fmla="*/ 6 h 324"/>
                <a:gd name="T8" fmla="*/ 128 w 516"/>
                <a:gd name="T9" fmla="*/ 8 h 324"/>
                <a:gd name="T10" fmla="*/ 130 w 516"/>
                <a:gd name="T11" fmla="*/ 14 h 324"/>
                <a:gd name="T12" fmla="*/ 130 w 516"/>
                <a:gd name="T13" fmla="*/ 16 h 324"/>
                <a:gd name="T14" fmla="*/ 130 w 516"/>
                <a:gd name="T15" fmla="*/ 21 h 324"/>
                <a:gd name="T16" fmla="*/ 130 w 516"/>
                <a:gd name="T17" fmla="*/ 29 h 324"/>
                <a:gd name="T18" fmla="*/ 131 w 516"/>
                <a:gd name="T19" fmla="*/ 37 h 324"/>
                <a:gd name="T20" fmla="*/ 134 w 516"/>
                <a:gd name="T21" fmla="*/ 39 h 324"/>
                <a:gd name="T22" fmla="*/ 134 w 516"/>
                <a:gd name="T23" fmla="*/ 47 h 324"/>
                <a:gd name="T24" fmla="*/ 135 w 516"/>
                <a:gd name="T25" fmla="*/ 60 h 324"/>
                <a:gd name="T26" fmla="*/ 136 w 516"/>
                <a:gd name="T27" fmla="*/ 63 h 324"/>
                <a:gd name="T28" fmla="*/ 136 w 516"/>
                <a:gd name="T29" fmla="*/ 69 h 324"/>
                <a:gd name="T30" fmla="*/ 137 w 516"/>
                <a:gd name="T31" fmla="*/ 69 h 324"/>
                <a:gd name="T32" fmla="*/ 139 w 516"/>
                <a:gd name="T33" fmla="*/ 80 h 324"/>
                <a:gd name="T34" fmla="*/ 139 w 516"/>
                <a:gd name="T35" fmla="*/ 84 h 324"/>
                <a:gd name="T36" fmla="*/ 139 w 516"/>
                <a:gd name="T37" fmla="*/ 87 h 324"/>
                <a:gd name="T38" fmla="*/ 0 w 516"/>
                <a:gd name="T39" fmla="*/ 81 h 3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6"/>
                <a:gd name="T61" fmla="*/ 0 h 324"/>
                <a:gd name="T62" fmla="*/ 516 w 516"/>
                <a:gd name="T63" fmla="*/ 324 h 3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6" h="324">
                  <a:moveTo>
                    <a:pt x="0" y="302"/>
                  </a:moveTo>
                  <a:lnTo>
                    <a:pt x="24" y="0"/>
                  </a:lnTo>
                  <a:lnTo>
                    <a:pt x="252" y="16"/>
                  </a:lnTo>
                  <a:lnTo>
                    <a:pt x="476" y="22"/>
                  </a:lnTo>
                  <a:lnTo>
                    <a:pt x="476" y="30"/>
                  </a:lnTo>
                  <a:lnTo>
                    <a:pt x="484" y="54"/>
                  </a:lnTo>
                  <a:lnTo>
                    <a:pt x="480" y="62"/>
                  </a:lnTo>
                  <a:lnTo>
                    <a:pt x="478" y="78"/>
                  </a:lnTo>
                  <a:lnTo>
                    <a:pt x="480" y="106"/>
                  </a:lnTo>
                  <a:lnTo>
                    <a:pt x="486" y="138"/>
                  </a:lnTo>
                  <a:lnTo>
                    <a:pt x="494" y="146"/>
                  </a:lnTo>
                  <a:lnTo>
                    <a:pt x="500" y="176"/>
                  </a:lnTo>
                  <a:lnTo>
                    <a:pt x="502" y="226"/>
                  </a:lnTo>
                  <a:lnTo>
                    <a:pt x="504" y="236"/>
                  </a:lnTo>
                  <a:lnTo>
                    <a:pt x="504" y="254"/>
                  </a:lnTo>
                  <a:lnTo>
                    <a:pt x="506" y="260"/>
                  </a:lnTo>
                  <a:lnTo>
                    <a:pt x="516" y="296"/>
                  </a:lnTo>
                  <a:lnTo>
                    <a:pt x="516" y="310"/>
                  </a:lnTo>
                  <a:lnTo>
                    <a:pt x="516" y="324"/>
                  </a:lnTo>
                  <a:lnTo>
                    <a:pt x="0" y="302"/>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59" name="Freeform 36"/>
            <p:cNvSpPr>
              <a:spLocks/>
            </p:cNvSpPr>
            <p:nvPr/>
          </p:nvSpPr>
          <p:spPr bwMode="gray">
            <a:xfrm>
              <a:off x="4537806" y="2328156"/>
              <a:ext cx="769938" cy="523875"/>
            </a:xfrm>
            <a:custGeom>
              <a:avLst/>
              <a:gdLst>
                <a:gd name="T0" fmla="*/ 0 w 552"/>
                <a:gd name="T1" fmla="*/ 78 h 372"/>
                <a:gd name="T2" fmla="*/ 4 w 552"/>
                <a:gd name="T3" fmla="*/ 26 h 372"/>
                <a:gd name="T4" fmla="*/ 7 w 552"/>
                <a:gd name="T5" fmla="*/ 0 h 372"/>
                <a:gd name="T6" fmla="*/ 146 w 552"/>
                <a:gd name="T7" fmla="*/ 6 h 372"/>
                <a:gd name="T8" fmla="*/ 146 w 552"/>
                <a:gd name="T9" fmla="*/ 8 h 372"/>
                <a:gd name="T10" fmla="*/ 145 w 552"/>
                <a:gd name="T11" fmla="*/ 10 h 372"/>
                <a:gd name="T12" fmla="*/ 140 w 552"/>
                <a:gd name="T13" fmla="*/ 14 h 372"/>
                <a:gd name="T14" fmla="*/ 141 w 552"/>
                <a:gd name="T15" fmla="*/ 16 h 372"/>
                <a:gd name="T16" fmla="*/ 149 w 552"/>
                <a:gd name="T17" fmla="*/ 22 h 372"/>
                <a:gd name="T18" fmla="*/ 149 w 552"/>
                <a:gd name="T19" fmla="*/ 71 h 372"/>
                <a:gd name="T20" fmla="*/ 147 w 552"/>
                <a:gd name="T21" fmla="*/ 71 h 372"/>
                <a:gd name="T22" fmla="*/ 146 w 552"/>
                <a:gd name="T23" fmla="*/ 71 h 372"/>
                <a:gd name="T24" fmla="*/ 146 w 552"/>
                <a:gd name="T25" fmla="*/ 73 h 372"/>
                <a:gd name="T26" fmla="*/ 147 w 552"/>
                <a:gd name="T27" fmla="*/ 74 h 372"/>
                <a:gd name="T28" fmla="*/ 146 w 552"/>
                <a:gd name="T29" fmla="*/ 78 h 372"/>
                <a:gd name="T30" fmla="*/ 147 w 552"/>
                <a:gd name="T31" fmla="*/ 79 h 372"/>
                <a:gd name="T32" fmla="*/ 149 w 552"/>
                <a:gd name="T33" fmla="*/ 82 h 372"/>
                <a:gd name="T34" fmla="*/ 147 w 552"/>
                <a:gd name="T35" fmla="*/ 83 h 372"/>
                <a:gd name="T36" fmla="*/ 147 w 552"/>
                <a:gd name="T37" fmla="*/ 86 h 372"/>
                <a:gd name="T38" fmla="*/ 146 w 552"/>
                <a:gd name="T39" fmla="*/ 90 h 372"/>
                <a:gd name="T40" fmla="*/ 147 w 552"/>
                <a:gd name="T41" fmla="*/ 95 h 372"/>
                <a:gd name="T42" fmla="*/ 147 w 552"/>
                <a:gd name="T43" fmla="*/ 98 h 372"/>
                <a:gd name="T44" fmla="*/ 147 w 552"/>
                <a:gd name="T45" fmla="*/ 99 h 372"/>
                <a:gd name="T46" fmla="*/ 143 w 552"/>
                <a:gd name="T47" fmla="*/ 95 h 372"/>
                <a:gd name="T48" fmla="*/ 135 w 552"/>
                <a:gd name="T49" fmla="*/ 90 h 372"/>
                <a:gd name="T50" fmla="*/ 134 w 552"/>
                <a:gd name="T51" fmla="*/ 90 h 372"/>
                <a:gd name="T52" fmla="*/ 129 w 552"/>
                <a:gd name="T53" fmla="*/ 90 h 372"/>
                <a:gd name="T54" fmla="*/ 126 w 552"/>
                <a:gd name="T55" fmla="*/ 91 h 372"/>
                <a:gd name="T56" fmla="*/ 124 w 552"/>
                <a:gd name="T57" fmla="*/ 91 h 372"/>
                <a:gd name="T58" fmla="*/ 121 w 552"/>
                <a:gd name="T59" fmla="*/ 91 h 372"/>
                <a:gd name="T60" fmla="*/ 119 w 552"/>
                <a:gd name="T61" fmla="*/ 88 h 372"/>
                <a:gd name="T62" fmla="*/ 118 w 552"/>
                <a:gd name="T63" fmla="*/ 86 h 372"/>
                <a:gd name="T64" fmla="*/ 115 w 552"/>
                <a:gd name="T65" fmla="*/ 87 h 372"/>
                <a:gd name="T66" fmla="*/ 111 w 552"/>
                <a:gd name="T67" fmla="*/ 87 h 372"/>
                <a:gd name="T68" fmla="*/ 108 w 552"/>
                <a:gd name="T69" fmla="*/ 83 h 372"/>
                <a:gd name="T70" fmla="*/ 0 w 552"/>
                <a:gd name="T71" fmla="*/ 78 h 3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2"/>
                <a:gd name="T109" fmla="*/ 0 h 372"/>
                <a:gd name="T110" fmla="*/ 552 w 552"/>
                <a:gd name="T111" fmla="*/ 372 h 3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2" h="372">
                  <a:moveTo>
                    <a:pt x="0" y="292"/>
                  </a:moveTo>
                  <a:lnTo>
                    <a:pt x="16" y="96"/>
                  </a:lnTo>
                  <a:lnTo>
                    <a:pt x="26" y="0"/>
                  </a:lnTo>
                  <a:lnTo>
                    <a:pt x="542" y="22"/>
                  </a:lnTo>
                  <a:lnTo>
                    <a:pt x="542" y="30"/>
                  </a:lnTo>
                  <a:lnTo>
                    <a:pt x="538" y="40"/>
                  </a:lnTo>
                  <a:lnTo>
                    <a:pt x="524" y="54"/>
                  </a:lnTo>
                  <a:lnTo>
                    <a:pt x="526" y="62"/>
                  </a:lnTo>
                  <a:lnTo>
                    <a:pt x="552" y="86"/>
                  </a:lnTo>
                  <a:lnTo>
                    <a:pt x="552" y="268"/>
                  </a:lnTo>
                  <a:lnTo>
                    <a:pt x="546" y="266"/>
                  </a:lnTo>
                  <a:lnTo>
                    <a:pt x="540" y="268"/>
                  </a:lnTo>
                  <a:lnTo>
                    <a:pt x="544" y="274"/>
                  </a:lnTo>
                  <a:lnTo>
                    <a:pt x="546" y="280"/>
                  </a:lnTo>
                  <a:lnTo>
                    <a:pt x="542" y="290"/>
                  </a:lnTo>
                  <a:lnTo>
                    <a:pt x="548" y="294"/>
                  </a:lnTo>
                  <a:lnTo>
                    <a:pt x="552" y="310"/>
                  </a:lnTo>
                  <a:lnTo>
                    <a:pt x="546" y="314"/>
                  </a:lnTo>
                  <a:lnTo>
                    <a:pt x="546" y="324"/>
                  </a:lnTo>
                  <a:lnTo>
                    <a:pt x="540" y="340"/>
                  </a:lnTo>
                  <a:lnTo>
                    <a:pt x="546" y="358"/>
                  </a:lnTo>
                  <a:lnTo>
                    <a:pt x="550" y="368"/>
                  </a:lnTo>
                  <a:lnTo>
                    <a:pt x="548" y="372"/>
                  </a:lnTo>
                  <a:lnTo>
                    <a:pt x="534" y="360"/>
                  </a:lnTo>
                  <a:lnTo>
                    <a:pt x="502" y="340"/>
                  </a:lnTo>
                  <a:lnTo>
                    <a:pt x="494" y="338"/>
                  </a:lnTo>
                  <a:lnTo>
                    <a:pt x="480" y="338"/>
                  </a:lnTo>
                  <a:lnTo>
                    <a:pt x="470" y="344"/>
                  </a:lnTo>
                  <a:lnTo>
                    <a:pt x="460" y="348"/>
                  </a:lnTo>
                  <a:lnTo>
                    <a:pt x="448" y="344"/>
                  </a:lnTo>
                  <a:lnTo>
                    <a:pt x="444" y="332"/>
                  </a:lnTo>
                  <a:lnTo>
                    <a:pt x="436" y="326"/>
                  </a:lnTo>
                  <a:lnTo>
                    <a:pt x="426" y="330"/>
                  </a:lnTo>
                  <a:lnTo>
                    <a:pt x="412" y="330"/>
                  </a:lnTo>
                  <a:lnTo>
                    <a:pt x="402" y="314"/>
                  </a:lnTo>
                  <a:lnTo>
                    <a:pt x="0" y="292"/>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0" name="Freeform 37"/>
            <p:cNvSpPr>
              <a:spLocks/>
            </p:cNvSpPr>
            <p:nvPr/>
          </p:nvSpPr>
          <p:spPr bwMode="gray">
            <a:xfrm>
              <a:off x="5289883" y="2689312"/>
              <a:ext cx="664766" cy="438546"/>
            </a:xfrm>
            <a:custGeom>
              <a:avLst/>
              <a:gdLst>
                <a:gd name="T0" fmla="*/ 107 w 474"/>
                <a:gd name="T1" fmla="*/ 0 h 312"/>
                <a:gd name="T2" fmla="*/ 110 w 474"/>
                <a:gd name="T3" fmla="*/ 5 h 312"/>
                <a:gd name="T4" fmla="*/ 108 w 474"/>
                <a:gd name="T5" fmla="*/ 9 h 312"/>
                <a:gd name="T6" fmla="*/ 112 w 474"/>
                <a:gd name="T7" fmla="*/ 19 h 312"/>
                <a:gd name="T8" fmla="*/ 121 w 474"/>
                <a:gd name="T9" fmla="*/ 23 h 312"/>
                <a:gd name="T10" fmla="*/ 121 w 474"/>
                <a:gd name="T11" fmla="*/ 27 h 312"/>
                <a:gd name="T12" fmla="*/ 127 w 474"/>
                <a:gd name="T13" fmla="*/ 32 h 312"/>
                <a:gd name="T14" fmla="*/ 131 w 474"/>
                <a:gd name="T15" fmla="*/ 40 h 312"/>
                <a:gd name="T16" fmla="*/ 130 w 474"/>
                <a:gd name="T17" fmla="*/ 43 h 312"/>
                <a:gd name="T18" fmla="*/ 128 w 474"/>
                <a:gd name="T19" fmla="*/ 47 h 312"/>
                <a:gd name="T20" fmla="*/ 121 w 474"/>
                <a:gd name="T21" fmla="*/ 52 h 312"/>
                <a:gd name="T22" fmla="*/ 116 w 474"/>
                <a:gd name="T23" fmla="*/ 53 h 312"/>
                <a:gd name="T24" fmla="*/ 113 w 474"/>
                <a:gd name="T25" fmla="*/ 58 h 312"/>
                <a:gd name="T26" fmla="*/ 115 w 474"/>
                <a:gd name="T27" fmla="*/ 62 h 312"/>
                <a:gd name="T28" fmla="*/ 115 w 474"/>
                <a:gd name="T29" fmla="*/ 67 h 312"/>
                <a:gd name="T30" fmla="*/ 110 w 474"/>
                <a:gd name="T31" fmla="*/ 77 h 312"/>
                <a:gd name="T32" fmla="*/ 108 w 474"/>
                <a:gd name="T33" fmla="*/ 80 h 312"/>
                <a:gd name="T34" fmla="*/ 101 w 474"/>
                <a:gd name="T35" fmla="*/ 77 h 312"/>
                <a:gd name="T36" fmla="*/ 16 w 474"/>
                <a:gd name="T37" fmla="*/ 78 h 312"/>
                <a:gd name="T38" fmla="*/ 16 w 474"/>
                <a:gd name="T39" fmla="*/ 72 h 312"/>
                <a:gd name="T40" fmla="*/ 14 w 474"/>
                <a:gd name="T41" fmla="*/ 67 h 312"/>
                <a:gd name="T42" fmla="*/ 15 w 474"/>
                <a:gd name="T43" fmla="*/ 64 h 312"/>
                <a:gd name="T44" fmla="*/ 13 w 474"/>
                <a:gd name="T45" fmla="*/ 58 h 312"/>
                <a:gd name="T46" fmla="*/ 13 w 474"/>
                <a:gd name="T47" fmla="*/ 54 h 312"/>
                <a:gd name="T48" fmla="*/ 9 w 474"/>
                <a:gd name="T49" fmla="*/ 50 h 312"/>
                <a:gd name="T50" fmla="*/ 8 w 474"/>
                <a:gd name="T51" fmla="*/ 46 h 312"/>
                <a:gd name="T52" fmla="*/ 3 w 474"/>
                <a:gd name="T53" fmla="*/ 40 h 312"/>
                <a:gd name="T54" fmla="*/ 6 w 474"/>
                <a:gd name="T55" fmla="*/ 34 h 312"/>
                <a:gd name="T56" fmla="*/ 3 w 474"/>
                <a:gd name="T57" fmla="*/ 30 h 312"/>
                <a:gd name="T58" fmla="*/ 3 w 474"/>
                <a:gd name="T59" fmla="*/ 27 h 312"/>
                <a:gd name="T60" fmla="*/ 3 w 474"/>
                <a:gd name="T61" fmla="*/ 18 h 312"/>
                <a:gd name="T62" fmla="*/ 3 w 474"/>
                <a:gd name="T63" fmla="*/ 14 h 312"/>
                <a:gd name="T64" fmla="*/ 2 w 474"/>
                <a:gd name="T65" fmla="*/ 9 h 312"/>
                <a:gd name="T66" fmla="*/ 3 w 474"/>
                <a:gd name="T67" fmla="*/ 5 h 312"/>
                <a:gd name="T68" fmla="*/ 3 w 474"/>
                <a:gd name="T69" fmla="*/ 3 h 3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74"/>
                <a:gd name="T106" fmla="*/ 0 h 312"/>
                <a:gd name="T107" fmla="*/ 474 w 474"/>
                <a:gd name="T108" fmla="*/ 312 h 3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74" h="312">
                  <a:moveTo>
                    <a:pt x="12" y="12"/>
                  </a:moveTo>
                  <a:lnTo>
                    <a:pt x="384" y="0"/>
                  </a:lnTo>
                  <a:lnTo>
                    <a:pt x="390" y="12"/>
                  </a:lnTo>
                  <a:lnTo>
                    <a:pt x="398" y="18"/>
                  </a:lnTo>
                  <a:lnTo>
                    <a:pt x="396" y="26"/>
                  </a:lnTo>
                  <a:lnTo>
                    <a:pt x="392" y="34"/>
                  </a:lnTo>
                  <a:lnTo>
                    <a:pt x="396" y="46"/>
                  </a:lnTo>
                  <a:lnTo>
                    <a:pt x="402" y="74"/>
                  </a:lnTo>
                  <a:lnTo>
                    <a:pt x="424" y="82"/>
                  </a:lnTo>
                  <a:lnTo>
                    <a:pt x="432" y="88"/>
                  </a:lnTo>
                  <a:lnTo>
                    <a:pt x="434" y="98"/>
                  </a:lnTo>
                  <a:lnTo>
                    <a:pt x="438" y="102"/>
                  </a:lnTo>
                  <a:lnTo>
                    <a:pt x="452" y="114"/>
                  </a:lnTo>
                  <a:lnTo>
                    <a:pt x="454" y="122"/>
                  </a:lnTo>
                  <a:lnTo>
                    <a:pt x="468" y="130"/>
                  </a:lnTo>
                  <a:lnTo>
                    <a:pt x="474" y="148"/>
                  </a:lnTo>
                  <a:lnTo>
                    <a:pt x="472" y="156"/>
                  </a:lnTo>
                  <a:lnTo>
                    <a:pt x="468" y="166"/>
                  </a:lnTo>
                  <a:lnTo>
                    <a:pt x="462" y="172"/>
                  </a:lnTo>
                  <a:lnTo>
                    <a:pt x="462" y="180"/>
                  </a:lnTo>
                  <a:lnTo>
                    <a:pt x="450" y="194"/>
                  </a:lnTo>
                  <a:lnTo>
                    <a:pt x="438" y="198"/>
                  </a:lnTo>
                  <a:lnTo>
                    <a:pt x="434" y="202"/>
                  </a:lnTo>
                  <a:lnTo>
                    <a:pt x="418" y="204"/>
                  </a:lnTo>
                  <a:lnTo>
                    <a:pt x="412" y="208"/>
                  </a:lnTo>
                  <a:lnTo>
                    <a:pt x="406" y="218"/>
                  </a:lnTo>
                  <a:lnTo>
                    <a:pt x="408" y="226"/>
                  </a:lnTo>
                  <a:lnTo>
                    <a:pt x="416" y="236"/>
                  </a:lnTo>
                  <a:lnTo>
                    <a:pt x="420" y="242"/>
                  </a:lnTo>
                  <a:lnTo>
                    <a:pt x="416" y="256"/>
                  </a:lnTo>
                  <a:lnTo>
                    <a:pt x="406" y="282"/>
                  </a:lnTo>
                  <a:lnTo>
                    <a:pt x="394" y="288"/>
                  </a:lnTo>
                  <a:lnTo>
                    <a:pt x="390" y="296"/>
                  </a:lnTo>
                  <a:lnTo>
                    <a:pt x="392" y="304"/>
                  </a:lnTo>
                  <a:lnTo>
                    <a:pt x="386" y="312"/>
                  </a:lnTo>
                  <a:lnTo>
                    <a:pt x="362" y="290"/>
                  </a:lnTo>
                  <a:lnTo>
                    <a:pt x="62" y="298"/>
                  </a:lnTo>
                  <a:lnTo>
                    <a:pt x="60" y="294"/>
                  </a:lnTo>
                  <a:lnTo>
                    <a:pt x="56" y="284"/>
                  </a:lnTo>
                  <a:lnTo>
                    <a:pt x="60" y="276"/>
                  </a:lnTo>
                  <a:lnTo>
                    <a:pt x="54" y="268"/>
                  </a:lnTo>
                  <a:lnTo>
                    <a:pt x="52" y="260"/>
                  </a:lnTo>
                  <a:lnTo>
                    <a:pt x="56" y="252"/>
                  </a:lnTo>
                  <a:lnTo>
                    <a:pt x="54" y="244"/>
                  </a:lnTo>
                  <a:lnTo>
                    <a:pt x="44" y="240"/>
                  </a:lnTo>
                  <a:lnTo>
                    <a:pt x="46" y="224"/>
                  </a:lnTo>
                  <a:lnTo>
                    <a:pt x="48" y="216"/>
                  </a:lnTo>
                  <a:lnTo>
                    <a:pt x="46" y="208"/>
                  </a:lnTo>
                  <a:lnTo>
                    <a:pt x="36" y="200"/>
                  </a:lnTo>
                  <a:lnTo>
                    <a:pt x="34" y="192"/>
                  </a:lnTo>
                  <a:lnTo>
                    <a:pt x="36" y="184"/>
                  </a:lnTo>
                  <a:lnTo>
                    <a:pt x="28" y="176"/>
                  </a:lnTo>
                  <a:lnTo>
                    <a:pt x="22" y="160"/>
                  </a:lnTo>
                  <a:lnTo>
                    <a:pt x="14" y="152"/>
                  </a:lnTo>
                  <a:lnTo>
                    <a:pt x="20" y="138"/>
                  </a:lnTo>
                  <a:lnTo>
                    <a:pt x="20" y="132"/>
                  </a:lnTo>
                  <a:lnTo>
                    <a:pt x="10" y="126"/>
                  </a:lnTo>
                  <a:lnTo>
                    <a:pt x="8" y="116"/>
                  </a:lnTo>
                  <a:lnTo>
                    <a:pt x="10" y="112"/>
                  </a:lnTo>
                  <a:lnTo>
                    <a:pt x="6" y="102"/>
                  </a:lnTo>
                  <a:lnTo>
                    <a:pt x="0" y="84"/>
                  </a:lnTo>
                  <a:lnTo>
                    <a:pt x="6" y="68"/>
                  </a:lnTo>
                  <a:lnTo>
                    <a:pt x="6" y="58"/>
                  </a:lnTo>
                  <a:lnTo>
                    <a:pt x="12" y="54"/>
                  </a:lnTo>
                  <a:lnTo>
                    <a:pt x="8" y="38"/>
                  </a:lnTo>
                  <a:lnTo>
                    <a:pt x="2" y="34"/>
                  </a:lnTo>
                  <a:lnTo>
                    <a:pt x="6" y="24"/>
                  </a:lnTo>
                  <a:lnTo>
                    <a:pt x="4" y="18"/>
                  </a:lnTo>
                  <a:lnTo>
                    <a:pt x="0" y="12"/>
                  </a:lnTo>
                  <a:lnTo>
                    <a:pt x="6" y="10"/>
                  </a:lnTo>
                  <a:lnTo>
                    <a:pt x="12" y="12"/>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nvGrpSpPr>
            <p:cNvPr id="61" name="Group 60"/>
            <p:cNvGrpSpPr/>
            <p:nvPr/>
          </p:nvGrpSpPr>
          <p:grpSpPr>
            <a:xfrm>
              <a:off x="2406846" y="1591952"/>
              <a:ext cx="2315294" cy="2732306"/>
              <a:chOff x="2406846" y="1591952"/>
              <a:chExt cx="2315294" cy="2732306"/>
            </a:xfrm>
            <a:solidFill>
              <a:schemeClr val="accent2">
                <a:lumMod val="60000"/>
                <a:lumOff val="40000"/>
              </a:schemeClr>
            </a:solidFill>
          </p:grpSpPr>
          <p:sp>
            <p:nvSpPr>
              <p:cNvPr id="86" name="Freeform 56"/>
              <p:cNvSpPr>
                <a:spLocks/>
              </p:cNvSpPr>
              <p:nvPr/>
            </p:nvSpPr>
            <p:spPr bwMode="gray">
              <a:xfrm>
                <a:off x="2678472" y="1591952"/>
                <a:ext cx="737273" cy="540277"/>
              </a:xfrm>
              <a:custGeom>
                <a:avLst/>
                <a:gdLst>
                  <a:gd name="T0" fmla="*/ 3 w 526"/>
                  <a:gd name="T1" fmla="*/ 63 h 384"/>
                  <a:gd name="T2" fmla="*/ 0 w 526"/>
                  <a:gd name="T3" fmla="*/ 63 h 384"/>
                  <a:gd name="T4" fmla="*/ 3 w 526"/>
                  <a:gd name="T5" fmla="*/ 59 h 384"/>
                  <a:gd name="T6" fmla="*/ 3 w 526"/>
                  <a:gd name="T7" fmla="*/ 55 h 384"/>
                  <a:gd name="T8" fmla="*/ 3 w 526"/>
                  <a:gd name="T9" fmla="*/ 54 h 384"/>
                  <a:gd name="T10" fmla="*/ 3 w 526"/>
                  <a:gd name="T11" fmla="*/ 57 h 384"/>
                  <a:gd name="T12" fmla="*/ 3 w 526"/>
                  <a:gd name="T13" fmla="*/ 59 h 384"/>
                  <a:gd name="T14" fmla="*/ 6 w 526"/>
                  <a:gd name="T15" fmla="*/ 57 h 384"/>
                  <a:gd name="T16" fmla="*/ 5 w 526"/>
                  <a:gd name="T17" fmla="*/ 54 h 384"/>
                  <a:gd name="T18" fmla="*/ 6 w 526"/>
                  <a:gd name="T19" fmla="*/ 52 h 384"/>
                  <a:gd name="T20" fmla="*/ 3 w 526"/>
                  <a:gd name="T21" fmla="*/ 47 h 384"/>
                  <a:gd name="T22" fmla="*/ 6 w 526"/>
                  <a:gd name="T23" fmla="*/ 47 h 384"/>
                  <a:gd name="T24" fmla="*/ 9 w 526"/>
                  <a:gd name="T25" fmla="*/ 46 h 384"/>
                  <a:gd name="T26" fmla="*/ 7 w 526"/>
                  <a:gd name="T27" fmla="*/ 44 h 384"/>
                  <a:gd name="T28" fmla="*/ 4 w 526"/>
                  <a:gd name="T29" fmla="*/ 45 h 384"/>
                  <a:gd name="T30" fmla="*/ 4 w 526"/>
                  <a:gd name="T31" fmla="*/ 41 h 384"/>
                  <a:gd name="T32" fmla="*/ 5 w 526"/>
                  <a:gd name="T33" fmla="*/ 35 h 384"/>
                  <a:gd name="T34" fmla="*/ 5 w 526"/>
                  <a:gd name="T35" fmla="*/ 26 h 384"/>
                  <a:gd name="T36" fmla="*/ 3 w 526"/>
                  <a:gd name="T37" fmla="*/ 16 h 384"/>
                  <a:gd name="T38" fmla="*/ 3 w 526"/>
                  <a:gd name="T39" fmla="*/ 9 h 384"/>
                  <a:gd name="T40" fmla="*/ 19 w 526"/>
                  <a:gd name="T41" fmla="*/ 14 h 384"/>
                  <a:gd name="T42" fmla="*/ 31 w 526"/>
                  <a:gd name="T43" fmla="*/ 20 h 384"/>
                  <a:gd name="T44" fmla="*/ 36 w 526"/>
                  <a:gd name="T45" fmla="*/ 22 h 384"/>
                  <a:gd name="T46" fmla="*/ 40 w 526"/>
                  <a:gd name="T47" fmla="*/ 23 h 384"/>
                  <a:gd name="T48" fmla="*/ 40 w 526"/>
                  <a:gd name="T49" fmla="*/ 31 h 384"/>
                  <a:gd name="T50" fmla="*/ 36 w 526"/>
                  <a:gd name="T51" fmla="*/ 36 h 384"/>
                  <a:gd name="T52" fmla="*/ 36 w 526"/>
                  <a:gd name="T53" fmla="*/ 41 h 384"/>
                  <a:gd name="T54" fmla="*/ 36 w 526"/>
                  <a:gd name="T55" fmla="*/ 42 h 384"/>
                  <a:gd name="T56" fmla="*/ 36 w 526"/>
                  <a:gd name="T57" fmla="*/ 45 h 384"/>
                  <a:gd name="T58" fmla="*/ 41 w 526"/>
                  <a:gd name="T59" fmla="*/ 37 h 384"/>
                  <a:gd name="T60" fmla="*/ 43 w 526"/>
                  <a:gd name="T61" fmla="*/ 34 h 384"/>
                  <a:gd name="T62" fmla="*/ 47 w 526"/>
                  <a:gd name="T63" fmla="*/ 29 h 384"/>
                  <a:gd name="T64" fmla="*/ 42 w 526"/>
                  <a:gd name="T65" fmla="*/ 16 h 384"/>
                  <a:gd name="T66" fmla="*/ 43 w 526"/>
                  <a:gd name="T67" fmla="*/ 14 h 384"/>
                  <a:gd name="T68" fmla="*/ 47 w 526"/>
                  <a:gd name="T69" fmla="*/ 11 h 384"/>
                  <a:gd name="T70" fmla="*/ 44 w 526"/>
                  <a:gd name="T71" fmla="*/ 7 h 384"/>
                  <a:gd name="T72" fmla="*/ 43 w 526"/>
                  <a:gd name="T73" fmla="*/ 0 h 384"/>
                  <a:gd name="T74" fmla="*/ 101 w 526"/>
                  <a:gd name="T75" fmla="*/ 14 h 384"/>
                  <a:gd name="T76" fmla="*/ 145 w 526"/>
                  <a:gd name="T77" fmla="*/ 25 h 384"/>
                  <a:gd name="T78" fmla="*/ 130 w 526"/>
                  <a:gd name="T79" fmla="*/ 93 h 384"/>
                  <a:gd name="T80" fmla="*/ 129 w 526"/>
                  <a:gd name="T81" fmla="*/ 94 h 384"/>
                  <a:gd name="T82" fmla="*/ 130 w 526"/>
                  <a:gd name="T83" fmla="*/ 97 h 384"/>
                  <a:gd name="T84" fmla="*/ 130 w 526"/>
                  <a:gd name="T85" fmla="*/ 98 h 384"/>
                  <a:gd name="T86" fmla="*/ 129 w 526"/>
                  <a:gd name="T87" fmla="*/ 100 h 384"/>
                  <a:gd name="T88" fmla="*/ 130 w 526"/>
                  <a:gd name="T89" fmla="*/ 103 h 384"/>
                  <a:gd name="T90" fmla="*/ 88 w 526"/>
                  <a:gd name="T91" fmla="*/ 96 h 384"/>
                  <a:gd name="T92" fmla="*/ 85 w 526"/>
                  <a:gd name="T93" fmla="*/ 94 h 384"/>
                  <a:gd name="T94" fmla="*/ 81 w 526"/>
                  <a:gd name="T95" fmla="*/ 94 h 384"/>
                  <a:gd name="T96" fmla="*/ 76 w 526"/>
                  <a:gd name="T97" fmla="*/ 94 h 384"/>
                  <a:gd name="T98" fmla="*/ 70 w 526"/>
                  <a:gd name="T99" fmla="*/ 94 h 384"/>
                  <a:gd name="T100" fmla="*/ 66 w 526"/>
                  <a:gd name="T101" fmla="*/ 97 h 384"/>
                  <a:gd name="T102" fmla="*/ 61 w 526"/>
                  <a:gd name="T103" fmla="*/ 94 h 384"/>
                  <a:gd name="T104" fmla="*/ 49 w 526"/>
                  <a:gd name="T105" fmla="*/ 94 h 384"/>
                  <a:gd name="T106" fmla="*/ 40 w 526"/>
                  <a:gd name="T107" fmla="*/ 91 h 384"/>
                  <a:gd name="T108" fmla="*/ 31 w 526"/>
                  <a:gd name="T109" fmla="*/ 91 h 384"/>
                  <a:gd name="T110" fmla="*/ 20 w 526"/>
                  <a:gd name="T111" fmla="*/ 87 h 384"/>
                  <a:gd name="T112" fmla="*/ 19 w 526"/>
                  <a:gd name="T113" fmla="*/ 79 h 384"/>
                  <a:gd name="T114" fmla="*/ 17 w 526"/>
                  <a:gd name="T115" fmla="*/ 73 h 384"/>
                  <a:gd name="T116" fmla="*/ 11 w 526"/>
                  <a:gd name="T117" fmla="*/ 69 h 384"/>
                  <a:gd name="T118" fmla="*/ 9 w 526"/>
                  <a:gd name="T119" fmla="*/ 67 h 3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6"/>
                  <a:gd name="T181" fmla="*/ 0 h 384"/>
                  <a:gd name="T182" fmla="*/ 526 w 526"/>
                  <a:gd name="T183" fmla="*/ 384 h 3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6" h="384">
                    <a:moveTo>
                      <a:pt x="20" y="242"/>
                    </a:moveTo>
                    <a:lnTo>
                      <a:pt x="6" y="232"/>
                    </a:lnTo>
                    <a:lnTo>
                      <a:pt x="2" y="232"/>
                    </a:lnTo>
                    <a:lnTo>
                      <a:pt x="0" y="232"/>
                    </a:lnTo>
                    <a:lnTo>
                      <a:pt x="0" y="228"/>
                    </a:lnTo>
                    <a:lnTo>
                      <a:pt x="4" y="216"/>
                    </a:lnTo>
                    <a:lnTo>
                      <a:pt x="6" y="210"/>
                    </a:lnTo>
                    <a:lnTo>
                      <a:pt x="6" y="206"/>
                    </a:lnTo>
                    <a:lnTo>
                      <a:pt x="6" y="202"/>
                    </a:lnTo>
                    <a:lnTo>
                      <a:pt x="8" y="202"/>
                    </a:lnTo>
                    <a:lnTo>
                      <a:pt x="10" y="202"/>
                    </a:lnTo>
                    <a:lnTo>
                      <a:pt x="12" y="210"/>
                    </a:lnTo>
                    <a:lnTo>
                      <a:pt x="10" y="214"/>
                    </a:lnTo>
                    <a:lnTo>
                      <a:pt x="10" y="216"/>
                    </a:lnTo>
                    <a:lnTo>
                      <a:pt x="10" y="218"/>
                    </a:lnTo>
                    <a:lnTo>
                      <a:pt x="20" y="210"/>
                    </a:lnTo>
                    <a:lnTo>
                      <a:pt x="18" y="208"/>
                    </a:lnTo>
                    <a:lnTo>
                      <a:pt x="18" y="202"/>
                    </a:lnTo>
                    <a:lnTo>
                      <a:pt x="22" y="198"/>
                    </a:lnTo>
                    <a:lnTo>
                      <a:pt x="20" y="192"/>
                    </a:lnTo>
                    <a:lnTo>
                      <a:pt x="14" y="190"/>
                    </a:lnTo>
                    <a:lnTo>
                      <a:pt x="14" y="176"/>
                    </a:lnTo>
                    <a:lnTo>
                      <a:pt x="16" y="174"/>
                    </a:lnTo>
                    <a:lnTo>
                      <a:pt x="20" y="176"/>
                    </a:lnTo>
                    <a:lnTo>
                      <a:pt x="22" y="174"/>
                    </a:lnTo>
                    <a:lnTo>
                      <a:pt x="32" y="170"/>
                    </a:lnTo>
                    <a:lnTo>
                      <a:pt x="24" y="164"/>
                    </a:lnTo>
                    <a:lnTo>
                      <a:pt x="24" y="162"/>
                    </a:lnTo>
                    <a:lnTo>
                      <a:pt x="16" y="166"/>
                    </a:lnTo>
                    <a:lnTo>
                      <a:pt x="16" y="154"/>
                    </a:lnTo>
                    <a:lnTo>
                      <a:pt x="16" y="148"/>
                    </a:lnTo>
                    <a:lnTo>
                      <a:pt x="18" y="136"/>
                    </a:lnTo>
                    <a:lnTo>
                      <a:pt x="18" y="126"/>
                    </a:lnTo>
                    <a:lnTo>
                      <a:pt x="16" y="118"/>
                    </a:lnTo>
                    <a:lnTo>
                      <a:pt x="18" y="98"/>
                    </a:lnTo>
                    <a:lnTo>
                      <a:pt x="20" y="90"/>
                    </a:lnTo>
                    <a:lnTo>
                      <a:pt x="12" y="62"/>
                    </a:lnTo>
                    <a:lnTo>
                      <a:pt x="12" y="44"/>
                    </a:lnTo>
                    <a:lnTo>
                      <a:pt x="14" y="34"/>
                    </a:lnTo>
                    <a:lnTo>
                      <a:pt x="18" y="18"/>
                    </a:lnTo>
                    <a:lnTo>
                      <a:pt x="68" y="54"/>
                    </a:lnTo>
                    <a:lnTo>
                      <a:pt x="92" y="68"/>
                    </a:lnTo>
                    <a:lnTo>
                      <a:pt x="112" y="74"/>
                    </a:lnTo>
                    <a:lnTo>
                      <a:pt x="124" y="82"/>
                    </a:lnTo>
                    <a:lnTo>
                      <a:pt x="134" y="82"/>
                    </a:lnTo>
                    <a:lnTo>
                      <a:pt x="138" y="84"/>
                    </a:lnTo>
                    <a:lnTo>
                      <a:pt x="142" y="88"/>
                    </a:lnTo>
                    <a:lnTo>
                      <a:pt x="144" y="114"/>
                    </a:lnTo>
                    <a:lnTo>
                      <a:pt x="142" y="118"/>
                    </a:lnTo>
                    <a:lnTo>
                      <a:pt x="134" y="124"/>
                    </a:lnTo>
                    <a:lnTo>
                      <a:pt x="130" y="134"/>
                    </a:lnTo>
                    <a:lnTo>
                      <a:pt x="130" y="144"/>
                    </a:lnTo>
                    <a:lnTo>
                      <a:pt x="132" y="148"/>
                    </a:lnTo>
                    <a:lnTo>
                      <a:pt x="132" y="152"/>
                    </a:lnTo>
                    <a:lnTo>
                      <a:pt x="130" y="156"/>
                    </a:lnTo>
                    <a:lnTo>
                      <a:pt x="130" y="162"/>
                    </a:lnTo>
                    <a:lnTo>
                      <a:pt x="134" y="166"/>
                    </a:lnTo>
                    <a:lnTo>
                      <a:pt x="144" y="160"/>
                    </a:lnTo>
                    <a:lnTo>
                      <a:pt x="148" y="138"/>
                    </a:lnTo>
                    <a:lnTo>
                      <a:pt x="154" y="134"/>
                    </a:lnTo>
                    <a:lnTo>
                      <a:pt x="158" y="124"/>
                    </a:lnTo>
                    <a:lnTo>
                      <a:pt x="170" y="110"/>
                    </a:lnTo>
                    <a:lnTo>
                      <a:pt x="170" y="106"/>
                    </a:lnTo>
                    <a:lnTo>
                      <a:pt x="164" y="86"/>
                    </a:lnTo>
                    <a:lnTo>
                      <a:pt x="154" y="58"/>
                    </a:lnTo>
                    <a:lnTo>
                      <a:pt x="154" y="54"/>
                    </a:lnTo>
                    <a:lnTo>
                      <a:pt x="158" y="52"/>
                    </a:lnTo>
                    <a:lnTo>
                      <a:pt x="164" y="54"/>
                    </a:lnTo>
                    <a:lnTo>
                      <a:pt x="170" y="42"/>
                    </a:lnTo>
                    <a:lnTo>
                      <a:pt x="168" y="28"/>
                    </a:lnTo>
                    <a:lnTo>
                      <a:pt x="160" y="26"/>
                    </a:lnTo>
                    <a:lnTo>
                      <a:pt x="158" y="18"/>
                    </a:lnTo>
                    <a:lnTo>
                      <a:pt x="158" y="0"/>
                    </a:lnTo>
                    <a:lnTo>
                      <a:pt x="262" y="28"/>
                    </a:lnTo>
                    <a:lnTo>
                      <a:pt x="362" y="54"/>
                    </a:lnTo>
                    <a:lnTo>
                      <a:pt x="524" y="92"/>
                    </a:lnTo>
                    <a:lnTo>
                      <a:pt x="526" y="92"/>
                    </a:lnTo>
                    <a:lnTo>
                      <a:pt x="470" y="342"/>
                    </a:lnTo>
                    <a:lnTo>
                      <a:pt x="468" y="344"/>
                    </a:lnTo>
                    <a:lnTo>
                      <a:pt x="466" y="350"/>
                    </a:lnTo>
                    <a:lnTo>
                      <a:pt x="468" y="354"/>
                    </a:lnTo>
                    <a:lnTo>
                      <a:pt x="470" y="358"/>
                    </a:lnTo>
                    <a:lnTo>
                      <a:pt x="472" y="362"/>
                    </a:lnTo>
                    <a:lnTo>
                      <a:pt x="472" y="366"/>
                    </a:lnTo>
                    <a:lnTo>
                      <a:pt x="470" y="366"/>
                    </a:lnTo>
                    <a:lnTo>
                      <a:pt x="466" y="372"/>
                    </a:lnTo>
                    <a:lnTo>
                      <a:pt x="466" y="378"/>
                    </a:lnTo>
                    <a:lnTo>
                      <a:pt x="468" y="384"/>
                    </a:lnTo>
                    <a:lnTo>
                      <a:pt x="330" y="352"/>
                    </a:lnTo>
                    <a:lnTo>
                      <a:pt x="318" y="354"/>
                    </a:lnTo>
                    <a:lnTo>
                      <a:pt x="312" y="354"/>
                    </a:lnTo>
                    <a:lnTo>
                      <a:pt x="304" y="352"/>
                    </a:lnTo>
                    <a:lnTo>
                      <a:pt x="296" y="352"/>
                    </a:lnTo>
                    <a:lnTo>
                      <a:pt x="290" y="350"/>
                    </a:lnTo>
                    <a:lnTo>
                      <a:pt x="284" y="350"/>
                    </a:lnTo>
                    <a:lnTo>
                      <a:pt x="276" y="352"/>
                    </a:lnTo>
                    <a:lnTo>
                      <a:pt x="266" y="350"/>
                    </a:lnTo>
                    <a:lnTo>
                      <a:pt x="256" y="350"/>
                    </a:lnTo>
                    <a:lnTo>
                      <a:pt x="246" y="354"/>
                    </a:lnTo>
                    <a:lnTo>
                      <a:pt x="238" y="356"/>
                    </a:lnTo>
                    <a:lnTo>
                      <a:pt x="222" y="354"/>
                    </a:lnTo>
                    <a:lnTo>
                      <a:pt x="218" y="352"/>
                    </a:lnTo>
                    <a:lnTo>
                      <a:pt x="206" y="346"/>
                    </a:lnTo>
                    <a:lnTo>
                      <a:pt x="176" y="352"/>
                    </a:lnTo>
                    <a:lnTo>
                      <a:pt x="170" y="342"/>
                    </a:lnTo>
                    <a:lnTo>
                      <a:pt x="144" y="334"/>
                    </a:lnTo>
                    <a:lnTo>
                      <a:pt x="130" y="332"/>
                    </a:lnTo>
                    <a:lnTo>
                      <a:pt x="114" y="334"/>
                    </a:lnTo>
                    <a:lnTo>
                      <a:pt x="90" y="332"/>
                    </a:lnTo>
                    <a:lnTo>
                      <a:pt x="70" y="324"/>
                    </a:lnTo>
                    <a:lnTo>
                      <a:pt x="66" y="314"/>
                    </a:lnTo>
                    <a:lnTo>
                      <a:pt x="68" y="290"/>
                    </a:lnTo>
                    <a:lnTo>
                      <a:pt x="70" y="284"/>
                    </a:lnTo>
                    <a:lnTo>
                      <a:pt x="66" y="270"/>
                    </a:lnTo>
                    <a:lnTo>
                      <a:pt x="52" y="258"/>
                    </a:lnTo>
                    <a:lnTo>
                      <a:pt x="40" y="258"/>
                    </a:lnTo>
                    <a:lnTo>
                      <a:pt x="40" y="254"/>
                    </a:lnTo>
                    <a:lnTo>
                      <a:pt x="34" y="248"/>
                    </a:lnTo>
                    <a:lnTo>
                      <a:pt x="20" y="242"/>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7" name="Freeform 57"/>
              <p:cNvSpPr>
                <a:spLocks/>
              </p:cNvSpPr>
              <p:nvPr/>
            </p:nvSpPr>
            <p:spPr bwMode="gray">
              <a:xfrm>
                <a:off x="2481220" y="1933693"/>
                <a:ext cx="886021" cy="742067"/>
              </a:xfrm>
              <a:custGeom>
                <a:avLst/>
                <a:gdLst>
                  <a:gd name="T0" fmla="*/ 3 w 634"/>
                  <a:gd name="T1" fmla="*/ 104 h 528"/>
                  <a:gd name="T2" fmla="*/ 3 w 634"/>
                  <a:gd name="T3" fmla="*/ 97 h 528"/>
                  <a:gd name="T4" fmla="*/ 3 w 634"/>
                  <a:gd name="T5" fmla="*/ 90 h 528"/>
                  <a:gd name="T6" fmla="*/ 3 w 634"/>
                  <a:gd name="T7" fmla="*/ 79 h 528"/>
                  <a:gd name="T8" fmla="*/ 6 w 634"/>
                  <a:gd name="T9" fmla="*/ 78 h 528"/>
                  <a:gd name="T10" fmla="*/ 8 w 634"/>
                  <a:gd name="T11" fmla="*/ 74 h 528"/>
                  <a:gd name="T12" fmla="*/ 9 w 634"/>
                  <a:gd name="T13" fmla="*/ 69 h 528"/>
                  <a:gd name="T14" fmla="*/ 16 w 634"/>
                  <a:gd name="T15" fmla="*/ 59 h 528"/>
                  <a:gd name="T16" fmla="*/ 26 w 634"/>
                  <a:gd name="T17" fmla="*/ 35 h 528"/>
                  <a:gd name="T18" fmla="*/ 33 w 634"/>
                  <a:gd name="T19" fmla="*/ 20 h 528"/>
                  <a:gd name="T20" fmla="*/ 39 w 634"/>
                  <a:gd name="T21" fmla="*/ 5 h 528"/>
                  <a:gd name="T22" fmla="*/ 39 w 634"/>
                  <a:gd name="T23" fmla="*/ 2 h 528"/>
                  <a:gd name="T24" fmla="*/ 42 w 634"/>
                  <a:gd name="T25" fmla="*/ 2 h 528"/>
                  <a:gd name="T26" fmla="*/ 47 w 634"/>
                  <a:gd name="T27" fmla="*/ 3 h 528"/>
                  <a:gd name="T28" fmla="*/ 49 w 634"/>
                  <a:gd name="T29" fmla="*/ 4 h 528"/>
                  <a:gd name="T30" fmla="*/ 56 w 634"/>
                  <a:gd name="T31" fmla="*/ 8 h 528"/>
                  <a:gd name="T32" fmla="*/ 57 w 634"/>
                  <a:gd name="T33" fmla="*/ 12 h 528"/>
                  <a:gd name="T34" fmla="*/ 57 w 634"/>
                  <a:gd name="T35" fmla="*/ 22 h 528"/>
                  <a:gd name="T36" fmla="*/ 69 w 634"/>
                  <a:gd name="T37" fmla="*/ 25 h 528"/>
                  <a:gd name="T38" fmla="*/ 76 w 634"/>
                  <a:gd name="T39" fmla="*/ 25 h 528"/>
                  <a:gd name="T40" fmla="*/ 86 w 634"/>
                  <a:gd name="T41" fmla="*/ 30 h 528"/>
                  <a:gd name="T42" fmla="*/ 97 w 634"/>
                  <a:gd name="T43" fmla="*/ 30 h 528"/>
                  <a:gd name="T44" fmla="*/ 102 w 634"/>
                  <a:gd name="T45" fmla="*/ 30 h 528"/>
                  <a:gd name="T46" fmla="*/ 107 w 634"/>
                  <a:gd name="T47" fmla="*/ 29 h 528"/>
                  <a:gd name="T48" fmla="*/ 112 w 634"/>
                  <a:gd name="T49" fmla="*/ 30 h 528"/>
                  <a:gd name="T50" fmla="*/ 116 w 634"/>
                  <a:gd name="T51" fmla="*/ 29 h 528"/>
                  <a:gd name="T52" fmla="*/ 121 w 634"/>
                  <a:gd name="T53" fmla="*/ 30 h 528"/>
                  <a:gd name="T54" fmla="*/ 124 w 634"/>
                  <a:gd name="T55" fmla="*/ 30 h 528"/>
                  <a:gd name="T56" fmla="*/ 164 w 634"/>
                  <a:gd name="T57" fmla="*/ 38 h 528"/>
                  <a:gd name="T58" fmla="*/ 167 w 634"/>
                  <a:gd name="T59" fmla="*/ 42 h 528"/>
                  <a:gd name="T60" fmla="*/ 170 w 634"/>
                  <a:gd name="T61" fmla="*/ 45 h 528"/>
                  <a:gd name="T62" fmla="*/ 162 w 634"/>
                  <a:gd name="T63" fmla="*/ 63 h 528"/>
                  <a:gd name="T64" fmla="*/ 159 w 634"/>
                  <a:gd name="T65" fmla="*/ 65 h 528"/>
                  <a:gd name="T66" fmla="*/ 155 w 634"/>
                  <a:gd name="T67" fmla="*/ 69 h 528"/>
                  <a:gd name="T68" fmla="*/ 150 w 634"/>
                  <a:gd name="T69" fmla="*/ 79 h 528"/>
                  <a:gd name="T70" fmla="*/ 152 w 634"/>
                  <a:gd name="T71" fmla="*/ 83 h 528"/>
                  <a:gd name="T72" fmla="*/ 154 w 634"/>
                  <a:gd name="T73" fmla="*/ 86 h 528"/>
                  <a:gd name="T74" fmla="*/ 152 w 634"/>
                  <a:gd name="T75" fmla="*/ 87 h 528"/>
                  <a:gd name="T76" fmla="*/ 150 w 634"/>
                  <a:gd name="T77" fmla="*/ 94 h 528"/>
                  <a:gd name="T78" fmla="*/ 81 w 634"/>
                  <a:gd name="T79" fmla="*/ 129 h 5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4"/>
                  <a:gd name="T121" fmla="*/ 0 h 528"/>
                  <a:gd name="T122" fmla="*/ 634 w 634"/>
                  <a:gd name="T123" fmla="*/ 528 h 5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4" h="528">
                    <a:moveTo>
                      <a:pt x="8" y="398"/>
                    </a:moveTo>
                    <a:lnTo>
                      <a:pt x="6" y="392"/>
                    </a:lnTo>
                    <a:lnTo>
                      <a:pt x="0" y="372"/>
                    </a:lnTo>
                    <a:lnTo>
                      <a:pt x="4" y="362"/>
                    </a:lnTo>
                    <a:lnTo>
                      <a:pt x="4" y="354"/>
                    </a:lnTo>
                    <a:lnTo>
                      <a:pt x="10" y="338"/>
                    </a:lnTo>
                    <a:lnTo>
                      <a:pt x="8" y="306"/>
                    </a:lnTo>
                    <a:lnTo>
                      <a:pt x="12" y="300"/>
                    </a:lnTo>
                    <a:lnTo>
                      <a:pt x="18" y="296"/>
                    </a:lnTo>
                    <a:lnTo>
                      <a:pt x="22" y="292"/>
                    </a:lnTo>
                    <a:lnTo>
                      <a:pt x="26" y="282"/>
                    </a:lnTo>
                    <a:lnTo>
                      <a:pt x="30" y="278"/>
                    </a:lnTo>
                    <a:lnTo>
                      <a:pt x="32" y="264"/>
                    </a:lnTo>
                    <a:lnTo>
                      <a:pt x="34" y="262"/>
                    </a:lnTo>
                    <a:lnTo>
                      <a:pt x="54" y="240"/>
                    </a:lnTo>
                    <a:lnTo>
                      <a:pt x="62" y="220"/>
                    </a:lnTo>
                    <a:lnTo>
                      <a:pt x="78" y="188"/>
                    </a:lnTo>
                    <a:lnTo>
                      <a:pt x="98" y="134"/>
                    </a:lnTo>
                    <a:lnTo>
                      <a:pt x="110" y="110"/>
                    </a:lnTo>
                    <a:lnTo>
                      <a:pt x="122" y="76"/>
                    </a:lnTo>
                    <a:lnTo>
                      <a:pt x="136" y="34"/>
                    </a:lnTo>
                    <a:lnTo>
                      <a:pt x="142" y="20"/>
                    </a:lnTo>
                    <a:lnTo>
                      <a:pt x="144" y="6"/>
                    </a:lnTo>
                    <a:lnTo>
                      <a:pt x="144" y="2"/>
                    </a:lnTo>
                    <a:lnTo>
                      <a:pt x="150" y="0"/>
                    </a:lnTo>
                    <a:lnTo>
                      <a:pt x="158" y="2"/>
                    </a:lnTo>
                    <a:lnTo>
                      <a:pt x="162" y="0"/>
                    </a:lnTo>
                    <a:lnTo>
                      <a:pt x="176" y="6"/>
                    </a:lnTo>
                    <a:lnTo>
                      <a:pt x="182" y="12"/>
                    </a:lnTo>
                    <a:lnTo>
                      <a:pt x="182" y="16"/>
                    </a:lnTo>
                    <a:lnTo>
                      <a:pt x="194" y="16"/>
                    </a:lnTo>
                    <a:lnTo>
                      <a:pt x="208" y="28"/>
                    </a:lnTo>
                    <a:lnTo>
                      <a:pt x="212" y="42"/>
                    </a:lnTo>
                    <a:lnTo>
                      <a:pt x="210" y="48"/>
                    </a:lnTo>
                    <a:lnTo>
                      <a:pt x="208" y="72"/>
                    </a:lnTo>
                    <a:lnTo>
                      <a:pt x="212" y="82"/>
                    </a:lnTo>
                    <a:lnTo>
                      <a:pt x="232" y="90"/>
                    </a:lnTo>
                    <a:lnTo>
                      <a:pt x="256" y="92"/>
                    </a:lnTo>
                    <a:lnTo>
                      <a:pt x="272" y="90"/>
                    </a:lnTo>
                    <a:lnTo>
                      <a:pt x="286" y="92"/>
                    </a:lnTo>
                    <a:lnTo>
                      <a:pt x="312" y="100"/>
                    </a:lnTo>
                    <a:lnTo>
                      <a:pt x="318" y="110"/>
                    </a:lnTo>
                    <a:lnTo>
                      <a:pt x="348" y="104"/>
                    </a:lnTo>
                    <a:lnTo>
                      <a:pt x="360" y="110"/>
                    </a:lnTo>
                    <a:lnTo>
                      <a:pt x="364" y="112"/>
                    </a:lnTo>
                    <a:lnTo>
                      <a:pt x="380" y="114"/>
                    </a:lnTo>
                    <a:lnTo>
                      <a:pt x="388" y="112"/>
                    </a:lnTo>
                    <a:lnTo>
                      <a:pt x="398" y="108"/>
                    </a:lnTo>
                    <a:lnTo>
                      <a:pt x="408" y="108"/>
                    </a:lnTo>
                    <a:lnTo>
                      <a:pt x="418" y="110"/>
                    </a:lnTo>
                    <a:lnTo>
                      <a:pt x="426" y="108"/>
                    </a:lnTo>
                    <a:lnTo>
                      <a:pt x="432" y="108"/>
                    </a:lnTo>
                    <a:lnTo>
                      <a:pt x="438" y="110"/>
                    </a:lnTo>
                    <a:lnTo>
                      <a:pt x="446" y="110"/>
                    </a:lnTo>
                    <a:lnTo>
                      <a:pt x="454" y="112"/>
                    </a:lnTo>
                    <a:lnTo>
                      <a:pt x="460" y="112"/>
                    </a:lnTo>
                    <a:lnTo>
                      <a:pt x="472" y="110"/>
                    </a:lnTo>
                    <a:lnTo>
                      <a:pt x="610" y="142"/>
                    </a:lnTo>
                    <a:lnTo>
                      <a:pt x="612" y="150"/>
                    </a:lnTo>
                    <a:lnTo>
                      <a:pt x="618" y="160"/>
                    </a:lnTo>
                    <a:lnTo>
                      <a:pt x="624" y="162"/>
                    </a:lnTo>
                    <a:lnTo>
                      <a:pt x="632" y="168"/>
                    </a:lnTo>
                    <a:lnTo>
                      <a:pt x="634" y="182"/>
                    </a:lnTo>
                    <a:lnTo>
                      <a:pt x="600" y="234"/>
                    </a:lnTo>
                    <a:lnTo>
                      <a:pt x="594" y="240"/>
                    </a:lnTo>
                    <a:lnTo>
                      <a:pt x="592" y="246"/>
                    </a:lnTo>
                    <a:lnTo>
                      <a:pt x="586" y="254"/>
                    </a:lnTo>
                    <a:lnTo>
                      <a:pt x="574" y="260"/>
                    </a:lnTo>
                    <a:lnTo>
                      <a:pt x="558" y="286"/>
                    </a:lnTo>
                    <a:lnTo>
                      <a:pt x="554" y="298"/>
                    </a:lnTo>
                    <a:lnTo>
                      <a:pt x="556" y="306"/>
                    </a:lnTo>
                    <a:lnTo>
                      <a:pt x="568" y="310"/>
                    </a:lnTo>
                    <a:lnTo>
                      <a:pt x="572" y="318"/>
                    </a:lnTo>
                    <a:lnTo>
                      <a:pt x="570" y="324"/>
                    </a:lnTo>
                    <a:lnTo>
                      <a:pt x="568" y="326"/>
                    </a:lnTo>
                    <a:lnTo>
                      <a:pt x="566" y="328"/>
                    </a:lnTo>
                    <a:lnTo>
                      <a:pt x="566" y="340"/>
                    </a:lnTo>
                    <a:lnTo>
                      <a:pt x="556" y="352"/>
                    </a:lnTo>
                    <a:lnTo>
                      <a:pt x="516" y="528"/>
                    </a:lnTo>
                    <a:lnTo>
                      <a:pt x="304" y="478"/>
                    </a:lnTo>
                    <a:lnTo>
                      <a:pt x="8" y="398"/>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8" name="Freeform 58"/>
              <p:cNvSpPr>
                <a:spLocks/>
              </p:cNvSpPr>
              <p:nvPr/>
            </p:nvSpPr>
            <p:spPr bwMode="gray">
              <a:xfrm>
                <a:off x="2406846" y="2493499"/>
                <a:ext cx="882786" cy="1515054"/>
              </a:xfrm>
              <a:custGeom>
                <a:avLst/>
                <a:gdLst>
                  <a:gd name="T0" fmla="*/ 99 w 630"/>
                  <a:gd name="T1" fmla="*/ 286 h 1076"/>
                  <a:gd name="T2" fmla="*/ 99 w 630"/>
                  <a:gd name="T3" fmla="*/ 281 h 1076"/>
                  <a:gd name="T4" fmla="*/ 97 w 630"/>
                  <a:gd name="T5" fmla="*/ 278 h 1076"/>
                  <a:gd name="T6" fmla="*/ 92 w 630"/>
                  <a:gd name="T7" fmla="*/ 259 h 1076"/>
                  <a:gd name="T8" fmla="*/ 81 w 630"/>
                  <a:gd name="T9" fmla="*/ 247 h 1076"/>
                  <a:gd name="T10" fmla="*/ 78 w 630"/>
                  <a:gd name="T11" fmla="*/ 243 h 1076"/>
                  <a:gd name="T12" fmla="*/ 75 w 630"/>
                  <a:gd name="T13" fmla="*/ 238 h 1076"/>
                  <a:gd name="T14" fmla="*/ 63 w 630"/>
                  <a:gd name="T15" fmla="*/ 233 h 1076"/>
                  <a:gd name="T16" fmla="*/ 54 w 630"/>
                  <a:gd name="T17" fmla="*/ 223 h 1076"/>
                  <a:gd name="T18" fmla="*/ 36 w 630"/>
                  <a:gd name="T19" fmla="*/ 217 h 1076"/>
                  <a:gd name="T20" fmla="*/ 36 w 630"/>
                  <a:gd name="T21" fmla="*/ 210 h 1076"/>
                  <a:gd name="T22" fmla="*/ 36 w 630"/>
                  <a:gd name="T23" fmla="*/ 201 h 1076"/>
                  <a:gd name="T24" fmla="*/ 35 w 630"/>
                  <a:gd name="T25" fmla="*/ 194 h 1076"/>
                  <a:gd name="T26" fmla="*/ 36 w 630"/>
                  <a:gd name="T27" fmla="*/ 190 h 1076"/>
                  <a:gd name="T28" fmla="*/ 26 w 630"/>
                  <a:gd name="T29" fmla="*/ 174 h 1076"/>
                  <a:gd name="T30" fmla="*/ 20 w 630"/>
                  <a:gd name="T31" fmla="*/ 161 h 1076"/>
                  <a:gd name="T32" fmla="*/ 23 w 630"/>
                  <a:gd name="T33" fmla="*/ 153 h 1076"/>
                  <a:gd name="T34" fmla="*/ 23 w 630"/>
                  <a:gd name="T35" fmla="*/ 144 h 1076"/>
                  <a:gd name="T36" fmla="*/ 15 w 630"/>
                  <a:gd name="T37" fmla="*/ 136 h 1076"/>
                  <a:gd name="T38" fmla="*/ 16 w 630"/>
                  <a:gd name="T39" fmla="*/ 125 h 1076"/>
                  <a:gd name="T40" fmla="*/ 19 w 630"/>
                  <a:gd name="T41" fmla="*/ 119 h 1076"/>
                  <a:gd name="T42" fmla="*/ 20 w 630"/>
                  <a:gd name="T43" fmla="*/ 125 h 1076"/>
                  <a:gd name="T44" fmla="*/ 23 w 630"/>
                  <a:gd name="T45" fmla="*/ 125 h 1076"/>
                  <a:gd name="T46" fmla="*/ 23 w 630"/>
                  <a:gd name="T47" fmla="*/ 113 h 1076"/>
                  <a:gd name="T48" fmla="*/ 20 w 630"/>
                  <a:gd name="T49" fmla="*/ 116 h 1076"/>
                  <a:gd name="T50" fmla="*/ 13 w 630"/>
                  <a:gd name="T51" fmla="*/ 112 h 1076"/>
                  <a:gd name="T52" fmla="*/ 10 w 630"/>
                  <a:gd name="T53" fmla="*/ 108 h 1076"/>
                  <a:gd name="T54" fmla="*/ 5 w 630"/>
                  <a:gd name="T55" fmla="*/ 89 h 1076"/>
                  <a:gd name="T56" fmla="*/ 3 w 630"/>
                  <a:gd name="T57" fmla="*/ 76 h 1076"/>
                  <a:gd name="T58" fmla="*/ 6 w 630"/>
                  <a:gd name="T59" fmla="*/ 65 h 1076"/>
                  <a:gd name="T60" fmla="*/ 3 w 630"/>
                  <a:gd name="T61" fmla="*/ 52 h 1076"/>
                  <a:gd name="T62" fmla="*/ 3 w 630"/>
                  <a:gd name="T63" fmla="*/ 48 h 1076"/>
                  <a:gd name="T64" fmla="*/ 2 w 630"/>
                  <a:gd name="T65" fmla="*/ 42 h 1076"/>
                  <a:gd name="T66" fmla="*/ 11 w 630"/>
                  <a:gd name="T67" fmla="*/ 26 h 1076"/>
                  <a:gd name="T68" fmla="*/ 13 w 630"/>
                  <a:gd name="T69" fmla="*/ 19 h 1076"/>
                  <a:gd name="T70" fmla="*/ 14 w 630"/>
                  <a:gd name="T71" fmla="*/ 5 h 1076"/>
                  <a:gd name="T72" fmla="*/ 99 w 630"/>
                  <a:gd name="T73" fmla="*/ 22 h 1076"/>
                  <a:gd name="T74" fmla="*/ 167 w 630"/>
                  <a:gd name="T75" fmla="*/ 235 h 1076"/>
                  <a:gd name="T76" fmla="*/ 168 w 630"/>
                  <a:gd name="T77" fmla="*/ 241 h 1076"/>
                  <a:gd name="T78" fmla="*/ 171 w 630"/>
                  <a:gd name="T79" fmla="*/ 249 h 1076"/>
                  <a:gd name="T80" fmla="*/ 173 w 630"/>
                  <a:gd name="T81" fmla="*/ 254 h 1076"/>
                  <a:gd name="T82" fmla="*/ 171 w 630"/>
                  <a:gd name="T83" fmla="*/ 258 h 1076"/>
                  <a:gd name="T84" fmla="*/ 163 w 630"/>
                  <a:gd name="T85" fmla="*/ 268 h 1076"/>
                  <a:gd name="T86" fmla="*/ 155 w 630"/>
                  <a:gd name="T87" fmla="*/ 275 h 1076"/>
                  <a:gd name="T88" fmla="*/ 155 w 630"/>
                  <a:gd name="T89" fmla="*/ 281 h 1076"/>
                  <a:gd name="T90" fmla="*/ 159 w 630"/>
                  <a:gd name="T91" fmla="*/ 287 h 1076"/>
                  <a:gd name="T92" fmla="*/ 156 w 630"/>
                  <a:gd name="T93" fmla="*/ 292 h 10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30"/>
                  <a:gd name="T142" fmla="*/ 0 h 1076"/>
                  <a:gd name="T143" fmla="*/ 630 w 630"/>
                  <a:gd name="T144" fmla="*/ 1076 h 10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30" h="1076">
                    <a:moveTo>
                      <a:pt x="548" y="1072"/>
                    </a:moveTo>
                    <a:lnTo>
                      <a:pt x="358" y="1052"/>
                    </a:lnTo>
                    <a:lnTo>
                      <a:pt x="356" y="1050"/>
                    </a:lnTo>
                    <a:lnTo>
                      <a:pt x="354" y="1040"/>
                    </a:lnTo>
                    <a:lnTo>
                      <a:pt x="356" y="1036"/>
                    </a:lnTo>
                    <a:lnTo>
                      <a:pt x="358" y="1034"/>
                    </a:lnTo>
                    <a:lnTo>
                      <a:pt x="356" y="1032"/>
                    </a:lnTo>
                    <a:lnTo>
                      <a:pt x="352" y="1030"/>
                    </a:lnTo>
                    <a:lnTo>
                      <a:pt x="350" y="1022"/>
                    </a:lnTo>
                    <a:lnTo>
                      <a:pt x="352" y="1020"/>
                    </a:lnTo>
                    <a:lnTo>
                      <a:pt x="350" y="988"/>
                    </a:lnTo>
                    <a:lnTo>
                      <a:pt x="334" y="952"/>
                    </a:lnTo>
                    <a:lnTo>
                      <a:pt x="324" y="942"/>
                    </a:lnTo>
                    <a:lnTo>
                      <a:pt x="316" y="928"/>
                    </a:lnTo>
                    <a:lnTo>
                      <a:pt x="296" y="912"/>
                    </a:lnTo>
                    <a:lnTo>
                      <a:pt x="284" y="912"/>
                    </a:lnTo>
                    <a:lnTo>
                      <a:pt x="278" y="906"/>
                    </a:lnTo>
                    <a:lnTo>
                      <a:pt x="282" y="896"/>
                    </a:lnTo>
                    <a:lnTo>
                      <a:pt x="280" y="890"/>
                    </a:lnTo>
                    <a:lnTo>
                      <a:pt x="280" y="884"/>
                    </a:lnTo>
                    <a:lnTo>
                      <a:pt x="274" y="876"/>
                    </a:lnTo>
                    <a:lnTo>
                      <a:pt x="254" y="874"/>
                    </a:lnTo>
                    <a:lnTo>
                      <a:pt x="242" y="870"/>
                    </a:lnTo>
                    <a:lnTo>
                      <a:pt x="228" y="858"/>
                    </a:lnTo>
                    <a:lnTo>
                      <a:pt x="220" y="836"/>
                    </a:lnTo>
                    <a:lnTo>
                      <a:pt x="208" y="826"/>
                    </a:lnTo>
                    <a:lnTo>
                      <a:pt x="194" y="822"/>
                    </a:lnTo>
                    <a:lnTo>
                      <a:pt x="158" y="806"/>
                    </a:lnTo>
                    <a:lnTo>
                      <a:pt x="148" y="806"/>
                    </a:lnTo>
                    <a:lnTo>
                      <a:pt x="132" y="798"/>
                    </a:lnTo>
                    <a:lnTo>
                      <a:pt x="124" y="788"/>
                    </a:lnTo>
                    <a:lnTo>
                      <a:pt x="124" y="780"/>
                    </a:lnTo>
                    <a:lnTo>
                      <a:pt x="128" y="774"/>
                    </a:lnTo>
                    <a:lnTo>
                      <a:pt x="132" y="756"/>
                    </a:lnTo>
                    <a:lnTo>
                      <a:pt x="134" y="746"/>
                    </a:lnTo>
                    <a:lnTo>
                      <a:pt x="136" y="740"/>
                    </a:lnTo>
                    <a:lnTo>
                      <a:pt x="134" y="728"/>
                    </a:lnTo>
                    <a:lnTo>
                      <a:pt x="124" y="724"/>
                    </a:lnTo>
                    <a:lnTo>
                      <a:pt x="124" y="712"/>
                    </a:lnTo>
                    <a:lnTo>
                      <a:pt x="126" y="710"/>
                    </a:lnTo>
                    <a:lnTo>
                      <a:pt x="128" y="710"/>
                    </a:lnTo>
                    <a:lnTo>
                      <a:pt x="128" y="700"/>
                    </a:lnTo>
                    <a:lnTo>
                      <a:pt x="118" y="692"/>
                    </a:lnTo>
                    <a:lnTo>
                      <a:pt x="96" y="650"/>
                    </a:lnTo>
                    <a:lnTo>
                      <a:pt x="94" y="638"/>
                    </a:lnTo>
                    <a:lnTo>
                      <a:pt x="90" y="628"/>
                    </a:lnTo>
                    <a:lnTo>
                      <a:pt x="88" y="620"/>
                    </a:lnTo>
                    <a:lnTo>
                      <a:pt x="70" y="594"/>
                    </a:lnTo>
                    <a:lnTo>
                      <a:pt x="72" y="570"/>
                    </a:lnTo>
                    <a:lnTo>
                      <a:pt x="76" y="564"/>
                    </a:lnTo>
                    <a:lnTo>
                      <a:pt x="82" y="564"/>
                    </a:lnTo>
                    <a:lnTo>
                      <a:pt x="90" y="554"/>
                    </a:lnTo>
                    <a:lnTo>
                      <a:pt x="92" y="536"/>
                    </a:lnTo>
                    <a:lnTo>
                      <a:pt x="86" y="532"/>
                    </a:lnTo>
                    <a:lnTo>
                      <a:pt x="74" y="526"/>
                    </a:lnTo>
                    <a:lnTo>
                      <a:pt x="60" y="514"/>
                    </a:lnTo>
                    <a:lnTo>
                      <a:pt x="56" y="502"/>
                    </a:lnTo>
                    <a:lnTo>
                      <a:pt x="56" y="470"/>
                    </a:lnTo>
                    <a:lnTo>
                      <a:pt x="60" y="466"/>
                    </a:lnTo>
                    <a:lnTo>
                      <a:pt x="58" y="456"/>
                    </a:lnTo>
                    <a:lnTo>
                      <a:pt x="62" y="454"/>
                    </a:lnTo>
                    <a:lnTo>
                      <a:pt x="64" y="438"/>
                    </a:lnTo>
                    <a:lnTo>
                      <a:pt x="68" y="438"/>
                    </a:lnTo>
                    <a:lnTo>
                      <a:pt x="70" y="444"/>
                    </a:lnTo>
                    <a:lnTo>
                      <a:pt x="70" y="456"/>
                    </a:lnTo>
                    <a:lnTo>
                      <a:pt x="72" y="460"/>
                    </a:lnTo>
                    <a:lnTo>
                      <a:pt x="84" y="468"/>
                    </a:lnTo>
                    <a:lnTo>
                      <a:pt x="86" y="466"/>
                    </a:lnTo>
                    <a:lnTo>
                      <a:pt x="88" y="456"/>
                    </a:lnTo>
                    <a:lnTo>
                      <a:pt x="82" y="438"/>
                    </a:lnTo>
                    <a:lnTo>
                      <a:pt x="80" y="428"/>
                    </a:lnTo>
                    <a:lnTo>
                      <a:pt x="82" y="414"/>
                    </a:lnTo>
                    <a:lnTo>
                      <a:pt x="78" y="412"/>
                    </a:lnTo>
                    <a:lnTo>
                      <a:pt x="70" y="422"/>
                    </a:lnTo>
                    <a:lnTo>
                      <a:pt x="70" y="426"/>
                    </a:lnTo>
                    <a:lnTo>
                      <a:pt x="68" y="432"/>
                    </a:lnTo>
                    <a:lnTo>
                      <a:pt x="56" y="428"/>
                    </a:lnTo>
                    <a:lnTo>
                      <a:pt x="46" y="412"/>
                    </a:lnTo>
                    <a:lnTo>
                      <a:pt x="34" y="406"/>
                    </a:lnTo>
                    <a:lnTo>
                      <a:pt x="38" y="396"/>
                    </a:lnTo>
                    <a:lnTo>
                      <a:pt x="38" y="360"/>
                    </a:lnTo>
                    <a:lnTo>
                      <a:pt x="24" y="342"/>
                    </a:lnTo>
                    <a:lnTo>
                      <a:pt x="18" y="330"/>
                    </a:lnTo>
                    <a:lnTo>
                      <a:pt x="6" y="300"/>
                    </a:lnTo>
                    <a:lnTo>
                      <a:pt x="12" y="290"/>
                    </a:lnTo>
                    <a:lnTo>
                      <a:pt x="10" y="280"/>
                    </a:lnTo>
                    <a:lnTo>
                      <a:pt x="8" y="272"/>
                    </a:lnTo>
                    <a:lnTo>
                      <a:pt x="14" y="250"/>
                    </a:lnTo>
                    <a:lnTo>
                      <a:pt x="22" y="240"/>
                    </a:lnTo>
                    <a:lnTo>
                      <a:pt x="22" y="234"/>
                    </a:lnTo>
                    <a:lnTo>
                      <a:pt x="22" y="212"/>
                    </a:lnTo>
                    <a:lnTo>
                      <a:pt x="12" y="192"/>
                    </a:lnTo>
                    <a:lnTo>
                      <a:pt x="12" y="188"/>
                    </a:lnTo>
                    <a:lnTo>
                      <a:pt x="8" y="182"/>
                    </a:lnTo>
                    <a:lnTo>
                      <a:pt x="4" y="176"/>
                    </a:lnTo>
                    <a:lnTo>
                      <a:pt x="0" y="166"/>
                    </a:lnTo>
                    <a:lnTo>
                      <a:pt x="0" y="154"/>
                    </a:lnTo>
                    <a:lnTo>
                      <a:pt x="2" y="150"/>
                    </a:lnTo>
                    <a:lnTo>
                      <a:pt x="0" y="140"/>
                    </a:lnTo>
                    <a:lnTo>
                      <a:pt x="12" y="124"/>
                    </a:lnTo>
                    <a:lnTo>
                      <a:pt x="40" y="94"/>
                    </a:lnTo>
                    <a:lnTo>
                      <a:pt x="40" y="86"/>
                    </a:lnTo>
                    <a:lnTo>
                      <a:pt x="42" y="76"/>
                    </a:lnTo>
                    <a:lnTo>
                      <a:pt x="48" y="70"/>
                    </a:lnTo>
                    <a:lnTo>
                      <a:pt x="54" y="58"/>
                    </a:lnTo>
                    <a:lnTo>
                      <a:pt x="58" y="30"/>
                    </a:lnTo>
                    <a:lnTo>
                      <a:pt x="50" y="18"/>
                    </a:lnTo>
                    <a:lnTo>
                      <a:pt x="58" y="4"/>
                    </a:lnTo>
                    <a:lnTo>
                      <a:pt x="60" y="0"/>
                    </a:lnTo>
                    <a:lnTo>
                      <a:pt x="356" y="80"/>
                    </a:lnTo>
                    <a:lnTo>
                      <a:pt x="282" y="374"/>
                    </a:lnTo>
                    <a:lnTo>
                      <a:pt x="606" y="852"/>
                    </a:lnTo>
                    <a:lnTo>
                      <a:pt x="606" y="866"/>
                    </a:lnTo>
                    <a:lnTo>
                      <a:pt x="608" y="872"/>
                    </a:lnTo>
                    <a:lnTo>
                      <a:pt x="606" y="876"/>
                    </a:lnTo>
                    <a:lnTo>
                      <a:pt x="612" y="888"/>
                    </a:lnTo>
                    <a:lnTo>
                      <a:pt x="612" y="898"/>
                    </a:lnTo>
                    <a:lnTo>
                      <a:pt x="616" y="904"/>
                    </a:lnTo>
                    <a:lnTo>
                      <a:pt x="618" y="916"/>
                    </a:lnTo>
                    <a:lnTo>
                      <a:pt x="624" y="920"/>
                    </a:lnTo>
                    <a:lnTo>
                      <a:pt x="628" y="926"/>
                    </a:lnTo>
                    <a:lnTo>
                      <a:pt x="630" y="934"/>
                    </a:lnTo>
                    <a:lnTo>
                      <a:pt x="628" y="938"/>
                    </a:lnTo>
                    <a:lnTo>
                      <a:pt x="626" y="936"/>
                    </a:lnTo>
                    <a:lnTo>
                      <a:pt x="616" y="944"/>
                    </a:lnTo>
                    <a:lnTo>
                      <a:pt x="604" y="948"/>
                    </a:lnTo>
                    <a:lnTo>
                      <a:pt x="594" y="960"/>
                    </a:lnTo>
                    <a:lnTo>
                      <a:pt x="588" y="986"/>
                    </a:lnTo>
                    <a:lnTo>
                      <a:pt x="572" y="1006"/>
                    </a:lnTo>
                    <a:lnTo>
                      <a:pt x="564" y="1006"/>
                    </a:lnTo>
                    <a:lnTo>
                      <a:pt x="564" y="1012"/>
                    </a:lnTo>
                    <a:lnTo>
                      <a:pt x="566" y="1020"/>
                    </a:lnTo>
                    <a:lnTo>
                      <a:pt x="566" y="1026"/>
                    </a:lnTo>
                    <a:lnTo>
                      <a:pt x="562" y="1038"/>
                    </a:lnTo>
                    <a:lnTo>
                      <a:pt x="564" y="1044"/>
                    </a:lnTo>
                    <a:lnTo>
                      <a:pt x="576" y="1052"/>
                    </a:lnTo>
                    <a:lnTo>
                      <a:pt x="578" y="1058"/>
                    </a:lnTo>
                    <a:lnTo>
                      <a:pt x="574" y="1062"/>
                    </a:lnTo>
                    <a:lnTo>
                      <a:pt x="572" y="1068"/>
                    </a:lnTo>
                    <a:lnTo>
                      <a:pt x="566" y="1076"/>
                    </a:lnTo>
                    <a:lnTo>
                      <a:pt x="562" y="1074"/>
                    </a:lnTo>
                    <a:lnTo>
                      <a:pt x="548" y="1072"/>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9" name="Freeform 59"/>
              <p:cNvSpPr>
                <a:spLocks/>
              </p:cNvSpPr>
              <p:nvPr/>
            </p:nvSpPr>
            <p:spPr bwMode="gray">
              <a:xfrm>
                <a:off x="3202324" y="1718885"/>
                <a:ext cx="658048" cy="1078927"/>
              </a:xfrm>
              <a:custGeom>
                <a:avLst/>
                <a:gdLst>
                  <a:gd name="T0" fmla="*/ 11 w 470"/>
                  <a:gd name="T1" fmla="*/ 144 h 762"/>
                  <a:gd name="T2" fmla="*/ 14 w 470"/>
                  <a:gd name="T3" fmla="*/ 137 h 762"/>
                  <a:gd name="T4" fmla="*/ 15 w 470"/>
                  <a:gd name="T5" fmla="*/ 135 h 762"/>
                  <a:gd name="T6" fmla="*/ 14 w 470"/>
                  <a:gd name="T7" fmla="*/ 131 h 762"/>
                  <a:gd name="T8" fmla="*/ 10 w 470"/>
                  <a:gd name="T9" fmla="*/ 129 h 762"/>
                  <a:gd name="T10" fmla="*/ 16 w 470"/>
                  <a:gd name="T11" fmla="*/ 117 h 762"/>
                  <a:gd name="T12" fmla="*/ 20 w 470"/>
                  <a:gd name="T13" fmla="*/ 114 h 762"/>
                  <a:gd name="T14" fmla="*/ 23 w 470"/>
                  <a:gd name="T15" fmla="*/ 109 h 762"/>
                  <a:gd name="T16" fmla="*/ 31 w 470"/>
                  <a:gd name="T17" fmla="*/ 90 h 762"/>
                  <a:gd name="T18" fmla="*/ 27 w 470"/>
                  <a:gd name="T19" fmla="*/ 89 h 762"/>
                  <a:gd name="T20" fmla="*/ 26 w 470"/>
                  <a:gd name="T21" fmla="*/ 84 h 762"/>
                  <a:gd name="T22" fmla="*/ 27 w 470"/>
                  <a:gd name="T23" fmla="*/ 78 h 762"/>
                  <a:gd name="T24" fmla="*/ 26 w 470"/>
                  <a:gd name="T25" fmla="*/ 75 h 762"/>
                  <a:gd name="T26" fmla="*/ 27 w 470"/>
                  <a:gd name="T27" fmla="*/ 72 h 762"/>
                  <a:gd name="T28" fmla="*/ 42 w 470"/>
                  <a:gd name="T29" fmla="*/ 0 h 762"/>
                  <a:gd name="T30" fmla="*/ 53 w 470"/>
                  <a:gd name="T31" fmla="*/ 32 h 762"/>
                  <a:gd name="T32" fmla="*/ 59 w 470"/>
                  <a:gd name="T33" fmla="*/ 44 h 762"/>
                  <a:gd name="T34" fmla="*/ 55 w 470"/>
                  <a:gd name="T35" fmla="*/ 49 h 762"/>
                  <a:gd name="T36" fmla="*/ 59 w 470"/>
                  <a:gd name="T37" fmla="*/ 52 h 762"/>
                  <a:gd name="T38" fmla="*/ 68 w 470"/>
                  <a:gd name="T39" fmla="*/ 64 h 762"/>
                  <a:gd name="T40" fmla="*/ 70 w 470"/>
                  <a:gd name="T41" fmla="*/ 72 h 762"/>
                  <a:gd name="T42" fmla="*/ 72 w 470"/>
                  <a:gd name="T43" fmla="*/ 74 h 762"/>
                  <a:gd name="T44" fmla="*/ 78 w 470"/>
                  <a:gd name="T45" fmla="*/ 77 h 762"/>
                  <a:gd name="T46" fmla="*/ 74 w 470"/>
                  <a:gd name="T47" fmla="*/ 87 h 762"/>
                  <a:gd name="T48" fmla="*/ 72 w 470"/>
                  <a:gd name="T49" fmla="*/ 94 h 762"/>
                  <a:gd name="T50" fmla="*/ 72 w 470"/>
                  <a:gd name="T51" fmla="*/ 96 h 762"/>
                  <a:gd name="T52" fmla="*/ 70 w 470"/>
                  <a:gd name="T53" fmla="*/ 100 h 762"/>
                  <a:gd name="T54" fmla="*/ 68 w 470"/>
                  <a:gd name="T55" fmla="*/ 104 h 762"/>
                  <a:gd name="T56" fmla="*/ 74 w 470"/>
                  <a:gd name="T57" fmla="*/ 108 h 762"/>
                  <a:gd name="T58" fmla="*/ 81 w 470"/>
                  <a:gd name="T59" fmla="*/ 103 h 762"/>
                  <a:gd name="T60" fmla="*/ 81 w 470"/>
                  <a:gd name="T61" fmla="*/ 105 h 762"/>
                  <a:gd name="T62" fmla="*/ 83 w 470"/>
                  <a:gd name="T63" fmla="*/ 107 h 762"/>
                  <a:gd name="T64" fmla="*/ 83 w 470"/>
                  <a:gd name="T65" fmla="*/ 116 h 762"/>
                  <a:gd name="T66" fmla="*/ 86 w 470"/>
                  <a:gd name="T67" fmla="*/ 123 h 762"/>
                  <a:gd name="T68" fmla="*/ 85 w 470"/>
                  <a:gd name="T69" fmla="*/ 126 h 762"/>
                  <a:gd name="T70" fmla="*/ 89 w 470"/>
                  <a:gd name="T71" fmla="*/ 131 h 762"/>
                  <a:gd name="T72" fmla="*/ 91 w 470"/>
                  <a:gd name="T73" fmla="*/ 135 h 762"/>
                  <a:gd name="T74" fmla="*/ 90 w 470"/>
                  <a:gd name="T75" fmla="*/ 139 h 762"/>
                  <a:gd name="T76" fmla="*/ 94 w 470"/>
                  <a:gd name="T77" fmla="*/ 144 h 762"/>
                  <a:gd name="T78" fmla="*/ 98 w 470"/>
                  <a:gd name="T79" fmla="*/ 141 h 762"/>
                  <a:gd name="T80" fmla="*/ 103 w 470"/>
                  <a:gd name="T81" fmla="*/ 144 h 762"/>
                  <a:gd name="T82" fmla="*/ 107 w 470"/>
                  <a:gd name="T83" fmla="*/ 141 h 762"/>
                  <a:gd name="T84" fmla="*/ 113 w 470"/>
                  <a:gd name="T85" fmla="*/ 143 h 762"/>
                  <a:gd name="T86" fmla="*/ 115 w 470"/>
                  <a:gd name="T87" fmla="*/ 144 h 762"/>
                  <a:gd name="T88" fmla="*/ 121 w 470"/>
                  <a:gd name="T89" fmla="*/ 141 h 762"/>
                  <a:gd name="T90" fmla="*/ 126 w 470"/>
                  <a:gd name="T91" fmla="*/ 143 h 762"/>
                  <a:gd name="T92" fmla="*/ 128 w 470"/>
                  <a:gd name="T93" fmla="*/ 148 h 762"/>
                  <a:gd name="T94" fmla="*/ 120 w 470"/>
                  <a:gd name="T95" fmla="*/ 218 h 762"/>
                  <a:gd name="T96" fmla="*/ 59 w 470"/>
                  <a:gd name="T97" fmla="*/ 205 h 7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0"/>
                  <a:gd name="T148" fmla="*/ 0 h 762"/>
                  <a:gd name="T149" fmla="*/ 470 w 470"/>
                  <a:gd name="T150" fmla="*/ 762 h 7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0" h="762">
                    <a:moveTo>
                      <a:pt x="0" y="678"/>
                    </a:moveTo>
                    <a:lnTo>
                      <a:pt x="40" y="502"/>
                    </a:lnTo>
                    <a:lnTo>
                      <a:pt x="50" y="490"/>
                    </a:lnTo>
                    <a:lnTo>
                      <a:pt x="50" y="478"/>
                    </a:lnTo>
                    <a:lnTo>
                      <a:pt x="52" y="476"/>
                    </a:lnTo>
                    <a:lnTo>
                      <a:pt x="54" y="474"/>
                    </a:lnTo>
                    <a:lnTo>
                      <a:pt x="56" y="468"/>
                    </a:lnTo>
                    <a:lnTo>
                      <a:pt x="52" y="460"/>
                    </a:lnTo>
                    <a:lnTo>
                      <a:pt x="40" y="456"/>
                    </a:lnTo>
                    <a:lnTo>
                      <a:pt x="38" y="448"/>
                    </a:lnTo>
                    <a:lnTo>
                      <a:pt x="42" y="436"/>
                    </a:lnTo>
                    <a:lnTo>
                      <a:pt x="58" y="410"/>
                    </a:lnTo>
                    <a:lnTo>
                      <a:pt x="70" y="404"/>
                    </a:lnTo>
                    <a:lnTo>
                      <a:pt x="76" y="396"/>
                    </a:lnTo>
                    <a:lnTo>
                      <a:pt x="78" y="390"/>
                    </a:lnTo>
                    <a:lnTo>
                      <a:pt x="84" y="384"/>
                    </a:lnTo>
                    <a:lnTo>
                      <a:pt x="118" y="332"/>
                    </a:lnTo>
                    <a:lnTo>
                      <a:pt x="116" y="318"/>
                    </a:lnTo>
                    <a:lnTo>
                      <a:pt x="108" y="312"/>
                    </a:lnTo>
                    <a:lnTo>
                      <a:pt x="102" y="310"/>
                    </a:lnTo>
                    <a:lnTo>
                      <a:pt x="96" y="300"/>
                    </a:lnTo>
                    <a:lnTo>
                      <a:pt x="94" y="292"/>
                    </a:lnTo>
                    <a:lnTo>
                      <a:pt x="92" y="280"/>
                    </a:lnTo>
                    <a:lnTo>
                      <a:pt x="96" y="274"/>
                    </a:lnTo>
                    <a:lnTo>
                      <a:pt x="98" y="270"/>
                    </a:lnTo>
                    <a:lnTo>
                      <a:pt x="94" y="262"/>
                    </a:lnTo>
                    <a:lnTo>
                      <a:pt x="94" y="252"/>
                    </a:lnTo>
                    <a:lnTo>
                      <a:pt x="96" y="250"/>
                    </a:lnTo>
                    <a:lnTo>
                      <a:pt x="152" y="0"/>
                    </a:lnTo>
                    <a:lnTo>
                      <a:pt x="150" y="0"/>
                    </a:lnTo>
                    <a:lnTo>
                      <a:pt x="214" y="16"/>
                    </a:lnTo>
                    <a:lnTo>
                      <a:pt x="196" y="110"/>
                    </a:lnTo>
                    <a:lnTo>
                      <a:pt x="208" y="136"/>
                    </a:lnTo>
                    <a:lnTo>
                      <a:pt x="212" y="154"/>
                    </a:lnTo>
                    <a:lnTo>
                      <a:pt x="208" y="162"/>
                    </a:lnTo>
                    <a:lnTo>
                      <a:pt x="204" y="168"/>
                    </a:lnTo>
                    <a:lnTo>
                      <a:pt x="208" y="172"/>
                    </a:lnTo>
                    <a:lnTo>
                      <a:pt x="216" y="184"/>
                    </a:lnTo>
                    <a:lnTo>
                      <a:pt x="234" y="200"/>
                    </a:lnTo>
                    <a:lnTo>
                      <a:pt x="246" y="226"/>
                    </a:lnTo>
                    <a:lnTo>
                      <a:pt x="248" y="238"/>
                    </a:lnTo>
                    <a:lnTo>
                      <a:pt x="254" y="252"/>
                    </a:lnTo>
                    <a:lnTo>
                      <a:pt x="264" y="252"/>
                    </a:lnTo>
                    <a:lnTo>
                      <a:pt x="264" y="260"/>
                    </a:lnTo>
                    <a:lnTo>
                      <a:pt x="280" y="262"/>
                    </a:lnTo>
                    <a:lnTo>
                      <a:pt x="284" y="268"/>
                    </a:lnTo>
                    <a:lnTo>
                      <a:pt x="268" y="300"/>
                    </a:lnTo>
                    <a:lnTo>
                      <a:pt x="270" y="304"/>
                    </a:lnTo>
                    <a:lnTo>
                      <a:pt x="264" y="310"/>
                    </a:lnTo>
                    <a:lnTo>
                      <a:pt x="262" y="326"/>
                    </a:lnTo>
                    <a:lnTo>
                      <a:pt x="264" y="326"/>
                    </a:lnTo>
                    <a:lnTo>
                      <a:pt x="264" y="336"/>
                    </a:lnTo>
                    <a:lnTo>
                      <a:pt x="252" y="344"/>
                    </a:lnTo>
                    <a:lnTo>
                      <a:pt x="252" y="352"/>
                    </a:lnTo>
                    <a:lnTo>
                      <a:pt x="254" y="358"/>
                    </a:lnTo>
                    <a:lnTo>
                      <a:pt x="250" y="366"/>
                    </a:lnTo>
                    <a:lnTo>
                      <a:pt x="264" y="378"/>
                    </a:lnTo>
                    <a:lnTo>
                      <a:pt x="268" y="378"/>
                    </a:lnTo>
                    <a:lnTo>
                      <a:pt x="288" y="360"/>
                    </a:lnTo>
                    <a:lnTo>
                      <a:pt x="292" y="360"/>
                    </a:lnTo>
                    <a:lnTo>
                      <a:pt x="294" y="360"/>
                    </a:lnTo>
                    <a:lnTo>
                      <a:pt x="296" y="368"/>
                    </a:lnTo>
                    <a:lnTo>
                      <a:pt x="300" y="370"/>
                    </a:lnTo>
                    <a:lnTo>
                      <a:pt x="304" y="374"/>
                    </a:lnTo>
                    <a:lnTo>
                      <a:pt x="302" y="386"/>
                    </a:lnTo>
                    <a:lnTo>
                      <a:pt x="302" y="406"/>
                    </a:lnTo>
                    <a:lnTo>
                      <a:pt x="306" y="418"/>
                    </a:lnTo>
                    <a:lnTo>
                      <a:pt x="314" y="430"/>
                    </a:lnTo>
                    <a:lnTo>
                      <a:pt x="314" y="436"/>
                    </a:lnTo>
                    <a:lnTo>
                      <a:pt x="308" y="444"/>
                    </a:lnTo>
                    <a:lnTo>
                      <a:pt x="316" y="458"/>
                    </a:lnTo>
                    <a:lnTo>
                      <a:pt x="324" y="458"/>
                    </a:lnTo>
                    <a:lnTo>
                      <a:pt x="332" y="466"/>
                    </a:lnTo>
                    <a:lnTo>
                      <a:pt x="334" y="474"/>
                    </a:lnTo>
                    <a:lnTo>
                      <a:pt x="330" y="486"/>
                    </a:lnTo>
                    <a:lnTo>
                      <a:pt x="330" y="490"/>
                    </a:lnTo>
                    <a:lnTo>
                      <a:pt x="336" y="500"/>
                    </a:lnTo>
                    <a:lnTo>
                      <a:pt x="346" y="506"/>
                    </a:lnTo>
                    <a:lnTo>
                      <a:pt x="350" y="496"/>
                    </a:lnTo>
                    <a:lnTo>
                      <a:pt x="356" y="494"/>
                    </a:lnTo>
                    <a:lnTo>
                      <a:pt x="370" y="500"/>
                    </a:lnTo>
                    <a:lnTo>
                      <a:pt x="376" y="502"/>
                    </a:lnTo>
                    <a:lnTo>
                      <a:pt x="384" y="494"/>
                    </a:lnTo>
                    <a:lnTo>
                      <a:pt x="388" y="494"/>
                    </a:lnTo>
                    <a:lnTo>
                      <a:pt x="392" y="498"/>
                    </a:lnTo>
                    <a:lnTo>
                      <a:pt x="412" y="498"/>
                    </a:lnTo>
                    <a:lnTo>
                      <a:pt x="420" y="504"/>
                    </a:lnTo>
                    <a:lnTo>
                      <a:pt x="424" y="502"/>
                    </a:lnTo>
                    <a:lnTo>
                      <a:pt x="444" y="502"/>
                    </a:lnTo>
                    <a:lnTo>
                      <a:pt x="442" y="494"/>
                    </a:lnTo>
                    <a:lnTo>
                      <a:pt x="452" y="488"/>
                    </a:lnTo>
                    <a:lnTo>
                      <a:pt x="462" y="496"/>
                    </a:lnTo>
                    <a:lnTo>
                      <a:pt x="464" y="508"/>
                    </a:lnTo>
                    <a:lnTo>
                      <a:pt x="470" y="516"/>
                    </a:lnTo>
                    <a:lnTo>
                      <a:pt x="436" y="762"/>
                    </a:lnTo>
                    <a:lnTo>
                      <a:pt x="434" y="762"/>
                    </a:lnTo>
                    <a:lnTo>
                      <a:pt x="216" y="722"/>
                    </a:lnTo>
                    <a:lnTo>
                      <a:pt x="0" y="678"/>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90" name="Freeform 60"/>
              <p:cNvSpPr>
                <a:spLocks/>
              </p:cNvSpPr>
              <p:nvPr/>
            </p:nvSpPr>
            <p:spPr bwMode="gray">
              <a:xfrm>
                <a:off x="2802969" y="2607413"/>
                <a:ext cx="700086" cy="1087064"/>
              </a:xfrm>
              <a:custGeom>
                <a:avLst/>
                <a:gdLst>
                  <a:gd name="T0" fmla="*/ 19 w 502"/>
                  <a:gd name="T1" fmla="*/ 0 h 772"/>
                  <a:gd name="T2" fmla="*/ 0 w 502"/>
                  <a:gd name="T3" fmla="*/ 80 h 772"/>
                  <a:gd name="T4" fmla="*/ 85 w 502"/>
                  <a:gd name="T5" fmla="*/ 209 h 772"/>
                  <a:gd name="T6" fmla="*/ 85 w 502"/>
                  <a:gd name="T7" fmla="*/ 209 h 772"/>
                  <a:gd name="T8" fmla="*/ 86 w 502"/>
                  <a:gd name="T9" fmla="*/ 207 h 772"/>
                  <a:gd name="T10" fmla="*/ 89 w 502"/>
                  <a:gd name="T11" fmla="*/ 201 h 772"/>
                  <a:gd name="T12" fmla="*/ 87 w 502"/>
                  <a:gd name="T13" fmla="*/ 199 h 772"/>
                  <a:gd name="T14" fmla="*/ 89 w 502"/>
                  <a:gd name="T15" fmla="*/ 186 h 772"/>
                  <a:gd name="T16" fmla="*/ 88 w 502"/>
                  <a:gd name="T17" fmla="*/ 181 h 772"/>
                  <a:gd name="T18" fmla="*/ 89 w 502"/>
                  <a:gd name="T19" fmla="*/ 181 h 772"/>
                  <a:gd name="T20" fmla="*/ 91 w 502"/>
                  <a:gd name="T21" fmla="*/ 179 h 772"/>
                  <a:gd name="T22" fmla="*/ 96 w 502"/>
                  <a:gd name="T23" fmla="*/ 181 h 772"/>
                  <a:gd name="T24" fmla="*/ 97 w 502"/>
                  <a:gd name="T25" fmla="*/ 182 h 772"/>
                  <a:gd name="T26" fmla="*/ 97 w 502"/>
                  <a:gd name="T27" fmla="*/ 183 h 772"/>
                  <a:gd name="T28" fmla="*/ 99 w 502"/>
                  <a:gd name="T29" fmla="*/ 185 h 772"/>
                  <a:gd name="T30" fmla="*/ 100 w 502"/>
                  <a:gd name="T31" fmla="*/ 185 h 772"/>
                  <a:gd name="T32" fmla="*/ 105 w 502"/>
                  <a:gd name="T33" fmla="*/ 174 h 772"/>
                  <a:gd name="T34" fmla="*/ 106 w 502"/>
                  <a:gd name="T35" fmla="*/ 160 h 772"/>
                  <a:gd name="T36" fmla="*/ 133 w 502"/>
                  <a:gd name="T37" fmla="*/ 26 h 772"/>
                  <a:gd name="T38" fmla="*/ 76 w 502"/>
                  <a:gd name="T39" fmla="*/ 14 h 772"/>
                  <a:gd name="T40" fmla="*/ 19 w 502"/>
                  <a:gd name="T41" fmla="*/ 0 h 7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2"/>
                  <a:gd name="T64" fmla="*/ 0 h 772"/>
                  <a:gd name="T65" fmla="*/ 502 w 502"/>
                  <a:gd name="T66" fmla="*/ 772 h 7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2" h="772">
                    <a:moveTo>
                      <a:pt x="74" y="0"/>
                    </a:moveTo>
                    <a:lnTo>
                      <a:pt x="0" y="294"/>
                    </a:lnTo>
                    <a:lnTo>
                      <a:pt x="324" y="772"/>
                    </a:lnTo>
                    <a:lnTo>
                      <a:pt x="324" y="768"/>
                    </a:lnTo>
                    <a:lnTo>
                      <a:pt x="328" y="760"/>
                    </a:lnTo>
                    <a:lnTo>
                      <a:pt x="334" y="740"/>
                    </a:lnTo>
                    <a:lnTo>
                      <a:pt x="330" y="732"/>
                    </a:lnTo>
                    <a:lnTo>
                      <a:pt x="336" y="686"/>
                    </a:lnTo>
                    <a:lnTo>
                      <a:pt x="332" y="668"/>
                    </a:lnTo>
                    <a:lnTo>
                      <a:pt x="336" y="662"/>
                    </a:lnTo>
                    <a:lnTo>
                      <a:pt x="348" y="660"/>
                    </a:lnTo>
                    <a:lnTo>
                      <a:pt x="364" y="664"/>
                    </a:lnTo>
                    <a:lnTo>
                      <a:pt x="368" y="670"/>
                    </a:lnTo>
                    <a:lnTo>
                      <a:pt x="368" y="674"/>
                    </a:lnTo>
                    <a:lnTo>
                      <a:pt x="374" y="680"/>
                    </a:lnTo>
                    <a:lnTo>
                      <a:pt x="382" y="680"/>
                    </a:lnTo>
                    <a:lnTo>
                      <a:pt x="398" y="638"/>
                    </a:lnTo>
                    <a:lnTo>
                      <a:pt x="406" y="586"/>
                    </a:lnTo>
                    <a:lnTo>
                      <a:pt x="502" y="94"/>
                    </a:lnTo>
                    <a:lnTo>
                      <a:pt x="286" y="50"/>
                    </a:lnTo>
                    <a:lnTo>
                      <a:pt x="74" y="0"/>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91" name="Freeform 61"/>
              <p:cNvSpPr>
                <a:spLocks/>
              </p:cNvSpPr>
              <p:nvPr/>
            </p:nvSpPr>
            <p:spPr bwMode="gray">
              <a:xfrm>
                <a:off x="3920195" y="2963801"/>
                <a:ext cx="801945" cy="636290"/>
              </a:xfrm>
              <a:custGeom>
                <a:avLst/>
                <a:gdLst>
                  <a:gd name="T0" fmla="*/ 0 w 572"/>
                  <a:gd name="T1" fmla="*/ 104 h 454"/>
                  <a:gd name="T2" fmla="*/ 15 w 572"/>
                  <a:gd name="T3" fmla="*/ 0 h 454"/>
                  <a:gd name="T4" fmla="*/ 117 w 572"/>
                  <a:gd name="T5" fmla="*/ 11 h 454"/>
                  <a:gd name="T6" fmla="*/ 159 w 572"/>
                  <a:gd name="T7" fmla="*/ 14 h 454"/>
                  <a:gd name="T8" fmla="*/ 156 w 572"/>
                  <a:gd name="T9" fmla="*/ 40 h 454"/>
                  <a:gd name="T10" fmla="*/ 152 w 572"/>
                  <a:gd name="T11" fmla="*/ 118 h 454"/>
                  <a:gd name="T12" fmla="*/ 131 w 572"/>
                  <a:gd name="T13" fmla="*/ 117 h 454"/>
                  <a:gd name="T14" fmla="*/ 0 w 572"/>
                  <a:gd name="T15" fmla="*/ 104 h 454"/>
                  <a:gd name="T16" fmla="*/ 0 60000 65536"/>
                  <a:gd name="T17" fmla="*/ 0 60000 65536"/>
                  <a:gd name="T18" fmla="*/ 0 60000 65536"/>
                  <a:gd name="T19" fmla="*/ 0 60000 65536"/>
                  <a:gd name="T20" fmla="*/ 0 60000 65536"/>
                  <a:gd name="T21" fmla="*/ 0 60000 65536"/>
                  <a:gd name="T22" fmla="*/ 0 60000 65536"/>
                  <a:gd name="T23" fmla="*/ 0 60000 65536"/>
                  <a:gd name="T24" fmla="*/ 0 w 572"/>
                  <a:gd name="T25" fmla="*/ 0 h 454"/>
                  <a:gd name="T26" fmla="*/ 572 w 572"/>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2" h="454">
                    <a:moveTo>
                      <a:pt x="0" y="396"/>
                    </a:moveTo>
                    <a:lnTo>
                      <a:pt x="54" y="0"/>
                    </a:lnTo>
                    <a:lnTo>
                      <a:pt x="424" y="42"/>
                    </a:lnTo>
                    <a:lnTo>
                      <a:pt x="572" y="54"/>
                    </a:lnTo>
                    <a:lnTo>
                      <a:pt x="566" y="154"/>
                    </a:lnTo>
                    <a:lnTo>
                      <a:pt x="548" y="454"/>
                    </a:lnTo>
                    <a:lnTo>
                      <a:pt x="472" y="448"/>
                    </a:lnTo>
                    <a:lnTo>
                      <a:pt x="0" y="396"/>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92" name="Freeform 62"/>
              <p:cNvSpPr>
                <a:spLocks/>
              </p:cNvSpPr>
              <p:nvPr/>
            </p:nvSpPr>
            <p:spPr bwMode="gray">
              <a:xfrm>
                <a:off x="3808634" y="3518724"/>
                <a:ext cx="771226" cy="805534"/>
              </a:xfrm>
              <a:custGeom>
                <a:avLst/>
                <a:gdLst>
                  <a:gd name="T0" fmla="*/ 22 w 552"/>
                  <a:gd name="T1" fmla="*/ 0 h 570"/>
                  <a:gd name="T2" fmla="*/ 0 w 552"/>
                  <a:gd name="T3" fmla="*/ 157 h 570"/>
                  <a:gd name="T4" fmla="*/ 0 w 552"/>
                  <a:gd name="T5" fmla="*/ 157 h 570"/>
                  <a:gd name="T6" fmla="*/ 19 w 552"/>
                  <a:gd name="T7" fmla="*/ 160 h 570"/>
                  <a:gd name="T8" fmla="*/ 21 w 552"/>
                  <a:gd name="T9" fmla="*/ 148 h 570"/>
                  <a:gd name="T10" fmla="*/ 58 w 552"/>
                  <a:gd name="T11" fmla="*/ 152 h 570"/>
                  <a:gd name="T12" fmla="*/ 58 w 552"/>
                  <a:gd name="T13" fmla="*/ 152 h 570"/>
                  <a:gd name="T14" fmla="*/ 56 w 552"/>
                  <a:gd name="T15" fmla="*/ 149 h 570"/>
                  <a:gd name="T16" fmla="*/ 58 w 552"/>
                  <a:gd name="T17" fmla="*/ 148 h 570"/>
                  <a:gd name="T18" fmla="*/ 57 w 552"/>
                  <a:gd name="T19" fmla="*/ 148 h 570"/>
                  <a:gd name="T20" fmla="*/ 56 w 552"/>
                  <a:gd name="T21" fmla="*/ 146 h 570"/>
                  <a:gd name="T22" fmla="*/ 57 w 552"/>
                  <a:gd name="T23" fmla="*/ 146 h 570"/>
                  <a:gd name="T24" fmla="*/ 137 w 552"/>
                  <a:gd name="T25" fmla="*/ 155 h 570"/>
                  <a:gd name="T26" fmla="*/ 146 w 552"/>
                  <a:gd name="T27" fmla="*/ 28 h 570"/>
                  <a:gd name="T28" fmla="*/ 147 w 552"/>
                  <a:gd name="T29" fmla="*/ 28 h 570"/>
                  <a:gd name="T30" fmla="*/ 149 w 552"/>
                  <a:gd name="T31" fmla="*/ 15 h 570"/>
                  <a:gd name="T32" fmla="*/ 22 w 552"/>
                  <a:gd name="T33" fmla="*/ 0 h 5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2"/>
                  <a:gd name="T52" fmla="*/ 0 h 570"/>
                  <a:gd name="T53" fmla="*/ 552 w 552"/>
                  <a:gd name="T54" fmla="*/ 570 h 5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2" h="570">
                    <a:moveTo>
                      <a:pt x="80" y="0"/>
                    </a:moveTo>
                    <a:lnTo>
                      <a:pt x="0" y="560"/>
                    </a:lnTo>
                    <a:lnTo>
                      <a:pt x="72" y="570"/>
                    </a:lnTo>
                    <a:lnTo>
                      <a:pt x="78" y="526"/>
                    </a:lnTo>
                    <a:lnTo>
                      <a:pt x="214" y="542"/>
                    </a:lnTo>
                    <a:lnTo>
                      <a:pt x="214" y="540"/>
                    </a:lnTo>
                    <a:lnTo>
                      <a:pt x="210" y="532"/>
                    </a:lnTo>
                    <a:lnTo>
                      <a:pt x="214" y="528"/>
                    </a:lnTo>
                    <a:lnTo>
                      <a:pt x="212" y="526"/>
                    </a:lnTo>
                    <a:lnTo>
                      <a:pt x="210" y="522"/>
                    </a:lnTo>
                    <a:lnTo>
                      <a:pt x="212" y="520"/>
                    </a:lnTo>
                    <a:lnTo>
                      <a:pt x="508" y="550"/>
                    </a:lnTo>
                    <a:lnTo>
                      <a:pt x="544" y="102"/>
                    </a:lnTo>
                    <a:lnTo>
                      <a:pt x="550" y="102"/>
                    </a:lnTo>
                    <a:lnTo>
                      <a:pt x="552" y="52"/>
                    </a:lnTo>
                    <a:lnTo>
                      <a:pt x="80" y="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93" name="Freeform 63"/>
              <p:cNvSpPr>
                <a:spLocks/>
              </p:cNvSpPr>
              <p:nvPr/>
            </p:nvSpPr>
            <p:spPr bwMode="gray">
              <a:xfrm>
                <a:off x="3368857" y="2739227"/>
                <a:ext cx="628945" cy="779496"/>
              </a:xfrm>
              <a:custGeom>
                <a:avLst/>
                <a:gdLst>
                  <a:gd name="T0" fmla="*/ 115 w 446"/>
                  <a:gd name="T1" fmla="*/ 150 h 554"/>
                  <a:gd name="T2" fmla="*/ 130 w 446"/>
                  <a:gd name="T3" fmla="*/ 42 h 554"/>
                  <a:gd name="T4" fmla="*/ 88 w 446"/>
                  <a:gd name="T5" fmla="*/ 36 h 554"/>
                  <a:gd name="T6" fmla="*/ 92 w 446"/>
                  <a:gd name="T7" fmla="*/ 10 h 554"/>
                  <a:gd name="T8" fmla="*/ 29 w 446"/>
                  <a:gd name="T9" fmla="*/ 0 h 554"/>
                  <a:gd name="T10" fmla="*/ 0 w 446"/>
                  <a:gd name="T11" fmla="*/ 132 h 554"/>
                  <a:gd name="T12" fmla="*/ 0 w 446"/>
                  <a:gd name="T13" fmla="*/ 132 h 554"/>
                  <a:gd name="T14" fmla="*/ 115 w 446"/>
                  <a:gd name="T15" fmla="*/ 150 h 554"/>
                  <a:gd name="T16" fmla="*/ 0 60000 65536"/>
                  <a:gd name="T17" fmla="*/ 0 60000 65536"/>
                  <a:gd name="T18" fmla="*/ 0 60000 65536"/>
                  <a:gd name="T19" fmla="*/ 0 60000 65536"/>
                  <a:gd name="T20" fmla="*/ 0 60000 65536"/>
                  <a:gd name="T21" fmla="*/ 0 60000 65536"/>
                  <a:gd name="T22" fmla="*/ 0 60000 65536"/>
                  <a:gd name="T23" fmla="*/ 0 60000 65536"/>
                  <a:gd name="T24" fmla="*/ 0 w 446"/>
                  <a:gd name="T25" fmla="*/ 0 h 554"/>
                  <a:gd name="T26" fmla="*/ 446 w 446"/>
                  <a:gd name="T27" fmla="*/ 554 h 5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6" h="554">
                    <a:moveTo>
                      <a:pt x="392" y="554"/>
                    </a:moveTo>
                    <a:lnTo>
                      <a:pt x="446" y="158"/>
                    </a:lnTo>
                    <a:lnTo>
                      <a:pt x="300" y="136"/>
                    </a:lnTo>
                    <a:lnTo>
                      <a:pt x="314" y="40"/>
                    </a:lnTo>
                    <a:lnTo>
                      <a:pt x="96" y="0"/>
                    </a:lnTo>
                    <a:lnTo>
                      <a:pt x="0" y="492"/>
                    </a:lnTo>
                    <a:lnTo>
                      <a:pt x="392" y="554"/>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94" name="Freeform 64"/>
              <p:cNvSpPr>
                <a:spLocks/>
              </p:cNvSpPr>
              <p:nvPr/>
            </p:nvSpPr>
            <p:spPr bwMode="gray">
              <a:xfrm>
                <a:off x="3477184" y="1743295"/>
                <a:ext cx="1130161" cy="720913"/>
              </a:xfrm>
              <a:custGeom>
                <a:avLst/>
                <a:gdLst>
                  <a:gd name="T0" fmla="*/ 79 w 806"/>
                  <a:gd name="T1" fmla="*/ 127 h 510"/>
                  <a:gd name="T2" fmla="*/ 76 w 806"/>
                  <a:gd name="T3" fmla="*/ 141 h 510"/>
                  <a:gd name="T4" fmla="*/ 74 w 806"/>
                  <a:gd name="T5" fmla="*/ 135 h 510"/>
                  <a:gd name="T6" fmla="*/ 69 w 806"/>
                  <a:gd name="T7" fmla="*/ 135 h 510"/>
                  <a:gd name="T8" fmla="*/ 63 w 806"/>
                  <a:gd name="T9" fmla="*/ 137 h 510"/>
                  <a:gd name="T10" fmla="*/ 60 w 806"/>
                  <a:gd name="T11" fmla="*/ 136 h 510"/>
                  <a:gd name="T12" fmla="*/ 54 w 806"/>
                  <a:gd name="T13" fmla="*/ 135 h 510"/>
                  <a:gd name="T14" fmla="*/ 49 w 806"/>
                  <a:gd name="T15" fmla="*/ 137 h 510"/>
                  <a:gd name="T16" fmla="*/ 45 w 806"/>
                  <a:gd name="T17" fmla="*/ 135 h 510"/>
                  <a:gd name="T18" fmla="*/ 42 w 806"/>
                  <a:gd name="T19" fmla="*/ 137 h 510"/>
                  <a:gd name="T20" fmla="*/ 36 w 806"/>
                  <a:gd name="T21" fmla="*/ 134 h 510"/>
                  <a:gd name="T22" fmla="*/ 38 w 806"/>
                  <a:gd name="T23" fmla="*/ 129 h 510"/>
                  <a:gd name="T24" fmla="*/ 36 w 806"/>
                  <a:gd name="T25" fmla="*/ 124 h 510"/>
                  <a:gd name="T26" fmla="*/ 31 w 806"/>
                  <a:gd name="T27" fmla="*/ 121 h 510"/>
                  <a:gd name="T28" fmla="*/ 31 w 806"/>
                  <a:gd name="T29" fmla="*/ 117 h 510"/>
                  <a:gd name="T30" fmla="*/ 29 w 806"/>
                  <a:gd name="T31" fmla="*/ 110 h 510"/>
                  <a:gd name="T32" fmla="*/ 31 w 806"/>
                  <a:gd name="T33" fmla="*/ 101 h 510"/>
                  <a:gd name="T34" fmla="*/ 27 w 806"/>
                  <a:gd name="T35" fmla="*/ 100 h 510"/>
                  <a:gd name="T36" fmla="*/ 27 w 806"/>
                  <a:gd name="T37" fmla="*/ 97 h 510"/>
                  <a:gd name="T38" fmla="*/ 20 w 806"/>
                  <a:gd name="T39" fmla="*/ 102 h 510"/>
                  <a:gd name="T40" fmla="*/ 15 w 806"/>
                  <a:gd name="T41" fmla="*/ 98 h 510"/>
                  <a:gd name="T42" fmla="*/ 15 w 806"/>
                  <a:gd name="T43" fmla="*/ 95 h 510"/>
                  <a:gd name="T44" fmla="*/ 19 w 806"/>
                  <a:gd name="T45" fmla="*/ 89 h 510"/>
                  <a:gd name="T46" fmla="*/ 17 w 806"/>
                  <a:gd name="T47" fmla="*/ 88 h 510"/>
                  <a:gd name="T48" fmla="*/ 20 w 806"/>
                  <a:gd name="T49" fmla="*/ 81 h 510"/>
                  <a:gd name="T50" fmla="*/ 23 w 806"/>
                  <a:gd name="T51" fmla="*/ 71 h 510"/>
                  <a:gd name="T52" fmla="*/ 19 w 806"/>
                  <a:gd name="T53" fmla="*/ 69 h 510"/>
                  <a:gd name="T54" fmla="*/ 16 w 806"/>
                  <a:gd name="T55" fmla="*/ 67 h 510"/>
                  <a:gd name="T56" fmla="*/ 14 w 806"/>
                  <a:gd name="T57" fmla="*/ 58 h 510"/>
                  <a:gd name="T58" fmla="*/ 6 w 806"/>
                  <a:gd name="T59" fmla="*/ 48 h 510"/>
                  <a:gd name="T60" fmla="*/ 3 w 806"/>
                  <a:gd name="T61" fmla="*/ 43 h 510"/>
                  <a:gd name="T62" fmla="*/ 4 w 806"/>
                  <a:gd name="T63" fmla="*/ 38 h 510"/>
                  <a:gd name="T64" fmla="*/ 0 w 806"/>
                  <a:gd name="T65" fmla="*/ 27 h 510"/>
                  <a:gd name="T66" fmla="*/ 25 w 806"/>
                  <a:gd name="T67" fmla="*/ 3 h 510"/>
                  <a:gd name="T68" fmla="*/ 136 w 806"/>
                  <a:gd name="T69" fmla="*/ 23 h 510"/>
                  <a:gd name="T70" fmla="*/ 217 w 806"/>
                  <a:gd name="T71" fmla="*/ 117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6"/>
                  <a:gd name="T109" fmla="*/ 0 h 510"/>
                  <a:gd name="T110" fmla="*/ 806 w 806"/>
                  <a:gd name="T111" fmla="*/ 510 h 5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6" h="510">
                    <a:moveTo>
                      <a:pt x="772" y="510"/>
                    </a:moveTo>
                    <a:lnTo>
                      <a:pt x="282" y="450"/>
                    </a:lnTo>
                    <a:lnTo>
                      <a:pt x="274" y="500"/>
                    </a:lnTo>
                    <a:lnTo>
                      <a:pt x="268" y="492"/>
                    </a:lnTo>
                    <a:lnTo>
                      <a:pt x="266" y="480"/>
                    </a:lnTo>
                    <a:lnTo>
                      <a:pt x="256" y="472"/>
                    </a:lnTo>
                    <a:lnTo>
                      <a:pt x="246" y="478"/>
                    </a:lnTo>
                    <a:lnTo>
                      <a:pt x="248" y="486"/>
                    </a:lnTo>
                    <a:lnTo>
                      <a:pt x="228" y="486"/>
                    </a:lnTo>
                    <a:lnTo>
                      <a:pt x="224" y="488"/>
                    </a:lnTo>
                    <a:lnTo>
                      <a:pt x="216" y="482"/>
                    </a:lnTo>
                    <a:lnTo>
                      <a:pt x="196" y="482"/>
                    </a:lnTo>
                    <a:lnTo>
                      <a:pt x="192" y="478"/>
                    </a:lnTo>
                    <a:lnTo>
                      <a:pt x="188" y="478"/>
                    </a:lnTo>
                    <a:lnTo>
                      <a:pt x="180" y="486"/>
                    </a:lnTo>
                    <a:lnTo>
                      <a:pt x="174" y="484"/>
                    </a:lnTo>
                    <a:lnTo>
                      <a:pt x="160" y="478"/>
                    </a:lnTo>
                    <a:lnTo>
                      <a:pt x="154" y="480"/>
                    </a:lnTo>
                    <a:lnTo>
                      <a:pt x="150" y="490"/>
                    </a:lnTo>
                    <a:lnTo>
                      <a:pt x="140" y="484"/>
                    </a:lnTo>
                    <a:lnTo>
                      <a:pt x="134" y="474"/>
                    </a:lnTo>
                    <a:lnTo>
                      <a:pt x="134" y="470"/>
                    </a:lnTo>
                    <a:lnTo>
                      <a:pt x="138" y="458"/>
                    </a:lnTo>
                    <a:lnTo>
                      <a:pt x="136" y="450"/>
                    </a:lnTo>
                    <a:lnTo>
                      <a:pt x="128" y="442"/>
                    </a:lnTo>
                    <a:lnTo>
                      <a:pt x="120" y="442"/>
                    </a:lnTo>
                    <a:lnTo>
                      <a:pt x="112" y="428"/>
                    </a:lnTo>
                    <a:lnTo>
                      <a:pt x="118" y="420"/>
                    </a:lnTo>
                    <a:lnTo>
                      <a:pt x="118" y="414"/>
                    </a:lnTo>
                    <a:lnTo>
                      <a:pt x="110" y="402"/>
                    </a:lnTo>
                    <a:lnTo>
                      <a:pt x="106" y="390"/>
                    </a:lnTo>
                    <a:lnTo>
                      <a:pt x="106" y="370"/>
                    </a:lnTo>
                    <a:lnTo>
                      <a:pt x="108" y="358"/>
                    </a:lnTo>
                    <a:lnTo>
                      <a:pt x="104" y="354"/>
                    </a:lnTo>
                    <a:lnTo>
                      <a:pt x="100" y="352"/>
                    </a:lnTo>
                    <a:lnTo>
                      <a:pt x="98" y="344"/>
                    </a:lnTo>
                    <a:lnTo>
                      <a:pt x="96" y="344"/>
                    </a:lnTo>
                    <a:lnTo>
                      <a:pt x="92" y="344"/>
                    </a:lnTo>
                    <a:lnTo>
                      <a:pt x="72" y="362"/>
                    </a:lnTo>
                    <a:lnTo>
                      <a:pt x="68" y="362"/>
                    </a:lnTo>
                    <a:lnTo>
                      <a:pt x="54" y="350"/>
                    </a:lnTo>
                    <a:lnTo>
                      <a:pt x="58" y="342"/>
                    </a:lnTo>
                    <a:lnTo>
                      <a:pt x="56" y="336"/>
                    </a:lnTo>
                    <a:lnTo>
                      <a:pt x="56" y="328"/>
                    </a:lnTo>
                    <a:lnTo>
                      <a:pt x="68" y="320"/>
                    </a:lnTo>
                    <a:lnTo>
                      <a:pt x="68" y="310"/>
                    </a:lnTo>
                    <a:lnTo>
                      <a:pt x="66" y="310"/>
                    </a:lnTo>
                    <a:lnTo>
                      <a:pt x="68" y="294"/>
                    </a:lnTo>
                    <a:lnTo>
                      <a:pt x="74" y="288"/>
                    </a:lnTo>
                    <a:lnTo>
                      <a:pt x="72" y="284"/>
                    </a:lnTo>
                    <a:lnTo>
                      <a:pt x="88" y="252"/>
                    </a:lnTo>
                    <a:lnTo>
                      <a:pt x="84" y="246"/>
                    </a:lnTo>
                    <a:lnTo>
                      <a:pt x="68" y="244"/>
                    </a:lnTo>
                    <a:lnTo>
                      <a:pt x="68" y="236"/>
                    </a:lnTo>
                    <a:lnTo>
                      <a:pt x="58" y="236"/>
                    </a:lnTo>
                    <a:lnTo>
                      <a:pt x="52" y="222"/>
                    </a:lnTo>
                    <a:lnTo>
                      <a:pt x="50" y="210"/>
                    </a:lnTo>
                    <a:lnTo>
                      <a:pt x="38" y="184"/>
                    </a:lnTo>
                    <a:lnTo>
                      <a:pt x="20" y="168"/>
                    </a:lnTo>
                    <a:lnTo>
                      <a:pt x="12" y="156"/>
                    </a:lnTo>
                    <a:lnTo>
                      <a:pt x="8" y="152"/>
                    </a:lnTo>
                    <a:lnTo>
                      <a:pt x="12" y="146"/>
                    </a:lnTo>
                    <a:lnTo>
                      <a:pt x="16" y="138"/>
                    </a:lnTo>
                    <a:lnTo>
                      <a:pt x="12" y="120"/>
                    </a:lnTo>
                    <a:lnTo>
                      <a:pt x="0" y="94"/>
                    </a:lnTo>
                    <a:lnTo>
                      <a:pt x="18" y="0"/>
                    </a:lnTo>
                    <a:lnTo>
                      <a:pt x="92" y="12"/>
                    </a:lnTo>
                    <a:lnTo>
                      <a:pt x="288" y="46"/>
                    </a:lnTo>
                    <a:lnTo>
                      <a:pt x="490" y="80"/>
                    </a:lnTo>
                    <a:lnTo>
                      <a:pt x="806" y="112"/>
                    </a:lnTo>
                    <a:lnTo>
                      <a:pt x="782" y="414"/>
                    </a:lnTo>
                    <a:lnTo>
                      <a:pt x="772" y="510"/>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95" name="Freeform 65"/>
              <p:cNvSpPr>
                <a:spLocks/>
              </p:cNvSpPr>
              <p:nvPr/>
            </p:nvSpPr>
            <p:spPr bwMode="gray">
              <a:xfrm>
                <a:off x="3792465" y="2377958"/>
                <a:ext cx="764759" cy="641172"/>
              </a:xfrm>
              <a:custGeom>
                <a:avLst/>
                <a:gdLst>
                  <a:gd name="T0" fmla="*/ 137 w 548"/>
                  <a:gd name="T1" fmla="*/ 122 h 456"/>
                  <a:gd name="T2" fmla="*/ 142 w 548"/>
                  <a:gd name="T3" fmla="*/ 68 h 456"/>
                  <a:gd name="T4" fmla="*/ 145 w 548"/>
                  <a:gd name="T5" fmla="*/ 16 h 456"/>
                  <a:gd name="T6" fmla="*/ 16 w 548"/>
                  <a:gd name="T7" fmla="*/ 0 h 456"/>
                  <a:gd name="T8" fmla="*/ 14 w 548"/>
                  <a:gd name="T9" fmla="*/ 14 h 456"/>
                  <a:gd name="T10" fmla="*/ 4 w 548"/>
                  <a:gd name="T11" fmla="*/ 79 h 456"/>
                  <a:gd name="T12" fmla="*/ 3 w 548"/>
                  <a:gd name="T13" fmla="*/ 79 h 456"/>
                  <a:gd name="T14" fmla="*/ 0 w 548"/>
                  <a:gd name="T15" fmla="*/ 105 h 456"/>
                  <a:gd name="T16" fmla="*/ 39 w 548"/>
                  <a:gd name="T17" fmla="*/ 111 h 456"/>
                  <a:gd name="T18" fmla="*/ 137 w 548"/>
                  <a:gd name="T19" fmla="*/ 122 h 456"/>
                  <a:gd name="T20" fmla="*/ 137 w 548"/>
                  <a:gd name="T21" fmla="*/ 122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8"/>
                  <a:gd name="T34" fmla="*/ 0 h 456"/>
                  <a:gd name="T35" fmla="*/ 548 w 548"/>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8" h="456">
                    <a:moveTo>
                      <a:pt x="516" y="456"/>
                    </a:moveTo>
                    <a:lnTo>
                      <a:pt x="532" y="256"/>
                    </a:lnTo>
                    <a:lnTo>
                      <a:pt x="548" y="60"/>
                    </a:lnTo>
                    <a:lnTo>
                      <a:pt x="58" y="0"/>
                    </a:lnTo>
                    <a:lnTo>
                      <a:pt x="50" y="50"/>
                    </a:lnTo>
                    <a:lnTo>
                      <a:pt x="16" y="296"/>
                    </a:lnTo>
                    <a:lnTo>
                      <a:pt x="14" y="296"/>
                    </a:lnTo>
                    <a:lnTo>
                      <a:pt x="0" y="392"/>
                    </a:lnTo>
                    <a:lnTo>
                      <a:pt x="146" y="414"/>
                    </a:lnTo>
                    <a:lnTo>
                      <a:pt x="516" y="456"/>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96" name="Freeform 66"/>
              <p:cNvSpPr>
                <a:spLocks/>
              </p:cNvSpPr>
              <p:nvPr/>
            </p:nvSpPr>
            <p:spPr bwMode="gray">
              <a:xfrm>
                <a:off x="3163520" y="3432475"/>
                <a:ext cx="756674" cy="877137"/>
              </a:xfrm>
              <a:custGeom>
                <a:avLst/>
                <a:gdLst>
                  <a:gd name="T0" fmla="*/ 130 w 538"/>
                  <a:gd name="T1" fmla="*/ 172 h 622"/>
                  <a:gd name="T2" fmla="*/ 154 w 538"/>
                  <a:gd name="T3" fmla="*/ 17 h 622"/>
                  <a:gd name="T4" fmla="*/ 43 w 538"/>
                  <a:gd name="T5" fmla="*/ 0 h 622"/>
                  <a:gd name="T6" fmla="*/ 43 w 538"/>
                  <a:gd name="T7" fmla="*/ 0 h 622"/>
                  <a:gd name="T8" fmla="*/ 38 w 538"/>
                  <a:gd name="T9" fmla="*/ 14 h 622"/>
                  <a:gd name="T10" fmla="*/ 35 w 538"/>
                  <a:gd name="T11" fmla="*/ 26 h 622"/>
                  <a:gd name="T12" fmla="*/ 32 w 538"/>
                  <a:gd name="T13" fmla="*/ 26 h 622"/>
                  <a:gd name="T14" fmla="*/ 31 w 538"/>
                  <a:gd name="T15" fmla="*/ 23 h 622"/>
                  <a:gd name="T16" fmla="*/ 31 w 538"/>
                  <a:gd name="T17" fmla="*/ 23 h 622"/>
                  <a:gd name="T18" fmla="*/ 29 w 538"/>
                  <a:gd name="T19" fmla="*/ 22 h 622"/>
                  <a:gd name="T20" fmla="*/ 24 w 538"/>
                  <a:gd name="T21" fmla="*/ 20 h 622"/>
                  <a:gd name="T22" fmla="*/ 21 w 538"/>
                  <a:gd name="T23" fmla="*/ 20 h 622"/>
                  <a:gd name="T24" fmla="*/ 21 w 538"/>
                  <a:gd name="T25" fmla="*/ 23 h 622"/>
                  <a:gd name="T26" fmla="*/ 21 w 538"/>
                  <a:gd name="T27" fmla="*/ 27 h 622"/>
                  <a:gd name="T28" fmla="*/ 20 w 538"/>
                  <a:gd name="T29" fmla="*/ 41 h 622"/>
                  <a:gd name="T30" fmla="*/ 21 w 538"/>
                  <a:gd name="T31" fmla="*/ 42 h 622"/>
                  <a:gd name="T32" fmla="*/ 19 w 538"/>
                  <a:gd name="T33" fmla="*/ 49 h 622"/>
                  <a:gd name="T34" fmla="*/ 18 w 538"/>
                  <a:gd name="T35" fmla="*/ 50 h 622"/>
                  <a:gd name="T36" fmla="*/ 18 w 538"/>
                  <a:gd name="T37" fmla="*/ 51 h 622"/>
                  <a:gd name="T38" fmla="*/ 18 w 538"/>
                  <a:gd name="T39" fmla="*/ 55 h 622"/>
                  <a:gd name="T40" fmla="*/ 18 w 538"/>
                  <a:gd name="T41" fmla="*/ 57 h 622"/>
                  <a:gd name="T42" fmla="*/ 18 w 538"/>
                  <a:gd name="T43" fmla="*/ 58 h 622"/>
                  <a:gd name="T44" fmla="*/ 20 w 538"/>
                  <a:gd name="T45" fmla="*/ 61 h 622"/>
                  <a:gd name="T46" fmla="*/ 20 w 538"/>
                  <a:gd name="T47" fmla="*/ 65 h 622"/>
                  <a:gd name="T48" fmla="*/ 21 w 538"/>
                  <a:gd name="T49" fmla="*/ 66 h 622"/>
                  <a:gd name="T50" fmla="*/ 21 w 538"/>
                  <a:gd name="T51" fmla="*/ 69 h 622"/>
                  <a:gd name="T52" fmla="*/ 23 w 538"/>
                  <a:gd name="T53" fmla="*/ 70 h 622"/>
                  <a:gd name="T54" fmla="*/ 24 w 538"/>
                  <a:gd name="T55" fmla="*/ 71 h 622"/>
                  <a:gd name="T56" fmla="*/ 24 w 538"/>
                  <a:gd name="T57" fmla="*/ 75 h 622"/>
                  <a:gd name="T58" fmla="*/ 24 w 538"/>
                  <a:gd name="T59" fmla="*/ 75 h 622"/>
                  <a:gd name="T60" fmla="*/ 24 w 538"/>
                  <a:gd name="T61" fmla="*/ 75 h 622"/>
                  <a:gd name="T62" fmla="*/ 21 w 538"/>
                  <a:gd name="T63" fmla="*/ 76 h 622"/>
                  <a:gd name="T64" fmla="*/ 17 w 538"/>
                  <a:gd name="T65" fmla="*/ 78 h 622"/>
                  <a:gd name="T66" fmla="*/ 15 w 538"/>
                  <a:gd name="T67" fmla="*/ 81 h 622"/>
                  <a:gd name="T68" fmla="*/ 13 w 538"/>
                  <a:gd name="T69" fmla="*/ 88 h 622"/>
                  <a:gd name="T70" fmla="*/ 9 w 538"/>
                  <a:gd name="T71" fmla="*/ 94 h 622"/>
                  <a:gd name="T72" fmla="*/ 7 w 538"/>
                  <a:gd name="T73" fmla="*/ 94 h 622"/>
                  <a:gd name="T74" fmla="*/ 7 w 538"/>
                  <a:gd name="T75" fmla="*/ 95 h 622"/>
                  <a:gd name="T76" fmla="*/ 7 w 538"/>
                  <a:gd name="T77" fmla="*/ 98 h 622"/>
                  <a:gd name="T78" fmla="*/ 7 w 538"/>
                  <a:gd name="T79" fmla="*/ 100 h 622"/>
                  <a:gd name="T80" fmla="*/ 6 w 538"/>
                  <a:gd name="T81" fmla="*/ 103 h 622"/>
                  <a:gd name="T82" fmla="*/ 7 w 538"/>
                  <a:gd name="T83" fmla="*/ 104 h 622"/>
                  <a:gd name="T84" fmla="*/ 10 w 538"/>
                  <a:gd name="T85" fmla="*/ 106 h 622"/>
                  <a:gd name="T86" fmla="*/ 10 w 538"/>
                  <a:gd name="T87" fmla="*/ 108 h 622"/>
                  <a:gd name="T88" fmla="*/ 9 w 538"/>
                  <a:gd name="T89" fmla="*/ 109 h 622"/>
                  <a:gd name="T90" fmla="*/ 9 w 538"/>
                  <a:gd name="T91" fmla="*/ 111 h 622"/>
                  <a:gd name="T92" fmla="*/ 7 w 538"/>
                  <a:gd name="T93" fmla="*/ 113 h 622"/>
                  <a:gd name="T94" fmla="*/ 6 w 538"/>
                  <a:gd name="T95" fmla="*/ 113 h 622"/>
                  <a:gd name="T96" fmla="*/ 3 w 538"/>
                  <a:gd name="T97" fmla="*/ 112 h 622"/>
                  <a:gd name="T98" fmla="*/ 0 w 538"/>
                  <a:gd name="T99" fmla="*/ 120 h 622"/>
                  <a:gd name="T100" fmla="*/ 83 w 538"/>
                  <a:gd name="T101" fmla="*/ 164 h 622"/>
                  <a:gd name="T102" fmla="*/ 130 w 538"/>
                  <a:gd name="T103" fmla="*/ 172 h 622"/>
                  <a:gd name="T104" fmla="*/ 130 w 538"/>
                  <a:gd name="T105" fmla="*/ 172 h 6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38"/>
                  <a:gd name="T160" fmla="*/ 0 h 622"/>
                  <a:gd name="T161" fmla="*/ 538 w 538"/>
                  <a:gd name="T162" fmla="*/ 622 h 6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38" h="622">
                    <a:moveTo>
                      <a:pt x="458" y="622"/>
                    </a:moveTo>
                    <a:lnTo>
                      <a:pt x="538" y="62"/>
                    </a:lnTo>
                    <a:lnTo>
                      <a:pt x="146" y="0"/>
                    </a:lnTo>
                    <a:lnTo>
                      <a:pt x="138" y="52"/>
                    </a:lnTo>
                    <a:lnTo>
                      <a:pt x="122" y="94"/>
                    </a:lnTo>
                    <a:lnTo>
                      <a:pt x="114" y="94"/>
                    </a:lnTo>
                    <a:lnTo>
                      <a:pt x="108" y="88"/>
                    </a:lnTo>
                    <a:lnTo>
                      <a:pt x="108" y="84"/>
                    </a:lnTo>
                    <a:lnTo>
                      <a:pt x="104" y="78"/>
                    </a:lnTo>
                    <a:lnTo>
                      <a:pt x="88" y="74"/>
                    </a:lnTo>
                    <a:lnTo>
                      <a:pt x="76" y="76"/>
                    </a:lnTo>
                    <a:lnTo>
                      <a:pt x="72" y="82"/>
                    </a:lnTo>
                    <a:lnTo>
                      <a:pt x="76" y="100"/>
                    </a:lnTo>
                    <a:lnTo>
                      <a:pt x="70" y="146"/>
                    </a:lnTo>
                    <a:lnTo>
                      <a:pt x="74" y="154"/>
                    </a:lnTo>
                    <a:lnTo>
                      <a:pt x="68" y="174"/>
                    </a:lnTo>
                    <a:lnTo>
                      <a:pt x="64" y="182"/>
                    </a:lnTo>
                    <a:lnTo>
                      <a:pt x="64" y="186"/>
                    </a:lnTo>
                    <a:lnTo>
                      <a:pt x="64" y="200"/>
                    </a:lnTo>
                    <a:lnTo>
                      <a:pt x="66" y="206"/>
                    </a:lnTo>
                    <a:lnTo>
                      <a:pt x="64" y="210"/>
                    </a:lnTo>
                    <a:lnTo>
                      <a:pt x="70" y="222"/>
                    </a:lnTo>
                    <a:lnTo>
                      <a:pt x="70" y="232"/>
                    </a:lnTo>
                    <a:lnTo>
                      <a:pt x="74" y="238"/>
                    </a:lnTo>
                    <a:lnTo>
                      <a:pt x="76" y="250"/>
                    </a:lnTo>
                    <a:lnTo>
                      <a:pt x="82" y="254"/>
                    </a:lnTo>
                    <a:lnTo>
                      <a:pt x="86" y="260"/>
                    </a:lnTo>
                    <a:lnTo>
                      <a:pt x="88" y="268"/>
                    </a:lnTo>
                    <a:lnTo>
                      <a:pt x="86" y="272"/>
                    </a:lnTo>
                    <a:lnTo>
                      <a:pt x="84" y="270"/>
                    </a:lnTo>
                    <a:lnTo>
                      <a:pt x="74" y="278"/>
                    </a:lnTo>
                    <a:lnTo>
                      <a:pt x="62" y="282"/>
                    </a:lnTo>
                    <a:lnTo>
                      <a:pt x="52" y="294"/>
                    </a:lnTo>
                    <a:lnTo>
                      <a:pt x="46" y="320"/>
                    </a:lnTo>
                    <a:lnTo>
                      <a:pt x="30" y="340"/>
                    </a:lnTo>
                    <a:lnTo>
                      <a:pt x="22" y="340"/>
                    </a:lnTo>
                    <a:lnTo>
                      <a:pt x="22" y="346"/>
                    </a:lnTo>
                    <a:lnTo>
                      <a:pt x="24" y="354"/>
                    </a:lnTo>
                    <a:lnTo>
                      <a:pt x="24" y="360"/>
                    </a:lnTo>
                    <a:lnTo>
                      <a:pt x="20" y="372"/>
                    </a:lnTo>
                    <a:lnTo>
                      <a:pt x="22" y="378"/>
                    </a:lnTo>
                    <a:lnTo>
                      <a:pt x="34" y="386"/>
                    </a:lnTo>
                    <a:lnTo>
                      <a:pt x="36" y="392"/>
                    </a:lnTo>
                    <a:lnTo>
                      <a:pt x="32" y="396"/>
                    </a:lnTo>
                    <a:lnTo>
                      <a:pt x="30" y="402"/>
                    </a:lnTo>
                    <a:lnTo>
                      <a:pt x="24" y="410"/>
                    </a:lnTo>
                    <a:lnTo>
                      <a:pt x="20" y="408"/>
                    </a:lnTo>
                    <a:lnTo>
                      <a:pt x="6" y="406"/>
                    </a:lnTo>
                    <a:lnTo>
                      <a:pt x="0" y="430"/>
                    </a:lnTo>
                    <a:lnTo>
                      <a:pt x="290" y="596"/>
                    </a:lnTo>
                    <a:lnTo>
                      <a:pt x="458" y="622"/>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nvGrpSpPr>
            <p:cNvPr id="62" name="Group 61"/>
            <p:cNvGrpSpPr/>
            <p:nvPr/>
          </p:nvGrpSpPr>
          <p:grpSpPr bwMode="auto">
            <a:xfrm>
              <a:off x="3575005" y="4717887"/>
              <a:ext cx="698944" cy="495547"/>
              <a:chOff x="915987" y="5040312"/>
              <a:chExt cx="452438" cy="320675"/>
            </a:xfrm>
            <a:solidFill>
              <a:schemeClr val="accent2">
                <a:lumMod val="60000"/>
                <a:lumOff val="40000"/>
              </a:schemeClr>
            </a:solidFill>
          </p:grpSpPr>
          <p:sp>
            <p:nvSpPr>
              <p:cNvPr id="72" name="Freeform 42"/>
              <p:cNvSpPr>
                <a:spLocks/>
              </p:cNvSpPr>
              <p:nvPr/>
            </p:nvSpPr>
            <p:spPr bwMode="auto">
              <a:xfrm>
                <a:off x="1260475" y="5230812"/>
                <a:ext cx="107950" cy="130175"/>
              </a:xfrm>
              <a:custGeom>
                <a:avLst/>
                <a:gdLst>
                  <a:gd name="T0" fmla="*/ 2147483647 w 68"/>
                  <a:gd name="T1" fmla="*/ 0 h 82"/>
                  <a:gd name="T2" fmla="*/ 2147483647 w 68"/>
                  <a:gd name="T3" fmla="*/ 2147483647 h 82"/>
                  <a:gd name="T4" fmla="*/ 2147483647 w 68"/>
                  <a:gd name="T5" fmla="*/ 2147483647 h 82"/>
                  <a:gd name="T6" fmla="*/ 2147483647 w 68"/>
                  <a:gd name="T7" fmla="*/ 2147483647 h 82"/>
                  <a:gd name="T8" fmla="*/ 2147483647 w 68"/>
                  <a:gd name="T9" fmla="*/ 2147483647 h 82"/>
                  <a:gd name="T10" fmla="*/ 2147483647 w 68"/>
                  <a:gd name="T11" fmla="*/ 2147483647 h 82"/>
                  <a:gd name="T12" fmla="*/ 2147483647 w 68"/>
                  <a:gd name="T13" fmla="*/ 2147483647 h 82"/>
                  <a:gd name="T14" fmla="*/ 2147483647 w 68"/>
                  <a:gd name="T15" fmla="*/ 2147483647 h 82"/>
                  <a:gd name="T16" fmla="*/ 0 w 68"/>
                  <a:gd name="T17" fmla="*/ 2147483647 h 82"/>
                  <a:gd name="T18" fmla="*/ 2147483647 w 68"/>
                  <a:gd name="T19" fmla="*/ 2147483647 h 82"/>
                  <a:gd name="T20" fmla="*/ 2147483647 w 68"/>
                  <a:gd name="T21" fmla="*/ 2147483647 h 82"/>
                  <a:gd name="T22" fmla="*/ 2147483647 w 68"/>
                  <a:gd name="T23" fmla="*/ 2147483647 h 82"/>
                  <a:gd name="T24" fmla="*/ 2147483647 w 68"/>
                  <a:gd name="T25" fmla="*/ 2147483647 h 82"/>
                  <a:gd name="T26" fmla="*/ 2147483647 w 68"/>
                  <a:gd name="T27" fmla="*/ 2147483647 h 82"/>
                  <a:gd name="T28" fmla="*/ 2147483647 w 68"/>
                  <a:gd name="T29" fmla="*/ 2147483647 h 82"/>
                  <a:gd name="T30" fmla="*/ 2147483647 w 68"/>
                  <a:gd name="T31" fmla="*/ 2147483647 h 82"/>
                  <a:gd name="T32" fmla="*/ 2147483647 w 68"/>
                  <a:gd name="T33" fmla="*/ 2147483647 h 82"/>
                  <a:gd name="T34" fmla="*/ 2147483647 w 68"/>
                  <a:gd name="T35" fmla="*/ 2147483647 h 82"/>
                  <a:gd name="T36" fmla="*/ 2147483647 w 68"/>
                  <a:gd name="T37" fmla="*/ 2147483647 h 82"/>
                  <a:gd name="T38" fmla="*/ 2147483647 w 68"/>
                  <a:gd name="T39" fmla="*/ 2147483647 h 82"/>
                  <a:gd name="T40" fmla="*/ 2147483647 w 68"/>
                  <a:gd name="T41" fmla="*/ 2147483647 h 82"/>
                  <a:gd name="T42" fmla="*/ 2147483647 w 68"/>
                  <a:gd name="T43" fmla="*/ 2147483647 h 82"/>
                  <a:gd name="T44" fmla="*/ 2147483647 w 68"/>
                  <a:gd name="T45" fmla="*/ 2147483647 h 82"/>
                  <a:gd name="T46" fmla="*/ 2147483647 w 68"/>
                  <a:gd name="T47" fmla="*/ 2147483647 h 82"/>
                  <a:gd name="T48" fmla="*/ 2147483647 w 68"/>
                  <a:gd name="T49" fmla="*/ 2147483647 h 82"/>
                  <a:gd name="T50" fmla="*/ 2147483647 w 68"/>
                  <a:gd name="T51" fmla="*/ 2147483647 h 82"/>
                  <a:gd name="T52" fmla="*/ 2147483647 w 68"/>
                  <a:gd name="T53" fmla="*/ 2147483647 h 82"/>
                  <a:gd name="T54" fmla="*/ 2147483647 w 68"/>
                  <a:gd name="T55" fmla="*/ 2147483647 h 82"/>
                  <a:gd name="T56" fmla="*/ 2147483647 w 68"/>
                  <a:gd name="T57" fmla="*/ 2147483647 h 82"/>
                  <a:gd name="T58" fmla="*/ 2147483647 w 68"/>
                  <a:gd name="T59" fmla="*/ 2147483647 h 82"/>
                  <a:gd name="T60" fmla="*/ 2147483647 w 68"/>
                  <a:gd name="T61" fmla="*/ 2147483647 h 82"/>
                  <a:gd name="T62" fmla="*/ 2147483647 w 68"/>
                  <a:gd name="T63" fmla="*/ 2147483647 h 82"/>
                  <a:gd name="T64" fmla="*/ 2147483647 w 68"/>
                  <a:gd name="T65" fmla="*/ 2147483647 h 82"/>
                  <a:gd name="T66" fmla="*/ 2147483647 w 68"/>
                  <a:gd name="T67" fmla="*/ 2147483647 h 82"/>
                  <a:gd name="T68" fmla="*/ 2147483647 w 68"/>
                  <a:gd name="T69" fmla="*/ 2147483647 h 82"/>
                  <a:gd name="T70" fmla="*/ 2147483647 w 68"/>
                  <a:gd name="T71" fmla="*/ 2147483647 h 82"/>
                  <a:gd name="T72" fmla="*/ 2147483647 w 68"/>
                  <a:gd name="T73" fmla="*/ 2147483647 h 82"/>
                  <a:gd name="T74" fmla="*/ 2147483647 w 68"/>
                  <a:gd name="T75" fmla="*/ 2147483647 h 82"/>
                  <a:gd name="T76" fmla="*/ 2147483647 w 68"/>
                  <a:gd name="T77" fmla="*/ 2147483647 h 82"/>
                  <a:gd name="T78" fmla="*/ 2147483647 w 68"/>
                  <a:gd name="T79" fmla="*/ 2147483647 h 82"/>
                  <a:gd name="T80" fmla="*/ 2147483647 w 68"/>
                  <a:gd name="T81" fmla="*/ 2147483647 h 82"/>
                  <a:gd name="T82" fmla="*/ 2147483647 w 68"/>
                  <a:gd name="T83" fmla="*/ 2147483647 h 82"/>
                  <a:gd name="T84" fmla="*/ 2147483647 w 68"/>
                  <a:gd name="T85" fmla="*/ 2147483647 h 82"/>
                  <a:gd name="T86" fmla="*/ 2147483647 w 68"/>
                  <a:gd name="T87" fmla="*/ 2147483647 h 82"/>
                  <a:gd name="T88" fmla="*/ 2147483647 w 68"/>
                  <a:gd name="T89" fmla="*/ 2147483647 h 82"/>
                  <a:gd name="T90" fmla="*/ 2147483647 w 68"/>
                  <a:gd name="T91" fmla="*/ 2147483647 h 82"/>
                  <a:gd name="T92" fmla="*/ 2147483647 w 68"/>
                  <a:gd name="T93" fmla="*/ 2147483647 h 82"/>
                  <a:gd name="T94" fmla="*/ 2147483647 w 68"/>
                  <a:gd name="T95" fmla="*/ 2147483647 h 82"/>
                  <a:gd name="T96" fmla="*/ 2147483647 w 68"/>
                  <a:gd name="T97" fmla="*/ 0 h 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8"/>
                  <a:gd name="T148" fmla="*/ 0 h 82"/>
                  <a:gd name="T149" fmla="*/ 68 w 68"/>
                  <a:gd name="T150" fmla="*/ 82 h 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8" h="82">
                    <a:moveTo>
                      <a:pt x="13" y="0"/>
                    </a:moveTo>
                    <a:lnTo>
                      <a:pt x="12" y="0"/>
                    </a:lnTo>
                    <a:lnTo>
                      <a:pt x="10" y="0"/>
                    </a:lnTo>
                    <a:lnTo>
                      <a:pt x="9" y="2"/>
                    </a:lnTo>
                    <a:lnTo>
                      <a:pt x="8" y="6"/>
                    </a:lnTo>
                    <a:lnTo>
                      <a:pt x="9" y="10"/>
                    </a:lnTo>
                    <a:lnTo>
                      <a:pt x="10" y="11"/>
                    </a:lnTo>
                    <a:lnTo>
                      <a:pt x="11" y="13"/>
                    </a:lnTo>
                    <a:lnTo>
                      <a:pt x="9" y="17"/>
                    </a:lnTo>
                    <a:lnTo>
                      <a:pt x="8" y="20"/>
                    </a:lnTo>
                    <a:lnTo>
                      <a:pt x="6" y="22"/>
                    </a:lnTo>
                    <a:lnTo>
                      <a:pt x="5" y="23"/>
                    </a:lnTo>
                    <a:lnTo>
                      <a:pt x="3" y="24"/>
                    </a:lnTo>
                    <a:lnTo>
                      <a:pt x="2" y="24"/>
                    </a:lnTo>
                    <a:lnTo>
                      <a:pt x="1" y="25"/>
                    </a:lnTo>
                    <a:lnTo>
                      <a:pt x="1" y="26"/>
                    </a:lnTo>
                    <a:lnTo>
                      <a:pt x="0" y="28"/>
                    </a:lnTo>
                    <a:lnTo>
                      <a:pt x="0" y="33"/>
                    </a:lnTo>
                    <a:lnTo>
                      <a:pt x="1" y="37"/>
                    </a:lnTo>
                    <a:lnTo>
                      <a:pt x="2" y="42"/>
                    </a:lnTo>
                    <a:lnTo>
                      <a:pt x="2" y="47"/>
                    </a:lnTo>
                    <a:lnTo>
                      <a:pt x="2" y="52"/>
                    </a:lnTo>
                    <a:lnTo>
                      <a:pt x="2" y="56"/>
                    </a:lnTo>
                    <a:lnTo>
                      <a:pt x="2" y="60"/>
                    </a:lnTo>
                    <a:lnTo>
                      <a:pt x="2" y="63"/>
                    </a:lnTo>
                    <a:lnTo>
                      <a:pt x="3" y="65"/>
                    </a:lnTo>
                    <a:lnTo>
                      <a:pt x="4" y="67"/>
                    </a:lnTo>
                    <a:lnTo>
                      <a:pt x="5" y="68"/>
                    </a:lnTo>
                    <a:lnTo>
                      <a:pt x="6" y="70"/>
                    </a:lnTo>
                    <a:lnTo>
                      <a:pt x="8" y="71"/>
                    </a:lnTo>
                    <a:lnTo>
                      <a:pt x="9" y="72"/>
                    </a:lnTo>
                    <a:lnTo>
                      <a:pt x="11" y="74"/>
                    </a:lnTo>
                    <a:lnTo>
                      <a:pt x="12" y="75"/>
                    </a:lnTo>
                    <a:lnTo>
                      <a:pt x="13" y="76"/>
                    </a:lnTo>
                    <a:lnTo>
                      <a:pt x="15" y="77"/>
                    </a:lnTo>
                    <a:lnTo>
                      <a:pt x="16" y="79"/>
                    </a:lnTo>
                    <a:lnTo>
                      <a:pt x="17" y="80"/>
                    </a:lnTo>
                    <a:lnTo>
                      <a:pt x="18" y="81"/>
                    </a:lnTo>
                    <a:lnTo>
                      <a:pt x="18" y="82"/>
                    </a:lnTo>
                    <a:lnTo>
                      <a:pt x="19" y="82"/>
                    </a:lnTo>
                    <a:lnTo>
                      <a:pt x="20" y="82"/>
                    </a:lnTo>
                    <a:lnTo>
                      <a:pt x="21" y="81"/>
                    </a:lnTo>
                    <a:lnTo>
                      <a:pt x="22" y="80"/>
                    </a:lnTo>
                    <a:lnTo>
                      <a:pt x="23" y="79"/>
                    </a:lnTo>
                    <a:lnTo>
                      <a:pt x="25" y="78"/>
                    </a:lnTo>
                    <a:lnTo>
                      <a:pt x="26" y="77"/>
                    </a:lnTo>
                    <a:lnTo>
                      <a:pt x="27" y="75"/>
                    </a:lnTo>
                    <a:lnTo>
                      <a:pt x="28" y="74"/>
                    </a:lnTo>
                    <a:lnTo>
                      <a:pt x="29" y="72"/>
                    </a:lnTo>
                    <a:lnTo>
                      <a:pt x="31" y="70"/>
                    </a:lnTo>
                    <a:lnTo>
                      <a:pt x="32" y="69"/>
                    </a:lnTo>
                    <a:lnTo>
                      <a:pt x="34" y="67"/>
                    </a:lnTo>
                    <a:lnTo>
                      <a:pt x="37" y="65"/>
                    </a:lnTo>
                    <a:lnTo>
                      <a:pt x="39" y="63"/>
                    </a:lnTo>
                    <a:lnTo>
                      <a:pt x="41" y="62"/>
                    </a:lnTo>
                    <a:lnTo>
                      <a:pt x="43" y="61"/>
                    </a:lnTo>
                    <a:lnTo>
                      <a:pt x="45" y="60"/>
                    </a:lnTo>
                    <a:lnTo>
                      <a:pt x="47" y="59"/>
                    </a:lnTo>
                    <a:lnTo>
                      <a:pt x="50" y="58"/>
                    </a:lnTo>
                    <a:lnTo>
                      <a:pt x="54" y="56"/>
                    </a:lnTo>
                    <a:lnTo>
                      <a:pt x="58" y="54"/>
                    </a:lnTo>
                    <a:lnTo>
                      <a:pt x="61" y="52"/>
                    </a:lnTo>
                    <a:lnTo>
                      <a:pt x="64" y="50"/>
                    </a:lnTo>
                    <a:lnTo>
                      <a:pt x="66" y="48"/>
                    </a:lnTo>
                    <a:lnTo>
                      <a:pt x="68" y="46"/>
                    </a:lnTo>
                    <a:lnTo>
                      <a:pt x="68" y="45"/>
                    </a:lnTo>
                    <a:lnTo>
                      <a:pt x="68" y="44"/>
                    </a:lnTo>
                    <a:lnTo>
                      <a:pt x="67" y="43"/>
                    </a:lnTo>
                    <a:lnTo>
                      <a:pt x="66" y="42"/>
                    </a:lnTo>
                    <a:lnTo>
                      <a:pt x="64" y="42"/>
                    </a:lnTo>
                    <a:lnTo>
                      <a:pt x="62" y="41"/>
                    </a:lnTo>
                    <a:lnTo>
                      <a:pt x="61" y="40"/>
                    </a:lnTo>
                    <a:lnTo>
                      <a:pt x="59" y="38"/>
                    </a:lnTo>
                    <a:lnTo>
                      <a:pt x="57" y="34"/>
                    </a:lnTo>
                    <a:lnTo>
                      <a:pt x="55" y="31"/>
                    </a:lnTo>
                    <a:lnTo>
                      <a:pt x="53" y="29"/>
                    </a:lnTo>
                    <a:lnTo>
                      <a:pt x="53" y="28"/>
                    </a:lnTo>
                    <a:lnTo>
                      <a:pt x="50" y="28"/>
                    </a:lnTo>
                    <a:lnTo>
                      <a:pt x="50" y="27"/>
                    </a:lnTo>
                    <a:lnTo>
                      <a:pt x="49" y="25"/>
                    </a:lnTo>
                    <a:lnTo>
                      <a:pt x="48" y="22"/>
                    </a:lnTo>
                    <a:lnTo>
                      <a:pt x="47" y="20"/>
                    </a:lnTo>
                    <a:lnTo>
                      <a:pt x="46" y="18"/>
                    </a:lnTo>
                    <a:lnTo>
                      <a:pt x="44" y="16"/>
                    </a:lnTo>
                    <a:lnTo>
                      <a:pt x="42" y="14"/>
                    </a:lnTo>
                    <a:lnTo>
                      <a:pt x="39" y="12"/>
                    </a:lnTo>
                    <a:lnTo>
                      <a:pt x="36" y="10"/>
                    </a:lnTo>
                    <a:lnTo>
                      <a:pt x="34" y="8"/>
                    </a:lnTo>
                    <a:lnTo>
                      <a:pt x="31" y="7"/>
                    </a:lnTo>
                    <a:lnTo>
                      <a:pt x="29" y="5"/>
                    </a:lnTo>
                    <a:lnTo>
                      <a:pt x="28" y="4"/>
                    </a:lnTo>
                    <a:lnTo>
                      <a:pt x="26" y="5"/>
                    </a:lnTo>
                    <a:lnTo>
                      <a:pt x="25" y="5"/>
                    </a:lnTo>
                    <a:lnTo>
                      <a:pt x="24" y="5"/>
                    </a:lnTo>
                    <a:lnTo>
                      <a:pt x="22" y="5"/>
                    </a:lnTo>
                    <a:lnTo>
                      <a:pt x="19" y="5"/>
                    </a:lnTo>
                    <a:lnTo>
                      <a:pt x="16" y="3"/>
                    </a:lnTo>
                    <a:lnTo>
                      <a:pt x="13"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3" name="Freeform 43"/>
              <p:cNvSpPr>
                <a:spLocks/>
              </p:cNvSpPr>
              <p:nvPr/>
            </p:nvSpPr>
            <p:spPr bwMode="auto">
              <a:xfrm>
                <a:off x="1141412" y="5141912"/>
                <a:ext cx="68263" cy="22225"/>
              </a:xfrm>
              <a:custGeom>
                <a:avLst/>
                <a:gdLst>
                  <a:gd name="T0" fmla="*/ 2147483647 w 43"/>
                  <a:gd name="T1" fmla="*/ 0 h 14"/>
                  <a:gd name="T2" fmla="*/ 2147483647 w 43"/>
                  <a:gd name="T3" fmla="*/ 0 h 14"/>
                  <a:gd name="T4" fmla="*/ 2147483647 w 43"/>
                  <a:gd name="T5" fmla="*/ 2147483647 h 14"/>
                  <a:gd name="T6" fmla="*/ 2147483647 w 43"/>
                  <a:gd name="T7" fmla="*/ 2147483647 h 14"/>
                  <a:gd name="T8" fmla="*/ 2147483647 w 43"/>
                  <a:gd name="T9" fmla="*/ 2147483647 h 14"/>
                  <a:gd name="T10" fmla="*/ 2147483647 w 43"/>
                  <a:gd name="T11" fmla="*/ 2147483647 h 14"/>
                  <a:gd name="T12" fmla="*/ 2147483647 w 43"/>
                  <a:gd name="T13" fmla="*/ 2147483647 h 14"/>
                  <a:gd name="T14" fmla="*/ 2147483647 w 43"/>
                  <a:gd name="T15" fmla="*/ 2147483647 h 14"/>
                  <a:gd name="T16" fmla="*/ 2147483647 w 43"/>
                  <a:gd name="T17" fmla="*/ 2147483647 h 14"/>
                  <a:gd name="T18" fmla="*/ 2147483647 w 43"/>
                  <a:gd name="T19" fmla="*/ 2147483647 h 14"/>
                  <a:gd name="T20" fmla="*/ 2147483647 w 43"/>
                  <a:gd name="T21" fmla="*/ 2147483647 h 14"/>
                  <a:gd name="T22" fmla="*/ 2147483647 w 43"/>
                  <a:gd name="T23" fmla="*/ 2147483647 h 14"/>
                  <a:gd name="T24" fmla="*/ 2147483647 w 43"/>
                  <a:gd name="T25" fmla="*/ 2147483647 h 14"/>
                  <a:gd name="T26" fmla="*/ 2147483647 w 43"/>
                  <a:gd name="T27" fmla="*/ 2147483647 h 14"/>
                  <a:gd name="T28" fmla="*/ 2147483647 w 43"/>
                  <a:gd name="T29" fmla="*/ 2147483647 h 14"/>
                  <a:gd name="T30" fmla="*/ 2147483647 w 43"/>
                  <a:gd name="T31" fmla="*/ 2147483647 h 14"/>
                  <a:gd name="T32" fmla="*/ 2147483647 w 43"/>
                  <a:gd name="T33" fmla="*/ 2147483647 h 14"/>
                  <a:gd name="T34" fmla="*/ 2147483647 w 43"/>
                  <a:gd name="T35" fmla="*/ 2147483647 h 14"/>
                  <a:gd name="T36" fmla="*/ 2147483647 w 43"/>
                  <a:gd name="T37" fmla="*/ 2147483647 h 14"/>
                  <a:gd name="T38" fmla="*/ 2147483647 w 43"/>
                  <a:gd name="T39" fmla="*/ 2147483647 h 14"/>
                  <a:gd name="T40" fmla="*/ 2147483647 w 43"/>
                  <a:gd name="T41" fmla="*/ 2147483647 h 14"/>
                  <a:gd name="T42" fmla="*/ 2147483647 w 43"/>
                  <a:gd name="T43" fmla="*/ 2147483647 h 14"/>
                  <a:gd name="T44" fmla="*/ 2147483647 w 43"/>
                  <a:gd name="T45" fmla="*/ 2147483647 h 14"/>
                  <a:gd name="T46" fmla="*/ 2147483647 w 43"/>
                  <a:gd name="T47" fmla="*/ 2147483647 h 14"/>
                  <a:gd name="T48" fmla="*/ 2147483647 w 43"/>
                  <a:gd name="T49" fmla="*/ 2147483647 h 14"/>
                  <a:gd name="T50" fmla="*/ 2147483647 w 43"/>
                  <a:gd name="T51" fmla="*/ 2147483647 h 14"/>
                  <a:gd name="T52" fmla="*/ 2147483647 w 43"/>
                  <a:gd name="T53" fmla="*/ 2147483647 h 14"/>
                  <a:gd name="T54" fmla="*/ 2147483647 w 43"/>
                  <a:gd name="T55" fmla="*/ 2147483647 h 14"/>
                  <a:gd name="T56" fmla="*/ 2147483647 w 43"/>
                  <a:gd name="T57" fmla="*/ 2147483647 h 14"/>
                  <a:gd name="T58" fmla="*/ 2147483647 w 43"/>
                  <a:gd name="T59" fmla="*/ 2147483647 h 14"/>
                  <a:gd name="T60" fmla="*/ 0 w 43"/>
                  <a:gd name="T61" fmla="*/ 2147483647 h 14"/>
                  <a:gd name="T62" fmla="*/ 0 w 43"/>
                  <a:gd name="T63" fmla="*/ 2147483647 h 14"/>
                  <a:gd name="T64" fmla="*/ 2147483647 w 43"/>
                  <a:gd name="T65" fmla="*/ 2147483647 h 14"/>
                  <a:gd name="T66" fmla="*/ 2147483647 w 43"/>
                  <a:gd name="T67" fmla="*/ 2147483647 h 14"/>
                  <a:gd name="T68" fmla="*/ 2147483647 w 43"/>
                  <a:gd name="T69" fmla="*/ 2147483647 h 14"/>
                  <a:gd name="T70" fmla="*/ 2147483647 w 43"/>
                  <a:gd name="T71" fmla="*/ 2147483647 h 14"/>
                  <a:gd name="T72" fmla="*/ 2147483647 w 43"/>
                  <a:gd name="T73" fmla="*/ 2147483647 h 14"/>
                  <a:gd name="T74" fmla="*/ 2147483647 w 43"/>
                  <a:gd name="T75" fmla="*/ 2147483647 h 14"/>
                  <a:gd name="T76" fmla="*/ 2147483647 w 43"/>
                  <a:gd name="T77" fmla="*/ 2147483647 h 14"/>
                  <a:gd name="T78" fmla="*/ 2147483647 w 43"/>
                  <a:gd name="T79" fmla="*/ 2147483647 h 14"/>
                  <a:gd name="T80" fmla="*/ 2147483647 w 43"/>
                  <a:gd name="T81" fmla="*/ 2147483647 h 14"/>
                  <a:gd name="T82" fmla="*/ 2147483647 w 43"/>
                  <a:gd name="T83" fmla="*/ 2147483647 h 14"/>
                  <a:gd name="T84" fmla="*/ 2147483647 w 43"/>
                  <a:gd name="T85" fmla="*/ 2147483647 h 14"/>
                  <a:gd name="T86" fmla="*/ 2147483647 w 43"/>
                  <a:gd name="T87" fmla="*/ 2147483647 h 14"/>
                  <a:gd name="T88" fmla="*/ 2147483647 w 43"/>
                  <a:gd name="T89" fmla="*/ 2147483647 h 14"/>
                  <a:gd name="T90" fmla="*/ 2147483647 w 43"/>
                  <a:gd name="T91" fmla="*/ 2147483647 h 14"/>
                  <a:gd name="T92" fmla="*/ 2147483647 w 43"/>
                  <a:gd name="T93" fmla="*/ 2147483647 h 14"/>
                  <a:gd name="T94" fmla="*/ 2147483647 w 43"/>
                  <a:gd name="T95" fmla="*/ 2147483647 h 14"/>
                  <a:gd name="T96" fmla="*/ 2147483647 w 43"/>
                  <a:gd name="T97" fmla="*/ 2147483647 h 14"/>
                  <a:gd name="T98" fmla="*/ 2147483647 w 43"/>
                  <a:gd name="T99" fmla="*/ 2147483647 h 14"/>
                  <a:gd name="T100" fmla="*/ 2147483647 w 43"/>
                  <a:gd name="T101" fmla="*/ 2147483647 h 14"/>
                  <a:gd name="T102" fmla="*/ 2147483647 w 43"/>
                  <a:gd name="T103" fmla="*/ 2147483647 h 14"/>
                  <a:gd name="T104" fmla="*/ 2147483647 w 43"/>
                  <a:gd name="T105" fmla="*/ 2147483647 h 14"/>
                  <a:gd name="T106" fmla="*/ 2147483647 w 43"/>
                  <a:gd name="T107" fmla="*/ 2147483647 h 14"/>
                  <a:gd name="T108" fmla="*/ 2147483647 w 43"/>
                  <a:gd name="T109" fmla="*/ 2147483647 h 14"/>
                  <a:gd name="T110" fmla="*/ 2147483647 w 43"/>
                  <a:gd name="T111" fmla="*/ 2147483647 h 14"/>
                  <a:gd name="T112" fmla="*/ 2147483647 w 43"/>
                  <a:gd name="T113" fmla="*/ 2147483647 h 14"/>
                  <a:gd name="T114" fmla="*/ 2147483647 w 43"/>
                  <a:gd name="T115" fmla="*/ 2147483647 h 14"/>
                  <a:gd name="T116" fmla="*/ 2147483647 w 43"/>
                  <a:gd name="T117" fmla="*/ 2147483647 h 14"/>
                  <a:gd name="T118" fmla="*/ 2147483647 w 43"/>
                  <a:gd name="T119" fmla="*/ 2147483647 h 14"/>
                  <a:gd name="T120" fmla="*/ 2147483647 w 43"/>
                  <a:gd name="T121" fmla="*/ 0 h 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
                  <a:gd name="T184" fmla="*/ 0 h 14"/>
                  <a:gd name="T185" fmla="*/ 43 w 43"/>
                  <a:gd name="T186" fmla="*/ 14 h 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 h="14">
                    <a:moveTo>
                      <a:pt x="38" y="0"/>
                    </a:moveTo>
                    <a:lnTo>
                      <a:pt x="37" y="0"/>
                    </a:lnTo>
                    <a:lnTo>
                      <a:pt x="36" y="1"/>
                    </a:lnTo>
                    <a:lnTo>
                      <a:pt x="34" y="1"/>
                    </a:lnTo>
                    <a:lnTo>
                      <a:pt x="32" y="1"/>
                    </a:lnTo>
                    <a:lnTo>
                      <a:pt x="30" y="2"/>
                    </a:lnTo>
                    <a:lnTo>
                      <a:pt x="27" y="2"/>
                    </a:lnTo>
                    <a:lnTo>
                      <a:pt x="25" y="2"/>
                    </a:lnTo>
                    <a:lnTo>
                      <a:pt x="24" y="2"/>
                    </a:lnTo>
                    <a:lnTo>
                      <a:pt x="22" y="2"/>
                    </a:lnTo>
                    <a:lnTo>
                      <a:pt x="20" y="1"/>
                    </a:lnTo>
                    <a:lnTo>
                      <a:pt x="18" y="1"/>
                    </a:lnTo>
                    <a:lnTo>
                      <a:pt x="16" y="1"/>
                    </a:lnTo>
                    <a:lnTo>
                      <a:pt x="14" y="1"/>
                    </a:lnTo>
                    <a:lnTo>
                      <a:pt x="13" y="1"/>
                    </a:lnTo>
                    <a:lnTo>
                      <a:pt x="11" y="1"/>
                    </a:lnTo>
                    <a:lnTo>
                      <a:pt x="10" y="2"/>
                    </a:lnTo>
                    <a:lnTo>
                      <a:pt x="9" y="2"/>
                    </a:lnTo>
                    <a:lnTo>
                      <a:pt x="8" y="3"/>
                    </a:lnTo>
                    <a:lnTo>
                      <a:pt x="6" y="3"/>
                    </a:lnTo>
                    <a:lnTo>
                      <a:pt x="5" y="3"/>
                    </a:lnTo>
                    <a:lnTo>
                      <a:pt x="3" y="3"/>
                    </a:lnTo>
                    <a:lnTo>
                      <a:pt x="3" y="4"/>
                    </a:lnTo>
                    <a:lnTo>
                      <a:pt x="3" y="5"/>
                    </a:lnTo>
                    <a:lnTo>
                      <a:pt x="4" y="6"/>
                    </a:lnTo>
                    <a:lnTo>
                      <a:pt x="5" y="7"/>
                    </a:lnTo>
                    <a:lnTo>
                      <a:pt x="5" y="9"/>
                    </a:lnTo>
                    <a:lnTo>
                      <a:pt x="4" y="10"/>
                    </a:lnTo>
                    <a:lnTo>
                      <a:pt x="2" y="10"/>
                    </a:lnTo>
                    <a:lnTo>
                      <a:pt x="1" y="11"/>
                    </a:lnTo>
                    <a:lnTo>
                      <a:pt x="0" y="12"/>
                    </a:lnTo>
                    <a:lnTo>
                      <a:pt x="0" y="13"/>
                    </a:lnTo>
                    <a:lnTo>
                      <a:pt x="2" y="13"/>
                    </a:lnTo>
                    <a:lnTo>
                      <a:pt x="4" y="14"/>
                    </a:lnTo>
                    <a:lnTo>
                      <a:pt x="7" y="14"/>
                    </a:lnTo>
                    <a:lnTo>
                      <a:pt x="9" y="13"/>
                    </a:lnTo>
                    <a:lnTo>
                      <a:pt x="12" y="13"/>
                    </a:lnTo>
                    <a:lnTo>
                      <a:pt x="14" y="12"/>
                    </a:lnTo>
                    <a:lnTo>
                      <a:pt x="17" y="11"/>
                    </a:lnTo>
                    <a:lnTo>
                      <a:pt x="19" y="11"/>
                    </a:lnTo>
                    <a:lnTo>
                      <a:pt x="21" y="10"/>
                    </a:lnTo>
                    <a:lnTo>
                      <a:pt x="23" y="10"/>
                    </a:lnTo>
                    <a:lnTo>
                      <a:pt x="24" y="10"/>
                    </a:lnTo>
                    <a:lnTo>
                      <a:pt x="26" y="10"/>
                    </a:lnTo>
                    <a:lnTo>
                      <a:pt x="28" y="10"/>
                    </a:lnTo>
                    <a:lnTo>
                      <a:pt x="29" y="10"/>
                    </a:lnTo>
                    <a:lnTo>
                      <a:pt x="31" y="10"/>
                    </a:lnTo>
                    <a:lnTo>
                      <a:pt x="33" y="10"/>
                    </a:lnTo>
                    <a:lnTo>
                      <a:pt x="35" y="9"/>
                    </a:lnTo>
                    <a:lnTo>
                      <a:pt x="37" y="9"/>
                    </a:lnTo>
                    <a:lnTo>
                      <a:pt x="39" y="8"/>
                    </a:lnTo>
                    <a:lnTo>
                      <a:pt x="40" y="7"/>
                    </a:lnTo>
                    <a:lnTo>
                      <a:pt x="41" y="7"/>
                    </a:lnTo>
                    <a:lnTo>
                      <a:pt x="42" y="6"/>
                    </a:lnTo>
                    <a:lnTo>
                      <a:pt x="43" y="5"/>
                    </a:lnTo>
                    <a:lnTo>
                      <a:pt x="42" y="4"/>
                    </a:lnTo>
                    <a:lnTo>
                      <a:pt x="42" y="2"/>
                    </a:lnTo>
                    <a:lnTo>
                      <a:pt x="41" y="1"/>
                    </a:lnTo>
                    <a:lnTo>
                      <a:pt x="40" y="1"/>
                    </a:lnTo>
                    <a:lnTo>
                      <a:pt x="38"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4" name="Freeform 44"/>
              <p:cNvSpPr>
                <a:spLocks/>
              </p:cNvSpPr>
              <p:nvPr/>
            </p:nvSpPr>
            <p:spPr bwMode="auto">
              <a:xfrm>
                <a:off x="1176337" y="5170487"/>
                <a:ext cx="23813" cy="22225"/>
              </a:xfrm>
              <a:custGeom>
                <a:avLst/>
                <a:gdLst>
                  <a:gd name="T0" fmla="*/ 2147483647 w 15"/>
                  <a:gd name="T1" fmla="*/ 0 h 14"/>
                  <a:gd name="T2" fmla="*/ 2147483647 w 15"/>
                  <a:gd name="T3" fmla="*/ 2147483647 h 14"/>
                  <a:gd name="T4" fmla="*/ 2147483647 w 15"/>
                  <a:gd name="T5" fmla="*/ 2147483647 h 14"/>
                  <a:gd name="T6" fmla="*/ 0 w 15"/>
                  <a:gd name="T7" fmla="*/ 2147483647 h 14"/>
                  <a:gd name="T8" fmla="*/ 0 w 15"/>
                  <a:gd name="T9" fmla="*/ 2147483647 h 14"/>
                  <a:gd name="T10" fmla="*/ 2147483647 w 15"/>
                  <a:gd name="T11" fmla="*/ 2147483647 h 14"/>
                  <a:gd name="T12" fmla="*/ 2147483647 w 15"/>
                  <a:gd name="T13" fmla="*/ 2147483647 h 14"/>
                  <a:gd name="T14" fmla="*/ 2147483647 w 15"/>
                  <a:gd name="T15" fmla="*/ 2147483647 h 14"/>
                  <a:gd name="T16" fmla="*/ 2147483647 w 15"/>
                  <a:gd name="T17" fmla="*/ 2147483647 h 14"/>
                  <a:gd name="T18" fmla="*/ 2147483647 w 15"/>
                  <a:gd name="T19" fmla="*/ 2147483647 h 14"/>
                  <a:gd name="T20" fmla="*/ 2147483647 w 15"/>
                  <a:gd name="T21" fmla="*/ 2147483647 h 14"/>
                  <a:gd name="T22" fmla="*/ 2147483647 w 15"/>
                  <a:gd name="T23" fmla="*/ 2147483647 h 14"/>
                  <a:gd name="T24" fmla="*/ 2147483647 w 15"/>
                  <a:gd name="T25" fmla="*/ 2147483647 h 14"/>
                  <a:gd name="T26" fmla="*/ 2147483647 w 15"/>
                  <a:gd name="T27" fmla="*/ 2147483647 h 14"/>
                  <a:gd name="T28" fmla="*/ 2147483647 w 15"/>
                  <a:gd name="T29" fmla="*/ 2147483647 h 14"/>
                  <a:gd name="T30" fmla="*/ 2147483647 w 15"/>
                  <a:gd name="T31" fmla="*/ 2147483647 h 14"/>
                  <a:gd name="T32" fmla="*/ 2147483647 w 15"/>
                  <a:gd name="T33" fmla="*/ 2147483647 h 14"/>
                  <a:gd name="T34" fmla="*/ 2147483647 w 15"/>
                  <a:gd name="T35" fmla="*/ 2147483647 h 14"/>
                  <a:gd name="T36" fmla="*/ 2147483647 w 15"/>
                  <a:gd name="T37" fmla="*/ 2147483647 h 14"/>
                  <a:gd name="T38" fmla="*/ 2147483647 w 15"/>
                  <a:gd name="T39" fmla="*/ 2147483647 h 14"/>
                  <a:gd name="T40" fmla="*/ 2147483647 w 15"/>
                  <a:gd name="T41" fmla="*/ 2147483647 h 14"/>
                  <a:gd name="T42" fmla="*/ 2147483647 w 15"/>
                  <a:gd name="T43" fmla="*/ 2147483647 h 14"/>
                  <a:gd name="T44" fmla="*/ 2147483647 w 15"/>
                  <a:gd name="T45" fmla="*/ 2147483647 h 14"/>
                  <a:gd name="T46" fmla="*/ 2147483647 w 15"/>
                  <a:gd name="T47" fmla="*/ 2147483647 h 14"/>
                  <a:gd name="T48" fmla="*/ 2147483647 w 15"/>
                  <a:gd name="T49" fmla="*/ 2147483647 h 14"/>
                  <a:gd name="T50" fmla="*/ 2147483647 w 15"/>
                  <a:gd name="T51" fmla="*/ 2147483647 h 14"/>
                  <a:gd name="T52" fmla="*/ 2147483647 w 15"/>
                  <a:gd name="T53" fmla="*/ 0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
                  <a:gd name="T82" fmla="*/ 0 h 14"/>
                  <a:gd name="T83" fmla="*/ 15 w 15"/>
                  <a:gd name="T84" fmla="*/ 14 h 1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 h="14">
                    <a:moveTo>
                      <a:pt x="5" y="0"/>
                    </a:moveTo>
                    <a:lnTo>
                      <a:pt x="4" y="1"/>
                    </a:lnTo>
                    <a:lnTo>
                      <a:pt x="2" y="2"/>
                    </a:lnTo>
                    <a:lnTo>
                      <a:pt x="0" y="3"/>
                    </a:lnTo>
                    <a:lnTo>
                      <a:pt x="0" y="5"/>
                    </a:lnTo>
                    <a:lnTo>
                      <a:pt x="1" y="7"/>
                    </a:lnTo>
                    <a:lnTo>
                      <a:pt x="2" y="9"/>
                    </a:lnTo>
                    <a:lnTo>
                      <a:pt x="4" y="11"/>
                    </a:lnTo>
                    <a:lnTo>
                      <a:pt x="5" y="12"/>
                    </a:lnTo>
                    <a:lnTo>
                      <a:pt x="5" y="14"/>
                    </a:lnTo>
                    <a:lnTo>
                      <a:pt x="6" y="14"/>
                    </a:lnTo>
                    <a:lnTo>
                      <a:pt x="7" y="13"/>
                    </a:lnTo>
                    <a:lnTo>
                      <a:pt x="8" y="11"/>
                    </a:lnTo>
                    <a:lnTo>
                      <a:pt x="10" y="10"/>
                    </a:lnTo>
                    <a:lnTo>
                      <a:pt x="11" y="10"/>
                    </a:lnTo>
                    <a:lnTo>
                      <a:pt x="12" y="11"/>
                    </a:lnTo>
                    <a:lnTo>
                      <a:pt x="15" y="8"/>
                    </a:lnTo>
                    <a:lnTo>
                      <a:pt x="13" y="4"/>
                    </a:lnTo>
                    <a:lnTo>
                      <a:pt x="12" y="4"/>
                    </a:lnTo>
                    <a:lnTo>
                      <a:pt x="11" y="4"/>
                    </a:lnTo>
                    <a:lnTo>
                      <a:pt x="10" y="4"/>
                    </a:lnTo>
                    <a:lnTo>
                      <a:pt x="9" y="3"/>
                    </a:lnTo>
                    <a:lnTo>
                      <a:pt x="8" y="2"/>
                    </a:lnTo>
                    <a:lnTo>
                      <a:pt x="6" y="1"/>
                    </a:lnTo>
                    <a:lnTo>
                      <a:pt x="5"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5" name="Freeform 45"/>
              <p:cNvSpPr>
                <a:spLocks/>
              </p:cNvSpPr>
              <p:nvPr/>
            </p:nvSpPr>
            <p:spPr bwMode="auto">
              <a:xfrm>
                <a:off x="1196975" y="5199062"/>
                <a:ext cx="23812" cy="11113"/>
              </a:xfrm>
              <a:custGeom>
                <a:avLst/>
                <a:gdLst>
                  <a:gd name="T0" fmla="*/ 2147483647 w 15"/>
                  <a:gd name="T1" fmla="*/ 0 h 7"/>
                  <a:gd name="T2" fmla="*/ 2147483647 w 15"/>
                  <a:gd name="T3" fmla="*/ 0 h 7"/>
                  <a:gd name="T4" fmla="*/ 2147483647 w 15"/>
                  <a:gd name="T5" fmla="*/ 2147483647 h 7"/>
                  <a:gd name="T6" fmla="*/ 2147483647 w 15"/>
                  <a:gd name="T7" fmla="*/ 2147483647 h 7"/>
                  <a:gd name="T8" fmla="*/ 2147483647 w 15"/>
                  <a:gd name="T9" fmla="*/ 2147483647 h 7"/>
                  <a:gd name="T10" fmla="*/ 2147483647 w 15"/>
                  <a:gd name="T11" fmla="*/ 2147483647 h 7"/>
                  <a:gd name="T12" fmla="*/ 2147483647 w 15"/>
                  <a:gd name="T13" fmla="*/ 2147483647 h 7"/>
                  <a:gd name="T14" fmla="*/ 0 w 15"/>
                  <a:gd name="T15" fmla="*/ 2147483647 h 7"/>
                  <a:gd name="T16" fmla="*/ 0 w 15"/>
                  <a:gd name="T17" fmla="*/ 2147483647 h 7"/>
                  <a:gd name="T18" fmla="*/ 2147483647 w 15"/>
                  <a:gd name="T19" fmla="*/ 2147483647 h 7"/>
                  <a:gd name="T20" fmla="*/ 2147483647 w 15"/>
                  <a:gd name="T21" fmla="*/ 2147483647 h 7"/>
                  <a:gd name="T22" fmla="*/ 2147483647 w 15"/>
                  <a:gd name="T23" fmla="*/ 2147483647 h 7"/>
                  <a:gd name="T24" fmla="*/ 2147483647 w 15"/>
                  <a:gd name="T25" fmla="*/ 2147483647 h 7"/>
                  <a:gd name="T26" fmla="*/ 2147483647 w 15"/>
                  <a:gd name="T27" fmla="*/ 2147483647 h 7"/>
                  <a:gd name="T28" fmla="*/ 2147483647 w 15"/>
                  <a:gd name="T29" fmla="*/ 2147483647 h 7"/>
                  <a:gd name="T30" fmla="*/ 2147483647 w 15"/>
                  <a:gd name="T31" fmla="*/ 2147483647 h 7"/>
                  <a:gd name="T32" fmla="*/ 2147483647 w 15"/>
                  <a:gd name="T33" fmla="*/ 2147483647 h 7"/>
                  <a:gd name="T34" fmla="*/ 2147483647 w 15"/>
                  <a:gd name="T35" fmla="*/ 2147483647 h 7"/>
                  <a:gd name="T36" fmla="*/ 2147483647 w 15"/>
                  <a:gd name="T37" fmla="*/ 2147483647 h 7"/>
                  <a:gd name="T38" fmla="*/ 2147483647 w 15"/>
                  <a:gd name="T39" fmla="*/ 2147483647 h 7"/>
                  <a:gd name="T40" fmla="*/ 2147483647 w 15"/>
                  <a:gd name="T41" fmla="*/ 0 h 7"/>
                  <a:gd name="T42" fmla="*/ 2147483647 w 15"/>
                  <a:gd name="T43" fmla="*/ 0 h 7"/>
                  <a:gd name="T44" fmla="*/ 2147483647 w 15"/>
                  <a:gd name="T45" fmla="*/ 0 h 7"/>
                  <a:gd name="T46" fmla="*/ 2147483647 w 15"/>
                  <a:gd name="T47" fmla="*/ 0 h 7"/>
                  <a:gd name="T48" fmla="*/ 2147483647 w 15"/>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
                  <a:gd name="T76" fmla="*/ 0 h 7"/>
                  <a:gd name="T77" fmla="*/ 15 w 15"/>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 h="7">
                    <a:moveTo>
                      <a:pt x="8" y="0"/>
                    </a:moveTo>
                    <a:lnTo>
                      <a:pt x="7" y="0"/>
                    </a:lnTo>
                    <a:lnTo>
                      <a:pt x="6" y="1"/>
                    </a:lnTo>
                    <a:lnTo>
                      <a:pt x="5" y="2"/>
                    </a:lnTo>
                    <a:lnTo>
                      <a:pt x="4" y="3"/>
                    </a:lnTo>
                    <a:lnTo>
                      <a:pt x="2" y="3"/>
                    </a:lnTo>
                    <a:lnTo>
                      <a:pt x="1" y="4"/>
                    </a:lnTo>
                    <a:lnTo>
                      <a:pt x="0" y="5"/>
                    </a:lnTo>
                    <a:lnTo>
                      <a:pt x="0" y="6"/>
                    </a:lnTo>
                    <a:lnTo>
                      <a:pt x="1" y="6"/>
                    </a:lnTo>
                    <a:lnTo>
                      <a:pt x="2" y="7"/>
                    </a:lnTo>
                    <a:lnTo>
                      <a:pt x="4" y="7"/>
                    </a:lnTo>
                    <a:lnTo>
                      <a:pt x="6" y="7"/>
                    </a:lnTo>
                    <a:lnTo>
                      <a:pt x="8" y="7"/>
                    </a:lnTo>
                    <a:lnTo>
                      <a:pt x="10" y="7"/>
                    </a:lnTo>
                    <a:lnTo>
                      <a:pt x="12" y="7"/>
                    </a:lnTo>
                    <a:lnTo>
                      <a:pt x="13" y="7"/>
                    </a:lnTo>
                    <a:lnTo>
                      <a:pt x="14" y="6"/>
                    </a:lnTo>
                    <a:lnTo>
                      <a:pt x="15" y="4"/>
                    </a:lnTo>
                    <a:lnTo>
                      <a:pt x="14" y="1"/>
                    </a:lnTo>
                    <a:lnTo>
                      <a:pt x="13" y="0"/>
                    </a:lnTo>
                    <a:lnTo>
                      <a:pt x="12" y="0"/>
                    </a:lnTo>
                    <a:lnTo>
                      <a:pt x="10" y="0"/>
                    </a:lnTo>
                    <a:lnTo>
                      <a:pt x="9" y="0"/>
                    </a:lnTo>
                    <a:lnTo>
                      <a:pt x="8"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6" name="Freeform 46"/>
              <p:cNvSpPr>
                <a:spLocks/>
              </p:cNvSpPr>
              <p:nvPr/>
            </p:nvSpPr>
            <p:spPr bwMode="auto">
              <a:xfrm>
                <a:off x="1204912" y="5160962"/>
                <a:ext cx="65088" cy="44450"/>
              </a:xfrm>
              <a:custGeom>
                <a:avLst/>
                <a:gdLst>
                  <a:gd name="T0" fmla="*/ 2147483647 w 41"/>
                  <a:gd name="T1" fmla="*/ 0 h 28"/>
                  <a:gd name="T2" fmla="*/ 2147483647 w 41"/>
                  <a:gd name="T3" fmla="*/ 0 h 28"/>
                  <a:gd name="T4" fmla="*/ 0 w 41"/>
                  <a:gd name="T5" fmla="*/ 2147483647 h 28"/>
                  <a:gd name="T6" fmla="*/ 0 w 41"/>
                  <a:gd name="T7" fmla="*/ 2147483647 h 28"/>
                  <a:gd name="T8" fmla="*/ 2147483647 w 41"/>
                  <a:gd name="T9" fmla="*/ 2147483647 h 28"/>
                  <a:gd name="T10" fmla="*/ 2147483647 w 41"/>
                  <a:gd name="T11" fmla="*/ 2147483647 h 28"/>
                  <a:gd name="T12" fmla="*/ 2147483647 w 41"/>
                  <a:gd name="T13" fmla="*/ 2147483647 h 28"/>
                  <a:gd name="T14" fmla="*/ 2147483647 w 41"/>
                  <a:gd name="T15" fmla="*/ 2147483647 h 28"/>
                  <a:gd name="T16" fmla="*/ 2147483647 w 41"/>
                  <a:gd name="T17" fmla="*/ 2147483647 h 28"/>
                  <a:gd name="T18" fmla="*/ 2147483647 w 41"/>
                  <a:gd name="T19" fmla="*/ 2147483647 h 28"/>
                  <a:gd name="T20" fmla="*/ 2147483647 w 41"/>
                  <a:gd name="T21" fmla="*/ 2147483647 h 28"/>
                  <a:gd name="T22" fmla="*/ 2147483647 w 41"/>
                  <a:gd name="T23" fmla="*/ 2147483647 h 28"/>
                  <a:gd name="T24" fmla="*/ 2147483647 w 41"/>
                  <a:gd name="T25" fmla="*/ 2147483647 h 28"/>
                  <a:gd name="T26" fmla="*/ 2147483647 w 41"/>
                  <a:gd name="T27" fmla="*/ 2147483647 h 28"/>
                  <a:gd name="T28" fmla="*/ 2147483647 w 41"/>
                  <a:gd name="T29" fmla="*/ 2147483647 h 28"/>
                  <a:gd name="T30" fmla="*/ 2147483647 w 41"/>
                  <a:gd name="T31" fmla="*/ 2147483647 h 28"/>
                  <a:gd name="T32" fmla="*/ 2147483647 w 41"/>
                  <a:gd name="T33" fmla="*/ 2147483647 h 28"/>
                  <a:gd name="T34" fmla="*/ 2147483647 w 41"/>
                  <a:gd name="T35" fmla="*/ 2147483647 h 28"/>
                  <a:gd name="T36" fmla="*/ 2147483647 w 41"/>
                  <a:gd name="T37" fmla="*/ 2147483647 h 28"/>
                  <a:gd name="T38" fmla="*/ 2147483647 w 41"/>
                  <a:gd name="T39" fmla="*/ 2147483647 h 28"/>
                  <a:gd name="T40" fmla="*/ 2147483647 w 41"/>
                  <a:gd name="T41" fmla="*/ 2147483647 h 28"/>
                  <a:gd name="T42" fmla="*/ 2147483647 w 41"/>
                  <a:gd name="T43" fmla="*/ 2147483647 h 28"/>
                  <a:gd name="T44" fmla="*/ 2147483647 w 41"/>
                  <a:gd name="T45" fmla="*/ 2147483647 h 28"/>
                  <a:gd name="T46" fmla="*/ 2147483647 w 41"/>
                  <a:gd name="T47" fmla="*/ 2147483647 h 28"/>
                  <a:gd name="T48" fmla="*/ 2147483647 w 41"/>
                  <a:gd name="T49" fmla="*/ 2147483647 h 28"/>
                  <a:gd name="T50" fmla="*/ 2147483647 w 41"/>
                  <a:gd name="T51" fmla="*/ 2147483647 h 28"/>
                  <a:gd name="T52" fmla="*/ 2147483647 w 41"/>
                  <a:gd name="T53" fmla="*/ 2147483647 h 28"/>
                  <a:gd name="T54" fmla="*/ 2147483647 w 41"/>
                  <a:gd name="T55" fmla="*/ 2147483647 h 28"/>
                  <a:gd name="T56" fmla="*/ 2147483647 w 41"/>
                  <a:gd name="T57" fmla="*/ 2147483647 h 28"/>
                  <a:gd name="T58" fmla="*/ 2147483647 w 41"/>
                  <a:gd name="T59" fmla="*/ 2147483647 h 28"/>
                  <a:gd name="T60" fmla="*/ 2147483647 w 41"/>
                  <a:gd name="T61" fmla="*/ 2147483647 h 28"/>
                  <a:gd name="T62" fmla="*/ 2147483647 w 41"/>
                  <a:gd name="T63" fmla="*/ 2147483647 h 28"/>
                  <a:gd name="T64" fmla="*/ 2147483647 w 41"/>
                  <a:gd name="T65" fmla="*/ 2147483647 h 28"/>
                  <a:gd name="T66" fmla="*/ 2147483647 w 41"/>
                  <a:gd name="T67" fmla="*/ 2147483647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28"/>
                  <a:gd name="T104" fmla="*/ 41 w 41"/>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28">
                    <a:moveTo>
                      <a:pt x="6" y="0"/>
                    </a:moveTo>
                    <a:lnTo>
                      <a:pt x="6" y="0"/>
                    </a:lnTo>
                    <a:lnTo>
                      <a:pt x="4" y="0"/>
                    </a:lnTo>
                    <a:lnTo>
                      <a:pt x="3" y="0"/>
                    </a:lnTo>
                    <a:lnTo>
                      <a:pt x="2" y="1"/>
                    </a:lnTo>
                    <a:lnTo>
                      <a:pt x="0" y="3"/>
                    </a:lnTo>
                    <a:lnTo>
                      <a:pt x="0" y="5"/>
                    </a:lnTo>
                    <a:lnTo>
                      <a:pt x="0" y="8"/>
                    </a:lnTo>
                    <a:lnTo>
                      <a:pt x="2" y="10"/>
                    </a:lnTo>
                    <a:lnTo>
                      <a:pt x="3" y="11"/>
                    </a:lnTo>
                    <a:lnTo>
                      <a:pt x="5" y="12"/>
                    </a:lnTo>
                    <a:lnTo>
                      <a:pt x="6" y="12"/>
                    </a:lnTo>
                    <a:lnTo>
                      <a:pt x="7" y="13"/>
                    </a:lnTo>
                    <a:lnTo>
                      <a:pt x="9" y="13"/>
                    </a:lnTo>
                    <a:lnTo>
                      <a:pt x="10" y="13"/>
                    </a:lnTo>
                    <a:lnTo>
                      <a:pt x="11" y="13"/>
                    </a:lnTo>
                    <a:lnTo>
                      <a:pt x="12" y="14"/>
                    </a:lnTo>
                    <a:lnTo>
                      <a:pt x="13" y="15"/>
                    </a:lnTo>
                    <a:lnTo>
                      <a:pt x="13" y="16"/>
                    </a:lnTo>
                    <a:lnTo>
                      <a:pt x="13" y="18"/>
                    </a:lnTo>
                    <a:lnTo>
                      <a:pt x="13" y="20"/>
                    </a:lnTo>
                    <a:lnTo>
                      <a:pt x="14" y="23"/>
                    </a:lnTo>
                    <a:lnTo>
                      <a:pt x="15" y="25"/>
                    </a:lnTo>
                    <a:lnTo>
                      <a:pt x="15" y="26"/>
                    </a:lnTo>
                    <a:lnTo>
                      <a:pt x="16" y="27"/>
                    </a:lnTo>
                    <a:lnTo>
                      <a:pt x="17" y="27"/>
                    </a:lnTo>
                    <a:lnTo>
                      <a:pt x="18" y="27"/>
                    </a:lnTo>
                    <a:lnTo>
                      <a:pt x="19" y="28"/>
                    </a:lnTo>
                    <a:lnTo>
                      <a:pt x="21" y="28"/>
                    </a:lnTo>
                    <a:lnTo>
                      <a:pt x="22" y="28"/>
                    </a:lnTo>
                    <a:lnTo>
                      <a:pt x="24" y="28"/>
                    </a:lnTo>
                    <a:lnTo>
                      <a:pt x="25" y="27"/>
                    </a:lnTo>
                    <a:lnTo>
                      <a:pt x="27" y="26"/>
                    </a:lnTo>
                    <a:lnTo>
                      <a:pt x="28" y="25"/>
                    </a:lnTo>
                    <a:lnTo>
                      <a:pt x="30" y="24"/>
                    </a:lnTo>
                    <a:lnTo>
                      <a:pt x="32" y="24"/>
                    </a:lnTo>
                    <a:lnTo>
                      <a:pt x="33" y="23"/>
                    </a:lnTo>
                    <a:lnTo>
                      <a:pt x="34" y="23"/>
                    </a:lnTo>
                    <a:lnTo>
                      <a:pt x="35" y="23"/>
                    </a:lnTo>
                    <a:lnTo>
                      <a:pt x="35" y="22"/>
                    </a:lnTo>
                    <a:lnTo>
                      <a:pt x="37" y="20"/>
                    </a:lnTo>
                    <a:lnTo>
                      <a:pt x="38" y="18"/>
                    </a:lnTo>
                    <a:lnTo>
                      <a:pt x="40" y="17"/>
                    </a:lnTo>
                    <a:lnTo>
                      <a:pt x="41" y="16"/>
                    </a:lnTo>
                    <a:lnTo>
                      <a:pt x="41" y="14"/>
                    </a:lnTo>
                    <a:lnTo>
                      <a:pt x="41" y="12"/>
                    </a:lnTo>
                    <a:lnTo>
                      <a:pt x="38" y="11"/>
                    </a:lnTo>
                    <a:lnTo>
                      <a:pt x="36" y="10"/>
                    </a:lnTo>
                    <a:lnTo>
                      <a:pt x="34" y="9"/>
                    </a:lnTo>
                    <a:lnTo>
                      <a:pt x="31" y="8"/>
                    </a:lnTo>
                    <a:lnTo>
                      <a:pt x="29" y="6"/>
                    </a:lnTo>
                    <a:lnTo>
                      <a:pt x="27" y="5"/>
                    </a:lnTo>
                    <a:lnTo>
                      <a:pt x="25" y="4"/>
                    </a:lnTo>
                    <a:lnTo>
                      <a:pt x="24" y="3"/>
                    </a:lnTo>
                    <a:lnTo>
                      <a:pt x="23" y="3"/>
                    </a:lnTo>
                    <a:lnTo>
                      <a:pt x="22" y="3"/>
                    </a:lnTo>
                    <a:lnTo>
                      <a:pt x="20" y="3"/>
                    </a:lnTo>
                    <a:lnTo>
                      <a:pt x="19" y="3"/>
                    </a:lnTo>
                    <a:lnTo>
                      <a:pt x="17" y="3"/>
                    </a:lnTo>
                    <a:lnTo>
                      <a:pt x="15" y="3"/>
                    </a:lnTo>
                    <a:lnTo>
                      <a:pt x="14" y="4"/>
                    </a:lnTo>
                    <a:lnTo>
                      <a:pt x="12" y="4"/>
                    </a:lnTo>
                    <a:lnTo>
                      <a:pt x="10" y="4"/>
                    </a:lnTo>
                    <a:lnTo>
                      <a:pt x="9" y="3"/>
                    </a:lnTo>
                    <a:lnTo>
                      <a:pt x="7" y="1"/>
                    </a:lnTo>
                    <a:lnTo>
                      <a:pt x="6"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7" name="Freeform 47"/>
              <p:cNvSpPr>
                <a:spLocks/>
              </p:cNvSpPr>
              <p:nvPr/>
            </p:nvSpPr>
            <p:spPr bwMode="auto">
              <a:xfrm>
                <a:off x="1066800" y="5091112"/>
                <a:ext cx="66675" cy="47625"/>
              </a:xfrm>
              <a:custGeom>
                <a:avLst/>
                <a:gdLst>
                  <a:gd name="T0" fmla="*/ 2147483647 w 42"/>
                  <a:gd name="T1" fmla="*/ 0 h 30"/>
                  <a:gd name="T2" fmla="*/ 2147483647 w 42"/>
                  <a:gd name="T3" fmla="*/ 2147483647 h 30"/>
                  <a:gd name="T4" fmla="*/ 2147483647 w 42"/>
                  <a:gd name="T5" fmla="*/ 2147483647 h 30"/>
                  <a:gd name="T6" fmla="*/ 2147483647 w 42"/>
                  <a:gd name="T7" fmla="*/ 2147483647 h 30"/>
                  <a:gd name="T8" fmla="*/ 2147483647 w 42"/>
                  <a:gd name="T9" fmla="*/ 2147483647 h 30"/>
                  <a:gd name="T10" fmla="*/ 2147483647 w 42"/>
                  <a:gd name="T11" fmla="*/ 2147483647 h 30"/>
                  <a:gd name="T12" fmla="*/ 2147483647 w 42"/>
                  <a:gd name="T13" fmla="*/ 2147483647 h 30"/>
                  <a:gd name="T14" fmla="*/ 2147483647 w 42"/>
                  <a:gd name="T15" fmla="*/ 2147483647 h 30"/>
                  <a:gd name="T16" fmla="*/ 0 w 42"/>
                  <a:gd name="T17" fmla="*/ 2147483647 h 30"/>
                  <a:gd name="T18" fmla="*/ 2147483647 w 42"/>
                  <a:gd name="T19" fmla="*/ 2147483647 h 30"/>
                  <a:gd name="T20" fmla="*/ 2147483647 w 42"/>
                  <a:gd name="T21" fmla="*/ 2147483647 h 30"/>
                  <a:gd name="T22" fmla="*/ 2147483647 w 42"/>
                  <a:gd name="T23" fmla="*/ 2147483647 h 30"/>
                  <a:gd name="T24" fmla="*/ 2147483647 w 42"/>
                  <a:gd name="T25" fmla="*/ 2147483647 h 30"/>
                  <a:gd name="T26" fmla="*/ 2147483647 w 42"/>
                  <a:gd name="T27" fmla="*/ 2147483647 h 30"/>
                  <a:gd name="T28" fmla="*/ 2147483647 w 42"/>
                  <a:gd name="T29" fmla="*/ 2147483647 h 30"/>
                  <a:gd name="T30" fmla="*/ 2147483647 w 42"/>
                  <a:gd name="T31" fmla="*/ 2147483647 h 30"/>
                  <a:gd name="T32" fmla="*/ 2147483647 w 42"/>
                  <a:gd name="T33" fmla="*/ 2147483647 h 30"/>
                  <a:gd name="T34" fmla="*/ 2147483647 w 42"/>
                  <a:gd name="T35" fmla="*/ 2147483647 h 30"/>
                  <a:gd name="T36" fmla="*/ 2147483647 w 42"/>
                  <a:gd name="T37" fmla="*/ 2147483647 h 30"/>
                  <a:gd name="T38" fmla="*/ 2147483647 w 42"/>
                  <a:gd name="T39" fmla="*/ 2147483647 h 30"/>
                  <a:gd name="T40" fmla="*/ 2147483647 w 42"/>
                  <a:gd name="T41" fmla="*/ 2147483647 h 30"/>
                  <a:gd name="T42" fmla="*/ 2147483647 w 42"/>
                  <a:gd name="T43" fmla="*/ 2147483647 h 30"/>
                  <a:gd name="T44" fmla="*/ 2147483647 w 42"/>
                  <a:gd name="T45" fmla="*/ 2147483647 h 30"/>
                  <a:gd name="T46" fmla="*/ 2147483647 w 42"/>
                  <a:gd name="T47" fmla="*/ 2147483647 h 30"/>
                  <a:gd name="T48" fmla="*/ 2147483647 w 42"/>
                  <a:gd name="T49" fmla="*/ 2147483647 h 30"/>
                  <a:gd name="T50" fmla="*/ 2147483647 w 42"/>
                  <a:gd name="T51" fmla="*/ 2147483647 h 30"/>
                  <a:gd name="T52" fmla="*/ 2147483647 w 42"/>
                  <a:gd name="T53" fmla="*/ 2147483647 h 30"/>
                  <a:gd name="T54" fmla="*/ 2147483647 w 42"/>
                  <a:gd name="T55" fmla="*/ 2147483647 h 30"/>
                  <a:gd name="T56" fmla="*/ 2147483647 w 42"/>
                  <a:gd name="T57" fmla="*/ 2147483647 h 30"/>
                  <a:gd name="T58" fmla="*/ 2147483647 w 42"/>
                  <a:gd name="T59" fmla="*/ 2147483647 h 30"/>
                  <a:gd name="T60" fmla="*/ 2147483647 w 42"/>
                  <a:gd name="T61" fmla="*/ 2147483647 h 30"/>
                  <a:gd name="T62" fmla="*/ 2147483647 w 42"/>
                  <a:gd name="T63" fmla="*/ 2147483647 h 30"/>
                  <a:gd name="T64" fmla="*/ 2147483647 w 42"/>
                  <a:gd name="T65" fmla="*/ 2147483647 h 30"/>
                  <a:gd name="T66" fmla="*/ 2147483647 w 42"/>
                  <a:gd name="T67" fmla="*/ 2147483647 h 30"/>
                  <a:gd name="T68" fmla="*/ 2147483647 w 42"/>
                  <a:gd name="T69" fmla="*/ 2147483647 h 30"/>
                  <a:gd name="T70" fmla="*/ 2147483647 w 42"/>
                  <a:gd name="T71" fmla="*/ 2147483647 h 30"/>
                  <a:gd name="T72" fmla="*/ 2147483647 w 42"/>
                  <a:gd name="T73" fmla="*/ 2147483647 h 30"/>
                  <a:gd name="T74" fmla="*/ 2147483647 w 42"/>
                  <a:gd name="T75" fmla="*/ 2147483647 h 30"/>
                  <a:gd name="T76" fmla="*/ 2147483647 w 42"/>
                  <a:gd name="T77" fmla="*/ 2147483647 h 30"/>
                  <a:gd name="T78" fmla="*/ 2147483647 w 42"/>
                  <a:gd name="T79" fmla="*/ 0 h 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
                  <a:gd name="T121" fmla="*/ 0 h 30"/>
                  <a:gd name="T122" fmla="*/ 42 w 42"/>
                  <a:gd name="T123" fmla="*/ 30 h 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 h="30">
                    <a:moveTo>
                      <a:pt x="21" y="0"/>
                    </a:moveTo>
                    <a:lnTo>
                      <a:pt x="20" y="0"/>
                    </a:lnTo>
                    <a:lnTo>
                      <a:pt x="19" y="1"/>
                    </a:lnTo>
                    <a:lnTo>
                      <a:pt x="18" y="2"/>
                    </a:lnTo>
                    <a:lnTo>
                      <a:pt x="18" y="3"/>
                    </a:lnTo>
                    <a:lnTo>
                      <a:pt x="17" y="4"/>
                    </a:lnTo>
                    <a:lnTo>
                      <a:pt x="16" y="5"/>
                    </a:lnTo>
                    <a:lnTo>
                      <a:pt x="15" y="7"/>
                    </a:lnTo>
                    <a:lnTo>
                      <a:pt x="13" y="8"/>
                    </a:lnTo>
                    <a:lnTo>
                      <a:pt x="12" y="8"/>
                    </a:lnTo>
                    <a:lnTo>
                      <a:pt x="10" y="9"/>
                    </a:lnTo>
                    <a:lnTo>
                      <a:pt x="8" y="9"/>
                    </a:lnTo>
                    <a:lnTo>
                      <a:pt x="6" y="10"/>
                    </a:lnTo>
                    <a:lnTo>
                      <a:pt x="4" y="11"/>
                    </a:lnTo>
                    <a:lnTo>
                      <a:pt x="2" y="12"/>
                    </a:lnTo>
                    <a:lnTo>
                      <a:pt x="1" y="12"/>
                    </a:lnTo>
                    <a:lnTo>
                      <a:pt x="0" y="13"/>
                    </a:lnTo>
                    <a:lnTo>
                      <a:pt x="0" y="15"/>
                    </a:lnTo>
                    <a:lnTo>
                      <a:pt x="1" y="16"/>
                    </a:lnTo>
                    <a:lnTo>
                      <a:pt x="3" y="16"/>
                    </a:lnTo>
                    <a:lnTo>
                      <a:pt x="4" y="17"/>
                    </a:lnTo>
                    <a:lnTo>
                      <a:pt x="5" y="18"/>
                    </a:lnTo>
                    <a:lnTo>
                      <a:pt x="6" y="20"/>
                    </a:lnTo>
                    <a:lnTo>
                      <a:pt x="8" y="22"/>
                    </a:lnTo>
                    <a:lnTo>
                      <a:pt x="9" y="25"/>
                    </a:lnTo>
                    <a:lnTo>
                      <a:pt x="11" y="26"/>
                    </a:lnTo>
                    <a:lnTo>
                      <a:pt x="12" y="28"/>
                    </a:lnTo>
                    <a:lnTo>
                      <a:pt x="14" y="29"/>
                    </a:lnTo>
                    <a:lnTo>
                      <a:pt x="15" y="29"/>
                    </a:lnTo>
                    <a:lnTo>
                      <a:pt x="17" y="29"/>
                    </a:lnTo>
                    <a:lnTo>
                      <a:pt x="18" y="28"/>
                    </a:lnTo>
                    <a:lnTo>
                      <a:pt x="20" y="28"/>
                    </a:lnTo>
                    <a:lnTo>
                      <a:pt x="21" y="27"/>
                    </a:lnTo>
                    <a:lnTo>
                      <a:pt x="23" y="26"/>
                    </a:lnTo>
                    <a:lnTo>
                      <a:pt x="24" y="26"/>
                    </a:lnTo>
                    <a:lnTo>
                      <a:pt x="25" y="26"/>
                    </a:lnTo>
                    <a:lnTo>
                      <a:pt x="26" y="27"/>
                    </a:lnTo>
                    <a:lnTo>
                      <a:pt x="27" y="28"/>
                    </a:lnTo>
                    <a:lnTo>
                      <a:pt x="27" y="29"/>
                    </a:lnTo>
                    <a:lnTo>
                      <a:pt x="28" y="29"/>
                    </a:lnTo>
                    <a:lnTo>
                      <a:pt x="29" y="28"/>
                    </a:lnTo>
                    <a:lnTo>
                      <a:pt x="30" y="29"/>
                    </a:lnTo>
                    <a:lnTo>
                      <a:pt x="31" y="29"/>
                    </a:lnTo>
                    <a:lnTo>
                      <a:pt x="32" y="29"/>
                    </a:lnTo>
                    <a:lnTo>
                      <a:pt x="32" y="30"/>
                    </a:lnTo>
                    <a:lnTo>
                      <a:pt x="33" y="30"/>
                    </a:lnTo>
                    <a:lnTo>
                      <a:pt x="35" y="30"/>
                    </a:lnTo>
                    <a:lnTo>
                      <a:pt x="36" y="30"/>
                    </a:lnTo>
                    <a:lnTo>
                      <a:pt x="38" y="30"/>
                    </a:lnTo>
                    <a:lnTo>
                      <a:pt x="39" y="29"/>
                    </a:lnTo>
                    <a:lnTo>
                      <a:pt x="40" y="29"/>
                    </a:lnTo>
                    <a:lnTo>
                      <a:pt x="41" y="28"/>
                    </a:lnTo>
                    <a:lnTo>
                      <a:pt x="42" y="26"/>
                    </a:lnTo>
                    <a:lnTo>
                      <a:pt x="42" y="25"/>
                    </a:lnTo>
                    <a:lnTo>
                      <a:pt x="42" y="23"/>
                    </a:lnTo>
                    <a:lnTo>
                      <a:pt x="41" y="22"/>
                    </a:lnTo>
                    <a:lnTo>
                      <a:pt x="40" y="21"/>
                    </a:lnTo>
                    <a:lnTo>
                      <a:pt x="40" y="19"/>
                    </a:lnTo>
                    <a:lnTo>
                      <a:pt x="39" y="18"/>
                    </a:lnTo>
                    <a:lnTo>
                      <a:pt x="38" y="16"/>
                    </a:lnTo>
                    <a:lnTo>
                      <a:pt x="37" y="14"/>
                    </a:lnTo>
                    <a:lnTo>
                      <a:pt x="36" y="14"/>
                    </a:lnTo>
                    <a:lnTo>
                      <a:pt x="35" y="14"/>
                    </a:lnTo>
                    <a:lnTo>
                      <a:pt x="34" y="15"/>
                    </a:lnTo>
                    <a:lnTo>
                      <a:pt x="33" y="15"/>
                    </a:lnTo>
                    <a:lnTo>
                      <a:pt x="31" y="13"/>
                    </a:lnTo>
                    <a:lnTo>
                      <a:pt x="30" y="11"/>
                    </a:lnTo>
                    <a:lnTo>
                      <a:pt x="29" y="9"/>
                    </a:lnTo>
                    <a:lnTo>
                      <a:pt x="28" y="7"/>
                    </a:lnTo>
                    <a:lnTo>
                      <a:pt x="28" y="6"/>
                    </a:lnTo>
                    <a:lnTo>
                      <a:pt x="26" y="6"/>
                    </a:lnTo>
                    <a:lnTo>
                      <a:pt x="25" y="6"/>
                    </a:lnTo>
                    <a:lnTo>
                      <a:pt x="24" y="7"/>
                    </a:lnTo>
                    <a:lnTo>
                      <a:pt x="23" y="6"/>
                    </a:lnTo>
                    <a:lnTo>
                      <a:pt x="23" y="5"/>
                    </a:lnTo>
                    <a:lnTo>
                      <a:pt x="23" y="3"/>
                    </a:lnTo>
                    <a:lnTo>
                      <a:pt x="23" y="1"/>
                    </a:lnTo>
                    <a:lnTo>
                      <a:pt x="22" y="0"/>
                    </a:lnTo>
                    <a:lnTo>
                      <a:pt x="21"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8" name="Freeform 48"/>
              <p:cNvSpPr>
                <a:spLocks/>
              </p:cNvSpPr>
              <p:nvPr/>
            </p:nvSpPr>
            <p:spPr bwMode="auto">
              <a:xfrm>
                <a:off x="915987" y="5054600"/>
                <a:ext cx="30163" cy="38100"/>
              </a:xfrm>
              <a:custGeom>
                <a:avLst/>
                <a:gdLst>
                  <a:gd name="T0" fmla="*/ 2147483647 w 19"/>
                  <a:gd name="T1" fmla="*/ 2147483647 h 24"/>
                  <a:gd name="T2" fmla="*/ 2147483647 w 19"/>
                  <a:gd name="T3" fmla="*/ 2147483647 h 24"/>
                  <a:gd name="T4" fmla="*/ 2147483647 w 19"/>
                  <a:gd name="T5" fmla="*/ 2147483647 h 24"/>
                  <a:gd name="T6" fmla="*/ 2147483647 w 19"/>
                  <a:gd name="T7" fmla="*/ 2147483647 h 24"/>
                  <a:gd name="T8" fmla="*/ 2147483647 w 19"/>
                  <a:gd name="T9" fmla="*/ 2147483647 h 24"/>
                  <a:gd name="T10" fmla="*/ 2147483647 w 19"/>
                  <a:gd name="T11" fmla="*/ 2147483647 h 24"/>
                  <a:gd name="T12" fmla="*/ 2147483647 w 19"/>
                  <a:gd name="T13" fmla="*/ 2147483647 h 24"/>
                  <a:gd name="T14" fmla="*/ 2147483647 w 19"/>
                  <a:gd name="T15" fmla="*/ 2147483647 h 24"/>
                  <a:gd name="T16" fmla="*/ 2147483647 w 19"/>
                  <a:gd name="T17" fmla="*/ 2147483647 h 24"/>
                  <a:gd name="T18" fmla="*/ 2147483647 w 19"/>
                  <a:gd name="T19" fmla="*/ 2147483647 h 24"/>
                  <a:gd name="T20" fmla="*/ 0 w 19"/>
                  <a:gd name="T21" fmla="*/ 2147483647 h 24"/>
                  <a:gd name="T22" fmla="*/ 0 w 19"/>
                  <a:gd name="T23" fmla="*/ 2147483647 h 24"/>
                  <a:gd name="T24" fmla="*/ 0 w 19"/>
                  <a:gd name="T25" fmla="*/ 2147483647 h 24"/>
                  <a:gd name="T26" fmla="*/ 2147483647 w 19"/>
                  <a:gd name="T27" fmla="*/ 2147483647 h 24"/>
                  <a:gd name="T28" fmla="*/ 2147483647 w 19"/>
                  <a:gd name="T29" fmla="*/ 2147483647 h 24"/>
                  <a:gd name="T30" fmla="*/ 2147483647 w 19"/>
                  <a:gd name="T31" fmla="*/ 2147483647 h 24"/>
                  <a:gd name="T32" fmla="*/ 2147483647 w 19"/>
                  <a:gd name="T33" fmla="*/ 2147483647 h 24"/>
                  <a:gd name="T34" fmla="*/ 2147483647 w 19"/>
                  <a:gd name="T35" fmla="*/ 2147483647 h 24"/>
                  <a:gd name="T36" fmla="*/ 2147483647 w 19"/>
                  <a:gd name="T37" fmla="*/ 2147483647 h 24"/>
                  <a:gd name="T38" fmla="*/ 2147483647 w 19"/>
                  <a:gd name="T39" fmla="*/ 2147483647 h 24"/>
                  <a:gd name="T40" fmla="*/ 2147483647 w 19"/>
                  <a:gd name="T41" fmla="*/ 2147483647 h 24"/>
                  <a:gd name="T42" fmla="*/ 2147483647 w 19"/>
                  <a:gd name="T43" fmla="*/ 2147483647 h 24"/>
                  <a:gd name="T44" fmla="*/ 2147483647 w 19"/>
                  <a:gd name="T45" fmla="*/ 2147483647 h 24"/>
                  <a:gd name="T46" fmla="*/ 2147483647 w 19"/>
                  <a:gd name="T47" fmla="*/ 2147483647 h 24"/>
                  <a:gd name="T48" fmla="*/ 2147483647 w 19"/>
                  <a:gd name="T49" fmla="*/ 2147483647 h 24"/>
                  <a:gd name="T50" fmla="*/ 2147483647 w 19"/>
                  <a:gd name="T51" fmla="*/ 2147483647 h 24"/>
                  <a:gd name="T52" fmla="*/ 2147483647 w 19"/>
                  <a:gd name="T53" fmla="*/ 2147483647 h 24"/>
                  <a:gd name="T54" fmla="*/ 2147483647 w 19"/>
                  <a:gd name="T55" fmla="*/ 2147483647 h 24"/>
                  <a:gd name="T56" fmla="*/ 2147483647 w 19"/>
                  <a:gd name="T57" fmla="*/ 2147483647 h 24"/>
                  <a:gd name="T58" fmla="*/ 2147483647 w 19"/>
                  <a:gd name="T59" fmla="*/ 0 h 24"/>
                  <a:gd name="T60" fmla="*/ 2147483647 w 19"/>
                  <a:gd name="T61" fmla="*/ 0 h 24"/>
                  <a:gd name="T62" fmla="*/ 2147483647 w 19"/>
                  <a:gd name="T63" fmla="*/ 2147483647 h 24"/>
                  <a:gd name="T64" fmla="*/ 2147483647 w 19"/>
                  <a:gd name="T65" fmla="*/ 2147483647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4"/>
                  <a:gd name="T101" fmla="*/ 19 w 19"/>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4">
                    <a:moveTo>
                      <a:pt x="15" y="2"/>
                    </a:moveTo>
                    <a:lnTo>
                      <a:pt x="15" y="2"/>
                    </a:lnTo>
                    <a:lnTo>
                      <a:pt x="14" y="4"/>
                    </a:lnTo>
                    <a:lnTo>
                      <a:pt x="13" y="6"/>
                    </a:lnTo>
                    <a:lnTo>
                      <a:pt x="10" y="8"/>
                    </a:lnTo>
                    <a:lnTo>
                      <a:pt x="8" y="10"/>
                    </a:lnTo>
                    <a:lnTo>
                      <a:pt x="6" y="12"/>
                    </a:lnTo>
                    <a:lnTo>
                      <a:pt x="4" y="13"/>
                    </a:lnTo>
                    <a:lnTo>
                      <a:pt x="3" y="15"/>
                    </a:lnTo>
                    <a:lnTo>
                      <a:pt x="1" y="17"/>
                    </a:lnTo>
                    <a:lnTo>
                      <a:pt x="0" y="18"/>
                    </a:lnTo>
                    <a:lnTo>
                      <a:pt x="0" y="20"/>
                    </a:lnTo>
                    <a:lnTo>
                      <a:pt x="0" y="21"/>
                    </a:lnTo>
                    <a:lnTo>
                      <a:pt x="1" y="23"/>
                    </a:lnTo>
                    <a:lnTo>
                      <a:pt x="2" y="24"/>
                    </a:lnTo>
                    <a:lnTo>
                      <a:pt x="4" y="24"/>
                    </a:lnTo>
                    <a:lnTo>
                      <a:pt x="5" y="22"/>
                    </a:lnTo>
                    <a:lnTo>
                      <a:pt x="6" y="20"/>
                    </a:lnTo>
                    <a:lnTo>
                      <a:pt x="8" y="18"/>
                    </a:lnTo>
                    <a:lnTo>
                      <a:pt x="10" y="16"/>
                    </a:lnTo>
                    <a:lnTo>
                      <a:pt x="12" y="15"/>
                    </a:lnTo>
                    <a:lnTo>
                      <a:pt x="14" y="14"/>
                    </a:lnTo>
                    <a:lnTo>
                      <a:pt x="16" y="12"/>
                    </a:lnTo>
                    <a:lnTo>
                      <a:pt x="17" y="11"/>
                    </a:lnTo>
                    <a:lnTo>
                      <a:pt x="18" y="9"/>
                    </a:lnTo>
                    <a:lnTo>
                      <a:pt x="18" y="7"/>
                    </a:lnTo>
                    <a:lnTo>
                      <a:pt x="19" y="5"/>
                    </a:lnTo>
                    <a:lnTo>
                      <a:pt x="19" y="3"/>
                    </a:lnTo>
                    <a:lnTo>
                      <a:pt x="19" y="2"/>
                    </a:lnTo>
                    <a:lnTo>
                      <a:pt x="18" y="0"/>
                    </a:lnTo>
                    <a:lnTo>
                      <a:pt x="17" y="0"/>
                    </a:lnTo>
                    <a:lnTo>
                      <a:pt x="15" y="1"/>
                    </a:lnTo>
                    <a:lnTo>
                      <a:pt x="15" y="2"/>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9" name="Freeform 49"/>
              <p:cNvSpPr>
                <a:spLocks/>
              </p:cNvSpPr>
              <p:nvPr/>
            </p:nvSpPr>
            <p:spPr bwMode="auto">
              <a:xfrm>
                <a:off x="954087" y="5040312"/>
                <a:ext cx="55563" cy="42863"/>
              </a:xfrm>
              <a:custGeom>
                <a:avLst/>
                <a:gdLst>
                  <a:gd name="T0" fmla="*/ 2147483647 w 35"/>
                  <a:gd name="T1" fmla="*/ 2147483647 h 27"/>
                  <a:gd name="T2" fmla="*/ 2147483647 w 35"/>
                  <a:gd name="T3" fmla="*/ 2147483647 h 27"/>
                  <a:gd name="T4" fmla="*/ 2147483647 w 35"/>
                  <a:gd name="T5" fmla="*/ 2147483647 h 27"/>
                  <a:gd name="T6" fmla="*/ 2147483647 w 35"/>
                  <a:gd name="T7" fmla="*/ 2147483647 h 27"/>
                  <a:gd name="T8" fmla="*/ 2147483647 w 35"/>
                  <a:gd name="T9" fmla="*/ 2147483647 h 27"/>
                  <a:gd name="T10" fmla="*/ 2147483647 w 35"/>
                  <a:gd name="T11" fmla="*/ 2147483647 h 27"/>
                  <a:gd name="T12" fmla="*/ 2147483647 w 35"/>
                  <a:gd name="T13" fmla="*/ 2147483647 h 27"/>
                  <a:gd name="T14" fmla="*/ 2147483647 w 35"/>
                  <a:gd name="T15" fmla="*/ 2147483647 h 27"/>
                  <a:gd name="T16" fmla="*/ 2147483647 w 35"/>
                  <a:gd name="T17" fmla="*/ 0 h 27"/>
                  <a:gd name="T18" fmla="*/ 2147483647 w 35"/>
                  <a:gd name="T19" fmla="*/ 0 h 27"/>
                  <a:gd name="T20" fmla="*/ 2147483647 w 35"/>
                  <a:gd name="T21" fmla="*/ 2147483647 h 27"/>
                  <a:gd name="T22" fmla="*/ 2147483647 w 35"/>
                  <a:gd name="T23" fmla="*/ 2147483647 h 27"/>
                  <a:gd name="T24" fmla="*/ 2147483647 w 35"/>
                  <a:gd name="T25" fmla="*/ 2147483647 h 27"/>
                  <a:gd name="T26" fmla="*/ 2147483647 w 35"/>
                  <a:gd name="T27" fmla="*/ 2147483647 h 27"/>
                  <a:gd name="T28" fmla="*/ 2147483647 w 35"/>
                  <a:gd name="T29" fmla="*/ 2147483647 h 27"/>
                  <a:gd name="T30" fmla="*/ 2147483647 w 35"/>
                  <a:gd name="T31" fmla="*/ 2147483647 h 27"/>
                  <a:gd name="T32" fmla="*/ 2147483647 w 35"/>
                  <a:gd name="T33" fmla="*/ 2147483647 h 27"/>
                  <a:gd name="T34" fmla="*/ 0 w 35"/>
                  <a:gd name="T35" fmla="*/ 2147483647 h 27"/>
                  <a:gd name="T36" fmla="*/ 2147483647 w 35"/>
                  <a:gd name="T37" fmla="*/ 2147483647 h 27"/>
                  <a:gd name="T38" fmla="*/ 2147483647 w 35"/>
                  <a:gd name="T39" fmla="*/ 2147483647 h 27"/>
                  <a:gd name="T40" fmla="*/ 2147483647 w 35"/>
                  <a:gd name="T41" fmla="*/ 2147483647 h 27"/>
                  <a:gd name="T42" fmla="*/ 2147483647 w 35"/>
                  <a:gd name="T43" fmla="*/ 2147483647 h 27"/>
                  <a:gd name="T44" fmla="*/ 2147483647 w 35"/>
                  <a:gd name="T45" fmla="*/ 2147483647 h 27"/>
                  <a:gd name="T46" fmla="*/ 2147483647 w 35"/>
                  <a:gd name="T47" fmla="*/ 2147483647 h 27"/>
                  <a:gd name="T48" fmla="*/ 2147483647 w 35"/>
                  <a:gd name="T49" fmla="*/ 2147483647 h 27"/>
                  <a:gd name="T50" fmla="*/ 2147483647 w 35"/>
                  <a:gd name="T51" fmla="*/ 2147483647 h 27"/>
                  <a:gd name="T52" fmla="*/ 2147483647 w 35"/>
                  <a:gd name="T53" fmla="*/ 2147483647 h 27"/>
                  <a:gd name="T54" fmla="*/ 2147483647 w 35"/>
                  <a:gd name="T55" fmla="*/ 2147483647 h 27"/>
                  <a:gd name="T56" fmla="*/ 2147483647 w 35"/>
                  <a:gd name="T57" fmla="*/ 2147483647 h 27"/>
                  <a:gd name="T58" fmla="*/ 2147483647 w 35"/>
                  <a:gd name="T59" fmla="*/ 2147483647 h 27"/>
                  <a:gd name="T60" fmla="*/ 2147483647 w 35"/>
                  <a:gd name="T61" fmla="*/ 2147483647 h 27"/>
                  <a:gd name="T62" fmla="*/ 2147483647 w 35"/>
                  <a:gd name="T63" fmla="*/ 2147483647 h 27"/>
                  <a:gd name="T64" fmla="*/ 2147483647 w 35"/>
                  <a:gd name="T65" fmla="*/ 2147483647 h 27"/>
                  <a:gd name="T66" fmla="*/ 2147483647 w 35"/>
                  <a:gd name="T67" fmla="*/ 2147483647 h 27"/>
                  <a:gd name="T68" fmla="*/ 2147483647 w 35"/>
                  <a:gd name="T69" fmla="*/ 2147483647 h 27"/>
                  <a:gd name="T70" fmla="*/ 2147483647 w 35"/>
                  <a:gd name="T71" fmla="*/ 2147483647 h 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
                  <a:gd name="T109" fmla="*/ 0 h 27"/>
                  <a:gd name="T110" fmla="*/ 35 w 35"/>
                  <a:gd name="T111" fmla="*/ 27 h 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 h="27">
                    <a:moveTo>
                      <a:pt x="32" y="14"/>
                    </a:moveTo>
                    <a:lnTo>
                      <a:pt x="33" y="13"/>
                    </a:lnTo>
                    <a:lnTo>
                      <a:pt x="34" y="12"/>
                    </a:lnTo>
                    <a:lnTo>
                      <a:pt x="35" y="10"/>
                    </a:lnTo>
                    <a:lnTo>
                      <a:pt x="35" y="8"/>
                    </a:lnTo>
                    <a:lnTo>
                      <a:pt x="35" y="6"/>
                    </a:lnTo>
                    <a:lnTo>
                      <a:pt x="35" y="4"/>
                    </a:lnTo>
                    <a:lnTo>
                      <a:pt x="33" y="3"/>
                    </a:lnTo>
                    <a:lnTo>
                      <a:pt x="31" y="2"/>
                    </a:lnTo>
                    <a:lnTo>
                      <a:pt x="29" y="2"/>
                    </a:lnTo>
                    <a:lnTo>
                      <a:pt x="28" y="2"/>
                    </a:lnTo>
                    <a:lnTo>
                      <a:pt x="27" y="2"/>
                    </a:lnTo>
                    <a:lnTo>
                      <a:pt x="26" y="2"/>
                    </a:lnTo>
                    <a:lnTo>
                      <a:pt x="25" y="2"/>
                    </a:lnTo>
                    <a:lnTo>
                      <a:pt x="24" y="1"/>
                    </a:lnTo>
                    <a:lnTo>
                      <a:pt x="23" y="1"/>
                    </a:lnTo>
                    <a:lnTo>
                      <a:pt x="22" y="0"/>
                    </a:lnTo>
                    <a:lnTo>
                      <a:pt x="21" y="0"/>
                    </a:lnTo>
                    <a:lnTo>
                      <a:pt x="18" y="0"/>
                    </a:lnTo>
                    <a:lnTo>
                      <a:pt x="16" y="1"/>
                    </a:lnTo>
                    <a:lnTo>
                      <a:pt x="13" y="1"/>
                    </a:lnTo>
                    <a:lnTo>
                      <a:pt x="10" y="2"/>
                    </a:lnTo>
                    <a:lnTo>
                      <a:pt x="8" y="2"/>
                    </a:lnTo>
                    <a:lnTo>
                      <a:pt x="8" y="3"/>
                    </a:lnTo>
                    <a:lnTo>
                      <a:pt x="7" y="4"/>
                    </a:lnTo>
                    <a:lnTo>
                      <a:pt x="7" y="6"/>
                    </a:lnTo>
                    <a:lnTo>
                      <a:pt x="6" y="7"/>
                    </a:lnTo>
                    <a:lnTo>
                      <a:pt x="5" y="9"/>
                    </a:lnTo>
                    <a:lnTo>
                      <a:pt x="4" y="9"/>
                    </a:lnTo>
                    <a:lnTo>
                      <a:pt x="4" y="10"/>
                    </a:lnTo>
                    <a:lnTo>
                      <a:pt x="3" y="11"/>
                    </a:lnTo>
                    <a:lnTo>
                      <a:pt x="1" y="11"/>
                    </a:lnTo>
                    <a:lnTo>
                      <a:pt x="1" y="12"/>
                    </a:lnTo>
                    <a:lnTo>
                      <a:pt x="0" y="13"/>
                    </a:lnTo>
                    <a:lnTo>
                      <a:pt x="0" y="14"/>
                    </a:lnTo>
                    <a:lnTo>
                      <a:pt x="0" y="16"/>
                    </a:lnTo>
                    <a:lnTo>
                      <a:pt x="1" y="17"/>
                    </a:lnTo>
                    <a:lnTo>
                      <a:pt x="2" y="17"/>
                    </a:lnTo>
                    <a:lnTo>
                      <a:pt x="3" y="18"/>
                    </a:lnTo>
                    <a:lnTo>
                      <a:pt x="4" y="18"/>
                    </a:lnTo>
                    <a:lnTo>
                      <a:pt x="6" y="19"/>
                    </a:lnTo>
                    <a:lnTo>
                      <a:pt x="7" y="19"/>
                    </a:lnTo>
                    <a:lnTo>
                      <a:pt x="8" y="19"/>
                    </a:lnTo>
                    <a:lnTo>
                      <a:pt x="7" y="19"/>
                    </a:lnTo>
                    <a:lnTo>
                      <a:pt x="7" y="20"/>
                    </a:lnTo>
                    <a:lnTo>
                      <a:pt x="7" y="21"/>
                    </a:lnTo>
                    <a:lnTo>
                      <a:pt x="8" y="21"/>
                    </a:lnTo>
                    <a:lnTo>
                      <a:pt x="9" y="21"/>
                    </a:lnTo>
                    <a:lnTo>
                      <a:pt x="10" y="21"/>
                    </a:lnTo>
                    <a:lnTo>
                      <a:pt x="12" y="21"/>
                    </a:lnTo>
                    <a:lnTo>
                      <a:pt x="13" y="21"/>
                    </a:lnTo>
                    <a:lnTo>
                      <a:pt x="14" y="21"/>
                    </a:lnTo>
                    <a:lnTo>
                      <a:pt x="15" y="21"/>
                    </a:lnTo>
                    <a:lnTo>
                      <a:pt x="16" y="22"/>
                    </a:lnTo>
                    <a:lnTo>
                      <a:pt x="17" y="24"/>
                    </a:lnTo>
                    <a:lnTo>
                      <a:pt x="18" y="25"/>
                    </a:lnTo>
                    <a:lnTo>
                      <a:pt x="20" y="27"/>
                    </a:lnTo>
                    <a:lnTo>
                      <a:pt x="22" y="27"/>
                    </a:lnTo>
                    <a:lnTo>
                      <a:pt x="23" y="27"/>
                    </a:lnTo>
                    <a:lnTo>
                      <a:pt x="24" y="27"/>
                    </a:lnTo>
                    <a:lnTo>
                      <a:pt x="25" y="27"/>
                    </a:lnTo>
                    <a:lnTo>
                      <a:pt x="27" y="27"/>
                    </a:lnTo>
                    <a:lnTo>
                      <a:pt x="28" y="26"/>
                    </a:lnTo>
                    <a:lnTo>
                      <a:pt x="29" y="26"/>
                    </a:lnTo>
                    <a:lnTo>
                      <a:pt x="30" y="25"/>
                    </a:lnTo>
                    <a:lnTo>
                      <a:pt x="30" y="24"/>
                    </a:lnTo>
                    <a:lnTo>
                      <a:pt x="31" y="22"/>
                    </a:lnTo>
                    <a:lnTo>
                      <a:pt x="32" y="20"/>
                    </a:lnTo>
                    <a:lnTo>
                      <a:pt x="33" y="17"/>
                    </a:lnTo>
                    <a:lnTo>
                      <a:pt x="32" y="1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0" name="Freeform 50"/>
              <p:cNvSpPr>
                <a:spLocks/>
              </p:cNvSpPr>
              <p:nvPr/>
            </p:nvSpPr>
            <p:spPr bwMode="auto">
              <a:xfrm>
                <a:off x="1150937" y="5132387"/>
                <a:ext cx="68263" cy="22225"/>
              </a:xfrm>
              <a:custGeom>
                <a:avLst/>
                <a:gdLst>
                  <a:gd name="T0" fmla="*/ 2147483647 w 43"/>
                  <a:gd name="T1" fmla="*/ 0 h 14"/>
                  <a:gd name="T2" fmla="*/ 2147483647 w 43"/>
                  <a:gd name="T3" fmla="*/ 0 h 14"/>
                  <a:gd name="T4" fmla="*/ 2147483647 w 43"/>
                  <a:gd name="T5" fmla="*/ 0 h 14"/>
                  <a:gd name="T6" fmla="*/ 2147483647 w 43"/>
                  <a:gd name="T7" fmla="*/ 2147483647 h 14"/>
                  <a:gd name="T8" fmla="*/ 2147483647 w 43"/>
                  <a:gd name="T9" fmla="*/ 2147483647 h 14"/>
                  <a:gd name="T10" fmla="*/ 2147483647 w 43"/>
                  <a:gd name="T11" fmla="*/ 2147483647 h 14"/>
                  <a:gd name="T12" fmla="*/ 2147483647 w 43"/>
                  <a:gd name="T13" fmla="*/ 2147483647 h 14"/>
                  <a:gd name="T14" fmla="*/ 2147483647 w 43"/>
                  <a:gd name="T15" fmla="*/ 2147483647 h 14"/>
                  <a:gd name="T16" fmla="*/ 2147483647 w 43"/>
                  <a:gd name="T17" fmla="*/ 2147483647 h 14"/>
                  <a:gd name="T18" fmla="*/ 2147483647 w 43"/>
                  <a:gd name="T19" fmla="*/ 2147483647 h 14"/>
                  <a:gd name="T20" fmla="*/ 2147483647 w 43"/>
                  <a:gd name="T21" fmla="*/ 2147483647 h 14"/>
                  <a:gd name="T22" fmla="*/ 2147483647 w 43"/>
                  <a:gd name="T23" fmla="*/ 2147483647 h 14"/>
                  <a:gd name="T24" fmla="*/ 2147483647 w 43"/>
                  <a:gd name="T25" fmla="*/ 2147483647 h 14"/>
                  <a:gd name="T26" fmla="*/ 2147483647 w 43"/>
                  <a:gd name="T27" fmla="*/ 2147483647 h 14"/>
                  <a:gd name="T28" fmla="*/ 2147483647 w 43"/>
                  <a:gd name="T29" fmla="*/ 2147483647 h 14"/>
                  <a:gd name="T30" fmla="*/ 2147483647 w 43"/>
                  <a:gd name="T31" fmla="*/ 2147483647 h 14"/>
                  <a:gd name="T32" fmla="*/ 2147483647 w 43"/>
                  <a:gd name="T33" fmla="*/ 2147483647 h 14"/>
                  <a:gd name="T34" fmla="*/ 2147483647 w 43"/>
                  <a:gd name="T35" fmla="*/ 2147483647 h 14"/>
                  <a:gd name="T36" fmla="*/ 2147483647 w 43"/>
                  <a:gd name="T37" fmla="*/ 2147483647 h 14"/>
                  <a:gd name="T38" fmla="*/ 2147483647 w 43"/>
                  <a:gd name="T39" fmla="*/ 2147483647 h 14"/>
                  <a:gd name="T40" fmla="*/ 2147483647 w 43"/>
                  <a:gd name="T41" fmla="*/ 2147483647 h 14"/>
                  <a:gd name="T42" fmla="*/ 2147483647 w 43"/>
                  <a:gd name="T43" fmla="*/ 2147483647 h 14"/>
                  <a:gd name="T44" fmla="*/ 2147483647 w 43"/>
                  <a:gd name="T45" fmla="*/ 2147483647 h 14"/>
                  <a:gd name="T46" fmla="*/ 2147483647 w 43"/>
                  <a:gd name="T47" fmla="*/ 2147483647 h 14"/>
                  <a:gd name="T48" fmla="*/ 2147483647 w 43"/>
                  <a:gd name="T49" fmla="*/ 2147483647 h 14"/>
                  <a:gd name="T50" fmla="*/ 2147483647 w 43"/>
                  <a:gd name="T51" fmla="*/ 2147483647 h 14"/>
                  <a:gd name="T52" fmla="*/ 2147483647 w 43"/>
                  <a:gd name="T53" fmla="*/ 2147483647 h 14"/>
                  <a:gd name="T54" fmla="*/ 2147483647 w 43"/>
                  <a:gd name="T55" fmla="*/ 2147483647 h 14"/>
                  <a:gd name="T56" fmla="*/ 2147483647 w 43"/>
                  <a:gd name="T57" fmla="*/ 2147483647 h 14"/>
                  <a:gd name="T58" fmla="*/ 2147483647 w 43"/>
                  <a:gd name="T59" fmla="*/ 2147483647 h 14"/>
                  <a:gd name="T60" fmla="*/ 0 w 43"/>
                  <a:gd name="T61" fmla="*/ 2147483647 h 14"/>
                  <a:gd name="T62" fmla="*/ 0 w 43"/>
                  <a:gd name="T63" fmla="*/ 2147483647 h 14"/>
                  <a:gd name="T64" fmla="*/ 2147483647 w 43"/>
                  <a:gd name="T65" fmla="*/ 2147483647 h 14"/>
                  <a:gd name="T66" fmla="*/ 2147483647 w 43"/>
                  <a:gd name="T67" fmla="*/ 2147483647 h 14"/>
                  <a:gd name="T68" fmla="*/ 2147483647 w 43"/>
                  <a:gd name="T69" fmla="*/ 2147483647 h 14"/>
                  <a:gd name="T70" fmla="*/ 2147483647 w 43"/>
                  <a:gd name="T71" fmla="*/ 2147483647 h 14"/>
                  <a:gd name="T72" fmla="*/ 2147483647 w 43"/>
                  <a:gd name="T73" fmla="*/ 2147483647 h 14"/>
                  <a:gd name="T74" fmla="*/ 2147483647 w 43"/>
                  <a:gd name="T75" fmla="*/ 2147483647 h 14"/>
                  <a:gd name="T76" fmla="*/ 2147483647 w 43"/>
                  <a:gd name="T77" fmla="*/ 2147483647 h 14"/>
                  <a:gd name="T78" fmla="*/ 2147483647 w 43"/>
                  <a:gd name="T79" fmla="*/ 2147483647 h 14"/>
                  <a:gd name="T80" fmla="*/ 2147483647 w 43"/>
                  <a:gd name="T81" fmla="*/ 2147483647 h 14"/>
                  <a:gd name="T82" fmla="*/ 2147483647 w 43"/>
                  <a:gd name="T83" fmla="*/ 2147483647 h 14"/>
                  <a:gd name="T84" fmla="*/ 2147483647 w 43"/>
                  <a:gd name="T85" fmla="*/ 2147483647 h 14"/>
                  <a:gd name="T86" fmla="*/ 2147483647 w 43"/>
                  <a:gd name="T87" fmla="*/ 2147483647 h 14"/>
                  <a:gd name="T88" fmla="*/ 2147483647 w 43"/>
                  <a:gd name="T89" fmla="*/ 2147483647 h 14"/>
                  <a:gd name="T90" fmla="*/ 2147483647 w 43"/>
                  <a:gd name="T91" fmla="*/ 2147483647 h 14"/>
                  <a:gd name="T92" fmla="*/ 2147483647 w 43"/>
                  <a:gd name="T93" fmla="*/ 2147483647 h 14"/>
                  <a:gd name="T94" fmla="*/ 2147483647 w 43"/>
                  <a:gd name="T95" fmla="*/ 2147483647 h 14"/>
                  <a:gd name="T96" fmla="*/ 2147483647 w 43"/>
                  <a:gd name="T97" fmla="*/ 2147483647 h 14"/>
                  <a:gd name="T98" fmla="*/ 2147483647 w 43"/>
                  <a:gd name="T99" fmla="*/ 2147483647 h 14"/>
                  <a:gd name="T100" fmla="*/ 2147483647 w 43"/>
                  <a:gd name="T101" fmla="*/ 2147483647 h 14"/>
                  <a:gd name="T102" fmla="*/ 2147483647 w 43"/>
                  <a:gd name="T103" fmla="*/ 2147483647 h 14"/>
                  <a:gd name="T104" fmla="*/ 2147483647 w 43"/>
                  <a:gd name="T105" fmla="*/ 2147483647 h 14"/>
                  <a:gd name="T106" fmla="*/ 2147483647 w 43"/>
                  <a:gd name="T107" fmla="*/ 2147483647 h 14"/>
                  <a:gd name="T108" fmla="*/ 2147483647 w 43"/>
                  <a:gd name="T109" fmla="*/ 2147483647 h 14"/>
                  <a:gd name="T110" fmla="*/ 2147483647 w 43"/>
                  <a:gd name="T111" fmla="*/ 2147483647 h 14"/>
                  <a:gd name="T112" fmla="*/ 2147483647 w 43"/>
                  <a:gd name="T113" fmla="*/ 2147483647 h 14"/>
                  <a:gd name="T114" fmla="*/ 2147483647 w 43"/>
                  <a:gd name="T115" fmla="*/ 2147483647 h 14"/>
                  <a:gd name="T116" fmla="*/ 2147483647 w 43"/>
                  <a:gd name="T117" fmla="*/ 2147483647 h 14"/>
                  <a:gd name="T118" fmla="*/ 2147483647 w 43"/>
                  <a:gd name="T119" fmla="*/ 0 h 14"/>
                  <a:gd name="T120" fmla="*/ 2147483647 w 43"/>
                  <a:gd name="T121" fmla="*/ 0 h 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
                  <a:gd name="T184" fmla="*/ 0 h 14"/>
                  <a:gd name="T185" fmla="*/ 43 w 43"/>
                  <a:gd name="T186" fmla="*/ 14 h 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 h="14">
                    <a:moveTo>
                      <a:pt x="39" y="0"/>
                    </a:moveTo>
                    <a:lnTo>
                      <a:pt x="38" y="0"/>
                    </a:lnTo>
                    <a:lnTo>
                      <a:pt x="37" y="0"/>
                    </a:lnTo>
                    <a:lnTo>
                      <a:pt x="35" y="1"/>
                    </a:lnTo>
                    <a:lnTo>
                      <a:pt x="33" y="1"/>
                    </a:lnTo>
                    <a:lnTo>
                      <a:pt x="30" y="1"/>
                    </a:lnTo>
                    <a:lnTo>
                      <a:pt x="28" y="2"/>
                    </a:lnTo>
                    <a:lnTo>
                      <a:pt x="26" y="2"/>
                    </a:lnTo>
                    <a:lnTo>
                      <a:pt x="24" y="2"/>
                    </a:lnTo>
                    <a:lnTo>
                      <a:pt x="23" y="1"/>
                    </a:lnTo>
                    <a:lnTo>
                      <a:pt x="21" y="1"/>
                    </a:lnTo>
                    <a:lnTo>
                      <a:pt x="19" y="1"/>
                    </a:lnTo>
                    <a:lnTo>
                      <a:pt x="17" y="1"/>
                    </a:lnTo>
                    <a:lnTo>
                      <a:pt x="15" y="1"/>
                    </a:lnTo>
                    <a:lnTo>
                      <a:pt x="13" y="1"/>
                    </a:lnTo>
                    <a:lnTo>
                      <a:pt x="12" y="1"/>
                    </a:lnTo>
                    <a:lnTo>
                      <a:pt x="11" y="2"/>
                    </a:lnTo>
                    <a:lnTo>
                      <a:pt x="9" y="2"/>
                    </a:lnTo>
                    <a:lnTo>
                      <a:pt x="8" y="2"/>
                    </a:lnTo>
                    <a:lnTo>
                      <a:pt x="6" y="2"/>
                    </a:lnTo>
                    <a:lnTo>
                      <a:pt x="5" y="3"/>
                    </a:lnTo>
                    <a:lnTo>
                      <a:pt x="3" y="3"/>
                    </a:lnTo>
                    <a:lnTo>
                      <a:pt x="3" y="4"/>
                    </a:lnTo>
                    <a:lnTo>
                      <a:pt x="3" y="5"/>
                    </a:lnTo>
                    <a:lnTo>
                      <a:pt x="4" y="6"/>
                    </a:lnTo>
                    <a:lnTo>
                      <a:pt x="5" y="7"/>
                    </a:lnTo>
                    <a:lnTo>
                      <a:pt x="5" y="9"/>
                    </a:lnTo>
                    <a:lnTo>
                      <a:pt x="4" y="9"/>
                    </a:lnTo>
                    <a:lnTo>
                      <a:pt x="2" y="10"/>
                    </a:lnTo>
                    <a:lnTo>
                      <a:pt x="1" y="11"/>
                    </a:lnTo>
                    <a:lnTo>
                      <a:pt x="0" y="12"/>
                    </a:lnTo>
                    <a:lnTo>
                      <a:pt x="2" y="13"/>
                    </a:lnTo>
                    <a:lnTo>
                      <a:pt x="5" y="14"/>
                    </a:lnTo>
                    <a:lnTo>
                      <a:pt x="7" y="14"/>
                    </a:lnTo>
                    <a:lnTo>
                      <a:pt x="10" y="13"/>
                    </a:lnTo>
                    <a:lnTo>
                      <a:pt x="12" y="13"/>
                    </a:lnTo>
                    <a:lnTo>
                      <a:pt x="15" y="12"/>
                    </a:lnTo>
                    <a:lnTo>
                      <a:pt x="17" y="11"/>
                    </a:lnTo>
                    <a:lnTo>
                      <a:pt x="19" y="11"/>
                    </a:lnTo>
                    <a:lnTo>
                      <a:pt x="21" y="10"/>
                    </a:lnTo>
                    <a:lnTo>
                      <a:pt x="23" y="10"/>
                    </a:lnTo>
                    <a:lnTo>
                      <a:pt x="25" y="10"/>
                    </a:lnTo>
                    <a:lnTo>
                      <a:pt x="27" y="10"/>
                    </a:lnTo>
                    <a:lnTo>
                      <a:pt x="28" y="10"/>
                    </a:lnTo>
                    <a:lnTo>
                      <a:pt x="30" y="10"/>
                    </a:lnTo>
                    <a:lnTo>
                      <a:pt x="32" y="9"/>
                    </a:lnTo>
                    <a:lnTo>
                      <a:pt x="34" y="9"/>
                    </a:lnTo>
                    <a:lnTo>
                      <a:pt x="36" y="9"/>
                    </a:lnTo>
                    <a:lnTo>
                      <a:pt x="38" y="8"/>
                    </a:lnTo>
                    <a:lnTo>
                      <a:pt x="39" y="8"/>
                    </a:lnTo>
                    <a:lnTo>
                      <a:pt x="41" y="7"/>
                    </a:lnTo>
                    <a:lnTo>
                      <a:pt x="42" y="7"/>
                    </a:lnTo>
                    <a:lnTo>
                      <a:pt x="42" y="6"/>
                    </a:lnTo>
                    <a:lnTo>
                      <a:pt x="43" y="6"/>
                    </a:lnTo>
                    <a:lnTo>
                      <a:pt x="43" y="5"/>
                    </a:lnTo>
                    <a:lnTo>
                      <a:pt x="43" y="4"/>
                    </a:lnTo>
                    <a:lnTo>
                      <a:pt x="42" y="2"/>
                    </a:lnTo>
                    <a:lnTo>
                      <a:pt x="41" y="1"/>
                    </a:lnTo>
                    <a:lnTo>
                      <a:pt x="40" y="0"/>
                    </a:lnTo>
                    <a:lnTo>
                      <a:pt x="39"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1" name="Freeform 51"/>
              <p:cNvSpPr>
                <a:spLocks/>
              </p:cNvSpPr>
              <p:nvPr/>
            </p:nvSpPr>
            <p:spPr bwMode="auto">
              <a:xfrm>
                <a:off x="1185862" y="5160962"/>
                <a:ext cx="23813" cy="22225"/>
              </a:xfrm>
              <a:custGeom>
                <a:avLst/>
                <a:gdLst>
                  <a:gd name="T0" fmla="*/ 2147483647 w 15"/>
                  <a:gd name="T1" fmla="*/ 0 h 14"/>
                  <a:gd name="T2" fmla="*/ 2147483647 w 15"/>
                  <a:gd name="T3" fmla="*/ 2147483647 h 14"/>
                  <a:gd name="T4" fmla="*/ 2147483647 w 15"/>
                  <a:gd name="T5" fmla="*/ 2147483647 h 14"/>
                  <a:gd name="T6" fmla="*/ 2147483647 w 15"/>
                  <a:gd name="T7" fmla="*/ 2147483647 h 14"/>
                  <a:gd name="T8" fmla="*/ 0 w 15"/>
                  <a:gd name="T9" fmla="*/ 2147483647 h 14"/>
                  <a:gd name="T10" fmla="*/ 2147483647 w 15"/>
                  <a:gd name="T11" fmla="*/ 2147483647 h 14"/>
                  <a:gd name="T12" fmla="*/ 2147483647 w 15"/>
                  <a:gd name="T13" fmla="*/ 2147483647 h 14"/>
                  <a:gd name="T14" fmla="*/ 2147483647 w 15"/>
                  <a:gd name="T15" fmla="*/ 2147483647 h 14"/>
                  <a:gd name="T16" fmla="*/ 2147483647 w 15"/>
                  <a:gd name="T17" fmla="*/ 2147483647 h 14"/>
                  <a:gd name="T18" fmla="*/ 2147483647 w 15"/>
                  <a:gd name="T19" fmla="*/ 2147483647 h 14"/>
                  <a:gd name="T20" fmla="*/ 2147483647 w 15"/>
                  <a:gd name="T21" fmla="*/ 2147483647 h 14"/>
                  <a:gd name="T22" fmla="*/ 2147483647 w 15"/>
                  <a:gd name="T23" fmla="*/ 2147483647 h 14"/>
                  <a:gd name="T24" fmla="*/ 2147483647 w 15"/>
                  <a:gd name="T25" fmla="*/ 2147483647 h 14"/>
                  <a:gd name="T26" fmla="*/ 2147483647 w 15"/>
                  <a:gd name="T27" fmla="*/ 2147483647 h 14"/>
                  <a:gd name="T28" fmla="*/ 2147483647 w 15"/>
                  <a:gd name="T29" fmla="*/ 2147483647 h 14"/>
                  <a:gd name="T30" fmla="*/ 2147483647 w 15"/>
                  <a:gd name="T31" fmla="*/ 2147483647 h 14"/>
                  <a:gd name="T32" fmla="*/ 2147483647 w 15"/>
                  <a:gd name="T33" fmla="*/ 2147483647 h 14"/>
                  <a:gd name="T34" fmla="*/ 2147483647 w 15"/>
                  <a:gd name="T35" fmla="*/ 2147483647 h 14"/>
                  <a:gd name="T36" fmla="*/ 2147483647 w 15"/>
                  <a:gd name="T37" fmla="*/ 2147483647 h 14"/>
                  <a:gd name="T38" fmla="*/ 2147483647 w 15"/>
                  <a:gd name="T39" fmla="*/ 2147483647 h 14"/>
                  <a:gd name="T40" fmla="*/ 2147483647 w 15"/>
                  <a:gd name="T41" fmla="*/ 2147483647 h 14"/>
                  <a:gd name="T42" fmla="*/ 2147483647 w 15"/>
                  <a:gd name="T43" fmla="*/ 2147483647 h 14"/>
                  <a:gd name="T44" fmla="*/ 2147483647 w 15"/>
                  <a:gd name="T45" fmla="*/ 2147483647 h 14"/>
                  <a:gd name="T46" fmla="*/ 2147483647 w 15"/>
                  <a:gd name="T47" fmla="*/ 2147483647 h 14"/>
                  <a:gd name="T48" fmla="*/ 2147483647 w 15"/>
                  <a:gd name="T49" fmla="*/ 2147483647 h 14"/>
                  <a:gd name="T50" fmla="*/ 2147483647 w 15"/>
                  <a:gd name="T51" fmla="*/ 2147483647 h 14"/>
                  <a:gd name="T52" fmla="*/ 2147483647 w 15"/>
                  <a:gd name="T53" fmla="*/ 0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
                  <a:gd name="T82" fmla="*/ 0 h 14"/>
                  <a:gd name="T83" fmla="*/ 15 w 15"/>
                  <a:gd name="T84" fmla="*/ 14 h 1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 h="14">
                    <a:moveTo>
                      <a:pt x="6" y="0"/>
                    </a:moveTo>
                    <a:lnTo>
                      <a:pt x="5" y="1"/>
                    </a:lnTo>
                    <a:lnTo>
                      <a:pt x="2" y="1"/>
                    </a:lnTo>
                    <a:lnTo>
                      <a:pt x="1" y="3"/>
                    </a:lnTo>
                    <a:lnTo>
                      <a:pt x="0" y="5"/>
                    </a:lnTo>
                    <a:lnTo>
                      <a:pt x="1" y="7"/>
                    </a:lnTo>
                    <a:lnTo>
                      <a:pt x="3" y="9"/>
                    </a:lnTo>
                    <a:lnTo>
                      <a:pt x="4" y="11"/>
                    </a:lnTo>
                    <a:lnTo>
                      <a:pt x="5" y="12"/>
                    </a:lnTo>
                    <a:lnTo>
                      <a:pt x="5" y="13"/>
                    </a:lnTo>
                    <a:lnTo>
                      <a:pt x="7" y="14"/>
                    </a:lnTo>
                    <a:lnTo>
                      <a:pt x="8" y="13"/>
                    </a:lnTo>
                    <a:lnTo>
                      <a:pt x="9" y="11"/>
                    </a:lnTo>
                    <a:lnTo>
                      <a:pt x="10" y="10"/>
                    </a:lnTo>
                    <a:lnTo>
                      <a:pt x="11" y="10"/>
                    </a:lnTo>
                    <a:lnTo>
                      <a:pt x="12" y="11"/>
                    </a:lnTo>
                    <a:lnTo>
                      <a:pt x="13" y="11"/>
                    </a:lnTo>
                    <a:lnTo>
                      <a:pt x="15" y="8"/>
                    </a:lnTo>
                    <a:lnTo>
                      <a:pt x="14" y="4"/>
                    </a:lnTo>
                    <a:lnTo>
                      <a:pt x="13" y="4"/>
                    </a:lnTo>
                    <a:lnTo>
                      <a:pt x="12" y="4"/>
                    </a:lnTo>
                    <a:lnTo>
                      <a:pt x="11" y="4"/>
                    </a:lnTo>
                    <a:lnTo>
                      <a:pt x="10" y="4"/>
                    </a:lnTo>
                    <a:lnTo>
                      <a:pt x="9" y="3"/>
                    </a:lnTo>
                    <a:lnTo>
                      <a:pt x="8" y="1"/>
                    </a:lnTo>
                    <a:lnTo>
                      <a:pt x="7" y="1"/>
                    </a:lnTo>
                    <a:lnTo>
                      <a:pt x="6"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2" name="Freeform 52"/>
              <p:cNvSpPr>
                <a:spLocks/>
              </p:cNvSpPr>
              <p:nvPr/>
            </p:nvSpPr>
            <p:spPr bwMode="auto">
              <a:xfrm>
                <a:off x="1206500" y="5187950"/>
                <a:ext cx="23812" cy="12700"/>
              </a:xfrm>
              <a:custGeom>
                <a:avLst/>
                <a:gdLst>
                  <a:gd name="T0" fmla="*/ 2147483647 w 15"/>
                  <a:gd name="T1" fmla="*/ 2147483647 h 8"/>
                  <a:gd name="T2" fmla="*/ 2147483647 w 15"/>
                  <a:gd name="T3" fmla="*/ 2147483647 h 8"/>
                  <a:gd name="T4" fmla="*/ 2147483647 w 15"/>
                  <a:gd name="T5" fmla="*/ 2147483647 h 8"/>
                  <a:gd name="T6" fmla="*/ 2147483647 w 15"/>
                  <a:gd name="T7" fmla="*/ 2147483647 h 8"/>
                  <a:gd name="T8" fmla="*/ 2147483647 w 15"/>
                  <a:gd name="T9" fmla="*/ 2147483647 h 8"/>
                  <a:gd name="T10" fmla="*/ 2147483647 w 15"/>
                  <a:gd name="T11" fmla="*/ 2147483647 h 8"/>
                  <a:gd name="T12" fmla="*/ 2147483647 w 15"/>
                  <a:gd name="T13" fmla="*/ 2147483647 h 8"/>
                  <a:gd name="T14" fmla="*/ 0 w 15"/>
                  <a:gd name="T15" fmla="*/ 2147483647 h 8"/>
                  <a:gd name="T16" fmla="*/ 0 w 15"/>
                  <a:gd name="T17" fmla="*/ 2147483647 h 8"/>
                  <a:gd name="T18" fmla="*/ 2147483647 w 15"/>
                  <a:gd name="T19" fmla="*/ 2147483647 h 8"/>
                  <a:gd name="T20" fmla="*/ 2147483647 w 15"/>
                  <a:gd name="T21" fmla="*/ 2147483647 h 8"/>
                  <a:gd name="T22" fmla="*/ 2147483647 w 15"/>
                  <a:gd name="T23" fmla="*/ 2147483647 h 8"/>
                  <a:gd name="T24" fmla="*/ 2147483647 w 15"/>
                  <a:gd name="T25" fmla="*/ 2147483647 h 8"/>
                  <a:gd name="T26" fmla="*/ 2147483647 w 15"/>
                  <a:gd name="T27" fmla="*/ 2147483647 h 8"/>
                  <a:gd name="T28" fmla="*/ 2147483647 w 15"/>
                  <a:gd name="T29" fmla="*/ 2147483647 h 8"/>
                  <a:gd name="T30" fmla="*/ 2147483647 w 15"/>
                  <a:gd name="T31" fmla="*/ 2147483647 h 8"/>
                  <a:gd name="T32" fmla="*/ 2147483647 w 15"/>
                  <a:gd name="T33" fmla="*/ 2147483647 h 8"/>
                  <a:gd name="T34" fmla="*/ 2147483647 w 15"/>
                  <a:gd name="T35" fmla="*/ 2147483647 h 8"/>
                  <a:gd name="T36" fmla="*/ 2147483647 w 15"/>
                  <a:gd name="T37" fmla="*/ 2147483647 h 8"/>
                  <a:gd name="T38" fmla="*/ 2147483647 w 15"/>
                  <a:gd name="T39" fmla="*/ 2147483647 h 8"/>
                  <a:gd name="T40" fmla="*/ 2147483647 w 15"/>
                  <a:gd name="T41" fmla="*/ 2147483647 h 8"/>
                  <a:gd name="T42" fmla="*/ 2147483647 w 15"/>
                  <a:gd name="T43" fmla="*/ 0 h 8"/>
                  <a:gd name="T44" fmla="*/ 2147483647 w 15"/>
                  <a:gd name="T45" fmla="*/ 2147483647 h 8"/>
                  <a:gd name="T46" fmla="*/ 2147483647 w 15"/>
                  <a:gd name="T47" fmla="*/ 2147483647 h 8"/>
                  <a:gd name="T48" fmla="*/ 2147483647 w 15"/>
                  <a:gd name="T49" fmla="*/ 2147483647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
                  <a:gd name="T76" fmla="*/ 0 h 8"/>
                  <a:gd name="T77" fmla="*/ 15 w 15"/>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 h="8">
                    <a:moveTo>
                      <a:pt x="8" y="1"/>
                    </a:moveTo>
                    <a:lnTo>
                      <a:pt x="8" y="1"/>
                    </a:lnTo>
                    <a:lnTo>
                      <a:pt x="7" y="2"/>
                    </a:lnTo>
                    <a:lnTo>
                      <a:pt x="5" y="2"/>
                    </a:lnTo>
                    <a:lnTo>
                      <a:pt x="4" y="3"/>
                    </a:lnTo>
                    <a:lnTo>
                      <a:pt x="3" y="4"/>
                    </a:lnTo>
                    <a:lnTo>
                      <a:pt x="1" y="5"/>
                    </a:lnTo>
                    <a:lnTo>
                      <a:pt x="0" y="6"/>
                    </a:lnTo>
                    <a:lnTo>
                      <a:pt x="0" y="7"/>
                    </a:lnTo>
                    <a:lnTo>
                      <a:pt x="1" y="7"/>
                    </a:lnTo>
                    <a:lnTo>
                      <a:pt x="2" y="8"/>
                    </a:lnTo>
                    <a:lnTo>
                      <a:pt x="4" y="8"/>
                    </a:lnTo>
                    <a:lnTo>
                      <a:pt x="6" y="8"/>
                    </a:lnTo>
                    <a:lnTo>
                      <a:pt x="8" y="8"/>
                    </a:lnTo>
                    <a:lnTo>
                      <a:pt x="11" y="8"/>
                    </a:lnTo>
                    <a:lnTo>
                      <a:pt x="13" y="8"/>
                    </a:lnTo>
                    <a:lnTo>
                      <a:pt x="14" y="8"/>
                    </a:lnTo>
                    <a:lnTo>
                      <a:pt x="15" y="7"/>
                    </a:lnTo>
                    <a:lnTo>
                      <a:pt x="15" y="4"/>
                    </a:lnTo>
                    <a:lnTo>
                      <a:pt x="15" y="2"/>
                    </a:lnTo>
                    <a:lnTo>
                      <a:pt x="14" y="1"/>
                    </a:lnTo>
                    <a:lnTo>
                      <a:pt x="12" y="0"/>
                    </a:lnTo>
                    <a:lnTo>
                      <a:pt x="11" y="1"/>
                    </a:lnTo>
                    <a:lnTo>
                      <a:pt x="9" y="1"/>
                    </a:lnTo>
                    <a:lnTo>
                      <a:pt x="8" y="1"/>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3" name="Freeform 53"/>
              <p:cNvSpPr>
                <a:spLocks/>
              </p:cNvSpPr>
              <p:nvPr/>
            </p:nvSpPr>
            <p:spPr bwMode="auto">
              <a:xfrm>
                <a:off x="925512" y="5045075"/>
                <a:ext cx="30163" cy="38100"/>
              </a:xfrm>
              <a:custGeom>
                <a:avLst/>
                <a:gdLst>
                  <a:gd name="T0" fmla="*/ 2147483647 w 19"/>
                  <a:gd name="T1" fmla="*/ 2147483647 h 24"/>
                  <a:gd name="T2" fmla="*/ 2147483647 w 19"/>
                  <a:gd name="T3" fmla="*/ 2147483647 h 24"/>
                  <a:gd name="T4" fmla="*/ 2147483647 w 19"/>
                  <a:gd name="T5" fmla="*/ 2147483647 h 24"/>
                  <a:gd name="T6" fmla="*/ 2147483647 w 19"/>
                  <a:gd name="T7" fmla="*/ 2147483647 h 24"/>
                  <a:gd name="T8" fmla="*/ 2147483647 w 19"/>
                  <a:gd name="T9" fmla="*/ 2147483647 h 24"/>
                  <a:gd name="T10" fmla="*/ 2147483647 w 19"/>
                  <a:gd name="T11" fmla="*/ 2147483647 h 24"/>
                  <a:gd name="T12" fmla="*/ 2147483647 w 19"/>
                  <a:gd name="T13" fmla="*/ 2147483647 h 24"/>
                  <a:gd name="T14" fmla="*/ 2147483647 w 19"/>
                  <a:gd name="T15" fmla="*/ 2147483647 h 24"/>
                  <a:gd name="T16" fmla="*/ 2147483647 w 19"/>
                  <a:gd name="T17" fmla="*/ 2147483647 h 24"/>
                  <a:gd name="T18" fmla="*/ 2147483647 w 19"/>
                  <a:gd name="T19" fmla="*/ 2147483647 h 24"/>
                  <a:gd name="T20" fmla="*/ 2147483647 w 19"/>
                  <a:gd name="T21" fmla="*/ 2147483647 h 24"/>
                  <a:gd name="T22" fmla="*/ 0 w 19"/>
                  <a:gd name="T23" fmla="*/ 2147483647 h 24"/>
                  <a:gd name="T24" fmla="*/ 0 w 19"/>
                  <a:gd name="T25" fmla="*/ 2147483647 h 24"/>
                  <a:gd name="T26" fmla="*/ 2147483647 w 19"/>
                  <a:gd name="T27" fmla="*/ 2147483647 h 24"/>
                  <a:gd name="T28" fmla="*/ 2147483647 w 19"/>
                  <a:gd name="T29" fmla="*/ 2147483647 h 24"/>
                  <a:gd name="T30" fmla="*/ 2147483647 w 19"/>
                  <a:gd name="T31" fmla="*/ 2147483647 h 24"/>
                  <a:gd name="T32" fmla="*/ 2147483647 w 19"/>
                  <a:gd name="T33" fmla="*/ 2147483647 h 24"/>
                  <a:gd name="T34" fmla="*/ 2147483647 w 19"/>
                  <a:gd name="T35" fmla="*/ 2147483647 h 24"/>
                  <a:gd name="T36" fmla="*/ 2147483647 w 19"/>
                  <a:gd name="T37" fmla="*/ 2147483647 h 24"/>
                  <a:gd name="T38" fmla="*/ 2147483647 w 19"/>
                  <a:gd name="T39" fmla="*/ 2147483647 h 24"/>
                  <a:gd name="T40" fmla="*/ 2147483647 w 19"/>
                  <a:gd name="T41" fmla="*/ 2147483647 h 24"/>
                  <a:gd name="T42" fmla="*/ 2147483647 w 19"/>
                  <a:gd name="T43" fmla="*/ 2147483647 h 24"/>
                  <a:gd name="T44" fmla="*/ 2147483647 w 19"/>
                  <a:gd name="T45" fmla="*/ 2147483647 h 24"/>
                  <a:gd name="T46" fmla="*/ 2147483647 w 19"/>
                  <a:gd name="T47" fmla="*/ 2147483647 h 24"/>
                  <a:gd name="T48" fmla="*/ 2147483647 w 19"/>
                  <a:gd name="T49" fmla="*/ 2147483647 h 24"/>
                  <a:gd name="T50" fmla="*/ 2147483647 w 19"/>
                  <a:gd name="T51" fmla="*/ 2147483647 h 24"/>
                  <a:gd name="T52" fmla="*/ 2147483647 w 19"/>
                  <a:gd name="T53" fmla="*/ 2147483647 h 24"/>
                  <a:gd name="T54" fmla="*/ 2147483647 w 19"/>
                  <a:gd name="T55" fmla="*/ 2147483647 h 24"/>
                  <a:gd name="T56" fmla="*/ 2147483647 w 19"/>
                  <a:gd name="T57" fmla="*/ 2147483647 h 24"/>
                  <a:gd name="T58" fmla="*/ 2147483647 w 19"/>
                  <a:gd name="T59" fmla="*/ 0 h 24"/>
                  <a:gd name="T60" fmla="*/ 2147483647 w 19"/>
                  <a:gd name="T61" fmla="*/ 0 h 24"/>
                  <a:gd name="T62" fmla="*/ 2147483647 w 19"/>
                  <a:gd name="T63" fmla="*/ 2147483647 h 24"/>
                  <a:gd name="T64" fmla="*/ 2147483647 w 19"/>
                  <a:gd name="T65" fmla="*/ 2147483647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4"/>
                  <a:gd name="T101" fmla="*/ 19 w 19"/>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4">
                    <a:moveTo>
                      <a:pt x="15" y="2"/>
                    </a:moveTo>
                    <a:lnTo>
                      <a:pt x="15" y="2"/>
                    </a:lnTo>
                    <a:lnTo>
                      <a:pt x="15" y="4"/>
                    </a:lnTo>
                    <a:lnTo>
                      <a:pt x="13" y="6"/>
                    </a:lnTo>
                    <a:lnTo>
                      <a:pt x="10" y="8"/>
                    </a:lnTo>
                    <a:lnTo>
                      <a:pt x="8" y="10"/>
                    </a:lnTo>
                    <a:lnTo>
                      <a:pt x="6" y="11"/>
                    </a:lnTo>
                    <a:lnTo>
                      <a:pt x="5" y="13"/>
                    </a:lnTo>
                    <a:lnTo>
                      <a:pt x="3" y="15"/>
                    </a:lnTo>
                    <a:lnTo>
                      <a:pt x="2" y="17"/>
                    </a:lnTo>
                    <a:lnTo>
                      <a:pt x="1" y="18"/>
                    </a:lnTo>
                    <a:lnTo>
                      <a:pt x="0" y="20"/>
                    </a:lnTo>
                    <a:lnTo>
                      <a:pt x="0" y="21"/>
                    </a:lnTo>
                    <a:lnTo>
                      <a:pt x="1" y="23"/>
                    </a:lnTo>
                    <a:lnTo>
                      <a:pt x="3" y="24"/>
                    </a:lnTo>
                    <a:lnTo>
                      <a:pt x="4" y="24"/>
                    </a:lnTo>
                    <a:lnTo>
                      <a:pt x="6" y="22"/>
                    </a:lnTo>
                    <a:lnTo>
                      <a:pt x="7" y="20"/>
                    </a:lnTo>
                    <a:lnTo>
                      <a:pt x="9" y="17"/>
                    </a:lnTo>
                    <a:lnTo>
                      <a:pt x="10" y="16"/>
                    </a:lnTo>
                    <a:lnTo>
                      <a:pt x="13" y="14"/>
                    </a:lnTo>
                    <a:lnTo>
                      <a:pt x="14" y="14"/>
                    </a:lnTo>
                    <a:lnTo>
                      <a:pt x="16" y="12"/>
                    </a:lnTo>
                    <a:lnTo>
                      <a:pt x="17" y="11"/>
                    </a:lnTo>
                    <a:lnTo>
                      <a:pt x="18" y="9"/>
                    </a:lnTo>
                    <a:lnTo>
                      <a:pt x="19" y="7"/>
                    </a:lnTo>
                    <a:lnTo>
                      <a:pt x="19" y="4"/>
                    </a:lnTo>
                    <a:lnTo>
                      <a:pt x="19" y="3"/>
                    </a:lnTo>
                    <a:lnTo>
                      <a:pt x="19" y="1"/>
                    </a:lnTo>
                    <a:lnTo>
                      <a:pt x="18" y="0"/>
                    </a:lnTo>
                    <a:lnTo>
                      <a:pt x="17" y="0"/>
                    </a:lnTo>
                    <a:lnTo>
                      <a:pt x="16" y="1"/>
                    </a:lnTo>
                    <a:lnTo>
                      <a:pt x="15" y="2"/>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4" name="Freeform 54"/>
              <p:cNvSpPr>
                <a:spLocks/>
              </p:cNvSpPr>
              <p:nvPr/>
            </p:nvSpPr>
            <p:spPr bwMode="auto">
              <a:xfrm>
                <a:off x="1127125" y="5113337"/>
                <a:ext cx="15875" cy="17463"/>
              </a:xfrm>
              <a:custGeom>
                <a:avLst/>
                <a:gdLst>
                  <a:gd name="T0" fmla="*/ 2147483647 w 10"/>
                  <a:gd name="T1" fmla="*/ 2147483647 h 11"/>
                  <a:gd name="T2" fmla="*/ 2147483647 w 10"/>
                  <a:gd name="T3" fmla="*/ 2147483647 h 11"/>
                  <a:gd name="T4" fmla="*/ 2147483647 w 10"/>
                  <a:gd name="T5" fmla="*/ 2147483647 h 11"/>
                  <a:gd name="T6" fmla="*/ 2147483647 w 10"/>
                  <a:gd name="T7" fmla="*/ 2147483647 h 11"/>
                  <a:gd name="T8" fmla="*/ 2147483647 w 10"/>
                  <a:gd name="T9" fmla="*/ 2147483647 h 11"/>
                  <a:gd name="T10" fmla="*/ 2147483647 w 10"/>
                  <a:gd name="T11" fmla="*/ 2147483647 h 11"/>
                  <a:gd name="T12" fmla="*/ 2147483647 w 10"/>
                  <a:gd name="T13" fmla="*/ 2147483647 h 11"/>
                  <a:gd name="T14" fmla="*/ 2147483647 w 10"/>
                  <a:gd name="T15" fmla="*/ 2147483647 h 11"/>
                  <a:gd name="T16" fmla="*/ 2147483647 w 10"/>
                  <a:gd name="T17" fmla="*/ 0 h 11"/>
                  <a:gd name="T18" fmla="*/ 2147483647 w 10"/>
                  <a:gd name="T19" fmla="*/ 2147483647 h 11"/>
                  <a:gd name="T20" fmla="*/ 2147483647 w 10"/>
                  <a:gd name="T21" fmla="*/ 2147483647 h 11"/>
                  <a:gd name="T22" fmla="*/ 0 w 10"/>
                  <a:gd name="T23" fmla="*/ 2147483647 h 11"/>
                  <a:gd name="T24" fmla="*/ 0 w 10"/>
                  <a:gd name="T25" fmla="*/ 2147483647 h 11"/>
                  <a:gd name="T26" fmla="*/ 0 w 10"/>
                  <a:gd name="T27" fmla="*/ 2147483647 h 11"/>
                  <a:gd name="T28" fmla="*/ 2147483647 w 10"/>
                  <a:gd name="T29" fmla="*/ 2147483647 h 11"/>
                  <a:gd name="T30" fmla="*/ 2147483647 w 10"/>
                  <a:gd name="T31" fmla="*/ 2147483647 h 11"/>
                  <a:gd name="T32" fmla="*/ 2147483647 w 10"/>
                  <a:gd name="T33" fmla="*/ 214748364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
                  <a:gd name="T52" fmla="*/ 0 h 11"/>
                  <a:gd name="T53" fmla="*/ 10 w 10"/>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 h="11">
                    <a:moveTo>
                      <a:pt x="5" y="11"/>
                    </a:moveTo>
                    <a:lnTo>
                      <a:pt x="7" y="10"/>
                    </a:lnTo>
                    <a:lnTo>
                      <a:pt x="9" y="9"/>
                    </a:lnTo>
                    <a:lnTo>
                      <a:pt x="10" y="7"/>
                    </a:lnTo>
                    <a:lnTo>
                      <a:pt x="10" y="5"/>
                    </a:lnTo>
                    <a:lnTo>
                      <a:pt x="10" y="3"/>
                    </a:lnTo>
                    <a:lnTo>
                      <a:pt x="9" y="1"/>
                    </a:lnTo>
                    <a:lnTo>
                      <a:pt x="7" y="1"/>
                    </a:lnTo>
                    <a:lnTo>
                      <a:pt x="5" y="0"/>
                    </a:lnTo>
                    <a:lnTo>
                      <a:pt x="3" y="1"/>
                    </a:lnTo>
                    <a:lnTo>
                      <a:pt x="1" y="1"/>
                    </a:lnTo>
                    <a:lnTo>
                      <a:pt x="0" y="3"/>
                    </a:lnTo>
                    <a:lnTo>
                      <a:pt x="0" y="5"/>
                    </a:lnTo>
                    <a:lnTo>
                      <a:pt x="0" y="7"/>
                    </a:lnTo>
                    <a:lnTo>
                      <a:pt x="1" y="9"/>
                    </a:lnTo>
                    <a:lnTo>
                      <a:pt x="3" y="10"/>
                    </a:lnTo>
                    <a:lnTo>
                      <a:pt x="5" y="11"/>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85" name="Freeform 55"/>
              <p:cNvSpPr>
                <a:spLocks/>
              </p:cNvSpPr>
              <p:nvPr/>
            </p:nvSpPr>
            <p:spPr bwMode="auto">
              <a:xfrm>
                <a:off x="1130300" y="5114925"/>
                <a:ext cx="12700" cy="11112"/>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2147483647 w 8"/>
                  <a:gd name="T17" fmla="*/ 0 h 7"/>
                  <a:gd name="T18" fmla="*/ 2147483647 w 8"/>
                  <a:gd name="T19" fmla="*/ 0 h 7"/>
                  <a:gd name="T20" fmla="*/ 2147483647 w 8"/>
                  <a:gd name="T21" fmla="*/ 2147483647 h 7"/>
                  <a:gd name="T22" fmla="*/ 2147483647 w 8"/>
                  <a:gd name="T23" fmla="*/ 2147483647 h 7"/>
                  <a:gd name="T24" fmla="*/ 0 w 8"/>
                  <a:gd name="T25" fmla="*/ 2147483647 h 7"/>
                  <a:gd name="T26" fmla="*/ 2147483647 w 8"/>
                  <a:gd name="T27" fmla="*/ 2147483647 h 7"/>
                  <a:gd name="T28" fmla="*/ 2147483647 w 8"/>
                  <a:gd name="T29" fmla="*/ 2147483647 h 7"/>
                  <a:gd name="T30" fmla="*/ 2147483647 w 8"/>
                  <a:gd name="T31" fmla="*/ 2147483647 h 7"/>
                  <a:gd name="T32" fmla="*/ 2147483647 w 8"/>
                  <a:gd name="T33" fmla="*/ 2147483647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7"/>
                  <a:gd name="T53" fmla="*/ 8 w 8"/>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7">
                    <a:moveTo>
                      <a:pt x="4" y="7"/>
                    </a:moveTo>
                    <a:lnTo>
                      <a:pt x="6" y="7"/>
                    </a:lnTo>
                    <a:lnTo>
                      <a:pt x="7" y="6"/>
                    </a:lnTo>
                    <a:lnTo>
                      <a:pt x="8" y="5"/>
                    </a:lnTo>
                    <a:lnTo>
                      <a:pt x="8" y="3"/>
                    </a:lnTo>
                    <a:lnTo>
                      <a:pt x="8" y="2"/>
                    </a:lnTo>
                    <a:lnTo>
                      <a:pt x="7" y="1"/>
                    </a:lnTo>
                    <a:lnTo>
                      <a:pt x="6" y="0"/>
                    </a:lnTo>
                    <a:lnTo>
                      <a:pt x="4" y="0"/>
                    </a:lnTo>
                    <a:lnTo>
                      <a:pt x="3" y="0"/>
                    </a:lnTo>
                    <a:lnTo>
                      <a:pt x="2" y="1"/>
                    </a:lnTo>
                    <a:lnTo>
                      <a:pt x="1" y="2"/>
                    </a:lnTo>
                    <a:lnTo>
                      <a:pt x="0" y="3"/>
                    </a:lnTo>
                    <a:lnTo>
                      <a:pt x="1" y="5"/>
                    </a:lnTo>
                    <a:lnTo>
                      <a:pt x="2" y="6"/>
                    </a:lnTo>
                    <a:lnTo>
                      <a:pt x="3" y="7"/>
                    </a:lnTo>
                    <a:lnTo>
                      <a:pt x="4" y="7"/>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sp>
          <p:nvSpPr>
            <p:cNvPr id="63" name="Freeform 41"/>
            <p:cNvSpPr>
              <a:spLocks/>
            </p:cNvSpPr>
            <p:nvPr/>
          </p:nvSpPr>
          <p:spPr bwMode="auto">
            <a:xfrm>
              <a:off x="2388843" y="4275437"/>
              <a:ext cx="1059726" cy="814421"/>
            </a:xfrm>
            <a:custGeom>
              <a:avLst/>
              <a:gdLst>
                <a:gd name="T0" fmla="*/ 2147483647 w 350"/>
                <a:gd name="T1" fmla="*/ 2147483647 h 274"/>
                <a:gd name="T2" fmla="*/ 2147483647 w 350"/>
                <a:gd name="T3" fmla="*/ 2147483647 h 274"/>
                <a:gd name="T4" fmla="*/ 2147483647 w 350"/>
                <a:gd name="T5" fmla="*/ 2147483647 h 274"/>
                <a:gd name="T6" fmla="*/ 2147483647 w 350"/>
                <a:gd name="T7" fmla="*/ 2147483647 h 274"/>
                <a:gd name="T8" fmla="*/ 2147483647 w 350"/>
                <a:gd name="T9" fmla="*/ 2147483647 h 274"/>
                <a:gd name="T10" fmla="*/ 2147483647 w 350"/>
                <a:gd name="T11" fmla="*/ 2147483647 h 274"/>
                <a:gd name="T12" fmla="*/ 2147483647 w 350"/>
                <a:gd name="T13" fmla="*/ 2147483647 h 274"/>
                <a:gd name="T14" fmla="*/ 2147483647 w 350"/>
                <a:gd name="T15" fmla="*/ 2147483647 h 274"/>
                <a:gd name="T16" fmla="*/ 2147483647 w 350"/>
                <a:gd name="T17" fmla="*/ 2147483647 h 274"/>
                <a:gd name="T18" fmla="*/ 2147483647 w 350"/>
                <a:gd name="T19" fmla="*/ 2147483647 h 274"/>
                <a:gd name="T20" fmla="*/ 2147483647 w 350"/>
                <a:gd name="T21" fmla="*/ 2147483647 h 274"/>
                <a:gd name="T22" fmla="*/ 2147483647 w 350"/>
                <a:gd name="T23" fmla="*/ 2147483647 h 274"/>
                <a:gd name="T24" fmla="*/ 2147483647 w 350"/>
                <a:gd name="T25" fmla="*/ 2147483647 h 274"/>
                <a:gd name="T26" fmla="*/ 2147483647 w 350"/>
                <a:gd name="T27" fmla="*/ 2147483647 h 274"/>
                <a:gd name="T28" fmla="*/ 2147483647 w 350"/>
                <a:gd name="T29" fmla="*/ 2147483647 h 274"/>
                <a:gd name="T30" fmla="*/ 2147483647 w 350"/>
                <a:gd name="T31" fmla="*/ 2147483647 h 274"/>
                <a:gd name="T32" fmla="*/ 2147483647 w 350"/>
                <a:gd name="T33" fmla="*/ 2147483647 h 274"/>
                <a:gd name="T34" fmla="*/ 2147483647 w 350"/>
                <a:gd name="T35" fmla="*/ 2147483647 h 274"/>
                <a:gd name="T36" fmla="*/ 2147483647 w 350"/>
                <a:gd name="T37" fmla="*/ 2147483647 h 274"/>
                <a:gd name="T38" fmla="*/ 2147483647 w 350"/>
                <a:gd name="T39" fmla="*/ 2147483647 h 274"/>
                <a:gd name="T40" fmla="*/ 2147483647 w 350"/>
                <a:gd name="T41" fmla="*/ 2147483647 h 274"/>
                <a:gd name="T42" fmla="*/ 2147483647 w 350"/>
                <a:gd name="T43" fmla="*/ 2147483647 h 274"/>
                <a:gd name="T44" fmla="*/ 2147483647 w 350"/>
                <a:gd name="T45" fmla="*/ 2147483647 h 274"/>
                <a:gd name="T46" fmla="*/ 2147483647 w 350"/>
                <a:gd name="T47" fmla="*/ 2147483647 h 274"/>
                <a:gd name="T48" fmla="*/ 2147483647 w 350"/>
                <a:gd name="T49" fmla="*/ 2147483647 h 274"/>
                <a:gd name="T50" fmla="*/ 2147483647 w 350"/>
                <a:gd name="T51" fmla="*/ 2147483647 h 274"/>
                <a:gd name="T52" fmla="*/ 2147483647 w 350"/>
                <a:gd name="T53" fmla="*/ 2147483647 h 274"/>
                <a:gd name="T54" fmla="*/ 2147483647 w 350"/>
                <a:gd name="T55" fmla="*/ 2147483647 h 274"/>
                <a:gd name="T56" fmla="*/ 2147483647 w 350"/>
                <a:gd name="T57" fmla="*/ 2147483647 h 274"/>
                <a:gd name="T58" fmla="*/ 2147483647 w 350"/>
                <a:gd name="T59" fmla="*/ 2147483647 h 274"/>
                <a:gd name="T60" fmla="*/ 2147483647 w 350"/>
                <a:gd name="T61" fmla="*/ 2147483647 h 274"/>
                <a:gd name="T62" fmla="*/ 2147483647 w 350"/>
                <a:gd name="T63" fmla="*/ 2147483647 h 274"/>
                <a:gd name="T64" fmla="*/ 2147483647 w 350"/>
                <a:gd name="T65" fmla="*/ 2147483647 h 274"/>
                <a:gd name="T66" fmla="*/ 2147483647 w 350"/>
                <a:gd name="T67" fmla="*/ 2147483647 h 274"/>
                <a:gd name="T68" fmla="*/ 2147483647 w 350"/>
                <a:gd name="T69" fmla="*/ 2147483647 h 274"/>
                <a:gd name="T70" fmla="*/ 2147483647 w 350"/>
                <a:gd name="T71" fmla="*/ 2147483647 h 274"/>
                <a:gd name="T72" fmla="*/ 2147483647 w 350"/>
                <a:gd name="T73" fmla="*/ 2147483647 h 274"/>
                <a:gd name="T74" fmla="*/ 2147483647 w 350"/>
                <a:gd name="T75" fmla="*/ 2147483647 h 274"/>
                <a:gd name="T76" fmla="*/ 2147483647 w 350"/>
                <a:gd name="T77" fmla="*/ 2147483647 h 274"/>
                <a:gd name="T78" fmla="*/ 2147483647 w 350"/>
                <a:gd name="T79" fmla="*/ 2147483647 h 274"/>
                <a:gd name="T80" fmla="*/ 2147483647 w 350"/>
                <a:gd name="T81" fmla="*/ 2147483647 h 274"/>
                <a:gd name="T82" fmla="*/ 2147483647 w 350"/>
                <a:gd name="T83" fmla="*/ 2147483647 h 274"/>
                <a:gd name="T84" fmla="*/ 2147483647 w 350"/>
                <a:gd name="T85" fmla="*/ 2147483647 h 274"/>
                <a:gd name="T86" fmla="*/ 2147483647 w 350"/>
                <a:gd name="T87" fmla="*/ 2147483647 h 274"/>
                <a:gd name="T88" fmla="*/ 2147483647 w 350"/>
                <a:gd name="T89" fmla="*/ 2147483647 h 274"/>
                <a:gd name="T90" fmla="*/ 2147483647 w 350"/>
                <a:gd name="T91" fmla="*/ 2147483647 h 274"/>
                <a:gd name="T92" fmla="*/ 2147483647 w 350"/>
                <a:gd name="T93" fmla="*/ 2147483647 h 274"/>
                <a:gd name="T94" fmla="*/ 2147483647 w 350"/>
                <a:gd name="T95" fmla="*/ 2147483647 h 274"/>
                <a:gd name="T96" fmla="*/ 2147483647 w 350"/>
                <a:gd name="T97" fmla="*/ 2147483647 h 274"/>
                <a:gd name="T98" fmla="*/ 2147483647 w 350"/>
                <a:gd name="T99" fmla="*/ 2147483647 h 274"/>
                <a:gd name="T100" fmla="*/ 2147483647 w 350"/>
                <a:gd name="T101" fmla="*/ 2147483647 h 274"/>
                <a:gd name="T102" fmla="*/ 2147483647 w 350"/>
                <a:gd name="T103" fmla="*/ 2147483647 h 274"/>
                <a:gd name="T104" fmla="*/ 2147483647 w 350"/>
                <a:gd name="T105" fmla="*/ 2147483647 h 274"/>
                <a:gd name="T106" fmla="*/ 2147483647 w 350"/>
                <a:gd name="T107" fmla="*/ 2147483647 h 274"/>
                <a:gd name="T108" fmla="*/ 2147483647 w 350"/>
                <a:gd name="T109" fmla="*/ 2147483647 h 274"/>
                <a:gd name="T110" fmla="*/ 2147483647 w 350"/>
                <a:gd name="T111" fmla="*/ 2147483647 h 274"/>
                <a:gd name="T112" fmla="*/ 2147483647 w 350"/>
                <a:gd name="T113" fmla="*/ 2147483647 h 274"/>
                <a:gd name="T114" fmla="*/ 2147483647 w 350"/>
                <a:gd name="T115" fmla="*/ 2147483647 h 274"/>
                <a:gd name="T116" fmla="*/ 2147483647 w 350"/>
                <a:gd name="T117" fmla="*/ 2147483647 h 274"/>
                <a:gd name="T118" fmla="*/ 2147483647 w 350"/>
                <a:gd name="T119" fmla="*/ 2147483647 h 274"/>
                <a:gd name="T120" fmla="*/ 2147483647 w 350"/>
                <a:gd name="T121" fmla="*/ 2147483647 h 274"/>
                <a:gd name="T122" fmla="*/ 2147483647 w 350"/>
                <a:gd name="T123" fmla="*/ 2147483647 h 2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
                <a:gd name="T187" fmla="*/ 0 h 274"/>
                <a:gd name="T188" fmla="*/ 350 w 350"/>
                <a:gd name="T189" fmla="*/ 274 h 2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 h="274">
                  <a:moveTo>
                    <a:pt x="253" y="181"/>
                  </a:moveTo>
                  <a:lnTo>
                    <a:pt x="251" y="181"/>
                  </a:lnTo>
                  <a:lnTo>
                    <a:pt x="249" y="181"/>
                  </a:lnTo>
                  <a:lnTo>
                    <a:pt x="246" y="181"/>
                  </a:lnTo>
                  <a:lnTo>
                    <a:pt x="244" y="181"/>
                  </a:lnTo>
                  <a:lnTo>
                    <a:pt x="244" y="182"/>
                  </a:lnTo>
                  <a:lnTo>
                    <a:pt x="244" y="183"/>
                  </a:lnTo>
                  <a:lnTo>
                    <a:pt x="243" y="183"/>
                  </a:lnTo>
                  <a:lnTo>
                    <a:pt x="241" y="183"/>
                  </a:lnTo>
                  <a:lnTo>
                    <a:pt x="240" y="183"/>
                  </a:lnTo>
                  <a:lnTo>
                    <a:pt x="239" y="182"/>
                  </a:lnTo>
                  <a:lnTo>
                    <a:pt x="236" y="181"/>
                  </a:lnTo>
                  <a:lnTo>
                    <a:pt x="223" y="26"/>
                  </a:lnTo>
                  <a:lnTo>
                    <a:pt x="220" y="26"/>
                  </a:lnTo>
                  <a:lnTo>
                    <a:pt x="218" y="23"/>
                  </a:lnTo>
                  <a:lnTo>
                    <a:pt x="217" y="23"/>
                  </a:lnTo>
                  <a:lnTo>
                    <a:pt x="216" y="23"/>
                  </a:lnTo>
                  <a:lnTo>
                    <a:pt x="215" y="23"/>
                  </a:lnTo>
                  <a:lnTo>
                    <a:pt x="213" y="22"/>
                  </a:lnTo>
                  <a:lnTo>
                    <a:pt x="211" y="21"/>
                  </a:lnTo>
                  <a:lnTo>
                    <a:pt x="210" y="21"/>
                  </a:lnTo>
                  <a:lnTo>
                    <a:pt x="208" y="20"/>
                  </a:lnTo>
                  <a:lnTo>
                    <a:pt x="207" y="20"/>
                  </a:lnTo>
                  <a:lnTo>
                    <a:pt x="203" y="23"/>
                  </a:lnTo>
                  <a:lnTo>
                    <a:pt x="199" y="21"/>
                  </a:lnTo>
                  <a:lnTo>
                    <a:pt x="194" y="23"/>
                  </a:lnTo>
                  <a:lnTo>
                    <a:pt x="193" y="22"/>
                  </a:lnTo>
                  <a:lnTo>
                    <a:pt x="192" y="22"/>
                  </a:lnTo>
                  <a:lnTo>
                    <a:pt x="189" y="21"/>
                  </a:lnTo>
                  <a:lnTo>
                    <a:pt x="186" y="20"/>
                  </a:lnTo>
                  <a:lnTo>
                    <a:pt x="184" y="19"/>
                  </a:lnTo>
                  <a:lnTo>
                    <a:pt x="182" y="19"/>
                  </a:lnTo>
                  <a:lnTo>
                    <a:pt x="182" y="18"/>
                  </a:lnTo>
                  <a:lnTo>
                    <a:pt x="178" y="19"/>
                  </a:lnTo>
                  <a:lnTo>
                    <a:pt x="177" y="19"/>
                  </a:lnTo>
                  <a:lnTo>
                    <a:pt x="176" y="18"/>
                  </a:lnTo>
                  <a:lnTo>
                    <a:pt x="176" y="17"/>
                  </a:lnTo>
                  <a:lnTo>
                    <a:pt x="177" y="15"/>
                  </a:lnTo>
                  <a:lnTo>
                    <a:pt x="176" y="14"/>
                  </a:lnTo>
                  <a:lnTo>
                    <a:pt x="174" y="14"/>
                  </a:lnTo>
                  <a:lnTo>
                    <a:pt x="172" y="15"/>
                  </a:lnTo>
                  <a:lnTo>
                    <a:pt x="169" y="15"/>
                  </a:lnTo>
                  <a:lnTo>
                    <a:pt x="167" y="15"/>
                  </a:lnTo>
                  <a:lnTo>
                    <a:pt x="165" y="16"/>
                  </a:lnTo>
                  <a:lnTo>
                    <a:pt x="160" y="13"/>
                  </a:lnTo>
                  <a:lnTo>
                    <a:pt x="159" y="8"/>
                  </a:lnTo>
                  <a:lnTo>
                    <a:pt x="155" y="11"/>
                  </a:lnTo>
                  <a:lnTo>
                    <a:pt x="156" y="14"/>
                  </a:lnTo>
                  <a:lnTo>
                    <a:pt x="154" y="18"/>
                  </a:lnTo>
                  <a:lnTo>
                    <a:pt x="152" y="14"/>
                  </a:lnTo>
                  <a:lnTo>
                    <a:pt x="151" y="13"/>
                  </a:lnTo>
                  <a:lnTo>
                    <a:pt x="151" y="7"/>
                  </a:lnTo>
                  <a:lnTo>
                    <a:pt x="144" y="5"/>
                  </a:lnTo>
                  <a:lnTo>
                    <a:pt x="143" y="4"/>
                  </a:lnTo>
                  <a:lnTo>
                    <a:pt x="141" y="3"/>
                  </a:lnTo>
                  <a:lnTo>
                    <a:pt x="138" y="1"/>
                  </a:lnTo>
                  <a:lnTo>
                    <a:pt x="137" y="0"/>
                  </a:lnTo>
                  <a:lnTo>
                    <a:pt x="135" y="1"/>
                  </a:lnTo>
                  <a:lnTo>
                    <a:pt x="133" y="2"/>
                  </a:lnTo>
                  <a:lnTo>
                    <a:pt x="132" y="2"/>
                  </a:lnTo>
                  <a:lnTo>
                    <a:pt x="132" y="3"/>
                  </a:lnTo>
                  <a:lnTo>
                    <a:pt x="129" y="4"/>
                  </a:lnTo>
                  <a:lnTo>
                    <a:pt x="127" y="5"/>
                  </a:lnTo>
                  <a:lnTo>
                    <a:pt x="124" y="5"/>
                  </a:lnTo>
                  <a:lnTo>
                    <a:pt x="121" y="4"/>
                  </a:lnTo>
                  <a:lnTo>
                    <a:pt x="119" y="5"/>
                  </a:lnTo>
                  <a:lnTo>
                    <a:pt x="118" y="6"/>
                  </a:lnTo>
                  <a:lnTo>
                    <a:pt x="118" y="7"/>
                  </a:lnTo>
                  <a:lnTo>
                    <a:pt x="106" y="9"/>
                  </a:lnTo>
                  <a:lnTo>
                    <a:pt x="106" y="13"/>
                  </a:lnTo>
                  <a:lnTo>
                    <a:pt x="106" y="14"/>
                  </a:lnTo>
                  <a:lnTo>
                    <a:pt x="104" y="15"/>
                  </a:lnTo>
                  <a:lnTo>
                    <a:pt x="103" y="18"/>
                  </a:lnTo>
                  <a:lnTo>
                    <a:pt x="100" y="21"/>
                  </a:lnTo>
                  <a:lnTo>
                    <a:pt x="98" y="24"/>
                  </a:lnTo>
                  <a:lnTo>
                    <a:pt x="95" y="26"/>
                  </a:lnTo>
                  <a:lnTo>
                    <a:pt x="93" y="27"/>
                  </a:lnTo>
                  <a:lnTo>
                    <a:pt x="92" y="28"/>
                  </a:lnTo>
                  <a:lnTo>
                    <a:pt x="90" y="28"/>
                  </a:lnTo>
                  <a:lnTo>
                    <a:pt x="88" y="27"/>
                  </a:lnTo>
                  <a:lnTo>
                    <a:pt x="85" y="27"/>
                  </a:lnTo>
                  <a:lnTo>
                    <a:pt x="83" y="27"/>
                  </a:lnTo>
                  <a:lnTo>
                    <a:pt x="80" y="26"/>
                  </a:lnTo>
                  <a:lnTo>
                    <a:pt x="78" y="26"/>
                  </a:lnTo>
                  <a:lnTo>
                    <a:pt x="77" y="26"/>
                  </a:lnTo>
                  <a:lnTo>
                    <a:pt x="76" y="26"/>
                  </a:lnTo>
                  <a:lnTo>
                    <a:pt x="77" y="26"/>
                  </a:lnTo>
                  <a:lnTo>
                    <a:pt x="77" y="28"/>
                  </a:lnTo>
                  <a:lnTo>
                    <a:pt x="77" y="30"/>
                  </a:lnTo>
                  <a:lnTo>
                    <a:pt x="75" y="32"/>
                  </a:lnTo>
                  <a:lnTo>
                    <a:pt x="74" y="32"/>
                  </a:lnTo>
                  <a:lnTo>
                    <a:pt x="72" y="33"/>
                  </a:lnTo>
                  <a:lnTo>
                    <a:pt x="70" y="33"/>
                  </a:lnTo>
                  <a:lnTo>
                    <a:pt x="74" y="36"/>
                  </a:lnTo>
                  <a:lnTo>
                    <a:pt x="74" y="37"/>
                  </a:lnTo>
                  <a:lnTo>
                    <a:pt x="74" y="38"/>
                  </a:lnTo>
                  <a:lnTo>
                    <a:pt x="75" y="39"/>
                  </a:lnTo>
                  <a:lnTo>
                    <a:pt x="75" y="40"/>
                  </a:lnTo>
                  <a:lnTo>
                    <a:pt x="76" y="41"/>
                  </a:lnTo>
                  <a:lnTo>
                    <a:pt x="77" y="42"/>
                  </a:lnTo>
                  <a:lnTo>
                    <a:pt x="78" y="42"/>
                  </a:lnTo>
                  <a:lnTo>
                    <a:pt x="79" y="43"/>
                  </a:lnTo>
                  <a:lnTo>
                    <a:pt x="79" y="44"/>
                  </a:lnTo>
                  <a:lnTo>
                    <a:pt x="82" y="50"/>
                  </a:lnTo>
                  <a:lnTo>
                    <a:pt x="82" y="51"/>
                  </a:lnTo>
                  <a:lnTo>
                    <a:pt x="82" y="54"/>
                  </a:lnTo>
                  <a:lnTo>
                    <a:pt x="82" y="56"/>
                  </a:lnTo>
                  <a:lnTo>
                    <a:pt x="83" y="58"/>
                  </a:lnTo>
                  <a:lnTo>
                    <a:pt x="84" y="60"/>
                  </a:lnTo>
                  <a:lnTo>
                    <a:pt x="86" y="62"/>
                  </a:lnTo>
                  <a:lnTo>
                    <a:pt x="87" y="63"/>
                  </a:lnTo>
                  <a:lnTo>
                    <a:pt x="91" y="64"/>
                  </a:lnTo>
                  <a:lnTo>
                    <a:pt x="94" y="65"/>
                  </a:lnTo>
                  <a:lnTo>
                    <a:pt x="95" y="67"/>
                  </a:lnTo>
                  <a:lnTo>
                    <a:pt x="94" y="69"/>
                  </a:lnTo>
                  <a:lnTo>
                    <a:pt x="94" y="70"/>
                  </a:lnTo>
                  <a:lnTo>
                    <a:pt x="95" y="70"/>
                  </a:lnTo>
                  <a:lnTo>
                    <a:pt x="98" y="72"/>
                  </a:lnTo>
                  <a:lnTo>
                    <a:pt x="100" y="74"/>
                  </a:lnTo>
                  <a:lnTo>
                    <a:pt x="101" y="76"/>
                  </a:lnTo>
                  <a:lnTo>
                    <a:pt x="101" y="77"/>
                  </a:lnTo>
                  <a:lnTo>
                    <a:pt x="99" y="77"/>
                  </a:lnTo>
                  <a:lnTo>
                    <a:pt x="98" y="76"/>
                  </a:lnTo>
                  <a:lnTo>
                    <a:pt x="94" y="78"/>
                  </a:lnTo>
                  <a:lnTo>
                    <a:pt x="92" y="78"/>
                  </a:lnTo>
                  <a:lnTo>
                    <a:pt x="91" y="79"/>
                  </a:lnTo>
                  <a:lnTo>
                    <a:pt x="88" y="79"/>
                  </a:lnTo>
                  <a:lnTo>
                    <a:pt x="86" y="79"/>
                  </a:lnTo>
                  <a:lnTo>
                    <a:pt x="83" y="79"/>
                  </a:lnTo>
                  <a:lnTo>
                    <a:pt x="81" y="78"/>
                  </a:lnTo>
                  <a:lnTo>
                    <a:pt x="79" y="76"/>
                  </a:lnTo>
                  <a:lnTo>
                    <a:pt x="77" y="73"/>
                  </a:lnTo>
                  <a:lnTo>
                    <a:pt x="78" y="72"/>
                  </a:lnTo>
                  <a:lnTo>
                    <a:pt x="79" y="71"/>
                  </a:lnTo>
                  <a:lnTo>
                    <a:pt x="80" y="68"/>
                  </a:lnTo>
                  <a:lnTo>
                    <a:pt x="80" y="67"/>
                  </a:lnTo>
                  <a:lnTo>
                    <a:pt x="79" y="66"/>
                  </a:lnTo>
                  <a:lnTo>
                    <a:pt x="78" y="66"/>
                  </a:lnTo>
                  <a:lnTo>
                    <a:pt x="76" y="66"/>
                  </a:lnTo>
                  <a:lnTo>
                    <a:pt x="75" y="66"/>
                  </a:lnTo>
                  <a:lnTo>
                    <a:pt x="75" y="67"/>
                  </a:lnTo>
                  <a:lnTo>
                    <a:pt x="74" y="67"/>
                  </a:lnTo>
                  <a:lnTo>
                    <a:pt x="66" y="69"/>
                  </a:lnTo>
                  <a:lnTo>
                    <a:pt x="66" y="72"/>
                  </a:lnTo>
                  <a:lnTo>
                    <a:pt x="62" y="70"/>
                  </a:lnTo>
                  <a:lnTo>
                    <a:pt x="60" y="70"/>
                  </a:lnTo>
                  <a:lnTo>
                    <a:pt x="58" y="71"/>
                  </a:lnTo>
                  <a:lnTo>
                    <a:pt x="56" y="72"/>
                  </a:lnTo>
                  <a:lnTo>
                    <a:pt x="54" y="73"/>
                  </a:lnTo>
                  <a:lnTo>
                    <a:pt x="51" y="73"/>
                  </a:lnTo>
                  <a:lnTo>
                    <a:pt x="50" y="74"/>
                  </a:lnTo>
                  <a:lnTo>
                    <a:pt x="48" y="74"/>
                  </a:lnTo>
                  <a:lnTo>
                    <a:pt x="47" y="75"/>
                  </a:lnTo>
                  <a:lnTo>
                    <a:pt x="47" y="76"/>
                  </a:lnTo>
                  <a:lnTo>
                    <a:pt x="48" y="77"/>
                  </a:lnTo>
                  <a:lnTo>
                    <a:pt x="49" y="78"/>
                  </a:lnTo>
                  <a:lnTo>
                    <a:pt x="51" y="79"/>
                  </a:lnTo>
                  <a:lnTo>
                    <a:pt x="53" y="79"/>
                  </a:lnTo>
                  <a:lnTo>
                    <a:pt x="55" y="80"/>
                  </a:lnTo>
                  <a:lnTo>
                    <a:pt x="56" y="81"/>
                  </a:lnTo>
                  <a:lnTo>
                    <a:pt x="55" y="82"/>
                  </a:lnTo>
                  <a:lnTo>
                    <a:pt x="54" y="83"/>
                  </a:lnTo>
                  <a:lnTo>
                    <a:pt x="53" y="83"/>
                  </a:lnTo>
                  <a:lnTo>
                    <a:pt x="54" y="84"/>
                  </a:lnTo>
                  <a:lnTo>
                    <a:pt x="55" y="85"/>
                  </a:lnTo>
                  <a:lnTo>
                    <a:pt x="56" y="85"/>
                  </a:lnTo>
                  <a:lnTo>
                    <a:pt x="57" y="86"/>
                  </a:lnTo>
                  <a:lnTo>
                    <a:pt x="56" y="88"/>
                  </a:lnTo>
                  <a:lnTo>
                    <a:pt x="56" y="91"/>
                  </a:lnTo>
                  <a:lnTo>
                    <a:pt x="55" y="91"/>
                  </a:lnTo>
                  <a:lnTo>
                    <a:pt x="56" y="93"/>
                  </a:lnTo>
                  <a:lnTo>
                    <a:pt x="57" y="96"/>
                  </a:lnTo>
                  <a:lnTo>
                    <a:pt x="59" y="99"/>
                  </a:lnTo>
                  <a:lnTo>
                    <a:pt x="62" y="101"/>
                  </a:lnTo>
                  <a:lnTo>
                    <a:pt x="63" y="101"/>
                  </a:lnTo>
                  <a:lnTo>
                    <a:pt x="65" y="101"/>
                  </a:lnTo>
                  <a:lnTo>
                    <a:pt x="67" y="101"/>
                  </a:lnTo>
                  <a:lnTo>
                    <a:pt x="69" y="101"/>
                  </a:lnTo>
                  <a:lnTo>
                    <a:pt x="71" y="101"/>
                  </a:lnTo>
                  <a:lnTo>
                    <a:pt x="73" y="101"/>
                  </a:lnTo>
                  <a:lnTo>
                    <a:pt x="74" y="101"/>
                  </a:lnTo>
                  <a:lnTo>
                    <a:pt x="75" y="101"/>
                  </a:lnTo>
                  <a:lnTo>
                    <a:pt x="76" y="101"/>
                  </a:lnTo>
                  <a:lnTo>
                    <a:pt x="77" y="101"/>
                  </a:lnTo>
                  <a:lnTo>
                    <a:pt x="79" y="100"/>
                  </a:lnTo>
                  <a:lnTo>
                    <a:pt x="80" y="103"/>
                  </a:lnTo>
                  <a:lnTo>
                    <a:pt x="82" y="104"/>
                  </a:lnTo>
                  <a:lnTo>
                    <a:pt x="85" y="103"/>
                  </a:lnTo>
                  <a:lnTo>
                    <a:pt x="86" y="102"/>
                  </a:lnTo>
                  <a:lnTo>
                    <a:pt x="88" y="101"/>
                  </a:lnTo>
                  <a:lnTo>
                    <a:pt x="89" y="101"/>
                  </a:lnTo>
                  <a:lnTo>
                    <a:pt x="91" y="101"/>
                  </a:lnTo>
                  <a:lnTo>
                    <a:pt x="91" y="102"/>
                  </a:lnTo>
                  <a:lnTo>
                    <a:pt x="89" y="103"/>
                  </a:lnTo>
                  <a:lnTo>
                    <a:pt x="88" y="105"/>
                  </a:lnTo>
                  <a:lnTo>
                    <a:pt x="87" y="107"/>
                  </a:lnTo>
                  <a:lnTo>
                    <a:pt x="87" y="108"/>
                  </a:lnTo>
                  <a:lnTo>
                    <a:pt x="87" y="109"/>
                  </a:lnTo>
                  <a:lnTo>
                    <a:pt x="88" y="110"/>
                  </a:lnTo>
                  <a:lnTo>
                    <a:pt x="88" y="111"/>
                  </a:lnTo>
                  <a:lnTo>
                    <a:pt x="89" y="112"/>
                  </a:lnTo>
                  <a:lnTo>
                    <a:pt x="89" y="113"/>
                  </a:lnTo>
                  <a:lnTo>
                    <a:pt x="89" y="114"/>
                  </a:lnTo>
                  <a:lnTo>
                    <a:pt x="90" y="115"/>
                  </a:lnTo>
                  <a:lnTo>
                    <a:pt x="90" y="116"/>
                  </a:lnTo>
                  <a:lnTo>
                    <a:pt x="90" y="117"/>
                  </a:lnTo>
                  <a:lnTo>
                    <a:pt x="88" y="118"/>
                  </a:lnTo>
                  <a:lnTo>
                    <a:pt x="86" y="119"/>
                  </a:lnTo>
                  <a:lnTo>
                    <a:pt x="85" y="120"/>
                  </a:lnTo>
                  <a:lnTo>
                    <a:pt x="84" y="120"/>
                  </a:lnTo>
                  <a:lnTo>
                    <a:pt x="84" y="121"/>
                  </a:lnTo>
                  <a:lnTo>
                    <a:pt x="83" y="122"/>
                  </a:lnTo>
                  <a:lnTo>
                    <a:pt x="82" y="122"/>
                  </a:lnTo>
                  <a:lnTo>
                    <a:pt x="81" y="122"/>
                  </a:lnTo>
                  <a:lnTo>
                    <a:pt x="80" y="121"/>
                  </a:lnTo>
                  <a:lnTo>
                    <a:pt x="79" y="120"/>
                  </a:lnTo>
                  <a:lnTo>
                    <a:pt x="77" y="123"/>
                  </a:lnTo>
                  <a:lnTo>
                    <a:pt x="76" y="124"/>
                  </a:lnTo>
                  <a:lnTo>
                    <a:pt x="75" y="124"/>
                  </a:lnTo>
                  <a:lnTo>
                    <a:pt x="74" y="125"/>
                  </a:lnTo>
                  <a:lnTo>
                    <a:pt x="72" y="125"/>
                  </a:lnTo>
                  <a:lnTo>
                    <a:pt x="71" y="125"/>
                  </a:lnTo>
                  <a:lnTo>
                    <a:pt x="70" y="124"/>
                  </a:lnTo>
                  <a:lnTo>
                    <a:pt x="69" y="123"/>
                  </a:lnTo>
                  <a:lnTo>
                    <a:pt x="68" y="122"/>
                  </a:lnTo>
                  <a:lnTo>
                    <a:pt x="67" y="121"/>
                  </a:lnTo>
                  <a:lnTo>
                    <a:pt x="65" y="121"/>
                  </a:lnTo>
                  <a:lnTo>
                    <a:pt x="63" y="121"/>
                  </a:lnTo>
                  <a:lnTo>
                    <a:pt x="61" y="122"/>
                  </a:lnTo>
                  <a:lnTo>
                    <a:pt x="58" y="124"/>
                  </a:lnTo>
                  <a:lnTo>
                    <a:pt x="56" y="125"/>
                  </a:lnTo>
                  <a:lnTo>
                    <a:pt x="56" y="126"/>
                  </a:lnTo>
                  <a:lnTo>
                    <a:pt x="57" y="127"/>
                  </a:lnTo>
                  <a:lnTo>
                    <a:pt x="57" y="128"/>
                  </a:lnTo>
                  <a:lnTo>
                    <a:pt x="58" y="129"/>
                  </a:lnTo>
                  <a:lnTo>
                    <a:pt x="58" y="130"/>
                  </a:lnTo>
                  <a:lnTo>
                    <a:pt x="55" y="131"/>
                  </a:lnTo>
                  <a:lnTo>
                    <a:pt x="54" y="131"/>
                  </a:lnTo>
                  <a:lnTo>
                    <a:pt x="52" y="132"/>
                  </a:lnTo>
                  <a:lnTo>
                    <a:pt x="50" y="134"/>
                  </a:lnTo>
                  <a:lnTo>
                    <a:pt x="49" y="136"/>
                  </a:lnTo>
                  <a:lnTo>
                    <a:pt x="48" y="138"/>
                  </a:lnTo>
                  <a:lnTo>
                    <a:pt x="47" y="140"/>
                  </a:lnTo>
                  <a:lnTo>
                    <a:pt x="46" y="141"/>
                  </a:lnTo>
                  <a:lnTo>
                    <a:pt x="45" y="141"/>
                  </a:lnTo>
                  <a:lnTo>
                    <a:pt x="44" y="142"/>
                  </a:lnTo>
                  <a:lnTo>
                    <a:pt x="43" y="143"/>
                  </a:lnTo>
                  <a:lnTo>
                    <a:pt x="42" y="144"/>
                  </a:lnTo>
                  <a:lnTo>
                    <a:pt x="41" y="145"/>
                  </a:lnTo>
                  <a:lnTo>
                    <a:pt x="41" y="147"/>
                  </a:lnTo>
                  <a:lnTo>
                    <a:pt x="42" y="150"/>
                  </a:lnTo>
                  <a:lnTo>
                    <a:pt x="43" y="152"/>
                  </a:lnTo>
                  <a:lnTo>
                    <a:pt x="44" y="152"/>
                  </a:lnTo>
                  <a:lnTo>
                    <a:pt x="45" y="153"/>
                  </a:lnTo>
                  <a:lnTo>
                    <a:pt x="46" y="154"/>
                  </a:lnTo>
                  <a:lnTo>
                    <a:pt x="47" y="155"/>
                  </a:lnTo>
                  <a:lnTo>
                    <a:pt x="47" y="156"/>
                  </a:lnTo>
                  <a:lnTo>
                    <a:pt x="47" y="160"/>
                  </a:lnTo>
                  <a:lnTo>
                    <a:pt x="42" y="161"/>
                  </a:lnTo>
                  <a:lnTo>
                    <a:pt x="42" y="162"/>
                  </a:lnTo>
                  <a:lnTo>
                    <a:pt x="42" y="163"/>
                  </a:lnTo>
                  <a:lnTo>
                    <a:pt x="41" y="164"/>
                  </a:lnTo>
                  <a:lnTo>
                    <a:pt x="42" y="165"/>
                  </a:lnTo>
                  <a:lnTo>
                    <a:pt x="44" y="165"/>
                  </a:lnTo>
                  <a:lnTo>
                    <a:pt x="45" y="166"/>
                  </a:lnTo>
                  <a:lnTo>
                    <a:pt x="46" y="166"/>
                  </a:lnTo>
                  <a:lnTo>
                    <a:pt x="47" y="167"/>
                  </a:lnTo>
                  <a:lnTo>
                    <a:pt x="46" y="168"/>
                  </a:lnTo>
                  <a:lnTo>
                    <a:pt x="50" y="172"/>
                  </a:lnTo>
                  <a:lnTo>
                    <a:pt x="50" y="173"/>
                  </a:lnTo>
                  <a:lnTo>
                    <a:pt x="50" y="174"/>
                  </a:lnTo>
                  <a:lnTo>
                    <a:pt x="51" y="176"/>
                  </a:lnTo>
                  <a:lnTo>
                    <a:pt x="51" y="177"/>
                  </a:lnTo>
                  <a:lnTo>
                    <a:pt x="52" y="179"/>
                  </a:lnTo>
                  <a:lnTo>
                    <a:pt x="53" y="180"/>
                  </a:lnTo>
                  <a:lnTo>
                    <a:pt x="56" y="182"/>
                  </a:lnTo>
                  <a:lnTo>
                    <a:pt x="58" y="182"/>
                  </a:lnTo>
                  <a:lnTo>
                    <a:pt x="61" y="181"/>
                  </a:lnTo>
                  <a:lnTo>
                    <a:pt x="63" y="180"/>
                  </a:lnTo>
                  <a:lnTo>
                    <a:pt x="65" y="179"/>
                  </a:lnTo>
                  <a:lnTo>
                    <a:pt x="66" y="177"/>
                  </a:lnTo>
                  <a:lnTo>
                    <a:pt x="67" y="178"/>
                  </a:lnTo>
                  <a:lnTo>
                    <a:pt x="67" y="180"/>
                  </a:lnTo>
                  <a:lnTo>
                    <a:pt x="67" y="183"/>
                  </a:lnTo>
                  <a:lnTo>
                    <a:pt x="67" y="186"/>
                  </a:lnTo>
                  <a:lnTo>
                    <a:pt x="66" y="189"/>
                  </a:lnTo>
                  <a:lnTo>
                    <a:pt x="65" y="191"/>
                  </a:lnTo>
                  <a:lnTo>
                    <a:pt x="64" y="193"/>
                  </a:lnTo>
                  <a:lnTo>
                    <a:pt x="64" y="194"/>
                  </a:lnTo>
                  <a:lnTo>
                    <a:pt x="65" y="197"/>
                  </a:lnTo>
                  <a:lnTo>
                    <a:pt x="58" y="203"/>
                  </a:lnTo>
                  <a:lnTo>
                    <a:pt x="58" y="204"/>
                  </a:lnTo>
                  <a:lnTo>
                    <a:pt x="57" y="205"/>
                  </a:lnTo>
                  <a:lnTo>
                    <a:pt x="58" y="206"/>
                  </a:lnTo>
                  <a:lnTo>
                    <a:pt x="61" y="206"/>
                  </a:lnTo>
                  <a:lnTo>
                    <a:pt x="63" y="205"/>
                  </a:lnTo>
                  <a:lnTo>
                    <a:pt x="65" y="204"/>
                  </a:lnTo>
                  <a:lnTo>
                    <a:pt x="67" y="203"/>
                  </a:lnTo>
                  <a:lnTo>
                    <a:pt x="69" y="202"/>
                  </a:lnTo>
                  <a:lnTo>
                    <a:pt x="70" y="201"/>
                  </a:lnTo>
                  <a:lnTo>
                    <a:pt x="71" y="201"/>
                  </a:lnTo>
                  <a:lnTo>
                    <a:pt x="72" y="201"/>
                  </a:lnTo>
                  <a:lnTo>
                    <a:pt x="73" y="203"/>
                  </a:lnTo>
                  <a:lnTo>
                    <a:pt x="73" y="204"/>
                  </a:lnTo>
                  <a:lnTo>
                    <a:pt x="74" y="205"/>
                  </a:lnTo>
                  <a:lnTo>
                    <a:pt x="75" y="205"/>
                  </a:lnTo>
                  <a:lnTo>
                    <a:pt x="76" y="204"/>
                  </a:lnTo>
                  <a:lnTo>
                    <a:pt x="78" y="204"/>
                  </a:lnTo>
                  <a:lnTo>
                    <a:pt x="79" y="203"/>
                  </a:lnTo>
                  <a:lnTo>
                    <a:pt x="80" y="204"/>
                  </a:lnTo>
                  <a:lnTo>
                    <a:pt x="80" y="206"/>
                  </a:lnTo>
                  <a:lnTo>
                    <a:pt x="81" y="208"/>
                  </a:lnTo>
                  <a:lnTo>
                    <a:pt x="82" y="210"/>
                  </a:lnTo>
                  <a:lnTo>
                    <a:pt x="83" y="212"/>
                  </a:lnTo>
                  <a:lnTo>
                    <a:pt x="84" y="213"/>
                  </a:lnTo>
                  <a:lnTo>
                    <a:pt x="86" y="214"/>
                  </a:lnTo>
                  <a:lnTo>
                    <a:pt x="87" y="215"/>
                  </a:lnTo>
                  <a:lnTo>
                    <a:pt x="88" y="216"/>
                  </a:lnTo>
                  <a:lnTo>
                    <a:pt x="89" y="215"/>
                  </a:lnTo>
                  <a:lnTo>
                    <a:pt x="90" y="214"/>
                  </a:lnTo>
                  <a:lnTo>
                    <a:pt x="90" y="213"/>
                  </a:lnTo>
                  <a:lnTo>
                    <a:pt x="89" y="212"/>
                  </a:lnTo>
                  <a:lnTo>
                    <a:pt x="89" y="210"/>
                  </a:lnTo>
                  <a:lnTo>
                    <a:pt x="89" y="208"/>
                  </a:lnTo>
                  <a:lnTo>
                    <a:pt x="90" y="206"/>
                  </a:lnTo>
                  <a:lnTo>
                    <a:pt x="91" y="204"/>
                  </a:lnTo>
                  <a:lnTo>
                    <a:pt x="93" y="203"/>
                  </a:lnTo>
                  <a:lnTo>
                    <a:pt x="94" y="202"/>
                  </a:lnTo>
                  <a:lnTo>
                    <a:pt x="93" y="203"/>
                  </a:lnTo>
                  <a:lnTo>
                    <a:pt x="93" y="205"/>
                  </a:lnTo>
                  <a:lnTo>
                    <a:pt x="92" y="207"/>
                  </a:lnTo>
                  <a:lnTo>
                    <a:pt x="93" y="209"/>
                  </a:lnTo>
                  <a:lnTo>
                    <a:pt x="95" y="209"/>
                  </a:lnTo>
                  <a:lnTo>
                    <a:pt x="96" y="209"/>
                  </a:lnTo>
                  <a:lnTo>
                    <a:pt x="98" y="209"/>
                  </a:lnTo>
                  <a:lnTo>
                    <a:pt x="99" y="208"/>
                  </a:lnTo>
                  <a:lnTo>
                    <a:pt x="101" y="208"/>
                  </a:lnTo>
                  <a:lnTo>
                    <a:pt x="102" y="207"/>
                  </a:lnTo>
                  <a:lnTo>
                    <a:pt x="103" y="207"/>
                  </a:lnTo>
                  <a:lnTo>
                    <a:pt x="103" y="208"/>
                  </a:lnTo>
                  <a:lnTo>
                    <a:pt x="103" y="209"/>
                  </a:lnTo>
                  <a:lnTo>
                    <a:pt x="103" y="210"/>
                  </a:lnTo>
                  <a:lnTo>
                    <a:pt x="98" y="213"/>
                  </a:lnTo>
                  <a:lnTo>
                    <a:pt x="98" y="214"/>
                  </a:lnTo>
                  <a:lnTo>
                    <a:pt x="98" y="215"/>
                  </a:lnTo>
                  <a:lnTo>
                    <a:pt x="98" y="217"/>
                  </a:lnTo>
                  <a:lnTo>
                    <a:pt x="98" y="218"/>
                  </a:lnTo>
                  <a:lnTo>
                    <a:pt x="98" y="219"/>
                  </a:lnTo>
                  <a:lnTo>
                    <a:pt x="97" y="220"/>
                  </a:lnTo>
                  <a:lnTo>
                    <a:pt x="96" y="221"/>
                  </a:lnTo>
                  <a:lnTo>
                    <a:pt x="95" y="222"/>
                  </a:lnTo>
                  <a:lnTo>
                    <a:pt x="95" y="223"/>
                  </a:lnTo>
                  <a:lnTo>
                    <a:pt x="94" y="224"/>
                  </a:lnTo>
                  <a:lnTo>
                    <a:pt x="94" y="226"/>
                  </a:lnTo>
                  <a:lnTo>
                    <a:pt x="93" y="229"/>
                  </a:lnTo>
                  <a:lnTo>
                    <a:pt x="93" y="230"/>
                  </a:lnTo>
                  <a:lnTo>
                    <a:pt x="86" y="231"/>
                  </a:lnTo>
                  <a:lnTo>
                    <a:pt x="86" y="232"/>
                  </a:lnTo>
                  <a:lnTo>
                    <a:pt x="85" y="232"/>
                  </a:lnTo>
                  <a:lnTo>
                    <a:pt x="84" y="234"/>
                  </a:lnTo>
                  <a:lnTo>
                    <a:pt x="83" y="234"/>
                  </a:lnTo>
                  <a:lnTo>
                    <a:pt x="82" y="235"/>
                  </a:lnTo>
                  <a:lnTo>
                    <a:pt x="81" y="235"/>
                  </a:lnTo>
                  <a:lnTo>
                    <a:pt x="80" y="235"/>
                  </a:lnTo>
                  <a:lnTo>
                    <a:pt x="75" y="239"/>
                  </a:lnTo>
                  <a:lnTo>
                    <a:pt x="75" y="240"/>
                  </a:lnTo>
                  <a:lnTo>
                    <a:pt x="75" y="241"/>
                  </a:lnTo>
                  <a:lnTo>
                    <a:pt x="75" y="242"/>
                  </a:lnTo>
                  <a:lnTo>
                    <a:pt x="74" y="243"/>
                  </a:lnTo>
                  <a:lnTo>
                    <a:pt x="73" y="244"/>
                  </a:lnTo>
                  <a:lnTo>
                    <a:pt x="72" y="245"/>
                  </a:lnTo>
                  <a:lnTo>
                    <a:pt x="71" y="245"/>
                  </a:lnTo>
                  <a:lnTo>
                    <a:pt x="70" y="245"/>
                  </a:lnTo>
                  <a:lnTo>
                    <a:pt x="68" y="244"/>
                  </a:lnTo>
                  <a:lnTo>
                    <a:pt x="67" y="244"/>
                  </a:lnTo>
                  <a:lnTo>
                    <a:pt x="66" y="244"/>
                  </a:lnTo>
                  <a:lnTo>
                    <a:pt x="65" y="244"/>
                  </a:lnTo>
                  <a:lnTo>
                    <a:pt x="63" y="245"/>
                  </a:lnTo>
                  <a:lnTo>
                    <a:pt x="62" y="246"/>
                  </a:lnTo>
                  <a:lnTo>
                    <a:pt x="62" y="247"/>
                  </a:lnTo>
                  <a:lnTo>
                    <a:pt x="59" y="249"/>
                  </a:lnTo>
                  <a:lnTo>
                    <a:pt x="44" y="252"/>
                  </a:lnTo>
                  <a:lnTo>
                    <a:pt x="44" y="253"/>
                  </a:lnTo>
                  <a:lnTo>
                    <a:pt x="44" y="254"/>
                  </a:lnTo>
                  <a:lnTo>
                    <a:pt x="44" y="255"/>
                  </a:lnTo>
                  <a:lnTo>
                    <a:pt x="44" y="256"/>
                  </a:lnTo>
                  <a:lnTo>
                    <a:pt x="45" y="257"/>
                  </a:lnTo>
                  <a:lnTo>
                    <a:pt x="44" y="257"/>
                  </a:lnTo>
                  <a:lnTo>
                    <a:pt x="42" y="257"/>
                  </a:lnTo>
                  <a:lnTo>
                    <a:pt x="41" y="257"/>
                  </a:lnTo>
                  <a:lnTo>
                    <a:pt x="40" y="257"/>
                  </a:lnTo>
                  <a:lnTo>
                    <a:pt x="40" y="258"/>
                  </a:lnTo>
                  <a:lnTo>
                    <a:pt x="36" y="258"/>
                  </a:lnTo>
                  <a:lnTo>
                    <a:pt x="38" y="255"/>
                  </a:lnTo>
                  <a:lnTo>
                    <a:pt x="34" y="255"/>
                  </a:lnTo>
                  <a:lnTo>
                    <a:pt x="33" y="255"/>
                  </a:lnTo>
                  <a:lnTo>
                    <a:pt x="31" y="255"/>
                  </a:lnTo>
                  <a:lnTo>
                    <a:pt x="29" y="256"/>
                  </a:lnTo>
                  <a:lnTo>
                    <a:pt x="27" y="257"/>
                  </a:lnTo>
                  <a:lnTo>
                    <a:pt x="26" y="258"/>
                  </a:lnTo>
                  <a:lnTo>
                    <a:pt x="25" y="259"/>
                  </a:lnTo>
                  <a:lnTo>
                    <a:pt x="24" y="260"/>
                  </a:lnTo>
                  <a:lnTo>
                    <a:pt x="22" y="262"/>
                  </a:lnTo>
                  <a:lnTo>
                    <a:pt x="20" y="262"/>
                  </a:lnTo>
                  <a:lnTo>
                    <a:pt x="20" y="263"/>
                  </a:lnTo>
                  <a:lnTo>
                    <a:pt x="20" y="264"/>
                  </a:lnTo>
                  <a:lnTo>
                    <a:pt x="19" y="264"/>
                  </a:lnTo>
                  <a:lnTo>
                    <a:pt x="18" y="265"/>
                  </a:lnTo>
                  <a:lnTo>
                    <a:pt x="17" y="265"/>
                  </a:lnTo>
                  <a:lnTo>
                    <a:pt x="16" y="265"/>
                  </a:lnTo>
                  <a:lnTo>
                    <a:pt x="15" y="265"/>
                  </a:lnTo>
                  <a:lnTo>
                    <a:pt x="14" y="266"/>
                  </a:lnTo>
                  <a:lnTo>
                    <a:pt x="12" y="266"/>
                  </a:lnTo>
                  <a:lnTo>
                    <a:pt x="10" y="267"/>
                  </a:lnTo>
                  <a:lnTo>
                    <a:pt x="9" y="267"/>
                  </a:lnTo>
                  <a:lnTo>
                    <a:pt x="7" y="268"/>
                  </a:lnTo>
                  <a:lnTo>
                    <a:pt x="6" y="268"/>
                  </a:lnTo>
                  <a:lnTo>
                    <a:pt x="5" y="268"/>
                  </a:lnTo>
                  <a:lnTo>
                    <a:pt x="3" y="270"/>
                  </a:lnTo>
                  <a:lnTo>
                    <a:pt x="1" y="271"/>
                  </a:lnTo>
                  <a:lnTo>
                    <a:pt x="0" y="273"/>
                  </a:lnTo>
                  <a:lnTo>
                    <a:pt x="1" y="273"/>
                  </a:lnTo>
                  <a:lnTo>
                    <a:pt x="2" y="274"/>
                  </a:lnTo>
                  <a:lnTo>
                    <a:pt x="3" y="274"/>
                  </a:lnTo>
                  <a:lnTo>
                    <a:pt x="4" y="274"/>
                  </a:lnTo>
                  <a:lnTo>
                    <a:pt x="6" y="273"/>
                  </a:lnTo>
                  <a:lnTo>
                    <a:pt x="7" y="272"/>
                  </a:lnTo>
                  <a:lnTo>
                    <a:pt x="8" y="273"/>
                  </a:lnTo>
                  <a:lnTo>
                    <a:pt x="10" y="274"/>
                  </a:lnTo>
                  <a:lnTo>
                    <a:pt x="11" y="274"/>
                  </a:lnTo>
                  <a:lnTo>
                    <a:pt x="14" y="270"/>
                  </a:lnTo>
                  <a:lnTo>
                    <a:pt x="16" y="273"/>
                  </a:lnTo>
                  <a:lnTo>
                    <a:pt x="21" y="272"/>
                  </a:lnTo>
                  <a:lnTo>
                    <a:pt x="26" y="267"/>
                  </a:lnTo>
                  <a:lnTo>
                    <a:pt x="31" y="263"/>
                  </a:lnTo>
                  <a:lnTo>
                    <a:pt x="30" y="267"/>
                  </a:lnTo>
                  <a:lnTo>
                    <a:pt x="28" y="269"/>
                  </a:lnTo>
                  <a:lnTo>
                    <a:pt x="30" y="270"/>
                  </a:lnTo>
                  <a:lnTo>
                    <a:pt x="32" y="269"/>
                  </a:lnTo>
                  <a:lnTo>
                    <a:pt x="34" y="268"/>
                  </a:lnTo>
                  <a:lnTo>
                    <a:pt x="35" y="267"/>
                  </a:lnTo>
                  <a:lnTo>
                    <a:pt x="37" y="266"/>
                  </a:lnTo>
                  <a:lnTo>
                    <a:pt x="38" y="265"/>
                  </a:lnTo>
                  <a:lnTo>
                    <a:pt x="39" y="265"/>
                  </a:lnTo>
                  <a:lnTo>
                    <a:pt x="45" y="265"/>
                  </a:lnTo>
                  <a:lnTo>
                    <a:pt x="45" y="264"/>
                  </a:lnTo>
                  <a:lnTo>
                    <a:pt x="45" y="263"/>
                  </a:lnTo>
                  <a:lnTo>
                    <a:pt x="46" y="262"/>
                  </a:lnTo>
                  <a:lnTo>
                    <a:pt x="46" y="260"/>
                  </a:lnTo>
                  <a:lnTo>
                    <a:pt x="48" y="260"/>
                  </a:lnTo>
                  <a:lnTo>
                    <a:pt x="49" y="260"/>
                  </a:lnTo>
                  <a:lnTo>
                    <a:pt x="49" y="261"/>
                  </a:lnTo>
                  <a:lnTo>
                    <a:pt x="50" y="262"/>
                  </a:lnTo>
                  <a:lnTo>
                    <a:pt x="50" y="264"/>
                  </a:lnTo>
                  <a:lnTo>
                    <a:pt x="53" y="264"/>
                  </a:lnTo>
                  <a:lnTo>
                    <a:pt x="54" y="263"/>
                  </a:lnTo>
                  <a:lnTo>
                    <a:pt x="54" y="262"/>
                  </a:lnTo>
                  <a:lnTo>
                    <a:pt x="55" y="261"/>
                  </a:lnTo>
                  <a:lnTo>
                    <a:pt x="56" y="261"/>
                  </a:lnTo>
                  <a:lnTo>
                    <a:pt x="57" y="261"/>
                  </a:lnTo>
                  <a:lnTo>
                    <a:pt x="59" y="260"/>
                  </a:lnTo>
                  <a:lnTo>
                    <a:pt x="61" y="260"/>
                  </a:lnTo>
                  <a:lnTo>
                    <a:pt x="63" y="259"/>
                  </a:lnTo>
                  <a:lnTo>
                    <a:pt x="64" y="259"/>
                  </a:lnTo>
                  <a:lnTo>
                    <a:pt x="66" y="258"/>
                  </a:lnTo>
                  <a:lnTo>
                    <a:pt x="67" y="258"/>
                  </a:lnTo>
                  <a:lnTo>
                    <a:pt x="68" y="258"/>
                  </a:lnTo>
                  <a:lnTo>
                    <a:pt x="70" y="258"/>
                  </a:lnTo>
                  <a:lnTo>
                    <a:pt x="71" y="259"/>
                  </a:lnTo>
                  <a:lnTo>
                    <a:pt x="72" y="259"/>
                  </a:lnTo>
                  <a:lnTo>
                    <a:pt x="74" y="258"/>
                  </a:lnTo>
                  <a:lnTo>
                    <a:pt x="75" y="257"/>
                  </a:lnTo>
                  <a:lnTo>
                    <a:pt x="75" y="256"/>
                  </a:lnTo>
                  <a:lnTo>
                    <a:pt x="74" y="255"/>
                  </a:lnTo>
                  <a:lnTo>
                    <a:pt x="73" y="254"/>
                  </a:lnTo>
                  <a:lnTo>
                    <a:pt x="74" y="253"/>
                  </a:lnTo>
                  <a:lnTo>
                    <a:pt x="76" y="252"/>
                  </a:lnTo>
                  <a:lnTo>
                    <a:pt x="79" y="252"/>
                  </a:lnTo>
                  <a:lnTo>
                    <a:pt x="81" y="252"/>
                  </a:lnTo>
                  <a:lnTo>
                    <a:pt x="83" y="253"/>
                  </a:lnTo>
                  <a:lnTo>
                    <a:pt x="84" y="253"/>
                  </a:lnTo>
                  <a:lnTo>
                    <a:pt x="86" y="253"/>
                  </a:lnTo>
                  <a:lnTo>
                    <a:pt x="86" y="252"/>
                  </a:lnTo>
                  <a:lnTo>
                    <a:pt x="85" y="251"/>
                  </a:lnTo>
                  <a:lnTo>
                    <a:pt x="84" y="250"/>
                  </a:lnTo>
                  <a:lnTo>
                    <a:pt x="82" y="250"/>
                  </a:lnTo>
                  <a:lnTo>
                    <a:pt x="82" y="249"/>
                  </a:lnTo>
                  <a:lnTo>
                    <a:pt x="90" y="247"/>
                  </a:lnTo>
                  <a:lnTo>
                    <a:pt x="90" y="246"/>
                  </a:lnTo>
                  <a:lnTo>
                    <a:pt x="91" y="246"/>
                  </a:lnTo>
                  <a:lnTo>
                    <a:pt x="91" y="245"/>
                  </a:lnTo>
                  <a:lnTo>
                    <a:pt x="92" y="244"/>
                  </a:lnTo>
                  <a:lnTo>
                    <a:pt x="94" y="244"/>
                  </a:lnTo>
                  <a:lnTo>
                    <a:pt x="96" y="244"/>
                  </a:lnTo>
                  <a:lnTo>
                    <a:pt x="98" y="244"/>
                  </a:lnTo>
                  <a:lnTo>
                    <a:pt x="99" y="243"/>
                  </a:lnTo>
                  <a:lnTo>
                    <a:pt x="100" y="241"/>
                  </a:lnTo>
                  <a:lnTo>
                    <a:pt x="102" y="240"/>
                  </a:lnTo>
                  <a:lnTo>
                    <a:pt x="102" y="239"/>
                  </a:lnTo>
                  <a:lnTo>
                    <a:pt x="107" y="239"/>
                  </a:lnTo>
                  <a:lnTo>
                    <a:pt x="108" y="238"/>
                  </a:lnTo>
                  <a:lnTo>
                    <a:pt x="109" y="235"/>
                  </a:lnTo>
                  <a:lnTo>
                    <a:pt x="111" y="232"/>
                  </a:lnTo>
                  <a:lnTo>
                    <a:pt x="113" y="230"/>
                  </a:lnTo>
                  <a:lnTo>
                    <a:pt x="114" y="230"/>
                  </a:lnTo>
                  <a:lnTo>
                    <a:pt x="115" y="229"/>
                  </a:lnTo>
                  <a:lnTo>
                    <a:pt x="117" y="229"/>
                  </a:lnTo>
                  <a:lnTo>
                    <a:pt x="120" y="228"/>
                  </a:lnTo>
                  <a:lnTo>
                    <a:pt x="122" y="228"/>
                  </a:lnTo>
                  <a:lnTo>
                    <a:pt x="124" y="227"/>
                  </a:lnTo>
                  <a:lnTo>
                    <a:pt x="125" y="227"/>
                  </a:lnTo>
                  <a:lnTo>
                    <a:pt x="126" y="227"/>
                  </a:lnTo>
                  <a:lnTo>
                    <a:pt x="126" y="226"/>
                  </a:lnTo>
                  <a:lnTo>
                    <a:pt x="127" y="225"/>
                  </a:lnTo>
                  <a:lnTo>
                    <a:pt x="129" y="222"/>
                  </a:lnTo>
                  <a:lnTo>
                    <a:pt x="130" y="220"/>
                  </a:lnTo>
                  <a:lnTo>
                    <a:pt x="132" y="218"/>
                  </a:lnTo>
                  <a:lnTo>
                    <a:pt x="134" y="215"/>
                  </a:lnTo>
                  <a:lnTo>
                    <a:pt x="136" y="214"/>
                  </a:lnTo>
                  <a:lnTo>
                    <a:pt x="137" y="213"/>
                  </a:lnTo>
                  <a:lnTo>
                    <a:pt x="137" y="206"/>
                  </a:lnTo>
                  <a:lnTo>
                    <a:pt x="136" y="205"/>
                  </a:lnTo>
                  <a:lnTo>
                    <a:pt x="134" y="204"/>
                  </a:lnTo>
                  <a:lnTo>
                    <a:pt x="132" y="203"/>
                  </a:lnTo>
                  <a:lnTo>
                    <a:pt x="131" y="203"/>
                  </a:lnTo>
                  <a:lnTo>
                    <a:pt x="130" y="202"/>
                  </a:lnTo>
                  <a:lnTo>
                    <a:pt x="130" y="201"/>
                  </a:lnTo>
                  <a:lnTo>
                    <a:pt x="131" y="199"/>
                  </a:lnTo>
                  <a:lnTo>
                    <a:pt x="133" y="198"/>
                  </a:lnTo>
                  <a:lnTo>
                    <a:pt x="136" y="197"/>
                  </a:lnTo>
                  <a:lnTo>
                    <a:pt x="138" y="195"/>
                  </a:lnTo>
                  <a:lnTo>
                    <a:pt x="139" y="194"/>
                  </a:lnTo>
                  <a:lnTo>
                    <a:pt x="140" y="193"/>
                  </a:lnTo>
                  <a:lnTo>
                    <a:pt x="142" y="191"/>
                  </a:lnTo>
                  <a:lnTo>
                    <a:pt x="143" y="190"/>
                  </a:lnTo>
                  <a:lnTo>
                    <a:pt x="143" y="188"/>
                  </a:lnTo>
                  <a:lnTo>
                    <a:pt x="143" y="186"/>
                  </a:lnTo>
                  <a:lnTo>
                    <a:pt x="144" y="184"/>
                  </a:lnTo>
                  <a:lnTo>
                    <a:pt x="145" y="182"/>
                  </a:lnTo>
                  <a:lnTo>
                    <a:pt x="147" y="180"/>
                  </a:lnTo>
                  <a:lnTo>
                    <a:pt x="150" y="178"/>
                  </a:lnTo>
                  <a:lnTo>
                    <a:pt x="152" y="176"/>
                  </a:lnTo>
                  <a:lnTo>
                    <a:pt x="154" y="174"/>
                  </a:lnTo>
                  <a:lnTo>
                    <a:pt x="155" y="172"/>
                  </a:lnTo>
                  <a:lnTo>
                    <a:pt x="156" y="172"/>
                  </a:lnTo>
                  <a:lnTo>
                    <a:pt x="158" y="171"/>
                  </a:lnTo>
                  <a:lnTo>
                    <a:pt x="160" y="171"/>
                  </a:lnTo>
                  <a:lnTo>
                    <a:pt x="162" y="170"/>
                  </a:lnTo>
                  <a:lnTo>
                    <a:pt x="164" y="169"/>
                  </a:lnTo>
                  <a:lnTo>
                    <a:pt x="166" y="169"/>
                  </a:lnTo>
                  <a:lnTo>
                    <a:pt x="167" y="169"/>
                  </a:lnTo>
                  <a:lnTo>
                    <a:pt x="168" y="169"/>
                  </a:lnTo>
                  <a:lnTo>
                    <a:pt x="167" y="170"/>
                  </a:lnTo>
                  <a:lnTo>
                    <a:pt x="167" y="171"/>
                  </a:lnTo>
                  <a:lnTo>
                    <a:pt x="166" y="172"/>
                  </a:lnTo>
                  <a:lnTo>
                    <a:pt x="167" y="173"/>
                  </a:lnTo>
                  <a:lnTo>
                    <a:pt x="168" y="173"/>
                  </a:lnTo>
                  <a:lnTo>
                    <a:pt x="169" y="174"/>
                  </a:lnTo>
                  <a:lnTo>
                    <a:pt x="170" y="175"/>
                  </a:lnTo>
                  <a:lnTo>
                    <a:pt x="169" y="176"/>
                  </a:lnTo>
                  <a:lnTo>
                    <a:pt x="168" y="176"/>
                  </a:lnTo>
                  <a:lnTo>
                    <a:pt x="166" y="177"/>
                  </a:lnTo>
                  <a:lnTo>
                    <a:pt x="161" y="179"/>
                  </a:lnTo>
                  <a:lnTo>
                    <a:pt x="158" y="178"/>
                  </a:lnTo>
                  <a:lnTo>
                    <a:pt x="157" y="178"/>
                  </a:lnTo>
                  <a:lnTo>
                    <a:pt x="157" y="179"/>
                  </a:lnTo>
                  <a:lnTo>
                    <a:pt x="156" y="179"/>
                  </a:lnTo>
                  <a:lnTo>
                    <a:pt x="156" y="181"/>
                  </a:lnTo>
                  <a:lnTo>
                    <a:pt x="155" y="182"/>
                  </a:lnTo>
                  <a:lnTo>
                    <a:pt x="154" y="184"/>
                  </a:lnTo>
                  <a:lnTo>
                    <a:pt x="153" y="184"/>
                  </a:lnTo>
                  <a:lnTo>
                    <a:pt x="153" y="185"/>
                  </a:lnTo>
                  <a:lnTo>
                    <a:pt x="152" y="185"/>
                  </a:lnTo>
                  <a:lnTo>
                    <a:pt x="151" y="186"/>
                  </a:lnTo>
                  <a:lnTo>
                    <a:pt x="151" y="189"/>
                  </a:lnTo>
                  <a:lnTo>
                    <a:pt x="150" y="192"/>
                  </a:lnTo>
                  <a:lnTo>
                    <a:pt x="150" y="196"/>
                  </a:lnTo>
                  <a:lnTo>
                    <a:pt x="150" y="198"/>
                  </a:lnTo>
                  <a:lnTo>
                    <a:pt x="151" y="199"/>
                  </a:lnTo>
                  <a:lnTo>
                    <a:pt x="153" y="199"/>
                  </a:lnTo>
                  <a:lnTo>
                    <a:pt x="154" y="198"/>
                  </a:lnTo>
                  <a:lnTo>
                    <a:pt x="154" y="201"/>
                  </a:lnTo>
                  <a:lnTo>
                    <a:pt x="149" y="203"/>
                  </a:lnTo>
                  <a:lnTo>
                    <a:pt x="149" y="205"/>
                  </a:lnTo>
                  <a:lnTo>
                    <a:pt x="150" y="207"/>
                  </a:lnTo>
                  <a:lnTo>
                    <a:pt x="151" y="207"/>
                  </a:lnTo>
                  <a:lnTo>
                    <a:pt x="152" y="207"/>
                  </a:lnTo>
                  <a:lnTo>
                    <a:pt x="153" y="207"/>
                  </a:lnTo>
                  <a:lnTo>
                    <a:pt x="155" y="206"/>
                  </a:lnTo>
                  <a:lnTo>
                    <a:pt x="157" y="205"/>
                  </a:lnTo>
                  <a:lnTo>
                    <a:pt x="159" y="205"/>
                  </a:lnTo>
                  <a:lnTo>
                    <a:pt x="160" y="204"/>
                  </a:lnTo>
                  <a:lnTo>
                    <a:pt x="161" y="204"/>
                  </a:lnTo>
                  <a:lnTo>
                    <a:pt x="161" y="203"/>
                  </a:lnTo>
                  <a:lnTo>
                    <a:pt x="162" y="201"/>
                  </a:lnTo>
                  <a:lnTo>
                    <a:pt x="165" y="201"/>
                  </a:lnTo>
                  <a:lnTo>
                    <a:pt x="168" y="192"/>
                  </a:lnTo>
                  <a:lnTo>
                    <a:pt x="171" y="194"/>
                  </a:lnTo>
                  <a:lnTo>
                    <a:pt x="175" y="194"/>
                  </a:lnTo>
                  <a:lnTo>
                    <a:pt x="179" y="192"/>
                  </a:lnTo>
                  <a:lnTo>
                    <a:pt x="179" y="191"/>
                  </a:lnTo>
                  <a:lnTo>
                    <a:pt x="178" y="190"/>
                  </a:lnTo>
                  <a:lnTo>
                    <a:pt x="178" y="187"/>
                  </a:lnTo>
                  <a:lnTo>
                    <a:pt x="178" y="186"/>
                  </a:lnTo>
                  <a:lnTo>
                    <a:pt x="179" y="185"/>
                  </a:lnTo>
                  <a:lnTo>
                    <a:pt x="180" y="184"/>
                  </a:lnTo>
                  <a:lnTo>
                    <a:pt x="181" y="183"/>
                  </a:lnTo>
                  <a:lnTo>
                    <a:pt x="181" y="182"/>
                  </a:lnTo>
                  <a:lnTo>
                    <a:pt x="181" y="181"/>
                  </a:lnTo>
                  <a:lnTo>
                    <a:pt x="180" y="180"/>
                  </a:lnTo>
                  <a:lnTo>
                    <a:pt x="179" y="180"/>
                  </a:lnTo>
                  <a:lnTo>
                    <a:pt x="178" y="181"/>
                  </a:lnTo>
                  <a:lnTo>
                    <a:pt x="177" y="182"/>
                  </a:lnTo>
                  <a:lnTo>
                    <a:pt x="177" y="179"/>
                  </a:lnTo>
                  <a:lnTo>
                    <a:pt x="181" y="174"/>
                  </a:lnTo>
                  <a:lnTo>
                    <a:pt x="185" y="173"/>
                  </a:lnTo>
                  <a:lnTo>
                    <a:pt x="191" y="173"/>
                  </a:lnTo>
                  <a:lnTo>
                    <a:pt x="193" y="172"/>
                  </a:lnTo>
                  <a:lnTo>
                    <a:pt x="194" y="171"/>
                  </a:lnTo>
                  <a:lnTo>
                    <a:pt x="195" y="172"/>
                  </a:lnTo>
                  <a:lnTo>
                    <a:pt x="195" y="174"/>
                  </a:lnTo>
                  <a:lnTo>
                    <a:pt x="194" y="176"/>
                  </a:lnTo>
                  <a:lnTo>
                    <a:pt x="194" y="178"/>
                  </a:lnTo>
                  <a:lnTo>
                    <a:pt x="194" y="179"/>
                  </a:lnTo>
                  <a:lnTo>
                    <a:pt x="199" y="182"/>
                  </a:lnTo>
                  <a:lnTo>
                    <a:pt x="207" y="185"/>
                  </a:lnTo>
                  <a:lnTo>
                    <a:pt x="207" y="186"/>
                  </a:lnTo>
                  <a:lnTo>
                    <a:pt x="208" y="188"/>
                  </a:lnTo>
                  <a:lnTo>
                    <a:pt x="210" y="191"/>
                  </a:lnTo>
                  <a:lnTo>
                    <a:pt x="210" y="192"/>
                  </a:lnTo>
                  <a:lnTo>
                    <a:pt x="211" y="192"/>
                  </a:lnTo>
                  <a:lnTo>
                    <a:pt x="213" y="192"/>
                  </a:lnTo>
                  <a:lnTo>
                    <a:pt x="214" y="193"/>
                  </a:lnTo>
                  <a:lnTo>
                    <a:pt x="216" y="193"/>
                  </a:lnTo>
                  <a:lnTo>
                    <a:pt x="218" y="193"/>
                  </a:lnTo>
                  <a:lnTo>
                    <a:pt x="220" y="193"/>
                  </a:lnTo>
                  <a:lnTo>
                    <a:pt x="221" y="193"/>
                  </a:lnTo>
                  <a:lnTo>
                    <a:pt x="228" y="189"/>
                  </a:lnTo>
                  <a:lnTo>
                    <a:pt x="229" y="190"/>
                  </a:lnTo>
                  <a:lnTo>
                    <a:pt x="231" y="191"/>
                  </a:lnTo>
                  <a:lnTo>
                    <a:pt x="233" y="194"/>
                  </a:lnTo>
                  <a:lnTo>
                    <a:pt x="235" y="195"/>
                  </a:lnTo>
                  <a:lnTo>
                    <a:pt x="236" y="195"/>
                  </a:lnTo>
                  <a:lnTo>
                    <a:pt x="237" y="195"/>
                  </a:lnTo>
                  <a:lnTo>
                    <a:pt x="239" y="195"/>
                  </a:lnTo>
                  <a:lnTo>
                    <a:pt x="240" y="195"/>
                  </a:lnTo>
                  <a:lnTo>
                    <a:pt x="242" y="195"/>
                  </a:lnTo>
                  <a:lnTo>
                    <a:pt x="243" y="195"/>
                  </a:lnTo>
                  <a:lnTo>
                    <a:pt x="244" y="195"/>
                  </a:lnTo>
                  <a:lnTo>
                    <a:pt x="245" y="195"/>
                  </a:lnTo>
                  <a:lnTo>
                    <a:pt x="246" y="194"/>
                  </a:lnTo>
                  <a:lnTo>
                    <a:pt x="248" y="193"/>
                  </a:lnTo>
                  <a:lnTo>
                    <a:pt x="249" y="192"/>
                  </a:lnTo>
                  <a:lnTo>
                    <a:pt x="251" y="191"/>
                  </a:lnTo>
                  <a:lnTo>
                    <a:pt x="253" y="192"/>
                  </a:lnTo>
                  <a:lnTo>
                    <a:pt x="254" y="192"/>
                  </a:lnTo>
                  <a:lnTo>
                    <a:pt x="254" y="193"/>
                  </a:lnTo>
                  <a:lnTo>
                    <a:pt x="254" y="194"/>
                  </a:lnTo>
                  <a:lnTo>
                    <a:pt x="253" y="195"/>
                  </a:lnTo>
                  <a:lnTo>
                    <a:pt x="252" y="195"/>
                  </a:lnTo>
                  <a:lnTo>
                    <a:pt x="250" y="194"/>
                  </a:lnTo>
                  <a:lnTo>
                    <a:pt x="250" y="195"/>
                  </a:lnTo>
                  <a:lnTo>
                    <a:pt x="250" y="197"/>
                  </a:lnTo>
                  <a:lnTo>
                    <a:pt x="250" y="198"/>
                  </a:lnTo>
                  <a:lnTo>
                    <a:pt x="251" y="199"/>
                  </a:lnTo>
                  <a:lnTo>
                    <a:pt x="252" y="200"/>
                  </a:lnTo>
                  <a:lnTo>
                    <a:pt x="253" y="200"/>
                  </a:lnTo>
                  <a:lnTo>
                    <a:pt x="254" y="201"/>
                  </a:lnTo>
                  <a:lnTo>
                    <a:pt x="256" y="202"/>
                  </a:lnTo>
                  <a:lnTo>
                    <a:pt x="257" y="202"/>
                  </a:lnTo>
                  <a:lnTo>
                    <a:pt x="259" y="204"/>
                  </a:lnTo>
                  <a:lnTo>
                    <a:pt x="260" y="206"/>
                  </a:lnTo>
                  <a:lnTo>
                    <a:pt x="260" y="207"/>
                  </a:lnTo>
                  <a:lnTo>
                    <a:pt x="260" y="208"/>
                  </a:lnTo>
                  <a:lnTo>
                    <a:pt x="261" y="209"/>
                  </a:lnTo>
                  <a:lnTo>
                    <a:pt x="262" y="210"/>
                  </a:lnTo>
                  <a:lnTo>
                    <a:pt x="264" y="211"/>
                  </a:lnTo>
                  <a:lnTo>
                    <a:pt x="265" y="212"/>
                  </a:lnTo>
                  <a:lnTo>
                    <a:pt x="267" y="214"/>
                  </a:lnTo>
                  <a:lnTo>
                    <a:pt x="269" y="215"/>
                  </a:lnTo>
                  <a:lnTo>
                    <a:pt x="271" y="216"/>
                  </a:lnTo>
                  <a:lnTo>
                    <a:pt x="273" y="217"/>
                  </a:lnTo>
                  <a:lnTo>
                    <a:pt x="274" y="218"/>
                  </a:lnTo>
                  <a:lnTo>
                    <a:pt x="276" y="219"/>
                  </a:lnTo>
                  <a:lnTo>
                    <a:pt x="278" y="220"/>
                  </a:lnTo>
                  <a:lnTo>
                    <a:pt x="280" y="221"/>
                  </a:lnTo>
                  <a:lnTo>
                    <a:pt x="282" y="221"/>
                  </a:lnTo>
                  <a:lnTo>
                    <a:pt x="284" y="222"/>
                  </a:lnTo>
                  <a:lnTo>
                    <a:pt x="285" y="221"/>
                  </a:lnTo>
                  <a:lnTo>
                    <a:pt x="286" y="220"/>
                  </a:lnTo>
                  <a:lnTo>
                    <a:pt x="286" y="218"/>
                  </a:lnTo>
                  <a:lnTo>
                    <a:pt x="285" y="216"/>
                  </a:lnTo>
                  <a:lnTo>
                    <a:pt x="284" y="215"/>
                  </a:lnTo>
                  <a:lnTo>
                    <a:pt x="290" y="219"/>
                  </a:lnTo>
                  <a:lnTo>
                    <a:pt x="291" y="219"/>
                  </a:lnTo>
                  <a:lnTo>
                    <a:pt x="292" y="219"/>
                  </a:lnTo>
                  <a:lnTo>
                    <a:pt x="292" y="218"/>
                  </a:lnTo>
                  <a:lnTo>
                    <a:pt x="291" y="216"/>
                  </a:lnTo>
                  <a:lnTo>
                    <a:pt x="289" y="213"/>
                  </a:lnTo>
                  <a:lnTo>
                    <a:pt x="287" y="210"/>
                  </a:lnTo>
                  <a:lnTo>
                    <a:pt x="287" y="209"/>
                  </a:lnTo>
                  <a:lnTo>
                    <a:pt x="288" y="209"/>
                  </a:lnTo>
                  <a:lnTo>
                    <a:pt x="290" y="210"/>
                  </a:lnTo>
                  <a:lnTo>
                    <a:pt x="292" y="212"/>
                  </a:lnTo>
                  <a:lnTo>
                    <a:pt x="293" y="214"/>
                  </a:lnTo>
                  <a:lnTo>
                    <a:pt x="294" y="215"/>
                  </a:lnTo>
                  <a:lnTo>
                    <a:pt x="295" y="217"/>
                  </a:lnTo>
                  <a:lnTo>
                    <a:pt x="296" y="219"/>
                  </a:lnTo>
                  <a:lnTo>
                    <a:pt x="299" y="220"/>
                  </a:lnTo>
                  <a:lnTo>
                    <a:pt x="302" y="221"/>
                  </a:lnTo>
                  <a:lnTo>
                    <a:pt x="304" y="221"/>
                  </a:lnTo>
                  <a:lnTo>
                    <a:pt x="305" y="226"/>
                  </a:lnTo>
                  <a:lnTo>
                    <a:pt x="305" y="228"/>
                  </a:lnTo>
                  <a:lnTo>
                    <a:pt x="305" y="229"/>
                  </a:lnTo>
                  <a:lnTo>
                    <a:pt x="307" y="230"/>
                  </a:lnTo>
                  <a:lnTo>
                    <a:pt x="308" y="231"/>
                  </a:lnTo>
                  <a:lnTo>
                    <a:pt x="309" y="232"/>
                  </a:lnTo>
                  <a:lnTo>
                    <a:pt x="310" y="233"/>
                  </a:lnTo>
                  <a:lnTo>
                    <a:pt x="311" y="233"/>
                  </a:lnTo>
                  <a:lnTo>
                    <a:pt x="312" y="233"/>
                  </a:lnTo>
                  <a:lnTo>
                    <a:pt x="313" y="233"/>
                  </a:lnTo>
                  <a:lnTo>
                    <a:pt x="314" y="233"/>
                  </a:lnTo>
                  <a:lnTo>
                    <a:pt x="315" y="234"/>
                  </a:lnTo>
                  <a:lnTo>
                    <a:pt x="317" y="235"/>
                  </a:lnTo>
                  <a:lnTo>
                    <a:pt x="319" y="237"/>
                  </a:lnTo>
                  <a:lnTo>
                    <a:pt x="321" y="238"/>
                  </a:lnTo>
                  <a:lnTo>
                    <a:pt x="323" y="240"/>
                  </a:lnTo>
                  <a:lnTo>
                    <a:pt x="324" y="241"/>
                  </a:lnTo>
                  <a:lnTo>
                    <a:pt x="325" y="242"/>
                  </a:lnTo>
                  <a:lnTo>
                    <a:pt x="326" y="244"/>
                  </a:lnTo>
                  <a:lnTo>
                    <a:pt x="328" y="245"/>
                  </a:lnTo>
                  <a:lnTo>
                    <a:pt x="329" y="247"/>
                  </a:lnTo>
                  <a:lnTo>
                    <a:pt x="329" y="249"/>
                  </a:lnTo>
                  <a:lnTo>
                    <a:pt x="330" y="250"/>
                  </a:lnTo>
                  <a:lnTo>
                    <a:pt x="330" y="251"/>
                  </a:lnTo>
                  <a:lnTo>
                    <a:pt x="331" y="252"/>
                  </a:lnTo>
                  <a:lnTo>
                    <a:pt x="332" y="251"/>
                  </a:lnTo>
                  <a:lnTo>
                    <a:pt x="332" y="250"/>
                  </a:lnTo>
                  <a:lnTo>
                    <a:pt x="332" y="248"/>
                  </a:lnTo>
                  <a:lnTo>
                    <a:pt x="333" y="247"/>
                  </a:lnTo>
                  <a:lnTo>
                    <a:pt x="334" y="247"/>
                  </a:lnTo>
                  <a:lnTo>
                    <a:pt x="335" y="247"/>
                  </a:lnTo>
                  <a:lnTo>
                    <a:pt x="337" y="247"/>
                  </a:lnTo>
                  <a:lnTo>
                    <a:pt x="339" y="248"/>
                  </a:lnTo>
                  <a:lnTo>
                    <a:pt x="340" y="250"/>
                  </a:lnTo>
                  <a:lnTo>
                    <a:pt x="340" y="253"/>
                  </a:lnTo>
                  <a:lnTo>
                    <a:pt x="341" y="257"/>
                  </a:lnTo>
                  <a:lnTo>
                    <a:pt x="342" y="262"/>
                  </a:lnTo>
                  <a:lnTo>
                    <a:pt x="343" y="263"/>
                  </a:lnTo>
                  <a:lnTo>
                    <a:pt x="347" y="264"/>
                  </a:lnTo>
                  <a:lnTo>
                    <a:pt x="348" y="263"/>
                  </a:lnTo>
                  <a:lnTo>
                    <a:pt x="349" y="260"/>
                  </a:lnTo>
                  <a:lnTo>
                    <a:pt x="350" y="256"/>
                  </a:lnTo>
                  <a:lnTo>
                    <a:pt x="350" y="253"/>
                  </a:lnTo>
                  <a:lnTo>
                    <a:pt x="348" y="250"/>
                  </a:lnTo>
                  <a:lnTo>
                    <a:pt x="346" y="245"/>
                  </a:lnTo>
                  <a:lnTo>
                    <a:pt x="343" y="240"/>
                  </a:lnTo>
                  <a:lnTo>
                    <a:pt x="341" y="238"/>
                  </a:lnTo>
                  <a:lnTo>
                    <a:pt x="340" y="238"/>
                  </a:lnTo>
                  <a:lnTo>
                    <a:pt x="339" y="238"/>
                  </a:lnTo>
                  <a:lnTo>
                    <a:pt x="337" y="238"/>
                  </a:lnTo>
                  <a:lnTo>
                    <a:pt x="336" y="238"/>
                  </a:lnTo>
                  <a:lnTo>
                    <a:pt x="334" y="238"/>
                  </a:lnTo>
                  <a:lnTo>
                    <a:pt x="333" y="238"/>
                  </a:lnTo>
                  <a:lnTo>
                    <a:pt x="332" y="238"/>
                  </a:lnTo>
                  <a:lnTo>
                    <a:pt x="331" y="237"/>
                  </a:lnTo>
                  <a:lnTo>
                    <a:pt x="330" y="235"/>
                  </a:lnTo>
                  <a:lnTo>
                    <a:pt x="328" y="232"/>
                  </a:lnTo>
                  <a:lnTo>
                    <a:pt x="325" y="229"/>
                  </a:lnTo>
                  <a:lnTo>
                    <a:pt x="323" y="226"/>
                  </a:lnTo>
                  <a:lnTo>
                    <a:pt x="321" y="224"/>
                  </a:lnTo>
                  <a:lnTo>
                    <a:pt x="320" y="223"/>
                  </a:lnTo>
                  <a:lnTo>
                    <a:pt x="319" y="222"/>
                  </a:lnTo>
                  <a:lnTo>
                    <a:pt x="318" y="221"/>
                  </a:lnTo>
                  <a:lnTo>
                    <a:pt x="316" y="220"/>
                  </a:lnTo>
                  <a:lnTo>
                    <a:pt x="314" y="218"/>
                  </a:lnTo>
                  <a:lnTo>
                    <a:pt x="312" y="216"/>
                  </a:lnTo>
                  <a:lnTo>
                    <a:pt x="310" y="214"/>
                  </a:lnTo>
                  <a:lnTo>
                    <a:pt x="308" y="211"/>
                  </a:lnTo>
                  <a:lnTo>
                    <a:pt x="307" y="209"/>
                  </a:lnTo>
                  <a:lnTo>
                    <a:pt x="306" y="208"/>
                  </a:lnTo>
                  <a:lnTo>
                    <a:pt x="305" y="207"/>
                  </a:lnTo>
                  <a:lnTo>
                    <a:pt x="304" y="205"/>
                  </a:lnTo>
                  <a:lnTo>
                    <a:pt x="302" y="203"/>
                  </a:lnTo>
                  <a:lnTo>
                    <a:pt x="300" y="201"/>
                  </a:lnTo>
                  <a:lnTo>
                    <a:pt x="298" y="199"/>
                  </a:lnTo>
                  <a:lnTo>
                    <a:pt x="296" y="197"/>
                  </a:lnTo>
                  <a:lnTo>
                    <a:pt x="294" y="196"/>
                  </a:lnTo>
                  <a:lnTo>
                    <a:pt x="293" y="196"/>
                  </a:lnTo>
                  <a:lnTo>
                    <a:pt x="292" y="194"/>
                  </a:lnTo>
                  <a:lnTo>
                    <a:pt x="289" y="191"/>
                  </a:lnTo>
                  <a:lnTo>
                    <a:pt x="287" y="188"/>
                  </a:lnTo>
                  <a:lnTo>
                    <a:pt x="286" y="186"/>
                  </a:lnTo>
                  <a:lnTo>
                    <a:pt x="275" y="197"/>
                  </a:lnTo>
                  <a:lnTo>
                    <a:pt x="276" y="199"/>
                  </a:lnTo>
                  <a:lnTo>
                    <a:pt x="272" y="203"/>
                  </a:lnTo>
                  <a:lnTo>
                    <a:pt x="266" y="195"/>
                  </a:lnTo>
                  <a:lnTo>
                    <a:pt x="261" y="190"/>
                  </a:lnTo>
                  <a:lnTo>
                    <a:pt x="258" y="190"/>
                  </a:lnTo>
                  <a:lnTo>
                    <a:pt x="256" y="189"/>
                  </a:lnTo>
                  <a:lnTo>
                    <a:pt x="255" y="188"/>
                  </a:lnTo>
                  <a:lnTo>
                    <a:pt x="255" y="186"/>
                  </a:lnTo>
                  <a:lnTo>
                    <a:pt x="255" y="184"/>
                  </a:lnTo>
                  <a:lnTo>
                    <a:pt x="254" y="182"/>
                  </a:lnTo>
                  <a:lnTo>
                    <a:pt x="253" y="181"/>
                  </a:lnTo>
                  <a:close/>
                </a:path>
              </a:pathLst>
            </a:custGeom>
            <a:solidFill>
              <a:schemeClr val="accent2">
                <a:lumMod val="60000"/>
                <a:lumOff val="40000"/>
              </a:schemeClr>
            </a:solid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4" name="Freeform 68"/>
            <p:cNvSpPr>
              <a:spLocks/>
            </p:cNvSpPr>
            <p:nvPr/>
          </p:nvSpPr>
          <p:spPr bwMode="gray">
            <a:xfrm>
              <a:off x="5577619" y="4155764"/>
              <a:ext cx="631031" cy="545703"/>
            </a:xfrm>
            <a:custGeom>
              <a:avLst/>
              <a:gdLst>
                <a:gd name="T0" fmla="*/ 69 w 448"/>
                <a:gd name="T1" fmla="*/ 3 h 388"/>
                <a:gd name="T2" fmla="*/ 73 w 448"/>
                <a:gd name="T3" fmla="*/ 16 h 388"/>
                <a:gd name="T4" fmla="*/ 73 w 448"/>
                <a:gd name="T5" fmla="*/ 22 h 388"/>
                <a:gd name="T6" fmla="*/ 65 w 448"/>
                <a:gd name="T7" fmla="*/ 35 h 388"/>
                <a:gd name="T8" fmla="*/ 106 w 448"/>
                <a:gd name="T9" fmla="*/ 53 h 388"/>
                <a:gd name="T10" fmla="*/ 106 w 448"/>
                <a:gd name="T11" fmla="*/ 64 h 388"/>
                <a:gd name="T12" fmla="*/ 105 w 448"/>
                <a:gd name="T13" fmla="*/ 73 h 388"/>
                <a:gd name="T14" fmla="*/ 96 w 448"/>
                <a:gd name="T15" fmla="*/ 70 h 388"/>
                <a:gd name="T16" fmla="*/ 94 w 448"/>
                <a:gd name="T17" fmla="*/ 78 h 388"/>
                <a:gd name="T18" fmla="*/ 103 w 448"/>
                <a:gd name="T19" fmla="*/ 77 h 388"/>
                <a:gd name="T20" fmla="*/ 110 w 448"/>
                <a:gd name="T21" fmla="*/ 75 h 388"/>
                <a:gd name="T22" fmla="*/ 108 w 448"/>
                <a:gd name="T23" fmla="*/ 80 h 388"/>
                <a:gd name="T24" fmla="*/ 111 w 448"/>
                <a:gd name="T25" fmla="*/ 81 h 388"/>
                <a:gd name="T26" fmla="*/ 118 w 448"/>
                <a:gd name="T27" fmla="*/ 76 h 388"/>
                <a:gd name="T28" fmla="*/ 123 w 448"/>
                <a:gd name="T29" fmla="*/ 77 h 388"/>
                <a:gd name="T30" fmla="*/ 122 w 448"/>
                <a:gd name="T31" fmla="*/ 81 h 388"/>
                <a:gd name="T32" fmla="*/ 113 w 448"/>
                <a:gd name="T33" fmla="*/ 90 h 388"/>
                <a:gd name="T34" fmla="*/ 118 w 448"/>
                <a:gd name="T35" fmla="*/ 97 h 388"/>
                <a:gd name="T36" fmla="*/ 127 w 448"/>
                <a:gd name="T37" fmla="*/ 104 h 388"/>
                <a:gd name="T38" fmla="*/ 118 w 448"/>
                <a:gd name="T39" fmla="*/ 101 h 388"/>
                <a:gd name="T40" fmla="*/ 106 w 448"/>
                <a:gd name="T41" fmla="*/ 94 h 388"/>
                <a:gd name="T42" fmla="*/ 103 w 448"/>
                <a:gd name="T43" fmla="*/ 99 h 388"/>
                <a:gd name="T44" fmla="*/ 99 w 448"/>
                <a:gd name="T45" fmla="*/ 104 h 388"/>
                <a:gd name="T46" fmla="*/ 95 w 448"/>
                <a:gd name="T47" fmla="*/ 100 h 388"/>
                <a:gd name="T48" fmla="*/ 91 w 448"/>
                <a:gd name="T49" fmla="*/ 100 h 388"/>
                <a:gd name="T50" fmla="*/ 82 w 448"/>
                <a:gd name="T51" fmla="*/ 103 h 388"/>
                <a:gd name="T52" fmla="*/ 69 w 448"/>
                <a:gd name="T53" fmla="*/ 94 h 388"/>
                <a:gd name="T54" fmla="*/ 64 w 448"/>
                <a:gd name="T55" fmla="*/ 91 h 388"/>
                <a:gd name="T56" fmla="*/ 62 w 448"/>
                <a:gd name="T57" fmla="*/ 89 h 388"/>
                <a:gd name="T58" fmla="*/ 57 w 448"/>
                <a:gd name="T59" fmla="*/ 89 h 388"/>
                <a:gd name="T60" fmla="*/ 55 w 448"/>
                <a:gd name="T61" fmla="*/ 87 h 388"/>
                <a:gd name="T62" fmla="*/ 51 w 448"/>
                <a:gd name="T63" fmla="*/ 94 h 388"/>
                <a:gd name="T64" fmla="*/ 24 w 448"/>
                <a:gd name="T65" fmla="*/ 89 h 388"/>
                <a:gd name="T66" fmla="*/ 5 w 448"/>
                <a:gd name="T67" fmla="*/ 89 h 388"/>
                <a:gd name="T68" fmla="*/ 9 w 448"/>
                <a:gd name="T69" fmla="*/ 85 h 388"/>
                <a:gd name="T70" fmla="*/ 9 w 448"/>
                <a:gd name="T71" fmla="*/ 74 h 388"/>
                <a:gd name="T72" fmla="*/ 10 w 448"/>
                <a:gd name="T73" fmla="*/ 68 h 388"/>
                <a:gd name="T74" fmla="*/ 14 w 448"/>
                <a:gd name="T75" fmla="*/ 59 h 388"/>
                <a:gd name="T76" fmla="*/ 11 w 448"/>
                <a:gd name="T77" fmla="*/ 48 h 388"/>
                <a:gd name="T78" fmla="*/ 10 w 448"/>
                <a:gd name="T79" fmla="*/ 46 h 388"/>
                <a:gd name="T80" fmla="*/ 7 w 448"/>
                <a:gd name="T81" fmla="*/ 41 h 388"/>
                <a:gd name="T82" fmla="*/ 3 w 448"/>
                <a:gd name="T83" fmla="*/ 31 h 3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8"/>
                <a:gd name="T127" fmla="*/ 0 h 388"/>
                <a:gd name="T128" fmla="*/ 448 w 448"/>
                <a:gd name="T129" fmla="*/ 388 h 3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8" h="388">
                  <a:moveTo>
                    <a:pt x="0" y="6"/>
                  </a:moveTo>
                  <a:lnTo>
                    <a:pt x="240" y="0"/>
                  </a:lnTo>
                  <a:lnTo>
                    <a:pt x="240" y="8"/>
                  </a:lnTo>
                  <a:lnTo>
                    <a:pt x="250" y="28"/>
                  </a:lnTo>
                  <a:lnTo>
                    <a:pt x="250" y="46"/>
                  </a:lnTo>
                  <a:lnTo>
                    <a:pt x="256" y="58"/>
                  </a:lnTo>
                  <a:lnTo>
                    <a:pt x="262" y="62"/>
                  </a:lnTo>
                  <a:lnTo>
                    <a:pt x="262" y="72"/>
                  </a:lnTo>
                  <a:lnTo>
                    <a:pt x="252" y="78"/>
                  </a:lnTo>
                  <a:lnTo>
                    <a:pt x="248" y="82"/>
                  </a:lnTo>
                  <a:lnTo>
                    <a:pt x="244" y="102"/>
                  </a:lnTo>
                  <a:lnTo>
                    <a:pt x="228" y="126"/>
                  </a:lnTo>
                  <a:lnTo>
                    <a:pt x="214" y="168"/>
                  </a:lnTo>
                  <a:lnTo>
                    <a:pt x="214" y="198"/>
                  </a:lnTo>
                  <a:lnTo>
                    <a:pt x="368" y="192"/>
                  </a:lnTo>
                  <a:lnTo>
                    <a:pt x="372" y="198"/>
                  </a:lnTo>
                  <a:lnTo>
                    <a:pt x="368" y="212"/>
                  </a:lnTo>
                  <a:lnTo>
                    <a:pt x="368" y="234"/>
                  </a:lnTo>
                  <a:lnTo>
                    <a:pt x="386" y="250"/>
                  </a:lnTo>
                  <a:lnTo>
                    <a:pt x="388" y="270"/>
                  </a:lnTo>
                  <a:lnTo>
                    <a:pt x="366" y="266"/>
                  </a:lnTo>
                  <a:lnTo>
                    <a:pt x="346" y="256"/>
                  </a:lnTo>
                  <a:lnTo>
                    <a:pt x="342" y="254"/>
                  </a:lnTo>
                  <a:lnTo>
                    <a:pt x="334" y="258"/>
                  </a:lnTo>
                  <a:lnTo>
                    <a:pt x="320" y="272"/>
                  </a:lnTo>
                  <a:lnTo>
                    <a:pt x="320" y="278"/>
                  </a:lnTo>
                  <a:lnTo>
                    <a:pt x="326" y="286"/>
                  </a:lnTo>
                  <a:lnTo>
                    <a:pt x="334" y="288"/>
                  </a:lnTo>
                  <a:lnTo>
                    <a:pt x="350" y="286"/>
                  </a:lnTo>
                  <a:lnTo>
                    <a:pt x="360" y="280"/>
                  </a:lnTo>
                  <a:lnTo>
                    <a:pt x="366" y="276"/>
                  </a:lnTo>
                  <a:lnTo>
                    <a:pt x="376" y="278"/>
                  </a:lnTo>
                  <a:lnTo>
                    <a:pt x="382" y="276"/>
                  </a:lnTo>
                  <a:lnTo>
                    <a:pt x="382" y="280"/>
                  </a:lnTo>
                  <a:lnTo>
                    <a:pt x="380" y="284"/>
                  </a:lnTo>
                  <a:lnTo>
                    <a:pt x="374" y="290"/>
                  </a:lnTo>
                  <a:lnTo>
                    <a:pt x="374" y="296"/>
                  </a:lnTo>
                  <a:lnTo>
                    <a:pt x="380" y="300"/>
                  </a:lnTo>
                  <a:lnTo>
                    <a:pt x="386" y="300"/>
                  </a:lnTo>
                  <a:lnTo>
                    <a:pt x="390" y="296"/>
                  </a:lnTo>
                  <a:lnTo>
                    <a:pt x="398" y="284"/>
                  </a:lnTo>
                  <a:lnTo>
                    <a:pt x="414" y="278"/>
                  </a:lnTo>
                  <a:lnTo>
                    <a:pt x="420" y="274"/>
                  </a:lnTo>
                  <a:lnTo>
                    <a:pt x="424" y="274"/>
                  </a:lnTo>
                  <a:lnTo>
                    <a:pt x="428" y="280"/>
                  </a:lnTo>
                  <a:lnTo>
                    <a:pt x="426" y="286"/>
                  </a:lnTo>
                  <a:lnTo>
                    <a:pt x="428" y="290"/>
                  </a:lnTo>
                  <a:lnTo>
                    <a:pt x="426" y="296"/>
                  </a:lnTo>
                  <a:lnTo>
                    <a:pt x="420" y="302"/>
                  </a:lnTo>
                  <a:lnTo>
                    <a:pt x="406" y="318"/>
                  </a:lnTo>
                  <a:lnTo>
                    <a:pt x="394" y="328"/>
                  </a:lnTo>
                  <a:lnTo>
                    <a:pt x="394" y="336"/>
                  </a:lnTo>
                  <a:lnTo>
                    <a:pt x="398" y="344"/>
                  </a:lnTo>
                  <a:lnTo>
                    <a:pt x="414" y="354"/>
                  </a:lnTo>
                  <a:lnTo>
                    <a:pt x="444" y="366"/>
                  </a:lnTo>
                  <a:lnTo>
                    <a:pt x="448" y="370"/>
                  </a:lnTo>
                  <a:lnTo>
                    <a:pt x="444" y="378"/>
                  </a:lnTo>
                  <a:lnTo>
                    <a:pt x="440" y="380"/>
                  </a:lnTo>
                  <a:lnTo>
                    <a:pt x="416" y="388"/>
                  </a:lnTo>
                  <a:lnTo>
                    <a:pt x="414" y="370"/>
                  </a:lnTo>
                  <a:lnTo>
                    <a:pt x="400" y="364"/>
                  </a:lnTo>
                  <a:lnTo>
                    <a:pt x="376" y="354"/>
                  </a:lnTo>
                  <a:lnTo>
                    <a:pt x="372" y="346"/>
                  </a:lnTo>
                  <a:lnTo>
                    <a:pt x="366" y="342"/>
                  </a:lnTo>
                  <a:lnTo>
                    <a:pt x="360" y="346"/>
                  </a:lnTo>
                  <a:lnTo>
                    <a:pt x="356" y="364"/>
                  </a:lnTo>
                  <a:lnTo>
                    <a:pt x="360" y="366"/>
                  </a:lnTo>
                  <a:lnTo>
                    <a:pt x="360" y="370"/>
                  </a:lnTo>
                  <a:lnTo>
                    <a:pt x="346" y="380"/>
                  </a:lnTo>
                  <a:lnTo>
                    <a:pt x="342" y="378"/>
                  </a:lnTo>
                  <a:lnTo>
                    <a:pt x="334" y="368"/>
                  </a:lnTo>
                  <a:lnTo>
                    <a:pt x="330" y="368"/>
                  </a:lnTo>
                  <a:lnTo>
                    <a:pt x="322" y="370"/>
                  </a:lnTo>
                  <a:lnTo>
                    <a:pt x="318" y="366"/>
                  </a:lnTo>
                  <a:lnTo>
                    <a:pt x="314" y="368"/>
                  </a:lnTo>
                  <a:lnTo>
                    <a:pt x="302" y="380"/>
                  </a:lnTo>
                  <a:lnTo>
                    <a:pt x="288" y="380"/>
                  </a:lnTo>
                  <a:lnTo>
                    <a:pt x="284" y="376"/>
                  </a:lnTo>
                  <a:lnTo>
                    <a:pt x="270" y="374"/>
                  </a:lnTo>
                  <a:lnTo>
                    <a:pt x="250" y="348"/>
                  </a:lnTo>
                  <a:lnTo>
                    <a:pt x="238" y="346"/>
                  </a:lnTo>
                  <a:lnTo>
                    <a:pt x="226" y="342"/>
                  </a:lnTo>
                  <a:lnTo>
                    <a:pt x="222" y="334"/>
                  </a:lnTo>
                  <a:lnTo>
                    <a:pt x="220" y="332"/>
                  </a:lnTo>
                  <a:lnTo>
                    <a:pt x="216" y="332"/>
                  </a:lnTo>
                  <a:lnTo>
                    <a:pt x="216" y="330"/>
                  </a:lnTo>
                  <a:lnTo>
                    <a:pt x="216" y="326"/>
                  </a:lnTo>
                  <a:lnTo>
                    <a:pt x="212" y="324"/>
                  </a:lnTo>
                  <a:lnTo>
                    <a:pt x="208" y="326"/>
                  </a:lnTo>
                  <a:lnTo>
                    <a:pt x="198" y="324"/>
                  </a:lnTo>
                  <a:lnTo>
                    <a:pt x="198" y="322"/>
                  </a:lnTo>
                  <a:lnTo>
                    <a:pt x="196" y="316"/>
                  </a:lnTo>
                  <a:lnTo>
                    <a:pt x="190" y="316"/>
                  </a:lnTo>
                  <a:lnTo>
                    <a:pt x="174" y="330"/>
                  </a:lnTo>
                  <a:lnTo>
                    <a:pt x="182" y="340"/>
                  </a:lnTo>
                  <a:lnTo>
                    <a:pt x="178" y="342"/>
                  </a:lnTo>
                  <a:lnTo>
                    <a:pt x="152" y="344"/>
                  </a:lnTo>
                  <a:lnTo>
                    <a:pt x="108" y="334"/>
                  </a:lnTo>
                  <a:lnTo>
                    <a:pt x="82" y="326"/>
                  </a:lnTo>
                  <a:lnTo>
                    <a:pt x="24" y="334"/>
                  </a:lnTo>
                  <a:lnTo>
                    <a:pt x="20" y="330"/>
                  </a:lnTo>
                  <a:lnTo>
                    <a:pt x="18" y="324"/>
                  </a:lnTo>
                  <a:lnTo>
                    <a:pt x="22" y="320"/>
                  </a:lnTo>
                  <a:lnTo>
                    <a:pt x="24" y="314"/>
                  </a:lnTo>
                  <a:lnTo>
                    <a:pt x="30" y="308"/>
                  </a:lnTo>
                  <a:lnTo>
                    <a:pt x="36" y="286"/>
                  </a:lnTo>
                  <a:lnTo>
                    <a:pt x="32" y="278"/>
                  </a:lnTo>
                  <a:lnTo>
                    <a:pt x="32" y="270"/>
                  </a:lnTo>
                  <a:lnTo>
                    <a:pt x="34" y="266"/>
                  </a:lnTo>
                  <a:lnTo>
                    <a:pt x="32" y="260"/>
                  </a:lnTo>
                  <a:lnTo>
                    <a:pt x="36" y="248"/>
                  </a:lnTo>
                  <a:lnTo>
                    <a:pt x="42" y="242"/>
                  </a:lnTo>
                  <a:lnTo>
                    <a:pt x="44" y="232"/>
                  </a:lnTo>
                  <a:lnTo>
                    <a:pt x="48" y="214"/>
                  </a:lnTo>
                  <a:lnTo>
                    <a:pt x="48" y="204"/>
                  </a:lnTo>
                  <a:lnTo>
                    <a:pt x="44" y="188"/>
                  </a:lnTo>
                  <a:lnTo>
                    <a:pt x="38" y="178"/>
                  </a:lnTo>
                  <a:lnTo>
                    <a:pt x="36" y="176"/>
                  </a:lnTo>
                  <a:lnTo>
                    <a:pt x="36" y="170"/>
                  </a:lnTo>
                  <a:lnTo>
                    <a:pt x="34" y="166"/>
                  </a:lnTo>
                  <a:lnTo>
                    <a:pt x="30" y="156"/>
                  </a:lnTo>
                  <a:lnTo>
                    <a:pt x="24" y="152"/>
                  </a:lnTo>
                  <a:lnTo>
                    <a:pt x="22" y="148"/>
                  </a:lnTo>
                  <a:lnTo>
                    <a:pt x="26" y="138"/>
                  </a:lnTo>
                  <a:lnTo>
                    <a:pt x="18" y="124"/>
                  </a:lnTo>
                  <a:lnTo>
                    <a:pt x="6" y="112"/>
                  </a:lnTo>
                  <a:lnTo>
                    <a:pt x="2" y="106"/>
                  </a:lnTo>
                  <a:lnTo>
                    <a:pt x="0" y="6"/>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5" name="Freeform 69"/>
            <p:cNvSpPr>
              <a:spLocks/>
            </p:cNvSpPr>
            <p:nvPr/>
          </p:nvSpPr>
          <p:spPr bwMode="gray">
            <a:xfrm>
              <a:off x="5879244" y="3850170"/>
              <a:ext cx="382984" cy="686594"/>
            </a:xfrm>
            <a:custGeom>
              <a:avLst/>
              <a:gdLst>
                <a:gd name="T0" fmla="*/ 67 w 276"/>
                <a:gd name="T1" fmla="*/ 0 h 486"/>
                <a:gd name="T2" fmla="*/ 24 w 276"/>
                <a:gd name="T3" fmla="*/ 3 h 486"/>
                <a:gd name="T4" fmla="*/ 23 w 276"/>
                <a:gd name="T5" fmla="*/ 5 h 486"/>
                <a:gd name="T6" fmla="*/ 19 w 276"/>
                <a:gd name="T7" fmla="*/ 9 h 486"/>
                <a:gd name="T8" fmla="*/ 18 w 276"/>
                <a:gd name="T9" fmla="*/ 13 h 486"/>
                <a:gd name="T10" fmla="*/ 18 w 276"/>
                <a:gd name="T11" fmla="*/ 17 h 486"/>
                <a:gd name="T12" fmla="*/ 17 w 276"/>
                <a:gd name="T13" fmla="*/ 20 h 486"/>
                <a:gd name="T14" fmla="*/ 14 w 276"/>
                <a:gd name="T15" fmla="*/ 22 h 486"/>
                <a:gd name="T16" fmla="*/ 11 w 276"/>
                <a:gd name="T17" fmla="*/ 27 h 486"/>
                <a:gd name="T18" fmla="*/ 10 w 276"/>
                <a:gd name="T19" fmla="*/ 27 h 486"/>
                <a:gd name="T20" fmla="*/ 10 w 276"/>
                <a:gd name="T21" fmla="*/ 31 h 486"/>
                <a:gd name="T22" fmla="*/ 8 w 276"/>
                <a:gd name="T23" fmla="*/ 34 h 486"/>
                <a:gd name="T24" fmla="*/ 8 w 276"/>
                <a:gd name="T25" fmla="*/ 36 h 486"/>
                <a:gd name="T26" fmla="*/ 7 w 276"/>
                <a:gd name="T27" fmla="*/ 40 h 486"/>
                <a:gd name="T28" fmla="*/ 5 w 276"/>
                <a:gd name="T29" fmla="*/ 43 h 486"/>
                <a:gd name="T30" fmla="*/ 5 w 276"/>
                <a:gd name="T31" fmla="*/ 48 h 486"/>
                <a:gd name="T32" fmla="*/ 8 w 276"/>
                <a:gd name="T33" fmla="*/ 50 h 486"/>
                <a:gd name="T34" fmla="*/ 8 w 276"/>
                <a:gd name="T35" fmla="*/ 53 h 486"/>
                <a:gd name="T36" fmla="*/ 9 w 276"/>
                <a:gd name="T37" fmla="*/ 53 h 486"/>
                <a:gd name="T38" fmla="*/ 9 w 276"/>
                <a:gd name="T39" fmla="*/ 55 h 486"/>
                <a:gd name="T40" fmla="*/ 8 w 276"/>
                <a:gd name="T41" fmla="*/ 55 h 486"/>
                <a:gd name="T42" fmla="*/ 7 w 276"/>
                <a:gd name="T43" fmla="*/ 58 h 486"/>
                <a:gd name="T44" fmla="*/ 7 w 276"/>
                <a:gd name="T45" fmla="*/ 59 h 486"/>
                <a:gd name="T46" fmla="*/ 7 w 276"/>
                <a:gd name="T47" fmla="*/ 61 h 486"/>
                <a:gd name="T48" fmla="*/ 9 w 276"/>
                <a:gd name="T49" fmla="*/ 68 h 486"/>
                <a:gd name="T50" fmla="*/ 9 w 276"/>
                <a:gd name="T51" fmla="*/ 72 h 486"/>
                <a:gd name="T52" fmla="*/ 11 w 276"/>
                <a:gd name="T53" fmla="*/ 75 h 486"/>
                <a:gd name="T54" fmla="*/ 12 w 276"/>
                <a:gd name="T55" fmla="*/ 76 h 486"/>
                <a:gd name="T56" fmla="*/ 12 w 276"/>
                <a:gd name="T57" fmla="*/ 79 h 486"/>
                <a:gd name="T58" fmla="*/ 10 w 276"/>
                <a:gd name="T59" fmla="*/ 81 h 486"/>
                <a:gd name="T60" fmla="*/ 9 w 276"/>
                <a:gd name="T61" fmla="*/ 81 h 486"/>
                <a:gd name="T62" fmla="*/ 8 w 276"/>
                <a:gd name="T63" fmla="*/ 87 h 486"/>
                <a:gd name="T64" fmla="*/ 3 w 276"/>
                <a:gd name="T65" fmla="*/ 94 h 486"/>
                <a:gd name="T66" fmla="*/ 0 w 276"/>
                <a:gd name="T67" fmla="*/ 105 h 486"/>
                <a:gd name="T68" fmla="*/ 0 w 276"/>
                <a:gd name="T69" fmla="*/ 114 h 486"/>
                <a:gd name="T70" fmla="*/ 41 w 276"/>
                <a:gd name="T71" fmla="*/ 112 h 486"/>
                <a:gd name="T72" fmla="*/ 41 w 276"/>
                <a:gd name="T73" fmla="*/ 114 h 486"/>
                <a:gd name="T74" fmla="*/ 41 w 276"/>
                <a:gd name="T75" fmla="*/ 118 h 486"/>
                <a:gd name="T76" fmla="*/ 41 w 276"/>
                <a:gd name="T77" fmla="*/ 124 h 486"/>
                <a:gd name="T78" fmla="*/ 46 w 276"/>
                <a:gd name="T79" fmla="*/ 128 h 486"/>
                <a:gd name="T80" fmla="*/ 46 w 276"/>
                <a:gd name="T81" fmla="*/ 133 h 486"/>
                <a:gd name="T82" fmla="*/ 49 w 276"/>
                <a:gd name="T83" fmla="*/ 133 h 486"/>
                <a:gd name="T84" fmla="*/ 53 w 276"/>
                <a:gd name="T85" fmla="*/ 129 h 486"/>
                <a:gd name="T86" fmla="*/ 63 w 276"/>
                <a:gd name="T87" fmla="*/ 126 h 486"/>
                <a:gd name="T88" fmla="*/ 66 w 276"/>
                <a:gd name="T89" fmla="*/ 127 h 486"/>
                <a:gd name="T90" fmla="*/ 71 w 276"/>
                <a:gd name="T91" fmla="*/ 126 h 486"/>
                <a:gd name="T92" fmla="*/ 71 w 276"/>
                <a:gd name="T93" fmla="*/ 127 h 486"/>
                <a:gd name="T94" fmla="*/ 72 w 276"/>
                <a:gd name="T95" fmla="*/ 128 h 486"/>
                <a:gd name="T96" fmla="*/ 73 w 276"/>
                <a:gd name="T97" fmla="*/ 127 h 486"/>
                <a:gd name="T98" fmla="*/ 67 w 276"/>
                <a:gd name="T99" fmla="*/ 87 h 486"/>
                <a:gd name="T100" fmla="*/ 67 w 276"/>
                <a:gd name="T101" fmla="*/ 83 h 486"/>
                <a:gd name="T102" fmla="*/ 71 w 276"/>
                <a:gd name="T103" fmla="*/ 3 h 486"/>
                <a:gd name="T104" fmla="*/ 67 w 276"/>
                <a:gd name="T105" fmla="*/ 0 h 4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6"/>
                <a:gd name="T160" fmla="*/ 0 h 486"/>
                <a:gd name="T161" fmla="*/ 276 w 276"/>
                <a:gd name="T162" fmla="*/ 486 h 48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6" h="486">
                  <a:moveTo>
                    <a:pt x="256" y="0"/>
                  </a:moveTo>
                  <a:lnTo>
                    <a:pt x="90" y="14"/>
                  </a:lnTo>
                  <a:lnTo>
                    <a:pt x="88" y="18"/>
                  </a:lnTo>
                  <a:lnTo>
                    <a:pt x="72" y="32"/>
                  </a:lnTo>
                  <a:lnTo>
                    <a:pt x="68" y="48"/>
                  </a:lnTo>
                  <a:lnTo>
                    <a:pt x="68" y="62"/>
                  </a:lnTo>
                  <a:lnTo>
                    <a:pt x="66" y="72"/>
                  </a:lnTo>
                  <a:lnTo>
                    <a:pt x="52" y="80"/>
                  </a:lnTo>
                  <a:lnTo>
                    <a:pt x="42" y="96"/>
                  </a:lnTo>
                  <a:lnTo>
                    <a:pt x="38" y="100"/>
                  </a:lnTo>
                  <a:lnTo>
                    <a:pt x="38" y="112"/>
                  </a:lnTo>
                  <a:lnTo>
                    <a:pt x="30" y="122"/>
                  </a:lnTo>
                  <a:lnTo>
                    <a:pt x="30" y="132"/>
                  </a:lnTo>
                  <a:lnTo>
                    <a:pt x="26" y="144"/>
                  </a:lnTo>
                  <a:lnTo>
                    <a:pt x="18" y="158"/>
                  </a:lnTo>
                  <a:lnTo>
                    <a:pt x="20" y="174"/>
                  </a:lnTo>
                  <a:lnTo>
                    <a:pt x="28" y="182"/>
                  </a:lnTo>
                  <a:lnTo>
                    <a:pt x="30" y="192"/>
                  </a:lnTo>
                  <a:lnTo>
                    <a:pt x="32" y="194"/>
                  </a:lnTo>
                  <a:lnTo>
                    <a:pt x="32" y="198"/>
                  </a:lnTo>
                  <a:lnTo>
                    <a:pt x="28" y="202"/>
                  </a:lnTo>
                  <a:lnTo>
                    <a:pt x="26" y="210"/>
                  </a:lnTo>
                  <a:lnTo>
                    <a:pt x="26" y="216"/>
                  </a:lnTo>
                  <a:lnTo>
                    <a:pt x="26" y="224"/>
                  </a:lnTo>
                  <a:lnTo>
                    <a:pt x="36" y="244"/>
                  </a:lnTo>
                  <a:lnTo>
                    <a:pt x="36" y="262"/>
                  </a:lnTo>
                  <a:lnTo>
                    <a:pt x="42" y="274"/>
                  </a:lnTo>
                  <a:lnTo>
                    <a:pt x="48" y="278"/>
                  </a:lnTo>
                  <a:lnTo>
                    <a:pt x="48" y="288"/>
                  </a:lnTo>
                  <a:lnTo>
                    <a:pt x="38" y="294"/>
                  </a:lnTo>
                  <a:lnTo>
                    <a:pt x="34" y="298"/>
                  </a:lnTo>
                  <a:lnTo>
                    <a:pt x="30" y="318"/>
                  </a:lnTo>
                  <a:lnTo>
                    <a:pt x="14" y="342"/>
                  </a:lnTo>
                  <a:lnTo>
                    <a:pt x="0" y="384"/>
                  </a:lnTo>
                  <a:lnTo>
                    <a:pt x="0" y="414"/>
                  </a:lnTo>
                  <a:lnTo>
                    <a:pt x="154" y="408"/>
                  </a:lnTo>
                  <a:lnTo>
                    <a:pt x="158" y="414"/>
                  </a:lnTo>
                  <a:lnTo>
                    <a:pt x="154" y="428"/>
                  </a:lnTo>
                  <a:lnTo>
                    <a:pt x="154" y="450"/>
                  </a:lnTo>
                  <a:lnTo>
                    <a:pt x="172" y="466"/>
                  </a:lnTo>
                  <a:lnTo>
                    <a:pt x="174" y="486"/>
                  </a:lnTo>
                  <a:lnTo>
                    <a:pt x="186" y="486"/>
                  </a:lnTo>
                  <a:lnTo>
                    <a:pt x="202" y="472"/>
                  </a:lnTo>
                  <a:lnTo>
                    <a:pt x="240" y="460"/>
                  </a:lnTo>
                  <a:lnTo>
                    <a:pt x="250" y="464"/>
                  </a:lnTo>
                  <a:lnTo>
                    <a:pt x="264" y="460"/>
                  </a:lnTo>
                  <a:lnTo>
                    <a:pt x="266" y="462"/>
                  </a:lnTo>
                  <a:lnTo>
                    <a:pt x="274" y="466"/>
                  </a:lnTo>
                  <a:lnTo>
                    <a:pt x="276" y="464"/>
                  </a:lnTo>
                  <a:lnTo>
                    <a:pt x="260" y="316"/>
                  </a:lnTo>
                  <a:lnTo>
                    <a:pt x="258" y="302"/>
                  </a:lnTo>
                  <a:lnTo>
                    <a:pt x="264" y="10"/>
                  </a:lnTo>
                  <a:lnTo>
                    <a:pt x="256" y="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6" name="Freeform 70"/>
            <p:cNvSpPr>
              <a:spLocks/>
            </p:cNvSpPr>
            <p:nvPr/>
          </p:nvSpPr>
          <p:spPr bwMode="gray">
            <a:xfrm>
              <a:off x="6236431" y="3826357"/>
              <a:ext cx="428625" cy="682625"/>
            </a:xfrm>
            <a:custGeom>
              <a:avLst/>
              <a:gdLst>
                <a:gd name="T0" fmla="*/ 0 w 304"/>
                <a:gd name="T1" fmla="*/ 5 h 484"/>
                <a:gd name="T2" fmla="*/ 3 w 304"/>
                <a:gd name="T3" fmla="*/ 8 h 484"/>
                <a:gd name="T4" fmla="*/ 2 w 304"/>
                <a:gd name="T5" fmla="*/ 87 h 484"/>
                <a:gd name="T6" fmla="*/ 3 w 304"/>
                <a:gd name="T7" fmla="*/ 91 h 484"/>
                <a:gd name="T8" fmla="*/ 6 w 304"/>
                <a:gd name="T9" fmla="*/ 132 h 484"/>
                <a:gd name="T10" fmla="*/ 7 w 304"/>
                <a:gd name="T11" fmla="*/ 131 h 484"/>
                <a:gd name="T12" fmla="*/ 9 w 304"/>
                <a:gd name="T13" fmla="*/ 131 h 484"/>
                <a:gd name="T14" fmla="*/ 11 w 304"/>
                <a:gd name="T15" fmla="*/ 132 h 484"/>
                <a:gd name="T16" fmla="*/ 13 w 304"/>
                <a:gd name="T17" fmla="*/ 129 h 484"/>
                <a:gd name="T18" fmla="*/ 13 w 304"/>
                <a:gd name="T19" fmla="*/ 123 h 484"/>
                <a:gd name="T20" fmla="*/ 15 w 304"/>
                <a:gd name="T21" fmla="*/ 119 h 484"/>
                <a:gd name="T22" fmla="*/ 17 w 304"/>
                <a:gd name="T23" fmla="*/ 123 h 484"/>
                <a:gd name="T24" fmla="*/ 17 w 304"/>
                <a:gd name="T25" fmla="*/ 125 h 484"/>
                <a:gd name="T26" fmla="*/ 18 w 304"/>
                <a:gd name="T27" fmla="*/ 128 h 484"/>
                <a:gd name="T28" fmla="*/ 21 w 304"/>
                <a:gd name="T29" fmla="*/ 132 h 484"/>
                <a:gd name="T30" fmla="*/ 23 w 304"/>
                <a:gd name="T31" fmla="*/ 132 h 484"/>
                <a:gd name="T32" fmla="*/ 25 w 304"/>
                <a:gd name="T33" fmla="*/ 132 h 484"/>
                <a:gd name="T34" fmla="*/ 28 w 304"/>
                <a:gd name="T35" fmla="*/ 128 h 484"/>
                <a:gd name="T36" fmla="*/ 28 w 304"/>
                <a:gd name="T37" fmla="*/ 128 h 484"/>
                <a:gd name="T38" fmla="*/ 30 w 304"/>
                <a:gd name="T39" fmla="*/ 128 h 484"/>
                <a:gd name="T40" fmla="*/ 30 w 304"/>
                <a:gd name="T41" fmla="*/ 127 h 484"/>
                <a:gd name="T42" fmla="*/ 30 w 304"/>
                <a:gd name="T43" fmla="*/ 127 h 484"/>
                <a:gd name="T44" fmla="*/ 28 w 304"/>
                <a:gd name="T45" fmla="*/ 126 h 484"/>
                <a:gd name="T46" fmla="*/ 28 w 304"/>
                <a:gd name="T47" fmla="*/ 125 h 484"/>
                <a:gd name="T48" fmla="*/ 29 w 304"/>
                <a:gd name="T49" fmla="*/ 123 h 484"/>
                <a:gd name="T50" fmla="*/ 29 w 304"/>
                <a:gd name="T51" fmla="*/ 121 h 484"/>
                <a:gd name="T52" fmla="*/ 27 w 304"/>
                <a:gd name="T53" fmla="*/ 120 h 484"/>
                <a:gd name="T54" fmla="*/ 27 w 304"/>
                <a:gd name="T55" fmla="*/ 120 h 484"/>
                <a:gd name="T56" fmla="*/ 25 w 304"/>
                <a:gd name="T57" fmla="*/ 119 h 484"/>
                <a:gd name="T58" fmla="*/ 23 w 304"/>
                <a:gd name="T59" fmla="*/ 118 h 484"/>
                <a:gd name="T60" fmla="*/ 23 w 304"/>
                <a:gd name="T61" fmla="*/ 114 h 484"/>
                <a:gd name="T62" fmla="*/ 24 w 304"/>
                <a:gd name="T63" fmla="*/ 114 h 484"/>
                <a:gd name="T64" fmla="*/ 23 w 304"/>
                <a:gd name="T65" fmla="*/ 114 h 484"/>
                <a:gd name="T66" fmla="*/ 23 w 304"/>
                <a:gd name="T67" fmla="*/ 112 h 484"/>
                <a:gd name="T68" fmla="*/ 85 w 304"/>
                <a:gd name="T69" fmla="*/ 106 h 484"/>
                <a:gd name="T70" fmla="*/ 84 w 304"/>
                <a:gd name="T71" fmla="*/ 104 h 484"/>
                <a:gd name="T72" fmla="*/ 82 w 304"/>
                <a:gd name="T73" fmla="*/ 100 h 484"/>
                <a:gd name="T74" fmla="*/ 82 w 304"/>
                <a:gd name="T75" fmla="*/ 93 h 484"/>
                <a:gd name="T76" fmla="*/ 80 w 304"/>
                <a:gd name="T77" fmla="*/ 87 h 484"/>
                <a:gd name="T78" fmla="*/ 80 w 304"/>
                <a:gd name="T79" fmla="*/ 83 h 484"/>
                <a:gd name="T80" fmla="*/ 81 w 304"/>
                <a:gd name="T81" fmla="*/ 80 h 484"/>
                <a:gd name="T82" fmla="*/ 81 w 304"/>
                <a:gd name="T83" fmla="*/ 76 h 484"/>
                <a:gd name="T84" fmla="*/ 83 w 304"/>
                <a:gd name="T85" fmla="*/ 73 h 484"/>
                <a:gd name="T86" fmla="*/ 83 w 304"/>
                <a:gd name="T87" fmla="*/ 72 h 484"/>
                <a:gd name="T88" fmla="*/ 82 w 304"/>
                <a:gd name="T89" fmla="*/ 70 h 484"/>
                <a:gd name="T90" fmla="*/ 82 w 304"/>
                <a:gd name="T91" fmla="*/ 67 h 484"/>
                <a:gd name="T92" fmla="*/ 80 w 304"/>
                <a:gd name="T93" fmla="*/ 67 h 484"/>
                <a:gd name="T94" fmla="*/ 77 w 304"/>
                <a:gd name="T95" fmla="*/ 64 h 484"/>
                <a:gd name="T96" fmla="*/ 77 w 304"/>
                <a:gd name="T97" fmla="*/ 63 h 484"/>
                <a:gd name="T98" fmla="*/ 77 w 304"/>
                <a:gd name="T99" fmla="*/ 59 h 484"/>
                <a:gd name="T100" fmla="*/ 76 w 304"/>
                <a:gd name="T101" fmla="*/ 58 h 484"/>
                <a:gd name="T102" fmla="*/ 58 w 304"/>
                <a:gd name="T103" fmla="*/ 0 h 484"/>
                <a:gd name="T104" fmla="*/ 0 w 304"/>
                <a:gd name="T105" fmla="*/ 5 h 4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4"/>
                <a:gd name="T160" fmla="*/ 0 h 484"/>
                <a:gd name="T161" fmla="*/ 304 w 304"/>
                <a:gd name="T162" fmla="*/ 484 h 4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4" h="484">
                  <a:moveTo>
                    <a:pt x="0" y="18"/>
                  </a:moveTo>
                  <a:lnTo>
                    <a:pt x="8" y="28"/>
                  </a:lnTo>
                  <a:lnTo>
                    <a:pt x="2" y="320"/>
                  </a:lnTo>
                  <a:lnTo>
                    <a:pt x="4" y="334"/>
                  </a:lnTo>
                  <a:lnTo>
                    <a:pt x="20" y="482"/>
                  </a:lnTo>
                  <a:lnTo>
                    <a:pt x="24" y="478"/>
                  </a:lnTo>
                  <a:lnTo>
                    <a:pt x="30" y="476"/>
                  </a:lnTo>
                  <a:lnTo>
                    <a:pt x="42" y="480"/>
                  </a:lnTo>
                  <a:lnTo>
                    <a:pt x="46" y="474"/>
                  </a:lnTo>
                  <a:lnTo>
                    <a:pt x="48" y="452"/>
                  </a:lnTo>
                  <a:lnTo>
                    <a:pt x="54" y="438"/>
                  </a:lnTo>
                  <a:lnTo>
                    <a:pt x="62" y="452"/>
                  </a:lnTo>
                  <a:lnTo>
                    <a:pt x="60" y="458"/>
                  </a:lnTo>
                  <a:lnTo>
                    <a:pt x="64" y="470"/>
                  </a:lnTo>
                  <a:lnTo>
                    <a:pt x="74" y="484"/>
                  </a:lnTo>
                  <a:lnTo>
                    <a:pt x="82" y="484"/>
                  </a:lnTo>
                  <a:lnTo>
                    <a:pt x="90" y="484"/>
                  </a:lnTo>
                  <a:lnTo>
                    <a:pt x="100" y="472"/>
                  </a:lnTo>
                  <a:lnTo>
                    <a:pt x="102" y="472"/>
                  </a:lnTo>
                  <a:lnTo>
                    <a:pt x="106" y="468"/>
                  </a:lnTo>
                  <a:lnTo>
                    <a:pt x="106" y="466"/>
                  </a:lnTo>
                  <a:lnTo>
                    <a:pt x="106" y="464"/>
                  </a:lnTo>
                  <a:lnTo>
                    <a:pt x="100" y="460"/>
                  </a:lnTo>
                  <a:lnTo>
                    <a:pt x="100" y="458"/>
                  </a:lnTo>
                  <a:lnTo>
                    <a:pt x="104" y="450"/>
                  </a:lnTo>
                  <a:lnTo>
                    <a:pt x="104" y="446"/>
                  </a:lnTo>
                  <a:lnTo>
                    <a:pt x="96" y="442"/>
                  </a:lnTo>
                  <a:lnTo>
                    <a:pt x="94" y="440"/>
                  </a:lnTo>
                  <a:lnTo>
                    <a:pt x="90" y="436"/>
                  </a:lnTo>
                  <a:lnTo>
                    <a:pt x="84" y="428"/>
                  </a:lnTo>
                  <a:lnTo>
                    <a:pt x="82" y="420"/>
                  </a:lnTo>
                  <a:lnTo>
                    <a:pt x="86" y="418"/>
                  </a:lnTo>
                  <a:lnTo>
                    <a:pt x="84" y="416"/>
                  </a:lnTo>
                  <a:lnTo>
                    <a:pt x="84" y="410"/>
                  </a:lnTo>
                  <a:lnTo>
                    <a:pt x="304" y="390"/>
                  </a:lnTo>
                  <a:lnTo>
                    <a:pt x="302" y="384"/>
                  </a:lnTo>
                  <a:lnTo>
                    <a:pt x="292" y="368"/>
                  </a:lnTo>
                  <a:lnTo>
                    <a:pt x="294" y="342"/>
                  </a:lnTo>
                  <a:lnTo>
                    <a:pt x="284" y="320"/>
                  </a:lnTo>
                  <a:lnTo>
                    <a:pt x="282" y="304"/>
                  </a:lnTo>
                  <a:lnTo>
                    <a:pt x="288" y="292"/>
                  </a:lnTo>
                  <a:lnTo>
                    <a:pt x="288" y="278"/>
                  </a:lnTo>
                  <a:lnTo>
                    <a:pt x="296" y="266"/>
                  </a:lnTo>
                  <a:lnTo>
                    <a:pt x="296" y="264"/>
                  </a:lnTo>
                  <a:lnTo>
                    <a:pt x="290" y="256"/>
                  </a:lnTo>
                  <a:lnTo>
                    <a:pt x="292" y="246"/>
                  </a:lnTo>
                  <a:lnTo>
                    <a:pt x="286" y="242"/>
                  </a:lnTo>
                  <a:lnTo>
                    <a:pt x="278" y="236"/>
                  </a:lnTo>
                  <a:lnTo>
                    <a:pt x="276" y="230"/>
                  </a:lnTo>
                  <a:lnTo>
                    <a:pt x="272" y="214"/>
                  </a:lnTo>
                  <a:lnTo>
                    <a:pt x="266" y="210"/>
                  </a:lnTo>
                  <a:lnTo>
                    <a:pt x="208" y="0"/>
                  </a:lnTo>
                  <a:lnTo>
                    <a:pt x="0" y="18"/>
                  </a:lnTo>
                  <a:close/>
                </a:path>
              </a:pathLst>
            </a:custGeom>
            <a:solidFill>
              <a:schemeClr val="accent2">
                <a:lumMod val="60000"/>
                <a:lumOff val="4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7" name="Freeform 71"/>
            <p:cNvSpPr>
              <a:spLocks/>
            </p:cNvSpPr>
            <p:nvPr/>
          </p:nvSpPr>
          <p:spPr bwMode="gray">
            <a:xfrm>
              <a:off x="6784119" y="3733093"/>
              <a:ext cx="567531" cy="426640"/>
            </a:xfrm>
            <a:custGeom>
              <a:avLst/>
              <a:gdLst>
                <a:gd name="T0" fmla="*/ 67 w 404"/>
                <a:gd name="T1" fmla="*/ 82 h 304"/>
                <a:gd name="T2" fmla="*/ 63 w 404"/>
                <a:gd name="T3" fmla="*/ 81 h 304"/>
                <a:gd name="T4" fmla="*/ 61 w 404"/>
                <a:gd name="T5" fmla="*/ 75 h 304"/>
                <a:gd name="T6" fmla="*/ 55 w 404"/>
                <a:gd name="T7" fmla="*/ 69 h 304"/>
                <a:gd name="T8" fmla="*/ 50 w 404"/>
                <a:gd name="T9" fmla="*/ 61 h 304"/>
                <a:gd name="T10" fmla="*/ 48 w 404"/>
                <a:gd name="T11" fmla="*/ 58 h 304"/>
                <a:gd name="T12" fmla="*/ 42 w 404"/>
                <a:gd name="T13" fmla="*/ 53 h 304"/>
                <a:gd name="T14" fmla="*/ 37 w 404"/>
                <a:gd name="T15" fmla="*/ 50 h 304"/>
                <a:gd name="T16" fmla="*/ 36 w 404"/>
                <a:gd name="T17" fmla="*/ 48 h 304"/>
                <a:gd name="T18" fmla="*/ 24 w 404"/>
                <a:gd name="T19" fmla="*/ 39 h 304"/>
                <a:gd name="T20" fmla="*/ 21 w 404"/>
                <a:gd name="T21" fmla="*/ 36 h 304"/>
                <a:gd name="T22" fmla="*/ 16 w 404"/>
                <a:gd name="T23" fmla="*/ 29 h 304"/>
                <a:gd name="T24" fmla="*/ 13 w 404"/>
                <a:gd name="T25" fmla="*/ 25 h 304"/>
                <a:gd name="T26" fmla="*/ 3 w 404"/>
                <a:gd name="T27" fmla="*/ 21 h 304"/>
                <a:gd name="T28" fmla="*/ 3 w 404"/>
                <a:gd name="T29" fmla="*/ 15 h 304"/>
                <a:gd name="T30" fmla="*/ 4 w 404"/>
                <a:gd name="T31" fmla="*/ 12 h 304"/>
                <a:gd name="T32" fmla="*/ 4 w 404"/>
                <a:gd name="T33" fmla="*/ 10 h 304"/>
                <a:gd name="T34" fmla="*/ 13 w 404"/>
                <a:gd name="T35" fmla="*/ 8 h 304"/>
                <a:gd name="T36" fmla="*/ 19 w 404"/>
                <a:gd name="T37" fmla="*/ 3 h 304"/>
                <a:gd name="T38" fmla="*/ 21 w 404"/>
                <a:gd name="T39" fmla="*/ 3 h 304"/>
                <a:gd name="T40" fmla="*/ 50 w 404"/>
                <a:gd name="T41" fmla="*/ 2 h 304"/>
                <a:gd name="T42" fmla="*/ 50 w 404"/>
                <a:gd name="T43" fmla="*/ 3 h 304"/>
                <a:gd name="T44" fmla="*/ 58 w 404"/>
                <a:gd name="T45" fmla="*/ 5 h 304"/>
                <a:gd name="T46" fmla="*/ 83 w 404"/>
                <a:gd name="T47" fmla="*/ 5 h 304"/>
                <a:gd name="T48" fmla="*/ 112 w 404"/>
                <a:gd name="T49" fmla="*/ 26 h 304"/>
                <a:gd name="T50" fmla="*/ 108 w 404"/>
                <a:gd name="T51" fmla="*/ 30 h 304"/>
                <a:gd name="T52" fmla="*/ 103 w 404"/>
                <a:gd name="T53" fmla="*/ 37 h 304"/>
                <a:gd name="T54" fmla="*/ 103 w 404"/>
                <a:gd name="T55" fmla="*/ 43 h 304"/>
                <a:gd name="T56" fmla="*/ 102 w 404"/>
                <a:gd name="T57" fmla="*/ 48 h 304"/>
                <a:gd name="T58" fmla="*/ 100 w 404"/>
                <a:gd name="T59" fmla="*/ 48 h 304"/>
                <a:gd name="T60" fmla="*/ 96 w 404"/>
                <a:gd name="T61" fmla="*/ 52 h 304"/>
                <a:gd name="T62" fmla="*/ 93 w 404"/>
                <a:gd name="T63" fmla="*/ 55 h 304"/>
                <a:gd name="T64" fmla="*/ 88 w 404"/>
                <a:gd name="T65" fmla="*/ 60 h 304"/>
                <a:gd name="T66" fmla="*/ 83 w 404"/>
                <a:gd name="T67" fmla="*/ 64 h 304"/>
                <a:gd name="T68" fmla="*/ 81 w 404"/>
                <a:gd name="T69" fmla="*/ 67 h 304"/>
                <a:gd name="T70" fmla="*/ 77 w 404"/>
                <a:gd name="T71" fmla="*/ 69 h 304"/>
                <a:gd name="T72" fmla="*/ 76 w 404"/>
                <a:gd name="T73" fmla="*/ 70 h 304"/>
                <a:gd name="T74" fmla="*/ 76 w 404"/>
                <a:gd name="T75" fmla="*/ 74 h 304"/>
                <a:gd name="T76" fmla="*/ 71 w 404"/>
                <a:gd name="T77" fmla="*/ 75 h 304"/>
                <a:gd name="T78" fmla="*/ 70 w 404"/>
                <a:gd name="T79" fmla="*/ 75 h 304"/>
                <a:gd name="T80" fmla="*/ 72 w 404"/>
                <a:gd name="T81" fmla="*/ 77 h 304"/>
                <a:gd name="T82" fmla="*/ 72 w 404"/>
                <a:gd name="T83" fmla="*/ 78 h 304"/>
                <a:gd name="T84" fmla="*/ 69 w 404"/>
                <a:gd name="T85" fmla="*/ 80 h 304"/>
                <a:gd name="T86" fmla="*/ 67 w 404"/>
                <a:gd name="T87" fmla="*/ 82 h 3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304"/>
                <a:gd name="T134" fmla="*/ 404 w 404"/>
                <a:gd name="T135" fmla="*/ 304 h 3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304">
                  <a:moveTo>
                    <a:pt x="242" y="304"/>
                  </a:moveTo>
                  <a:lnTo>
                    <a:pt x="238" y="304"/>
                  </a:lnTo>
                  <a:lnTo>
                    <a:pt x="226" y="302"/>
                  </a:lnTo>
                  <a:lnTo>
                    <a:pt x="224" y="300"/>
                  </a:lnTo>
                  <a:lnTo>
                    <a:pt x="220" y="296"/>
                  </a:lnTo>
                  <a:lnTo>
                    <a:pt x="216" y="276"/>
                  </a:lnTo>
                  <a:lnTo>
                    <a:pt x="206" y="262"/>
                  </a:lnTo>
                  <a:lnTo>
                    <a:pt x="194" y="256"/>
                  </a:lnTo>
                  <a:lnTo>
                    <a:pt x="188" y="236"/>
                  </a:lnTo>
                  <a:lnTo>
                    <a:pt x="178" y="228"/>
                  </a:lnTo>
                  <a:lnTo>
                    <a:pt x="176" y="216"/>
                  </a:lnTo>
                  <a:lnTo>
                    <a:pt x="168" y="214"/>
                  </a:lnTo>
                  <a:lnTo>
                    <a:pt x="154" y="208"/>
                  </a:lnTo>
                  <a:lnTo>
                    <a:pt x="146" y="196"/>
                  </a:lnTo>
                  <a:lnTo>
                    <a:pt x="136" y="190"/>
                  </a:lnTo>
                  <a:lnTo>
                    <a:pt x="136" y="184"/>
                  </a:lnTo>
                  <a:lnTo>
                    <a:pt x="132" y="174"/>
                  </a:lnTo>
                  <a:lnTo>
                    <a:pt x="128" y="172"/>
                  </a:lnTo>
                  <a:lnTo>
                    <a:pt x="114" y="166"/>
                  </a:lnTo>
                  <a:lnTo>
                    <a:pt x="88" y="144"/>
                  </a:lnTo>
                  <a:lnTo>
                    <a:pt x="76" y="140"/>
                  </a:lnTo>
                  <a:lnTo>
                    <a:pt x="74" y="132"/>
                  </a:lnTo>
                  <a:lnTo>
                    <a:pt x="62" y="122"/>
                  </a:lnTo>
                  <a:lnTo>
                    <a:pt x="56" y="106"/>
                  </a:lnTo>
                  <a:lnTo>
                    <a:pt x="48" y="98"/>
                  </a:lnTo>
                  <a:lnTo>
                    <a:pt x="44" y="92"/>
                  </a:lnTo>
                  <a:lnTo>
                    <a:pt x="28" y="90"/>
                  </a:lnTo>
                  <a:lnTo>
                    <a:pt x="6" y="78"/>
                  </a:lnTo>
                  <a:lnTo>
                    <a:pt x="0" y="72"/>
                  </a:lnTo>
                  <a:lnTo>
                    <a:pt x="8" y="56"/>
                  </a:lnTo>
                  <a:lnTo>
                    <a:pt x="12" y="52"/>
                  </a:lnTo>
                  <a:lnTo>
                    <a:pt x="16" y="46"/>
                  </a:lnTo>
                  <a:lnTo>
                    <a:pt x="18" y="42"/>
                  </a:lnTo>
                  <a:lnTo>
                    <a:pt x="16" y="40"/>
                  </a:lnTo>
                  <a:lnTo>
                    <a:pt x="40" y="28"/>
                  </a:lnTo>
                  <a:lnTo>
                    <a:pt x="48" y="28"/>
                  </a:lnTo>
                  <a:lnTo>
                    <a:pt x="48" y="24"/>
                  </a:lnTo>
                  <a:lnTo>
                    <a:pt x="68" y="14"/>
                  </a:lnTo>
                  <a:lnTo>
                    <a:pt x="70" y="10"/>
                  </a:lnTo>
                  <a:lnTo>
                    <a:pt x="74" y="12"/>
                  </a:lnTo>
                  <a:lnTo>
                    <a:pt x="178" y="0"/>
                  </a:lnTo>
                  <a:lnTo>
                    <a:pt x="180" y="2"/>
                  </a:lnTo>
                  <a:lnTo>
                    <a:pt x="178" y="6"/>
                  </a:lnTo>
                  <a:lnTo>
                    <a:pt x="182" y="10"/>
                  </a:lnTo>
                  <a:lnTo>
                    <a:pt x="188" y="4"/>
                  </a:lnTo>
                  <a:lnTo>
                    <a:pt x="206" y="18"/>
                  </a:lnTo>
                  <a:lnTo>
                    <a:pt x="208" y="30"/>
                  </a:lnTo>
                  <a:lnTo>
                    <a:pt x="296" y="18"/>
                  </a:lnTo>
                  <a:lnTo>
                    <a:pt x="404" y="92"/>
                  </a:lnTo>
                  <a:lnTo>
                    <a:pt x="400" y="94"/>
                  </a:lnTo>
                  <a:lnTo>
                    <a:pt x="390" y="100"/>
                  </a:lnTo>
                  <a:lnTo>
                    <a:pt x="384" y="110"/>
                  </a:lnTo>
                  <a:lnTo>
                    <a:pt x="370" y="130"/>
                  </a:lnTo>
                  <a:lnTo>
                    <a:pt x="366" y="138"/>
                  </a:lnTo>
                  <a:lnTo>
                    <a:pt x="362" y="150"/>
                  </a:lnTo>
                  <a:lnTo>
                    <a:pt x="364" y="160"/>
                  </a:lnTo>
                  <a:lnTo>
                    <a:pt x="364" y="168"/>
                  </a:lnTo>
                  <a:lnTo>
                    <a:pt x="360" y="172"/>
                  </a:lnTo>
                  <a:lnTo>
                    <a:pt x="358" y="178"/>
                  </a:lnTo>
                  <a:lnTo>
                    <a:pt x="352" y="178"/>
                  </a:lnTo>
                  <a:lnTo>
                    <a:pt x="346" y="182"/>
                  </a:lnTo>
                  <a:lnTo>
                    <a:pt x="342" y="188"/>
                  </a:lnTo>
                  <a:lnTo>
                    <a:pt x="336" y="196"/>
                  </a:lnTo>
                  <a:lnTo>
                    <a:pt x="332" y="204"/>
                  </a:lnTo>
                  <a:lnTo>
                    <a:pt x="318" y="214"/>
                  </a:lnTo>
                  <a:lnTo>
                    <a:pt x="312" y="224"/>
                  </a:lnTo>
                  <a:lnTo>
                    <a:pt x="304" y="232"/>
                  </a:lnTo>
                  <a:lnTo>
                    <a:pt x="294" y="238"/>
                  </a:lnTo>
                  <a:lnTo>
                    <a:pt x="290" y="244"/>
                  </a:lnTo>
                  <a:lnTo>
                    <a:pt x="284" y="248"/>
                  </a:lnTo>
                  <a:lnTo>
                    <a:pt x="276" y="252"/>
                  </a:lnTo>
                  <a:lnTo>
                    <a:pt x="272" y="254"/>
                  </a:lnTo>
                  <a:lnTo>
                    <a:pt x="268" y="258"/>
                  </a:lnTo>
                  <a:lnTo>
                    <a:pt x="270" y="260"/>
                  </a:lnTo>
                  <a:lnTo>
                    <a:pt x="268" y="262"/>
                  </a:lnTo>
                  <a:lnTo>
                    <a:pt x="266" y="270"/>
                  </a:lnTo>
                  <a:lnTo>
                    <a:pt x="258" y="276"/>
                  </a:lnTo>
                  <a:lnTo>
                    <a:pt x="252" y="276"/>
                  </a:lnTo>
                  <a:lnTo>
                    <a:pt x="250" y="278"/>
                  </a:lnTo>
                  <a:lnTo>
                    <a:pt x="252" y="280"/>
                  </a:lnTo>
                  <a:lnTo>
                    <a:pt x="254" y="282"/>
                  </a:lnTo>
                  <a:lnTo>
                    <a:pt x="256" y="284"/>
                  </a:lnTo>
                  <a:lnTo>
                    <a:pt x="254" y="288"/>
                  </a:lnTo>
                  <a:lnTo>
                    <a:pt x="252" y="290"/>
                  </a:lnTo>
                  <a:lnTo>
                    <a:pt x="244" y="296"/>
                  </a:lnTo>
                  <a:lnTo>
                    <a:pt x="242" y="302"/>
                  </a:lnTo>
                  <a:lnTo>
                    <a:pt x="242" y="304"/>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8" name="Freeform 72"/>
            <p:cNvSpPr>
              <a:spLocks/>
            </p:cNvSpPr>
            <p:nvPr/>
          </p:nvSpPr>
          <p:spPr bwMode="gray">
            <a:xfrm>
              <a:off x="6530119" y="3790639"/>
              <a:ext cx="603250" cy="627063"/>
            </a:xfrm>
            <a:custGeom>
              <a:avLst/>
              <a:gdLst>
                <a:gd name="T0" fmla="*/ 16 w 432"/>
                <a:gd name="T1" fmla="*/ 63 h 446"/>
                <a:gd name="T2" fmla="*/ 18 w 432"/>
                <a:gd name="T3" fmla="*/ 68 h 446"/>
                <a:gd name="T4" fmla="*/ 21 w 432"/>
                <a:gd name="T5" fmla="*/ 71 h 446"/>
                <a:gd name="T6" fmla="*/ 22 w 432"/>
                <a:gd name="T7" fmla="*/ 75 h 446"/>
                <a:gd name="T8" fmla="*/ 23 w 432"/>
                <a:gd name="T9" fmla="*/ 78 h 446"/>
                <a:gd name="T10" fmla="*/ 22 w 432"/>
                <a:gd name="T11" fmla="*/ 85 h 446"/>
                <a:gd name="T12" fmla="*/ 20 w 432"/>
                <a:gd name="T13" fmla="*/ 92 h 446"/>
                <a:gd name="T14" fmla="*/ 22 w 432"/>
                <a:gd name="T15" fmla="*/ 104 h 446"/>
                <a:gd name="T16" fmla="*/ 26 w 432"/>
                <a:gd name="T17" fmla="*/ 110 h 446"/>
                <a:gd name="T18" fmla="*/ 28 w 432"/>
                <a:gd name="T19" fmla="*/ 114 h 446"/>
                <a:gd name="T20" fmla="*/ 30 w 432"/>
                <a:gd name="T21" fmla="*/ 117 h 446"/>
                <a:gd name="T22" fmla="*/ 91 w 432"/>
                <a:gd name="T23" fmla="*/ 117 h 446"/>
                <a:gd name="T24" fmla="*/ 95 w 432"/>
                <a:gd name="T25" fmla="*/ 119 h 446"/>
                <a:gd name="T26" fmla="*/ 93 w 432"/>
                <a:gd name="T27" fmla="*/ 110 h 446"/>
                <a:gd name="T28" fmla="*/ 93 w 432"/>
                <a:gd name="T29" fmla="*/ 106 h 446"/>
                <a:gd name="T30" fmla="*/ 101 w 432"/>
                <a:gd name="T31" fmla="*/ 107 h 446"/>
                <a:gd name="T32" fmla="*/ 106 w 432"/>
                <a:gd name="T33" fmla="*/ 107 h 446"/>
                <a:gd name="T34" fmla="*/ 104 w 432"/>
                <a:gd name="T35" fmla="*/ 101 h 446"/>
                <a:gd name="T36" fmla="*/ 105 w 432"/>
                <a:gd name="T37" fmla="*/ 95 h 446"/>
                <a:gd name="T38" fmla="*/ 108 w 432"/>
                <a:gd name="T39" fmla="*/ 82 h 446"/>
                <a:gd name="T40" fmla="*/ 112 w 432"/>
                <a:gd name="T41" fmla="*/ 74 h 446"/>
                <a:gd name="T42" fmla="*/ 114 w 432"/>
                <a:gd name="T43" fmla="*/ 73 h 446"/>
                <a:gd name="T44" fmla="*/ 114 w 432"/>
                <a:gd name="T45" fmla="*/ 71 h 446"/>
                <a:gd name="T46" fmla="*/ 112 w 432"/>
                <a:gd name="T47" fmla="*/ 71 h 446"/>
                <a:gd name="T48" fmla="*/ 108 w 432"/>
                <a:gd name="T49" fmla="*/ 68 h 446"/>
                <a:gd name="T50" fmla="*/ 106 w 432"/>
                <a:gd name="T51" fmla="*/ 63 h 446"/>
                <a:gd name="T52" fmla="*/ 101 w 432"/>
                <a:gd name="T53" fmla="*/ 58 h 446"/>
                <a:gd name="T54" fmla="*/ 97 w 432"/>
                <a:gd name="T55" fmla="*/ 50 h 446"/>
                <a:gd name="T56" fmla="*/ 93 w 432"/>
                <a:gd name="T57" fmla="*/ 47 h 446"/>
                <a:gd name="T58" fmla="*/ 87 w 432"/>
                <a:gd name="T59" fmla="*/ 41 h 446"/>
                <a:gd name="T60" fmla="*/ 85 w 432"/>
                <a:gd name="T61" fmla="*/ 38 h 446"/>
                <a:gd name="T62" fmla="*/ 83 w 432"/>
                <a:gd name="T63" fmla="*/ 35 h 446"/>
                <a:gd name="T64" fmla="*/ 73 w 432"/>
                <a:gd name="T65" fmla="*/ 28 h 446"/>
                <a:gd name="T66" fmla="*/ 68 w 432"/>
                <a:gd name="T67" fmla="*/ 24 h 446"/>
                <a:gd name="T68" fmla="*/ 64 w 432"/>
                <a:gd name="T69" fmla="*/ 17 h 446"/>
                <a:gd name="T70" fmla="*/ 61 w 432"/>
                <a:gd name="T71" fmla="*/ 14 h 446"/>
                <a:gd name="T72" fmla="*/ 51 w 432"/>
                <a:gd name="T73" fmla="*/ 10 h 446"/>
                <a:gd name="T74" fmla="*/ 51 w 432"/>
                <a:gd name="T75" fmla="*/ 4 h 446"/>
                <a:gd name="T76" fmla="*/ 54 w 432"/>
                <a:gd name="T77" fmla="*/ 3 h 446"/>
                <a:gd name="T78" fmla="*/ 54 w 432"/>
                <a:gd name="T79" fmla="*/ 0 h 446"/>
                <a:gd name="T80" fmla="*/ 0 w 432"/>
                <a:gd name="T81" fmla="*/ 7 h 4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32"/>
                <a:gd name="T124" fmla="*/ 0 h 446"/>
                <a:gd name="T125" fmla="*/ 432 w 432"/>
                <a:gd name="T126" fmla="*/ 446 h 4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32" h="446">
                  <a:moveTo>
                    <a:pt x="0" y="26"/>
                  </a:moveTo>
                  <a:lnTo>
                    <a:pt x="58" y="236"/>
                  </a:lnTo>
                  <a:lnTo>
                    <a:pt x="64" y="240"/>
                  </a:lnTo>
                  <a:lnTo>
                    <a:pt x="68" y="256"/>
                  </a:lnTo>
                  <a:lnTo>
                    <a:pt x="70" y="262"/>
                  </a:lnTo>
                  <a:lnTo>
                    <a:pt x="78" y="268"/>
                  </a:lnTo>
                  <a:lnTo>
                    <a:pt x="84" y="272"/>
                  </a:lnTo>
                  <a:lnTo>
                    <a:pt x="82" y="282"/>
                  </a:lnTo>
                  <a:lnTo>
                    <a:pt x="88" y="290"/>
                  </a:lnTo>
                  <a:lnTo>
                    <a:pt x="88" y="292"/>
                  </a:lnTo>
                  <a:lnTo>
                    <a:pt x="80" y="304"/>
                  </a:lnTo>
                  <a:lnTo>
                    <a:pt x="80" y="318"/>
                  </a:lnTo>
                  <a:lnTo>
                    <a:pt x="74" y="330"/>
                  </a:lnTo>
                  <a:lnTo>
                    <a:pt x="76" y="346"/>
                  </a:lnTo>
                  <a:lnTo>
                    <a:pt x="86" y="368"/>
                  </a:lnTo>
                  <a:lnTo>
                    <a:pt x="84" y="394"/>
                  </a:lnTo>
                  <a:lnTo>
                    <a:pt x="94" y="410"/>
                  </a:lnTo>
                  <a:lnTo>
                    <a:pt x="96" y="416"/>
                  </a:lnTo>
                  <a:lnTo>
                    <a:pt x="96" y="420"/>
                  </a:lnTo>
                  <a:lnTo>
                    <a:pt x="104" y="428"/>
                  </a:lnTo>
                  <a:lnTo>
                    <a:pt x="104" y="434"/>
                  </a:lnTo>
                  <a:lnTo>
                    <a:pt x="110" y="442"/>
                  </a:lnTo>
                  <a:lnTo>
                    <a:pt x="336" y="428"/>
                  </a:lnTo>
                  <a:lnTo>
                    <a:pt x="340" y="440"/>
                  </a:lnTo>
                  <a:lnTo>
                    <a:pt x="342" y="444"/>
                  </a:lnTo>
                  <a:lnTo>
                    <a:pt x="354" y="446"/>
                  </a:lnTo>
                  <a:lnTo>
                    <a:pt x="356" y="434"/>
                  </a:lnTo>
                  <a:lnTo>
                    <a:pt x="350" y="412"/>
                  </a:lnTo>
                  <a:lnTo>
                    <a:pt x="350" y="404"/>
                  </a:lnTo>
                  <a:lnTo>
                    <a:pt x="352" y="400"/>
                  </a:lnTo>
                  <a:lnTo>
                    <a:pt x="360" y="396"/>
                  </a:lnTo>
                  <a:lnTo>
                    <a:pt x="376" y="402"/>
                  </a:lnTo>
                  <a:lnTo>
                    <a:pt x="390" y="404"/>
                  </a:lnTo>
                  <a:lnTo>
                    <a:pt x="396" y="402"/>
                  </a:lnTo>
                  <a:lnTo>
                    <a:pt x="394" y="386"/>
                  </a:lnTo>
                  <a:lnTo>
                    <a:pt x="392" y="376"/>
                  </a:lnTo>
                  <a:lnTo>
                    <a:pt x="392" y="366"/>
                  </a:lnTo>
                  <a:lnTo>
                    <a:pt x="394" y="358"/>
                  </a:lnTo>
                  <a:lnTo>
                    <a:pt x="406" y="324"/>
                  </a:lnTo>
                  <a:lnTo>
                    <a:pt x="408" y="310"/>
                  </a:lnTo>
                  <a:lnTo>
                    <a:pt x="412" y="296"/>
                  </a:lnTo>
                  <a:lnTo>
                    <a:pt x="420" y="280"/>
                  </a:lnTo>
                  <a:lnTo>
                    <a:pt x="428" y="274"/>
                  </a:lnTo>
                  <a:lnTo>
                    <a:pt x="430" y="272"/>
                  </a:lnTo>
                  <a:lnTo>
                    <a:pt x="432" y="268"/>
                  </a:lnTo>
                  <a:lnTo>
                    <a:pt x="426" y="266"/>
                  </a:lnTo>
                  <a:lnTo>
                    <a:pt x="426" y="264"/>
                  </a:lnTo>
                  <a:lnTo>
                    <a:pt x="422" y="264"/>
                  </a:lnTo>
                  <a:lnTo>
                    <a:pt x="410" y="262"/>
                  </a:lnTo>
                  <a:lnTo>
                    <a:pt x="408" y="260"/>
                  </a:lnTo>
                  <a:lnTo>
                    <a:pt x="404" y="256"/>
                  </a:lnTo>
                  <a:lnTo>
                    <a:pt x="400" y="236"/>
                  </a:lnTo>
                  <a:lnTo>
                    <a:pt x="390" y="222"/>
                  </a:lnTo>
                  <a:lnTo>
                    <a:pt x="378" y="216"/>
                  </a:lnTo>
                  <a:lnTo>
                    <a:pt x="372" y="196"/>
                  </a:lnTo>
                  <a:lnTo>
                    <a:pt x="362" y="188"/>
                  </a:lnTo>
                  <a:lnTo>
                    <a:pt x="360" y="176"/>
                  </a:lnTo>
                  <a:lnTo>
                    <a:pt x="352" y="174"/>
                  </a:lnTo>
                  <a:lnTo>
                    <a:pt x="338" y="168"/>
                  </a:lnTo>
                  <a:lnTo>
                    <a:pt x="330" y="156"/>
                  </a:lnTo>
                  <a:lnTo>
                    <a:pt x="320" y="150"/>
                  </a:lnTo>
                  <a:lnTo>
                    <a:pt x="320" y="144"/>
                  </a:lnTo>
                  <a:lnTo>
                    <a:pt x="316" y="134"/>
                  </a:lnTo>
                  <a:lnTo>
                    <a:pt x="312" y="132"/>
                  </a:lnTo>
                  <a:lnTo>
                    <a:pt x="298" y="126"/>
                  </a:lnTo>
                  <a:lnTo>
                    <a:pt x="272" y="104"/>
                  </a:lnTo>
                  <a:lnTo>
                    <a:pt x="260" y="100"/>
                  </a:lnTo>
                  <a:lnTo>
                    <a:pt x="258" y="92"/>
                  </a:lnTo>
                  <a:lnTo>
                    <a:pt x="246" y="82"/>
                  </a:lnTo>
                  <a:lnTo>
                    <a:pt x="240" y="66"/>
                  </a:lnTo>
                  <a:lnTo>
                    <a:pt x="232" y="58"/>
                  </a:lnTo>
                  <a:lnTo>
                    <a:pt x="228" y="52"/>
                  </a:lnTo>
                  <a:lnTo>
                    <a:pt x="212" y="50"/>
                  </a:lnTo>
                  <a:lnTo>
                    <a:pt x="190" y="38"/>
                  </a:lnTo>
                  <a:lnTo>
                    <a:pt x="184" y="32"/>
                  </a:lnTo>
                  <a:lnTo>
                    <a:pt x="192" y="16"/>
                  </a:lnTo>
                  <a:lnTo>
                    <a:pt x="196" y="12"/>
                  </a:lnTo>
                  <a:lnTo>
                    <a:pt x="200" y="6"/>
                  </a:lnTo>
                  <a:lnTo>
                    <a:pt x="202" y="2"/>
                  </a:lnTo>
                  <a:lnTo>
                    <a:pt x="200" y="0"/>
                  </a:lnTo>
                  <a:lnTo>
                    <a:pt x="80" y="18"/>
                  </a:lnTo>
                  <a:lnTo>
                    <a:pt x="0" y="26"/>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9" name="Freeform 73"/>
            <p:cNvSpPr>
              <a:spLocks/>
            </p:cNvSpPr>
            <p:nvPr/>
          </p:nvSpPr>
          <p:spPr bwMode="gray">
            <a:xfrm>
              <a:off x="6349540" y="4348249"/>
              <a:ext cx="1012031" cy="763983"/>
            </a:xfrm>
            <a:custGeom>
              <a:avLst/>
              <a:gdLst>
                <a:gd name="T0" fmla="*/ 2 w 720"/>
                <a:gd name="T1" fmla="*/ 12 h 544"/>
                <a:gd name="T2" fmla="*/ 2 w 720"/>
                <a:gd name="T3" fmla="*/ 16 h 544"/>
                <a:gd name="T4" fmla="*/ 3 w 720"/>
                <a:gd name="T5" fmla="*/ 19 h 544"/>
                <a:gd name="T6" fmla="*/ 5 w 720"/>
                <a:gd name="T7" fmla="*/ 23 h 544"/>
                <a:gd name="T8" fmla="*/ 7 w 720"/>
                <a:gd name="T9" fmla="*/ 26 h 544"/>
                <a:gd name="T10" fmla="*/ 6 w 720"/>
                <a:gd name="T11" fmla="*/ 29 h 544"/>
                <a:gd name="T12" fmla="*/ 11 w 720"/>
                <a:gd name="T13" fmla="*/ 27 h 544"/>
                <a:gd name="T14" fmla="*/ 14 w 720"/>
                <a:gd name="T15" fmla="*/ 23 h 544"/>
                <a:gd name="T16" fmla="*/ 17 w 720"/>
                <a:gd name="T17" fmla="*/ 23 h 544"/>
                <a:gd name="T18" fmla="*/ 15 w 720"/>
                <a:gd name="T19" fmla="*/ 26 h 544"/>
                <a:gd name="T20" fmla="*/ 31 w 720"/>
                <a:gd name="T21" fmla="*/ 22 h 544"/>
                <a:gd name="T22" fmla="*/ 31 w 720"/>
                <a:gd name="T23" fmla="*/ 25 h 544"/>
                <a:gd name="T24" fmla="*/ 41 w 720"/>
                <a:gd name="T25" fmla="*/ 26 h 544"/>
                <a:gd name="T26" fmla="*/ 47 w 720"/>
                <a:gd name="T27" fmla="*/ 29 h 544"/>
                <a:gd name="T28" fmla="*/ 52 w 720"/>
                <a:gd name="T29" fmla="*/ 30 h 544"/>
                <a:gd name="T30" fmla="*/ 52 w 720"/>
                <a:gd name="T31" fmla="*/ 30 h 544"/>
                <a:gd name="T32" fmla="*/ 58 w 720"/>
                <a:gd name="T33" fmla="*/ 38 h 544"/>
                <a:gd name="T34" fmla="*/ 57 w 720"/>
                <a:gd name="T35" fmla="*/ 41 h 544"/>
                <a:gd name="T36" fmla="*/ 57 w 720"/>
                <a:gd name="T37" fmla="*/ 41 h 544"/>
                <a:gd name="T38" fmla="*/ 67 w 720"/>
                <a:gd name="T39" fmla="*/ 38 h 544"/>
                <a:gd name="T40" fmla="*/ 82 w 720"/>
                <a:gd name="T41" fmla="*/ 32 h 544"/>
                <a:gd name="T42" fmla="*/ 82 w 720"/>
                <a:gd name="T43" fmla="*/ 27 h 544"/>
                <a:gd name="T44" fmla="*/ 102 w 720"/>
                <a:gd name="T45" fmla="*/ 33 h 544"/>
                <a:gd name="T46" fmla="*/ 112 w 720"/>
                <a:gd name="T47" fmla="*/ 44 h 544"/>
                <a:gd name="T48" fmla="*/ 122 w 720"/>
                <a:gd name="T49" fmla="*/ 47 h 544"/>
                <a:gd name="T50" fmla="*/ 125 w 720"/>
                <a:gd name="T51" fmla="*/ 55 h 544"/>
                <a:gd name="T52" fmla="*/ 125 w 720"/>
                <a:gd name="T53" fmla="*/ 74 h 544"/>
                <a:gd name="T54" fmla="*/ 131 w 720"/>
                <a:gd name="T55" fmla="*/ 85 h 544"/>
                <a:gd name="T56" fmla="*/ 128 w 720"/>
                <a:gd name="T57" fmla="*/ 79 h 544"/>
                <a:gd name="T58" fmla="*/ 134 w 720"/>
                <a:gd name="T59" fmla="*/ 80 h 544"/>
                <a:gd name="T60" fmla="*/ 135 w 720"/>
                <a:gd name="T61" fmla="*/ 79 h 544"/>
                <a:gd name="T62" fmla="*/ 135 w 720"/>
                <a:gd name="T63" fmla="*/ 83 h 544"/>
                <a:gd name="T64" fmla="*/ 131 w 720"/>
                <a:gd name="T65" fmla="*/ 89 h 544"/>
                <a:gd name="T66" fmla="*/ 135 w 720"/>
                <a:gd name="T67" fmla="*/ 95 h 544"/>
                <a:gd name="T68" fmla="*/ 145 w 720"/>
                <a:gd name="T69" fmla="*/ 106 h 544"/>
                <a:gd name="T70" fmla="*/ 148 w 720"/>
                <a:gd name="T71" fmla="*/ 108 h 544"/>
                <a:gd name="T72" fmla="*/ 154 w 720"/>
                <a:gd name="T73" fmla="*/ 115 h 544"/>
                <a:gd name="T74" fmla="*/ 161 w 720"/>
                <a:gd name="T75" fmla="*/ 128 h 544"/>
                <a:gd name="T76" fmla="*/ 176 w 720"/>
                <a:gd name="T77" fmla="*/ 138 h 544"/>
                <a:gd name="T78" fmla="*/ 181 w 720"/>
                <a:gd name="T79" fmla="*/ 141 h 544"/>
                <a:gd name="T80" fmla="*/ 180 w 720"/>
                <a:gd name="T81" fmla="*/ 143 h 544"/>
                <a:gd name="T82" fmla="*/ 178 w 720"/>
                <a:gd name="T83" fmla="*/ 144 h 544"/>
                <a:gd name="T84" fmla="*/ 185 w 720"/>
                <a:gd name="T85" fmla="*/ 145 h 544"/>
                <a:gd name="T86" fmla="*/ 199 w 720"/>
                <a:gd name="T87" fmla="*/ 137 h 544"/>
                <a:gd name="T88" fmla="*/ 197 w 720"/>
                <a:gd name="T89" fmla="*/ 129 h 544"/>
                <a:gd name="T90" fmla="*/ 200 w 720"/>
                <a:gd name="T91" fmla="*/ 116 h 544"/>
                <a:gd name="T92" fmla="*/ 196 w 720"/>
                <a:gd name="T93" fmla="*/ 96 h 544"/>
                <a:gd name="T94" fmla="*/ 186 w 720"/>
                <a:gd name="T95" fmla="*/ 75 h 544"/>
                <a:gd name="T96" fmla="*/ 180 w 720"/>
                <a:gd name="T97" fmla="*/ 67 h 544"/>
                <a:gd name="T98" fmla="*/ 180 w 720"/>
                <a:gd name="T99" fmla="*/ 59 h 544"/>
                <a:gd name="T100" fmla="*/ 169 w 720"/>
                <a:gd name="T101" fmla="*/ 45 h 544"/>
                <a:gd name="T102" fmla="*/ 161 w 720"/>
                <a:gd name="T103" fmla="*/ 37 h 544"/>
                <a:gd name="T104" fmla="*/ 151 w 720"/>
                <a:gd name="T105" fmla="*/ 12 h 544"/>
                <a:gd name="T106" fmla="*/ 148 w 720"/>
                <a:gd name="T107" fmla="*/ 10 h 544"/>
                <a:gd name="T108" fmla="*/ 144 w 720"/>
                <a:gd name="T109" fmla="*/ 3 h 544"/>
                <a:gd name="T110" fmla="*/ 135 w 720"/>
                <a:gd name="T111" fmla="*/ 3 h 544"/>
                <a:gd name="T112" fmla="*/ 135 w 720"/>
                <a:gd name="T113" fmla="*/ 10 h 544"/>
                <a:gd name="T114" fmla="*/ 131 w 720"/>
                <a:gd name="T115" fmla="*/ 12 h 544"/>
                <a:gd name="T116" fmla="*/ 65 w 720"/>
                <a:gd name="T117" fmla="*/ 10 h 544"/>
                <a:gd name="T118" fmla="*/ 62 w 720"/>
                <a:gd name="T119" fmla="*/ 6 h 54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20"/>
                <a:gd name="T181" fmla="*/ 0 h 544"/>
                <a:gd name="T182" fmla="*/ 720 w 720"/>
                <a:gd name="T183" fmla="*/ 544 h 54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20" h="544">
                  <a:moveTo>
                    <a:pt x="222" y="20"/>
                  </a:moveTo>
                  <a:lnTo>
                    <a:pt x="2" y="40"/>
                  </a:lnTo>
                  <a:lnTo>
                    <a:pt x="2" y="46"/>
                  </a:lnTo>
                  <a:lnTo>
                    <a:pt x="4" y="48"/>
                  </a:lnTo>
                  <a:lnTo>
                    <a:pt x="0" y="50"/>
                  </a:lnTo>
                  <a:lnTo>
                    <a:pt x="2" y="58"/>
                  </a:lnTo>
                  <a:lnTo>
                    <a:pt x="8" y="66"/>
                  </a:lnTo>
                  <a:lnTo>
                    <a:pt x="12" y="70"/>
                  </a:lnTo>
                  <a:lnTo>
                    <a:pt x="14" y="72"/>
                  </a:lnTo>
                  <a:lnTo>
                    <a:pt x="22" y="76"/>
                  </a:lnTo>
                  <a:lnTo>
                    <a:pt x="22" y="80"/>
                  </a:lnTo>
                  <a:lnTo>
                    <a:pt x="18" y="88"/>
                  </a:lnTo>
                  <a:lnTo>
                    <a:pt x="18" y="90"/>
                  </a:lnTo>
                  <a:lnTo>
                    <a:pt x="24" y="94"/>
                  </a:lnTo>
                  <a:lnTo>
                    <a:pt x="24" y="96"/>
                  </a:lnTo>
                  <a:lnTo>
                    <a:pt x="24" y="98"/>
                  </a:lnTo>
                  <a:lnTo>
                    <a:pt x="20" y="102"/>
                  </a:lnTo>
                  <a:lnTo>
                    <a:pt x="20" y="108"/>
                  </a:lnTo>
                  <a:lnTo>
                    <a:pt x="22" y="110"/>
                  </a:lnTo>
                  <a:lnTo>
                    <a:pt x="36" y="106"/>
                  </a:lnTo>
                  <a:lnTo>
                    <a:pt x="40" y="102"/>
                  </a:lnTo>
                  <a:lnTo>
                    <a:pt x="44" y="90"/>
                  </a:lnTo>
                  <a:lnTo>
                    <a:pt x="46" y="86"/>
                  </a:lnTo>
                  <a:lnTo>
                    <a:pt x="50" y="88"/>
                  </a:lnTo>
                  <a:lnTo>
                    <a:pt x="56" y="88"/>
                  </a:lnTo>
                  <a:lnTo>
                    <a:pt x="58" y="86"/>
                  </a:lnTo>
                  <a:lnTo>
                    <a:pt x="62" y="88"/>
                  </a:lnTo>
                  <a:lnTo>
                    <a:pt x="60" y="90"/>
                  </a:lnTo>
                  <a:lnTo>
                    <a:pt x="52" y="98"/>
                  </a:lnTo>
                  <a:lnTo>
                    <a:pt x="54" y="100"/>
                  </a:lnTo>
                  <a:lnTo>
                    <a:pt x="60" y="96"/>
                  </a:lnTo>
                  <a:lnTo>
                    <a:pt x="72" y="96"/>
                  </a:lnTo>
                  <a:lnTo>
                    <a:pt x="110" y="82"/>
                  </a:lnTo>
                  <a:lnTo>
                    <a:pt x="116" y="82"/>
                  </a:lnTo>
                  <a:lnTo>
                    <a:pt x="116" y="86"/>
                  </a:lnTo>
                  <a:lnTo>
                    <a:pt x="108" y="92"/>
                  </a:lnTo>
                  <a:lnTo>
                    <a:pt x="112" y="94"/>
                  </a:lnTo>
                  <a:lnTo>
                    <a:pt x="130" y="94"/>
                  </a:lnTo>
                  <a:lnTo>
                    <a:pt x="146" y="100"/>
                  </a:lnTo>
                  <a:lnTo>
                    <a:pt x="164" y="110"/>
                  </a:lnTo>
                  <a:lnTo>
                    <a:pt x="168" y="112"/>
                  </a:lnTo>
                  <a:lnTo>
                    <a:pt x="168" y="106"/>
                  </a:lnTo>
                  <a:lnTo>
                    <a:pt x="172" y="102"/>
                  </a:lnTo>
                  <a:lnTo>
                    <a:pt x="174" y="108"/>
                  </a:lnTo>
                  <a:lnTo>
                    <a:pt x="184" y="110"/>
                  </a:lnTo>
                  <a:lnTo>
                    <a:pt x="188" y="112"/>
                  </a:lnTo>
                  <a:lnTo>
                    <a:pt x="188" y="114"/>
                  </a:lnTo>
                  <a:lnTo>
                    <a:pt x="184" y="116"/>
                  </a:lnTo>
                  <a:lnTo>
                    <a:pt x="186" y="118"/>
                  </a:lnTo>
                  <a:lnTo>
                    <a:pt x="208" y="136"/>
                  </a:lnTo>
                  <a:lnTo>
                    <a:pt x="210" y="142"/>
                  </a:lnTo>
                  <a:lnTo>
                    <a:pt x="208" y="146"/>
                  </a:lnTo>
                  <a:lnTo>
                    <a:pt x="206" y="150"/>
                  </a:lnTo>
                  <a:lnTo>
                    <a:pt x="204" y="148"/>
                  </a:lnTo>
                  <a:lnTo>
                    <a:pt x="202" y="142"/>
                  </a:lnTo>
                  <a:lnTo>
                    <a:pt x="200" y="148"/>
                  </a:lnTo>
                  <a:lnTo>
                    <a:pt x="202" y="152"/>
                  </a:lnTo>
                  <a:lnTo>
                    <a:pt x="206" y="154"/>
                  </a:lnTo>
                  <a:lnTo>
                    <a:pt x="236" y="146"/>
                  </a:lnTo>
                  <a:lnTo>
                    <a:pt x="238" y="142"/>
                  </a:lnTo>
                  <a:lnTo>
                    <a:pt x="250" y="140"/>
                  </a:lnTo>
                  <a:lnTo>
                    <a:pt x="274" y="120"/>
                  </a:lnTo>
                  <a:lnTo>
                    <a:pt x="290" y="120"/>
                  </a:lnTo>
                  <a:lnTo>
                    <a:pt x="290" y="116"/>
                  </a:lnTo>
                  <a:lnTo>
                    <a:pt x="288" y="112"/>
                  </a:lnTo>
                  <a:lnTo>
                    <a:pt x="292" y="102"/>
                  </a:lnTo>
                  <a:lnTo>
                    <a:pt x="320" y="98"/>
                  </a:lnTo>
                  <a:lnTo>
                    <a:pt x="358" y="118"/>
                  </a:lnTo>
                  <a:lnTo>
                    <a:pt x="360" y="124"/>
                  </a:lnTo>
                  <a:lnTo>
                    <a:pt x="370" y="132"/>
                  </a:lnTo>
                  <a:lnTo>
                    <a:pt x="378" y="146"/>
                  </a:lnTo>
                  <a:lnTo>
                    <a:pt x="402" y="162"/>
                  </a:lnTo>
                  <a:lnTo>
                    <a:pt x="406" y="170"/>
                  </a:lnTo>
                  <a:lnTo>
                    <a:pt x="412" y="176"/>
                  </a:lnTo>
                  <a:lnTo>
                    <a:pt x="432" y="176"/>
                  </a:lnTo>
                  <a:lnTo>
                    <a:pt x="446" y="196"/>
                  </a:lnTo>
                  <a:lnTo>
                    <a:pt x="450" y="200"/>
                  </a:lnTo>
                  <a:lnTo>
                    <a:pt x="448" y="206"/>
                  </a:lnTo>
                  <a:lnTo>
                    <a:pt x="454" y="228"/>
                  </a:lnTo>
                  <a:lnTo>
                    <a:pt x="452" y="252"/>
                  </a:lnTo>
                  <a:lnTo>
                    <a:pt x="446" y="278"/>
                  </a:lnTo>
                  <a:lnTo>
                    <a:pt x="446" y="300"/>
                  </a:lnTo>
                  <a:lnTo>
                    <a:pt x="450" y="306"/>
                  </a:lnTo>
                  <a:lnTo>
                    <a:pt x="466" y="316"/>
                  </a:lnTo>
                  <a:lnTo>
                    <a:pt x="470" y="308"/>
                  </a:lnTo>
                  <a:lnTo>
                    <a:pt x="466" y="304"/>
                  </a:lnTo>
                  <a:lnTo>
                    <a:pt x="460" y="290"/>
                  </a:lnTo>
                  <a:lnTo>
                    <a:pt x="462" y="288"/>
                  </a:lnTo>
                  <a:lnTo>
                    <a:pt x="470" y="286"/>
                  </a:lnTo>
                  <a:lnTo>
                    <a:pt x="476" y="300"/>
                  </a:lnTo>
                  <a:lnTo>
                    <a:pt x="480" y="300"/>
                  </a:lnTo>
                  <a:lnTo>
                    <a:pt x="482" y="292"/>
                  </a:lnTo>
                  <a:lnTo>
                    <a:pt x="484" y="292"/>
                  </a:lnTo>
                  <a:lnTo>
                    <a:pt x="488" y="294"/>
                  </a:lnTo>
                  <a:lnTo>
                    <a:pt x="488" y="300"/>
                  </a:lnTo>
                  <a:lnTo>
                    <a:pt x="484" y="308"/>
                  </a:lnTo>
                  <a:lnTo>
                    <a:pt x="480" y="314"/>
                  </a:lnTo>
                  <a:lnTo>
                    <a:pt x="474" y="330"/>
                  </a:lnTo>
                  <a:lnTo>
                    <a:pt x="470" y="332"/>
                  </a:lnTo>
                  <a:lnTo>
                    <a:pt x="470" y="340"/>
                  </a:lnTo>
                  <a:lnTo>
                    <a:pt x="476" y="346"/>
                  </a:lnTo>
                  <a:lnTo>
                    <a:pt x="484" y="354"/>
                  </a:lnTo>
                  <a:lnTo>
                    <a:pt x="498" y="384"/>
                  </a:lnTo>
                  <a:lnTo>
                    <a:pt x="518" y="396"/>
                  </a:lnTo>
                  <a:lnTo>
                    <a:pt x="520" y="396"/>
                  </a:lnTo>
                  <a:lnTo>
                    <a:pt x="520" y="390"/>
                  </a:lnTo>
                  <a:lnTo>
                    <a:pt x="528" y="390"/>
                  </a:lnTo>
                  <a:lnTo>
                    <a:pt x="532" y="402"/>
                  </a:lnTo>
                  <a:lnTo>
                    <a:pt x="532" y="408"/>
                  </a:lnTo>
                  <a:lnTo>
                    <a:pt x="540" y="424"/>
                  </a:lnTo>
                  <a:lnTo>
                    <a:pt x="548" y="430"/>
                  </a:lnTo>
                  <a:lnTo>
                    <a:pt x="558" y="432"/>
                  </a:lnTo>
                  <a:lnTo>
                    <a:pt x="572" y="474"/>
                  </a:lnTo>
                  <a:lnTo>
                    <a:pt x="578" y="476"/>
                  </a:lnTo>
                  <a:lnTo>
                    <a:pt x="598" y="482"/>
                  </a:lnTo>
                  <a:lnTo>
                    <a:pt x="606" y="486"/>
                  </a:lnTo>
                  <a:lnTo>
                    <a:pt x="630" y="514"/>
                  </a:lnTo>
                  <a:lnTo>
                    <a:pt x="640" y="522"/>
                  </a:lnTo>
                  <a:lnTo>
                    <a:pt x="644" y="522"/>
                  </a:lnTo>
                  <a:lnTo>
                    <a:pt x="650" y="526"/>
                  </a:lnTo>
                  <a:lnTo>
                    <a:pt x="652" y="532"/>
                  </a:lnTo>
                  <a:lnTo>
                    <a:pt x="646" y="532"/>
                  </a:lnTo>
                  <a:lnTo>
                    <a:pt x="642" y="532"/>
                  </a:lnTo>
                  <a:lnTo>
                    <a:pt x="640" y="532"/>
                  </a:lnTo>
                  <a:lnTo>
                    <a:pt x="638" y="532"/>
                  </a:lnTo>
                  <a:lnTo>
                    <a:pt x="636" y="536"/>
                  </a:lnTo>
                  <a:lnTo>
                    <a:pt x="640" y="540"/>
                  </a:lnTo>
                  <a:lnTo>
                    <a:pt x="652" y="544"/>
                  </a:lnTo>
                  <a:lnTo>
                    <a:pt x="658" y="540"/>
                  </a:lnTo>
                  <a:lnTo>
                    <a:pt x="666" y="538"/>
                  </a:lnTo>
                  <a:lnTo>
                    <a:pt x="702" y="524"/>
                  </a:lnTo>
                  <a:lnTo>
                    <a:pt x="708" y="512"/>
                  </a:lnTo>
                  <a:lnTo>
                    <a:pt x="710" y="508"/>
                  </a:lnTo>
                  <a:lnTo>
                    <a:pt x="704" y="490"/>
                  </a:lnTo>
                  <a:lnTo>
                    <a:pt x="706" y="480"/>
                  </a:lnTo>
                  <a:lnTo>
                    <a:pt x="712" y="464"/>
                  </a:lnTo>
                  <a:lnTo>
                    <a:pt x="720" y="466"/>
                  </a:lnTo>
                  <a:lnTo>
                    <a:pt x="712" y="432"/>
                  </a:lnTo>
                  <a:lnTo>
                    <a:pt x="714" y="414"/>
                  </a:lnTo>
                  <a:lnTo>
                    <a:pt x="712" y="382"/>
                  </a:lnTo>
                  <a:lnTo>
                    <a:pt x="704" y="356"/>
                  </a:lnTo>
                  <a:lnTo>
                    <a:pt x="700" y="348"/>
                  </a:lnTo>
                  <a:lnTo>
                    <a:pt x="676" y="316"/>
                  </a:lnTo>
                  <a:lnTo>
                    <a:pt x="662" y="280"/>
                  </a:lnTo>
                  <a:lnTo>
                    <a:pt x="642" y="256"/>
                  </a:lnTo>
                  <a:lnTo>
                    <a:pt x="644" y="252"/>
                  </a:lnTo>
                  <a:lnTo>
                    <a:pt x="642" y="248"/>
                  </a:lnTo>
                  <a:lnTo>
                    <a:pt x="636" y="234"/>
                  </a:lnTo>
                  <a:lnTo>
                    <a:pt x="636" y="228"/>
                  </a:lnTo>
                  <a:lnTo>
                    <a:pt x="642" y="218"/>
                  </a:lnTo>
                  <a:lnTo>
                    <a:pt x="642" y="216"/>
                  </a:lnTo>
                  <a:lnTo>
                    <a:pt x="618" y="182"/>
                  </a:lnTo>
                  <a:lnTo>
                    <a:pt x="604" y="168"/>
                  </a:lnTo>
                  <a:lnTo>
                    <a:pt x="594" y="162"/>
                  </a:lnTo>
                  <a:lnTo>
                    <a:pt x="592" y="158"/>
                  </a:lnTo>
                  <a:lnTo>
                    <a:pt x="576" y="138"/>
                  </a:lnTo>
                  <a:lnTo>
                    <a:pt x="556" y="100"/>
                  </a:lnTo>
                  <a:lnTo>
                    <a:pt x="550" y="78"/>
                  </a:lnTo>
                  <a:lnTo>
                    <a:pt x="538" y="48"/>
                  </a:lnTo>
                  <a:lnTo>
                    <a:pt x="538" y="42"/>
                  </a:lnTo>
                  <a:lnTo>
                    <a:pt x="532" y="38"/>
                  </a:lnTo>
                  <a:lnTo>
                    <a:pt x="528" y="36"/>
                  </a:lnTo>
                  <a:lnTo>
                    <a:pt x="526" y="14"/>
                  </a:lnTo>
                  <a:lnTo>
                    <a:pt x="522" y="6"/>
                  </a:lnTo>
                  <a:lnTo>
                    <a:pt x="516" y="8"/>
                  </a:lnTo>
                  <a:lnTo>
                    <a:pt x="502" y="6"/>
                  </a:lnTo>
                  <a:lnTo>
                    <a:pt x="486" y="0"/>
                  </a:lnTo>
                  <a:lnTo>
                    <a:pt x="478" y="4"/>
                  </a:lnTo>
                  <a:lnTo>
                    <a:pt x="476" y="8"/>
                  </a:lnTo>
                  <a:lnTo>
                    <a:pt x="476" y="16"/>
                  </a:lnTo>
                  <a:lnTo>
                    <a:pt x="482" y="38"/>
                  </a:lnTo>
                  <a:lnTo>
                    <a:pt x="480" y="50"/>
                  </a:lnTo>
                  <a:lnTo>
                    <a:pt x="468" y="48"/>
                  </a:lnTo>
                  <a:lnTo>
                    <a:pt x="466" y="44"/>
                  </a:lnTo>
                  <a:lnTo>
                    <a:pt x="462" y="32"/>
                  </a:lnTo>
                  <a:lnTo>
                    <a:pt x="236" y="46"/>
                  </a:lnTo>
                  <a:lnTo>
                    <a:pt x="230" y="38"/>
                  </a:lnTo>
                  <a:lnTo>
                    <a:pt x="230" y="32"/>
                  </a:lnTo>
                  <a:lnTo>
                    <a:pt x="222" y="24"/>
                  </a:lnTo>
                  <a:lnTo>
                    <a:pt x="222" y="2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0" name="Freeform 74"/>
            <p:cNvSpPr>
              <a:spLocks/>
            </p:cNvSpPr>
            <p:nvPr/>
          </p:nvSpPr>
          <p:spPr bwMode="gray">
            <a:xfrm>
              <a:off x="4101244" y="3655702"/>
              <a:ext cx="1541859" cy="1512093"/>
            </a:xfrm>
            <a:custGeom>
              <a:avLst/>
              <a:gdLst>
                <a:gd name="T0" fmla="*/ 274 w 1102"/>
                <a:gd name="T1" fmla="*/ 80 h 1074"/>
                <a:gd name="T2" fmla="*/ 254 w 1102"/>
                <a:gd name="T3" fmla="*/ 74 h 1074"/>
                <a:gd name="T4" fmla="*/ 241 w 1102"/>
                <a:gd name="T5" fmla="*/ 77 h 1074"/>
                <a:gd name="T6" fmla="*/ 231 w 1102"/>
                <a:gd name="T7" fmla="*/ 77 h 1074"/>
                <a:gd name="T8" fmla="*/ 229 w 1102"/>
                <a:gd name="T9" fmla="*/ 77 h 1074"/>
                <a:gd name="T10" fmla="*/ 224 w 1102"/>
                <a:gd name="T11" fmla="*/ 74 h 1074"/>
                <a:gd name="T12" fmla="*/ 219 w 1102"/>
                <a:gd name="T13" fmla="*/ 80 h 1074"/>
                <a:gd name="T14" fmla="*/ 215 w 1102"/>
                <a:gd name="T15" fmla="*/ 76 h 1074"/>
                <a:gd name="T16" fmla="*/ 205 w 1102"/>
                <a:gd name="T17" fmla="*/ 74 h 1074"/>
                <a:gd name="T18" fmla="*/ 199 w 1102"/>
                <a:gd name="T19" fmla="*/ 74 h 1074"/>
                <a:gd name="T20" fmla="*/ 190 w 1102"/>
                <a:gd name="T21" fmla="*/ 70 h 1074"/>
                <a:gd name="T22" fmla="*/ 184 w 1102"/>
                <a:gd name="T23" fmla="*/ 69 h 1074"/>
                <a:gd name="T24" fmla="*/ 174 w 1102"/>
                <a:gd name="T25" fmla="*/ 66 h 1074"/>
                <a:gd name="T26" fmla="*/ 170 w 1102"/>
                <a:gd name="T27" fmla="*/ 60 h 1074"/>
                <a:gd name="T28" fmla="*/ 158 w 1102"/>
                <a:gd name="T29" fmla="*/ 57 h 1074"/>
                <a:gd name="T30" fmla="*/ 93 w 1102"/>
                <a:gd name="T31" fmla="*/ 0 h 1074"/>
                <a:gd name="T32" fmla="*/ 0 w 1102"/>
                <a:gd name="T33" fmla="*/ 113 h 1074"/>
                <a:gd name="T34" fmla="*/ 3 w 1102"/>
                <a:gd name="T35" fmla="*/ 119 h 1074"/>
                <a:gd name="T36" fmla="*/ 9 w 1102"/>
                <a:gd name="T37" fmla="*/ 129 h 1074"/>
                <a:gd name="T38" fmla="*/ 36 w 1102"/>
                <a:gd name="T39" fmla="*/ 156 h 1074"/>
                <a:gd name="T40" fmla="*/ 41 w 1102"/>
                <a:gd name="T41" fmla="*/ 165 h 1074"/>
                <a:gd name="T42" fmla="*/ 60 w 1102"/>
                <a:gd name="T43" fmla="*/ 195 h 1074"/>
                <a:gd name="T44" fmla="*/ 79 w 1102"/>
                <a:gd name="T45" fmla="*/ 196 h 1074"/>
                <a:gd name="T46" fmla="*/ 89 w 1102"/>
                <a:gd name="T47" fmla="*/ 181 h 1074"/>
                <a:gd name="T48" fmla="*/ 96 w 1102"/>
                <a:gd name="T49" fmla="*/ 180 h 1074"/>
                <a:gd name="T50" fmla="*/ 106 w 1102"/>
                <a:gd name="T51" fmla="*/ 183 h 1074"/>
                <a:gd name="T52" fmla="*/ 119 w 1102"/>
                <a:gd name="T53" fmla="*/ 189 h 1074"/>
                <a:gd name="T54" fmla="*/ 123 w 1102"/>
                <a:gd name="T55" fmla="*/ 192 h 1074"/>
                <a:gd name="T56" fmla="*/ 132 w 1102"/>
                <a:gd name="T57" fmla="*/ 204 h 1074"/>
                <a:gd name="T58" fmla="*/ 149 w 1102"/>
                <a:gd name="T59" fmla="*/ 235 h 1074"/>
                <a:gd name="T60" fmla="*/ 158 w 1102"/>
                <a:gd name="T61" fmla="*/ 247 h 1074"/>
                <a:gd name="T62" fmla="*/ 163 w 1102"/>
                <a:gd name="T63" fmla="*/ 262 h 1074"/>
                <a:gd name="T64" fmla="*/ 177 w 1102"/>
                <a:gd name="T65" fmla="*/ 279 h 1074"/>
                <a:gd name="T66" fmla="*/ 202 w 1102"/>
                <a:gd name="T67" fmla="*/ 285 h 1074"/>
                <a:gd name="T68" fmla="*/ 215 w 1102"/>
                <a:gd name="T69" fmla="*/ 289 h 1074"/>
                <a:gd name="T70" fmla="*/ 214 w 1102"/>
                <a:gd name="T71" fmla="*/ 285 h 1074"/>
                <a:gd name="T72" fmla="*/ 209 w 1102"/>
                <a:gd name="T73" fmla="*/ 257 h 1074"/>
                <a:gd name="T74" fmla="*/ 207 w 1102"/>
                <a:gd name="T75" fmla="*/ 253 h 1074"/>
                <a:gd name="T76" fmla="*/ 213 w 1102"/>
                <a:gd name="T77" fmla="*/ 242 h 1074"/>
                <a:gd name="T78" fmla="*/ 215 w 1102"/>
                <a:gd name="T79" fmla="*/ 238 h 1074"/>
                <a:gd name="T80" fmla="*/ 219 w 1102"/>
                <a:gd name="T81" fmla="*/ 230 h 1074"/>
                <a:gd name="T82" fmla="*/ 222 w 1102"/>
                <a:gd name="T83" fmla="*/ 230 h 1074"/>
                <a:gd name="T84" fmla="*/ 225 w 1102"/>
                <a:gd name="T85" fmla="*/ 225 h 1074"/>
                <a:gd name="T86" fmla="*/ 228 w 1102"/>
                <a:gd name="T87" fmla="*/ 224 h 1074"/>
                <a:gd name="T88" fmla="*/ 234 w 1102"/>
                <a:gd name="T89" fmla="*/ 222 h 1074"/>
                <a:gd name="T90" fmla="*/ 237 w 1102"/>
                <a:gd name="T91" fmla="*/ 216 h 1074"/>
                <a:gd name="T92" fmla="*/ 239 w 1102"/>
                <a:gd name="T93" fmla="*/ 218 h 1074"/>
                <a:gd name="T94" fmla="*/ 263 w 1102"/>
                <a:gd name="T95" fmla="*/ 205 h 1074"/>
                <a:gd name="T96" fmla="*/ 268 w 1102"/>
                <a:gd name="T97" fmla="*/ 192 h 1074"/>
                <a:gd name="T98" fmla="*/ 274 w 1102"/>
                <a:gd name="T99" fmla="*/ 191 h 1074"/>
                <a:gd name="T100" fmla="*/ 288 w 1102"/>
                <a:gd name="T101" fmla="*/ 189 h 1074"/>
                <a:gd name="T102" fmla="*/ 293 w 1102"/>
                <a:gd name="T103" fmla="*/ 186 h 1074"/>
                <a:gd name="T104" fmla="*/ 296 w 1102"/>
                <a:gd name="T105" fmla="*/ 180 h 1074"/>
                <a:gd name="T106" fmla="*/ 297 w 1102"/>
                <a:gd name="T107" fmla="*/ 169 h 1074"/>
                <a:gd name="T108" fmla="*/ 299 w 1102"/>
                <a:gd name="T109" fmla="*/ 160 h 1074"/>
                <a:gd name="T110" fmla="*/ 299 w 1102"/>
                <a:gd name="T111" fmla="*/ 145 h 1074"/>
                <a:gd name="T112" fmla="*/ 296 w 1102"/>
                <a:gd name="T113" fmla="*/ 138 h 1074"/>
                <a:gd name="T114" fmla="*/ 293 w 1102"/>
                <a:gd name="T115" fmla="*/ 131 h 1074"/>
                <a:gd name="T116" fmla="*/ 287 w 1102"/>
                <a:gd name="T117" fmla="*/ 85 h 1074"/>
                <a:gd name="T118" fmla="*/ 278 w 1102"/>
                <a:gd name="T119" fmla="*/ 81 h 107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02"/>
                <a:gd name="T181" fmla="*/ 0 h 1074"/>
                <a:gd name="T182" fmla="*/ 1102 w 1102"/>
                <a:gd name="T183" fmla="*/ 1074 h 107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02" h="1074">
                  <a:moveTo>
                    <a:pt x="1016" y="302"/>
                  </a:moveTo>
                  <a:lnTo>
                    <a:pt x="1012" y="300"/>
                  </a:lnTo>
                  <a:lnTo>
                    <a:pt x="1008" y="296"/>
                  </a:lnTo>
                  <a:lnTo>
                    <a:pt x="1000" y="294"/>
                  </a:lnTo>
                  <a:lnTo>
                    <a:pt x="962" y="274"/>
                  </a:lnTo>
                  <a:lnTo>
                    <a:pt x="960" y="276"/>
                  </a:lnTo>
                  <a:lnTo>
                    <a:pt x="948" y="280"/>
                  </a:lnTo>
                  <a:lnTo>
                    <a:pt x="930" y="276"/>
                  </a:lnTo>
                  <a:lnTo>
                    <a:pt x="922" y="276"/>
                  </a:lnTo>
                  <a:lnTo>
                    <a:pt x="916" y="278"/>
                  </a:lnTo>
                  <a:lnTo>
                    <a:pt x="902" y="284"/>
                  </a:lnTo>
                  <a:lnTo>
                    <a:pt x="884" y="284"/>
                  </a:lnTo>
                  <a:lnTo>
                    <a:pt x="880" y="288"/>
                  </a:lnTo>
                  <a:lnTo>
                    <a:pt x="866" y="298"/>
                  </a:lnTo>
                  <a:lnTo>
                    <a:pt x="854" y="290"/>
                  </a:lnTo>
                  <a:lnTo>
                    <a:pt x="846" y="284"/>
                  </a:lnTo>
                  <a:lnTo>
                    <a:pt x="846" y="282"/>
                  </a:lnTo>
                  <a:lnTo>
                    <a:pt x="838" y="280"/>
                  </a:lnTo>
                  <a:lnTo>
                    <a:pt x="836" y="284"/>
                  </a:lnTo>
                  <a:lnTo>
                    <a:pt x="832" y="286"/>
                  </a:lnTo>
                  <a:lnTo>
                    <a:pt x="822" y="282"/>
                  </a:lnTo>
                  <a:lnTo>
                    <a:pt x="820" y="276"/>
                  </a:lnTo>
                  <a:lnTo>
                    <a:pt x="818" y="276"/>
                  </a:lnTo>
                  <a:lnTo>
                    <a:pt x="810" y="280"/>
                  </a:lnTo>
                  <a:lnTo>
                    <a:pt x="804" y="288"/>
                  </a:lnTo>
                  <a:lnTo>
                    <a:pt x="806" y="294"/>
                  </a:lnTo>
                  <a:lnTo>
                    <a:pt x="800" y="298"/>
                  </a:lnTo>
                  <a:lnTo>
                    <a:pt x="796" y="290"/>
                  </a:lnTo>
                  <a:lnTo>
                    <a:pt x="798" y="284"/>
                  </a:lnTo>
                  <a:lnTo>
                    <a:pt x="796" y="280"/>
                  </a:lnTo>
                  <a:lnTo>
                    <a:pt x="790" y="280"/>
                  </a:lnTo>
                  <a:lnTo>
                    <a:pt x="782" y="284"/>
                  </a:lnTo>
                  <a:lnTo>
                    <a:pt x="778" y="284"/>
                  </a:lnTo>
                  <a:lnTo>
                    <a:pt x="758" y="270"/>
                  </a:lnTo>
                  <a:lnTo>
                    <a:pt x="752" y="272"/>
                  </a:lnTo>
                  <a:lnTo>
                    <a:pt x="750" y="284"/>
                  </a:lnTo>
                  <a:lnTo>
                    <a:pt x="734" y="280"/>
                  </a:lnTo>
                  <a:lnTo>
                    <a:pt x="734" y="270"/>
                  </a:lnTo>
                  <a:lnTo>
                    <a:pt x="730" y="268"/>
                  </a:lnTo>
                  <a:lnTo>
                    <a:pt x="722" y="260"/>
                  </a:lnTo>
                  <a:lnTo>
                    <a:pt x="722" y="256"/>
                  </a:lnTo>
                  <a:lnTo>
                    <a:pt x="702" y="254"/>
                  </a:lnTo>
                  <a:lnTo>
                    <a:pt x="696" y="260"/>
                  </a:lnTo>
                  <a:lnTo>
                    <a:pt x="686" y="256"/>
                  </a:lnTo>
                  <a:lnTo>
                    <a:pt x="682" y="248"/>
                  </a:lnTo>
                  <a:lnTo>
                    <a:pt x="676" y="250"/>
                  </a:lnTo>
                  <a:lnTo>
                    <a:pt x="674" y="252"/>
                  </a:lnTo>
                  <a:lnTo>
                    <a:pt x="670" y="252"/>
                  </a:lnTo>
                  <a:lnTo>
                    <a:pt x="662" y="248"/>
                  </a:lnTo>
                  <a:lnTo>
                    <a:pt x="640" y="244"/>
                  </a:lnTo>
                  <a:lnTo>
                    <a:pt x="638" y="242"/>
                  </a:lnTo>
                  <a:lnTo>
                    <a:pt x="634" y="234"/>
                  </a:lnTo>
                  <a:lnTo>
                    <a:pt x="634" y="230"/>
                  </a:lnTo>
                  <a:lnTo>
                    <a:pt x="630" y="226"/>
                  </a:lnTo>
                  <a:lnTo>
                    <a:pt x="622" y="220"/>
                  </a:lnTo>
                  <a:lnTo>
                    <a:pt x="616" y="226"/>
                  </a:lnTo>
                  <a:lnTo>
                    <a:pt x="600" y="228"/>
                  </a:lnTo>
                  <a:lnTo>
                    <a:pt x="594" y="226"/>
                  </a:lnTo>
                  <a:lnTo>
                    <a:pt x="582" y="210"/>
                  </a:lnTo>
                  <a:lnTo>
                    <a:pt x="578" y="206"/>
                  </a:lnTo>
                  <a:lnTo>
                    <a:pt x="570" y="206"/>
                  </a:lnTo>
                  <a:lnTo>
                    <a:pt x="576" y="14"/>
                  </a:lnTo>
                  <a:lnTo>
                    <a:pt x="340" y="0"/>
                  </a:lnTo>
                  <a:lnTo>
                    <a:pt x="334" y="0"/>
                  </a:lnTo>
                  <a:lnTo>
                    <a:pt x="298" y="448"/>
                  </a:lnTo>
                  <a:lnTo>
                    <a:pt x="2" y="418"/>
                  </a:lnTo>
                  <a:lnTo>
                    <a:pt x="0" y="420"/>
                  </a:lnTo>
                  <a:lnTo>
                    <a:pt x="2" y="424"/>
                  </a:lnTo>
                  <a:lnTo>
                    <a:pt x="4" y="426"/>
                  </a:lnTo>
                  <a:lnTo>
                    <a:pt x="0" y="430"/>
                  </a:lnTo>
                  <a:lnTo>
                    <a:pt x="4" y="438"/>
                  </a:lnTo>
                  <a:lnTo>
                    <a:pt x="4" y="440"/>
                  </a:lnTo>
                  <a:lnTo>
                    <a:pt x="20" y="450"/>
                  </a:lnTo>
                  <a:lnTo>
                    <a:pt x="24" y="462"/>
                  </a:lnTo>
                  <a:lnTo>
                    <a:pt x="30" y="474"/>
                  </a:lnTo>
                  <a:lnTo>
                    <a:pt x="46" y="484"/>
                  </a:lnTo>
                  <a:lnTo>
                    <a:pt x="92" y="540"/>
                  </a:lnTo>
                  <a:lnTo>
                    <a:pt x="130" y="572"/>
                  </a:lnTo>
                  <a:lnTo>
                    <a:pt x="134" y="576"/>
                  </a:lnTo>
                  <a:lnTo>
                    <a:pt x="136" y="584"/>
                  </a:lnTo>
                  <a:lnTo>
                    <a:pt x="136" y="592"/>
                  </a:lnTo>
                  <a:lnTo>
                    <a:pt x="138" y="596"/>
                  </a:lnTo>
                  <a:lnTo>
                    <a:pt x="148" y="610"/>
                  </a:lnTo>
                  <a:lnTo>
                    <a:pt x="146" y="642"/>
                  </a:lnTo>
                  <a:lnTo>
                    <a:pt x="148" y="652"/>
                  </a:lnTo>
                  <a:lnTo>
                    <a:pt x="162" y="674"/>
                  </a:lnTo>
                  <a:lnTo>
                    <a:pt x="220" y="718"/>
                  </a:lnTo>
                  <a:lnTo>
                    <a:pt x="260" y="742"/>
                  </a:lnTo>
                  <a:lnTo>
                    <a:pt x="272" y="744"/>
                  </a:lnTo>
                  <a:lnTo>
                    <a:pt x="278" y="740"/>
                  </a:lnTo>
                  <a:lnTo>
                    <a:pt x="288" y="728"/>
                  </a:lnTo>
                  <a:lnTo>
                    <a:pt x="294" y="724"/>
                  </a:lnTo>
                  <a:lnTo>
                    <a:pt x="312" y="684"/>
                  </a:lnTo>
                  <a:lnTo>
                    <a:pt x="320" y="672"/>
                  </a:lnTo>
                  <a:lnTo>
                    <a:pt x="326" y="668"/>
                  </a:lnTo>
                  <a:lnTo>
                    <a:pt x="340" y="672"/>
                  </a:lnTo>
                  <a:lnTo>
                    <a:pt x="342" y="672"/>
                  </a:lnTo>
                  <a:lnTo>
                    <a:pt x="346" y="666"/>
                  </a:lnTo>
                  <a:lnTo>
                    <a:pt x="350" y="662"/>
                  </a:lnTo>
                  <a:lnTo>
                    <a:pt x="356" y="664"/>
                  </a:lnTo>
                  <a:lnTo>
                    <a:pt x="364" y="668"/>
                  </a:lnTo>
                  <a:lnTo>
                    <a:pt x="386" y="672"/>
                  </a:lnTo>
                  <a:lnTo>
                    <a:pt x="392" y="674"/>
                  </a:lnTo>
                  <a:lnTo>
                    <a:pt x="408" y="680"/>
                  </a:lnTo>
                  <a:lnTo>
                    <a:pt x="414" y="676"/>
                  </a:lnTo>
                  <a:lnTo>
                    <a:pt x="432" y="686"/>
                  </a:lnTo>
                  <a:lnTo>
                    <a:pt x="436" y="696"/>
                  </a:lnTo>
                  <a:lnTo>
                    <a:pt x="438" y="698"/>
                  </a:lnTo>
                  <a:lnTo>
                    <a:pt x="440" y="702"/>
                  </a:lnTo>
                  <a:lnTo>
                    <a:pt x="444" y="702"/>
                  </a:lnTo>
                  <a:lnTo>
                    <a:pt x="452" y="708"/>
                  </a:lnTo>
                  <a:lnTo>
                    <a:pt x="462" y="722"/>
                  </a:lnTo>
                  <a:lnTo>
                    <a:pt x="478" y="736"/>
                  </a:lnTo>
                  <a:lnTo>
                    <a:pt x="488" y="750"/>
                  </a:lnTo>
                  <a:lnTo>
                    <a:pt x="488" y="754"/>
                  </a:lnTo>
                  <a:lnTo>
                    <a:pt x="514" y="818"/>
                  </a:lnTo>
                  <a:lnTo>
                    <a:pt x="518" y="828"/>
                  </a:lnTo>
                  <a:lnTo>
                    <a:pt x="546" y="862"/>
                  </a:lnTo>
                  <a:lnTo>
                    <a:pt x="548" y="868"/>
                  </a:lnTo>
                  <a:lnTo>
                    <a:pt x="568" y="890"/>
                  </a:lnTo>
                  <a:lnTo>
                    <a:pt x="572" y="894"/>
                  </a:lnTo>
                  <a:lnTo>
                    <a:pt x="580" y="902"/>
                  </a:lnTo>
                  <a:lnTo>
                    <a:pt x="582" y="908"/>
                  </a:lnTo>
                  <a:lnTo>
                    <a:pt x="582" y="928"/>
                  </a:lnTo>
                  <a:lnTo>
                    <a:pt x="588" y="936"/>
                  </a:lnTo>
                  <a:lnTo>
                    <a:pt x="590" y="960"/>
                  </a:lnTo>
                  <a:lnTo>
                    <a:pt x="596" y="968"/>
                  </a:lnTo>
                  <a:lnTo>
                    <a:pt x="616" y="1006"/>
                  </a:lnTo>
                  <a:lnTo>
                    <a:pt x="618" y="1018"/>
                  </a:lnTo>
                  <a:lnTo>
                    <a:pt x="632" y="1018"/>
                  </a:lnTo>
                  <a:lnTo>
                    <a:pt x="648" y="1028"/>
                  </a:lnTo>
                  <a:lnTo>
                    <a:pt x="666" y="1034"/>
                  </a:lnTo>
                  <a:lnTo>
                    <a:pt x="694" y="1052"/>
                  </a:lnTo>
                  <a:lnTo>
                    <a:pt x="732" y="1054"/>
                  </a:lnTo>
                  <a:lnTo>
                    <a:pt x="738" y="1056"/>
                  </a:lnTo>
                  <a:lnTo>
                    <a:pt x="758" y="1070"/>
                  </a:lnTo>
                  <a:lnTo>
                    <a:pt x="770" y="1074"/>
                  </a:lnTo>
                  <a:lnTo>
                    <a:pt x="778" y="1062"/>
                  </a:lnTo>
                  <a:lnTo>
                    <a:pt x="788" y="1064"/>
                  </a:lnTo>
                  <a:lnTo>
                    <a:pt x="790" y="1062"/>
                  </a:lnTo>
                  <a:lnTo>
                    <a:pt x="790" y="1056"/>
                  </a:lnTo>
                  <a:lnTo>
                    <a:pt x="782" y="1054"/>
                  </a:lnTo>
                  <a:lnTo>
                    <a:pt x="782" y="1050"/>
                  </a:lnTo>
                  <a:lnTo>
                    <a:pt x="774" y="1040"/>
                  </a:lnTo>
                  <a:lnTo>
                    <a:pt x="762" y="994"/>
                  </a:lnTo>
                  <a:lnTo>
                    <a:pt x="756" y="974"/>
                  </a:lnTo>
                  <a:lnTo>
                    <a:pt x="766" y="946"/>
                  </a:lnTo>
                  <a:lnTo>
                    <a:pt x="764" y="938"/>
                  </a:lnTo>
                  <a:lnTo>
                    <a:pt x="762" y="936"/>
                  </a:lnTo>
                  <a:lnTo>
                    <a:pt x="758" y="936"/>
                  </a:lnTo>
                  <a:lnTo>
                    <a:pt x="758" y="934"/>
                  </a:lnTo>
                  <a:lnTo>
                    <a:pt x="758" y="932"/>
                  </a:lnTo>
                  <a:lnTo>
                    <a:pt x="760" y="930"/>
                  </a:lnTo>
                  <a:lnTo>
                    <a:pt x="772" y="922"/>
                  </a:lnTo>
                  <a:lnTo>
                    <a:pt x="780" y="896"/>
                  </a:lnTo>
                  <a:lnTo>
                    <a:pt x="774" y="894"/>
                  </a:lnTo>
                  <a:lnTo>
                    <a:pt x="770" y="882"/>
                  </a:lnTo>
                  <a:lnTo>
                    <a:pt x="778" y="874"/>
                  </a:lnTo>
                  <a:lnTo>
                    <a:pt x="786" y="880"/>
                  </a:lnTo>
                  <a:lnTo>
                    <a:pt x="800" y="870"/>
                  </a:lnTo>
                  <a:lnTo>
                    <a:pt x="804" y="856"/>
                  </a:lnTo>
                  <a:lnTo>
                    <a:pt x="796" y="852"/>
                  </a:lnTo>
                  <a:lnTo>
                    <a:pt x="800" y="846"/>
                  </a:lnTo>
                  <a:lnTo>
                    <a:pt x="804" y="846"/>
                  </a:lnTo>
                  <a:lnTo>
                    <a:pt x="806" y="848"/>
                  </a:lnTo>
                  <a:lnTo>
                    <a:pt x="810" y="844"/>
                  </a:lnTo>
                  <a:lnTo>
                    <a:pt x="814" y="846"/>
                  </a:lnTo>
                  <a:lnTo>
                    <a:pt x="820" y="846"/>
                  </a:lnTo>
                  <a:lnTo>
                    <a:pt x="822" y="844"/>
                  </a:lnTo>
                  <a:lnTo>
                    <a:pt x="824" y="842"/>
                  </a:lnTo>
                  <a:lnTo>
                    <a:pt x="824" y="830"/>
                  </a:lnTo>
                  <a:lnTo>
                    <a:pt x="826" y="826"/>
                  </a:lnTo>
                  <a:lnTo>
                    <a:pt x="828" y="826"/>
                  </a:lnTo>
                  <a:lnTo>
                    <a:pt x="832" y="828"/>
                  </a:lnTo>
                  <a:lnTo>
                    <a:pt x="834" y="828"/>
                  </a:lnTo>
                  <a:lnTo>
                    <a:pt x="856" y="824"/>
                  </a:lnTo>
                  <a:lnTo>
                    <a:pt x="858" y="822"/>
                  </a:lnTo>
                  <a:lnTo>
                    <a:pt x="858" y="820"/>
                  </a:lnTo>
                  <a:lnTo>
                    <a:pt x="856" y="818"/>
                  </a:lnTo>
                  <a:lnTo>
                    <a:pt x="846" y="810"/>
                  </a:lnTo>
                  <a:lnTo>
                    <a:pt x="846" y="806"/>
                  </a:lnTo>
                  <a:lnTo>
                    <a:pt x="866" y="800"/>
                  </a:lnTo>
                  <a:lnTo>
                    <a:pt x="868" y="796"/>
                  </a:lnTo>
                  <a:lnTo>
                    <a:pt x="874" y="794"/>
                  </a:lnTo>
                  <a:lnTo>
                    <a:pt x="876" y="796"/>
                  </a:lnTo>
                  <a:lnTo>
                    <a:pt x="874" y="798"/>
                  </a:lnTo>
                  <a:lnTo>
                    <a:pt x="876" y="804"/>
                  </a:lnTo>
                  <a:lnTo>
                    <a:pt x="880" y="804"/>
                  </a:lnTo>
                  <a:lnTo>
                    <a:pt x="884" y="802"/>
                  </a:lnTo>
                  <a:lnTo>
                    <a:pt x="914" y="792"/>
                  </a:lnTo>
                  <a:lnTo>
                    <a:pt x="964" y="758"/>
                  </a:lnTo>
                  <a:lnTo>
                    <a:pt x="966" y="746"/>
                  </a:lnTo>
                  <a:lnTo>
                    <a:pt x="990" y="726"/>
                  </a:lnTo>
                  <a:lnTo>
                    <a:pt x="990" y="724"/>
                  </a:lnTo>
                  <a:lnTo>
                    <a:pt x="982" y="710"/>
                  </a:lnTo>
                  <a:lnTo>
                    <a:pt x="982" y="698"/>
                  </a:lnTo>
                  <a:lnTo>
                    <a:pt x="998" y="692"/>
                  </a:lnTo>
                  <a:lnTo>
                    <a:pt x="1002" y="692"/>
                  </a:lnTo>
                  <a:lnTo>
                    <a:pt x="1000" y="704"/>
                  </a:lnTo>
                  <a:lnTo>
                    <a:pt x="1000" y="708"/>
                  </a:lnTo>
                  <a:lnTo>
                    <a:pt x="1020" y="706"/>
                  </a:lnTo>
                  <a:lnTo>
                    <a:pt x="1022" y="710"/>
                  </a:lnTo>
                  <a:lnTo>
                    <a:pt x="1058" y="694"/>
                  </a:lnTo>
                  <a:lnTo>
                    <a:pt x="1078" y="694"/>
                  </a:lnTo>
                  <a:lnTo>
                    <a:pt x="1080" y="692"/>
                  </a:lnTo>
                  <a:lnTo>
                    <a:pt x="1078" y="690"/>
                  </a:lnTo>
                  <a:lnTo>
                    <a:pt x="1074" y="686"/>
                  </a:lnTo>
                  <a:lnTo>
                    <a:pt x="1072" y="680"/>
                  </a:lnTo>
                  <a:lnTo>
                    <a:pt x="1076" y="676"/>
                  </a:lnTo>
                  <a:lnTo>
                    <a:pt x="1078" y="670"/>
                  </a:lnTo>
                  <a:lnTo>
                    <a:pt x="1084" y="664"/>
                  </a:lnTo>
                  <a:lnTo>
                    <a:pt x="1090" y="642"/>
                  </a:lnTo>
                  <a:lnTo>
                    <a:pt x="1086" y="634"/>
                  </a:lnTo>
                  <a:lnTo>
                    <a:pt x="1086" y="626"/>
                  </a:lnTo>
                  <a:lnTo>
                    <a:pt x="1088" y="622"/>
                  </a:lnTo>
                  <a:lnTo>
                    <a:pt x="1086" y="616"/>
                  </a:lnTo>
                  <a:lnTo>
                    <a:pt x="1090" y="604"/>
                  </a:lnTo>
                  <a:lnTo>
                    <a:pt x="1096" y="598"/>
                  </a:lnTo>
                  <a:lnTo>
                    <a:pt x="1098" y="588"/>
                  </a:lnTo>
                  <a:lnTo>
                    <a:pt x="1102" y="570"/>
                  </a:lnTo>
                  <a:lnTo>
                    <a:pt x="1102" y="560"/>
                  </a:lnTo>
                  <a:lnTo>
                    <a:pt x="1098" y="544"/>
                  </a:lnTo>
                  <a:lnTo>
                    <a:pt x="1092" y="534"/>
                  </a:lnTo>
                  <a:lnTo>
                    <a:pt x="1090" y="532"/>
                  </a:lnTo>
                  <a:lnTo>
                    <a:pt x="1090" y="526"/>
                  </a:lnTo>
                  <a:lnTo>
                    <a:pt x="1088" y="522"/>
                  </a:lnTo>
                  <a:lnTo>
                    <a:pt x="1084" y="512"/>
                  </a:lnTo>
                  <a:lnTo>
                    <a:pt x="1078" y="508"/>
                  </a:lnTo>
                  <a:lnTo>
                    <a:pt x="1076" y="504"/>
                  </a:lnTo>
                  <a:lnTo>
                    <a:pt x="1080" y="494"/>
                  </a:lnTo>
                  <a:lnTo>
                    <a:pt x="1072" y="480"/>
                  </a:lnTo>
                  <a:lnTo>
                    <a:pt x="1060" y="468"/>
                  </a:lnTo>
                  <a:lnTo>
                    <a:pt x="1056" y="462"/>
                  </a:lnTo>
                  <a:lnTo>
                    <a:pt x="1054" y="362"/>
                  </a:lnTo>
                  <a:lnTo>
                    <a:pt x="1054" y="310"/>
                  </a:lnTo>
                  <a:lnTo>
                    <a:pt x="1042" y="308"/>
                  </a:lnTo>
                  <a:lnTo>
                    <a:pt x="1032" y="312"/>
                  </a:lnTo>
                  <a:lnTo>
                    <a:pt x="1028" y="310"/>
                  </a:lnTo>
                  <a:lnTo>
                    <a:pt x="1016" y="302"/>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71" name="Freeform 101"/>
            <p:cNvSpPr>
              <a:spLocks noChangeAspect="1"/>
            </p:cNvSpPr>
            <p:nvPr/>
          </p:nvSpPr>
          <p:spPr>
            <a:xfrm>
              <a:off x="7328144" y="3127260"/>
              <a:ext cx="34520" cy="65205"/>
            </a:xfrm>
            <a:custGeom>
              <a:avLst/>
              <a:gdLst>
                <a:gd name="connsiteX0" fmla="*/ 0 w 27616"/>
                <a:gd name="connsiteY0" fmla="*/ 0 h 52164"/>
                <a:gd name="connsiteX1" fmla="*/ 3068 w 27616"/>
                <a:gd name="connsiteY1" fmla="*/ 36821 h 52164"/>
                <a:gd name="connsiteX2" fmla="*/ 27616 w 27616"/>
                <a:gd name="connsiteY2" fmla="*/ 52164 h 52164"/>
              </a:gdLst>
              <a:ahLst/>
              <a:cxnLst>
                <a:cxn ang="0">
                  <a:pos x="connsiteX0" y="connsiteY0"/>
                </a:cxn>
                <a:cxn ang="0">
                  <a:pos x="connsiteX1" y="connsiteY1"/>
                </a:cxn>
                <a:cxn ang="0">
                  <a:pos x="connsiteX2" y="connsiteY2"/>
                </a:cxn>
              </a:cxnLst>
              <a:rect l="l" t="t" r="r" b="b"/>
              <a:pathLst>
                <a:path w="27616" h="52164">
                  <a:moveTo>
                    <a:pt x="0" y="0"/>
                  </a:moveTo>
                  <a:cubicBezTo>
                    <a:pt x="1023" y="12274"/>
                    <a:pt x="-1869" y="25537"/>
                    <a:pt x="3068" y="36821"/>
                  </a:cubicBezTo>
                  <a:cubicBezTo>
                    <a:pt x="4963" y="41153"/>
                    <a:pt x="20594" y="48652"/>
                    <a:pt x="27616" y="52164"/>
                  </a:cubicBezTo>
                </a:path>
              </a:pathLst>
            </a:custGeom>
            <a:solidFill>
              <a:schemeClr val="accent2"/>
            </a:solidFill>
            <a:ln w="12700" cap="flat" cmpd="sng" algn="ctr">
              <a:solidFill>
                <a:sysClr val="window" lastClr="FFFFFF"/>
              </a:solidFill>
              <a:prstDash val="solid"/>
            </a:ln>
            <a:effectLst/>
          </p:spPr>
          <p:txBody>
            <a:bodyPr rtlCol="0" anchor="ctr"/>
            <a:lstStyle/>
            <a:p>
              <a:pPr marL="0" marR="0" lvl="0" indent="0" algn="ctr"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grpSp>
      <p:grpSp>
        <p:nvGrpSpPr>
          <p:cNvPr id="165" name="Group 164"/>
          <p:cNvGrpSpPr>
            <a:grpSpLocks noChangeAspect="1"/>
          </p:cNvGrpSpPr>
          <p:nvPr/>
        </p:nvGrpSpPr>
        <p:grpSpPr>
          <a:xfrm>
            <a:off x="550046" y="4228469"/>
            <a:ext cx="2286000" cy="1432211"/>
            <a:chOff x="2388843" y="1591952"/>
            <a:chExt cx="5780370" cy="3621482"/>
          </a:xfrm>
        </p:grpSpPr>
        <p:sp>
          <p:nvSpPr>
            <p:cNvPr id="166" name="Freeform 5"/>
            <p:cNvSpPr>
              <a:spLocks/>
            </p:cNvSpPr>
            <p:nvPr/>
          </p:nvSpPr>
          <p:spPr bwMode="gray">
            <a:xfrm>
              <a:off x="6004260" y="3550531"/>
              <a:ext cx="904875" cy="321469"/>
            </a:xfrm>
            <a:custGeom>
              <a:avLst/>
              <a:gdLst>
                <a:gd name="T0" fmla="*/ 179 w 646"/>
                <a:gd name="T1" fmla="*/ 0 h 228"/>
                <a:gd name="T2" fmla="*/ 142 w 646"/>
                <a:gd name="T3" fmla="*/ 4 h 228"/>
                <a:gd name="T4" fmla="*/ 140 w 646"/>
                <a:gd name="T5" fmla="*/ 6 h 228"/>
                <a:gd name="T6" fmla="*/ 50 w 646"/>
                <a:gd name="T7" fmla="*/ 14 h 228"/>
                <a:gd name="T8" fmla="*/ 49 w 646"/>
                <a:gd name="T9" fmla="*/ 12 h 228"/>
                <a:gd name="T10" fmla="*/ 46 w 646"/>
                <a:gd name="T11" fmla="*/ 14 h 228"/>
                <a:gd name="T12" fmla="*/ 46 w 646"/>
                <a:gd name="T13" fmla="*/ 14 h 228"/>
                <a:gd name="T14" fmla="*/ 46 w 646"/>
                <a:gd name="T15" fmla="*/ 16 h 228"/>
                <a:gd name="T16" fmla="*/ 14 w 646"/>
                <a:gd name="T17" fmla="*/ 19 h 228"/>
                <a:gd name="T18" fmla="*/ 12 w 646"/>
                <a:gd name="T19" fmla="*/ 23 h 228"/>
                <a:gd name="T20" fmla="*/ 11 w 646"/>
                <a:gd name="T21" fmla="*/ 28 h 228"/>
                <a:gd name="T22" fmla="*/ 11 w 646"/>
                <a:gd name="T23" fmla="*/ 30 h 228"/>
                <a:gd name="T24" fmla="*/ 10 w 646"/>
                <a:gd name="T25" fmla="*/ 33 h 228"/>
                <a:gd name="T26" fmla="*/ 10 w 646"/>
                <a:gd name="T27" fmla="*/ 35 h 228"/>
                <a:gd name="T28" fmla="*/ 10 w 646"/>
                <a:gd name="T29" fmla="*/ 35 h 228"/>
                <a:gd name="T30" fmla="*/ 9 w 646"/>
                <a:gd name="T31" fmla="*/ 38 h 228"/>
                <a:gd name="T32" fmla="*/ 7 w 646"/>
                <a:gd name="T33" fmla="*/ 41 h 228"/>
                <a:gd name="T34" fmla="*/ 6 w 646"/>
                <a:gd name="T35" fmla="*/ 47 h 228"/>
                <a:gd name="T36" fmla="*/ 3 w 646"/>
                <a:gd name="T37" fmla="*/ 50 h 228"/>
                <a:gd name="T38" fmla="*/ 3 w 646"/>
                <a:gd name="T39" fmla="*/ 54 h 228"/>
                <a:gd name="T40" fmla="*/ 3 w 646"/>
                <a:gd name="T41" fmla="*/ 59 h 228"/>
                <a:gd name="T42" fmla="*/ 3 w 646"/>
                <a:gd name="T43" fmla="*/ 59 h 228"/>
                <a:gd name="T44" fmla="*/ 0 w 646"/>
                <a:gd name="T45" fmla="*/ 61 h 228"/>
                <a:gd name="T46" fmla="*/ 46 w 646"/>
                <a:gd name="T47" fmla="*/ 58 h 228"/>
                <a:gd name="T48" fmla="*/ 104 w 646"/>
                <a:gd name="T49" fmla="*/ 52 h 228"/>
                <a:gd name="T50" fmla="*/ 126 w 646"/>
                <a:gd name="T51" fmla="*/ 51 h 228"/>
                <a:gd name="T52" fmla="*/ 126 w 646"/>
                <a:gd name="T53" fmla="*/ 44 h 228"/>
                <a:gd name="T54" fmla="*/ 128 w 646"/>
                <a:gd name="T55" fmla="*/ 44 h 228"/>
                <a:gd name="T56" fmla="*/ 130 w 646"/>
                <a:gd name="T57" fmla="*/ 44 h 228"/>
                <a:gd name="T58" fmla="*/ 131 w 646"/>
                <a:gd name="T59" fmla="*/ 42 h 228"/>
                <a:gd name="T60" fmla="*/ 131 w 646"/>
                <a:gd name="T61" fmla="*/ 41 h 228"/>
                <a:gd name="T62" fmla="*/ 131 w 646"/>
                <a:gd name="T63" fmla="*/ 39 h 228"/>
                <a:gd name="T64" fmla="*/ 132 w 646"/>
                <a:gd name="T65" fmla="*/ 38 h 228"/>
                <a:gd name="T66" fmla="*/ 133 w 646"/>
                <a:gd name="T67" fmla="*/ 35 h 228"/>
                <a:gd name="T68" fmla="*/ 139 w 646"/>
                <a:gd name="T69" fmla="*/ 34 h 228"/>
                <a:gd name="T70" fmla="*/ 143 w 646"/>
                <a:gd name="T71" fmla="*/ 33 h 228"/>
                <a:gd name="T72" fmla="*/ 149 w 646"/>
                <a:gd name="T73" fmla="*/ 29 h 228"/>
                <a:gd name="T74" fmla="*/ 150 w 646"/>
                <a:gd name="T75" fmla="*/ 27 h 228"/>
                <a:gd name="T76" fmla="*/ 153 w 646"/>
                <a:gd name="T77" fmla="*/ 25 h 228"/>
                <a:gd name="T78" fmla="*/ 154 w 646"/>
                <a:gd name="T79" fmla="*/ 22 h 228"/>
                <a:gd name="T80" fmla="*/ 155 w 646"/>
                <a:gd name="T81" fmla="*/ 22 h 228"/>
                <a:gd name="T82" fmla="*/ 156 w 646"/>
                <a:gd name="T83" fmla="*/ 22 h 228"/>
                <a:gd name="T84" fmla="*/ 157 w 646"/>
                <a:gd name="T85" fmla="*/ 21 h 228"/>
                <a:gd name="T86" fmla="*/ 157 w 646"/>
                <a:gd name="T87" fmla="*/ 20 h 228"/>
                <a:gd name="T88" fmla="*/ 160 w 646"/>
                <a:gd name="T89" fmla="*/ 19 h 228"/>
                <a:gd name="T90" fmla="*/ 160 w 646"/>
                <a:gd name="T91" fmla="*/ 19 h 228"/>
                <a:gd name="T92" fmla="*/ 161 w 646"/>
                <a:gd name="T93" fmla="*/ 19 h 228"/>
                <a:gd name="T94" fmla="*/ 163 w 646"/>
                <a:gd name="T95" fmla="*/ 19 h 228"/>
                <a:gd name="T96" fmla="*/ 164 w 646"/>
                <a:gd name="T97" fmla="*/ 17 h 228"/>
                <a:gd name="T98" fmla="*/ 165 w 646"/>
                <a:gd name="T99" fmla="*/ 16 h 228"/>
                <a:gd name="T100" fmla="*/ 167 w 646"/>
                <a:gd name="T101" fmla="*/ 14 h 228"/>
                <a:gd name="T102" fmla="*/ 172 w 646"/>
                <a:gd name="T103" fmla="*/ 14 h 228"/>
                <a:gd name="T104" fmla="*/ 174 w 646"/>
                <a:gd name="T105" fmla="*/ 9 h 228"/>
                <a:gd name="T106" fmla="*/ 178 w 646"/>
                <a:gd name="T107" fmla="*/ 7 h 228"/>
                <a:gd name="T108" fmla="*/ 179 w 646"/>
                <a:gd name="T109" fmla="*/ 6 h 228"/>
                <a:gd name="T110" fmla="*/ 179 w 646"/>
                <a:gd name="T111" fmla="*/ 3 h 228"/>
                <a:gd name="T112" fmla="*/ 179 w 646"/>
                <a:gd name="T113" fmla="*/ 3 h 228"/>
                <a:gd name="T114" fmla="*/ 179 w 646"/>
                <a:gd name="T115" fmla="*/ 0 h 2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6"/>
                <a:gd name="T175" fmla="*/ 0 h 228"/>
                <a:gd name="T176" fmla="*/ 646 w 646"/>
                <a:gd name="T177" fmla="*/ 228 h 2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6" h="228">
                  <a:moveTo>
                    <a:pt x="646" y="0"/>
                  </a:moveTo>
                  <a:lnTo>
                    <a:pt x="514" y="16"/>
                  </a:lnTo>
                  <a:lnTo>
                    <a:pt x="508" y="22"/>
                  </a:lnTo>
                  <a:lnTo>
                    <a:pt x="182" y="50"/>
                  </a:lnTo>
                  <a:lnTo>
                    <a:pt x="176" y="48"/>
                  </a:lnTo>
                  <a:lnTo>
                    <a:pt x="164" y="50"/>
                  </a:lnTo>
                  <a:lnTo>
                    <a:pt x="166" y="54"/>
                  </a:lnTo>
                  <a:lnTo>
                    <a:pt x="166" y="64"/>
                  </a:lnTo>
                  <a:lnTo>
                    <a:pt x="50" y="74"/>
                  </a:lnTo>
                  <a:lnTo>
                    <a:pt x="44" y="88"/>
                  </a:lnTo>
                  <a:lnTo>
                    <a:pt x="40" y="104"/>
                  </a:lnTo>
                  <a:lnTo>
                    <a:pt x="42" y="110"/>
                  </a:lnTo>
                  <a:lnTo>
                    <a:pt x="38" y="124"/>
                  </a:lnTo>
                  <a:lnTo>
                    <a:pt x="36" y="130"/>
                  </a:lnTo>
                  <a:lnTo>
                    <a:pt x="38" y="134"/>
                  </a:lnTo>
                  <a:lnTo>
                    <a:pt x="34" y="142"/>
                  </a:lnTo>
                  <a:lnTo>
                    <a:pt x="24" y="152"/>
                  </a:lnTo>
                  <a:lnTo>
                    <a:pt x="20" y="174"/>
                  </a:lnTo>
                  <a:lnTo>
                    <a:pt x="10" y="186"/>
                  </a:lnTo>
                  <a:lnTo>
                    <a:pt x="12" y="200"/>
                  </a:lnTo>
                  <a:lnTo>
                    <a:pt x="10" y="218"/>
                  </a:lnTo>
                  <a:lnTo>
                    <a:pt x="8" y="218"/>
                  </a:lnTo>
                  <a:lnTo>
                    <a:pt x="0" y="228"/>
                  </a:lnTo>
                  <a:lnTo>
                    <a:pt x="166" y="214"/>
                  </a:lnTo>
                  <a:lnTo>
                    <a:pt x="374" y="196"/>
                  </a:lnTo>
                  <a:lnTo>
                    <a:pt x="454" y="188"/>
                  </a:lnTo>
                  <a:lnTo>
                    <a:pt x="456" y="164"/>
                  </a:lnTo>
                  <a:lnTo>
                    <a:pt x="464" y="164"/>
                  </a:lnTo>
                  <a:lnTo>
                    <a:pt x="468" y="164"/>
                  </a:lnTo>
                  <a:lnTo>
                    <a:pt x="474" y="158"/>
                  </a:lnTo>
                  <a:lnTo>
                    <a:pt x="474" y="152"/>
                  </a:lnTo>
                  <a:lnTo>
                    <a:pt x="474" y="146"/>
                  </a:lnTo>
                  <a:lnTo>
                    <a:pt x="476" y="140"/>
                  </a:lnTo>
                  <a:lnTo>
                    <a:pt x="482" y="134"/>
                  </a:lnTo>
                  <a:lnTo>
                    <a:pt x="498" y="126"/>
                  </a:lnTo>
                  <a:lnTo>
                    <a:pt x="518" y="122"/>
                  </a:lnTo>
                  <a:lnTo>
                    <a:pt x="536" y="106"/>
                  </a:lnTo>
                  <a:lnTo>
                    <a:pt x="542" y="102"/>
                  </a:lnTo>
                  <a:lnTo>
                    <a:pt x="554" y="92"/>
                  </a:lnTo>
                  <a:lnTo>
                    <a:pt x="556" y="82"/>
                  </a:lnTo>
                  <a:lnTo>
                    <a:pt x="560" y="82"/>
                  </a:lnTo>
                  <a:lnTo>
                    <a:pt x="564" y="82"/>
                  </a:lnTo>
                  <a:lnTo>
                    <a:pt x="568" y="78"/>
                  </a:lnTo>
                  <a:lnTo>
                    <a:pt x="568" y="76"/>
                  </a:lnTo>
                  <a:lnTo>
                    <a:pt x="574" y="70"/>
                  </a:lnTo>
                  <a:lnTo>
                    <a:pt x="578" y="70"/>
                  </a:lnTo>
                  <a:lnTo>
                    <a:pt x="582" y="74"/>
                  </a:lnTo>
                  <a:lnTo>
                    <a:pt x="588" y="70"/>
                  </a:lnTo>
                  <a:lnTo>
                    <a:pt x="590" y="66"/>
                  </a:lnTo>
                  <a:lnTo>
                    <a:pt x="598" y="58"/>
                  </a:lnTo>
                  <a:lnTo>
                    <a:pt x="606" y="56"/>
                  </a:lnTo>
                  <a:lnTo>
                    <a:pt x="618" y="56"/>
                  </a:lnTo>
                  <a:lnTo>
                    <a:pt x="632" y="34"/>
                  </a:lnTo>
                  <a:lnTo>
                    <a:pt x="642" y="26"/>
                  </a:lnTo>
                  <a:lnTo>
                    <a:pt x="644" y="20"/>
                  </a:lnTo>
                  <a:lnTo>
                    <a:pt x="646" y="14"/>
                  </a:lnTo>
                  <a:lnTo>
                    <a:pt x="644" y="6"/>
                  </a:lnTo>
                  <a:lnTo>
                    <a:pt x="646" y="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67" name="Freeform 6"/>
            <p:cNvSpPr>
              <a:spLocks/>
            </p:cNvSpPr>
            <p:nvPr/>
          </p:nvSpPr>
          <p:spPr bwMode="gray">
            <a:xfrm>
              <a:off x="6291995" y="2302359"/>
              <a:ext cx="428625" cy="591343"/>
            </a:xfrm>
            <a:custGeom>
              <a:avLst/>
              <a:gdLst>
                <a:gd name="T0" fmla="*/ 43 w 306"/>
                <a:gd name="T1" fmla="*/ 108 h 420"/>
                <a:gd name="T2" fmla="*/ 71 w 306"/>
                <a:gd name="T3" fmla="*/ 105 h 420"/>
                <a:gd name="T4" fmla="*/ 74 w 306"/>
                <a:gd name="T5" fmla="*/ 98 h 420"/>
                <a:gd name="T6" fmla="*/ 76 w 306"/>
                <a:gd name="T7" fmla="*/ 92 h 420"/>
                <a:gd name="T8" fmla="*/ 81 w 306"/>
                <a:gd name="T9" fmla="*/ 86 h 420"/>
                <a:gd name="T10" fmla="*/ 81 w 306"/>
                <a:gd name="T11" fmla="*/ 82 h 420"/>
                <a:gd name="T12" fmla="*/ 83 w 306"/>
                <a:gd name="T13" fmla="*/ 79 h 420"/>
                <a:gd name="T14" fmla="*/ 84 w 306"/>
                <a:gd name="T15" fmla="*/ 80 h 420"/>
                <a:gd name="T16" fmla="*/ 87 w 306"/>
                <a:gd name="T17" fmla="*/ 80 h 420"/>
                <a:gd name="T18" fmla="*/ 85 w 306"/>
                <a:gd name="T19" fmla="*/ 74 h 420"/>
                <a:gd name="T20" fmla="*/ 85 w 306"/>
                <a:gd name="T21" fmla="*/ 66 h 420"/>
                <a:gd name="T22" fmla="*/ 78 w 306"/>
                <a:gd name="T23" fmla="*/ 45 h 420"/>
                <a:gd name="T24" fmla="*/ 70 w 306"/>
                <a:gd name="T25" fmla="*/ 45 h 420"/>
                <a:gd name="T26" fmla="*/ 59 w 306"/>
                <a:gd name="T27" fmla="*/ 57 h 420"/>
                <a:gd name="T28" fmla="*/ 59 w 306"/>
                <a:gd name="T29" fmla="*/ 57 h 420"/>
                <a:gd name="T30" fmla="*/ 55 w 306"/>
                <a:gd name="T31" fmla="*/ 54 h 420"/>
                <a:gd name="T32" fmla="*/ 55 w 306"/>
                <a:gd name="T33" fmla="*/ 48 h 420"/>
                <a:gd name="T34" fmla="*/ 59 w 306"/>
                <a:gd name="T35" fmla="*/ 45 h 420"/>
                <a:gd name="T36" fmla="*/ 60 w 306"/>
                <a:gd name="T37" fmla="*/ 41 h 420"/>
                <a:gd name="T38" fmla="*/ 63 w 306"/>
                <a:gd name="T39" fmla="*/ 39 h 420"/>
                <a:gd name="T40" fmla="*/ 63 w 306"/>
                <a:gd name="T41" fmla="*/ 28 h 420"/>
                <a:gd name="T42" fmla="*/ 62 w 306"/>
                <a:gd name="T43" fmla="*/ 22 h 420"/>
                <a:gd name="T44" fmla="*/ 59 w 306"/>
                <a:gd name="T45" fmla="*/ 19 h 420"/>
                <a:gd name="T46" fmla="*/ 62 w 306"/>
                <a:gd name="T47" fmla="*/ 16 h 420"/>
                <a:gd name="T48" fmla="*/ 59 w 306"/>
                <a:gd name="T49" fmla="*/ 11 h 420"/>
                <a:gd name="T50" fmla="*/ 50 w 306"/>
                <a:gd name="T51" fmla="*/ 7 h 420"/>
                <a:gd name="T52" fmla="*/ 43 w 306"/>
                <a:gd name="T53" fmla="*/ 4 h 420"/>
                <a:gd name="T54" fmla="*/ 35 w 306"/>
                <a:gd name="T55" fmla="*/ 3 h 420"/>
                <a:gd name="T56" fmla="*/ 30 w 306"/>
                <a:gd name="T57" fmla="*/ 3 h 420"/>
                <a:gd name="T58" fmla="*/ 25 w 306"/>
                <a:gd name="T59" fmla="*/ 7 h 420"/>
                <a:gd name="T60" fmla="*/ 26 w 306"/>
                <a:gd name="T61" fmla="*/ 10 h 420"/>
                <a:gd name="T62" fmla="*/ 28 w 306"/>
                <a:gd name="T63" fmla="*/ 12 h 420"/>
                <a:gd name="T64" fmla="*/ 24 w 306"/>
                <a:gd name="T65" fmla="*/ 12 h 420"/>
                <a:gd name="T66" fmla="*/ 21 w 306"/>
                <a:gd name="T67" fmla="*/ 16 h 420"/>
                <a:gd name="T68" fmla="*/ 21 w 306"/>
                <a:gd name="T69" fmla="*/ 22 h 420"/>
                <a:gd name="T70" fmla="*/ 20 w 306"/>
                <a:gd name="T71" fmla="*/ 27 h 420"/>
                <a:gd name="T72" fmla="*/ 16 w 306"/>
                <a:gd name="T73" fmla="*/ 26 h 420"/>
                <a:gd name="T74" fmla="*/ 16 w 306"/>
                <a:gd name="T75" fmla="*/ 20 h 420"/>
                <a:gd name="T76" fmla="*/ 16 w 306"/>
                <a:gd name="T77" fmla="*/ 19 h 420"/>
                <a:gd name="T78" fmla="*/ 14 w 306"/>
                <a:gd name="T79" fmla="*/ 21 h 420"/>
                <a:gd name="T80" fmla="*/ 13 w 306"/>
                <a:gd name="T81" fmla="*/ 26 h 420"/>
                <a:gd name="T82" fmla="*/ 9 w 306"/>
                <a:gd name="T83" fmla="*/ 27 h 420"/>
                <a:gd name="T84" fmla="*/ 8 w 306"/>
                <a:gd name="T85" fmla="*/ 30 h 420"/>
                <a:gd name="T86" fmla="*/ 5 w 306"/>
                <a:gd name="T87" fmla="*/ 38 h 420"/>
                <a:gd name="T88" fmla="*/ 4 w 306"/>
                <a:gd name="T89" fmla="*/ 45 h 420"/>
                <a:gd name="T90" fmla="*/ 3 w 306"/>
                <a:gd name="T91" fmla="*/ 51 h 420"/>
                <a:gd name="T92" fmla="*/ 3 w 306"/>
                <a:gd name="T93" fmla="*/ 60 h 420"/>
                <a:gd name="T94" fmla="*/ 3 w 306"/>
                <a:gd name="T95" fmla="*/ 66 h 420"/>
                <a:gd name="T96" fmla="*/ 11 w 306"/>
                <a:gd name="T97" fmla="*/ 80 h 420"/>
                <a:gd name="T98" fmla="*/ 12 w 306"/>
                <a:gd name="T99" fmla="*/ 86 h 420"/>
                <a:gd name="T100" fmla="*/ 11 w 306"/>
                <a:gd name="T101" fmla="*/ 88 h 420"/>
                <a:gd name="T102" fmla="*/ 10 w 306"/>
                <a:gd name="T103" fmla="*/ 98 h 420"/>
                <a:gd name="T104" fmla="*/ 4 w 306"/>
                <a:gd name="T105" fmla="*/ 110 h 420"/>
                <a:gd name="T106" fmla="*/ 0 w 306"/>
                <a:gd name="T107" fmla="*/ 113 h 4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6"/>
                <a:gd name="T163" fmla="*/ 0 h 420"/>
                <a:gd name="T164" fmla="*/ 306 w 306"/>
                <a:gd name="T165" fmla="*/ 420 h 4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6" h="420">
                  <a:moveTo>
                    <a:pt x="0" y="420"/>
                  </a:moveTo>
                  <a:lnTo>
                    <a:pt x="154" y="402"/>
                  </a:lnTo>
                  <a:lnTo>
                    <a:pt x="154" y="406"/>
                  </a:lnTo>
                  <a:lnTo>
                    <a:pt x="250" y="392"/>
                  </a:lnTo>
                  <a:lnTo>
                    <a:pt x="252" y="388"/>
                  </a:lnTo>
                  <a:lnTo>
                    <a:pt x="264" y="366"/>
                  </a:lnTo>
                  <a:lnTo>
                    <a:pt x="268" y="360"/>
                  </a:lnTo>
                  <a:lnTo>
                    <a:pt x="266" y="344"/>
                  </a:lnTo>
                  <a:lnTo>
                    <a:pt x="272" y="330"/>
                  </a:lnTo>
                  <a:lnTo>
                    <a:pt x="284" y="322"/>
                  </a:lnTo>
                  <a:lnTo>
                    <a:pt x="284" y="308"/>
                  </a:lnTo>
                  <a:lnTo>
                    <a:pt x="286" y="306"/>
                  </a:lnTo>
                  <a:lnTo>
                    <a:pt x="286" y="298"/>
                  </a:lnTo>
                  <a:lnTo>
                    <a:pt x="294" y="292"/>
                  </a:lnTo>
                  <a:lnTo>
                    <a:pt x="296" y="300"/>
                  </a:lnTo>
                  <a:lnTo>
                    <a:pt x="298" y="300"/>
                  </a:lnTo>
                  <a:lnTo>
                    <a:pt x="304" y="298"/>
                  </a:lnTo>
                  <a:lnTo>
                    <a:pt x="306" y="294"/>
                  </a:lnTo>
                  <a:lnTo>
                    <a:pt x="306" y="286"/>
                  </a:lnTo>
                  <a:lnTo>
                    <a:pt x="304" y="274"/>
                  </a:lnTo>
                  <a:lnTo>
                    <a:pt x="306" y="256"/>
                  </a:lnTo>
                  <a:lnTo>
                    <a:pt x="302" y="246"/>
                  </a:lnTo>
                  <a:lnTo>
                    <a:pt x="298" y="222"/>
                  </a:lnTo>
                  <a:lnTo>
                    <a:pt x="276" y="166"/>
                  </a:lnTo>
                  <a:lnTo>
                    <a:pt x="256" y="158"/>
                  </a:lnTo>
                  <a:lnTo>
                    <a:pt x="246" y="164"/>
                  </a:lnTo>
                  <a:lnTo>
                    <a:pt x="236" y="174"/>
                  </a:lnTo>
                  <a:lnTo>
                    <a:pt x="210" y="212"/>
                  </a:lnTo>
                  <a:lnTo>
                    <a:pt x="208" y="212"/>
                  </a:lnTo>
                  <a:lnTo>
                    <a:pt x="206" y="210"/>
                  </a:lnTo>
                  <a:lnTo>
                    <a:pt x="196" y="206"/>
                  </a:lnTo>
                  <a:lnTo>
                    <a:pt x="192" y="202"/>
                  </a:lnTo>
                  <a:lnTo>
                    <a:pt x="190" y="194"/>
                  </a:lnTo>
                  <a:lnTo>
                    <a:pt x="192" y="178"/>
                  </a:lnTo>
                  <a:lnTo>
                    <a:pt x="196" y="172"/>
                  </a:lnTo>
                  <a:lnTo>
                    <a:pt x="210" y="164"/>
                  </a:lnTo>
                  <a:lnTo>
                    <a:pt x="212" y="158"/>
                  </a:lnTo>
                  <a:lnTo>
                    <a:pt x="212" y="152"/>
                  </a:lnTo>
                  <a:lnTo>
                    <a:pt x="214" y="146"/>
                  </a:lnTo>
                  <a:lnTo>
                    <a:pt x="220" y="142"/>
                  </a:lnTo>
                  <a:lnTo>
                    <a:pt x="226" y="130"/>
                  </a:lnTo>
                  <a:lnTo>
                    <a:pt x="226" y="104"/>
                  </a:lnTo>
                  <a:lnTo>
                    <a:pt x="222" y="92"/>
                  </a:lnTo>
                  <a:lnTo>
                    <a:pt x="218" y="86"/>
                  </a:lnTo>
                  <a:lnTo>
                    <a:pt x="210" y="76"/>
                  </a:lnTo>
                  <a:lnTo>
                    <a:pt x="208" y="72"/>
                  </a:lnTo>
                  <a:lnTo>
                    <a:pt x="210" y="66"/>
                  </a:lnTo>
                  <a:lnTo>
                    <a:pt x="218" y="62"/>
                  </a:lnTo>
                  <a:lnTo>
                    <a:pt x="220" y="60"/>
                  </a:lnTo>
                  <a:lnTo>
                    <a:pt x="210" y="42"/>
                  </a:lnTo>
                  <a:lnTo>
                    <a:pt x="202" y="38"/>
                  </a:lnTo>
                  <a:lnTo>
                    <a:pt x="176" y="26"/>
                  </a:lnTo>
                  <a:lnTo>
                    <a:pt x="158" y="24"/>
                  </a:lnTo>
                  <a:lnTo>
                    <a:pt x="150" y="16"/>
                  </a:lnTo>
                  <a:lnTo>
                    <a:pt x="136" y="12"/>
                  </a:lnTo>
                  <a:lnTo>
                    <a:pt x="122" y="8"/>
                  </a:lnTo>
                  <a:lnTo>
                    <a:pt x="112" y="0"/>
                  </a:lnTo>
                  <a:lnTo>
                    <a:pt x="106" y="6"/>
                  </a:lnTo>
                  <a:lnTo>
                    <a:pt x="98" y="10"/>
                  </a:lnTo>
                  <a:lnTo>
                    <a:pt x="90" y="24"/>
                  </a:lnTo>
                  <a:lnTo>
                    <a:pt x="90" y="34"/>
                  </a:lnTo>
                  <a:lnTo>
                    <a:pt x="92" y="38"/>
                  </a:lnTo>
                  <a:lnTo>
                    <a:pt x="94" y="40"/>
                  </a:lnTo>
                  <a:lnTo>
                    <a:pt x="96" y="44"/>
                  </a:lnTo>
                  <a:lnTo>
                    <a:pt x="94" y="46"/>
                  </a:lnTo>
                  <a:lnTo>
                    <a:pt x="88" y="48"/>
                  </a:lnTo>
                  <a:lnTo>
                    <a:pt x="82" y="52"/>
                  </a:lnTo>
                  <a:lnTo>
                    <a:pt x="76" y="58"/>
                  </a:lnTo>
                  <a:lnTo>
                    <a:pt x="72" y="68"/>
                  </a:lnTo>
                  <a:lnTo>
                    <a:pt x="74" y="80"/>
                  </a:lnTo>
                  <a:lnTo>
                    <a:pt x="76" y="90"/>
                  </a:lnTo>
                  <a:lnTo>
                    <a:pt x="70" y="102"/>
                  </a:lnTo>
                  <a:lnTo>
                    <a:pt x="60" y="106"/>
                  </a:lnTo>
                  <a:lnTo>
                    <a:pt x="58" y="98"/>
                  </a:lnTo>
                  <a:lnTo>
                    <a:pt x="62" y="88"/>
                  </a:lnTo>
                  <a:lnTo>
                    <a:pt x="58" y="76"/>
                  </a:lnTo>
                  <a:lnTo>
                    <a:pt x="60" y="72"/>
                  </a:lnTo>
                  <a:lnTo>
                    <a:pt x="58" y="70"/>
                  </a:lnTo>
                  <a:lnTo>
                    <a:pt x="56" y="72"/>
                  </a:lnTo>
                  <a:lnTo>
                    <a:pt x="50" y="78"/>
                  </a:lnTo>
                  <a:lnTo>
                    <a:pt x="50" y="90"/>
                  </a:lnTo>
                  <a:lnTo>
                    <a:pt x="46" y="94"/>
                  </a:lnTo>
                  <a:lnTo>
                    <a:pt x="40" y="94"/>
                  </a:lnTo>
                  <a:lnTo>
                    <a:pt x="32" y="102"/>
                  </a:lnTo>
                  <a:lnTo>
                    <a:pt x="28" y="110"/>
                  </a:lnTo>
                  <a:lnTo>
                    <a:pt x="28" y="114"/>
                  </a:lnTo>
                  <a:lnTo>
                    <a:pt x="18" y="124"/>
                  </a:lnTo>
                  <a:lnTo>
                    <a:pt x="18" y="140"/>
                  </a:lnTo>
                  <a:lnTo>
                    <a:pt x="18" y="156"/>
                  </a:lnTo>
                  <a:lnTo>
                    <a:pt x="16" y="168"/>
                  </a:lnTo>
                  <a:lnTo>
                    <a:pt x="10" y="182"/>
                  </a:lnTo>
                  <a:lnTo>
                    <a:pt x="4" y="188"/>
                  </a:lnTo>
                  <a:lnTo>
                    <a:pt x="6" y="196"/>
                  </a:lnTo>
                  <a:lnTo>
                    <a:pt x="12" y="220"/>
                  </a:lnTo>
                  <a:lnTo>
                    <a:pt x="8" y="232"/>
                  </a:lnTo>
                  <a:lnTo>
                    <a:pt x="14" y="244"/>
                  </a:lnTo>
                  <a:lnTo>
                    <a:pt x="28" y="272"/>
                  </a:lnTo>
                  <a:lnTo>
                    <a:pt x="38" y="296"/>
                  </a:lnTo>
                  <a:lnTo>
                    <a:pt x="38" y="318"/>
                  </a:lnTo>
                  <a:lnTo>
                    <a:pt x="42" y="322"/>
                  </a:lnTo>
                  <a:lnTo>
                    <a:pt x="42" y="326"/>
                  </a:lnTo>
                  <a:lnTo>
                    <a:pt x="40" y="328"/>
                  </a:lnTo>
                  <a:lnTo>
                    <a:pt x="38" y="350"/>
                  </a:lnTo>
                  <a:lnTo>
                    <a:pt x="34" y="364"/>
                  </a:lnTo>
                  <a:lnTo>
                    <a:pt x="28" y="378"/>
                  </a:lnTo>
                  <a:lnTo>
                    <a:pt x="16" y="408"/>
                  </a:lnTo>
                  <a:lnTo>
                    <a:pt x="4" y="416"/>
                  </a:lnTo>
                  <a:lnTo>
                    <a:pt x="0" y="42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68" name="Freeform 7"/>
            <p:cNvSpPr>
              <a:spLocks/>
            </p:cNvSpPr>
            <p:nvPr/>
          </p:nvSpPr>
          <p:spPr bwMode="gray">
            <a:xfrm>
              <a:off x="5851464" y="2103921"/>
              <a:ext cx="672702" cy="331391"/>
            </a:xfrm>
            <a:custGeom>
              <a:avLst/>
              <a:gdLst>
                <a:gd name="T0" fmla="*/ 7 w 480"/>
                <a:gd name="T1" fmla="*/ 25 h 236"/>
                <a:gd name="T2" fmla="*/ 13 w 480"/>
                <a:gd name="T3" fmla="*/ 19 h 236"/>
                <a:gd name="T4" fmla="*/ 31 w 480"/>
                <a:gd name="T5" fmla="*/ 9 h 236"/>
                <a:gd name="T6" fmla="*/ 43 w 480"/>
                <a:gd name="T7" fmla="*/ 3 h 236"/>
                <a:gd name="T8" fmla="*/ 50 w 480"/>
                <a:gd name="T9" fmla="*/ 3 h 236"/>
                <a:gd name="T10" fmla="*/ 43 w 480"/>
                <a:gd name="T11" fmla="*/ 6 h 236"/>
                <a:gd name="T12" fmla="*/ 37 w 480"/>
                <a:gd name="T13" fmla="*/ 14 h 236"/>
                <a:gd name="T14" fmla="*/ 37 w 480"/>
                <a:gd name="T15" fmla="*/ 19 h 236"/>
                <a:gd name="T16" fmla="*/ 46 w 480"/>
                <a:gd name="T17" fmla="*/ 14 h 236"/>
                <a:gd name="T18" fmla="*/ 63 w 480"/>
                <a:gd name="T19" fmla="*/ 24 h 236"/>
                <a:gd name="T20" fmla="*/ 70 w 480"/>
                <a:gd name="T21" fmla="*/ 26 h 236"/>
                <a:gd name="T22" fmla="*/ 72 w 480"/>
                <a:gd name="T23" fmla="*/ 26 h 236"/>
                <a:gd name="T24" fmla="*/ 80 w 480"/>
                <a:gd name="T25" fmla="*/ 20 h 236"/>
                <a:gd name="T26" fmla="*/ 103 w 480"/>
                <a:gd name="T27" fmla="*/ 12 h 236"/>
                <a:gd name="T28" fmla="*/ 103 w 480"/>
                <a:gd name="T29" fmla="*/ 17 h 236"/>
                <a:gd name="T30" fmla="*/ 107 w 480"/>
                <a:gd name="T31" fmla="*/ 22 h 236"/>
                <a:gd name="T32" fmla="*/ 118 w 480"/>
                <a:gd name="T33" fmla="*/ 20 h 236"/>
                <a:gd name="T34" fmla="*/ 123 w 480"/>
                <a:gd name="T35" fmla="*/ 28 h 236"/>
                <a:gd name="T36" fmla="*/ 135 w 480"/>
                <a:gd name="T37" fmla="*/ 29 h 236"/>
                <a:gd name="T38" fmla="*/ 134 w 480"/>
                <a:gd name="T39" fmla="*/ 33 h 236"/>
                <a:gd name="T40" fmla="*/ 129 w 480"/>
                <a:gd name="T41" fmla="*/ 32 h 236"/>
                <a:gd name="T42" fmla="*/ 122 w 480"/>
                <a:gd name="T43" fmla="*/ 33 h 236"/>
                <a:gd name="T44" fmla="*/ 114 w 480"/>
                <a:gd name="T45" fmla="*/ 33 h 236"/>
                <a:gd name="T46" fmla="*/ 112 w 480"/>
                <a:gd name="T47" fmla="*/ 37 h 236"/>
                <a:gd name="T48" fmla="*/ 101 w 480"/>
                <a:gd name="T49" fmla="*/ 34 h 236"/>
                <a:gd name="T50" fmla="*/ 93 w 480"/>
                <a:gd name="T51" fmla="*/ 36 h 236"/>
                <a:gd name="T52" fmla="*/ 89 w 480"/>
                <a:gd name="T53" fmla="*/ 39 h 236"/>
                <a:gd name="T54" fmla="*/ 83 w 480"/>
                <a:gd name="T55" fmla="*/ 39 h 236"/>
                <a:gd name="T56" fmla="*/ 76 w 480"/>
                <a:gd name="T57" fmla="*/ 47 h 236"/>
                <a:gd name="T58" fmla="*/ 76 w 480"/>
                <a:gd name="T59" fmla="*/ 43 h 236"/>
                <a:gd name="T60" fmla="*/ 72 w 480"/>
                <a:gd name="T61" fmla="*/ 45 h 236"/>
                <a:gd name="T62" fmla="*/ 67 w 480"/>
                <a:gd name="T63" fmla="*/ 41 h 236"/>
                <a:gd name="T64" fmla="*/ 63 w 480"/>
                <a:gd name="T65" fmla="*/ 49 h 236"/>
                <a:gd name="T66" fmla="*/ 58 w 480"/>
                <a:gd name="T67" fmla="*/ 60 h 236"/>
                <a:gd name="T68" fmla="*/ 55 w 480"/>
                <a:gd name="T69" fmla="*/ 63 h 236"/>
                <a:gd name="T70" fmla="*/ 56 w 480"/>
                <a:gd name="T71" fmla="*/ 56 h 236"/>
                <a:gd name="T72" fmla="*/ 52 w 480"/>
                <a:gd name="T73" fmla="*/ 56 h 236"/>
                <a:gd name="T74" fmla="*/ 48 w 480"/>
                <a:gd name="T75" fmla="*/ 45 h 236"/>
                <a:gd name="T76" fmla="*/ 48 w 480"/>
                <a:gd name="T77" fmla="*/ 43 h 236"/>
                <a:gd name="T78" fmla="*/ 37 w 480"/>
                <a:gd name="T79" fmla="*/ 41 h 236"/>
                <a:gd name="T80" fmla="*/ 36 w 480"/>
                <a:gd name="T81" fmla="*/ 41 h 236"/>
                <a:gd name="T82" fmla="*/ 26 w 480"/>
                <a:gd name="T83" fmla="*/ 37 h 236"/>
                <a:gd name="T84" fmla="*/ 6 w 480"/>
                <a:gd name="T85" fmla="*/ 30 h 236"/>
                <a:gd name="T86" fmla="*/ 0 w 480"/>
                <a:gd name="T87" fmla="*/ 26 h 2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80"/>
                <a:gd name="T133" fmla="*/ 0 h 236"/>
                <a:gd name="T134" fmla="*/ 480 w 480"/>
                <a:gd name="T135" fmla="*/ 236 h 2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80" h="236">
                  <a:moveTo>
                    <a:pt x="0" y="100"/>
                  </a:moveTo>
                  <a:lnTo>
                    <a:pt x="14" y="96"/>
                  </a:lnTo>
                  <a:lnTo>
                    <a:pt x="22" y="92"/>
                  </a:lnTo>
                  <a:lnTo>
                    <a:pt x="36" y="82"/>
                  </a:lnTo>
                  <a:lnTo>
                    <a:pt x="40" y="76"/>
                  </a:lnTo>
                  <a:lnTo>
                    <a:pt x="46" y="74"/>
                  </a:lnTo>
                  <a:lnTo>
                    <a:pt x="72" y="64"/>
                  </a:lnTo>
                  <a:lnTo>
                    <a:pt x="90" y="54"/>
                  </a:lnTo>
                  <a:lnTo>
                    <a:pt x="112" y="32"/>
                  </a:lnTo>
                  <a:lnTo>
                    <a:pt x="120" y="30"/>
                  </a:lnTo>
                  <a:lnTo>
                    <a:pt x="138" y="10"/>
                  </a:lnTo>
                  <a:lnTo>
                    <a:pt x="150" y="4"/>
                  </a:lnTo>
                  <a:lnTo>
                    <a:pt x="172" y="0"/>
                  </a:lnTo>
                  <a:lnTo>
                    <a:pt x="176" y="2"/>
                  </a:lnTo>
                  <a:lnTo>
                    <a:pt x="178" y="4"/>
                  </a:lnTo>
                  <a:lnTo>
                    <a:pt x="166" y="12"/>
                  </a:lnTo>
                  <a:lnTo>
                    <a:pt x="162" y="12"/>
                  </a:lnTo>
                  <a:lnTo>
                    <a:pt x="158" y="22"/>
                  </a:lnTo>
                  <a:lnTo>
                    <a:pt x="144" y="38"/>
                  </a:lnTo>
                  <a:lnTo>
                    <a:pt x="138" y="44"/>
                  </a:lnTo>
                  <a:lnTo>
                    <a:pt x="134" y="50"/>
                  </a:lnTo>
                  <a:lnTo>
                    <a:pt x="130" y="64"/>
                  </a:lnTo>
                  <a:lnTo>
                    <a:pt x="132" y="74"/>
                  </a:lnTo>
                  <a:lnTo>
                    <a:pt x="134" y="68"/>
                  </a:lnTo>
                  <a:lnTo>
                    <a:pt x="148" y="58"/>
                  </a:lnTo>
                  <a:lnTo>
                    <a:pt x="156" y="58"/>
                  </a:lnTo>
                  <a:lnTo>
                    <a:pt x="162" y="56"/>
                  </a:lnTo>
                  <a:lnTo>
                    <a:pt x="190" y="68"/>
                  </a:lnTo>
                  <a:lnTo>
                    <a:pt x="210" y="92"/>
                  </a:lnTo>
                  <a:lnTo>
                    <a:pt x="228" y="90"/>
                  </a:lnTo>
                  <a:lnTo>
                    <a:pt x="236" y="90"/>
                  </a:lnTo>
                  <a:lnTo>
                    <a:pt x="242" y="94"/>
                  </a:lnTo>
                  <a:lnTo>
                    <a:pt x="248" y="94"/>
                  </a:lnTo>
                  <a:lnTo>
                    <a:pt x="250" y="94"/>
                  </a:lnTo>
                  <a:lnTo>
                    <a:pt x="256" y="96"/>
                  </a:lnTo>
                  <a:lnTo>
                    <a:pt x="256" y="98"/>
                  </a:lnTo>
                  <a:lnTo>
                    <a:pt x="260" y="96"/>
                  </a:lnTo>
                  <a:lnTo>
                    <a:pt x="264" y="90"/>
                  </a:lnTo>
                  <a:lnTo>
                    <a:pt x="282" y="76"/>
                  </a:lnTo>
                  <a:lnTo>
                    <a:pt x="344" y="60"/>
                  </a:lnTo>
                  <a:lnTo>
                    <a:pt x="362" y="50"/>
                  </a:lnTo>
                  <a:lnTo>
                    <a:pt x="368" y="48"/>
                  </a:lnTo>
                  <a:lnTo>
                    <a:pt x="372" y="52"/>
                  </a:lnTo>
                  <a:lnTo>
                    <a:pt x="368" y="60"/>
                  </a:lnTo>
                  <a:lnTo>
                    <a:pt x="368" y="66"/>
                  </a:lnTo>
                  <a:lnTo>
                    <a:pt x="376" y="80"/>
                  </a:lnTo>
                  <a:lnTo>
                    <a:pt x="380" y="82"/>
                  </a:lnTo>
                  <a:lnTo>
                    <a:pt x="382" y="80"/>
                  </a:lnTo>
                  <a:lnTo>
                    <a:pt x="394" y="82"/>
                  </a:lnTo>
                  <a:lnTo>
                    <a:pt x="398" y="78"/>
                  </a:lnTo>
                  <a:lnTo>
                    <a:pt x="418" y="76"/>
                  </a:lnTo>
                  <a:lnTo>
                    <a:pt x="426" y="82"/>
                  </a:lnTo>
                  <a:lnTo>
                    <a:pt x="434" y="98"/>
                  </a:lnTo>
                  <a:lnTo>
                    <a:pt x="440" y="104"/>
                  </a:lnTo>
                  <a:lnTo>
                    <a:pt x="456" y="110"/>
                  </a:lnTo>
                  <a:lnTo>
                    <a:pt x="470" y="106"/>
                  </a:lnTo>
                  <a:lnTo>
                    <a:pt x="476" y="108"/>
                  </a:lnTo>
                  <a:lnTo>
                    <a:pt x="480" y="110"/>
                  </a:lnTo>
                  <a:lnTo>
                    <a:pt x="480" y="116"/>
                  </a:lnTo>
                  <a:lnTo>
                    <a:pt x="474" y="122"/>
                  </a:lnTo>
                  <a:lnTo>
                    <a:pt x="464" y="124"/>
                  </a:lnTo>
                  <a:lnTo>
                    <a:pt x="458" y="122"/>
                  </a:lnTo>
                  <a:lnTo>
                    <a:pt x="456" y="120"/>
                  </a:lnTo>
                  <a:lnTo>
                    <a:pt x="454" y="120"/>
                  </a:lnTo>
                  <a:lnTo>
                    <a:pt x="444" y="124"/>
                  </a:lnTo>
                  <a:lnTo>
                    <a:pt x="436" y="122"/>
                  </a:lnTo>
                  <a:lnTo>
                    <a:pt x="430" y="122"/>
                  </a:lnTo>
                  <a:lnTo>
                    <a:pt x="414" y="124"/>
                  </a:lnTo>
                  <a:lnTo>
                    <a:pt x="404" y="122"/>
                  </a:lnTo>
                  <a:lnTo>
                    <a:pt x="400" y="124"/>
                  </a:lnTo>
                  <a:lnTo>
                    <a:pt x="402" y="134"/>
                  </a:lnTo>
                  <a:lnTo>
                    <a:pt x="400" y="138"/>
                  </a:lnTo>
                  <a:lnTo>
                    <a:pt x="396" y="136"/>
                  </a:lnTo>
                  <a:lnTo>
                    <a:pt x="384" y="126"/>
                  </a:lnTo>
                  <a:lnTo>
                    <a:pt x="358" y="124"/>
                  </a:lnTo>
                  <a:lnTo>
                    <a:pt x="354" y="124"/>
                  </a:lnTo>
                  <a:lnTo>
                    <a:pt x="346" y="122"/>
                  </a:lnTo>
                  <a:lnTo>
                    <a:pt x="330" y="136"/>
                  </a:lnTo>
                  <a:lnTo>
                    <a:pt x="326" y="136"/>
                  </a:lnTo>
                  <a:lnTo>
                    <a:pt x="318" y="138"/>
                  </a:lnTo>
                  <a:lnTo>
                    <a:pt x="316" y="142"/>
                  </a:lnTo>
                  <a:lnTo>
                    <a:pt x="312" y="144"/>
                  </a:lnTo>
                  <a:lnTo>
                    <a:pt x="302" y="142"/>
                  </a:lnTo>
                  <a:lnTo>
                    <a:pt x="292" y="144"/>
                  </a:lnTo>
                  <a:lnTo>
                    <a:pt x="290" y="152"/>
                  </a:lnTo>
                  <a:lnTo>
                    <a:pt x="288" y="158"/>
                  </a:lnTo>
                  <a:lnTo>
                    <a:pt x="266" y="176"/>
                  </a:lnTo>
                  <a:lnTo>
                    <a:pt x="262" y="176"/>
                  </a:lnTo>
                  <a:lnTo>
                    <a:pt x="260" y="172"/>
                  </a:lnTo>
                  <a:lnTo>
                    <a:pt x="270" y="160"/>
                  </a:lnTo>
                  <a:lnTo>
                    <a:pt x="270" y="154"/>
                  </a:lnTo>
                  <a:lnTo>
                    <a:pt x="258" y="154"/>
                  </a:lnTo>
                  <a:lnTo>
                    <a:pt x="254" y="166"/>
                  </a:lnTo>
                  <a:lnTo>
                    <a:pt x="248" y="170"/>
                  </a:lnTo>
                  <a:lnTo>
                    <a:pt x="244" y="164"/>
                  </a:lnTo>
                  <a:lnTo>
                    <a:pt x="242" y="154"/>
                  </a:lnTo>
                  <a:lnTo>
                    <a:pt x="240" y="156"/>
                  </a:lnTo>
                  <a:lnTo>
                    <a:pt x="238" y="170"/>
                  </a:lnTo>
                  <a:lnTo>
                    <a:pt x="228" y="184"/>
                  </a:lnTo>
                  <a:lnTo>
                    <a:pt x="224" y="198"/>
                  </a:lnTo>
                  <a:lnTo>
                    <a:pt x="220" y="206"/>
                  </a:lnTo>
                  <a:lnTo>
                    <a:pt x="210" y="222"/>
                  </a:lnTo>
                  <a:lnTo>
                    <a:pt x="210" y="232"/>
                  </a:lnTo>
                  <a:lnTo>
                    <a:pt x="208" y="236"/>
                  </a:lnTo>
                  <a:lnTo>
                    <a:pt x="198" y="230"/>
                  </a:lnTo>
                  <a:lnTo>
                    <a:pt x="194" y="218"/>
                  </a:lnTo>
                  <a:lnTo>
                    <a:pt x="198" y="214"/>
                  </a:lnTo>
                  <a:lnTo>
                    <a:pt x="200" y="208"/>
                  </a:lnTo>
                  <a:lnTo>
                    <a:pt x="198" y="208"/>
                  </a:lnTo>
                  <a:lnTo>
                    <a:pt x="186" y="210"/>
                  </a:lnTo>
                  <a:lnTo>
                    <a:pt x="184" y="208"/>
                  </a:lnTo>
                  <a:lnTo>
                    <a:pt x="188" y="184"/>
                  </a:lnTo>
                  <a:lnTo>
                    <a:pt x="186" y="176"/>
                  </a:lnTo>
                  <a:lnTo>
                    <a:pt x="172" y="168"/>
                  </a:lnTo>
                  <a:lnTo>
                    <a:pt x="162" y="166"/>
                  </a:lnTo>
                  <a:lnTo>
                    <a:pt x="162" y="162"/>
                  </a:lnTo>
                  <a:lnTo>
                    <a:pt x="166" y="160"/>
                  </a:lnTo>
                  <a:lnTo>
                    <a:pt x="160" y="156"/>
                  </a:lnTo>
                  <a:lnTo>
                    <a:pt x="150" y="152"/>
                  </a:lnTo>
                  <a:lnTo>
                    <a:pt x="134" y="150"/>
                  </a:lnTo>
                  <a:lnTo>
                    <a:pt x="130" y="150"/>
                  </a:lnTo>
                  <a:lnTo>
                    <a:pt x="126" y="154"/>
                  </a:lnTo>
                  <a:lnTo>
                    <a:pt x="124" y="150"/>
                  </a:lnTo>
                  <a:lnTo>
                    <a:pt x="114" y="150"/>
                  </a:lnTo>
                  <a:lnTo>
                    <a:pt x="100" y="138"/>
                  </a:lnTo>
                  <a:lnTo>
                    <a:pt x="92" y="138"/>
                  </a:lnTo>
                  <a:lnTo>
                    <a:pt x="28" y="126"/>
                  </a:lnTo>
                  <a:lnTo>
                    <a:pt x="22" y="122"/>
                  </a:lnTo>
                  <a:lnTo>
                    <a:pt x="20" y="112"/>
                  </a:lnTo>
                  <a:lnTo>
                    <a:pt x="14" y="108"/>
                  </a:lnTo>
                  <a:lnTo>
                    <a:pt x="4" y="106"/>
                  </a:lnTo>
                  <a:lnTo>
                    <a:pt x="0" y="10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69" name="Freeform 8"/>
            <p:cNvSpPr>
              <a:spLocks/>
            </p:cNvSpPr>
            <p:nvPr/>
          </p:nvSpPr>
          <p:spPr bwMode="gray">
            <a:xfrm>
              <a:off x="5829635" y="2806390"/>
              <a:ext cx="438547" cy="787797"/>
            </a:xfrm>
            <a:custGeom>
              <a:avLst/>
              <a:gdLst>
                <a:gd name="T0" fmla="*/ 14 w 314"/>
                <a:gd name="T1" fmla="*/ 3 h 558"/>
                <a:gd name="T2" fmla="*/ 20 w 314"/>
                <a:gd name="T3" fmla="*/ 9 h 558"/>
                <a:gd name="T4" fmla="*/ 23 w 314"/>
                <a:gd name="T5" fmla="*/ 13 h 558"/>
                <a:gd name="T6" fmla="*/ 25 w 314"/>
                <a:gd name="T7" fmla="*/ 20 h 558"/>
                <a:gd name="T8" fmla="*/ 22 w 314"/>
                <a:gd name="T9" fmla="*/ 24 h 558"/>
                <a:gd name="T10" fmla="*/ 19 w 314"/>
                <a:gd name="T11" fmla="*/ 31 h 558"/>
                <a:gd name="T12" fmla="*/ 14 w 314"/>
                <a:gd name="T13" fmla="*/ 32 h 558"/>
                <a:gd name="T14" fmla="*/ 9 w 314"/>
                <a:gd name="T15" fmla="*/ 36 h 558"/>
                <a:gd name="T16" fmla="*/ 8 w 314"/>
                <a:gd name="T17" fmla="*/ 40 h 558"/>
                <a:gd name="T18" fmla="*/ 10 w 314"/>
                <a:gd name="T19" fmla="*/ 43 h 558"/>
                <a:gd name="T20" fmla="*/ 7 w 314"/>
                <a:gd name="T21" fmla="*/ 55 h 558"/>
                <a:gd name="T22" fmla="*/ 3 w 314"/>
                <a:gd name="T23" fmla="*/ 60 h 558"/>
                <a:gd name="T24" fmla="*/ 3 w 314"/>
                <a:gd name="T25" fmla="*/ 63 h 558"/>
                <a:gd name="T26" fmla="*/ 0 w 314"/>
                <a:gd name="T27" fmla="*/ 69 h 558"/>
                <a:gd name="T28" fmla="*/ 3 w 314"/>
                <a:gd name="T29" fmla="*/ 76 h 558"/>
                <a:gd name="T30" fmla="*/ 9 w 314"/>
                <a:gd name="T31" fmla="*/ 88 h 558"/>
                <a:gd name="T32" fmla="*/ 16 w 314"/>
                <a:gd name="T33" fmla="*/ 94 h 558"/>
                <a:gd name="T34" fmla="*/ 20 w 314"/>
                <a:gd name="T35" fmla="*/ 105 h 558"/>
                <a:gd name="T36" fmla="*/ 25 w 314"/>
                <a:gd name="T37" fmla="*/ 101 h 558"/>
                <a:gd name="T38" fmla="*/ 31 w 314"/>
                <a:gd name="T39" fmla="*/ 105 h 558"/>
                <a:gd name="T40" fmla="*/ 31 w 314"/>
                <a:gd name="T41" fmla="*/ 113 h 558"/>
                <a:gd name="T42" fmla="*/ 25 w 314"/>
                <a:gd name="T43" fmla="*/ 121 h 558"/>
                <a:gd name="T44" fmla="*/ 31 w 314"/>
                <a:gd name="T45" fmla="*/ 127 h 558"/>
                <a:gd name="T46" fmla="*/ 40 w 314"/>
                <a:gd name="T47" fmla="*/ 130 h 558"/>
                <a:gd name="T48" fmla="*/ 47 w 314"/>
                <a:gd name="T49" fmla="*/ 141 h 558"/>
                <a:gd name="T50" fmla="*/ 48 w 314"/>
                <a:gd name="T51" fmla="*/ 145 h 558"/>
                <a:gd name="T52" fmla="*/ 47 w 314"/>
                <a:gd name="T53" fmla="*/ 147 h 558"/>
                <a:gd name="T54" fmla="*/ 53 w 314"/>
                <a:gd name="T55" fmla="*/ 155 h 558"/>
                <a:gd name="T56" fmla="*/ 54 w 314"/>
                <a:gd name="T57" fmla="*/ 154 h 558"/>
                <a:gd name="T58" fmla="*/ 55 w 314"/>
                <a:gd name="T59" fmla="*/ 150 h 558"/>
                <a:gd name="T60" fmla="*/ 61 w 314"/>
                <a:gd name="T61" fmla="*/ 149 h 558"/>
                <a:gd name="T62" fmla="*/ 68 w 314"/>
                <a:gd name="T63" fmla="*/ 151 h 558"/>
                <a:gd name="T64" fmla="*/ 69 w 314"/>
                <a:gd name="T65" fmla="*/ 145 h 558"/>
                <a:gd name="T66" fmla="*/ 70 w 314"/>
                <a:gd name="T67" fmla="*/ 140 h 558"/>
                <a:gd name="T68" fmla="*/ 78 w 314"/>
                <a:gd name="T69" fmla="*/ 139 h 558"/>
                <a:gd name="T70" fmla="*/ 75 w 314"/>
                <a:gd name="T71" fmla="*/ 134 h 558"/>
                <a:gd name="T72" fmla="*/ 76 w 314"/>
                <a:gd name="T73" fmla="*/ 131 h 558"/>
                <a:gd name="T74" fmla="*/ 77 w 314"/>
                <a:gd name="T75" fmla="*/ 130 h 558"/>
                <a:gd name="T76" fmla="*/ 76 w 314"/>
                <a:gd name="T77" fmla="*/ 128 h 558"/>
                <a:gd name="T78" fmla="*/ 78 w 314"/>
                <a:gd name="T79" fmla="*/ 119 h 558"/>
                <a:gd name="T80" fmla="*/ 83 w 314"/>
                <a:gd name="T81" fmla="*/ 111 h 558"/>
                <a:gd name="T82" fmla="*/ 87 w 314"/>
                <a:gd name="T83" fmla="*/ 105 h 558"/>
                <a:gd name="T84" fmla="*/ 83 w 314"/>
                <a:gd name="T85" fmla="*/ 94 h 558"/>
                <a:gd name="T86" fmla="*/ 83 w 314"/>
                <a:gd name="T87" fmla="*/ 88 h 558"/>
                <a:gd name="T88" fmla="*/ 78 w 314"/>
                <a:gd name="T89" fmla="*/ 21 h 558"/>
                <a:gd name="T90" fmla="*/ 77 w 314"/>
                <a:gd name="T91" fmla="*/ 18 h 558"/>
                <a:gd name="T92" fmla="*/ 75 w 314"/>
                <a:gd name="T93" fmla="*/ 10 h 558"/>
                <a:gd name="T94" fmla="*/ 70 w 314"/>
                <a:gd name="T95" fmla="*/ 5 h 55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4"/>
                <a:gd name="T145" fmla="*/ 0 h 558"/>
                <a:gd name="T146" fmla="*/ 314 w 314"/>
                <a:gd name="T147" fmla="*/ 558 h 55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4" h="558">
                  <a:moveTo>
                    <a:pt x="258" y="0"/>
                  </a:moveTo>
                  <a:lnTo>
                    <a:pt x="52" y="14"/>
                  </a:lnTo>
                  <a:lnTo>
                    <a:pt x="56" y="18"/>
                  </a:lnTo>
                  <a:lnTo>
                    <a:pt x="70" y="30"/>
                  </a:lnTo>
                  <a:lnTo>
                    <a:pt x="72" y="38"/>
                  </a:lnTo>
                  <a:lnTo>
                    <a:pt x="86" y="46"/>
                  </a:lnTo>
                  <a:lnTo>
                    <a:pt x="92" y="64"/>
                  </a:lnTo>
                  <a:lnTo>
                    <a:pt x="90" y="72"/>
                  </a:lnTo>
                  <a:lnTo>
                    <a:pt x="86" y="82"/>
                  </a:lnTo>
                  <a:lnTo>
                    <a:pt x="80" y="88"/>
                  </a:lnTo>
                  <a:lnTo>
                    <a:pt x="80" y="96"/>
                  </a:lnTo>
                  <a:lnTo>
                    <a:pt x="68" y="110"/>
                  </a:lnTo>
                  <a:lnTo>
                    <a:pt x="56" y="114"/>
                  </a:lnTo>
                  <a:lnTo>
                    <a:pt x="52" y="118"/>
                  </a:lnTo>
                  <a:lnTo>
                    <a:pt x="36" y="120"/>
                  </a:lnTo>
                  <a:lnTo>
                    <a:pt x="30" y="124"/>
                  </a:lnTo>
                  <a:lnTo>
                    <a:pt x="24" y="134"/>
                  </a:lnTo>
                  <a:lnTo>
                    <a:pt x="26" y="142"/>
                  </a:lnTo>
                  <a:lnTo>
                    <a:pt x="34" y="152"/>
                  </a:lnTo>
                  <a:lnTo>
                    <a:pt x="38" y="158"/>
                  </a:lnTo>
                  <a:lnTo>
                    <a:pt x="34" y="172"/>
                  </a:lnTo>
                  <a:lnTo>
                    <a:pt x="24" y="198"/>
                  </a:lnTo>
                  <a:lnTo>
                    <a:pt x="12" y="204"/>
                  </a:lnTo>
                  <a:lnTo>
                    <a:pt x="8" y="212"/>
                  </a:lnTo>
                  <a:lnTo>
                    <a:pt x="10" y="220"/>
                  </a:lnTo>
                  <a:lnTo>
                    <a:pt x="4" y="228"/>
                  </a:lnTo>
                  <a:lnTo>
                    <a:pt x="4" y="232"/>
                  </a:lnTo>
                  <a:lnTo>
                    <a:pt x="0" y="244"/>
                  </a:lnTo>
                  <a:lnTo>
                    <a:pt x="0" y="262"/>
                  </a:lnTo>
                  <a:lnTo>
                    <a:pt x="8" y="278"/>
                  </a:lnTo>
                  <a:lnTo>
                    <a:pt x="8" y="286"/>
                  </a:lnTo>
                  <a:lnTo>
                    <a:pt x="30" y="312"/>
                  </a:lnTo>
                  <a:lnTo>
                    <a:pt x="54" y="330"/>
                  </a:lnTo>
                  <a:lnTo>
                    <a:pt x="60" y="336"/>
                  </a:lnTo>
                  <a:lnTo>
                    <a:pt x="72" y="372"/>
                  </a:lnTo>
                  <a:lnTo>
                    <a:pt x="76" y="376"/>
                  </a:lnTo>
                  <a:lnTo>
                    <a:pt x="84" y="368"/>
                  </a:lnTo>
                  <a:lnTo>
                    <a:pt x="90" y="364"/>
                  </a:lnTo>
                  <a:lnTo>
                    <a:pt x="108" y="374"/>
                  </a:lnTo>
                  <a:lnTo>
                    <a:pt x="112" y="380"/>
                  </a:lnTo>
                  <a:lnTo>
                    <a:pt x="108" y="392"/>
                  </a:lnTo>
                  <a:lnTo>
                    <a:pt x="110" y="406"/>
                  </a:lnTo>
                  <a:lnTo>
                    <a:pt x="96" y="424"/>
                  </a:lnTo>
                  <a:lnTo>
                    <a:pt x="92" y="430"/>
                  </a:lnTo>
                  <a:lnTo>
                    <a:pt x="98" y="440"/>
                  </a:lnTo>
                  <a:lnTo>
                    <a:pt x="110" y="454"/>
                  </a:lnTo>
                  <a:lnTo>
                    <a:pt x="132" y="468"/>
                  </a:lnTo>
                  <a:lnTo>
                    <a:pt x="144" y="470"/>
                  </a:lnTo>
                  <a:lnTo>
                    <a:pt x="166" y="490"/>
                  </a:lnTo>
                  <a:lnTo>
                    <a:pt x="170" y="508"/>
                  </a:lnTo>
                  <a:lnTo>
                    <a:pt x="178" y="516"/>
                  </a:lnTo>
                  <a:lnTo>
                    <a:pt x="176" y="520"/>
                  </a:lnTo>
                  <a:lnTo>
                    <a:pt x="170" y="526"/>
                  </a:lnTo>
                  <a:lnTo>
                    <a:pt x="170" y="530"/>
                  </a:lnTo>
                  <a:lnTo>
                    <a:pt x="186" y="558"/>
                  </a:lnTo>
                  <a:lnTo>
                    <a:pt x="190" y="556"/>
                  </a:lnTo>
                  <a:lnTo>
                    <a:pt x="190" y="552"/>
                  </a:lnTo>
                  <a:lnTo>
                    <a:pt x="196" y="552"/>
                  </a:lnTo>
                  <a:lnTo>
                    <a:pt x="198" y="554"/>
                  </a:lnTo>
                  <a:lnTo>
                    <a:pt x="202" y="538"/>
                  </a:lnTo>
                  <a:lnTo>
                    <a:pt x="212" y="532"/>
                  </a:lnTo>
                  <a:lnTo>
                    <a:pt x="224" y="534"/>
                  </a:lnTo>
                  <a:lnTo>
                    <a:pt x="234" y="540"/>
                  </a:lnTo>
                  <a:lnTo>
                    <a:pt x="244" y="546"/>
                  </a:lnTo>
                  <a:lnTo>
                    <a:pt x="254" y="542"/>
                  </a:lnTo>
                  <a:lnTo>
                    <a:pt x="250" y="522"/>
                  </a:lnTo>
                  <a:lnTo>
                    <a:pt x="248" y="510"/>
                  </a:lnTo>
                  <a:lnTo>
                    <a:pt x="256" y="506"/>
                  </a:lnTo>
                  <a:lnTo>
                    <a:pt x="280" y="500"/>
                  </a:lnTo>
                  <a:lnTo>
                    <a:pt x="282" y="498"/>
                  </a:lnTo>
                  <a:lnTo>
                    <a:pt x="274" y="488"/>
                  </a:lnTo>
                  <a:lnTo>
                    <a:pt x="272" y="484"/>
                  </a:lnTo>
                  <a:lnTo>
                    <a:pt x="276" y="482"/>
                  </a:lnTo>
                  <a:lnTo>
                    <a:pt x="278" y="474"/>
                  </a:lnTo>
                  <a:lnTo>
                    <a:pt x="280" y="470"/>
                  </a:lnTo>
                  <a:lnTo>
                    <a:pt x="280" y="468"/>
                  </a:lnTo>
                  <a:lnTo>
                    <a:pt x="278" y="464"/>
                  </a:lnTo>
                  <a:lnTo>
                    <a:pt x="278" y="460"/>
                  </a:lnTo>
                  <a:lnTo>
                    <a:pt x="284" y="442"/>
                  </a:lnTo>
                  <a:lnTo>
                    <a:pt x="284" y="428"/>
                  </a:lnTo>
                  <a:lnTo>
                    <a:pt x="294" y="416"/>
                  </a:lnTo>
                  <a:lnTo>
                    <a:pt x="302" y="400"/>
                  </a:lnTo>
                  <a:lnTo>
                    <a:pt x="302" y="394"/>
                  </a:lnTo>
                  <a:lnTo>
                    <a:pt x="314" y="374"/>
                  </a:lnTo>
                  <a:lnTo>
                    <a:pt x="310" y="354"/>
                  </a:lnTo>
                  <a:lnTo>
                    <a:pt x="302" y="336"/>
                  </a:lnTo>
                  <a:lnTo>
                    <a:pt x="304" y="324"/>
                  </a:lnTo>
                  <a:lnTo>
                    <a:pt x="302" y="314"/>
                  </a:lnTo>
                  <a:lnTo>
                    <a:pt x="306" y="310"/>
                  </a:lnTo>
                  <a:lnTo>
                    <a:pt x="286" y="74"/>
                  </a:lnTo>
                  <a:lnTo>
                    <a:pt x="282" y="72"/>
                  </a:lnTo>
                  <a:lnTo>
                    <a:pt x="280" y="66"/>
                  </a:lnTo>
                  <a:lnTo>
                    <a:pt x="274" y="46"/>
                  </a:lnTo>
                  <a:lnTo>
                    <a:pt x="272" y="38"/>
                  </a:lnTo>
                  <a:lnTo>
                    <a:pt x="264" y="32"/>
                  </a:lnTo>
                  <a:lnTo>
                    <a:pt x="258" y="18"/>
                  </a:lnTo>
                  <a:lnTo>
                    <a:pt x="258" y="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0" name="Freeform 9"/>
            <p:cNvSpPr>
              <a:spLocks/>
            </p:cNvSpPr>
            <p:nvPr/>
          </p:nvSpPr>
          <p:spPr bwMode="gray">
            <a:xfrm>
              <a:off x="5655010" y="2203140"/>
              <a:ext cx="583406" cy="625078"/>
            </a:xfrm>
            <a:custGeom>
              <a:avLst/>
              <a:gdLst>
                <a:gd name="T0" fmla="*/ 49 w 416"/>
                <a:gd name="T1" fmla="*/ 125 h 442"/>
                <a:gd name="T2" fmla="*/ 41 w 416"/>
                <a:gd name="T3" fmla="*/ 120 h 442"/>
                <a:gd name="T4" fmla="*/ 37 w 416"/>
                <a:gd name="T5" fmla="*/ 109 h 442"/>
                <a:gd name="T6" fmla="*/ 39 w 416"/>
                <a:gd name="T7" fmla="*/ 105 h 442"/>
                <a:gd name="T8" fmla="*/ 36 w 416"/>
                <a:gd name="T9" fmla="*/ 99 h 442"/>
                <a:gd name="T10" fmla="*/ 36 w 416"/>
                <a:gd name="T11" fmla="*/ 90 h 442"/>
                <a:gd name="T12" fmla="*/ 28 w 416"/>
                <a:gd name="T13" fmla="*/ 84 h 442"/>
                <a:gd name="T14" fmla="*/ 20 w 416"/>
                <a:gd name="T15" fmla="*/ 76 h 442"/>
                <a:gd name="T16" fmla="*/ 13 w 416"/>
                <a:gd name="T17" fmla="*/ 72 h 442"/>
                <a:gd name="T18" fmla="*/ 11 w 416"/>
                <a:gd name="T19" fmla="*/ 69 h 442"/>
                <a:gd name="T20" fmla="*/ 6 w 416"/>
                <a:gd name="T21" fmla="*/ 68 h 442"/>
                <a:gd name="T22" fmla="*/ 3 w 416"/>
                <a:gd name="T23" fmla="*/ 64 h 442"/>
                <a:gd name="T24" fmla="*/ 3 w 416"/>
                <a:gd name="T25" fmla="*/ 52 h 442"/>
                <a:gd name="T26" fmla="*/ 5 w 416"/>
                <a:gd name="T27" fmla="*/ 45 h 442"/>
                <a:gd name="T28" fmla="*/ 0 w 416"/>
                <a:gd name="T29" fmla="*/ 41 h 442"/>
                <a:gd name="T30" fmla="*/ 3 w 416"/>
                <a:gd name="T31" fmla="*/ 36 h 442"/>
                <a:gd name="T32" fmla="*/ 8 w 416"/>
                <a:gd name="T33" fmla="*/ 28 h 442"/>
                <a:gd name="T34" fmla="*/ 11 w 416"/>
                <a:gd name="T35" fmla="*/ 25 h 442"/>
                <a:gd name="T36" fmla="*/ 12 w 416"/>
                <a:gd name="T37" fmla="*/ 9 h 442"/>
                <a:gd name="T38" fmla="*/ 16 w 416"/>
                <a:gd name="T39" fmla="*/ 8 h 442"/>
                <a:gd name="T40" fmla="*/ 22 w 416"/>
                <a:gd name="T41" fmla="*/ 9 h 442"/>
                <a:gd name="T42" fmla="*/ 37 w 416"/>
                <a:gd name="T43" fmla="*/ 0 h 442"/>
                <a:gd name="T44" fmla="*/ 39 w 416"/>
                <a:gd name="T45" fmla="*/ 2 h 442"/>
                <a:gd name="T46" fmla="*/ 37 w 416"/>
                <a:gd name="T47" fmla="*/ 4 h 442"/>
                <a:gd name="T48" fmla="*/ 37 w 416"/>
                <a:gd name="T49" fmla="*/ 10 h 442"/>
                <a:gd name="T50" fmla="*/ 43 w 416"/>
                <a:gd name="T51" fmla="*/ 8 h 442"/>
                <a:gd name="T52" fmla="*/ 47 w 416"/>
                <a:gd name="T53" fmla="*/ 10 h 442"/>
                <a:gd name="T54" fmla="*/ 50 w 416"/>
                <a:gd name="T55" fmla="*/ 12 h 442"/>
                <a:gd name="T56" fmla="*/ 54 w 416"/>
                <a:gd name="T57" fmla="*/ 16 h 442"/>
                <a:gd name="T58" fmla="*/ 72 w 416"/>
                <a:gd name="T59" fmla="*/ 21 h 442"/>
                <a:gd name="T60" fmla="*/ 79 w 416"/>
                <a:gd name="T61" fmla="*/ 24 h 442"/>
                <a:gd name="T62" fmla="*/ 82 w 416"/>
                <a:gd name="T63" fmla="*/ 25 h 442"/>
                <a:gd name="T64" fmla="*/ 83 w 416"/>
                <a:gd name="T65" fmla="*/ 24 h 442"/>
                <a:gd name="T66" fmla="*/ 91 w 416"/>
                <a:gd name="T67" fmla="*/ 25 h 442"/>
                <a:gd name="T68" fmla="*/ 92 w 416"/>
                <a:gd name="T69" fmla="*/ 28 h 442"/>
                <a:gd name="T70" fmla="*/ 95 w 416"/>
                <a:gd name="T71" fmla="*/ 29 h 442"/>
                <a:gd name="T72" fmla="*/ 100 w 416"/>
                <a:gd name="T73" fmla="*/ 33 h 442"/>
                <a:gd name="T74" fmla="*/ 99 w 416"/>
                <a:gd name="T75" fmla="*/ 42 h 442"/>
                <a:gd name="T76" fmla="*/ 102 w 416"/>
                <a:gd name="T77" fmla="*/ 41 h 442"/>
                <a:gd name="T78" fmla="*/ 101 w 416"/>
                <a:gd name="T79" fmla="*/ 44 h 442"/>
                <a:gd name="T80" fmla="*/ 105 w 416"/>
                <a:gd name="T81" fmla="*/ 49 h 442"/>
                <a:gd name="T82" fmla="*/ 101 w 416"/>
                <a:gd name="T83" fmla="*/ 55 h 442"/>
                <a:gd name="T84" fmla="*/ 96 w 416"/>
                <a:gd name="T85" fmla="*/ 63 h 442"/>
                <a:gd name="T86" fmla="*/ 98 w 416"/>
                <a:gd name="T87" fmla="*/ 66 h 442"/>
                <a:gd name="T88" fmla="*/ 104 w 416"/>
                <a:gd name="T89" fmla="*/ 57 h 442"/>
                <a:gd name="T90" fmla="*/ 108 w 416"/>
                <a:gd name="T91" fmla="*/ 55 h 442"/>
                <a:gd name="T92" fmla="*/ 111 w 416"/>
                <a:gd name="T93" fmla="*/ 51 h 442"/>
                <a:gd name="T94" fmla="*/ 111 w 416"/>
                <a:gd name="T95" fmla="*/ 47 h 442"/>
                <a:gd name="T96" fmla="*/ 114 w 416"/>
                <a:gd name="T97" fmla="*/ 44 h 442"/>
                <a:gd name="T98" fmla="*/ 115 w 416"/>
                <a:gd name="T99" fmla="*/ 43 h 442"/>
                <a:gd name="T100" fmla="*/ 116 w 416"/>
                <a:gd name="T101" fmla="*/ 44 h 442"/>
                <a:gd name="T102" fmla="*/ 114 w 416"/>
                <a:gd name="T103" fmla="*/ 55 h 442"/>
                <a:gd name="T104" fmla="*/ 111 w 416"/>
                <a:gd name="T105" fmla="*/ 58 h 442"/>
                <a:gd name="T106" fmla="*/ 108 w 416"/>
                <a:gd name="T107" fmla="*/ 66 h 442"/>
                <a:gd name="T108" fmla="*/ 108 w 416"/>
                <a:gd name="T109" fmla="*/ 74 h 442"/>
                <a:gd name="T110" fmla="*/ 105 w 416"/>
                <a:gd name="T111" fmla="*/ 79 h 442"/>
                <a:gd name="T112" fmla="*/ 106 w 416"/>
                <a:gd name="T113" fmla="*/ 90 h 442"/>
                <a:gd name="T114" fmla="*/ 102 w 416"/>
                <a:gd name="T115" fmla="*/ 99 h 442"/>
                <a:gd name="T116" fmla="*/ 106 w 416"/>
                <a:gd name="T117" fmla="*/ 117 h 442"/>
                <a:gd name="T118" fmla="*/ 106 w 416"/>
                <a:gd name="T119" fmla="*/ 119 h 442"/>
                <a:gd name="T120" fmla="*/ 106 w 416"/>
                <a:gd name="T121" fmla="*/ 124 h 4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6"/>
                <a:gd name="T184" fmla="*/ 0 h 442"/>
                <a:gd name="T185" fmla="*/ 416 w 416"/>
                <a:gd name="T186" fmla="*/ 442 h 4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6" h="442">
                  <a:moveTo>
                    <a:pt x="176" y="442"/>
                  </a:moveTo>
                  <a:lnTo>
                    <a:pt x="174" y="432"/>
                  </a:lnTo>
                  <a:lnTo>
                    <a:pt x="166" y="426"/>
                  </a:lnTo>
                  <a:lnTo>
                    <a:pt x="144" y="418"/>
                  </a:lnTo>
                  <a:lnTo>
                    <a:pt x="138" y="390"/>
                  </a:lnTo>
                  <a:lnTo>
                    <a:pt x="134" y="378"/>
                  </a:lnTo>
                  <a:lnTo>
                    <a:pt x="138" y="370"/>
                  </a:lnTo>
                  <a:lnTo>
                    <a:pt x="140" y="362"/>
                  </a:lnTo>
                  <a:lnTo>
                    <a:pt x="132" y="356"/>
                  </a:lnTo>
                  <a:lnTo>
                    <a:pt x="126" y="344"/>
                  </a:lnTo>
                  <a:lnTo>
                    <a:pt x="124" y="324"/>
                  </a:lnTo>
                  <a:lnTo>
                    <a:pt x="124" y="312"/>
                  </a:lnTo>
                  <a:lnTo>
                    <a:pt x="122" y="306"/>
                  </a:lnTo>
                  <a:lnTo>
                    <a:pt x="100" y="292"/>
                  </a:lnTo>
                  <a:lnTo>
                    <a:pt x="80" y="276"/>
                  </a:lnTo>
                  <a:lnTo>
                    <a:pt x="72" y="262"/>
                  </a:lnTo>
                  <a:lnTo>
                    <a:pt x="52" y="252"/>
                  </a:lnTo>
                  <a:lnTo>
                    <a:pt x="46" y="248"/>
                  </a:lnTo>
                  <a:lnTo>
                    <a:pt x="46" y="244"/>
                  </a:lnTo>
                  <a:lnTo>
                    <a:pt x="42" y="242"/>
                  </a:lnTo>
                  <a:lnTo>
                    <a:pt x="24" y="238"/>
                  </a:lnTo>
                  <a:lnTo>
                    <a:pt x="22" y="234"/>
                  </a:lnTo>
                  <a:lnTo>
                    <a:pt x="14" y="228"/>
                  </a:lnTo>
                  <a:lnTo>
                    <a:pt x="10" y="222"/>
                  </a:lnTo>
                  <a:lnTo>
                    <a:pt x="10" y="198"/>
                  </a:lnTo>
                  <a:lnTo>
                    <a:pt x="14" y="180"/>
                  </a:lnTo>
                  <a:lnTo>
                    <a:pt x="12" y="170"/>
                  </a:lnTo>
                  <a:lnTo>
                    <a:pt x="18" y="160"/>
                  </a:lnTo>
                  <a:lnTo>
                    <a:pt x="10" y="146"/>
                  </a:lnTo>
                  <a:lnTo>
                    <a:pt x="0" y="142"/>
                  </a:lnTo>
                  <a:lnTo>
                    <a:pt x="6" y="126"/>
                  </a:lnTo>
                  <a:lnTo>
                    <a:pt x="8" y="124"/>
                  </a:lnTo>
                  <a:lnTo>
                    <a:pt x="8" y="114"/>
                  </a:lnTo>
                  <a:lnTo>
                    <a:pt x="28" y="98"/>
                  </a:lnTo>
                  <a:lnTo>
                    <a:pt x="36" y="96"/>
                  </a:lnTo>
                  <a:lnTo>
                    <a:pt x="40" y="90"/>
                  </a:lnTo>
                  <a:lnTo>
                    <a:pt x="38" y="36"/>
                  </a:lnTo>
                  <a:lnTo>
                    <a:pt x="44" y="32"/>
                  </a:lnTo>
                  <a:lnTo>
                    <a:pt x="48" y="24"/>
                  </a:lnTo>
                  <a:lnTo>
                    <a:pt x="56" y="28"/>
                  </a:lnTo>
                  <a:lnTo>
                    <a:pt x="66" y="30"/>
                  </a:lnTo>
                  <a:lnTo>
                    <a:pt x="78" y="30"/>
                  </a:lnTo>
                  <a:lnTo>
                    <a:pt x="96" y="18"/>
                  </a:lnTo>
                  <a:lnTo>
                    <a:pt x="130" y="0"/>
                  </a:lnTo>
                  <a:lnTo>
                    <a:pt x="138" y="0"/>
                  </a:lnTo>
                  <a:lnTo>
                    <a:pt x="140" y="2"/>
                  </a:lnTo>
                  <a:lnTo>
                    <a:pt x="140" y="10"/>
                  </a:lnTo>
                  <a:lnTo>
                    <a:pt x="136" y="16"/>
                  </a:lnTo>
                  <a:lnTo>
                    <a:pt x="136" y="20"/>
                  </a:lnTo>
                  <a:lnTo>
                    <a:pt x="132" y="34"/>
                  </a:lnTo>
                  <a:lnTo>
                    <a:pt x="146" y="28"/>
                  </a:lnTo>
                  <a:lnTo>
                    <a:pt x="152" y="28"/>
                  </a:lnTo>
                  <a:lnTo>
                    <a:pt x="160" y="36"/>
                  </a:lnTo>
                  <a:lnTo>
                    <a:pt x="168" y="34"/>
                  </a:lnTo>
                  <a:lnTo>
                    <a:pt x="172" y="40"/>
                  </a:lnTo>
                  <a:lnTo>
                    <a:pt x="182" y="42"/>
                  </a:lnTo>
                  <a:lnTo>
                    <a:pt x="188" y="46"/>
                  </a:lnTo>
                  <a:lnTo>
                    <a:pt x="190" y="56"/>
                  </a:lnTo>
                  <a:lnTo>
                    <a:pt x="196" y="60"/>
                  </a:lnTo>
                  <a:lnTo>
                    <a:pt x="260" y="72"/>
                  </a:lnTo>
                  <a:lnTo>
                    <a:pt x="268" y="72"/>
                  </a:lnTo>
                  <a:lnTo>
                    <a:pt x="282" y="84"/>
                  </a:lnTo>
                  <a:lnTo>
                    <a:pt x="292" y="84"/>
                  </a:lnTo>
                  <a:lnTo>
                    <a:pt x="294" y="88"/>
                  </a:lnTo>
                  <a:lnTo>
                    <a:pt x="298" y="84"/>
                  </a:lnTo>
                  <a:lnTo>
                    <a:pt x="302" y="84"/>
                  </a:lnTo>
                  <a:lnTo>
                    <a:pt x="318" y="86"/>
                  </a:lnTo>
                  <a:lnTo>
                    <a:pt x="328" y="90"/>
                  </a:lnTo>
                  <a:lnTo>
                    <a:pt x="334" y="94"/>
                  </a:lnTo>
                  <a:lnTo>
                    <a:pt x="330" y="96"/>
                  </a:lnTo>
                  <a:lnTo>
                    <a:pt x="330" y="100"/>
                  </a:lnTo>
                  <a:lnTo>
                    <a:pt x="340" y="102"/>
                  </a:lnTo>
                  <a:lnTo>
                    <a:pt x="354" y="110"/>
                  </a:lnTo>
                  <a:lnTo>
                    <a:pt x="356" y="118"/>
                  </a:lnTo>
                  <a:lnTo>
                    <a:pt x="352" y="142"/>
                  </a:lnTo>
                  <a:lnTo>
                    <a:pt x="354" y="144"/>
                  </a:lnTo>
                  <a:lnTo>
                    <a:pt x="366" y="142"/>
                  </a:lnTo>
                  <a:lnTo>
                    <a:pt x="368" y="142"/>
                  </a:lnTo>
                  <a:lnTo>
                    <a:pt x="366" y="148"/>
                  </a:lnTo>
                  <a:lnTo>
                    <a:pt x="362" y="152"/>
                  </a:lnTo>
                  <a:lnTo>
                    <a:pt x="366" y="164"/>
                  </a:lnTo>
                  <a:lnTo>
                    <a:pt x="376" y="170"/>
                  </a:lnTo>
                  <a:lnTo>
                    <a:pt x="374" y="172"/>
                  </a:lnTo>
                  <a:lnTo>
                    <a:pt x="360" y="188"/>
                  </a:lnTo>
                  <a:lnTo>
                    <a:pt x="352" y="206"/>
                  </a:lnTo>
                  <a:lnTo>
                    <a:pt x="348" y="218"/>
                  </a:lnTo>
                  <a:lnTo>
                    <a:pt x="346" y="224"/>
                  </a:lnTo>
                  <a:lnTo>
                    <a:pt x="350" y="228"/>
                  </a:lnTo>
                  <a:lnTo>
                    <a:pt x="360" y="222"/>
                  </a:lnTo>
                  <a:lnTo>
                    <a:pt x="372" y="200"/>
                  </a:lnTo>
                  <a:lnTo>
                    <a:pt x="384" y="190"/>
                  </a:lnTo>
                  <a:lnTo>
                    <a:pt x="390" y="188"/>
                  </a:lnTo>
                  <a:lnTo>
                    <a:pt x="392" y="182"/>
                  </a:lnTo>
                  <a:lnTo>
                    <a:pt x="398" y="176"/>
                  </a:lnTo>
                  <a:lnTo>
                    <a:pt x="400" y="170"/>
                  </a:lnTo>
                  <a:lnTo>
                    <a:pt x="400" y="162"/>
                  </a:lnTo>
                  <a:lnTo>
                    <a:pt x="400" y="158"/>
                  </a:lnTo>
                  <a:lnTo>
                    <a:pt x="404" y="154"/>
                  </a:lnTo>
                  <a:lnTo>
                    <a:pt x="406" y="148"/>
                  </a:lnTo>
                  <a:lnTo>
                    <a:pt x="410" y="146"/>
                  </a:lnTo>
                  <a:lnTo>
                    <a:pt x="414" y="146"/>
                  </a:lnTo>
                  <a:lnTo>
                    <a:pt x="416" y="150"/>
                  </a:lnTo>
                  <a:lnTo>
                    <a:pt x="414" y="162"/>
                  </a:lnTo>
                  <a:lnTo>
                    <a:pt x="404" y="188"/>
                  </a:lnTo>
                  <a:lnTo>
                    <a:pt x="400" y="194"/>
                  </a:lnTo>
                  <a:lnTo>
                    <a:pt x="396" y="202"/>
                  </a:lnTo>
                  <a:lnTo>
                    <a:pt x="396" y="208"/>
                  </a:lnTo>
                  <a:lnTo>
                    <a:pt x="388" y="228"/>
                  </a:lnTo>
                  <a:lnTo>
                    <a:pt x="388" y="246"/>
                  </a:lnTo>
                  <a:lnTo>
                    <a:pt x="386" y="258"/>
                  </a:lnTo>
                  <a:lnTo>
                    <a:pt x="378" y="268"/>
                  </a:lnTo>
                  <a:lnTo>
                    <a:pt x="376" y="274"/>
                  </a:lnTo>
                  <a:lnTo>
                    <a:pt x="378" y="288"/>
                  </a:lnTo>
                  <a:lnTo>
                    <a:pt x="380" y="312"/>
                  </a:lnTo>
                  <a:lnTo>
                    <a:pt x="376" y="316"/>
                  </a:lnTo>
                  <a:lnTo>
                    <a:pt x="368" y="342"/>
                  </a:lnTo>
                  <a:lnTo>
                    <a:pt x="372" y="378"/>
                  </a:lnTo>
                  <a:lnTo>
                    <a:pt x="382" y="404"/>
                  </a:lnTo>
                  <a:lnTo>
                    <a:pt x="380" y="408"/>
                  </a:lnTo>
                  <a:lnTo>
                    <a:pt x="382" y="412"/>
                  </a:lnTo>
                  <a:lnTo>
                    <a:pt x="380" y="418"/>
                  </a:lnTo>
                  <a:lnTo>
                    <a:pt x="382" y="428"/>
                  </a:lnTo>
                  <a:lnTo>
                    <a:pt x="176" y="442"/>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1" name="Freeform 10"/>
            <p:cNvSpPr>
              <a:spLocks/>
            </p:cNvSpPr>
            <p:nvPr/>
          </p:nvSpPr>
          <p:spPr bwMode="gray">
            <a:xfrm>
              <a:off x="4688620" y="3169531"/>
              <a:ext cx="817563" cy="440532"/>
            </a:xfrm>
            <a:custGeom>
              <a:avLst/>
              <a:gdLst>
                <a:gd name="T0" fmla="*/ 5 w 584"/>
                <a:gd name="T1" fmla="*/ 0 h 312"/>
                <a:gd name="T2" fmla="*/ 144 w 584"/>
                <a:gd name="T3" fmla="*/ 3 h 312"/>
                <a:gd name="T4" fmla="*/ 153 w 584"/>
                <a:gd name="T5" fmla="*/ 10 h 312"/>
                <a:gd name="T6" fmla="*/ 151 w 584"/>
                <a:gd name="T7" fmla="*/ 13 h 312"/>
                <a:gd name="T8" fmla="*/ 150 w 584"/>
                <a:gd name="T9" fmla="*/ 16 h 312"/>
                <a:gd name="T10" fmla="*/ 152 w 584"/>
                <a:gd name="T11" fmla="*/ 17 h 312"/>
                <a:gd name="T12" fmla="*/ 153 w 584"/>
                <a:gd name="T13" fmla="*/ 19 h 312"/>
                <a:gd name="T14" fmla="*/ 155 w 584"/>
                <a:gd name="T15" fmla="*/ 23 h 312"/>
                <a:gd name="T16" fmla="*/ 159 w 584"/>
                <a:gd name="T17" fmla="*/ 25 h 312"/>
                <a:gd name="T18" fmla="*/ 159 w 584"/>
                <a:gd name="T19" fmla="*/ 26 h 312"/>
                <a:gd name="T20" fmla="*/ 160 w 584"/>
                <a:gd name="T21" fmla="*/ 26 h 312"/>
                <a:gd name="T22" fmla="*/ 160 w 584"/>
                <a:gd name="T23" fmla="*/ 85 h 312"/>
                <a:gd name="T24" fmla="*/ 0 w 584"/>
                <a:gd name="T25" fmla="*/ 81 h 312"/>
                <a:gd name="T26" fmla="*/ 5 w 584"/>
                <a:gd name="T27" fmla="*/ 0 h 3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4"/>
                <a:gd name="T43" fmla="*/ 0 h 312"/>
                <a:gd name="T44" fmla="*/ 584 w 584"/>
                <a:gd name="T45" fmla="*/ 312 h 3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4" h="312">
                  <a:moveTo>
                    <a:pt x="18" y="0"/>
                  </a:moveTo>
                  <a:lnTo>
                    <a:pt x="524" y="10"/>
                  </a:lnTo>
                  <a:lnTo>
                    <a:pt x="558" y="36"/>
                  </a:lnTo>
                  <a:lnTo>
                    <a:pt x="548" y="48"/>
                  </a:lnTo>
                  <a:lnTo>
                    <a:pt x="546" y="60"/>
                  </a:lnTo>
                  <a:lnTo>
                    <a:pt x="550" y="66"/>
                  </a:lnTo>
                  <a:lnTo>
                    <a:pt x="558" y="70"/>
                  </a:lnTo>
                  <a:lnTo>
                    <a:pt x="564" y="88"/>
                  </a:lnTo>
                  <a:lnTo>
                    <a:pt x="572" y="92"/>
                  </a:lnTo>
                  <a:lnTo>
                    <a:pt x="578" y="94"/>
                  </a:lnTo>
                  <a:lnTo>
                    <a:pt x="582" y="96"/>
                  </a:lnTo>
                  <a:lnTo>
                    <a:pt x="584" y="312"/>
                  </a:lnTo>
                  <a:lnTo>
                    <a:pt x="0" y="300"/>
                  </a:lnTo>
                  <a:lnTo>
                    <a:pt x="18" y="0"/>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2" name="Freeform 11"/>
            <p:cNvSpPr>
              <a:spLocks/>
            </p:cNvSpPr>
            <p:nvPr/>
          </p:nvSpPr>
          <p:spPr bwMode="gray">
            <a:xfrm>
              <a:off x="5379182" y="3090156"/>
              <a:ext cx="742156" cy="638969"/>
            </a:xfrm>
            <a:custGeom>
              <a:avLst/>
              <a:gdLst>
                <a:gd name="T0" fmla="*/ 126 w 528"/>
                <a:gd name="T1" fmla="*/ 105 h 456"/>
                <a:gd name="T2" fmla="*/ 128 w 528"/>
                <a:gd name="T3" fmla="*/ 109 h 456"/>
                <a:gd name="T4" fmla="*/ 129 w 528"/>
                <a:gd name="T5" fmla="*/ 114 h 456"/>
                <a:gd name="T6" fmla="*/ 123 w 528"/>
                <a:gd name="T7" fmla="*/ 118 h 456"/>
                <a:gd name="T8" fmla="*/ 137 w 528"/>
                <a:gd name="T9" fmla="*/ 118 h 456"/>
                <a:gd name="T10" fmla="*/ 138 w 528"/>
                <a:gd name="T11" fmla="*/ 114 h 456"/>
                <a:gd name="T12" fmla="*/ 141 w 528"/>
                <a:gd name="T13" fmla="*/ 105 h 456"/>
                <a:gd name="T14" fmla="*/ 145 w 528"/>
                <a:gd name="T15" fmla="*/ 102 h 456"/>
                <a:gd name="T16" fmla="*/ 148 w 528"/>
                <a:gd name="T17" fmla="*/ 102 h 456"/>
                <a:gd name="T18" fmla="*/ 149 w 528"/>
                <a:gd name="T19" fmla="*/ 94 h 456"/>
                <a:gd name="T20" fmla="*/ 147 w 528"/>
                <a:gd name="T21" fmla="*/ 91 h 456"/>
                <a:gd name="T22" fmla="*/ 147 w 528"/>
                <a:gd name="T23" fmla="*/ 90 h 456"/>
                <a:gd name="T24" fmla="*/ 144 w 528"/>
                <a:gd name="T25" fmla="*/ 91 h 456"/>
                <a:gd name="T26" fmla="*/ 138 w 528"/>
                <a:gd name="T27" fmla="*/ 84 h 456"/>
                <a:gd name="T28" fmla="*/ 141 w 528"/>
                <a:gd name="T29" fmla="*/ 83 h 456"/>
                <a:gd name="T30" fmla="*/ 138 w 528"/>
                <a:gd name="T31" fmla="*/ 78 h 456"/>
                <a:gd name="T32" fmla="*/ 131 w 528"/>
                <a:gd name="T33" fmla="*/ 70 h 456"/>
                <a:gd name="T34" fmla="*/ 123 w 528"/>
                <a:gd name="T35" fmla="*/ 66 h 456"/>
                <a:gd name="T36" fmla="*/ 116 w 528"/>
                <a:gd name="T37" fmla="*/ 58 h 456"/>
                <a:gd name="T38" fmla="*/ 123 w 528"/>
                <a:gd name="T39" fmla="*/ 53 h 456"/>
                <a:gd name="T40" fmla="*/ 123 w 528"/>
                <a:gd name="T41" fmla="*/ 46 h 456"/>
                <a:gd name="T42" fmla="*/ 116 w 528"/>
                <a:gd name="T43" fmla="*/ 41 h 456"/>
                <a:gd name="T44" fmla="*/ 112 w 528"/>
                <a:gd name="T45" fmla="*/ 45 h 456"/>
                <a:gd name="T46" fmla="*/ 107 w 528"/>
                <a:gd name="T47" fmla="*/ 34 h 456"/>
                <a:gd name="T48" fmla="*/ 99 w 528"/>
                <a:gd name="T49" fmla="*/ 28 h 456"/>
                <a:gd name="T50" fmla="*/ 93 w 528"/>
                <a:gd name="T51" fmla="*/ 19 h 456"/>
                <a:gd name="T52" fmla="*/ 90 w 528"/>
                <a:gd name="T53" fmla="*/ 10 h 456"/>
                <a:gd name="T54" fmla="*/ 92 w 528"/>
                <a:gd name="T55" fmla="*/ 6 h 456"/>
                <a:gd name="T56" fmla="*/ 0 w 528"/>
                <a:gd name="T57" fmla="*/ 3 h 456"/>
                <a:gd name="T58" fmla="*/ 3 w 528"/>
                <a:gd name="T59" fmla="*/ 7 h 456"/>
                <a:gd name="T60" fmla="*/ 8 w 528"/>
                <a:gd name="T61" fmla="*/ 14 h 456"/>
                <a:gd name="T62" fmla="*/ 9 w 528"/>
                <a:gd name="T63" fmla="*/ 17 h 456"/>
                <a:gd name="T64" fmla="*/ 18 w 528"/>
                <a:gd name="T65" fmla="*/ 25 h 456"/>
                <a:gd name="T66" fmla="*/ 15 w 528"/>
                <a:gd name="T67" fmla="*/ 31 h 456"/>
                <a:gd name="T68" fmla="*/ 18 w 528"/>
                <a:gd name="T69" fmla="*/ 34 h 456"/>
                <a:gd name="T70" fmla="*/ 22 w 528"/>
                <a:gd name="T71" fmla="*/ 40 h 456"/>
                <a:gd name="T72" fmla="*/ 24 w 528"/>
                <a:gd name="T73" fmla="*/ 41 h 456"/>
                <a:gd name="T74" fmla="*/ 26 w 528"/>
                <a:gd name="T75" fmla="*/ 110 h 4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8"/>
                <a:gd name="T115" fmla="*/ 0 h 456"/>
                <a:gd name="T116" fmla="*/ 528 w 528"/>
                <a:gd name="T117" fmla="*/ 456 h 4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8" h="456">
                  <a:moveTo>
                    <a:pt x="92" y="420"/>
                  </a:moveTo>
                  <a:lnTo>
                    <a:pt x="444" y="404"/>
                  </a:lnTo>
                  <a:lnTo>
                    <a:pt x="442" y="408"/>
                  </a:lnTo>
                  <a:lnTo>
                    <a:pt x="450" y="414"/>
                  </a:lnTo>
                  <a:lnTo>
                    <a:pt x="454" y="422"/>
                  </a:lnTo>
                  <a:lnTo>
                    <a:pt x="452" y="430"/>
                  </a:lnTo>
                  <a:lnTo>
                    <a:pt x="442" y="438"/>
                  </a:lnTo>
                  <a:lnTo>
                    <a:pt x="432" y="450"/>
                  </a:lnTo>
                  <a:lnTo>
                    <a:pt x="430" y="456"/>
                  </a:lnTo>
                  <a:lnTo>
                    <a:pt x="484" y="452"/>
                  </a:lnTo>
                  <a:lnTo>
                    <a:pt x="488" y="438"/>
                  </a:lnTo>
                  <a:lnTo>
                    <a:pt x="486" y="432"/>
                  </a:lnTo>
                  <a:lnTo>
                    <a:pt x="490" y="416"/>
                  </a:lnTo>
                  <a:lnTo>
                    <a:pt x="496" y="402"/>
                  </a:lnTo>
                  <a:lnTo>
                    <a:pt x="502" y="394"/>
                  </a:lnTo>
                  <a:lnTo>
                    <a:pt x="512" y="390"/>
                  </a:lnTo>
                  <a:lnTo>
                    <a:pt x="516" y="392"/>
                  </a:lnTo>
                  <a:lnTo>
                    <a:pt x="520" y="388"/>
                  </a:lnTo>
                  <a:lnTo>
                    <a:pt x="528" y="364"/>
                  </a:lnTo>
                  <a:lnTo>
                    <a:pt x="526" y="354"/>
                  </a:lnTo>
                  <a:lnTo>
                    <a:pt x="520" y="352"/>
                  </a:lnTo>
                  <a:lnTo>
                    <a:pt x="518" y="350"/>
                  </a:lnTo>
                  <a:lnTo>
                    <a:pt x="518" y="348"/>
                  </a:lnTo>
                  <a:lnTo>
                    <a:pt x="516" y="346"/>
                  </a:lnTo>
                  <a:lnTo>
                    <a:pt x="510" y="346"/>
                  </a:lnTo>
                  <a:lnTo>
                    <a:pt x="510" y="350"/>
                  </a:lnTo>
                  <a:lnTo>
                    <a:pt x="506" y="352"/>
                  </a:lnTo>
                  <a:lnTo>
                    <a:pt x="490" y="324"/>
                  </a:lnTo>
                  <a:lnTo>
                    <a:pt x="490" y="320"/>
                  </a:lnTo>
                  <a:lnTo>
                    <a:pt x="496" y="314"/>
                  </a:lnTo>
                  <a:lnTo>
                    <a:pt x="498" y="310"/>
                  </a:lnTo>
                  <a:lnTo>
                    <a:pt x="490" y="302"/>
                  </a:lnTo>
                  <a:lnTo>
                    <a:pt x="486" y="284"/>
                  </a:lnTo>
                  <a:lnTo>
                    <a:pt x="464" y="264"/>
                  </a:lnTo>
                  <a:lnTo>
                    <a:pt x="452" y="262"/>
                  </a:lnTo>
                  <a:lnTo>
                    <a:pt x="430" y="248"/>
                  </a:lnTo>
                  <a:lnTo>
                    <a:pt x="418" y="234"/>
                  </a:lnTo>
                  <a:lnTo>
                    <a:pt x="412" y="224"/>
                  </a:lnTo>
                  <a:lnTo>
                    <a:pt x="416" y="218"/>
                  </a:lnTo>
                  <a:lnTo>
                    <a:pt x="430" y="200"/>
                  </a:lnTo>
                  <a:lnTo>
                    <a:pt x="428" y="186"/>
                  </a:lnTo>
                  <a:lnTo>
                    <a:pt x="432" y="174"/>
                  </a:lnTo>
                  <a:lnTo>
                    <a:pt x="428" y="168"/>
                  </a:lnTo>
                  <a:lnTo>
                    <a:pt x="410" y="158"/>
                  </a:lnTo>
                  <a:lnTo>
                    <a:pt x="404" y="162"/>
                  </a:lnTo>
                  <a:lnTo>
                    <a:pt x="396" y="170"/>
                  </a:lnTo>
                  <a:lnTo>
                    <a:pt x="392" y="166"/>
                  </a:lnTo>
                  <a:lnTo>
                    <a:pt x="380" y="130"/>
                  </a:lnTo>
                  <a:lnTo>
                    <a:pt x="374" y="124"/>
                  </a:lnTo>
                  <a:lnTo>
                    <a:pt x="350" y="106"/>
                  </a:lnTo>
                  <a:lnTo>
                    <a:pt x="328" y="80"/>
                  </a:lnTo>
                  <a:lnTo>
                    <a:pt x="328" y="72"/>
                  </a:lnTo>
                  <a:lnTo>
                    <a:pt x="320" y="56"/>
                  </a:lnTo>
                  <a:lnTo>
                    <a:pt x="320" y="38"/>
                  </a:lnTo>
                  <a:lnTo>
                    <a:pt x="324" y="26"/>
                  </a:lnTo>
                  <a:lnTo>
                    <a:pt x="324" y="22"/>
                  </a:lnTo>
                  <a:lnTo>
                    <a:pt x="300" y="0"/>
                  </a:lnTo>
                  <a:lnTo>
                    <a:pt x="0" y="8"/>
                  </a:lnTo>
                  <a:lnTo>
                    <a:pt x="6" y="18"/>
                  </a:lnTo>
                  <a:lnTo>
                    <a:pt x="14" y="26"/>
                  </a:lnTo>
                  <a:lnTo>
                    <a:pt x="16" y="40"/>
                  </a:lnTo>
                  <a:lnTo>
                    <a:pt x="26" y="52"/>
                  </a:lnTo>
                  <a:lnTo>
                    <a:pt x="32" y="54"/>
                  </a:lnTo>
                  <a:lnTo>
                    <a:pt x="30" y="66"/>
                  </a:lnTo>
                  <a:lnTo>
                    <a:pt x="30" y="68"/>
                  </a:lnTo>
                  <a:lnTo>
                    <a:pt x="64" y="94"/>
                  </a:lnTo>
                  <a:lnTo>
                    <a:pt x="54" y="106"/>
                  </a:lnTo>
                  <a:lnTo>
                    <a:pt x="52" y="118"/>
                  </a:lnTo>
                  <a:lnTo>
                    <a:pt x="56" y="124"/>
                  </a:lnTo>
                  <a:lnTo>
                    <a:pt x="64" y="128"/>
                  </a:lnTo>
                  <a:lnTo>
                    <a:pt x="70" y="146"/>
                  </a:lnTo>
                  <a:lnTo>
                    <a:pt x="78" y="150"/>
                  </a:lnTo>
                  <a:lnTo>
                    <a:pt x="84" y="152"/>
                  </a:lnTo>
                  <a:lnTo>
                    <a:pt x="88" y="154"/>
                  </a:lnTo>
                  <a:lnTo>
                    <a:pt x="90" y="370"/>
                  </a:lnTo>
                  <a:lnTo>
                    <a:pt x="92" y="42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3" name="Freeform 12"/>
            <p:cNvSpPr>
              <a:spLocks/>
            </p:cNvSpPr>
            <p:nvPr/>
          </p:nvSpPr>
          <p:spPr bwMode="gray">
            <a:xfrm>
              <a:off x="5510151" y="3655702"/>
              <a:ext cx="545702" cy="509985"/>
            </a:xfrm>
            <a:custGeom>
              <a:avLst/>
              <a:gdLst>
                <a:gd name="T0" fmla="*/ 0 w 392"/>
                <a:gd name="T1" fmla="*/ 4 h 360"/>
                <a:gd name="T2" fmla="*/ 93 w 392"/>
                <a:gd name="T3" fmla="*/ 0 h 360"/>
                <a:gd name="T4" fmla="*/ 91 w 392"/>
                <a:gd name="T5" fmla="*/ 3 h 360"/>
                <a:gd name="T6" fmla="*/ 95 w 392"/>
                <a:gd name="T7" fmla="*/ 3 h 360"/>
                <a:gd name="T8" fmla="*/ 95 w 392"/>
                <a:gd name="T9" fmla="*/ 5 h 360"/>
                <a:gd name="T10" fmla="*/ 95 w 392"/>
                <a:gd name="T11" fmla="*/ 8 h 360"/>
                <a:gd name="T12" fmla="*/ 91 w 392"/>
                <a:gd name="T13" fmla="*/ 10 h 360"/>
                <a:gd name="T14" fmla="*/ 90 w 392"/>
                <a:gd name="T15" fmla="*/ 13 h 360"/>
                <a:gd name="T16" fmla="*/ 89 w 392"/>
                <a:gd name="T17" fmla="*/ 15 h 360"/>
                <a:gd name="T18" fmla="*/ 103 w 392"/>
                <a:gd name="T19" fmla="*/ 14 h 360"/>
                <a:gd name="T20" fmla="*/ 103 w 392"/>
                <a:gd name="T21" fmla="*/ 15 h 360"/>
                <a:gd name="T22" fmla="*/ 103 w 392"/>
                <a:gd name="T23" fmla="*/ 16 h 360"/>
                <a:gd name="T24" fmla="*/ 103 w 392"/>
                <a:gd name="T25" fmla="*/ 18 h 360"/>
                <a:gd name="T26" fmla="*/ 100 w 392"/>
                <a:gd name="T27" fmla="*/ 21 h 360"/>
                <a:gd name="T28" fmla="*/ 98 w 392"/>
                <a:gd name="T29" fmla="*/ 28 h 360"/>
                <a:gd name="T30" fmla="*/ 96 w 392"/>
                <a:gd name="T31" fmla="*/ 32 h 360"/>
                <a:gd name="T32" fmla="*/ 97 w 392"/>
                <a:gd name="T33" fmla="*/ 36 h 360"/>
                <a:gd name="T34" fmla="*/ 96 w 392"/>
                <a:gd name="T35" fmla="*/ 40 h 360"/>
                <a:gd name="T36" fmla="*/ 95 w 392"/>
                <a:gd name="T37" fmla="*/ 40 h 360"/>
                <a:gd name="T38" fmla="*/ 94 w 392"/>
                <a:gd name="T39" fmla="*/ 43 h 360"/>
                <a:gd name="T40" fmla="*/ 93 w 392"/>
                <a:gd name="T41" fmla="*/ 44 h 360"/>
                <a:gd name="T42" fmla="*/ 89 w 392"/>
                <a:gd name="T43" fmla="*/ 48 h 360"/>
                <a:gd name="T44" fmla="*/ 88 w 392"/>
                <a:gd name="T45" fmla="*/ 53 h 360"/>
                <a:gd name="T46" fmla="*/ 88 w 392"/>
                <a:gd name="T47" fmla="*/ 57 h 360"/>
                <a:gd name="T48" fmla="*/ 87 w 392"/>
                <a:gd name="T49" fmla="*/ 59 h 360"/>
                <a:gd name="T50" fmla="*/ 84 w 392"/>
                <a:gd name="T51" fmla="*/ 62 h 360"/>
                <a:gd name="T52" fmla="*/ 82 w 392"/>
                <a:gd name="T53" fmla="*/ 67 h 360"/>
                <a:gd name="T54" fmla="*/ 78 w 392"/>
                <a:gd name="T55" fmla="*/ 68 h 360"/>
                <a:gd name="T56" fmla="*/ 78 w 392"/>
                <a:gd name="T57" fmla="*/ 71 h 360"/>
                <a:gd name="T58" fmla="*/ 78 w 392"/>
                <a:gd name="T59" fmla="*/ 73 h 360"/>
                <a:gd name="T60" fmla="*/ 78 w 392"/>
                <a:gd name="T61" fmla="*/ 77 h 360"/>
                <a:gd name="T62" fmla="*/ 77 w 392"/>
                <a:gd name="T63" fmla="*/ 80 h 360"/>
                <a:gd name="T64" fmla="*/ 74 w 392"/>
                <a:gd name="T65" fmla="*/ 84 h 360"/>
                <a:gd name="T66" fmla="*/ 74 w 392"/>
                <a:gd name="T67" fmla="*/ 89 h 360"/>
                <a:gd name="T68" fmla="*/ 77 w 392"/>
                <a:gd name="T69" fmla="*/ 90 h 360"/>
                <a:gd name="T70" fmla="*/ 78 w 392"/>
                <a:gd name="T71" fmla="*/ 94 h 360"/>
                <a:gd name="T72" fmla="*/ 78 w 392"/>
                <a:gd name="T73" fmla="*/ 94 h 360"/>
                <a:gd name="T74" fmla="*/ 78 w 392"/>
                <a:gd name="T75" fmla="*/ 96 h 360"/>
                <a:gd name="T76" fmla="*/ 77 w 392"/>
                <a:gd name="T77" fmla="*/ 97 h 360"/>
                <a:gd name="T78" fmla="*/ 77 w 392"/>
                <a:gd name="T79" fmla="*/ 98 h 360"/>
                <a:gd name="T80" fmla="*/ 77 w 392"/>
                <a:gd name="T81" fmla="*/ 101 h 360"/>
                <a:gd name="T82" fmla="*/ 14 w 392"/>
                <a:gd name="T83" fmla="*/ 102 h 360"/>
                <a:gd name="T84" fmla="*/ 14 w 392"/>
                <a:gd name="T85" fmla="*/ 88 h 360"/>
                <a:gd name="T86" fmla="*/ 10 w 392"/>
                <a:gd name="T87" fmla="*/ 87 h 360"/>
                <a:gd name="T88" fmla="*/ 8 w 392"/>
                <a:gd name="T89" fmla="*/ 89 h 360"/>
                <a:gd name="T90" fmla="*/ 7 w 392"/>
                <a:gd name="T91" fmla="*/ 88 h 360"/>
                <a:gd name="T92" fmla="*/ 3 w 392"/>
                <a:gd name="T93" fmla="*/ 85 h 360"/>
                <a:gd name="T94" fmla="*/ 3 w 392"/>
                <a:gd name="T95" fmla="*/ 36 h 360"/>
                <a:gd name="T96" fmla="*/ 0 w 392"/>
                <a:gd name="T97" fmla="*/ 4 h 3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360"/>
                <a:gd name="T149" fmla="*/ 392 w 392"/>
                <a:gd name="T150" fmla="*/ 360 h 3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360">
                  <a:moveTo>
                    <a:pt x="0" y="16"/>
                  </a:moveTo>
                  <a:lnTo>
                    <a:pt x="352" y="0"/>
                  </a:lnTo>
                  <a:lnTo>
                    <a:pt x="350" y="4"/>
                  </a:lnTo>
                  <a:lnTo>
                    <a:pt x="358" y="10"/>
                  </a:lnTo>
                  <a:lnTo>
                    <a:pt x="362" y="18"/>
                  </a:lnTo>
                  <a:lnTo>
                    <a:pt x="360" y="26"/>
                  </a:lnTo>
                  <a:lnTo>
                    <a:pt x="350" y="34"/>
                  </a:lnTo>
                  <a:lnTo>
                    <a:pt x="340" y="46"/>
                  </a:lnTo>
                  <a:lnTo>
                    <a:pt x="338" y="52"/>
                  </a:lnTo>
                  <a:lnTo>
                    <a:pt x="392" y="48"/>
                  </a:lnTo>
                  <a:lnTo>
                    <a:pt x="390" y="54"/>
                  </a:lnTo>
                  <a:lnTo>
                    <a:pt x="392" y="58"/>
                  </a:lnTo>
                  <a:lnTo>
                    <a:pt x="388" y="66"/>
                  </a:lnTo>
                  <a:lnTo>
                    <a:pt x="378" y="76"/>
                  </a:lnTo>
                  <a:lnTo>
                    <a:pt x="374" y="98"/>
                  </a:lnTo>
                  <a:lnTo>
                    <a:pt x="364" y="110"/>
                  </a:lnTo>
                  <a:lnTo>
                    <a:pt x="366" y="124"/>
                  </a:lnTo>
                  <a:lnTo>
                    <a:pt x="364" y="142"/>
                  </a:lnTo>
                  <a:lnTo>
                    <a:pt x="362" y="142"/>
                  </a:lnTo>
                  <a:lnTo>
                    <a:pt x="354" y="152"/>
                  </a:lnTo>
                  <a:lnTo>
                    <a:pt x="352" y="156"/>
                  </a:lnTo>
                  <a:lnTo>
                    <a:pt x="336" y="170"/>
                  </a:lnTo>
                  <a:lnTo>
                    <a:pt x="332" y="186"/>
                  </a:lnTo>
                  <a:lnTo>
                    <a:pt x="332" y="200"/>
                  </a:lnTo>
                  <a:lnTo>
                    <a:pt x="330" y="210"/>
                  </a:lnTo>
                  <a:lnTo>
                    <a:pt x="316" y="218"/>
                  </a:lnTo>
                  <a:lnTo>
                    <a:pt x="306" y="234"/>
                  </a:lnTo>
                  <a:lnTo>
                    <a:pt x="302" y="238"/>
                  </a:lnTo>
                  <a:lnTo>
                    <a:pt x="302" y="250"/>
                  </a:lnTo>
                  <a:lnTo>
                    <a:pt x="294" y="260"/>
                  </a:lnTo>
                  <a:lnTo>
                    <a:pt x="294" y="270"/>
                  </a:lnTo>
                  <a:lnTo>
                    <a:pt x="290" y="282"/>
                  </a:lnTo>
                  <a:lnTo>
                    <a:pt x="282" y="296"/>
                  </a:lnTo>
                  <a:lnTo>
                    <a:pt x="284" y="312"/>
                  </a:lnTo>
                  <a:lnTo>
                    <a:pt x="292" y="320"/>
                  </a:lnTo>
                  <a:lnTo>
                    <a:pt x="294" y="330"/>
                  </a:lnTo>
                  <a:lnTo>
                    <a:pt x="296" y="332"/>
                  </a:lnTo>
                  <a:lnTo>
                    <a:pt x="296" y="336"/>
                  </a:lnTo>
                  <a:lnTo>
                    <a:pt x="292" y="340"/>
                  </a:lnTo>
                  <a:lnTo>
                    <a:pt x="290" y="348"/>
                  </a:lnTo>
                  <a:lnTo>
                    <a:pt x="290" y="354"/>
                  </a:lnTo>
                  <a:lnTo>
                    <a:pt x="50" y="360"/>
                  </a:lnTo>
                  <a:lnTo>
                    <a:pt x="50" y="308"/>
                  </a:lnTo>
                  <a:lnTo>
                    <a:pt x="38" y="306"/>
                  </a:lnTo>
                  <a:lnTo>
                    <a:pt x="28" y="310"/>
                  </a:lnTo>
                  <a:lnTo>
                    <a:pt x="24" y="308"/>
                  </a:lnTo>
                  <a:lnTo>
                    <a:pt x="12" y="300"/>
                  </a:lnTo>
                  <a:lnTo>
                    <a:pt x="14" y="124"/>
                  </a:lnTo>
                  <a:lnTo>
                    <a:pt x="0" y="16"/>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4" name="Freeform 13"/>
            <p:cNvSpPr>
              <a:spLocks/>
            </p:cNvSpPr>
            <p:nvPr/>
          </p:nvSpPr>
          <p:spPr bwMode="gray">
            <a:xfrm>
              <a:off x="4577495" y="3584264"/>
              <a:ext cx="948531" cy="496094"/>
            </a:xfrm>
            <a:custGeom>
              <a:avLst/>
              <a:gdLst>
                <a:gd name="T0" fmla="*/ 22 w 678"/>
                <a:gd name="T1" fmla="*/ 3 h 352"/>
                <a:gd name="T2" fmla="*/ 0 w 678"/>
                <a:gd name="T3" fmla="*/ 14 h 352"/>
                <a:gd name="T4" fmla="*/ 63 w 678"/>
                <a:gd name="T5" fmla="*/ 70 h 352"/>
                <a:gd name="T6" fmla="*/ 67 w 678"/>
                <a:gd name="T7" fmla="*/ 71 h 352"/>
                <a:gd name="T8" fmla="*/ 70 w 678"/>
                <a:gd name="T9" fmla="*/ 76 h 352"/>
                <a:gd name="T10" fmla="*/ 77 w 678"/>
                <a:gd name="T11" fmla="*/ 75 h 352"/>
                <a:gd name="T12" fmla="*/ 81 w 678"/>
                <a:gd name="T13" fmla="*/ 78 h 352"/>
                <a:gd name="T14" fmla="*/ 81 w 678"/>
                <a:gd name="T15" fmla="*/ 81 h 352"/>
                <a:gd name="T16" fmla="*/ 89 w 678"/>
                <a:gd name="T17" fmla="*/ 82 h 352"/>
                <a:gd name="T18" fmla="*/ 91 w 678"/>
                <a:gd name="T19" fmla="*/ 83 h 352"/>
                <a:gd name="T20" fmla="*/ 94 w 678"/>
                <a:gd name="T21" fmla="*/ 82 h 352"/>
                <a:gd name="T22" fmla="*/ 98 w 678"/>
                <a:gd name="T23" fmla="*/ 86 h 352"/>
                <a:gd name="T24" fmla="*/ 104 w 678"/>
                <a:gd name="T25" fmla="*/ 84 h 352"/>
                <a:gd name="T26" fmla="*/ 106 w 678"/>
                <a:gd name="T27" fmla="*/ 88 h 352"/>
                <a:gd name="T28" fmla="*/ 107 w 678"/>
                <a:gd name="T29" fmla="*/ 91 h 352"/>
                <a:gd name="T30" fmla="*/ 113 w 678"/>
                <a:gd name="T31" fmla="*/ 89 h 352"/>
                <a:gd name="T32" fmla="*/ 119 w 678"/>
                <a:gd name="T33" fmla="*/ 92 h 352"/>
                <a:gd name="T34" fmla="*/ 123 w 678"/>
                <a:gd name="T35" fmla="*/ 91 h 352"/>
                <a:gd name="T36" fmla="*/ 126 w 678"/>
                <a:gd name="T37" fmla="*/ 92 h 352"/>
                <a:gd name="T38" fmla="*/ 126 w 678"/>
                <a:gd name="T39" fmla="*/ 96 h 352"/>
                <a:gd name="T40" fmla="*/ 127 w 678"/>
                <a:gd name="T41" fmla="*/ 93 h 352"/>
                <a:gd name="T42" fmla="*/ 131 w 678"/>
                <a:gd name="T43" fmla="*/ 90 h 352"/>
                <a:gd name="T44" fmla="*/ 132 w 678"/>
                <a:gd name="T45" fmla="*/ 92 h 352"/>
                <a:gd name="T46" fmla="*/ 136 w 678"/>
                <a:gd name="T47" fmla="*/ 92 h 352"/>
                <a:gd name="T48" fmla="*/ 138 w 678"/>
                <a:gd name="T49" fmla="*/ 92 h 352"/>
                <a:gd name="T50" fmla="*/ 138 w 678"/>
                <a:gd name="T51" fmla="*/ 92 h 352"/>
                <a:gd name="T52" fmla="*/ 143 w 678"/>
                <a:gd name="T53" fmla="*/ 96 h 352"/>
                <a:gd name="T54" fmla="*/ 148 w 678"/>
                <a:gd name="T55" fmla="*/ 92 h 352"/>
                <a:gd name="T56" fmla="*/ 158 w 678"/>
                <a:gd name="T57" fmla="*/ 90 h 352"/>
                <a:gd name="T58" fmla="*/ 161 w 678"/>
                <a:gd name="T59" fmla="*/ 90 h 352"/>
                <a:gd name="T60" fmla="*/ 170 w 678"/>
                <a:gd name="T61" fmla="*/ 90 h 352"/>
                <a:gd name="T62" fmla="*/ 181 w 678"/>
                <a:gd name="T63" fmla="*/ 95 h 352"/>
                <a:gd name="T64" fmla="*/ 183 w 678"/>
                <a:gd name="T65" fmla="*/ 97 h 352"/>
                <a:gd name="T66" fmla="*/ 186 w 678"/>
                <a:gd name="T67" fmla="*/ 49 h 352"/>
                <a:gd name="T68" fmla="*/ 181 w 678"/>
                <a:gd name="T69" fmla="*/ 5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8"/>
                <a:gd name="T106" fmla="*/ 0 h 352"/>
                <a:gd name="T107" fmla="*/ 678 w 678"/>
                <a:gd name="T108" fmla="*/ 352 h 3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8" h="352">
                  <a:moveTo>
                    <a:pt x="662" y="18"/>
                  </a:moveTo>
                  <a:lnTo>
                    <a:pt x="78" y="6"/>
                  </a:lnTo>
                  <a:lnTo>
                    <a:pt x="2" y="0"/>
                  </a:lnTo>
                  <a:lnTo>
                    <a:pt x="0" y="50"/>
                  </a:lnTo>
                  <a:lnTo>
                    <a:pt x="236" y="64"/>
                  </a:lnTo>
                  <a:lnTo>
                    <a:pt x="230" y="256"/>
                  </a:lnTo>
                  <a:lnTo>
                    <a:pt x="238" y="256"/>
                  </a:lnTo>
                  <a:lnTo>
                    <a:pt x="242" y="260"/>
                  </a:lnTo>
                  <a:lnTo>
                    <a:pt x="254" y="276"/>
                  </a:lnTo>
                  <a:lnTo>
                    <a:pt x="260" y="278"/>
                  </a:lnTo>
                  <a:lnTo>
                    <a:pt x="276" y="276"/>
                  </a:lnTo>
                  <a:lnTo>
                    <a:pt x="282" y="270"/>
                  </a:lnTo>
                  <a:lnTo>
                    <a:pt x="290" y="276"/>
                  </a:lnTo>
                  <a:lnTo>
                    <a:pt x="294" y="280"/>
                  </a:lnTo>
                  <a:lnTo>
                    <a:pt x="294" y="284"/>
                  </a:lnTo>
                  <a:lnTo>
                    <a:pt x="298" y="292"/>
                  </a:lnTo>
                  <a:lnTo>
                    <a:pt x="300" y="294"/>
                  </a:lnTo>
                  <a:lnTo>
                    <a:pt x="322" y="298"/>
                  </a:lnTo>
                  <a:lnTo>
                    <a:pt x="330" y="302"/>
                  </a:lnTo>
                  <a:lnTo>
                    <a:pt x="334" y="302"/>
                  </a:lnTo>
                  <a:lnTo>
                    <a:pt x="336" y="300"/>
                  </a:lnTo>
                  <a:lnTo>
                    <a:pt x="342" y="298"/>
                  </a:lnTo>
                  <a:lnTo>
                    <a:pt x="346" y="306"/>
                  </a:lnTo>
                  <a:lnTo>
                    <a:pt x="356" y="310"/>
                  </a:lnTo>
                  <a:lnTo>
                    <a:pt x="362" y="304"/>
                  </a:lnTo>
                  <a:lnTo>
                    <a:pt x="382" y="306"/>
                  </a:lnTo>
                  <a:lnTo>
                    <a:pt x="382" y="310"/>
                  </a:lnTo>
                  <a:lnTo>
                    <a:pt x="390" y="318"/>
                  </a:lnTo>
                  <a:lnTo>
                    <a:pt x="394" y="320"/>
                  </a:lnTo>
                  <a:lnTo>
                    <a:pt x="394" y="330"/>
                  </a:lnTo>
                  <a:lnTo>
                    <a:pt x="410" y="334"/>
                  </a:lnTo>
                  <a:lnTo>
                    <a:pt x="412" y="322"/>
                  </a:lnTo>
                  <a:lnTo>
                    <a:pt x="418" y="320"/>
                  </a:lnTo>
                  <a:lnTo>
                    <a:pt x="438" y="334"/>
                  </a:lnTo>
                  <a:lnTo>
                    <a:pt x="442" y="334"/>
                  </a:lnTo>
                  <a:lnTo>
                    <a:pt x="450" y="330"/>
                  </a:lnTo>
                  <a:lnTo>
                    <a:pt x="456" y="330"/>
                  </a:lnTo>
                  <a:lnTo>
                    <a:pt x="458" y="334"/>
                  </a:lnTo>
                  <a:lnTo>
                    <a:pt x="456" y="340"/>
                  </a:lnTo>
                  <a:lnTo>
                    <a:pt x="460" y="348"/>
                  </a:lnTo>
                  <a:lnTo>
                    <a:pt x="466" y="344"/>
                  </a:lnTo>
                  <a:lnTo>
                    <a:pt x="464" y="338"/>
                  </a:lnTo>
                  <a:lnTo>
                    <a:pt x="470" y="330"/>
                  </a:lnTo>
                  <a:lnTo>
                    <a:pt x="478" y="326"/>
                  </a:lnTo>
                  <a:lnTo>
                    <a:pt x="480" y="326"/>
                  </a:lnTo>
                  <a:lnTo>
                    <a:pt x="482" y="332"/>
                  </a:lnTo>
                  <a:lnTo>
                    <a:pt x="492" y="336"/>
                  </a:lnTo>
                  <a:lnTo>
                    <a:pt x="496" y="334"/>
                  </a:lnTo>
                  <a:lnTo>
                    <a:pt x="498" y="330"/>
                  </a:lnTo>
                  <a:lnTo>
                    <a:pt x="506" y="332"/>
                  </a:lnTo>
                  <a:lnTo>
                    <a:pt x="506" y="334"/>
                  </a:lnTo>
                  <a:lnTo>
                    <a:pt x="514" y="340"/>
                  </a:lnTo>
                  <a:lnTo>
                    <a:pt x="526" y="348"/>
                  </a:lnTo>
                  <a:lnTo>
                    <a:pt x="540" y="338"/>
                  </a:lnTo>
                  <a:lnTo>
                    <a:pt x="544" y="334"/>
                  </a:lnTo>
                  <a:lnTo>
                    <a:pt x="562" y="334"/>
                  </a:lnTo>
                  <a:lnTo>
                    <a:pt x="576" y="328"/>
                  </a:lnTo>
                  <a:lnTo>
                    <a:pt x="582" y="326"/>
                  </a:lnTo>
                  <a:lnTo>
                    <a:pt x="590" y="326"/>
                  </a:lnTo>
                  <a:lnTo>
                    <a:pt x="608" y="330"/>
                  </a:lnTo>
                  <a:lnTo>
                    <a:pt x="620" y="326"/>
                  </a:lnTo>
                  <a:lnTo>
                    <a:pt x="622" y="324"/>
                  </a:lnTo>
                  <a:lnTo>
                    <a:pt x="660" y="344"/>
                  </a:lnTo>
                  <a:lnTo>
                    <a:pt x="668" y="346"/>
                  </a:lnTo>
                  <a:lnTo>
                    <a:pt x="672" y="350"/>
                  </a:lnTo>
                  <a:lnTo>
                    <a:pt x="676" y="352"/>
                  </a:lnTo>
                  <a:lnTo>
                    <a:pt x="678" y="176"/>
                  </a:lnTo>
                  <a:lnTo>
                    <a:pt x="664" y="68"/>
                  </a:lnTo>
                  <a:lnTo>
                    <a:pt x="662" y="18"/>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5" name="Freeform 14"/>
            <p:cNvSpPr>
              <a:spLocks/>
            </p:cNvSpPr>
            <p:nvPr/>
          </p:nvSpPr>
          <p:spPr bwMode="gray">
            <a:xfrm>
              <a:off x="6073714" y="3233030"/>
              <a:ext cx="811609" cy="422671"/>
            </a:xfrm>
            <a:custGeom>
              <a:avLst/>
              <a:gdLst>
                <a:gd name="T0" fmla="*/ 31 w 580"/>
                <a:gd name="T1" fmla="*/ 85 h 298"/>
                <a:gd name="T2" fmla="*/ 31 w 580"/>
                <a:gd name="T3" fmla="*/ 80 h 298"/>
                <a:gd name="T4" fmla="*/ 36 w 580"/>
                <a:gd name="T5" fmla="*/ 80 h 298"/>
                <a:gd name="T6" fmla="*/ 127 w 580"/>
                <a:gd name="T7" fmla="*/ 70 h 298"/>
                <a:gd name="T8" fmla="*/ 136 w 580"/>
                <a:gd name="T9" fmla="*/ 65 h 298"/>
                <a:gd name="T10" fmla="*/ 142 w 580"/>
                <a:gd name="T11" fmla="*/ 60 h 298"/>
                <a:gd name="T12" fmla="*/ 142 w 580"/>
                <a:gd name="T13" fmla="*/ 57 h 298"/>
                <a:gd name="T14" fmla="*/ 144 w 580"/>
                <a:gd name="T15" fmla="*/ 53 h 298"/>
                <a:gd name="T16" fmla="*/ 157 w 580"/>
                <a:gd name="T17" fmla="*/ 40 h 298"/>
                <a:gd name="T18" fmla="*/ 157 w 580"/>
                <a:gd name="T19" fmla="*/ 38 h 298"/>
                <a:gd name="T20" fmla="*/ 154 w 580"/>
                <a:gd name="T21" fmla="*/ 38 h 298"/>
                <a:gd name="T22" fmla="*/ 152 w 580"/>
                <a:gd name="T23" fmla="*/ 35 h 298"/>
                <a:gd name="T24" fmla="*/ 150 w 580"/>
                <a:gd name="T25" fmla="*/ 34 h 298"/>
                <a:gd name="T26" fmla="*/ 142 w 580"/>
                <a:gd name="T27" fmla="*/ 24 h 298"/>
                <a:gd name="T28" fmla="*/ 142 w 580"/>
                <a:gd name="T29" fmla="*/ 21 h 298"/>
                <a:gd name="T30" fmla="*/ 142 w 580"/>
                <a:gd name="T31" fmla="*/ 14 h 298"/>
                <a:gd name="T32" fmla="*/ 139 w 580"/>
                <a:gd name="T33" fmla="*/ 11 h 298"/>
                <a:gd name="T34" fmla="*/ 134 w 580"/>
                <a:gd name="T35" fmla="*/ 8 h 298"/>
                <a:gd name="T36" fmla="*/ 131 w 580"/>
                <a:gd name="T37" fmla="*/ 8 h 298"/>
                <a:gd name="T38" fmla="*/ 128 w 580"/>
                <a:gd name="T39" fmla="*/ 10 h 298"/>
                <a:gd name="T40" fmla="*/ 125 w 580"/>
                <a:gd name="T41" fmla="*/ 11 h 298"/>
                <a:gd name="T42" fmla="*/ 119 w 580"/>
                <a:gd name="T43" fmla="*/ 10 h 298"/>
                <a:gd name="T44" fmla="*/ 114 w 580"/>
                <a:gd name="T45" fmla="*/ 9 h 298"/>
                <a:gd name="T46" fmla="*/ 106 w 580"/>
                <a:gd name="T47" fmla="*/ 8 h 298"/>
                <a:gd name="T48" fmla="*/ 99 w 580"/>
                <a:gd name="T49" fmla="*/ 0 h 298"/>
                <a:gd name="T50" fmla="*/ 96 w 580"/>
                <a:gd name="T51" fmla="*/ 3 h 298"/>
                <a:gd name="T52" fmla="*/ 92 w 580"/>
                <a:gd name="T53" fmla="*/ 2 h 298"/>
                <a:gd name="T54" fmla="*/ 92 w 580"/>
                <a:gd name="T55" fmla="*/ 3 h 298"/>
                <a:gd name="T56" fmla="*/ 92 w 580"/>
                <a:gd name="T57" fmla="*/ 11 h 298"/>
                <a:gd name="T58" fmla="*/ 87 w 580"/>
                <a:gd name="T59" fmla="*/ 14 h 298"/>
                <a:gd name="T60" fmla="*/ 81 w 580"/>
                <a:gd name="T61" fmla="*/ 15 h 298"/>
                <a:gd name="T62" fmla="*/ 74 w 580"/>
                <a:gd name="T63" fmla="*/ 31 h 298"/>
                <a:gd name="T64" fmla="*/ 67 w 580"/>
                <a:gd name="T65" fmla="*/ 37 h 298"/>
                <a:gd name="T66" fmla="*/ 63 w 580"/>
                <a:gd name="T67" fmla="*/ 33 h 298"/>
                <a:gd name="T68" fmla="*/ 60 w 580"/>
                <a:gd name="T69" fmla="*/ 40 h 298"/>
                <a:gd name="T70" fmla="*/ 55 w 580"/>
                <a:gd name="T71" fmla="*/ 40 h 298"/>
                <a:gd name="T72" fmla="*/ 51 w 580"/>
                <a:gd name="T73" fmla="*/ 40 h 298"/>
                <a:gd name="T74" fmla="*/ 48 w 580"/>
                <a:gd name="T75" fmla="*/ 44 h 298"/>
                <a:gd name="T76" fmla="*/ 42 w 580"/>
                <a:gd name="T77" fmla="*/ 40 h 298"/>
                <a:gd name="T78" fmla="*/ 31 w 580"/>
                <a:gd name="T79" fmla="*/ 44 h 298"/>
                <a:gd name="T80" fmla="*/ 31 w 580"/>
                <a:gd name="T81" fmla="*/ 46 h 298"/>
                <a:gd name="T82" fmla="*/ 29 w 580"/>
                <a:gd name="T83" fmla="*/ 46 h 298"/>
                <a:gd name="T84" fmla="*/ 29 w 580"/>
                <a:gd name="T85" fmla="*/ 46 h 298"/>
                <a:gd name="T86" fmla="*/ 27 w 580"/>
                <a:gd name="T87" fmla="*/ 50 h 298"/>
                <a:gd name="T88" fmla="*/ 27 w 580"/>
                <a:gd name="T89" fmla="*/ 52 h 298"/>
                <a:gd name="T90" fmla="*/ 29 w 580"/>
                <a:gd name="T91" fmla="*/ 57 h 298"/>
                <a:gd name="T92" fmla="*/ 20 w 580"/>
                <a:gd name="T93" fmla="*/ 58 h 298"/>
                <a:gd name="T94" fmla="*/ 22 w 580"/>
                <a:gd name="T95" fmla="*/ 68 h 298"/>
                <a:gd name="T96" fmla="*/ 16 w 580"/>
                <a:gd name="T97" fmla="*/ 67 h 298"/>
                <a:gd name="T98" fmla="*/ 10 w 580"/>
                <a:gd name="T99" fmla="*/ 65 h 298"/>
                <a:gd name="T100" fmla="*/ 6 w 580"/>
                <a:gd name="T101" fmla="*/ 71 h 298"/>
                <a:gd name="T102" fmla="*/ 7 w 580"/>
                <a:gd name="T103" fmla="*/ 72 h 298"/>
                <a:gd name="T104" fmla="*/ 9 w 580"/>
                <a:gd name="T105" fmla="*/ 76 h 298"/>
                <a:gd name="T106" fmla="*/ 6 w 580"/>
                <a:gd name="T107" fmla="*/ 85 h 298"/>
                <a:gd name="T108" fmla="*/ 3 w 580"/>
                <a:gd name="T109" fmla="*/ 86 h 2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0"/>
                <a:gd name="T166" fmla="*/ 0 h 298"/>
                <a:gd name="T167" fmla="*/ 580 w 580"/>
                <a:gd name="T168" fmla="*/ 298 h 2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0" h="298">
                  <a:moveTo>
                    <a:pt x="0" y="298"/>
                  </a:moveTo>
                  <a:lnTo>
                    <a:pt x="116" y="288"/>
                  </a:lnTo>
                  <a:lnTo>
                    <a:pt x="116" y="278"/>
                  </a:lnTo>
                  <a:lnTo>
                    <a:pt x="114" y="274"/>
                  </a:lnTo>
                  <a:lnTo>
                    <a:pt x="126" y="272"/>
                  </a:lnTo>
                  <a:lnTo>
                    <a:pt x="132" y="274"/>
                  </a:lnTo>
                  <a:lnTo>
                    <a:pt x="458" y="246"/>
                  </a:lnTo>
                  <a:lnTo>
                    <a:pt x="464" y="240"/>
                  </a:lnTo>
                  <a:lnTo>
                    <a:pt x="470" y="236"/>
                  </a:lnTo>
                  <a:lnTo>
                    <a:pt x="498" y="222"/>
                  </a:lnTo>
                  <a:lnTo>
                    <a:pt x="502" y="214"/>
                  </a:lnTo>
                  <a:lnTo>
                    <a:pt x="518" y="204"/>
                  </a:lnTo>
                  <a:lnTo>
                    <a:pt x="518" y="196"/>
                  </a:lnTo>
                  <a:lnTo>
                    <a:pt x="520" y="192"/>
                  </a:lnTo>
                  <a:lnTo>
                    <a:pt x="528" y="188"/>
                  </a:lnTo>
                  <a:lnTo>
                    <a:pt x="528" y="180"/>
                  </a:lnTo>
                  <a:lnTo>
                    <a:pt x="536" y="172"/>
                  </a:lnTo>
                  <a:lnTo>
                    <a:pt x="576" y="138"/>
                  </a:lnTo>
                  <a:lnTo>
                    <a:pt x="580" y="130"/>
                  </a:lnTo>
                  <a:lnTo>
                    <a:pt x="574" y="130"/>
                  </a:lnTo>
                  <a:lnTo>
                    <a:pt x="568" y="126"/>
                  </a:lnTo>
                  <a:lnTo>
                    <a:pt x="566" y="126"/>
                  </a:lnTo>
                  <a:lnTo>
                    <a:pt x="564" y="122"/>
                  </a:lnTo>
                  <a:lnTo>
                    <a:pt x="556" y="120"/>
                  </a:lnTo>
                  <a:lnTo>
                    <a:pt x="552" y="120"/>
                  </a:lnTo>
                  <a:lnTo>
                    <a:pt x="550" y="118"/>
                  </a:lnTo>
                  <a:lnTo>
                    <a:pt x="540" y="102"/>
                  </a:lnTo>
                  <a:lnTo>
                    <a:pt x="524" y="82"/>
                  </a:lnTo>
                  <a:lnTo>
                    <a:pt x="522" y="76"/>
                  </a:lnTo>
                  <a:lnTo>
                    <a:pt x="522" y="70"/>
                  </a:lnTo>
                  <a:lnTo>
                    <a:pt x="522" y="62"/>
                  </a:lnTo>
                  <a:lnTo>
                    <a:pt x="520" y="48"/>
                  </a:lnTo>
                  <a:lnTo>
                    <a:pt x="518" y="46"/>
                  </a:lnTo>
                  <a:lnTo>
                    <a:pt x="508" y="38"/>
                  </a:lnTo>
                  <a:lnTo>
                    <a:pt x="500" y="38"/>
                  </a:lnTo>
                  <a:lnTo>
                    <a:pt x="492" y="26"/>
                  </a:lnTo>
                  <a:lnTo>
                    <a:pt x="488" y="20"/>
                  </a:lnTo>
                  <a:lnTo>
                    <a:pt x="478" y="26"/>
                  </a:lnTo>
                  <a:lnTo>
                    <a:pt x="476" y="32"/>
                  </a:lnTo>
                  <a:lnTo>
                    <a:pt x="470" y="34"/>
                  </a:lnTo>
                  <a:lnTo>
                    <a:pt x="468" y="36"/>
                  </a:lnTo>
                  <a:lnTo>
                    <a:pt x="458" y="38"/>
                  </a:lnTo>
                  <a:lnTo>
                    <a:pt x="444" y="32"/>
                  </a:lnTo>
                  <a:lnTo>
                    <a:pt x="438" y="34"/>
                  </a:lnTo>
                  <a:lnTo>
                    <a:pt x="432" y="42"/>
                  </a:lnTo>
                  <a:lnTo>
                    <a:pt x="416" y="30"/>
                  </a:lnTo>
                  <a:lnTo>
                    <a:pt x="400" y="32"/>
                  </a:lnTo>
                  <a:lnTo>
                    <a:pt x="388" y="26"/>
                  </a:lnTo>
                  <a:lnTo>
                    <a:pt x="382" y="12"/>
                  </a:lnTo>
                  <a:lnTo>
                    <a:pt x="366" y="0"/>
                  </a:lnTo>
                  <a:lnTo>
                    <a:pt x="358" y="6"/>
                  </a:lnTo>
                  <a:lnTo>
                    <a:pt x="354" y="6"/>
                  </a:lnTo>
                  <a:lnTo>
                    <a:pt x="346" y="2"/>
                  </a:lnTo>
                  <a:lnTo>
                    <a:pt x="338" y="2"/>
                  </a:lnTo>
                  <a:lnTo>
                    <a:pt x="336" y="10"/>
                  </a:lnTo>
                  <a:lnTo>
                    <a:pt x="336" y="14"/>
                  </a:lnTo>
                  <a:lnTo>
                    <a:pt x="342" y="32"/>
                  </a:lnTo>
                  <a:lnTo>
                    <a:pt x="338" y="38"/>
                  </a:lnTo>
                  <a:lnTo>
                    <a:pt x="328" y="40"/>
                  </a:lnTo>
                  <a:lnTo>
                    <a:pt x="318" y="48"/>
                  </a:lnTo>
                  <a:lnTo>
                    <a:pt x="306" y="46"/>
                  </a:lnTo>
                  <a:lnTo>
                    <a:pt x="300" y="50"/>
                  </a:lnTo>
                  <a:lnTo>
                    <a:pt x="300" y="64"/>
                  </a:lnTo>
                  <a:lnTo>
                    <a:pt x="268" y="106"/>
                  </a:lnTo>
                  <a:lnTo>
                    <a:pt x="264" y="122"/>
                  </a:lnTo>
                  <a:lnTo>
                    <a:pt x="244" y="124"/>
                  </a:lnTo>
                  <a:lnTo>
                    <a:pt x="234" y="114"/>
                  </a:lnTo>
                  <a:lnTo>
                    <a:pt x="230" y="112"/>
                  </a:lnTo>
                  <a:lnTo>
                    <a:pt x="224" y="120"/>
                  </a:lnTo>
                  <a:lnTo>
                    <a:pt x="218" y="140"/>
                  </a:lnTo>
                  <a:lnTo>
                    <a:pt x="212" y="144"/>
                  </a:lnTo>
                  <a:lnTo>
                    <a:pt x="204" y="140"/>
                  </a:lnTo>
                  <a:lnTo>
                    <a:pt x="198" y="132"/>
                  </a:lnTo>
                  <a:lnTo>
                    <a:pt x="186" y="138"/>
                  </a:lnTo>
                  <a:lnTo>
                    <a:pt x="180" y="152"/>
                  </a:lnTo>
                  <a:lnTo>
                    <a:pt x="176" y="154"/>
                  </a:lnTo>
                  <a:lnTo>
                    <a:pt x="174" y="152"/>
                  </a:lnTo>
                  <a:lnTo>
                    <a:pt x="150" y="140"/>
                  </a:lnTo>
                  <a:lnTo>
                    <a:pt x="132" y="148"/>
                  </a:lnTo>
                  <a:lnTo>
                    <a:pt x="118" y="146"/>
                  </a:lnTo>
                  <a:lnTo>
                    <a:pt x="114" y="154"/>
                  </a:lnTo>
                  <a:lnTo>
                    <a:pt x="116" y="158"/>
                  </a:lnTo>
                  <a:lnTo>
                    <a:pt x="110" y="160"/>
                  </a:lnTo>
                  <a:lnTo>
                    <a:pt x="104" y="158"/>
                  </a:lnTo>
                  <a:lnTo>
                    <a:pt x="104" y="160"/>
                  </a:lnTo>
                  <a:lnTo>
                    <a:pt x="102" y="164"/>
                  </a:lnTo>
                  <a:lnTo>
                    <a:pt x="100" y="172"/>
                  </a:lnTo>
                  <a:lnTo>
                    <a:pt x="96" y="174"/>
                  </a:lnTo>
                  <a:lnTo>
                    <a:pt x="98" y="178"/>
                  </a:lnTo>
                  <a:lnTo>
                    <a:pt x="106" y="188"/>
                  </a:lnTo>
                  <a:lnTo>
                    <a:pt x="104" y="190"/>
                  </a:lnTo>
                  <a:lnTo>
                    <a:pt x="80" y="196"/>
                  </a:lnTo>
                  <a:lnTo>
                    <a:pt x="72" y="200"/>
                  </a:lnTo>
                  <a:lnTo>
                    <a:pt x="74" y="212"/>
                  </a:lnTo>
                  <a:lnTo>
                    <a:pt x="78" y="232"/>
                  </a:lnTo>
                  <a:lnTo>
                    <a:pt x="68" y="236"/>
                  </a:lnTo>
                  <a:lnTo>
                    <a:pt x="58" y="230"/>
                  </a:lnTo>
                  <a:lnTo>
                    <a:pt x="48" y="224"/>
                  </a:lnTo>
                  <a:lnTo>
                    <a:pt x="36" y="222"/>
                  </a:lnTo>
                  <a:lnTo>
                    <a:pt x="26" y="228"/>
                  </a:lnTo>
                  <a:lnTo>
                    <a:pt x="22" y="244"/>
                  </a:lnTo>
                  <a:lnTo>
                    <a:pt x="22" y="246"/>
                  </a:lnTo>
                  <a:lnTo>
                    <a:pt x="24" y="248"/>
                  </a:lnTo>
                  <a:lnTo>
                    <a:pt x="30" y="250"/>
                  </a:lnTo>
                  <a:lnTo>
                    <a:pt x="32" y="260"/>
                  </a:lnTo>
                  <a:lnTo>
                    <a:pt x="24" y="284"/>
                  </a:lnTo>
                  <a:lnTo>
                    <a:pt x="20" y="288"/>
                  </a:lnTo>
                  <a:lnTo>
                    <a:pt x="16" y="286"/>
                  </a:lnTo>
                  <a:lnTo>
                    <a:pt x="6" y="290"/>
                  </a:lnTo>
                  <a:lnTo>
                    <a:pt x="0" y="298"/>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6" name="Freeform 15"/>
            <p:cNvSpPr>
              <a:spLocks/>
            </p:cNvSpPr>
            <p:nvPr/>
          </p:nvSpPr>
          <p:spPr bwMode="gray">
            <a:xfrm>
              <a:off x="6641245" y="3439405"/>
              <a:ext cx="972344" cy="422671"/>
            </a:xfrm>
            <a:custGeom>
              <a:avLst/>
              <a:gdLst>
                <a:gd name="T0" fmla="*/ 3 w 694"/>
                <a:gd name="T1" fmla="*/ 67 h 300"/>
                <a:gd name="T2" fmla="*/ 6 w 694"/>
                <a:gd name="T3" fmla="*/ 63 h 300"/>
                <a:gd name="T4" fmla="*/ 8 w 694"/>
                <a:gd name="T5" fmla="*/ 59 h 300"/>
                <a:gd name="T6" fmla="*/ 23 w 694"/>
                <a:gd name="T7" fmla="*/ 51 h 300"/>
                <a:gd name="T8" fmla="*/ 28 w 694"/>
                <a:gd name="T9" fmla="*/ 44 h 300"/>
                <a:gd name="T10" fmla="*/ 32 w 694"/>
                <a:gd name="T11" fmla="*/ 42 h 300"/>
                <a:gd name="T12" fmla="*/ 36 w 694"/>
                <a:gd name="T13" fmla="*/ 41 h 300"/>
                <a:gd name="T14" fmla="*/ 37 w 694"/>
                <a:gd name="T15" fmla="*/ 40 h 300"/>
                <a:gd name="T16" fmla="*/ 46 w 694"/>
                <a:gd name="T17" fmla="*/ 36 h 300"/>
                <a:gd name="T18" fmla="*/ 54 w 694"/>
                <a:gd name="T19" fmla="*/ 27 h 300"/>
                <a:gd name="T20" fmla="*/ 54 w 694"/>
                <a:gd name="T21" fmla="*/ 22 h 300"/>
                <a:gd name="T22" fmla="*/ 60 w 694"/>
                <a:gd name="T23" fmla="*/ 20 h 300"/>
                <a:gd name="T24" fmla="*/ 69 w 694"/>
                <a:gd name="T25" fmla="*/ 20 h 300"/>
                <a:gd name="T26" fmla="*/ 183 w 694"/>
                <a:gd name="T27" fmla="*/ 3 h 300"/>
                <a:gd name="T28" fmla="*/ 185 w 694"/>
                <a:gd name="T29" fmla="*/ 3 h 300"/>
                <a:gd name="T30" fmla="*/ 188 w 694"/>
                <a:gd name="T31" fmla="*/ 9 h 300"/>
                <a:gd name="T32" fmla="*/ 187 w 694"/>
                <a:gd name="T33" fmla="*/ 9 h 300"/>
                <a:gd name="T34" fmla="*/ 185 w 694"/>
                <a:gd name="T35" fmla="*/ 9 h 300"/>
                <a:gd name="T36" fmla="*/ 183 w 694"/>
                <a:gd name="T37" fmla="*/ 9 h 300"/>
                <a:gd name="T38" fmla="*/ 176 w 694"/>
                <a:gd name="T39" fmla="*/ 14 h 300"/>
                <a:gd name="T40" fmla="*/ 170 w 694"/>
                <a:gd name="T41" fmla="*/ 17 h 300"/>
                <a:gd name="T42" fmla="*/ 173 w 694"/>
                <a:gd name="T43" fmla="*/ 19 h 300"/>
                <a:gd name="T44" fmla="*/ 181 w 694"/>
                <a:gd name="T45" fmla="*/ 15 h 300"/>
                <a:gd name="T46" fmla="*/ 185 w 694"/>
                <a:gd name="T47" fmla="*/ 17 h 300"/>
                <a:gd name="T48" fmla="*/ 186 w 694"/>
                <a:gd name="T49" fmla="*/ 19 h 300"/>
                <a:gd name="T50" fmla="*/ 190 w 694"/>
                <a:gd name="T51" fmla="*/ 15 h 300"/>
                <a:gd name="T52" fmla="*/ 193 w 694"/>
                <a:gd name="T53" fmla="*/ 23 h 300"/>
                <a:gd name="T54" fmla="*/ 190 w 694"/>
                <a:gd name="T55" fmla="*/ 27 h 300"/>
                <a:gd name="T56" fmla="*/ 185 w 694"/>
                <a:gd name="T57" fmla="*/ 31 h 300"/>
                <a:gd name="T58" fmla="*/ 179 w 694"/>
                <a:gd name="T59" fmla="*/ 31 h 300"/>
                <a:gd name="T60" fmla="*/ 178 w 694"/>
                <a:gd name="T61" fmla="*/ 31 h 300"/>
                <a:gd name="T62" fmla="*/ 175 w 694"/>
                <a:gd name="T63" fmla="*/ 29 h 300"/>
                <a:gd name="T64" fmla="*/ 175 w 694"/>
                <a:gd name="T65" fmla="*/ 34 h 300"/>
                <a:gd name="T66" fmla="*/ 178 w 694"/>
                <a:gd name="T67" fmla="*/ 36 h 300"/>
                <a:gd name="T68" fmla="*/ 179 w 694"/>
                <a:gd name="T69" fmla="*/ 40 h 300"/>
                <a:gd name="T70" fmla="*/ 171 w 694"/>
                <a:gd name="T71" fmla="*/ 44 h 300"/>
                <a:gd name="T72" fmla="*/ 170 w 694"/>
                <a:gd name="T73" fmla="*/ 47 h 300"/>
                <a:gd name="T74" fmla="*/ 181 w 694"/>
                <a:gd name="T75" fmla="*/ 42 h 300"/>
                <a:gd name="T76" fmla="*/ 185 w 694"/>
                <a:gd name="T77" fmla="*/ 43 h 300"/>
                <a:gd name="T78" fmla="*/ 175 w 694"/>
                <a:gd name="T79" fmla="*/ 51 h 300"/>
                <a:gd name="T80" fmla="*/ 166 w 694"/>
                <a:gd name="T81" fmla="*/ 59 h 300"/>
                <a:gd name="T82" fmla="*/ 165 w 694"/>
                <a:gd name="T83" fmla="*/ 61 h 300"/>
                <a:gd name="T84" fmla="*/ 156 w 694"/>
                <a:gd name="T85" fmla="*/ 71 h 300"/>
                <a:gd name="T86" fmla="*/ 150 w 694"/>
                <a:gd name="T87" fmla="*/ 81 h 300"/>
                <a:gd name="T88" fmla="*/ 111 w 694"/>
                <a:gd name="T89" fmla="*/ 62 h 300"/>
                <a:gd name="T90" fmla="*/ 82 w 694"/>
                <a:gd name="T91" fmla="*/ 59 h 300"/>
                <a:gd name="T92" fmla="*/ 79 w 694"/>
                <a:gd name="T93" fmla="*/ 58 h 300"/>
                <a:gd name="T94" fmla="*/ 49 w 694"/>
                <a:gd name="T95" fmla="*/ 61 h 300"/>
                <a:gd name="T96" fmla="*/ 43 w 694"/>
                <a:gd name="T97" fmla="*/ 65 h 300"/>
                <a:gd name="T98" fmla="*/ 0 w 694"/>
                <a:gd name="T99" fmla="*/ 74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4"/>
                <a:gd name="T151" fmla="*/ 0 h 300"/>
                <a:gd name="T152" fmla="*/ 694 w 694"/>
                <a:gd name="T153" fmla="*/ 300 h 3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4" h="300">
                  <a:moveTo>
                    <a:pt x="0" y="266"/>
                  </a:moveTo>
                  <a:lnTo>
                    <a:pt x="2" y="242"/>
                  </a:lnTo>
                  <a:lnTo>
                    <a:pt x="10" y="242"/>
                  </a:lnTo>
                  <a:lnTo>
                    <a:pt x="14" y="242"/>
                  </a:lnTo>
                  <a:lnTo>
                    <a:pt x="20" y="236"/>
                  </a:lnTo>
                  <a:lnTo>
                    <a:pt x="20" y="230"/>
                  </a:lnTo>
                  <a:lnTo>
                    <a:pt x="20" y="224"/>
                  </a:lnTo>
                  <a:lnTo>
                    <a:pt x="22" y="218"/>
                  </a:lnTo>
                  <a:lnTo>
                    <a:pt x="28" y="212"/>
                  </a:lnTo>
                  <a:lnTo>
                    <a:pt x="44" y="204"/>
                  </a:lnTo>
                  <a:lnTo>
                    <a:pt x="64" y="200"/>
                  </a:lnTo>
                  <a:lnTo>
                    <a:pt x="82" y="184"/>
                  </a:lnTo>
                  <a:lnTo>
                    <a:pt x="88" y="180"/>
                  </a:lnTo>
                  <a:lnTo>
                    <a:pt x="100" y="170"/>
                  </a:lnTo>
                  <a:lnTo>
                    <a:pt x="102" y="160"/>
                  </a:lnTo>
                  <a:lnTo>
                    <a:pt x="106" y="160"/>
                  </a:lnTo>
                  <a:lnTo>
                    <a:pt x="110" y="160"/>
                  </a:lnTo>
                  <a:lnTo>
                    <a:pt x="114" y="156"/>
                  </a:lnTo>
                  <a:lnTo>
                    <a:pt x="114" y="154"/>
                  </a:lnTo>
                  <a:lnTo>
                    <a:pt x="120" y="148"/>
                  </a:lnTo>
                  <a:lnTo>
                    <a:pt x="124" y="148"/>
                  </a:lnTo>
                  <a:lnTo>
                    <a:pt x="128" y="152"/>
                  </a:lnTo>
                  <a:lnTo>
                    <a:pt x="134" y="148"/>
                  </a:lnTo>
                  <a:lnTo>
                    <a:pt x="136" y="144"/>
                  </a:lnTo>
                  <a:lnTo>
                    <a:pt x="144" y="136"/>
                  </a:lnTo>
                  <a:lnTo>
                    <a:pt x="152" y="134"/>
                  </a:lnTo>
                  <a:lnTo>
                    <a:pt x="164" y="134"/>
                  </a:lnTo>
                  <a:lnTo>
                    <a:pt x="178" y="112"/>
                  </a:lnTo>
                  <a:lnTo>
                    <a:pt x="188" y="104"/>
                  </a:lnTo>
                  <a:lnTo>
                    <a:pt x="190" y="98"/>
                  </a:lnTo>
                  <a:lnTo>
                    <a:pt x="192" y="92"/>
                  </a:lnTo>
                  <a:lnTo>
                    <a:pt x="190" y="84"/>
                  </a:lnTo>
                  <a:lnTo>
                    <a:pt x="192" y="78"/>
                  </a:lnTo>
                  <a:lnTo>
                    <a:pt x="192" y="76"/>
                  </a:lnTo>
                  <a:lnTo>
                    <a:pt x="214" y="72"/>
                  </a:lnTo>
                  <a:lnTo>
                    <a:pt x="212" y="76"/>
                  </a:lnTo>
                  <a:lnTo>
                    <a:pt x="234" y="74"/>
                  </a:lnTo>
                  <a:lnTo>
                    <a:pt x="242" y="72"/>
                  </a:lnTo>
                  <a:lnTo>
                    <a:pt x="246" y="72"/>
                  </a:lnTo>
                  <a:lnTo>
                    <a:pt x="454" y="38"/>
                  </a:lnTo>
                  <a:lnTo>
                    <a:pt x="652" y="0"/>
                  </a:lnTo>
                  <a:lnTo>
                    <a:pt x="656" y="4"/>
                  </a:lnTo>
                  <a:lnTo>
                    <a:pt x="658" y="8"/>
                  </a:lnTo>
                  <a:lnTo>
                    <a:pt x="664" y="10"/>
                  </a:lnTo>
                  <a:lnTo>
                    <a:pt x="666" y="12"/>
                  </a:lnTo>
                  <a:lnTo>
                    <a:pt x="670" y="16"/>
                  </a:lnTo>
                  <a:lnTo>
                    <a:pt x="672" y="20"/>
                  </a:lnTo>
                  <a:lnTo>
                    <a:pt x="678" y="30"/>
                  </a:lnTo>
                  <a:lnTo>
                    <a:pt x="676" y="32"/>
                  </a:lnTo>
                  <a:lnTo>
                    <a:pt x="674" y="32"/>
                  </a:lnTo>
                  <a:lnTo>
                    <a:pt x="672" y="30"/>
                  </a:lnTo>
                  <a:lnTo>
                    <a:pt x="666" y="32"/>
                  </a:lnTo>
                  <a:lnTo>
                    <a:pt x="662" y="32"/>
                  </a:lnTo>
                  <a:lnTo>
                    <a:pt x="658" y="30"/>
                  </a:lnTo>
                  <a:lnTo>
                    <a:pt x="656" y="30"/>
                  </a:lnTo>
                  <a:lnTo>
                    <a:pt x="658" y="34"/>
                  </a:lnTo>
                  <a:lnTo>
                    <a:pt x="656" y="36"/>
                  </a:lnTo>
                  <a:lnTo>
                    <a:pt x="638" y="46"/>
                  </a:lnTo>
                  <a:lnTo>
                    <a:pt x="634" y="50"/>
                  </a:lnTo>
                  <a:lnTo>
                    <a:pt x="628" y="56"/>
                  </a:lnTo>
                  <a:lnTo>
                    <a:pt x="616" y="58"/>
                  </a:lnTo>
                  <a:lnTo>
                    <a:pt x="612" y="66"/>
                  </a:lnTo>
                  <a:lnTo>
                    <a:pt x="612" y="68"/>
                  </a:lnTo>
                  <a:lnTo>
                    <a:pt x="614" y="70"/>
                  </a:lnTo>
                  <a:lnTo>
                    <a:pt x="620" y="68"/>
                  </a:lnTo>
                  <a:lnTo>
                    <a:pt x="632" y="62"/>
                  </a:lnTo>
                  <a:lnTo>
                    <a:pt x="644" y="58"/>
                  </a:lnTo>
                  <a:lnTo>
                    <a:pt x="652" y="54"/>
                  </a:lnTo>
                  <a:lnTo>
                    <a:pt x="664" y="54"/>
                  </a:lnTo>
                  <a:lnTo>
                    <a:pt x="664" y="56"/>
                  </a:lnTo>
                  <a:lnTo>
                    <a:pt x="664" y="64"/>
                  </a:lnTo>
                  <a:lnTo>
                    <a:pt x="664" y="66"/>
                  </a:lnTo>
                  <a:lnTo>
                    <a:pt x="668" y="70"/>
                  </a:lnTo>
                  <a:lnTo>
                    <a:pt x="672" y="68"/>
                  </a:lnTo>
                  <a:lnTo>
                    <a:pt x="674" y="64"/>
                  </a:lnTo>
                  <a:lnTo>
                    <a:pt x="682" y="54"/>
                  </a:lnTo>
                  <a:lnTo>
                    <a:pt x="686" y="54"/>
                  </a:lnTo>
                  <a:lnTo>
                    <a:pt x="692" y="64"/>
                  </a:lnTo>
                  <a:lnTo>
                    <a:pt x="692" y="80"/>
                  </a:lnTo>
                  <a:lnTo>
                    <a:pt x="694" y="84"/>
                  </a:lnTo>
                  <a:lnTo>
                    <a:pt x="694" y="88"/>
                  </a:lnTo>
                  <a:lnTo>
                    <a:pt x="684" y="96"/>
                  </a:lnTo>
                  <a:lnTo>
                    <a:pt x="682" y="102"/>
                  </a:lnTo>
                  <a:lnTo>
                    <a:pt x="680" y="106"/>
                  </a:lnTo>
                  <a:lnTo>
                    <a:pt x="672" y="112"/>
                  </a:lnTo>
                  <a:lnTo>
                    <a:pt x="666" y="114"/>
                  </a:lnTo>
                  <a:lnTo>
                    <a:pt x="660" y="118"/>
                  </a:lnTo>
                  <a:lnTo>
                    <a:pt x="646" y="116"/>
                  </a:lnTo>
                  <a:lnTo>
                    <a:pt x="642" y="116"/>
                  </a:lnTo>
                  <a:lnTo>
                    <a:pt x="640" y="116"/>
                  </a:lnTo>
                  <a:lnTo>
                    <a:pt x="638" y="110"/>
                  </a:lnTo>
                  <a:lnTo>
                    <a:pt x="638" y="108"/>
                  </a:lnTo>
                  <a:lnTo>
                    <a:pt x="636" y="106"/>
                  </a:lnTo>
                  <a:lnTo>
                    <a:pt x="632" y="104"/>
                  </a:lnTo>
                  <a:lnTo>
                    <a:pt x="630" y="106"/>
                  </a:lnTo>
                  <a:lnTo>
                    <a:pt x="632" y="120"/>
                  </a:lnTo>
                  <a:lnTo>
                    <a:pt x="630" y="122"/>
                  </a:lnTo>
                  <a:lnTo>
                    <a:pt x="628" y="120"/>
                  </a:lnTo>
                  <a:lnTo>
                    <a:pt x="632" y="128"/>
                  </a:lnTo>
                  <a:lnTo>
                    <a:pt x="638" y="128"/>
                  </a:lnTo>
                  <a:lnTo>
                    <a:pt x="642" y="134"/>
                  </a:lnTo>
                  <a:lnTo>
                    <a:pt x="638" y="140"/>
                  </a:lnTo>
                  <a:lnTo>
                    <a:pt x="642" y="144"/>
                  </a:lnTo>
                  <a:lnTo>
                    <a:pt x="626" y="162"/>
                  </a:lnTo>
                  <a:lnTo>
                    <a:pt x="622" y="164"/>
                  </a:lnTo>
                  <a:lnTo>
                    <a:pt x="614" y="162"/>
                  </a:lnTo>
                  <a:lnTo>
                    <a:pt x="608" y="162"/>
                  </a:lnTo>
                  <a:lnTo>
                    <a:pt x="606" y="164"/>
                  </a:lnTo>
                  <a:lnTo>
                    <a:pt x="612" y="168"/>
                  </a:lnTo>
                  <a:lnTo>
                    <a:pt x="628" y="166"/>
                  </a:lnTo>
                  <a:lnTo>
                    <a:pt x="638" y="164"/>
                  </a:lnTo>
                  <a:lnTo>
                    <a:pt x="652" y="156"/>
                  </a:lnTo>
                  <a:lnTo>
                    <a:pt x="654" y="152"/>
                  </a:lnTo>
                  <a:lnTo>
                    <a:pt x="658" y="152"/>
                  </a:lnTo>
                  <a:lnTo>
                    <a:pt x="664" y="158"/>
                  </a:lnTo>
                  <a:lnTo>
                    <a:pt x="658" y="170"/>
                  </a:lnTo>
                  <a:lnTo>
                    <a:pt x="646" y="184"/>
                  </a:lnTo>
                  <a:lnTo>
                    <a:pt x="632" y="186"/>
                  </a:lnTo>
                  <a:lnTo>
                    <a:pt x="628" y="188"/>
                  </a:lnTo>
                  <a:lnTo>
                    <a:pt x="612" y="190"/>
                  </a:lnTo>
                  <a:lnTo>
                    <a:pt x="598" y="212"/>
                  </a:lnTo>
                  <a:lnTo>
                    <a:pt x="592" y="214"/>
                  </a:lnTo>
                  <a:lnTo>
                    <a:pt x="592" y="218"/>
                  </a:lnTo>
                  <a:lnTo>
                    <a:pt x="576" y="228"/>
                  </a:lnTo>
                  <a:lnTo>
                    <a:pt x="568" y="240"/>
                  </a:lnTo>
                  <a:lnTo>
                    <a:pt x="560" y="258"/>
                  </a:lnTo>
                  <a:lnTo>
                    <a:pt x="556" y="282"/>
                  </a:lnTo>
                  <a:lnTo>
                    <a:pt x="552" y="288"/>
                  </a:lnTo>
                  <a:lnTo>
                    <a:pt x="542" y="292"/>
                  </a:lnTo>
                  <a:lnTo>
                    <a:pt x="510" y="296"/>
                  </a:lnTo>
                  <a:lnTo>
                    <a:pt x="508" y="300"/>
                  </a:lnTo>
                  <a:lnTo>
                    <a:pt x="400" y="226"/>
                  </a:lnTo>
                  <a:lnTo>
                    <a:pt x="312" y="238"/>
                  </a:lnTo>
                  <a:lnTo>
                    <a:pt x="310" y="226"/>
                  </a:lnTo>
                  <a:lnTo>
                    <a:pt x="292" y="212"/>
                  </a:lnTo>
                  <a:lnTo>
                    <a:pt x="286" y="218"/>
                  </a:lnTo>
                  <a:lnTo>
                    <a:pt x="282" y="214"/>
                  </a:lnTo>
                  <a:lnTo>
                    <a:pt x="284" y="210"/>
                  </a:lnTo>
                  <a:lnTo>
                    <a:pt x="282" y="208"/>
                  </a:lnTo>
                  <a:lnTo>
                    <a:pt x="178" y="220"/>
                  </a:lnTo>
                  <a:lnTo>
                    <a:pt x="174" y="218"/>
                  </a:lnTo>
                  <a:lnTo>
                    <a:pt x="172" y="222"/>
                  </a:lnTo>
                  <a:lnTo>
                    <a:pt x="152" y="232"/>
                  </a:lnTo>
                  <a:lnTo>
                    <a:pt x="152" y="236"/>
                  </a:lnTo>
                  <a:lnTo>
                    <a:pt x="144" y="236"/>
                  </a:lnTo>
                  <a:lnTo>
                    <a:pt x="120" y="248"/>
                  </a:lnTo>
                  <a:lnTo>
                    <a:pt x="0" y="266"/>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7" name="Freeform 16"/>
            <p:cNvSpPr>
              <a:spLocks/>
            </p:cNvSpPr>
            <p:nvPr/>
          </p:nvSpPr>
          <p:spPr bwMode="gray">
            <a:xfrm>
              <a:off x="6216589" y="2867906"/>
              <a:ext cx="337343" cy="591343"/>
            </a:xfrm>
            <a:custGeom>
              <a:avLst/>
              <a:gdLst>
                <a:gd name="T0" fmla="*/ 3 w 240"/>
                <a:gd name="T1" fmla="*/ 7 h 420"/>
                <a:gd name="T2" fmla="*/ 8 w 240"/>
                <a:gd name="T3" fmla="*/ 69 h 420"/>
                <a:gd name="T4" fmla="*/ 7 w 240"/>
                <a:gd name="T5" fmla="*/ 71 h 420"/>
                <a:gd name="T6" fmla="*/ 8 w 240"/>
                <a:gd name="T7" fmla="*/ 74 h 420"/>
                <a:gd name="T8" fmla="*/ 7 w 240"/>
                <a:gd name="T9" fmla="*/ 76 h 420"/>
                <a:gd name="T10" fmla="*/ 9 w 240"/>
                <a:gd name="T11" fmla="*/ 81 h 420"/>
                <a:gd name="T12" fmla="*/ 10 w 240"/>
                <a:gd name="T13" fmla="*/ 87 h 420"/>
                <a:gd name="T14" fmla="*/ 7 w 240"/>
                <a:gd name="T15" fmla="*/ 92 h 420"/>
                <a:gd name="T16" fmla="*/ 7 w 240"/>
                <a:gd name="T17" fmla="*/ 94 h 420"/>
                <a:gd name="T18" fmla="*/ 4 w 240"/>
                <a:gd name="T19" fmla="*/ 98 h 420"/>
                <a:gd name="T20" fmla="*/ 3 w 240"/>
                <a:gd name="T21" fmla="*/ 102 h 420"/>
                <a:gd name="T22" fmla="*/ 3 w 240"/>
                <a:gd name="T23" fmla="*/ 105 h 420"/>
                <a:gd name="T24" fmla="*/ 0 w 240"/>
                <a:gd name="T25" fmla="*/ 110 h 420"/>
                <a:gd name="T26" fmla="*/ 0 w 240"/>
                <a:gd name="T27" fmla="*/ 112 h 420"/>
                <a:gd name="T28" fmla="*/ 2 w 240"/>
                <a:gd name="T29" fmla="*/ 112 h 420"/>
                <a:gd name="T30" fmla="*/ 2 w 240"/>
                <a:gd name="T31" fmla="*/ 112 h 420"/>
                <a:gd name="T32" fmla="*/ 3 w 240"/>
                <a:gd name="T33" fmla="*/ 113 h 420"/>
                <a:gd name="T34" fmla="*/ 3 w 240"/>
                <a:gd name="T35" fmla="*/ 112 h 420"/>
                <a:gd name="T36" fmla="*/ 3 w 240"/>
                <a:gd name="T37" fmla="*/ 112 h 420"/>
                <a:gd name="T38" fmla="*/ 4 w 240"/>
                <a:gd name="T39" fmla="*/ 109 h 420"/>
                <a:gd name="T40" fmla="*/ 9 w 240"/>
                <a:gd name="T41" fmla="*/ 110 h 420"/>
                <a:gd name="T42" fmla="*/ 14 w 240"/>
                <a:gd name="T43" fmla="*/ 107 h 420"/>
                <a:gd name="T44" fmla="*/ 21 w 240"/>
                <a:gd name="T45" fmla="*/ 111 h 420"/>
                <a:gd name="T46" fmla="*/ 21 w 240"/>
                <a:gd name="T47" fmla="*/ 112 h 420"/>
                <a:gd name="T48" fmla="*/ 22 w 240"/>
                <a:gd name="T49" fmla="*/ 111 h 420"/>
                <a:gd name="T50" fmla="*/ 24 w 240"/>
                <a:gd name="T51" fmla="*/ 107 h 420"/>
                <a:gd name="T52" fmla="*/ 28 w 240"/>
                <a:gd name="T53" fmla="*/ 105 h 420"/>
                <a:gd name="T54" fmla="*/ 29 w 240"/>
                <a:gd name="T55" fmla="*/ 107 h 420"/>
                <a:gd name="T56" fmla="*/ 32 w 240"/>
                <a:gd name="T57" fmla="*/ 109 h 420"/>
                <a:gd name="T58" fmla="*/ 33 w 240"/>
                <a:gd name="T59" fmla="*/ 107 h 420"/>
                <a:gd name="T60" fmla="*/ 35 w 240"/>
                <a:gd name="T61" fmla="*/ 102 h 420"/>
                <a:gd name="T62" fmla="*/ 37 w 240"/>
                <a:gd name="T63" fmla="*/ 100 h 420"/>
                <a:gd name="T64" fmla="*/ 38 w 240"/>
                <a:gd name="T65" fmla="*/ 101 h 420"/>
                <a:gd name="T66" fmla="*/ 41 w 240"/>
                <a:gd name="T67" fmla="*/ 103 h 420"/>
                <a:gd name="T68" fmla="*/ 47 w 240"/>
                <a:gd name="T69" fmla="*/ 102 h 420"/>
                <a:gd name="T70" fmla="*/ 49 w 240"/>
                <a:gd name="T71" fmla="*/ 98 h 420"/>
                <a:gd name="T72" fmla="*/ 57 w 240"/>
                <a:gd name="T73" fmla="*/ 87 h 420"/>
                <a:gd name="T74" fmla="*/ 57 w 240"/>
                <a:gd name="T75" fmla="*/ 84 h 420"/>
                <a:gd name="T76" fmla="*/ 59 w 240"/>
                <a:gd name="T77" fmla="*/ 82 h 420"/>
                <a:gd name="T78" fmla="*/ 63 w 240"/>
                <a:gd name="T79" fmla="*/ 83 h 420"/>
                <a:gd name="T80" fmla="*/ 65 w 240"/>
                <a:gd name="T81" fmla="*/ 80 h 420"/>
                <a:gd name="T82" fmla="*/ 68 w 240"/>
                <a:gd name="T83" fmla="*/ 80 h 420"/>
                <a:gd name="T84" fmla="*/ 69 w 240"/>
                <a:gd name="T85" fmla="*/ 79 h 420"/>
                <a:gd name="T86" fmla="*/ 68 w 240"/>
                <a:gd name="T87" fmla="*/ 74 h 420"/>
                <a:gd name="T88" fmla="*/ 68 w 240"/>
                <a:gd name="T89" fmla="*/ 73 h 420"/>
                <a:gd name="T90" fmla="*/ 68 w 240"/>
                <a:gd name="T91" fmla="*/ 70 h 420"/>
                <a:gd name="T92" fmla="*/ 60 w 240"/>
                <a:gd name="T93" fmla="*/ 3 h 420"/>
                <a:gd name="T94" fmla="*/ 60 w 240"/>
                <a:gd name="T95" fmla="*/ 0 h 420"/>
                <a:gd name="T96" fmla="*/ 16 w 240"/>
                <a:gd name="T97" fmla="*/ 5 h 420"/>
                <a:gd name="T98" fmla="*/ 15 w 240"/>
                <a:gd name="T99" fmla="*/ 6 h 420"/>
                <a:gd name="T100" fmla="*/ 11 w 240"/>
                <a:gd name="T101" fmla="*/ 7 h 420"/>
                <a:gd name="T102" fmla="*/ 9 w 240"/>
                <a:gd name="T103" fmla="*/ 8 h 420"/>
                <a:gd name="T104" fmla="*/ 5 w 240"/>
                <a:gd name="T105" fmla="*/ 9 h 420"/>
                <a:gd name="T106" fmla="*/ 3 w 240"/>
                <a:gd name="T107" fmla="*/ 7 h 4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0"/>
                <a:gd name="T163" fmla="*/ 0 h 420"/>
                <a:gd name="T164" fmla="*/ 240 w 240"/>
                <a:gd name="T165" fmla="*/ 420 h 4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0" h="420">
                  <a:moveTo>
                    <a:pt x="8" y="24"/>
                  </a:moveTo>
                  <a:lnTo>
                    <a:pt x="28" y="260"/>
                  </a:lnTo>
                  <a:lnTo>
                    <a:pt x="24" y="264"/>
                  </a:lnTo>
                  <a:lnTo>
                    <a:pt x="26" y="274"/>
                  </a:lnTo>
                  <a:lnTo>
                    <a:pt x="24" y="286"/>
                  </a:lnTo>
                  <a:lnTo>
                    <a:pt x="32" y="304"/>
                  </a:lnTo>
                  <a:lnTo>
                    <a:pt x="36" y="324"/>
                  </a:lnTo>
                  <a:lnTo>
                    <a:pt x="24" y="344"/>
                  </a:lnTo>
                  <a:lnTo>
                    <a:pt x="24" y="350"/>
                  </a:lnTo>
                  <a:lnTo>
                    <a:pt x="16" y="366"/>
                  </a:lnTo>
                  <a:lnTo>
                    <a:pt x="6" y="378"/>
                  </a:lnTo>
                  <a:lnTo>
                    <a:pt x="6" y="392"/>
                  </a:lnTo>
                  <a:lnTo>
                    <a:pt x="0" y="410"/>
                  </a:lnTo>
                  <a:lnTo>
                    <a:pt x="0" y="414"/>
                  </a:lnTo>
                  <a:lnTo>
                    <a:pt x="2" y="418"/>
                  </a:lnTo>
                  <a:lnTo>
                    <a:pt x="8" y="420"/>
                  </a:lnTo>
                  <a:lnTo>
                    <a:pt x="14" y="418"/>
                  </a:lnTo>
                  <a:lnTo>
                    <a:pt x="12" y="414"/>
                  </a:lnTo>
                  <a:lnTo>
                    <a:pt x="16" y="406"/>
                  </a:lnTo>
                  <a:lnTo>
                    <a:pt x="30" y="408"/>
                  </a:lnTo>
                  <a:lnTo>
                    <a:pt x="48" y="400"/>
                  </a:lnTo>
                  <a:lnTo>
                    <a:pt x="72" y="412"/>
                  </a:lnTo>
                  <a:lnTo>
                    <a:pt x="74" y="414"/>
                  </a:lnTo>
                  <a:lnTo>
                    <a:pt x="78" y="412"/>
                  </a:lnTo>
                  <a:lnTo>
                    <a:pt x="84" y="398"/>
                  </a:lnTo>
                  <a:lnTo>
                    <a:pt x="96" y="392"/>
                  </a:lnTo>
                  <a:lnTo>
                    <a:pt x="102" y="400"/>
                  </a:lnTo>
                  <a:lnTo>
                    <a:pt x="110" y="404"/>
                  </a:lnTo>
                  <a:lnTo>
                    <a:pt x="116" y="400"/>
                  </a:lnTo>
                  <a:lnTo>
                    <a:pt x="122" y="380"/>
                  </a:lnTo>
                  <a:lnTo>
                    <a:pt x="128" y="372"/>
                  </a:lnTo>
                  <a:lnTo>
                    <a:pt x="132" y="374"/>
                  </a:lnTo>
                  <a:lnTo>
                    <a:pt x="142" y="384"/>
                  </a:lnTo>
                  <a:lnTo>
                    <a:pt x="162" y="382"/>
                  </a:lnTo>
                  <a:lnTo>
                    <a:pt x="166" y="366"/>
                  </a:lnTo>
                  <a:lnTo>
                    <a:pt x="198" y="324"/>
                  </a:lnTo>
                  <a:lnTo>
                    <a:pt x="198" y="310"/>
                  </a:lnTo>
                  <a:lnTo>
                    <a:pt x="204" y="306"/>
                  </a:lnTo>
                  <a:lnTo>
                    <a:pt x="216" y="308"/>
                  </a:lnTo>
                  <a:lnTo>
                    <a:pt x="226" y="300"/>
                  </a:lnTo>
                  <a:lnTo>
                    <a:pt x="236" y="298"/>
                  </a:lnTo>
                  <a:lnTo>
                    <a:pt x="240" y="292"/>
                  </a:lnTo>
                  <a:lnTo>
                    <a:pt x="234" y="274"/>
                  </a:lnTo>
                  <a:lnTo>
                    <a:pt x="234" y="270"/>
                  </a:lnTo>
                  <a:lnTo>
                    <a:pt x="236" y="262"/>
                  </a:lnTo>
                  <a:lnTo>
                    <a:pt x="208" y="4"/>
                  </a:lnTo>
                  <a:lnTo>
                    <a:pt x="208" y="0"/>
                  </a:lnTo>
                  <a:lnTo>
                    <a:pt x="54" y="18"/>
                  </a:lnTo>
                  <a:lnTo>
                    <a:pt x="50" y="22"/>
                  </a:lnTo>
                  <a:lnTo>
                    <a:pt x="40" y="26"/>
                  </a:lnTo>
                  <a:lnTo>
                    <a:pt x="32" y="30"/>
                  </a:lnTo>
                  <a:lnTo>
                    <a:pt x="18" y="32"/>
                  </a:lnTo>
                  <a:lnTo>
                    <a:pt x="8" y="24"/>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8" name="Freeform 17"/>
            <p:cNvSpPr>
              <a:spLocks/>
            </p:cNvSpPr>
            <p:nvPr/>
          </p:nvSpPr>
          <p:spPr bwMode="gray">
            <a:xfrm>
              <a:off x="6510276" y="2780593"/>
              <a:ext cx="462359" cy="521890"/>
            </a:xfrm>
            <a:custGeom>
              <a:avLst/>
              <a:gdLst>
                <a:gd name="T0" fmla="*/ 8 w 330"/>
                <a:gd name="T1" fmla="*/ 88 h 370"/>
                <a:gd name="T2" fmla="*/ 12 w 330"/>
                <a:gd name="T3" fmla="*/ 89 h 370"/>
                <a:gd name="T4" fmla="*/ 15 w 330"/>
                <a:gd name="T5" fmla="*/ 87 h 370"/>
                <a:gd name="T6" fmla="*/ 22 w 330"/>
                <a:gd name="T7" fmla="*/ 94 h 370"/>
                <a:gd name="T8" fmla="*/ 29 w 330"/>
                <a:gd name="T9" fmla="*/ 95 h 370"/>
                <a:gd name="T10" fmla="*/ 36 w 330"/>
                <a:gd name="T11" fmla="*/ 97 h 370"/>
                <a:gd name="T12" fmla="*/ 41 w 330"/>
                <a:gd name="T13" fmla="*/ 98 h 370"/>
                <a:gd name="T14" fmla="*/ 44 w 330"/>
                <a:gd name="T15" fmla="*/ 97 h 370"/>
                <a:gd name="T16" fmla="*/ 47 w 330"/>
                <a:gd name="T17" fmla="*/ 94 h 370"/>
                <a:gd name="T18" fmla="*/ 50 w 330"/>
                <a:gd name="T19" fmla="*/ 94 h 370"/>
                <a:gd name="T20" fmla="*/ 55 w 330"/>
                <a:gd name="T21" fmla="*/ 98 h 370"/>
                <a:gd name="T22" fmla="*/ 58 w 330"/>
                <a:gd name="T23" fmla="*/ 101 h 370"/>
                <a:gd name="T24" fmla="*/ 63 w 330"/>
                <a:gd name="T25" fmla="*/ 97 h 370"/>
                <a:gd name="T26" fmla="*/ 65 w 330"/>
                <a:gd name="T27" fmla="*/ 93 h 370"/>
                <a:gd name="T28" fmla="*/ 66 w 330"/>
                <a:gd name="T29" fmla="*/ 83 h 370"/>
                <a:gd name="T30" fmla="*/ 70 w 330"/>
                <a:gd name="T31" fmla="*/ 86 h 370"/>
                <a:gd name="T32" fmla="*/ 71 w 330"/>
                <a:gd name="T33" fmla="*/ 80 h 370"/>
                <a:gd name="T34" fmla="*/ 75 w 330"/>
                <a:gd name="T35" fmla="*/ 74 h 370"/>
                <a:gd name="T36" fmla="*/ 78 w 330"/>
                <a:gd name="T37" fmla="*/ 71 h 370"/>
                <a:gd name="T38" fmla="*/ 81 w 330"/>
                <a:gd name="T39" fmla="*/ 70 h 370"/>
                <a:gd name="T40" fmla="*/ 87 w 330"/>
                <a:gd name="T41" fmla="*/ 65 h 370"/>
                <a:gd name="T42" fmla="*/ 90 w 330"/>
                <a:gd name="T43" fmla="*/ 63 h 370"/>
                <a:gd name="T44" fmla="*/ 88 w 330"/>
                <a:gd name="T45" fmla="*/ 58 h 370"/>
                <a:gd name="T46" fmla="*/ 90 w 330"/>
                <a:gd name="T47" fmla="*/ 54 h 370"/>
                <a:gd name="T48" fmla="*/ 87 w 330"/>
                <a:gd name="T49" fmla="*/ 42 h 370"/>
                <a:gd name="T50" fmla="*/ 89 w 330"/>
                <a:gd name="T51" fmla="*/ 36 h 370"/>
                <a:gd name="T52" fmla="*/ 91 w 330"/>
                <a:gd name="T53" fmla="*/ 36 h 370"/>
                <a:gd name="T54" fmla="*/ 75 w 330"/>
                <a:gd name="T55" fmla="*/ 6 h 370"/>
                <a:gd name="T56" fmla="*/ 68 w 330"/>
                <a:gd name="T57" fmla="*/ 9 h 370"/>
                <a:gd name="T58" fmla="*/ 61 w 330"/>
                <a:gd name="T59" fmla="*/ 16 h 370"/>
                <a:gd name="T60" fmla="*/ 55 w 330"/>
                <a:gd name="T61" fmla="*/ 16 h 370"/>
                <a:gd name="T62" fmla="*/ 49 w 330"/>
                <a:gd name="T63" fmla="*/ 21 h 370"/>
                <a:gd name="T64" fmla="*/ 42 w 330"/>
                <a:gd name="T65" fmla="*/ 19 h 370"/>
                <a:gd name="T66" fmla="*/ 41 w 330"/>
                <a:gd name="T67" fmla="*/ 19 h 370"/>
                <a:gd name="T68" fmla="*/ 41 w 330"/>
                <a:gd name="T69" fmla="*/ 17 h 370"/>
                <a:gd name="T70" fmla="*/ 31 w 330"/>
                <a:gd name="T71" fmla="*/ 15 h 370"/>
                <a:gd name="T72" fmla="*/ 27 w 330"/>
                <a:gd name="T73" fmla="*/ 16 h 370"/>
                <a:gd name="T74" fmla="*/ 0 w 330"/>
                <a:gd name="T75" fmla="*/ 17 h 3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0"/>
                <a:gd name="T115" fmla="*/ 0 h 370"/>
                <a:gd name="T116" fmla="*/ 330 w 330"/>
                <a:gd name="T117" fmla="*/ 370 h 3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0" h="370">
                  <a:moveTo>
                    <a:pt x="0" y="66"/>
                  </a:moveTo>
                  <a:lnTo>
                    <a:pt x="28" y="324"/>
                  </a:lnTo>
                  <a:lnTo>
                    <a:pt x="36" y="324"/>
                  </a:lnTo>
                  <a:lnTo>
                    <a:pt x="44" y="328"/>
                  </a:lnTo>
                  <a:lnTo>
                    <a:pt x="48" y="328"/>
                  </a:lnTo>
                  <a:lnTo>
                    <a:pt x="56" y="322"/>
                  </a:lnTo>
                  <a:lnTo>
                    <a:pt x="72" y="334"/>
                  </a:lnTo>
                  <a:lnTo>
                    <a:pt x="78" y="348"/>
                  </a:lnTo>
                  <a:lnTo>
                    <a:pt x="90" y="354"/>
                  </a:lnTo>
                  <a:lnTo>
                    <a:pt x="106" y="352"/>
                  </a:lnTo>
                  <a:lnTo>
                    <a:pt x="122" y="364"/>
                  </a:lnTo>
                  <a:lnTo>
                    <a:pt x="128" y="356"/>
                  </a:lnTo>
                  <a:lnTo>
                    <a:pt x="134" y="354"/>
                  </a:lnTo>
                  <a:lnTo>
                    <a:pt x="148" y="360"/>
                  </a:lnTo>
                  <a:lnTo>
                    <a:pt x="158" y="358"/>
                  </a:lnTo>
                  <a:lnTo>
                    <a:pt x="160" y="356"/>
                  </a:lnTo>
                  <a:lnTo>
                    <a:pt x="166" y="354"/>
                  </a:lnTo>
                  <a:lnTo>
                    <a:pt x="168" y="348"/>
                  </a:lnTo>
                  <a:lnTo>
                    <a:pt x="178" y="342"/>
                  </a:lnTo>
                  <a:lnTo>
                    <a:pt x="182" y="348"/>
                  </a:lnTo>
                  <a:lnTo>
                    <a:pt x="190" y="360"/>
                  </a:lnTo>
                  <a:lnTo>
                    <a:pt x="198" y="360"/>
                  </a:lnTo>
                  <a:lnTo>
                    <a:pt x="208" y="368"/>
                  </a:lnTo>
                  <a:lnTo>
                    <a:pt x="210" y="370"/>
                  </a:lnTo>
                  <a:lnTo>
                    <a:pt x="220" y="370"/>
                  </a:lnTo>
                  <a:lnTo>
                    <a:pt x="228" y="356"/>
                  </a:lnTo>
                  <a:lnTo>
                    <a:pt x="234" y="352"/>
                  </a:lnTo>
                  <a:lnTo>
                    <a:pt x="234" y="342"/>
                  </a:lnTo>
                  <a:lnTo>
                    <a:pt x="234" y="330"/>
                  </a:lnTo>
                  <a:lnTo>
                    <a:pt x="240" y="306"/>
                  </a:lnTo>
                  <a:lnTo>
                    <a:pt x="246" y="306"/>
                  </a:lnTo>
                  <a:lnTo>
                    <a:pt x="254" y="318"/>
                  </a:lnTo>
                  <a:lnTo>
                    <a:pt x="262" y="308"/>
                  </a:lnTo>
                  <a:lnTo>
                    <a:pt x="260" y="296"/>
                  </a:lnTo>
                  <a:lnTo>
                    <a:pt x="268" y="280"/>
                  </a:lnTo>
                  <a:lnTo>
                    <a:pt x="274" y="272"/>
                  </a:lnTo>
                  <a:lnTo>
                    <a:pt x="274" y="268"/>
                  </a:lnTo>
                  <a:lnTo>
                    <a:pt x="280" y="262"/>
                  </a:lnTo>
                  <a:lnTo>
                    <a:pt x="288" y="264"/>
                  </a:lnTo>
                  <a:lnTo>
                    <a:pt x="296" y="260"/>
                  </a:lnTo>
                  <a:lnTo>
                    <a:pt x="298" y="258"/>
                  </a:lnTo>
                  <a:lnTo>
                    <a:pt x="312" y="240"/>
                  </a:lnTo>
                  <a:lnTo>
                    <a:pt x="316" y="238"/>
                  </a:lnTo>
                  <a:lnTo>
                    <a:pt x="324" y="230"/>
                  </a:lnTo>
                  <a:lnTo>
                    <a:pt x="322" y="220"/>
                  </a:lnTo>
                  <a:lnTo>
                    <a:pt x="320" y="214"/>
                  </a:lnTo>
                  <a:lnTo>
                    <a:pt x="320" y="206"/>
                  </a:lnTo>
                  <a:lnTo>
                    <a:pt x="324" y="198"/>
                  </a:lnTo>
                  <a:lnTo>
                    <a:pt x="330" y="162"/>
                  </a:lnTo>
                  <a:lnTo>
                    <a:pt x="316" y="154"/>
                  </a:lnTo>
                  <a:lnTo>
                    <a:pt x="326" y="146"/>
                  </a:lnTo>
                  <a:lnTo>
                    <a:pt x="322" y="136"/>
                  </a:lnTo>
                  <a:lnTo>
                    <a:pt x="328" y="130"/>
                  </a:lnTo>
                  <a:lnTo>
                    <a:pt x="330" y="132"/>
                  </a:lnTo>
                  <a:lnTo>
                    <a:pt x="308" y="0"/>
                  </a:lnTo>
                  <a:lnTo>
                    <a:pt x="270" y="20"/>
                  </a:lnTo>
                  <a:lnTo>
                    <a:pt x="254" y="30"/>
                  </a:lnTo>
                  <a:lnTo>
                    <a:pt x="246" y="34"/>
                  </a:lnTo>
                  <a:lnTo>
                    <a:pt x="224" y="58"/>
                  </a:lnTo>
                  <a:lnTo>
                    <a:pt x="218" y="62"/>
                  </a:lnTo>
                  <a:lnTo>
                    <a:pt x="212" y="62"/>
                  </a:lnTo>
                  <a:lnTo>
                    <a:pt x="200" y="62"/>
                  </a:lnTo>
                  <a:lnTo>
                    <a:pt x="194" y="64"/>
                  </a:lnTo>
                  <a:lnTo>
                    <a:pt x="176" y="78"/>
                  </a:lnTo>
                  <a:lnTo>
                    <a:pt x="168" y="76"/>
                  </a:lnTo>
                  <a:lnTo>
                    <a:pt x="154" y="72"/>
                  </a:lnTo>
                  <a:lnTo>
                    <a:pt x="150" y="74"/>
                  </a:lnTo>
                  <a:lnTo>
                    <a:pt x="146" y="72"/>
                  </a:lnTo>
                  <a:lnTo>
                    <a:pt x="150" y="66"/>
                  </a:lnTo>
                  <a:lnTo>
                    <a:pt x="146" y="66"/>
                  </a:lnTo>
                  <a:lnTo>
                    <a:pt x="136" y="64"/>
                  </a:lnTo>
                  <a:lnTo>
                    <a:pt x="112" y="56"/>
                  </a:lnTo>
                  <a:lnTo>
                    <a:pt x="108" y="56"/>
                  </a:lnTo>
                  <a:lnTo>
                    <a:pt x="96" y="58"/>
                  </a:lnTo>
                  <a:lnTo>
                    <a:pt x="96" y="52"/>
                  </a:lnTo>
                  <a:lnTo>
                    <a:pt x="0" y="66"/>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79" name="Freeform 19"/>
            <p:cNvSpPr>
              <a:spLocks/>
            </p:cNvSpPr>
            <p:nvPr/>
          </p:nvSpPr>
          <p:spPr bwMode="gray">
            <a:xfrm>
              <a:off x="6723772" y="3089681"/>
              <a:ext cx="842365" cy="480066"/>
            </a:xfrm>
            <a:custGeom>
              <a:avLst/>
              <a:gdLst>
                <a:gd name="T0" fmla="*/ 52 w 600"/>
                <a:gd name="T1" fmla="*/ 81 h 344"/>
                <a:gd name="T2" fmla="*/ 43 w 600"/>
                <a:gd name="T3" fmla="*/ 81 h 344"/>
                <a:gd name="T4" fmla="*/ 37 w 600"/>
                <a:gd name="T5" fmla="*/ 82 h 344"/>
                <a:gd name="T6" fmla="*/ 10 w 600"/>
                <a:gd name="T7" fmla="*/ 81 h 344"/>
                <a:gd name="T8" fmla="*/ 15 w 600"/>
                <a:gd name="T9" fmla="*/ 75 h 344"/>
                <a:gd name="T10" fmla="*/ 18 w 600"/>
                <a:gd name="T11" fmla="*/ 71 h 344"/>
                <a:gd name="T12" fmla="*/ 32 w 600"/>
                <a:gd name="T13" fmla="*/ 59 h 344"/>
                <a:gd name="T14" fmla="*/ 36 w 600"/>
                <a:gd name="T15" fmla="*/ 64 h 344"/>
                <a:gd name="T16" fmla="*/ 45 w 600"/>
                <a:gd name="T17" fmla="*/ 64 h 344"/>
                <a:gd name="T18" fmla="*/ 49 w 600"/>
                <a:gd name="T19" fmla="*/ 63 h 344"/>
                <a:gd name="T20" fmla="*/ 57 w 600"/>
                <a:gd name="T21" fmla="*/ 61 h 344"/>
                <a:gd name="T22" fmla="*/ 60 w 600"/>
                <a:gd name="T23" fmla="*/ 59 h 344"/>
                <a:gd name="T24" fmla="*/ 69 w 600"/>
                <a:gd name="T25" fmla="*/ 51 h 344"/>
                <a:gd name="T26" fmla="*/ 73 w 600"/>
                <a:gd name="T27" fmla="*/ 42 h 344"/>
                <a:gd name="T28" fmla="*/ 82 w 600"/>
                <a:gd name="T29" fmla="*/ 27 h 344"/>
                <a:gd name="T30" fmla="*/ 87 w 600"/>
                <a:gd name="T31" fmla="*/ 28 h 344"/>
                <a:gd name="T32" fmla="*/ 91 w 600"/>
                <a:gd name="T33" fmla="*/ 17 h 344"/>
                <a:gd name="T34" fmla="*/ 97 w 600"/>
                <a:gd name="T35" fmla="*/ 13 h 344"/>
                <a:gd name="T36" fmla="*/ 102 w 600"/>
                <a:gd name="T37" fmla="*/ 8 h 344"/>
                <a:gd name="T38" fmla="*/ 100 w 600"/>
                <a:gd name="T39" fmla="*/ 3 h 344"/>
                <a:gd name="T40" fmla="*/ 112 w 600"/>
                <a:gd name="T41" fmla="*/ 6 h 344"/>
                <a:gd name="T42" fmla="*/ 115 w 600"/>
                <a:gd name="T43" fmla="*/ 3 h 344"/>
                <a:gd name="T44" fmla="*/ 121 w 600"/>
                <a:gd name="T45" fmla="*/ 3 h 344"/>
                <a:gd name="T46" fmla="*/ 127 w 600"/>
                <a:gd name="T47" fmla="*/ 7 h 344"/>
                <a:gd name="T48" fmla="*/ 132 w 600"/>
                <a:gd name="T49" fmla="*/ 11 h 344"/>
                <a:gd name="T50" fmla="*/ 129 w 600"/>
                <a:gd name="T51" fmla="*/ 21 h 344"/>
                <a:gd name="T52" fmla="*/ 135 w 600"/>
                <a:gd name="T53" fmla="*/ 21 h 344"/>
                <a:gd name="T54" fmla="*/ 140 w 600"/>
                <a:gd name="T55" fmla="*/ 24 h 344"/>
                <a:gd name="T56" fmla="*/ 143 w 600"/>
                <a:gd name="T57" fmla="*/ 26 h 344"/>
                <a:gd name="T58" fmla="*/ 152 w 600"/>
                <a:gd name="T59" fmla="*/ 28 h 344"/>
                <a:gd name="T60" fmla="*/ 152 w 600"/>
                <a:gd name="T61" fmla="*/ 33 h 344"/>
                <a:gd name="T62" fmla="*/ 152 w 600"/>
                <a:gd name="T63" fmla="*/ 38 h 344"/>
                <a:gd name="T64" fmla="*/ 157 w 600"/>
                <a:gd name="T65" fmla="*/ 42 h 344"/>
                <a:gd name="T66" fmla="*/ 153 w 600"/>
                <a:gd name="T67" fmla="*/ 44 h 344"/>
                <a:gd name="T68" fmla="*/ 155 w 600"/>
                <a:gd name="T69" fmla="*/ 45 h 344"/>
                <a:gd name="T70" fmla="*/ 152 w 600"/>
                <a:gd name="T71" fmla="*/ 46 h 344"/>
                <a:gd name="T72" fmla="*/ 155 w 600"/>
                <a:gd name="T73" fmla="*/ 49 h 344"/>
                <a:gd name="T74" fmla="*/ 156 w 600"/>
                <a:gd name="T75" fmla="*/ 52 h 344"/>
                <a:gd name="T76" fmla="*/ 152 w 600"/>
                <a:gd name="T77" fmla="*/ 52 h 344"/>
                <a:gd name="T78" fmla="*/ 157 w 600"/>
                <a:gd name="T79" fmla="*/ 54 h 344"/>
                <a:gd name="T80" fmla="*/ 166 w 600"/>
                <a:gd name="T81" fmla="*/ 52 h 344"/>
                <a:gd name="T82" fmla="*/ 167 w 600"/>
                <a:gd name="T83" fmla="*/ 62 h 3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00"/>
                <a:gd name="T127" fmla="*/ 0 h 344"/>
                <a:gd name="T128" fmla="*/ 600 w 600"/>
                <a:gd name="T129" fmla="*/ 344 h 3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00" h="344">
                  <a:moveTo>
                    <a:pt x="592" y="250"/>
                  </a:moveTo>
                  <a:lnTo>
                    <a:pt x="394" y="288"/>
                  </a:lnTo>
                  <a:lnTo>
                    <a:pt x="186" y="322"/>
                  </a:lnTo>
                  <a:lnTo>
                    <a:pt x="182" y="322"/>
                  </a:lnTo>
                  <a:lnTo>
                    <a:pt x="174" y="324"/>
                  </a:lnTo>
                  <a:lnTo>
                    <a:pt x="152" y="326"/>
                  </a:lnTo>
                  <a:lnTo>
                    <a:pt x="154" y="322"/>
                  </a:lnTo>
                  <a:lnTo>
                    <a:pt x="132" y="326"/>
                  </a:lnTo>
                  <a:lnTo>
                    <a:pt x="132" y="328"/>
                  </a:lnTo>
                  <a:lnTo>
                    <a:pt x="0" y="344"/>
                  </a:lnTo>
                  <a:lnTo>
                    <a:pt x="6" y="340"/>
                  </a:lnTo>
                  <a:lnTo>
                    <a:pt x="34" y="326"/>
                  </a:lnTo>
                  <a:lnTo>
                    <a:pt x="38" y="318"/>
                  </a:lnTo>
                  <a:lnTo>
                    <a:pt x="54" y="308"/>
                  </a:lnTo>
                  <a:lnTo>
                    <a:pt x="54" y="300"/>
                  </a:lnTo>
                  <a:lnTo>
                    <a:pt x="56" y="296"/>
                  </a:lnTo>
                  <a:lnTo>
                    <a:pt x="64" y="292"/>
                  </a:lnTo>
                  <a:lnTo>
                    <a:pt x="64" y="284"/>
                  </a:lnTo>
                  <a:lnTo>
                    <a:pt x="72" y="276"/>
                  </a:lnTo>
                  <a:lnTo>
                    <a:pt x="112" y="242"/>
                  </a:lnTo>
                  <a:lnTo>
                    <a:pt x="116" y="234"/>
                  </a:lnTo>
                  <a:lnTo>
                    <a:pt x="118" y="236"/>
                  </a:lnTo>
                  <a:lnTo>
                    <a:pt x="116" y="244"/>
                  </a:lnTo>
                  <a:lnTo>
                    <a:pt x="126" y="256"/>
                  </a:lnTo>
                  <a:lnTo>
                    <a:pt x="144" y="262"/>
                  </a:lnTo>
                  <a:lnTo>
                    <a:pt x="152" y="262"/>
                  </a:lnTo>
                  <a:lnTo>
                    <a:pt x="162" y="256"/>
                  </a:lnTo>
                  <a:lnTo>
                    <a:pt x="162" y="250"/>
                  </a:lnTo>
                  <a:lnTo>
                    <a:pt x="168" y="246"/>
                  </a:lnTo>
                  <a:lnTo>
                    <a:pt x="176" y="252"/>
                  </a:lnTo>
                  <a:lnTo>
                    <a:pt x="178" y="254"/>
                  </a:lnTo>
                  <a:lnTo>
                    <a:pt x="184" y="252"/>
                  </a:lnTo>
                  <a:lnTo>
                    <a:pt x="204" y="244"/>
                  </a:lnTo>
                  <a:lnTo>
                    <a:pt x="208" y="232"/>
                  </a:lnTo>
                  <a:lnTo>
                    <a:pt x="210" y="232"/>
                  </a:lnTo>
                  <a:lnTo>
                    <a:pt x="214" y="236"/>
                  </a:lnTo>
                  <a:lnTo>
                    <a:pt x="230" y="222"/>
                  </a:lnTo>
                  <a:lnTo>
                    <a:pt x="236" y="226"/>
                  </a:lnTo>
                  <a:lnTo>
                    <a:pt x="248" y="208"/>
                  </a:lnTo>
                  <a:lnTo>
                    <a:pt x="244" y="202"/>
                  </a:lnTo>
                  <a:lnTo>
                    <a:pt x="246" y="190"/>
                  </a:lnTo>
                  <a:lnTo>
                    <a:pt x="260" y="166"/>
                  </a:lnTo>
                  <a:lnTo>
                    <a:pt x="276" y="100"/>
                  </a:lnTo>
                  <a:lnTo>
                    <a:pt x="280" y="100"/>
                  </a:lnTo>
                  <a:lnTo>
                    <a:pt x="290" y="106"/>
                  </a:lnTo>
                  <a:lnTo>
                    <a:pt x="290" y="110"/>
                  </a:lnTo>
                  <a:lnTo>
                    <a:pt x="296" y="114"/>
                  </a:lnTo>
                  <a:lnTo>
                    <a:pt x="306" y="112"/>
                  </a:lnTo>
                  <a:lnTo>
                    <a:pt x="312" y="102"/>
                  </a:lnTo>
                  <a:lnTo>
                    <a:pt x="318" y="76"/>
                  </a:lnTo>
                  <a:lnTo>
                    <a:pt x="324" y="68"/>
                  </a:lnTo>
                  <a:lnTo>
                    <a:pt x="334" y="72"/>
                  </a:lnTo>
                  <a:lnTo>
                    <a:pt x="340" y="58"/>
                  </a:lnTo>
                  <a:lnTo>
                    <a:pt x="346" y="54"/>
                  </a:lnTo>
                  <a:lnTo>
                    <a:pt x="350" y="48"/>
                  </a:lnTo>
                  <a:lnTo>
                    <a:pt x="356" y="34"/>
                  </a:lnTo>
                  <a:lnTo>
                    <a:pt x="360" y="32"/>
                  </a:lnTo>
                  <a:lnTo>
                    <a:pt x="360" y="28"/>
                  </a:lnTo>
                  <a:lnTo>
                    <a:pt x="358" y="26"/>
                  </a:lnTo>
                  <a:lnTo>
                    <a:pt x="358" y="6"/>
                  </a:lnTo>
                  <a:lnTo>
                    <a:pt x="360" y="2"/>
                  </a:lnTo>
                  <a:lnTo>
                    <a:pt x="364" y="0"/>
                  </a:lnTo>
                  <a:lnTo>
                    <a:pt x="400" y="22"/>
                  </a:lnTo>
                  <a:lnTo>
                    <a:pt x="404" y="24"/>
                  </a:lnTo>
                  <a:lnTo>
                    <a:pt x="406" y="22"/>
                  </a:lnTo>
                  <a:lnTo>
                    <a:pt x="410" y="4"/>
                  </a:lnTo>
                  <a:lnTo>
                    <a:pt x="416" y="2"/>
                  </a:lnTo>
                  <a:lnTo>
                    <a:pt x="422" y="6"/>
                  </a:lnTo>
                  <a:lnTo>
                    <a:pt x="430" y="8"/>
                  </a:lnTo>
                  <a:lnTo>
                    <a:pt x="426" y="16"/>
                  </a:lnTo>
                  <a:lnTo>
                    <a:pt x="434" y="26"/>
                  </a:lnTo>
                  <a:lnTo>
                    <a:pt x="450" y="26"/>
                  </a:lnTo>
                  <a:lnTo>
                    <a:pt x="456" y="32"/>
                  </a:lnTo>
                  <a:lnTo>
                    <a:pt x="466" y="36"/>
                  </a:lnTo>
                  <a:lnTo>
                    <a:pt x="472" y="44"/>
                  </a:lnTo>
                  <a:lnTo>
                    <a:pt x="470" y="48"/>
                  </a:lnTo>
                  <a:lnTo>
                    <a:pt x="460" y="66"/>
                  </a:lnTo>
                  <a:lnTo>
                    <a:pt x="456" y="82"/>
                  </a:lnTo>
                  <a:lnTo>
                    <a:pt x="456" y="92"/>
                  </a:lnTo>
                  <a:lnTo>
                    <a:pt x="468" y="94"/>
                  </a:lnTo>
                  <a:lnTo>
                    <a:pt x="478" y="86"/>
                  </a:lnTo>
                  <a:lnTo>
                    <a:pt x="486" y="96"/>
                  </a:lnTo>
                  <a:lnTo>
                    <a:pt x="492" y="98"/>
                  </a:lnTo>
                  <a:lnTo>
                    <a:pt x="496" y="100"/>
                  </a:lnTo>
                  <a:lnTo>
                    <a:pt x="500" y="104"/>
                  </a:lnTo>
                  <a:lnTo>
                    <a:pt x="504" y="106"/>
                  </a:lnTo>
                  <a:lnTo>
                    <a:pt x="510" y="104"/>
                  </a:lnTo>
                  <a:lnTo>
                    <a:pt x="512" y="104"/>
                  </a:lnTo>
                  <a:lnTo>
                    <a:pt x="530" y="114"/>
                  </a:lnTo>
                  <a:lnTo>
                    <a:pt x="544" y="116"/>
                  </a:lnTo>
                  <a:lnTo>
                    <a:pt x="550" y="124"/>
                  </a:lnTo>
                  <a:lnTo>
                    <a:pt x="548" y="128"/>
                  </a:lnTo>
                  <a:lnTo>
                    <a:pt x="544" y="132"/>
                  </a:lnTo>
                  <a:lnTo>
                    <a:pt x="546" y="144"/>
                  </a:lnTo>
                  <a:lnTo>
                    <a:pt x="544" y="148"/>
                  </a:lnTo>
                  <a:lnTo>
                    <a:pt x="540" y="150"/>
                  </a:lnTo>
                  <a:lnTo>
                    <a:pt x="554" y="158"/>
                  </a:lnTo>
                  <a:lnTo>
                    <a:pt x="558" y="166"/>
                  </a:lnTo>
                  <a:lnTo>
                    <a:pt x="558" y="170"/>
                  </a:lnTo>
                  <a:lnTo>
                    <a:pt x="556" y="174"/>
                  </a:lnTo>
                  <a:lnTo>
                    <a:pt x="546" y="172"/>
                  </a:lnTo>
                  <a:lnTo>
                    <a:pt x="544" y="176"/>
                  </a:lnTo>
                  <a:lnTo>
                    <a:pt x="548" y="180"/>
                  </a:lnTo>
                  <a:lnTo>
                    <a:pt x="550" y="180"/>
                  </a:lnTo>
                  <a:lnTo>
                    <a:pt x="550" y="184"/>
                  </a:lnTo>
                  <a:lnTo>
                    <a:pt x="544" y="186"/>
                  </a:lnTo>
                  <a:lnTo>
                    <a:pt x="540" y="186"/>
                  </a:lnTo>
                  <a:lnTo>
                    <a:pt x="540" y="188"/>
                  </a:lnTo>
                  <a:lnTo>
                    <a:pt x="544" y="192"/>
                  </a:lnTo>
                  <a:lnTo>
                    <a:pt x="552" y="194"/>
                  </a:lnTo>
                  <a:lnTo>
                    <a:pt x="562" y="196"/>
                  </a:lnTo>
                  <a:lnTo>
                    <a:pt x="564" y="200"/>
                  </a:lnTo>
                  <a:lnTo>
                    <a:pt x="554" y="210"/>
                  </a:lnTo>
                  <a:lnTo>
                    <a:pt x="550" y="210"/>
                  </a:lnTo>
                  <a:lnTo>
                    <a:pt x="538" y="206"/>
                  </a:lnTo>
                  <a:lnTo>
                    <a:pt x="538" y="210"/>
                  </a:lnTo>
                  <a:lnTo>
                    <a:pt x="546" y="216"/>
                  </a:lnTo>
                  <a:lnTo>
                    <a:pt x="554" y="220"/>
                  </a:lnTo>
                  <a:lnTo>
                    <a:pt x="562" y="218"/>
                  </a:lnTo>
                  <a:lnTo>
                    <a:pt x="570" y="210"/>
                  </a:lnTo>
                  <a:lnTo>
                    <a:pt x="578" y="212"/>
                  </a:lnTo>
                  <a:lnTo>
                    <a:pt x="590" y="210"/>
                  </a:lnTo>
                  <a:lnTo>
                    <a:pt x="592" y="212"/>
                  </a:lnTo>
                  <a:lnTo>
                    <a:pt x="600" y="240"/>
                  </a:lnTo>
                  <a:lnTo>
                    <a:pt x="594" y="246"/>
                  </a:lnTo>
                  <a:lnTo>
                    <a:pt x="592" y="246"/>
                  </a:lnTo>
                  <a:lnTo>
                    <a:pt x="592" y="250"/>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0" name="Freeform 20"/>
            <p:cNvSpPr>
              <a:spLocks/>
            </p:cNvSpPr>
            <p:nvPr/>
          </p:nvSpPr>
          <p:spPr bwMode="gray">
            <a:xfrm>
              <a:off x="7098875" y="2993668"/>
              <a:ext cx="507683" cy="247356"/>
            </a:xfrm>
            <a:custGeom>
              <a:avLst/>
              <a:gdLst>
                <a:gd name="T0" fmla="*/ 57 w 362"/>
                <a:gd name="T1" fmla="*/ 3 h 174"/>
                <a:gd name="T2" fmla="*/ 3 w 362"/>
                <a:gd name="T3" fmla="*/ 30 h 174"/>
                <a:gd name="T4" fmla="*/ 6 w 362"/>
                <a:gd name="T5" fmla="*/ 28 h 174"/>
                <a:gd name="T6" fmla="*/ 11 w 362"/>
                <a:gd name="T7" fmla="*/ 22 h 174"/>
                <a:gd name="T8" fmla="*/ 15 w 362"/>
                <a:gd name="T9" fmla="*/ 18 h 174"/>
                <a:gd name="T10" fmla="*/ 17 w 362"/>
                <a:gd name="T11" fmla="*/ 17 h 174"/>
                <a:gd name="T12" fmla="*/ 23 w 362"/>
                <a:gd name="T13" fmla="*/ 17 h 174"/>
                <a:gd name="T14" fmla="*/ 31 w 362"/>
                <a:gd name="T15" fmla="*/ 12 h 174"/>
                <a:gd name="T16" fmla="*/ 33 w 362"/>
                <a:gd name="T17" fmla="*/ 14 h 174"/>
                <a:gd name="T18" fmla="*/ 37 w 362"/>
                <a:gd name="T19" fmla="*/ 15 h 174"/>
                <a:gd name="T20" fmla="*/ 40 w 362"/>
                <a:gd name="T21" fmla="*/ 21 h 174"/>
                <a:gd name="T22" fmla="*/ 41 w 362"/>
                <a:gd name="T23" fmla="*/ 20 h 174"/>
                <a:gd name="T24" fmla="*/ 45 w 362"/>
                <a:gd name="T25" fmla="*/ 22 h 174"/>
                <a:gd name="T26" fmla="*/ 47 w 362"/>
                <a:gd name="T27" fmla="*/ 27 h 174"/>
                <a:gd name="T28" fmla="*/ 52 w 362"/>
                <a:gd name="T29" fmla="*/ 30 h 174"/>
                <a:gd name="T30" fmla="*/ 57 w 362"/>
                <a:gd name="T31" fmla="*/ 33 h 174"/>
                <a:gd name="T32" fmla="*/ 54 w 362"/>
                <a:gd name="T33" fmla="*/ 39 h 174"/>
                <a:gd name="T34" fmla="*/ 52 w 362"/>
                <a:gd name="T35" fmla="*/ 47 h 174"/>
                <a:gd name="T36" fmla="*/ 58 w 362"/>
                <a:gd name="T37" fmla="*/ 45 h 174"/>
                <a:gd name="T38" fmla="*/ 62 w 362"/>
                <a:gd name="T39" fmla="*/ 49 h 174"/>
                <a:gd name="T40" fmla="*/ 65 w 362"/>
                <a:gd name="T41" fmla="*/ 47 h 174"/>
                <a:gd name="T42" fmla="*/ 72 w 362"/>
                <a:gd name="T43" fmla="*/ 50 h 174"/>
                <a:gd name="T44" fmla="*/ 76 w 362"/>
                <a:gd name="T45" fmla="*/ 51 h 174"/>
                <a:gd name="T46" fmla="*/ 75 w 362"/>
                <a:gd name="T47" fmla="*/ 48 h 174"/>
                <a:gd name="T48" fmla="*/ 71 w 362"/>
                <a:gd name="T49" fmla="*/ 45 h 174"/>
                <a:gd name="T50" fmla="*/ 71 w 362"/>
                <a:gd name="T51" fmla="*/ 43 h 174"/>
                <a:gd name="T52" fmla="*/ 72 w 362"/>
                <a:gd name="T53" fmla="*/ 41 h 174"/>
                <a:gd name="T54" fmla="*/ 69 w 362"/>
                <a:gd name="T55" fmla="*/ 38 h 174"/>
                <a:gd name="T56" fmla="*/ 66 w 362"/>
                <a:gd name="T57" fmla="*/ 30 h 174"/>
                <a:gd name="T58" fmla="*/ 66 w 362"/>
                <a:gd name="T59" fmla="*/ 22 h 174"/>
                <a:gd name="T60" fmla="*/ 66 w 362"/>
                <a:gd name="T61" fmla="*/ 20 h 174"/>
                <a:gd name="T62" fmla="*/ 66 w 362"/>
                <a:gd name="T63" fmla="*/ 17 h 174"/>
                <a:gd name="T64" fmla="*/ 67 w 362"/>
                <a:gd name="T65" fmla="*/ 14 h 174"/>
                <a:gd name="T66" fmla="*/ 71 w 362"/>
                <a:gd name="T67" fmla="*/ 10 h 174"/>
                <a:gd name="T68" fmla="*/ 75 w 362"/>
                <a:gd name="T69" fmla="*/ 7 h 174"/>
                <a:gd name="T70" fmla="*/ 74 w 362"/>
                <a:gd name="T71" fmla="*/ 11 h 174"/>
                <a:gd name="T72" fmla="*/ 71 w 362"/>
                <a:gd name="T73" fmla="*/ 15 h 174"/>
                <a:gd name="T74" fmla="*/ 71 w 362"/>
                <a:gd name="T75" fmla="*/ 21 h 174"/>
                <a:gd name="T76" fmla="*/ 75 w 362"/>
                <a:gd name="T77" fmla="*/ 26 h 174"/>
                <a:gd name="T78" fmla="*/ 71 w 362"/>
                <a:gd name="T79" fmla="*/ 30 h 174"/>
                <a:gd name="T80" fmla="*/ 74 w 362"/>
                <a:gd name="T81" fmla="*/ 31 h 174"/>
                <a:gd name="T82" fmla="*/ 74 w 362"/>
                <a:gd name="T83" fmla="*/ 34 h 174"/>
                <a:gd name="T84" fmla="*/ 75 w 362"/>
                <a:gd name="T85" fmla="*/ 39 h 174"/>
                <a:gd name="T86" fmla="*/ 79 w 362"/>
                <a:gd name="T87" fmla="*/ 45 h 174"/>
                <a:gd name="T88" fmla="*/ 82 w 362"/>
                <a:gd name="T89" fmla="*/ 43 h 174"/>
                <a:gd name="T90" fmla="*/ 83 w 362"/>
                <a:gd name="T91" fmla="*/ 45 h 174"/>
                <a:gd name="T92" fmla="*/ 85 w 362"/>
                <a:gd name="T93" fmla="*/ 48 h 174"/>
                <a:gd name="T94" fmla="*/ 86 w 362"/>
                <a:gd name="T95" fmla="*/ 51 h 174"/>
                <a:gd name="T96" fmla="*/ 89 w 362"/>
                <a:gd name="T97" fmla="*/ 52 h 174"/>
                <a:gd name="T98" fmla="*/ 98 w 362"/>
                <a:gd name="T99" fmla="*/ 47 h 174"/>
                <a:gd name="T100" fmla="*/ 99 w 362"/>
                <a:gd name="T101" fmla="*/ 45 h 174"/>
                <a:gd name="T102" fmla="*/ 101 w 362"/>
                <a:gd name="T103" fmla="*/ 34 h 174"/>
                <a:gd name="T104" fmla="*/ 76 w 362"/>
                <a:gd name="T105" fmla="*/ 0 h 1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62"/>
                <a:gd name="T160" fmla="*/ 0 h 174"/>
                <a:gd name="T161" fmla="*/ 362 w 362"/>
                <a:gd name="T162" fmla="*/ 174 h 1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62" h="174">
                  <a:moveTo>
                    <a:pt x="274" y="0"/>
                  </a:moveTo>
                  <a:lnTo>
                    <a:pt x="208" y="12"/>
                  </a:lnTo>
                  <a:lnTo>
                    <a:pt x="0" y="52"/>
                  </a:lnTo>
                  <a:lnTo>
                    <a:pt x="12" y="104"/>
                  </a:lnTo>
                  <a:lnTo>
                    <a:pt x="16" y="96"/>
                  </a:lnTo>
                  <a:lnTo>
                    <a:pt x="20" y="94"/>
                  </a:lnTo>
                  <a:lnTo>
                    <a:pt x="36" y="76"/>
                  </a:lnTo>
                  <a:lnTo>
                    <a:pt x="42" y="74"/>
                  </a:lnTo>
                  <a:lnTo>
                    <a:pt x="48" y="66"/>
                  </a:lnTo>
                  <a:lnTo>
                    <a:pt x="54" y="62"/>
                  </a:lnTo>
                  <a:lnTo>
                    <a:pt x="58" y="52"/>
                  </a:lnTo>
                  <a:lnTo>
                    <a:pt x="62" y="58"/>
                  </a:lnTo>
                  <a:lnTo>
                    <a:pt x="72" y="60"/>
                  </a:lnTo>
                  <a:lnTo>
                    <a:pt x="82" y="56"/>
                  </a:lnTo>
                  <a:lnTo>
                    <a:pt x="84" y="50"/>
                  </a:lnTo>
                  <a:lnTo>
                    <a:pt x="108" y="42"/>
                  </a:lnTo>
                  <a:lnTo>
                    <a:pt x="114" y="44"/>
                  </a:lnTo>
                  <a:lnTo>
                    <a:pt x="120" y="46"/>
                  </a:lnTo>
                  <a:lnTo>
                    <a:pt x="128" y="42"/>
                  </a:lnTo>
                  <a:lnTo>
                    <a:pt x="130" y="50"/>
                  </a:lnTo>
                  <a:lnTo>
                    <a:pt x="134" y="52"/>
                  </a:lnTo>
                  <a:lnTo>
                    <a:pt x="142" y="70"/>
                  </a:lnTo>
                  <a:lnTo>
                    <a:pt x="148" y="68"/>
                  </a:lnTo>
                  <a:lnTo>
                    <a:pt x="154" y="72"/>
                  </a:lnTo>
                  <a:lnTo>
                    <a:pt x="162" y="74"/>
                  </a:lnTo>
                  <a:lnTo>
                    <a:pt x="158" y="82"/>
                  </a:lnTo>
                  <a:lnTo>
                    <a:pt x="166" y="92"/>
                  </a:lnTo>
                  <a:lnTo>
                    <a:pt x="182" y="92"/>
                  </a:lnTo>
                  <a:lnTo>
                    <a:pt x="188" y="98"/>
                  </a:lnTo>
                  <a:lnTo>
                    <a:pt x="198" y="102"/>
                  </a:lnTo>
                  <a:lnTo>
                    <a:pt x="204" y="110"/>
                  </a:lnTo>
                  <a:lnTo>
                    <a:pt x="202" y="114"/>
                  </a:lnTo>
                  <a:lnTo>
                    <a:pt x="192" y="132"/>
                  </a:lnTo>
                  <a:lnTo>
                    <a:pt x="188" y="148"/>
                  </a:lnTo>
                  <a:lnTo>
                    <a:pt x="188" y="158"/>
                  </a:lnTo>
                  <a:lnTo>
                    <a:pt x="200" y="160"/>
                  </a:lnTo>
                  <a:lnTo>
                    <a:pt x="210" y="152"/>
                  </a:lnTo>
                  <a:lnTo>
                    <a:pt x="218" y="162"/>
                  </a:lnTo>
                  <a:lnTo>
                    <a:pt x="224" y="164"/>
                  </a:lnTo>
                  <a:lnTo>
                    <a:pt x="224" y="162"/>
                  </a:lnTo>
                  <a:lnTo>
                    <a:pt x="232" y="160"/>
                  </a:lnTo>
                  <a:lnTo>
                    <a:pt x="246" y="160"/>
                  </a:lnTo>
                  <a:lnTo>
                    <a:pt x="262" y="166"/>
                  </a:lnTo>
                  <a:lnTo>
                    <a:pt x="268" y="170"/>
                  </a:lnTo>
                  <a:lnTo>
                    <a:pt x="272" y="170"/>
                  </a:lnTo>
                  <a:lnTo>
                    <a:pt x="272" y="166"/>
                  </a:lnTo>
                  <a:lnTo>
                    <a:pt x="268" y="162"/>
                  </a:lnTo>
                  <a:lnTo>
                    <a:pt x="262" y="150"/>
                  </a:lnTo>
                  <a:lnTo>
                    <a:pt x="256" y="148"/>
                  </a:lnTo>
                  <a:lnTo>
                    <a:pt x="254" y="146"/>
                  </a:lnTo>
                  <a:lnTo>
                    <a:pt x="256" y="144"/>
                  </a:lnTo>
                  <a:lnTo>
                    <a:pt x="258" y="144"/>
                  </a:lnTo>
                  <a:lnTo>
                    <a:pt x="260" y="140"/>
                  </a:lnTo>
                  <a:lnTo>
                    <a:pt x="252" y="136"/>
                  </a:lnTo>
                  <a:lnTo>
                    <a:pt x="246" y="126"/>
                  </a:lnTo>
                  <a:lnTo>
                    <a:pt x="240" y="110"/>
                  </a:lnTo>
                  <a:lnTo>
                    <a:pt x="238" y="104"/>
                  </a:lnTo>
                  <a:lnTo>
                    <a:pt x="238" y="92"/>
                  </a:lnTo>
                  <a:lnTo>
                    <a:pt x="240" y="74"/>
                  </a:lnTo>
                  <a:lnTo>
                    <a:pt x="240" y="70"/>
                  </a:lnTo>
                  <a:lnTo>
                    <a:pt x="236" y="68"/>
                  </a:lnTo>
                  <a:lnTo>
                    <a:pt x="236" y="62"/>
                  </a:lnTo>
                  <a:lnTo>
                    <a:pt x="238" y="58"/>
                  </a:lnTo>
                  <a:lnTo>
                    <a:pt x="240" y="54"/>
                  </a:lnTo>
                  <a:lnTo>
                    <a:pt x="242" y="48"/>
                  </a:lnTo>
                  <a:lnTo>
                    <a:pt x="256" y="38"/>
                  </a:lnTo>
                  <a:lnTo>
                    <a:pt x="258" y="36"/>
                  </a:lnTo>
                  <a:lnTo>
                    <a:pt x="262" y="22"/>
                  </a:lnTo>
                  <a:lnTo>
                    <a:pt x="270" y="22"/>
                  </a:lnTo>
                  <a:lnTo>
                    <a:pt x="272" y="28"/>
                  </a:lnTo>
                  <a:lnTo>
                    <a:pt x="266" y="38"/>
                  </a:lnTo>
                  <a:lnTo>
                    <a:pt x="262" y="46"/>
                  </a:lnTo>
                  <a:lnTo>
                    <a:pt x="256" y="52"/>
                  </a:lnTo>
                  <a:lnTo>
                    <a:pt x="252" y="60"/>
                  </a:lnTo>
                  <a:lnTo>
                    <a:pt x="258" y="70"/>
                  </a:lnTo>
                  <a:lnTo>
                    <a:pt x="264" y="72"/>
                  </a:lnTo>
                  <a:lnTo>
                    <a:pt x="268" y="90"/>
                  </a:lnTo>
                  <a:lnTo>
                    <a:pt x="266" y="92"/>
                  </a:lnTo>
                  <a:lnTo>
                    <a:pt x="256" y="100"/>
                  </a:lnTo>
                  <a:lnTo>
                    <a:pt x="258" y="104"/>
                  </a:lnTo>
                  <a:lnTo>
                    <a:pt x="266" y="106"/>
                  </a:lnTo>
                  <a:lnTo>
                    <a:pt x="268" y="110"/>
                  </a:lnTo>
                  <a:lnTo>
                    <a:pt x="266" y="118"/>
                  </a:lnTo>
                  <a:lnTo>
                    <a:pt x="268" y="124"/>
                  </a:lnTo>
                  <a:lnTo>
                    <a:pt x="268" y="128"/>
                  </a:lnTo>
                  <a:lnTo>
                    <a:pt x="272" y="140"/>
                  </a:lnTo>
                  <a:lnTo>
                    <a:pt x="284" y="148"/>
                  </a:lnTo>
                  <a:lnTo>
                    <a:pt x="290" y="148"/>
                  </a:lnTo>
                  <a:lnTo>
                    <a:pt x="292" y="144"/>
                  </a:lnTo>
                  <a:lnTo>
                    <a:pt x="300" y="144"/>
                  </a:lnTo>
                  <a:lnTo>
                    <a:pt x="302" y="146"/>
                  </a:lnTo>
                  <a:lnTo>
                    <a:pt x="300" y="152"/>
                  </a:lnTo>
                  <a:lnTo>
                    <a:pt x="306" y="162"/>
                  </a:lnTo>
                  <a:lnTo>
                    <a:pt x="308" y="166"/>
                  </a:lnTo>
                  <a:lnTo>
                    <a:pt x="310" y="172"/>
                  </a:lnTo>
                  <a:lnTo>
                    <a:pt x="320" y="172"/>
                  </a:lnTo>
                  <a:lnTo>
                    <a:pt x="322" y="174"/>
                  </a:lnTo>
                  <a:lnTo>
                    <a:pt x="328" y="166"/>
                  </a:lnTo>
                  <a:lnTo>
                    <a:pt x="352" y="158"/>
                  </a:lnTo>
                  <a:lnTo>
                    <a:pt x="354" y="154"/>
                  </a:lnTo>
                  <a:lnTo>
                    <a:pt x="356" y="148"/>
                  </a:lnTo>
                  <a:lnTo>
                    <a:pt x="362" y="114"/>
                  </a:lnTo>
                  <a:lnTo>
                    <a:pt x="360" y="112"/>
                  </a:lnTo>
                  <a:lnTo>
                    <a:pt x="310" y="122"/>
                  </a:lnTo>
                  <a:lnTo>
                    <a:pt x="274" y="0"/>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1" name="Freeform 21"/>
            <p:cNvSpPr>
              <a:spLocks/>
            </p:cNvSpPr>
            <p:nvPr/>
          </p:nvSpPr>
          <p:spPr bwMode="gray">
            <a:xfrm>
              <a:off x="7480445" y="2974140"/>
              <a:ext cx="121262" cy="192027"/>
            </a:xfrm>
            <a:custGeom>
              <a:avLst/>
              <a:gdLst>
                <a:gd name="T0" fmla="*/ 25 w 86"/>
                <a:gd name="T1" fmla="*/ 32 h 138"/>
                <a:gd name="T2" fmla="*/ 25 w 86"/>
                <a:gd name="T3" fmla="*/ 28 h 138"/>
                <a:gd name="T4" fmla="*/ 24 w 86"/>
                <a:gd name="T5" fmla="*/ 26 h 138"/>
                <a:gd name="T6" fmla="*/ 21 w 86"/>
                <a:gd name="T7" fmla="*/ 23 h 138"/>
                <a:gd name="T8" fmla="*/ 17 w 86"/>
                <a:gd name="T9" fmla="*/ 21 h 138"/>
                <a:gd name="T10" fmla="*/ 15 w 86"/>
                <a:gd name="T11" fmla="*/ 20 h 138"/>
                <a:gd name="T12" fmla="*/ 14 w 86"/>
                <a:gd name="T13" fmla="*/ 17 h 138"/>
                <a:gd name="T14" fmla="*/ 11 w 86"/>
                <a:gd name="T15" fmla="*/ 13 h 138"/>
                <a:gd name="T16" fmla="*/ 10 w 86"/>
                <a:gd name="T17" fmla="*/ 11 h 138"/>
                <a:gd name="T18" fmla="*/ 7 w 86"/>
                <a:gd name="T19" fmla="*/ 9 h 138"/>
                <a:gd name="T20" fmla="*/ 7 w 86"/>
                <a:gd name="T21" fmla="*/ 8 h 138"/>
                <a:gd name="T22" fmla="*/ 6 w 86"/>
                <a:gd name="T23" fmla="*/ 6 h 138"/>
                <a:gd name="T24" fmla="*/ 6 w 86"/>
                <a:gd name="T25" fmla="*/ 6 h 138"/>
                <a:gd name="T26" fmla="*/ 6 w 86"/>
                <a:gd name="T27" fmla="*/ 5 h 138"/>
                <a:gd name="T28" fmla="*/ 8 w 86"/>
                <a:gd name="T29" fmla="*/ 2 h 138"/>
                <a:gd name="T30" fmla="*/ 6 w 86"/>
                <a:gd name="T31" fmla="*/ 0 h 138"/>
                <a:gd name="T32" fmla="*/ 3 w 86"/>
                <a:gd name="T33" fmla="*/ 0 h 138"/>
                <a:gd name="T34" fmla="*/ 3 w 86"/>
                <a:gd name="T35" fmla="*/ 3 h 138"/>
                <a:gd name="T36" fmla="*/ 3 w 86"/>
                <a:gd name="T37" fmla="*/ 3 h 138"/>
                <a:gd name="T38" fmla="*/ 2 w 86"/>
                <a:gd name="T39" fmla="*/ 3 h 138"/>
                <a:gd name="T40" fmla="*/ 0 w 86"/>
                <a:gd name="T41" fmla="*/ 4 h 138"/>
                <a:gd name="T42" fmla="*/ 10 w 86"/>
                <a:gd name="T43" fmla="*/ 33 h 138"/>
                <a:gd name="T44" fmla="*/ 25 w 86"/>
                <a:gd name="T45" fmla="*/ 32 h 1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138"/>
                <a:gd name="T71" fmla="*/ 86 w 86"/>
                <a:gd name="T72" fmla="*/ 138 h 1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138">
                  <a:moveTo>
                    <a:pt x="86" y="128"/>
                  </a:moveTo>
                  <a:lnTo>
                    <a:pt x="86" y="118"/>
                  </a:lnTo>
                  <a:lnTo>
                    <a:pt x="80" y="104"/>
                  </a:lnTo>
                  <a:lnTo>
                    <a:pt x="70" y="94"/>
                  </a:lnTo>
                  <a:lnTo>
                    <a:pt x="56" y="86"/>
                  </a:lnTo>
                  <a:lnTo>
                    <a:pt x="52" y="80"/>
                  </a:lnTo>
                  <a:lnTo>
                    <a:pt x="48" y="72"/>
                  </a:lnTo>
                  <a:lnTo>
                    <a:pt x="38" y="54"/>
                  </a:lnTo>
                  <a:lnTo>
                    <a:pt x="34" y="46"/>
                  </a:lnTo>
                  <a:lnTo>
                    <a:pt x="24" y="36"/>
                  </a:lnTo>
                  <a:lnTo>
                    <a:pt x="22" y="30"/>
                  </a:lnTo>
                  <a:lnTo>
                    <a:pt x="20" y="24"/>
                  </a:lnTo>
                  <a:lnTo>
                    <a:pt x="20" y="22"/>
                  </a:lnTo>
                  <a:lnTo>
                    <a:pt x="20" y="20"/>
                  </a:lnTo>
                  <a:lnTo>
                    <a:pt x="26" y="2"/>
                  </a:lnTo>
                  <a:lnTo>
                    <a:pt x="20" y="0"/>
                  </a:lnTo>
                  <a:lnTo>
                    <a:pt x="12" y="0"/>
                  </a:lnTo>
                  <a:lnTo>
                    <a:pt x="4" y="8"/>
                  </a:lnTo>
                  <a:lnTo>
                    <a:pt x="4" y="14"/>
                  </a:lnTo>
                  <a:lnTo>
                    <a:pt x="2" y="14"/>
                  </a:lnTo>
                  <a:lnTo>
                    <a:pt x="0" y="16"/>
                  </a:lnTo>
                  <a:lnTo>
                    <a:pt x="36" y="138"/>
                  </a:lnTo>
                  <a:lnTo>
                    <a:pt x="86" y="128"/>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2" name="Freeform 22"/>
            <p:cNvSpPr>
              <a:spLocks/>
            </p:cNvSpPr>
            <p:nvPr/>
          </p:nvSpPr>
          <p:spPr bwMode="gray">
            <a:xfrm>
              <a:off x="7511165" y="2744684"/>
              <a:ext cx="155215" cy="340114"/>
            </a:xfrm>
            <a:custGeom>
              <a:avLst/>
              <a:gdLst>
                <a:gd name="T0" fmla="*/ 0 w 110"/>
                <a:gd name="T1" fmla="*/ 48 h 242"/>
                <a:gd name="T2" fmla="*/ 3 w 110"/>
                <a:gd name="T3" fmla="*/ 48 h 242"/>
                <a:gd name="T4" fmla="*/ 3 w 110"/>
                <a:gd name="T5" fmla="*/ 54 h 242"/>
                <a:gd name="T6" fmla="*/ 11 w 110"/>
                <a:gd name="T7" fmla="*/ 58 h 242"/>
                <a:gd name="T8" fmla="*/ 17 w 110"/>
                <a:gd name="T9" fmla="*/ 59 h 242"/>
                <a:gd name="T10" fmla="*/ 18 w 110"/>
                <a:gd name="T11" fmla="*/ 62 h 242"/>
                <a:gd name="T12" fmla="*/ 20 w 110"/>
                <a:gd name="T13" fmla="*/ 65 h 242"/>
                <a:gd name="T14" fmla="*/ 23 w 110"/>
                <a:gd name="T15" fmla="*/ 60 h 242"/>
                <a:gd name="T16" fmla="*/ 25 w 110"/>
                <a:gd name="T17" fmla="*/ 54 h 242"/>
                <a:gd name="T18" fmla="*/ 30 w 110"/>
                <a:gd name="T19" fmla="*/ 47 h 242"/>
                <a:gd name="T20" fmla="*/ 33 w 110"/>
                <a:gd name="T21" fmla="*/ 41 h 242"/>
                <a:gd name="T22" fmla="*/ 31 w 110"/>
                <a:gd name="T23" fmla="*/ 30 h 242"/>
                <a:gd name="T24" fmla="*/ 29 w 110"/>
                <a:gd name="T25" fmla="*/ 20 h 242"/>
                <a:gd name="T26" fmla="*/ 25 w 110"/>
                <a:gd name="T27" fmla="*/ 22 h 242"/>
                <a:gd name="T28" fmla="*/ 23 w 110"/>
                <a:gd name="T29" fmla="*/ 21 h 242"/>
                <a:gd name="T30" fmla="*/ 22 w 110"/>
                <a:gd name="T31" fmla="*/ 22 h 242"/>
                <a:gd name="T32" fmla="*/ 24 w 110"/>
                <a:gd name="T33" fmla="*/ 16 h 242"/>
                <a:gd name="T34" fmla="*/ 25 w 110"/>
                <a:gd name="T35" fmla="*/ 16 h 242"/>
                <a:gd name="T36" fmla="*/ 26 w 110"/>
                <a:gd name="T37" fmla="*/ 11 h 242"/>
                <a:gd name="T38" fmla="*/ 28 w 110"/>
                <a:gd name="T39" fmla="*/ 9 h 242"/>
                <a:gd name="T40" fmla="*/ 8 w 110"/>
                <a:gd name="T41" fmla="*/ 0 h 242"/>
                <a:gd name="T42" fmla="*/ 5 w 110"/>
                <a:gd name="T43" fmla="*/ 3 h 242"/>
                <a:gd name="T44" fmla="*/ 3 w 110"/>
                <a:gd name="T45" fmla="*/ 8 h 242"/>
                <a:gd name="T46" fmla="*/ 3 w 110"/>
                <a:gd name="T47" fmla="*/ 11 h 242"/>
                <a:gd name="T48" fmla="*/ 3 w 110"/>
                <a:gd name="T49" fmla="*/ 14 h 242"/>
                <a:gd name="T50" fmla="*/ 3 w 110"/>
                <a:gd name="T51" fmla="*/ 16 h 242"/>
                <a:gd name="T52" fmla="*/ 3 w 110"/>
                <a:gd name="T53" fmla="*/ 22 h 242"/>
                <a:gd name="T54" fmla="*/ 6 w 110"/>
                <a:gd name="T55" fmla="*/ 26 h 242"/>
                <a:gd name="T56" fmla="*/ 9 w 110"/>
                <a:gd name="T57" fmla="*/ 27 h 242"/>
                <a:gd name="T58" fmla="*/ 12 w 110"/>
                <a:gd name="T59" fmla="*/ 30 h 242"/>
                <a:gd name="T60" fmla="*/ 15 w 110"/>
                <a:gd name="T61" fmla="*/ 32 h 242"/>
                <a:gd name="T62" fmla="*/ 8 w 110"/>
                <a:gd name="T63" fmla="*/ 38 h 242"/>
                <a:gd name="T64" fmla="*/ 3 w 110"/>
                <a:gd name="T65" fmla="*/ 44 h 2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242"/>
                <a:gd name="T101" fmla="*/ 110 w 110"/>
                <a:gd name="T102" fmla="*/ 242 h 2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242">
                  <a:moveTo>
                    <a:pt x="6" y="164"/>
                  </a:moveTo>
                  <a:lnTo>
                    <a:pt x="0" y="182"/>
                  </a:lnTo>
                  <a:lnTo>
                    <a:pt x="0" y="184"/>
                  </a:lnTo>
                  <a:lnTo>
                    <a:pt x="4" y="182"/>
                  </a:lnTo>
                  <a:lnTo>
                    <a:pt x="8" y="192"/>
                  </a:lnTo>
                  <a:lnTo>
                    <a:pt x="14" y="198"/>
                  </a:lnTo>
                  <a:lnTo>
                    <a:pt x="20" y="206"/>
                  </a:lnTo>
                  <a:lnTo>
                    <a:pt x="38" y="214"/>
                  </a:lnTo>
                  <a:lnTo>
                    <a:pt x="44" y="216"/>
                  </a:lnTo>
                  <a:lnTo>
                    <a:pt x="56" y="218"/>
                  </a:lnTo>
                  <a:lnTo>
                    <a:pt x="62" y="220"/>
                  </a:lnTo>
                  <a:lnTo>
                    <a:pt x="62" y="232"/>
                  </a:lnTo>
                  <a:lnTo>
                    <a:pt x="62" y="238"/>
                  </a:lnTo>
                  <a:lnTo>
                    <a:pt x="66" y="242"/>
                  </a:lnTo>
                  <a:lnTo>
                    <a:pt x="70" y="236"/>
                  </a:lnTo>
                  <a:lnTo>
                    <a:pt x="76" y="226"/>
                  </a:lnTo>
                  <a:lnTo>
                    <a:pt x="76" y="214"/>
                  </a:lnTo>
                  <a:lnTo>
                    <a:pt x="84" y="200"/>
                  </a:lnTo>
                  <a:lnTo>
                    <a:pt x="88" y="190"/>
                  </a:lnTo>
                  <a:lnTo>
                    <a:pt x="100" y="174"/>
                  </a:lnTo>
                  <a:lnTo>
                    <a:pt x="104" y="162"/>
                  </a:lnTo>
                  <a:lnTo>
                    <a:pt x="110" y="150"/>
                  </a:lnTo>
                  <a:lnTo>
                    <a:pt x="108" y="144"/>
                  </a:lnTo>
                  <a:lnTo>
                    <a:pt x="106" y="110"/>
                  </a:lnTo>
                  <a:lnTo>
                    <a:pt x="104" y="84"/>
                  </a:lnTo>
                  <a:lnTo>
                    <a:pt x="98" y="76"/>
                  </a:lnTo>
                  <a:lnTo>
                    <a:pt x="88" y="80"/>
                  </a:lnTo>
                  <a:lnTo>
                    <a:pt x="84" y="82"/>
                  </a:lnTo>
                  <a:lnTo>
                    <a:pt x="80" y="82"/>
                  </a:lnTo>
                  <a:lnTo>
                    <a:pt x="78" y="78"/>
                  </a:lnTo>
                  <a:lnTo>
                    <a:pt x="76" y="82"/>
                  </a:lnTo>
                  <a:lnTo>
                    <a:pt x="74" y="80"/>
                  </a:lnTo>
                  <a:lnTo>
                    <a:pt x="74" y="76"/>
                  </a:lnTo>
                  <a:lnTo>
                    <a:pt x="80" y="64"/>
                  </a:lnTo>
                  <a:lnTo>
                    <a:pt x="82" y="60"/>
                  </a:lnTo>
                  <a:lnTo>
                    <a:pt x="86" y="60"/>
                  </a:lnTo>
                  <a:lnTo>
                    <a:pt x="86" y="50"/>
                  </a:lnTo>
                  <a:lnTo>
                    <a:pt x="88" y="42"/>
                  </a:lnTo>
                  <a:lnTo>
                    <a:pt x="90" y="38"/>
                  </a:lnTo>
                  <a:lnTo>
                    <a:pt x="94" y="34"/>
                  </a:lnTo>
                  <a:lnTo>
                    <a:pt x="90" y="24"/>
                  </a:lnTo>
                  <a:lnTo>
                    <a:pt x="26" y="0"/>
                  </a:lnTo>
                  <a:lnTo>
                    <a:pt x="22" y="4"/>
                  </a:lnTo>
                  <a:lnTo>
                    <a:pt x="18" y="12"/>
                  </a:lnTo>
                  <a:lnTo>
                    <a:pt x="18" y="16"/>
                  </a:lnTo>
                  <a:lnTo>
                    <a:pt x="14" y="30"/>
                  </a:lnTo>
                  <a:lnTo>
                    <a:pt x="6" y="40"/>
                  </a:lnTo>
                  <a:lnTo>
                    <a:pt x="4" y="42"/>
                  </a:lnTo>
                  <a:lnTo>
                    <a:pt x="4" y="46"/>
                  </a:lnTo>
                  <a:lnTo>
                    <a:pt x="10" y="52"/>
                  </a:lnTo>
                  <a:lnTo>
                    <a:pt x="10" y="62"/>
                  </a:lnTo>
                  <a:lnTo>
                    <a:pt x="6" y="64"/>
                  </a:lnTo>
                  <a:lnTo>
                    <a:pt x="6" y="82"/>
                  </a:lnTo>
                  <a:lnTo>
                    <a:pt x="8" y="84"/>
                  </a:lnTo>
                  <a:lnTo>
                    <a:pt x="18" y="86"/>
                  </a:lnTo>
                  <a:lnTo>
                    <a:pt x="20" y="98"/>
                  </a:lnTo>
                  <a:lnTo>
                    <a:pt x="30" y="100"/>
                  </a:lnTo>
                  <a:lnTo>
                    <a:pt x="32" y="102"/>
                  </a:lnTo>
                  <a:lnTo>
                    <a:pt x="38" y="106"/>
                  </a:lnTo>
                  <a:lnTo>
                    <a:pt x="42" y="110"/>
                  </a:lnTo>
                  <a:lnTo>
                    <a:pt x="52" y="118"/>
                  </a:lnTo>
                  <a:lnTo>
                    <a:pt x="52" y="120"/>
                  </a:lnTo>
                  <a:lnTo>
                    <a:pt x="40" y="128"/>
                  </a:lnTo>
                  <a:lnTo>
                    <a:pt x="28" y="140"/>
                  </a:lnTo>
                  <a:lnTo>
                    <a:pt x="26" y="150"/>
                  </a:lnTo>
                  <a:lnTo>
                    <a:pt x="6" y="164"/>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3" name="Freeform 23"/>
            <p:cNvSpPr>
              <a:spLocks/>
            </p:cNvSpPr>
            <p:nvPr/>
          </p:nvSpPr>
          <p:spPr bwMode="gray">
            <a:xfrm>
              <a:off x="7648595" y="2443626"/>
              <a:ext cx="363786" cy="188772"/>
            </a:xfrm>
            <a:custGeom>
              <a:avLst/>
              <a:gdLst>
                <a:gd name="T0" fmla="*/ 14 w 260"/>
                <a:gd name="T1" fmla="*/ 12 h 134"/>
                <a:gd name="T2" fmla="*/ 37 w 260"/>
                <a:gd name="T3" fmla="*/ 6 h 134"/>
                <a:gd name="T4" fmla="*/ 39 w 260"/>
                <a:gd name="T5" fmla="*/ 6 h 134"/>
                <a:gd name="T6" fmla="*/ 39 w 260"/>
                <a:gd name="T7" fmla="*/ 3 h 134"/>
                <a:gd name="T8" fmla="*/ 42 w 260"/>
                <a:gd name="T9" fmla="*/ 0 h 134"/>
                <a:gd name="T10" fmla="*/ 45 w 260"/>
                <a:gd name="T11" fmla="*/ 2 h 134"/>
                <a:gd name="T12" fmla="*/ 48 w 260"/>
                <a:gd name="T13" fmla="*/ 6 h 134"/>
                <a:gd name="T14" fmla="*/ 50 w 260"/>
                <a:gd name="T15" fmla="*/ 9 h 134"/>
                <a:gd name="T16" fmla="*/ 48 w 260"/>
                <a:gd name="T17" fmla="*/ 11 h 134"/>
                <a:gd name="T18" fmla="*/ 45 w 260"/>
                <a:gd name="T19" fmla="*/ 16 h 134"/>
                <a:gd name="T20" fmla="*/ 52 w 260"/>
                <a:gd name="T21" fmla="*/ 17 h 134"/>
                <a:gd name="T22" fmla="*/ 57 w 260"/>
                <a:gd name="T23" fmla="*/ 23 h 134"/>
                <a:gd name="T24" fmla="*/ 64 w 260"/>
                <a:gd name="T25" fmla="*/ 27 h 134"/>
                <a:gd name="T26" fmla="*/ 68 w 260"/>
                <a:gd name="T27" fmla="*/ 23 h 134"/>
                <a:gd name="T28" fmla="*/ 65 w 260"/>
                <a:gd name="T29" fmla="*/ 20 h 134"/>
                <a:gd name="T30" fmla="*/ 64 w 260"/>
                <a:gd name="T31" fmla="*/ 17 h 134"/>
                <a:gd name="T32" fmla="*/ 66 w 260"/>
                <a:gd name="T33" fmla="*/ 17 h 134"/>
                <a:gd name="T34" fmla="*/ 70 w 260"/>
                <a:gd name="T35" fmla="*/ 27 h 134"/>
                <a:gd name="T36" fmla="*/ 69 w 260"/>
                <a:gd name="T37" fmla="*/ 27 h 134"/>
                <a:gd name="T38" fmla="*/ 64 w 260"/>
                <a:gd name="T39" fmla="*/ 31 h 134"/>
                <a:gd name="T40" fmla="*/ 58 w 260"/>
                <a:gd name="T41" fmla="*/ 35 h 134"/>
                <a:gd name="T42" fmla="*/ 58 w 260"/>
                <a:gd name="T43" fmla="*/ 31 h 134"/>
                <a:gd name="T44" fmla="*/ 56 w 260"/>
                <a:gd name="T45" fmla="*/ 30 h 134"/>
                <a:gd name="T46" fmla="*/ 52 w 260"/>
                <a:gd name="T47" fmla="*/ 36 h 134"/>
                <a:gd name="T48" fmla="*/ 50 w 260"/>
                <a:gd name="T49" fmla="*/ 35 h 134"/>
                <a:gd name="T50" fmla="*/ 48 w 260"/>
                <a:gd name="T51" fmla="*/ 35 h 134"/>
                <a:gd name="T52" fmla="*/ 48 w 260"/>
                <a:gd name="T53" fmla="*/ 33 h 134"/>
                <a:gd name="T54" fmla="*/ 43 w 260"/>
                <a:gd name="T55" fmla="*/ 31 h 134"/>
                <a:gd name="T56" fmla="*/ 42 w 260"/>
                <a:gd name="T57" fmla="*/ 27 h 134"/>
                <a:gd name="T58" fmla="*/ 34 w 260"/>
                <a:gd name="T59" fmla="*/ 27 h 134"/>
                <a:gd name="T60" fmla="*/ 14 w 260"/>
                <a:gd name="T61" fmla="*/ 33 h 134"/>
                <a:gd name="T62" fmla="*/ 13 w 260"/>
                <a:gd name="T63" fmla="*/ 31 h 134"/>
                <a:gd name="T64" fmla="*/ 0 w 260"/>
                <a:gd name="T65" fmla="*/ 35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0"/>
                <a:gd name="T100" fmla="*/ 0 h 134"/>
                <a:gd name="T101" fmla="*/ 260 w 260"/>
                <a:gd name="T102" fmla="*/ 134 h 1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0" h="134">
                  <a:moveTo>
                    <a:pt x="0" y="56"/>
                  </a:moveTo>
                  <a:lnTo>
                    <a:pt x="52" y="44"/>
                  </a:lnTo>
                  <a:lnTo>
                    <a:pt x="138" y="26"/>
                  </a:lnTo>
                  <a:lnTo>
                    <a:pt x="138" y="22"/>
                  </a:lnTo>
                  <a:lnTo>
                    <a:pt x="142" y="20"/>
                  </a:lnTo>
                  <a:lnTo>
                    <a:pt x="144" y="22"/>
                  </a:lnTo>
                  <a:lnTo>
                    <a:pt x="144" y="20"/>
                  </a:lnTo>
                  <a:lnTo>
                    <a:pt x="144" y="14"/>
                  </a:lnTo>
                  <a:lnTo>
                    <a:pt x="150" y="12"/>
                  </a:lnTo>
                  <a:lnTo>
                    <a:pt x="156" y="0"/>
                  </a:lnTo>
                  <a:lnTo>
                    <a:pt x="162" y="0"/>
                  </a:lnTo>
                  <a:lnTo>
                    <a:pt x="166" y="2"/>
                  </a:lnTo>
                  <a:lnTo>
                    <a:pt x="170" y="14"/>
                  </a:lnTo>
                  <a:lnTo>
                    <a:pt x="180" y="22"/>
                  </a:lnTo>
                  <a:lnTo>
                    <a:pt x="182" y="26"/>
                  </a:lnTo>
                  <a:lnTo>
                    <a:pt x="182" y="30"/>
                  </a:lnTo>
                  <a:lnTo>
                    <a:pt x="176" y="32"/>
                  </a:lnTo>
                  <a:lnTo>
                    <a:pt x="172" y="42"/>
                  </a:lnTo>
                  <a:lnTo>
                    <a:pt x="168" y="52"/>
                  </a:lnTo>
                  <a:lnTo>
                    <a:pt x="168" y="58"/>
                  </a:lnTo>
                  <a:lnTo>
                    <a:pt x="180" y="58"/>
                  </a:lnTo>
                  <a:lnTo>
                    <a:pt x="190" y="64"/>
                  </a:lnTo>
                  <a:lnTo>
                    <a:pt x="204" y="78"/>
                  </a:lnTo>
                  <a:lnTo>
                    <a:pt x="210" y="88"/>
                  </a:lnTo>
                  <a:lnTo>
                    <a:pt x="216" y="96"/>
                  </a:lnTo>
                  <a:lnTo>
                    <a:pt x="234" y="98"/>
                  </a:lnTo>
                  <a:lnTo>
                    <a:pt x="244" y="94"/>
                  </a:lnTo>
                  <a:lnTo>
                    <a:pt x="250" y="82"/>
                  </a:lnTo>
                  <a:lnTo>
                    <a:pt x="246" y="78"/>
                  </a:lnTo>
                  <a:lnTo>
                    <a:pt x="240" y="72"/>
                  </a:lnTo>
                  <a:lnTo>
                    <a:pt x="232" y="68"/>
                  </a:lnTo>
                  <a:lnTo>
                    <a:pt x="232" y="64"/>
                  </a:lnTo>
                  <a:lnTo>
                    <a:pt x="238" y="64"/>
                  </a:lnTo>
                  <a:lnTo>
                    <a:pt x="242" y="64"/>
                  </a:lnTo>
                  <a:lnTo>
                    <a:pt x="254" y="82"/>
                  </a:lnTo>
                  <a:lnTo>
                    <a:pt x="260" y="98"/>
                  </a:lnTo>
                  <a:lnTo>
                    <a:pt x="260" y="106"/>
                  </a:lnTo>
                  <a:lnTo>
                    <a:pt x="252" y="100"/>
                  </a:lnTo>
                  <a:lnTo>
                    <a:pt x="244" y="106"/>
                  </a:lnTo>
                  <a:lnTo>
                    <a:pt x="232" y="112"/>
                  </a:lnTo>
                  <a:lnTo>
                    <a:pt x="220" y="124"/>
                  </a:lnTo>
                  <a:lnTo>
                    <a:pt x="214" y="124"/>
                  </a:lnTo>
                  <a:lnTo>
                    <a:pt x="214" y="122"/>
                  </a:lnTo>
                  <a:lnTo>
                    <a:pt x="214" y="116"/>
                  </a:lnTo>
                  <a:lnTo>
                    <a:pt x="212" y="108"/>
                  </a:lnTo>
                  <a:lnTo>
                    <a:pt x="208" y="108"/>
                  </a:lnTo>
                  <a:lnTo>
                    <a:pt x="202" y="120"/>
                  </a:lnTo>
                  <a:lnTo>
                    <a:pt x="192" y="132"/>
                  </a:lnTo>
                  <a:lnTo>
                    <a:pt x="190" y="134"/>
                  </a:lnTo>
                  <a:lnTo>
                    <a:pt x="184" y="128"/>
                  </a:lnTo>
                  <a:lnTo>
                    <a:pt x="184" y="126"/>
                  </a:lnTo>
                  <a:lnTo>
                    <a:pt x="180" y="126"/>
                  </a:lnTo>
                  <a:lnTo>
                    <a:pt x="178" y="124"/>
                  </a:lnTo>
                  <a:lnTo>
                    <a:pt x="174" y="120"/>
                  </a:lnTo>
                  <a:lnTo>
                    <a:pt x="174" y="116"/>
                  </a:lnTo>
                  <a:lnTo>
                    <a:pt x="160" y="112"/>
                  </a:lnTo>
                  <a:lnTo>
                    <a:pt x="156" y="104"/>
                  </a:lnTo>
                  <a:lnTo>
                    <a:pt x="152" y="102"/>
                  </a:lnTo>
                  <a:lnTo>
                    <a:pt x="148" y="92"/>
                  </a:lnTo>
                  <a:lnTo>
                    <a:pt x="122" y="98"/>
                  </a:lnTo>
                  <a:lnTo>
                    <a:pt x="54" y="116"/>
                  </a:lnTo>
                  <a:lnTo>
                    <a:pt x="52" y="120"/>
                  </a:lnTo>
                  <a:lnTo>
                    <a:pt x="52" y="122"/>
                  </a:lnTo>
                  <a:lnTo>
                    <a:pt x="48" y="116"/>
                  </a:lnTo>
                  <a:lnTo>
                    <a:pt x="2" y="128"/>
                  </a:lnTo>
                  <a:lnTo>
                    <a:pt x="0" y="124"/>
                  </a:lnTo>
                  <a:lnTo>
                    <a:pt x="0" y="56"/>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4" name="Freeform 24"/>
            <p:cNvSpPr>
              <a:spLocks/>
            </p:cNvSpPr>
            <p:nvPr/>
          </p:nvSpPr>
          <p:spPr bwMode="gray">
            <a:xfrm>
              <a:off x="7819979" y="2570559"/>
              <a:ext cx="93776" cy="110659"/>
            </a:xfrm>
            <a:custGeom>
              <a:avLst/>
              <a:gdLst>
                <a:gd name="T0" fmla="*/ 0 w 68"/>
                <a:gd name="T1" fmla="*/ 4 h 76"/>
                <a:gd name="T2" fmla="*/ 3 w 68"/>
                <a:gd name="T3" fmla="*/ 22 h 76"/>
                <a:gd name="T4" fmla="*/ 3 w 68"/>
                <a:gd name="T5" fmla="*/ 25 h 76"/>
                <a:gd name="T6" fmla="*/ 3 w 68"/>
                <a:gd name="T7" fmla="*/ 26 h 76"/>
                <a:gd name="T8" fmla="*/ 3 w 68"/>
                <a:gd name="T9" fmla="*/ 27 h 76"/>
                <a:gd name="T10" fmla="*/ 3 w 68"/>
                <a:gd name="T11" fmla="*/ 28 h 76"/>
                <a:gd name="T12" fmla="*/ 4 w 68"/>
                <a:gd name="T13" fmla="*/ 28 h 76"/>
                <a:gd name="T14" fmla="*/ 8 w 68"/>
                <a:gd name="T15" fmla="*/ 24 h 76"/>
                <a:gd name="T16" fmla="*/ 9 w 68"/>
                <a:gd name="T17" fmla="*/ 21 h 76"/>
                <a:gd name="T18" fmla="*/ 9 w 68"/>
                <a:gd name="T19" fmla="*/ 19 h 76"/>
                <a:gd name="T20" fmla="*/ 9 w 68"/>
                <a:gd name="T21" fmla="*/ 17 h 76"/>
                <a:gd name="T22" fmla="*/ 9 w 68"/>
                <a:gd name="T23" fmla="*/ 15 h 76"/>
                <a:gd name="T24" fmla="*/ 10 w 68"/>
                <a:gd name="T25" fmla="*/ 12 h 76"/>
                <a:gd name="T26" fmla="*/ 11 w 68"/>
                <a:gd name="T27" fmla="*/ 13 h 76"/>
                <a:gd name="T28" fmla="*/ 11 w 68"/>
                <a:gd name="T29" fmla="*/ 15 h 76"/>
                <a:gd name="T30" fmla="*/ 11 w 68"/>
                <a:gd name="T31" fmla="*/ 19 h 76"/>
                <a:gd name="T32" fmla="*/ 12 w 68"/>
                <a:gd name="T33" fmla="*/ 21 h 76"/>
                <a:gd name="T34" fmla="*/ 13 w 68"/>
                <a:gd name="T35" fmla="*/ 21 h 76"/>
                <a:gd name="T36" fmla="*/ 13 w 68"/>
                <a:gd name="T37" fmla="*/ 17 h 76"/>
                <a:gd name="T38" fmla="*/ 14 w 68"/>
                <a:gd name="T39" fmla="*/ 17 h 76"/>
                <a:gd name="T40" fmla="*/ 15 w 68"/>
                <a:gd name="T41" fmla="*/ 17 h 76"/>
                <a:gd name="T42" fmla="*/ 16 w 68"/>
                <a:gd name="T43" fmla="*/ 16 h 76"/>
                <a:gd name="T44" fmla="*/ 16 w 68"/>
                <a:gd name="T45" fmla="*/ 15 h 76"/>
                <a:gd name="T46" fmla="*/ 15 w 68"/>
                <a:gd name="T47" fmla="*/ 13 h 76"/>
                <a:gd name="T48" fmla="*/ 15 w 68"/>
                <a:gd name="T49" fmla="*/ 12 h 76"/>
                <a:gd name="T50" fmla="*/ 14 w 68"/>
                <a:gd name="T51" fmla="*/ 12 h 76"/>
                <a:gd name="T52" fmla="*/ 14 w 68"/>
                <a:gd name="T53" fmla="*/ 12 h 76"/>
                <a:gd name="T54" fmla="*/ 13 w 68"/>
                <a:gd name="T55" fmla="*/ 11 h 76"/>
                <a:gd name="T56" fmla="*/ 13 w 68"/>
                <a:gd name="T57" fmla="*/ 9 h 76"/>
                <a:gd name="T58" fmla="*/ 9 w 68"/>
                <a:gd name="T59" fmla="*/ 8 h 76"/>
                <a:gd name="T60" fmla="*/ 8 w 68"/>
                <a:gd name="T61" fmla="*/ 4 h 76"/>
                <a:gd name="T62" fmla="*/ 8 w 68"/>
                <a:gd name="T63" fmla="*/ 4 h 76"/>
                <a:gd name="T64" fmla="*/ 7 w 68"/>
                <a:gd name="T65" fmla="*/ 0 h 76"/>
                <a:gd name="T66" fmla="*/ 0 w 68"/>
                <a:gd name="T67" fmla="*/ 4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76"/>
                <a:gd name="T104" fmla="*/ 68 w 68"/>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76">
                  <a:moveTo>
                    <a:pt x="0" y="6"/>
                  </a:moveTo>
                  <a:lnTo>
                    <a:pt x="14" y="62"/>
                  </a:lnTo>
                  <a:lnTo>
                    <a:pt x="12" y="68"/>
                  </a:lnTo>
                  <a:lnTo>
                    <a:pt x="12" y="70"/>
                  </a:lnTo>
                  <a:lnTo>
                    <a:pt x="12" y="74"/>
                  </a:lnTo>
                  <a:lnTo>
                    <a:pt x="12" y="76"/>
                  </a:lnTo>
                  <a:lnTo>
                    <a:pt x="16" y="76"/>
                  </a:lnTo>
                  <a:lnTo>
                    <a:pt x="30" y="66"/>
                  </a:lnTo>
                  <a:lnTo>
                    <a:pt x="40" y="60"/>
                  </a:lnTo>
                  <a:lnTo>
                    <a:pt x="40" y="54"/>
                  </a:lnTo>
                  <a:lnTo>
                    <a:pt x="36" y="48"/>
                  </a:lnTo>
                  <a:lnTo>
                    <a:pt x="36" y="40"/>
                  </a:lnTo>
                  <a:lnTo>
                    <a:pt x="42" y="34"/>
                  </a:lnTo>
                  <a:lnTo>
                    <a:pt x="46" y="36"/>
                  </a:lnTo>
                  <a:lnTo>
                    <a:pt x="46" y="42"/>
                  </a:lnTo>
                  <a:lnTo>
                    <a:pt x="46" y="54"/>
                  </a:lnTo>
                  <a:lnTo>
                    <a:pt x="48" y="56"/>
                  </a:lnTo>
                  <a:lnTo>
                    <a:pt x="52" y="56"/>
                  </a:lnTo>
                  <a:lnTo>
                    <a:pt x="52" y="48"/>
                  </a:lnTo>
                  <a:lnTo>
                    <a:pt x="56" y="48"/>
                  </a:lnTo>
                  <a:lnTo>
                    <a:pt x="60" y="46"/>
                  </a:lnTo>
                  <a:lnTo>
                    <a:pt x="68" y="44"/>
                  </a:lnTo>
                  <a:lnTo>
                    <a:pt x="68" y="42"/>
                  </a:lnTo>
                  <a:lnTo>
                    <a:pt x="62" y="36"/>
                  </a:lnTo>
                  <a:lnTo>
                    <a:pt x="62" y="34"/>
                  </a:lnTo>
                  <a:lnTo>
                    <a:pt x="58" y="34"/>
                  </a:lnTo>
                  <a:lnTo>
                    <a:pt x="56" y="32"/>
                  </a:lnTo>
                  <a:lnTo>
                    <a:pt x="52" y="28"/>
                  </a:lnTo>
                  <a:lnTo>
                    <a:pt x="52" y="24"/>
                  </a:lnTo>
                  <a:lnTo>
                    <a:pt x="38" y="20"/>
                  </a:lnTo>
                  <a:lnTo>
                    <a:pt x="34" y="12"/>
                  </a:lnTo>
                  <a:lnTo>
                    <a:pt x="30" y="10"/>
                  </a:lnTo>
                  <a:lnTo>
                    <a:pt x="26" y="0"/>
                  </a:lnTo>
                  <a:lnTo>
                    <a:pt x="0" y="6"/>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5" name="Freeform 25"/>
            <p:cNvSpPr>
              <a:spLocks/>
            </p:cNvSpPr>
            <p:nvPr/>
          </p:nvSpPr>
          <p:spPr bwMode="gray">
            <a:xfrm>
              <a:off x="7558053" y="2170233"/>
              <a:ext cx="194019" cy="351506"/>
            </a:xfrm>
            <a:custGeom>
              <a:avLst/>
              <a:gdLst>
                <a:gd name="T0" fmla="*/ 0 w 138"/>
                <a:gd name="T1" fmla="*/ 9 h 248"/>
                <a:gd name="T2" fmla="*/ 3 w 138"/>
                <a:gd name="T3" fmla="*/ 12 h 248"/>
                <a:gd name="T4" fmla="*/ 3 w 138"/>
                <a:gd name="T5" fmla="*/ 13 h 248"/>
                <a:gd name="T6" fmla="*/ 3 w 138"/>
                <a:gd name="T7" fmla="*/ 15 h 248"/>
                <a:gd name="T8" fmla="*/ 3 w 138"/>
                <a:gd name="T9" fmla="*/ 16 h 248"/>
                <a:gd name="T10" fmla="*/ 6 w 138"/>
                <a:gd name="T11" fmla="*/ 24 h 248"/>
                <a:gd name="T12" fmla="*/ 7 w 138"/>
                <a:gd name="T13" fmla="*/ 29 h 248"/>
                <a:gd name="T14" fmla="*/ 5 w 138"/>
                <a:gd name="T15" fmla="*/ 33 h 248"/>
                <a:gd name="T16" fmla="*/ 6 w 138"/>
                <a:gd name="T17" fmla="*/ 36 h 248"/>
                <a:gd name="T18" fmla="*/ 9 w 138"/>
                <a:gd name="T19" fmla="*/ 44 h 248"/>
                <a:gd name="T20" fmla="*/ 9 w 138"/>
                <a:gd name="T21" fmla="*/ 48 h 248"/>
                <a:gd name="T22" fmla="*/ 9 w 138"/>
                <a:gd name="T23" fmla="*/ 49 h 248"/>
                <a:gd name="T24" fmla="*/ 10 w 138"/>
                <a:gd name="T25" fmla="*/ 49 h 248"/>
                <a:gd name="T26" fmla="*/ 10 w 138"/>
                <a:gd name="T27" fmla="*/ 49 h 248"/>
                <a:gd name="T28" fmla="*/ 11 w 138"/>
                <a:gd name="T29" fmla="*/ 48 h 248"/>
                <a:gd name="T30" fmla="*/ 13 w 138"/>
                <a:gd name="T31" fmla="*/ 51 h 248"/>
                <a:gd name="T32" fmla="*/ 14 w 138"/>
                <a:gd name="T33" fmla="*/ 58 h 248"/>
                <a:gd name="T34" fmla="*/ 14 w 138"/>
                <a:gd name="T35" fmla="*/ 63 h 248"/>
                <a:gd name="T36" fmla="*/ 16 w 138"/>
                <a:gd name="T37" fmla="*/ 67 h 248"/>
                <a:gd name="T38" fmla="*/ 18 w 138"/>
                <a:gd name="T39" fmla="*/ 72 h 248"/>
                <a:gd name="T40" fmla="*/ 32 w 138"/>
                <a:gd name="T41" fmla="*/ 68 h 248"/>
                <a:gd name="T42" fmla="*/ 32 w 138"/>
                <a:gd name="T43" fmla="*/ 67 h 248"/>
                <a:gd name="T44" fmla="*/ 32 w 138"/>
                <a:gd name="T45" fmla="*/ 65 h 248"/>
                <a:gd name="T46" fmla="*/ 32 w 138"/>
                <a:gd name="T47" fmla="*/ 63 h 248"/>
                <a:gd name="T48" fmla="*/ 32 w 138"/>
                <a:gd name="T49" fmla="*/ 61 h 248"/>
                <a:gd name="T50" fmla="*/ 32 w 138"/>
                <a:gd name="T51" fmla="*/ 58 h 248"/>
                <a:gd name="T52" fmla="*/ 30 w 138"/>
                <a:gd name="T53" fmla="*/ 47 h 248"/>
                <a:gd name="T54" fmla="*/ 30 w 138"/>
                <a:gd name="T55" fmla="*/ 44 h 248"/>
                <a:gd name="T56" fmla="*/ 32 w 138"/>
                <a:gd name="T57" fmla="*/ 37 h 248"/>
                <a:gd name="T58" fmla="*/ 32 w 138"/>
                <a:gd name="T59" fmla="*/ 32 h 248"/>
                <a:gd name="T60" fmla="*/ 32 w 138"/>
                <a:gd name="T61" fmla="*/ 29 h 248"/>
                <a:gd name="T62" fmla="*/ 32 w 138"/>
                <a:gd name="T63" fmla="*/ 25 h 248"/>
                <a:gd name="T64" fmla="*/ 32 w 138"/>
                <a:gd name="T65" fmla="*/ 24 h 248"/>
                <a:gd name="T66" fmla="*/ 32 w 138"/>
                <a:gd name="T67" fmla="*/ 22 h 248"/>
                <a:gd name="T68" fmla="*/ 37 w 138"/>
                <a:gd name="T69" fmla="*/ 18 h 248"/>
                <a:gd name="T70" fmla="*/ 38 w 138"/>
                <a:gd name="T71" fmla="*/ 12 h 248"/>
                <a:gd name="T72" fmla="*/ 37 w 138"/>
                <a:gd name="T73" fmla="*/ 8 h 248"/>
                <a:gd name="T74" fmla="*/ 37 w 138"/>
                <a:gd name="T75" fmla="*/ 7 h 248"/>
                <a:gd name="T76" fmla="*/ 37 w 138"/>
                <a:gd name="T77" fmla="*/ 5 h 248"/>
                <a:gd name="T78" fmla="*/ 37 w 138"/>
                <a:gd name="T79" fmla="*/ 3 h 248"/>
                <a:gd name="T80" fmla="*/ 37 w 138"/>
                <a:gd name="T81" fmla="*/ 0 h 248"/>
                <a:gd name="T82" fmla="*/ 0 w 138"/>
                <a:gd name="T83" fmla="*/ 9 h 248"/>
                <a:gd name="T84" fmla="*/ 0 w 138"/>
                <a:gd name="T85" fmla="*/ 9 h 2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
                <a:gd name="T130" fmla="*/ 0 h 248"/>
                <a:gd name="T131" fmla="*/ 138 w 138"/>
                <a:gd name="T132" fmla="*/ 248 h 2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 h="248">
                  <a:moveTo>
                    <a:pt x="0" y="32"/>
                  </a:moveTo>
                  <a:lnTo>
                    <a:pt x="6" y="42"/>
                  </a:lnTo>
                  <a:lnTo>
                    <a:pt x="4" y="46"/>
                  </a:lnTo>
                  <a:lnTo>
                    <a:pt x="8" y="50"/>
                  </a:lnTo>
                  <a:lnTo>
                    <a:pt x="8" y="54"/>
                  </a:lnTo>
                  <a:lnTo>
                    <a:pt x="20" y="82"/>
                  </a:lnTo>
                  <a:lnTo>
                    <a:pt x="24" y="102"/>
                  </a:lnTo>
                  <a:lnTo>
                    <a:pt x="18" y="114"/>
                  </a:lnTo>
                  <a:lnTo>
                    <a:pt x="20" y="124"/>
                  </a:lnTo>
                  <a:lnTo>
                    <a:pt x="32" y="152"/>
                  </a:lnTo>
                  <a:lnTo>
                    <a:pt x="30" y="164"/>
                  </a:lnTo>
                  <a:lnTo>
                    <a:pt x="32" y="170"/>
                  </a:lnTo>
                  <a:lnTo>
                    <a:pt x="34" y="168"/>
                  </a:lnTo>
                  <a:lnTo>
                    <a:pt x="34" y="166"/>
                  </a:lnTo>
                  <a:lnTo>
                    <a:pt x="38" y="164"/>
                  </a:lnTo>
                  <a:lnTo>
                    <a:pt x="46" y="178"/>
                  </a:lnTo>
                  <a:lnTo>
                    <a:pt x="50" y="202"/>
                  </a:lnTo>
                  <a:lnTo>
                    <a:pt x="50" y="216"/>
                  </a:lnTo>
                  <a:lnTo>
                    <a:pt x="56" y="232"/>
                  </a:lnTo>
                  <a:lnTo>
                    <a:pt x="64" y="248"/>
                  </a:lnTo>
                  <a:lnTo>
                    <a:pt x="116" y="236"/>
                  </a:lnTo>
                  <a:lnTo>
                    <a:pt x="116" y="232"/>
                  </a:lnTo>
                  <a:lnTo>
                    <a:pt x="110" y="226"/>
                  </a:lnTo>
                  <a:lnTo>
                    <a:pt x="110" y="216"/>
                  </a:lnTo>
                  <a:lnTo>
                    <a:pt x="112" y="212"/>
                  </a:lnTo>
                  <a:lnTo>
                    <a:pt x="110" y="202"/>
                  </a:lnTo>
                  <a:lnTo>
                    <a:pt x="106" y="162"/>
                  </a:lnTo>
                  <a:lnTo>
                    <a:pt x="106" y="150"/>
                  </a:lnTo>
                  <a:lnTo>
                    <a:pt x="110" y="126"/>
                  </a:lnTo>
                  <a:lnTo>
                    <a:pt x="114" y="110"/>
                  </a:lnTo>
                  <a:lnTo>
                    <a:pt x="116" y="100"/>
                  </a:lnTo>
                  <a:lnTo>
                    <a:pt x="110" y="90"/>
                  </a:lnTo>
                  <a:lnTo>
                    <a:pt x="110" y="82"/>
                  </a:lnTo>
                  <a:lnTo>
                    <a:pt x="114" y="76"/>
                  </a:lnTo>
                  <a:lnTo>
                    <a:pt x="130" y="64"/>
                  </a:lnTo>
                  <a:lnTo>
                    <a:pt x="138" y="42"/>
                  </a:lnTo>
                  <a:lnTo>
                    <a:pt x="130" y="28"/>
                  </a:lnTo>
                  <a:lnTo>
                    <a:pt x="128" y="22"/>
                  </a:lnTo>
                  <a:lnTo>
                    <a:pt x="132" y="18"/>
                  </a:lnTo>
                  <a:lnTo>
                    <a:pt x="130" y="14"/>
                  </a:lnTo>
                  <a:lnTo>
                    <a:pt x="126" y="0"/>
                  </a:lnTo>
                  <a:lnTo>
                    <a:pt x="0" y="32"/>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6" name="Freeform 26"/>
            <p:cNvSpPr>
              <a:spLocks/>
            </p:cNvSpPr>
            <p:nvPr/>
          </p:nvSpPr>
          <p:spPr bwMode="gray">
            <a:xfrm>
              <a:off x="7705184" y="2118157"/>
              <a:ext cx="179468" cy="385681"/>
            </a:xfrm>
            <a:custGeom>
              <a:avLst/>
              <a:gdLst>
                <a:gd name="T0" fmla="*/ 40 w 126"/>
                <a:gd name="T1" fmla="*/ 64 h 274"/>
                <a:gd name="T2" fmla="*/ 38 w 126"/>
                <a:gd name="T3" fmla="*/ 63 h 274"/>
                <a:gd name="T4" fmla="*/ 37 w 126"/>
                <a:gd name="T5" fmla="*/ 63 h 274"/>
                <a:gd name="T6" fmla="*/ 34 w 126"/>
                <a:gd name="T7" fmla="*/ 66 h 274"/>
                <a:gd name="T8" fmla="*/ 33 w 126"/>
                <a:gd name="T9" fmla="*/ 67 h 274"/>
                <a:gd name="T10" fmla="*/ 33 w 126"/>
                <a:gd name="T11" fmla="*/ 68 h 274"/>
                <a:gd name="T12" fmla="*/ 33 w 126"/>
                <a:gd name="T13" fmla="*/ 69 h 274"/>
                <a:gd name="T14" fmla="*/ 33 w 126"/>
                <a:gd name="T15" fmla="*/ 68 h 274"/>
                <a:gd name="T16" fmla="*/ 31 w 126"/>
                <a:gd name="T17" fmla="*/ 69 h 274"/>
                <a:gd name="T18" fmla="*/ 31 w 126"/>
                <a:gd name="T19" fmla="*/ 69 h 274"/>
                <a:gd name="T20" fmla="*/ 4 w 126"/>
                <a:gd name="T21" fmla="*/ 74 h 274"/>
                <a:gd name="T22" fmla="*/ 4 w 126"/>
                <a:gd name="T23" fmla="*/ 74 h 274"/>
                <a:gd name="T24" fmla="*/ 4 w 126"/>
                <a:gd name="T25" fmla="*/ 71 h 274"/>
                <a:gd name="T26" fmla="*/ 4 w 126"/>
                <a:gd name="T27" fmla="*/ 69 h 274"/>
                <a:gd name="T28" fmla="*/ 4 w 126"/>
                <a:gd name="T29" fmla="*/ 68 h 274"/>
                <a:gd name="T30" fmla="*/ 4 w 126"/>
                <a:gd name="T31" fmla="*/ 65 h 274"/>
                <a:gd name="T32" fmla="*/ 0 w 126"/>
                <a:gd name="T33" fmla="*/ 54 h 274"/>
                <a:gd name="T34" fmla="*/ 0 w 126"/>
                <a:gd name="T35" fmla="*/ 52 h 274"/>
                <a:gd name="T36" fmla="*/ 4 w 126"/>
                <a:gd name="T37" fmla="*/ 45 h 274"/>
                <a:gd name="T38" fmla="*/ 4 w 126"/>
                <a:gd name="T39" fmla="*/ 41 h 274"/>
                <a:gd name="T40" fmla="*/ 4 w 126"/>
                <a:gd name="T41" fmla="*/ 37 h 274"/>
                <a:gd name="T42" fmla="*/ 4 w 126"/>
                <a:gd name="T43" fmla="*/ 35 h 274"/>
                <a:gd name="T44" fmla="*/ 4 w 126"/>
                <a:gd name="T45" fmla="*/ 32 h 274"/>
                <a:gd name="T46" fmla="*/ 4 w 126"/>
                <a:gd name="T47" fmla="*/ 31 h 274"/>
                <a:gd name="T48" fmla="*/ 8 w 126"/>
                <a:gd name="T49" fmla="*/ 27 h 274"/>
                <a:gd name="T50" fmla="*/ 10 w 126"/>
                <a:gd name="T51" fmla="*/ 22 h 274"/>
                <a:gd name="T52" fmla="*/ 8 w 126"/>
                <a:gd name="T53" fmla="*/ 17 h 274"/>
                <a:gd name="T54" fmla="*/ 7 w 126"/>
                <a:gd name="T55" fmla="*/ 16 h 274"/>
                <a:gd name="T56" fmla="*/ 9 w 126"/>
                <a:gd name="T57" fmla="*/ 15 h 274"/>
                <a:gd name="T58" fmla="*/ 8 w 126"/>
                <a:gd name="T59" fmla="*/ 14 h 274"/>
                <a:gd name="T60" fmla="*/ 7 w 126"/>
                <a:gd name="T61" fmla="*/ 10 h 274"/>
                <a:gd name="T62" fmla="*/ 8 w 126"/>
                <a:gd name="T63" fmla="*/ 6 h 274"/>
                <a:gd name="T64" fmla="*/ 7 w 126"/>
                <a:gd name="T65" fmla="*/ 3 h 274"/>
                <a:gd name="T66" fmla="*/ 7 w 126"/>
                <a:gd name="T67" fmla="*/ 3 h 274"/>
                <a:gd name="T68" fmla="*/ 9 w 126"/>
                <a:gd name="T69" fmla="*/ 3 h 274"/>
                <a:gd name="T70" fmla="*/ 10 w 126"/>
                <a:gd name="T71" fmla="*/ 3 h 274"/>
                <a:gd name="T72" fmla="*/ 11 w 126"/>
                <a:gd name="T73" fmla="*/ 3 h 274"/>
                <a:gd name="T74" fmla="*/ 12 w 126"/>
                <a:gd name="T75" fmla="*/ 3 h 274"/>
                <a:gd name="T76" fmla="*/ 14 w 126"/>
                <a:gd name="T77" fmla="*/ 0 h 274"/>
                <a:gd name="T78" fmla="*/ 32 w 126"/>
                <a:gd name="T79" fmla="*/ 45 h 274"/>
                <a:gd name="T80" fmla="*/ 33 w 126"/>
                <a:gd name="T81" fmla="*/ 47 h 274"/>
                <a:gd name="T82" fmla="*/ 33 w 126"/>
                <a:gd name="T83" fmla="*/ 48 h 274"/>
                <a:gd name="T84" fmla="*/ 33 w 126"/>
                <a:gd name="T85" fmla="*/ 49 h 274"/>
                <a:gd name="T86" fmla="*/ 37 w 126"/>
                <a:gd name="T87" fmla="*/ 52 h 274"/>
                <a:gd name="T88" fmla="*/ 37 w 126"/>
                <a:gd name="T89" fmla="*/ 52 h 274"/>
                <a:gd name="T90" fmla="*/ 38 w 126"/>
                <a:gd name="T91" fmla="*/ 54 h 274"/>
                <a:gd name="T92" fmla="*/ 38 w 126"/>
                <a:gd name="T93" fmla="*/ 55 h 274"/>
                <a:gd name="T94" fmla="*/ 41 w 126"/>
                <a:gd name="T95" fmla="*/ 59 h 274"/>
                <a:gd name="T96" fmla="*/ 41 w 126"/>
                <a:gd name="T97" fmla="*/ 60 h 274"/>
                <a:gd name="T98" fmla="*/ 40 w 126"/>
                <a:gd name="T99" fmla="*/ 61 h 274"/>
                <a:gd name="T100" fmla="*/ 40 w 126"/>
                <a:gd name="T101" fmla="*/ 64 h 2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6"/>
                <a:gd name="T154" fmla="*/ 0 h 274"/>
                <a:gd name="T155" fmla="*/ 126 w 126"/>
                <a:gd name="T156" fmla="*/ 274 h 2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6" h="274">
                  <a:moveTo>
                    <a:pt x="124" y="232"/>
                  </a:moveTo>
                  <a:lnTo>
                    <a:pt x="120" y="230"/>
                  </a:lnTo>
                  <a:lnTo>
                    <a:pt x="114" y="230"/>
                  </a:lnTo>
                  <a:lnTo>
                    <a:pt x="108" y="242"/>
                  </a:lnTo>
                  <a:lnTo>
                    <a:pt x="102" y="244"/>
                  </a:lnTo>
                  <a:lnTo>
                    <a:pt x="102" y="250"/>
                  </a:lnTo>
                  <a:lnTo>
                    <a:pt x="102" y="252"/>
                  </a:lnTo>
                  <a:lnTo>
                    <a:pt x="100" y="250"/>
                  </a:lnTo>
                  <a:lnTo>
                    <a:pt x="96" y="252"/>
                  </a:lnTo>
                  <a:lnTo>
                    <a:pt x="96" y="256"/>
                  </a:lnTo>
                  <a:lnTo>
                    <a:pt x="10" y="274"/>
                  </a:lnTo>
                  <a:lnTo>
                    <a:pt x="10" y="270"/>
                  </a:lnTo>
                  <a:lnTo>
                    <a:pt x="4" y="264"/>
                  </a:lnTo>
                  <a:lnTo>
                    <a:pt x="4" y="254"/>
                  </a:lnTo>
                  <a:lnTo>
                    <a:pt x="6" y="250"/>
                  </a:lnTo>
                  <a:lnTo>
                    <a:pt x="4" y="240"/>
                  </a:lnTo>
                  <a:lnTo>
                    <a:pt x="0" y="200"/>
                  </a:lnTo>
                  <a:lnTo>
                    <a:pt x="0" y="188"/>
                  </a:lnTo>
                  <a:lnTo>
                    <a:pt x="4" y="164"/>
                  </a:lnTo>
                  <a:lnTo>
                    <a:pt x="8" y="148"/>
                  </a:lnTo>
                  <a:lnTo>
                    <a:pt x="10" y="138"/>
                  </a:lnTo>
                  <a:lnTo>
                    <a:pt x="4" y="128"/>
                  </a:lnTo>
                  <a:lnTo>
                    <a:pt x="4" y="120"/>
                  </a:lnTo>
                  <a:lnTo>
                    <a:pt x="8" y="114"/>
                  </a:lnTo>
                  <a:lnTo>
                    <a:pt x="24" y="102"/>
                  </a:lnTo>
                  <a:lnTo>
                    <a:pt x="32" y="80"/>
                  </a:lnTo>
                  <a:lnTo>
                    <a:pt x="24" y="66"/>
                  </a:lnTo>
                  <a:lnTo>
                    <a:pt x="22" y="60"/>
                  </a:lnTo>
                  <a:lnTo>
                    <a:pt x="26" y="56"/>
                  </a:lnTo>
                  <a:lnTo>
                    <a:pt x="24" y="52"/>
                  </a:lnTo>
                  <a:lnTo>
                    <a:pt x="20" y="38"/>
                  </a:lnTo>
                  <a:lnTo>
                    <a:pt x="24" y="20"/>
                  </a:lnTo>
                  <a:lnTo>
                    <a:pt x="20" y="14"/>
                  </a:lnTo>
                  <a:lnTo>
                    <a:pt x="22" y="10"/>
                  </a:lnTo>
                  <a:lnTo>
                    <a:pt x="26" y="10"/>
                  </a:lnTo>
                  <a:lnTo>
                    <a:pt x="30" y="4"/>
                  </a:lnTo>
                  <a:lnTo>
                    <a:pt x="34" y="6"/>
                  </a:lnTo>
                  <a:lnTo>
                    <a:pt x="38" y="6"/>
                  </a:lnTo>
                  <a:lnTo>
                    <a:pt x="42" y="0"/>
                  </a:lnTo>
                  <a:lnTo>
                    <a:pt x="98" y="168"/>
                  </a:lnTo>
                  <a:lnTo>
                    <a:pt x="100" y="172"/>
                  </a:lnTo>
                  <a:lnTo>
                    <a:pt x="100" y="180"/>
                  </a:lnTo>
                  <a:lnTo>
                    <a:pt x="100" y="182"/>
                  </a:lnTo>
                  <a:lnTo>
                    <a:pt x="114" y="194"/>
                  </a:lnTo>
                  <a:lnTo>
                    <a:pt x="116" y="194"/>
                  </a:lnTo>
                  <a:lnTo>
                    <a:pt x="118" y="200"/>
                  </a:lnTo>
                  <a:lnTo>
                    <a:pt x="118" y="202"/>
                  </a:lnTo>
                  <a:lnTo>
                    <a:pt x="126" y="216"/>
                  </a:lnTo>
                  <a:lnTo>
                    <a:pt x="126" y="220"/>
                  </a:lnTo>
                  <a:lnTo>
                    <a:pt x="124" y="226"/>
                  </a:lnTo>
                  <a:lnTo>
                    <a:pt x="124" y="232"/>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7" name="Freeform 27"/>
            <p:cNvSpPr>
              <a:spLocks/>
            </p:cNvSpPr>
            <p:nvPr/>
          </p:nvSpPr>
          <p:spPr bwMode="gray">
            <a:xfrm>
              <a:off x="7766624" y="1768279"/>
              <a:ext cx="402589" cy="655819"/>
            </a:xfrm>
            <a:custGeom>
              <a:avLst/>
              <a:gdLst>
                <a:gd name="T0" fmla="*/ 14 w 288"/>
                <a:gd name="T1" fmla="*/ 117 h 464"/>
                <a:gd name="T2" fmla="*/ 16 w 288"/>
                <a:gd name="T3" fmla="*/ 121 h 464"/>
                <a:gd name="T4" fmla="*/ 19 w 288"/>
                <a:gd name="T5" fmla="*/ 124 h 464"/>
                <a:gd name="T6" fmla="*/ 20 w 288"/>
                <a:gd name="T7" fmla="*/ 126 h 464"/>
                <a:gd name="T8" fmla="*/ 22 w 288"/>
                <a:gd name="T9" fmla="*/ 130 h 464"/>
                <a:gd name="T10" fmla="*/ 23 w 288"/>
                <a:gd name="T11" fmla="*/ 127 h 464"/>
                <a:gd name="T12" fmla="*/ 26 w 288"/>
                <a:gd name="T13" fmla="*/ 119 h 464"/>
                <a:gd name="T14" fmla="*/ 29 w 288"/>
                <a:gd name="T15" fmla="*/ 112 h 464"/>
                <a:gd name="T16" fmla="*/ 28 w 288"/>
                <a:gd name="T17" fmla="*/ 111 h 464"/>
                <a:gd name="T18" fmla="*/ 31 w 288"/>
                <a:gd name="T19" fmla="*/ 102 h 464"/>
                <a:gd name="T20" fmla="*/ 34 w 288"/>
                <a:gd name="T21" fmla="*/ 106 h 464"/>
                <a:gd name="T22" fmla="*/ 35 w 288"/>
                <a:gd name="T23" fmla="*/ 106 h 464"/>
                <a:gd name="T24" fmla="*/ 35 w 288"/>
                <a:gd name="T25" fmla="*/ 102 h 464"/>
                <a:gd name="T26" fmla="*/ 41 w 288"/>
                <a:gd name="T27" fmla="*/ 100 h 464"/>
                <a:gd name="T28" fmla="*/ 41 w 288"/>
                <a:gd name="T29" fmla="*/ 97 h 464"/>
                <a:gd name="T30" fmla="*/ 45 w 288"/>
                <a:gd name="T31" fmla="*/ 96 h 464"/>
                <a:gd name="T32" fmla="*/ 47 w 288"/>
                <a:gd name="T33" fmla="*/ 92 h 464"/>
                <a:gd name="T34" fmla="*/ 48 w 288"/>
                <a:gd name="T35" fmla="*/ 87 h 464"/>
                <a:gd name="T36" fmla="*/ 49 w 288"/>
                <a:gd name="T37" fmla="*/ 84 h 464"/>
                <a:gd name="T38" fmla="*/ 54 w 288"/>
                <a:gd name="T39" fmla="*/ 84 h 464"/>
                <a:gd name="T40" fmla="*/ 54 w 288"/>
                <a:gd name="T41" fmla="*/ 80 h 464"/>
                <a:gd name="T42" fmla="*/ 59 w 288"/>
                <a:gd name="T43" fmla="*/ 77 h 464"/>
                <a:gd name="T44" fmla="*/ 63 w 288"/>
                <a:gd name="T45" fmla="*/ 80 h 464"/>
                <a:gd name="T46" fmla="*/ 68 w 288"/>
                <a:gd name="T47" fmla="*/ 72 h 464"/>
                <a:gd name="T48" fmla="*/ 73 w 288"/>
                <a:gd name="T49" fmla="*/ 67 h 464"/>
                <a:gd name="T50" fmla="*/ 74 w 288"/>
                <a:gd name="T51" fmla="*/ 67 h 464"/>
                <a:gd name="T52" fmla="*/ 78 w 288"/>
                <a:gd name="T53" fmla="*/ 63 h 464"/>
                <a:gd name="T54" fmla="*/ 76 w 288"/>
                <a:gd name="T55" fmla="*/ 61 h 464"/>
                <a:gd name="T56" fmla="*/ 74 w 288"/>
                <a:gd name="T57" fmla="*/ 60 h 464"/>
                <a:gd name="T58" fmla="*/ 76 w 288"/>
                <a:gd name="T59" fmla="*/ 58 h 464"/>
                <a:gd name="T60" fmla="*/ 74 w 288"/>
                <a:gd name="T61" fmla="*/ 53 h 464"/>
                <a:gd name="T62" fmla="*/ 70 w 288"/>
                <a:gd name="T63" fmla="*/ 52 h 464"/>
                <a:gd name="T64" fmla="*/ 69 w 288"/>
                <a:gd name="T65" fmla="*/ 54 h 464"/>
                <a:gd name="T66" fmla="*/ 65 w 288"/>
                <a:gd name="T67" fmla="*/ 45 h 464"/>
                <a:gd name="T68" fmla="*/ 65 w 288"/>
                <a:gd name="T69" fmla="*/ 43 h 464"/>
                <a:gd name="T70" fmla="*/ 63 w 288"/>
                <a:gd name="T71" fmla="*/ 43 h 464"/>
                <a:gd name="T72" fmla="*/ 60 w 288"/>
                <a:gd name="T73" fmla="*/ 43 h 464"/>
                <a:gd name="T74" fmla="*/ 57 w 288"/>
                <a:gd name="T75" fmla="*/ 42 h 464"/>
                <a:gd name="T76" fmla="*/ 56 w 288"/>
                <a:gd name="T77" fmla="*/ 37 h 464"/>
                <a:gd name="T78" fmla="*/ 39 w 288"/>
                <a:gd name="T79" fmla="*/ 2 h 464"/>
                <a:gd name="T80" fmla="*/ 35 w 288"/>
                <a:gd name="T81" fmla="*/ 2 h 464"/>
                <a:gd name="T82" fmla="*/ 33 w 288"/>
                <a:gd name="T83" fmla="*/ 3 h 464"/>
                <a:gd name="T84" fmla="*/ 29 w 288"/>
                <a:gd name="T85" fmla="*/ 4 h 464"/>
                <a:gd name="T86" fmla="*/ 23 w 288"/>
                <a:gd name="T87" fmla="*/ 9 h 464"/>
                <a:gd name="T88" fmla="*/ 22 w 288"/>
                <a:gd name="T89" fmla="*/ 3 h 464"/>
                <a:gd name="T90" fmla="*/ 19 w 288"/>
                <a:gd name="T91" fmla="*/ 3 h 464"/>
                <a:gd name="T92" fmla="*/ 10 w 288"/>
                <a:gd name="T93" fmla="*/ 27 h 464"/>
                <a:gd name="T94" fmla="*/ 11 w 288"/>
                <a:gd name="T95" fmla="*/ 32 h 464"/>
                <a:gd name="T96" fmla="*/ 10 w 288"/>
                <a:gd name="T97" fmla="*/ 37 h 464"/>
                <a:gd name="T98" fmla="*/ 9 w 288"/>
                <a:gd name="T99" fmla="*/ 40 h 464"/>
                <a:gd name="T100" fmla="*/ 10 w 288"/>
                <a:gd name="T101" fmla="*/ 53 h 464"/>
                <a:gd name="T102" fmla="*/ 7 w 288"/>
                <a:gd name="T103" fmla="*/ 60 h 464"/>
                <a:gd name="T104" fmla="*/ 7 w 288"/>
                <a:gd name="T105" fmla="*/ 65 h 464"/>
                <a:gd name="T106" fmla="*/ 5 w 288"/>
                <a:gd name="T107" fmla="*/ 66 h 464"/>
                <a:gd name="T108" fmla="*/ 5 w 288"/>
                <a:gd name="T109" fmla="*/ 69 h 464"/>
                <a:gd name="T110" fmla="*/ 3 w 288"/>
                <a:gd name="T111" fmla="*/ 69 h 4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88"/>
                <a:gd name="T169" fmla="*/ 0 h 464"/>
                <a:gd name="T170" fmla="*/ 288 w 288"/>
                <a:gd name="T171" fmla="*/ 464 h 4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88" h="464">
                  <a:moveTo>
                    <a:pt x="0" y="248"/>
                  </a:moveTo>
                  <a:lnTo>
                    <a:pt x="56" y="416"/>
                  </a:lnTo>
                  <a:lnTo>
                    <a:pt x="58" y="420"/>
                  </a:lnTo>
                  <a:lnTo>
                    <a:pt x="58" y="428"/>
                  </a:lnTo>
                  <a:lnTo>
                    <a:pt x="58" y="430"/>
                  </a:lnTo>
                  <a:lnTo>
                    <a:pt x="72" y="442"/>
                  </a:lnTo>
                  <a:lnTo>
                    <a:pt x="74" y="442"/>
                  </a:lnTo>
                  <a:lnTo>
                    <a:pt x="76" y="448"/>
                  </a:lnTo>
                  <a:lnTo>
                    <a:pt x="76" y="450"/>
                  </a:lnTo>
                  <a:lnTo>
                    <a:pt x="84" y="464"/>
                  </a:lnTo>
                  <a:lnTo>
                    <a:pt x="86" y="462"/>
                  </a:lnTo>
                  <a:lnTo>
                    <a:pt x="88" y="450"/>
                  </a:lnTo>
                  <a:lnTo>
                    <a:pt x="88" y="438"/>
                  </a:lnTo>
                  <a:lnTo>
                    <a:pt x="94" y="426"/>
                  </a:lnTo>
                  <a:lnTo>
                    <a:pt x="100" y="408"/>
                  </a:lnTo>
                  <a:lnTo>
                    <a:pt x="106" y="400"/>
                  </a:lnTo>
                  <a:lnTo>
                    <a:pt x="108" y="396"/>
                  </a:lnTo>
                  <a:lnTo>
                    <a:pt x="104" y="394"/>
                  </a:lnTo>
                  <a:lnTo>
                    <a:pt x="100" y="384"/>
                  </a:lnTo>
                  <a:lnTo>
                    <a:pt x="118" y="366"/>
                  </a:lnTo>
                  <a:lnTo>
                    <a:pt x="122" y="368"/>
                  </a:lnTo>
                  <a:lnTo>
                    <a:pt x="124" y="376"/>
                  </a:lnTo>
                  <a:lnTo>
                    <a:pt x="126" y="378"/>
                  </a:lnTo>
                  <a:lnTo>
                    <a:pt x="130" y="376"/>
                  </a:lnTo>
                  <a:lnTo>
                    <a:pt x="130" y="368"/>
                  </a:lnTo>
                  <a:lnTo>
                    <a:pt x="130" y="362"/>
                  </a:lnTo>
                  <a:lnTo>
                    <a:pt x="144" y="360"/>
                  </a:lnTo>
                  <a:lnTo>
                    <a:pt x="150" y="356"/>
                  </a:lnTo>
                  <a:lnTo>
                    <a:pt x="150" y="348"/>
                  </a:lnTo>
                  <a:lnTo>
                    <a:pt x="154" y="346"/>
                  </a:lnTo>
                  <a:lnTo>
                    <a:pt x="160" y="346"/>
                  </a:lnTo>
                  <a:lnTo>
                    <a:pt x="166" y="342"/>
                  </a:lnTo>
                  <a:lnTo>
                    <a:pt x="168" y="338"/>
                  </a:lnTo>
                  <a:lnTo>
                    <a:pt x="172" y="328"/>
                  </a:lnTo>
                  <a:lnTo>
                    <a:pt x="170" y="318"/>
                  </a:lnTo>
                  <a:lnTo>
                    <a:pt x="178" y="308"/>
                  </a:lnTo>
                  <a:lnTo>
                    <a:pt x="178" y="302"/>
                  </a:lnTo>
                  <a:lnTo>
                    <a:pt x="182" y="302"/>
                  </a:lnTo>
                  <a:lnTo>
                    <a:pt x="192" y="304"/>
                  </a:lnTo>
                  <a:lnTo>
                    <a:pt x="198" y="300"/>
                  </a:lnTo>
                  <a:lnTo>
                    <a:pt x="200" y="296"/>
                  </a:lnTo>
                  <a:lnTo>
                    <a:pt x="204" y="286"/>
                  </a:lnTo>
                  <a:lnTo>
                    <a:pt x="208" y="286"/>
                  </a:lnTo>
                  <a:lnTo>
                    <a:pt x="216" y="274"/>
                  </a:lnTo>
                  <a:lnTo>
                    <a:pt x="226" y="276"/>
                  </a:lnTo>
                  <a:lnTo>
                    <a:pt x="234" y="282"/>
                  </a:lnTo>
                  <a:lnTo>
                    <a:pt x="244" y="264"/>
                  </a:lnTo>
                  <a:lnTo>
                    <a:pt x="252" y="258"/>
                  </a:lnTo>
                  <a:lnTo>
                    <a:pt x="268" y="246"/>
                  </a:lnTo>
                  <a:lnTo>
                    <a:pt x="272" y="238"/>
                  </a:lnTo>
                  <a:lnTo>
                    <a:pt x="274" y="236"/>
                  </a:lnTo>
                  <a:lnTo>
                    <a:pt x="278" y="236"/>
                  </a:lnTo>
                  <a:lnTo>
                    <a:pt x="286" y="234"/>
                  </a:lnTo>
                  <a:lnTo>
                    <a:pt x="288" y="226"/>
                  </a:lnTo>
                  <a:lnTo>
                    <a:pt x="288" y="218"/>
                  </a:lnTo>
                  <a:lnTo>
                    <a:pt x="282" y="216"/>
                  </a:lnTo>
                  <a:lnTo>
                    <a:pt x="280" y="216"/>
                  </a:lnTo>
                  <a:lnTo>
                    <a:pt x="276" y="214"/>
                  </a:lnTo>
                  <a:lnTo>
                    <a:pt x="280" y="208"/>
                  </a:lnTo>
                  <a:lnTo>
                    <a:pt x="282" y="206"/>
                  </a:lnTo>
                  <a:lnTo>
                    <a:pt x="280" y="200"/>
                  </a:lnTo>
                  <a:lnTo>
                    <a:pt x="276" y="188"/>
                  </a:lnTo>
                  <a:lnTo>
                    <a:pt x="268" y="184"/>
                  </a:lnTo>
                  <a:lnTo>
                    <a:pt x="262" y="184"/>
                  </a:lnTo>
                  <a:lnTo>
                    <a:pt x="260" y="188"/>
                  </a:lnTo>
                  <a:lnTo>
                    <a:pt x="254" y="190"/>
                  </a:lnTo>
                  <a:lnTo>
                    <a:pt x="248" y="188"/>
                  </a:lnTo>
                  <a:lnTo>
                    <a:pt x="240" y="162"/>
                  </a:lnTo>
                  <a:lnTo>
                    <a:pt x="244" y="158"/>
                  </a:lnTo>
                  <a:lnTo>
                    <a:pt x="242" y="154"/>
                  </a:lnTo>
                  <a:lnTo>
                    <a:pt x="240" y="152"/>
                  </a:lnTo>
                  <a:lnTo>
                    <a:pt x="236" y="152"/>
                  </a:lnTo>
                  <a:lnTo>
                    <a:pt x="232" y="154"/>
                  </a:lnTo>
                  <a:lnTo>
                    <a:pt x="222" y="150"/>
                  </a:lnTo>
                  <a:lnTo>
                    <a:pt x="216" y="150"/>
                  </a:lnTo>
                  <a:lnTo>
                    <a:pt x="212" y="148"/>
                  </a:lnTo>
                  <a:lnTo>
                    <a:pt x="208" y="132"/>
                  </a:lnTo>
                  <a:lnTo>
                    <a:pt x="208" y="130"/>
                  </a:lnTo>
                  <a:lnTo>
                    <a:pt x="172" y="20"/>
                  </a:lnTo>
                  <a:lnTo>
                    <a:pt x="142" y="2"/>
                  </a:lnTo>
                  <a:lnTo>
                    <a:pt x="134" y="0"/>
                  </a:lnTo>
                  <a:lnTo>
                    <a:pt x="128" y="2"/>
                  </a:lnTo>
                  <a:lnTo>
                    <a:pt x="124" y="6"/>
                  </a:lnTo>
                  <a:lnTo>
                    <a:pt x="122" y="12"/>
                  </a:lnTo>
                  <a:lnTo>
                    <a:pt x="118" y="12"/>
                  </a:lnTo>
                  <a:lnTo>
                    <a:pt x="108" y="16"/>
                  </a:lnTo>
                  <a:lnTo>
                    <a:pt x="92" y="30"/>
                  </a:lnTo>
                  <a:lnTo>
                    <a:pt x="88" y="30"/>
                  </a:lnTo>
                  <a:lnTo>
                    <a:pt x="82" y="22"/>
                  </a:lnTo>
                  <a:lnTo>
                    <a:pt x="82" y="12"/>
                  </a:lnTo>
                  <a:lnTo>
                    <a:pt x="80" y="8"/>
                  </a:lnTo>
                  <a:lnTo>
                    <a:pt x="74" y="8"/>
                  </a:lnTo>
                  <a:lnTo>
                    <a:pt x="64" y="12"/>
                  </a:lnTo>
                  <a:lnTo>
                    <a:pt x="38" y="96"/>
                  </a:lnTo>
                  <a:lnTo>
                    <a:pt x="38" y="110"/>
                  </a:lnTo>
                  <a:lnTo>
                    <a:pt x="42" y="114"/>
                  </a:lnTo>
                  <a:lnTo>
                    <a:pt x="42" y="124"/>
                  </a:lnTo>
                  <a:lnTo>
                    <a:pt x="40" y="130"/>
                  </a:lnTo>
                  <a:lnTo>
                    <a:pt x="36" y="134"/>
                  </a:lnTo>
                  <a:lnTo>
                    <a:pt x="32" y="142"/>
                  </a:lnTo>
                  <a:lnTo>
                    <a:pt x="40" y="176"/>
                  </a:lnTo>
                  <a:lnTo>
                    <a:pt x="36" y="188"/>
                  </a:lnTo>
                  <a:lnTo>
                    <a:pt x="36" y="196"/>
                  </a:lnTo>
                  <a:lnTo>
                    <a:pt x="24" y="214"/>
                  </a:lnTo>
                  <a:lnTo>
                    <a:pt x="22" y="220"/>
                  </a:lnTo>
                  <a:lnTo>
                    <a:pt x="26" y="230"/>
                  </a:lnTo>
                  <a:lnTo>
                    <a:pt x="26" y="232"/>
                  </a:lnTo>
                  <a:lnTo>
                    <a:pt x="18" y="232"/>
                  </a:lnTo>
                  <a:lnTo>
                    <a:pt x="20" y="240"/>
                  </a:lnTo>
                  <a:lnTo>
                    <a:pt x="18" y="246"/>
                  </a:lnTo>
                  <a:lnTo>
                    <a:pt x="14" y="246"/>
                  </a:lnTo>
                  <a:lnTo>
                    <a:pt x="8" y="244"/>
                  </a:lnTo>
                  <a:lnTo>
                    <a:pt x="0" y="248"/>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8" name="Freeform 28"/>
            <p:cNvSpPr>
              <a:spLocks/>
            </p:cNvSpPr>
            <p:nvPr/>
          </p:nvSpPr>
          <p:spPr bwMode="gray">
            <a:xfrm>
              <a:off x="7005099" y="2217425"/>
              <a:ext cx="832665" cy="641173"/>
            </a:xfrm>
            <a:custGeom>
              <a:avLst/>
              <a:gdLst>
                <a:gd name="T0" fmla="*/ 127 w 594"/>
                <a:gd name="T1" fmla="*/ 110 h 456"/>
                <a:gd name="T2" fmla="*/ 123 w 594"/>
                <a:gd name="T3" fmla="*/ 113 h 456"/>
                <a:gd name="T4" fmla="*/ 121 w 594"/>
                <a:gd name="T5" fmla="*/ 118 h 456"/>
                <a:gd name="T6" fmla="*/ 121 w 594"/>
                <a:gd name="T7" fmla="*/ 122 h 456"/>
                <a:gd name="T8" fmla="*/ 125 w 594"/>
                <a:gd name="T9" fmla="*/ 118 h 456"/>
                <a:gd name="T10" fmla="*/ 131 w 594"/>
                <a:gd name="T11" fmla="*/ 118 h 456"/>
                <a:gd name="T12" fmla="*/ 140 w 594"/>
                <a:gd name="T13" fmla="*/ 113 h 456"/>
                <a:gd name="T14" fmla="*/ 155 w 594"/>
                <a:gd name="T15" fmla="*/ 105 h 456"/>
                <a:gd name="T16" fmla="*/ 160 w 594"/>
                <a:gd name="T17" fmla="*/ 100 h 456"/>
                <a:gd name="T18" fmla="*/ 164 w 594"/>
                <a:gd name="T19" fmla="*/ 96 h 456"/>
                <a:gd name="T20" fmla="*/ 161 w 594"/>
                <a:gd name="T21" fmla="*/ 96 h 456"/>
                <a:gd name="T22" fmla="*/ 156 w 594"/>
                <a:gd name="T23" fmla="*/ 99 h 456"/>
                <a:gd name="T24" fmla="*/ 153 w 594"/>
                <a:gd name="T25" fmla="*/ 102 h 456"/>
                <a:gd name="T26" fmla="*/ 156 w 594"/>
                <a:gd name="T27" fmla="*/ 94 h 456"/>
                <a:gd name="T28" fmla="*/ 153 w 594"/>
                <a:gd name="T29" fmla="*/ 97 h 456"/>
                <a:gd name="T30" fmla="*/ 140 w 594"/>
                <a:gd name="T31" fmla="*/ 105 h 456"/>
                <a:gd name="T32" fmla="*/ 129 w 594"/>
                <a:gd name="T33" fmla="*/ 112 h 456"/>
                <a:gd name="T34" fmla="*/ 129 w 594"/>
                <a:gd name="T35" fmla="*/ 107 h 456"/>
                <a:gd name="T36" fmla="*/ 131 w 594"/>
                <a:gd name="T37" fmla="*/ 100 h 456"/>
                <a:gd name="T38" fmla="*/ 127 w 594"/>
                <a:gd name="T39" fmla="*/ 78 h 456"/>
                <a:gd name="T40" fmla="*/ 125 w 594"/>
                <a:gd name="T41" fmla="*/ 54 h 456"/>
                <a:gd name="T42" fmla="*/ 121 w 594"/>
                <a:gd name="T43" fmla="*/ 39 h 456"/>
                <a:gd name="T44" fmla="*/ 119 w 594"/>
                <a:gd name="T45" fmla="*/ 36 h 456"/>
                <a:gd name="T46" fmla="*/ 117 w 594"/>
                <a:gd name="T47" fmla="*/ 32 h 456"/>
                <a:gd name="T48" fmla="*/ 116 w 594"/>
                <a:gd name="T49" fmla="*/ 19 h 456"/>
                <a:gd name="T50" fmla="*/ 112 w 594"/>
                <a:gd name="T51" fmla="*/ 5 h 456"/>
                <a:gd name="T52" fmla="*/ 110 w 594"/>
                <a:gd name="T53" fmla="*/ 0 h 456"/>
                <a:gd name="T54" fmla="*/ 82 w 594"/>
                <a:gd name="T55" fmla="*/ 6 h 456"/>
                <a:gd name="T56" fmla="*/ 74 w 594"/>
                <a:gd name="T57" fmla="*/ 12 h 456"/>
                <a:gd name="T58" fmla="*/ 67 w 594"/>
                <a:gd name="T59" fmla="*/ 24 h 456"/>
                <a:gd name="T60" fmla="*/ 58 w 594"/>
                <a:gd name="T61" fmla="*/ 35 h 456"/>
                <a:gd name="T62" fmla="*/ 59 w 594"/>
                <a:gd name="T63" fmla="*/ 39 h 456"/>
                <a:gd name="T64" fmla="*/ 62 w 594"/>
                <a:gd name="T65" fmla="*/ 41 h 456"/>
                <a:gd name="T66" fmla="*/ 63 w 594"/>
                <a:gd name="T67" fmla="*/ 47 h 456"/>
                <a:gd name="T68" fmla="*/ 53 w 594"/>
                <a:gd name="T69" fmla="*/ 59 h 456"/>
                <a:gd name="T70" fmla="*/ 35 w 594"/>
                <a:gd name="T71" fmla="*/ 62 h 456"/>
                <a:gd name="T72" fmla="*/ 20 w 594"/>
                <a:gd name="T73" fmla="*/ 63 h 456"/>
                <a:gd name="T74" fmla="*/ 10 w 594"/>
                <a:gd name="T75" fmla="*/ 69 h 456"/>
                <a:gd name="T76" fmla="*/ 15 w 594"/>
                <a:gd name="T77" fmla="*/ 79 h 456"/>
                <a:gd name="T78" fmla="*/ 11 w 594"/>
                <a:gd name="T79" fmla="*/ 86 h 456"/>
                <a:gd name="T80" fmla="*/ 3 w 594"/>
                <a:gd name="T81" fmla="*/ 105 h 456"/>
                <a:gd name="T82" fmla="*/ 92 w 594"/>
                <a:gd name="T83" fmla="*/ 88 h 456"/>
                <a:gd name="T84" fmla="*/ 94 w 594"/>
                <a:gd name="T85" fmla="*/ 91 h 456"/>
                <a:gd name="T86" fmla="*/ 99 w 594"/>
                <a:gd name="T87" fmla="*/ 97 h 456"/>
                <a:gd name="T88" fmla="*/ 105 w 594"/>
                <a:gd name="T89" fmla="*/ 99 h 4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94"/>
                <a:gd name="T136" fmla="*/ 0 h 456"/>
                <a:gd name="T137" fmla="*/ 594 w 594"/>
                <a:gd name="T138" fmla="*/ 456 h 4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94" h="456">
                  <a:moveTo>
                    <a:pt x="386" y="374"/>
                  </a:moveTo>
                  <a:lnTo>
                    <a:pt x="450" y="398"/>
                  </a:lnTo>
                  <a:lnTo>
                    <a:pt x="454" y="408"/>
                  </a:lnTo>
                  <a:lnTo>
                    <a:pt x="450" y="412"/>
                  </a:lnTo>
                  <a:lnTo>
                    <a:pt x="448" y="416"/>
                  </a:lnTo>
                  <a:lnTo>
                    <a:pt x="446" y="424"/>
                  </a:lnTo>
                  <a:lnTo>
                    <a:pt x="446" y="434"/>
                  </a:lnTo>
                  <a:lnTo>
                    <a:pt x="442" y="434"/>
                  </a:lnTo>
                  <a:lnTo>
                    <a:pt x="440" y="438"/>
                  </a:lnTo>
                  <a:lnTo>
                    <a:pt x="434" y="450"/>
                  </a:lnTo>
                  <a:lnTo>
                    <a:pt x="434" y="454"/>
                  </a:lnTo>
                  <a:lnTo>
                    <a:pt x="436" y="456"/>
                  </a:lnTo>
                  <a:lnTo>
                    <a:pt x="438" y="452"/>
                  </a:lnTo>
                  <a:lnTo>
                    <a:pt x="440" y="450"/>
                  </a:lnTo>
                  <a:lnTo>
                    <a:pt x="450" y="440"/>
                  </a:lnTo>
                  <a:lnTo>
                    <a:pt x="456" y="442"/>
                  </a:lnTo>
                  <a:lnTo>
                    <a:pt x="470" y="442"/>
                  </a:lnTo>
                  <a:lnTo>
                    <a:pt x="474" y="438"/>
                  </a:lnTo>
                  <a:lnTo>
                    <a:pt x="488" y="434"/>
                  </a:lnTo>
                  <a:lnTo>
                    <a:pt x="500" y="430"/>
                  </a:lnTo>
                  <a:lnTo>
                    <a:pt x="506" y="424"/>
                  </a:lnTo>
                  <a:lnTo>
                    <a:pt x="514" y="416"/>
                  </a:lnTo>
                  <a:lnTo>
                    <a:pt x="550" y="392"/>
                  </a:lnTo>
                  <a:lnTo>
                    <a:pt x="560" y="386"/>
                  </a:lnTo>
                  <a:lnTo>
                    <a:pt x="568" y="380"/>
                  </a:lnTo>
                  <a:lnTo>
                    <a:pt x="574" y="378"/>
                  </a:lnTo>
                  <a:lnTo>
                    <a:pt x="578" y="372"/>
                  </a:lnTo>
                  <a:lnTo>
                    <a:pt x="586" y="368"/>
                  </a:lnTo>
                  <a:lnTo>
                    <a:pt x="590" y="364"/>
                  </a:lnTo>
                  <a:lnTo>
                    <a:pt x="594" y="356"/>
                  </a:lnTo>
                  <a:lnTo>
                    <a:pt x="594" y="354"/>
                  </a:lnTo>
                  <a:lnTo>
                    <a:pt x="594" y="352"/>
                  </a:lnTo>
                  <a:lnTo>
                    <a:pt x="586" y="360"/>
                  </a:lnTo>
                  <a:lnTo>
                    <a:pt x="578" y="362"/>
                  </a:lnTo>
                  <a:lnTo>
                    <a:pt x="568" y="366"/>
                  </a:lnTo>
                  <a:lnTo>
                    <a:pt x="564" y="370"/>
                  </a:lnTo>
                  <a:lnTo>
                    <a:pt x="560" y="376"/>
                  </a:lnTo>
                  <a:lnTo>
                    <a:pt x="552" y="382"/>
                  </a:lnTo>
                  <a:lnTo>
                    <a:pt x="550" y="378"/>
                  </a:lnTo>
                  <a:lnTo>
                    <a:pt x="552" y="372"/>
                  </a:lnTo>
                  <a:lnTo>
                    <a:pt x="560" y="364"/>
                  </a:lnTo>
                  <a:lnTo>
                    <a:pt x="566" y="352"/>
                  </a:lnTo>
                  <a:lnTo>
                    <a:pt x="564" y="350"/>
                  </a:lnTo>
                  <a:lnTo>
                    <a:pt x="558" y="356"/>
                  </a:lnTo>
                  <a:lnTo>
                    <a:pt x="554" y="364"/>
                  </a:lnTo>
                  <a:lnTo>
                    <a:pt x="548" y="368"/>
                  </a:lnTo>
                  <a:lnTo>
                    <a:pt x="528" y="380"/>
                  </a:lnTo>
                  <a:lnTo>
                    <a:pt x="504" y="392"/>
                  </a:lnTo>
                  <a:lnTo>
                    <a:pt x="482" y="402"/>
                  </a:lnTo>
                  <a:lnTo>
                    <a:pt x="474" y="408"/>
                  </a:lnTo>
                  <a:lnTo>
                    <a:pt x="466" y="418"/>
                  </a:lnTo>
                  <a:lnTo>
                    <a:pt x="462" y="414"/>
                  </a:lnTo>
                  <a:lnTo>
                    <a:pt x="460" y="406"/>
                  </a:lnTo>
                  <a:lnTo>
                    <a:pt x="464" y="398"/>
                  </a:lnTo>
                  <a:lnTo>
                    <a:pt x="470" y="392"/>
                  </a:lnTo>
                  <a:lnTo>
                    <a:pt x="462" y="384"/>
                  </a:lnTo>
                  <a:lnTo>
                    <a:pt x="474" y="372"/>
                  </a:lnTo>
                  <a:lnTo>
                    <a:pt x="474" y="368"/>
                  </a:lnTo>
                  <a:lnTo>
                    <a:pt x="470" y="360"/>
                  </a:lnTo>
                  <a:lnTo>
                    <a:pt x="460" y="288"/>
                  </a:lnTo>
                  <a:lnTo>
                    <a:pt x="458" y="284"/>
                  </a:lnTo>
                  <a:lnTo>
                    <a:pt x="458" y="216"/>
                  </a:lnTo>
                  <a:lnTo>
                    <a:pt x="450" y="200"/>
                  </a:lnTo>
                  <a:lnTo>
                    <a:pt x="444" y="184"/>
                  </a:lnTo>
                  <a:lnTo>
                    <a:pt x="444" y="170"/>
                  </a:lnTo>
                  <a:lnTo>
                    <a:pt x="440" y="146"/>
                  </a:lnTo>
                  <a:lnTo>
                    <a:pt x="432" y="132"/>
                  </a:lnTo>
                  <a:lnTo>
                    <a:pt x="428" y="134"/>
                  </a:lnTo>
                  <a:lnTo>
                    <a:pt x="428" y="136"/>
                  </a:lnTo>
                  <a:lnTo>
                    <a:pt x="426" y="138"/>
                  </a:lnTo>
                  <a:lnTo>
                    <a:pt x="424" y="132"/>
                  </a:lnTo>
                  <a:lnTo>
                    <a:pt x="426" y="120"/>
                  </a:lnTo>
                  <a:lnTo>
                    <a:pt x="414" y="92"/>
                  </a:lnTo>
                  <a:lnTo>
                    <a:pt x="412" y="82"/>
                  </a:lnTo>
                  <a:lnTo>
                    <a:pt x="418" y="70"/>
                  </a:lnTo>
                  <a:lnTo>
                    <a:pt x="414" y="50"/>
                  </a:lnTo>
                  <a:lnTo>
                    <a:pt x="402" y="22"/>
                  </a:lnTo>
                  <a:lnTo>
                    <a:pt x="402" y="18"/>
                  </a:lnTo>
                  <a:lnTo>
                    <a:pt x="398" y="14"/>
                  </a:lnTo>
                  <a:lnTo>
                    <a:pt x="400" y="10"/>
                  </a:lnTo>
                  <a:lnTo>
                    <a:pt x="394" y="0"/>
                  </a:lnTo>
                  <a:lnTo>
                    <a:pt x="300" y="24"/>
                  </a:lnTo>
                  <a:lnTo>
                    <a:pt x="300" y="20"/>
                  </a:lnTo>
                  <a:lnTo>
                    <a:pt x="296" y="20"/>
                  </a:lnTo>
                  <a:lnTo>
                    <a:pt x="288" y="26"/>
                  </a:lnTo>
                  <a:lnTo>
                    <a:pt x="266" y="48"/>
                  </a:lnTo>
                  <a:lnTo>
                    <a:pt x="244" y="80"/>
                  </a:lnTo>
                  <a:lnTo>
                    <a:pt x="240" y="86"/>
                  </a:lnTo>
                  <a:lnTo>
                    <a:pt x="242" y="90"/>
                  </a:lnTo>
                  <a:lnTo>
                    <a:pt x="238" y="102"/>
                  </a:lnTo>
                  <a:lnTo>
                    <a:pt x="234" y="108"/>
                  </a:lnTo>
                  <a:lnTo>
                    <a:pt x="210" y="130"/>
                  </a:lnTo>
                  <a:lnTo>
                    <a:pt x="208" y="134"/>
                  </a:lnTo>
                  <a:lnTo>
                    <a:pt x="212" y="144"/>
                  </a:lnTo>
                  <a:lnTo>
                    <a:pt x="214" y="146"/>
                  </a:lnTo>
                  <a:lnTo>
                    <a:pt x="220" y="144"/>
                  </a:lnTo>
                  <a:lnTo>
                    <a:pt x="224" y="148"/>
                  </a:lnTo>
                  <a:lnTo>
                    <a:pt x="226" y="154"/>
                  </a:lnTo>
                  <a:lnTo>
                    <a:pt x="220" y="158"/>
                  </a:lnTo>
                  <a:lnTo>
                    <a:pt x="222" y="166"/>
                  </a:lnTo>
                  <a:lnTo>
                    <a:pt x="228" y="174"/>
                  </a:lnTo>
                  <a:lnTo>
                    <a:pt x="228" y="188"/>
                  </a:lnTo>
                  <a:lnTo>
                    <a:pt x="212" y="194"/>
                  </a:lnTo>
                  <a:lnTo>
                    <a:pt x="190" y="218"/>
                  </a:lnTo>
                  <a:lnTo>
                    <a:pt x="174" y="224"/>
                  </a:lnTo>
                  <a:lnTo>
                    <a:pt x="136" y="234"/>
                  </a:lnTo>
                  <a:lnTo>
                    <a:pt x="124" y="230"/>
                  </a:lnTo>
                  <a:lnTo>
                    <a:pt x="114" y="228"/>
                  </a:lnTo>
                  <a:lnTo>
                    <a:pt x="94" y="230"/>
                  </a:lnTo>
                  <a:lnTo>
                    <a:pt x="72" y="234"/>
                  </a:lnTo>
                  <a:lnTo>
                    <a:pt x="52" y="242"/>
                  </a:lnTo>
                  <a:lnTo>
                    <a:pt x="40" y="248"/>
                  </a:lnTo>
                  <a:lnTo>
                    <a:pt x="38" y="262"/>
                  </a:lnTo>
                  <a:lnTo>
                    <a:pt x="38" y="270"/>
                  </a:lnTo>
                  <a:lnTo>
                    <a:pt x="54" y="288"/>
                  </a:lnTo>
                  <a:lnTo>
                    <a:pt x="56" y="296"/>
                  </a:lnTo>
                  <a:lnTo>
                    <a:pt x="54" y="302"/>
                  </a:lnTo>
                  <a:lnTo>
                    <a:pt x="48" y="306"/>
                  </a:lnTo>
                  <a:lnTo>
                    <a:pt x="42" y="320"/>
                  </a:lnTo>
                  <a:lnTo>
                    <a:pt x="12" y="350"/>
                  </a:lnTo>
                  <a:lnTo>
                    <a:pt x="0" y="360"/>
                  </a:lnTo>
                  <a:lnTo>
                    <a:pt x="6" y="386"/>
                  </a:lnTo>
                  <a:lnTo>
                    <a:pt x="324" y="322"/>
                  </a:lnTo>
                  <a:lnTo>
                    <a:pt x="330" y="326"/>
                  </a:lnTo>
                  <a:lnTo>
                    <a:pt x="332" y="330"/>
                  </a:lnTo>
                  <a:lnTo>
                    <a:pt x="334" y="334"/>
                  </a:lnTo>
                  <a:lnTo>
                    <a:pt x="338" y="332"/>
                  </a:lnTo>
                  <a:lnTo>
                    <a:pt x="340" y="336"/>
                  </a:lnTo>
                  <a:lnTo>
                    <a:pt x="346" y="336"/>
                  </a:lnTo>
                  <a:lnTo>
                    <a:pt x="356" y="356"/>
                  </a:lnTo>
                  <a:lnTo>
                    <a:pt x="356" y="362"/>
                  </a:lnTo>
                  <a:lnTo>
                    <a:pt x="360" y="366"/>
                  </a:lnTo>
                  <a:lnTo>
                    <a:pt x="360" y="368"/>
                  </a:lnTo>
                  <a:lnTo>
                    <a:pt x="380" y="370"/>
                  </a:lnTo>
                  <a:lnTo>
                    <a:pt x="386" y="374"/>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89" name="Freeform 29"/>
            <p:cNvSpPr>
              <a:spLocks/>
            </p:cNvSpPr>
            <p:nvPr/>
          </p:nvSpPr>
          <p:spPr bwMode="gray">
            <a:xfrm>
              <a:off x="6937193" y="2669827"/>
              <a:ext cx="645113" cy="421482"/>
            </a:xfrm>
            <a:custGeom>
              <a:avLst/>
              <a:gdLst>
                <a:gd name="T0" fmla="*/ 32 w 460"/>
                <a:gd name="T1" fmla="*/ 80 h 298"/>
                <a:gd name="T2" fmla="*/ 89 w 460"/>
                <a:gd name="T3" fmla="*/ 68 h 298"/>
                <a:gd name="T4" fmla="*/ 108 w 460"/>
                <a:gd name="T5" fmla="*/ 65 h 298"/>
                <a:gd name="T6" fmla="*/ 108 w 460"/>
                <a:gd name="T7" fmla="*/ 64 h 298"/>
                <a:gd name="T8" fmla="*/ 109 w 460"/>
                <a:gd name="T9" fmla="*/ 64 h 298"/>
                <a:gd name="T10" fmla="*/ 109 w 460"/>
                <a:gd name="T11" fmla="*/ 63 h 298"/>
                <a:gd name="T12" fmla="*/ 111 w 460"/>
                <a:gd name="T13" fmla="*/ 61 h 298"/>
                <a:gd name="T14" fmla="*/ 113 w 460"/>
                <a:gd name="T15" fmla="*/ 61 h 298"/>
                <a:gd name="T16" fmla="*/ 115 w 460"/>
                <a:gd name="T17" fmla="*/ 61 h 298"/>
                <a:gd name="T18" fmla="*/ 121 w 460"/>
                <a:gd name="T19" fmla="*/ 57 h 298"/>
                <a:gd name="T20" fmla="*/ 121 w 460"/>
                <a:gd name="T21" fmla="*/ 55 h 298"/>
                <a:gd name="T22" fmla="*/ 124 w 460"/>
                <a:gd name="T23" fmla="*/ 51 h 298"/>
                <a:gd name="T24" fmla="*/ 128 w 460"/>
                <a:gd name="T25" fmla="*/ 49 h 298"/>
                <a:gd name="T26" fmla="*/ 128 w 460"/>
                <a:gd name="T27" fmla="*/ 48 h 298"/>
                <a:gd name="T28" fmla="*/ 125 w 460"/>
                <a:gd name="T29" fmla="*/ 46 h 298"/>
                <a:gd name="T30" fmla="*/ 124 w 460"/>
                <a:gd name="T31" fmla="*/ 44 h 298"/>
                <a:gd name="T32" fmla="*/ 122 w 460"/>
                <a:gd name="T33" fmla="*/ 43 h 298"/>
                <a:gd name="T34" fmla="*/ 121 w 460"/>
                <a:gd name="T35" fmla="*/ 43 h 298"/>
                <a:gd name="T36" fmla="*/ 119 w 460"/>
                <a:gd name="T37" fmla="*/ 43 h 298"/>
                <a:gd name="T38" fmla="*/ 118 w 460"/>
                <a:gd name="T39" fmla="*/ 38 h 298"/>
                <a:gd name="T40" fmla="*/ 116 w 460"/>
                <a:gd name="T41" fmla="*/ 38 h 298"/>
                <a:gd name="T42" fmla="*/ 115 w 460"/>
                <a:gd name="T43" fmla="*/ 37 h 298"/>
                <a:gd name="T44" fmla="*/ 115 w 460"/>
                <a:gd name="T45" fmla="*/ 32 h 298"/>
                <a:gd name="T46" fmla="*/ 116 w 460"/>
                <a:gd name="T47" fmla="*/ 32 h 298"/>
                <a:gd name="T48" fmla="*/ 116 w 460"/>
                <a:gd name="T49" fmla="*/ 29 h 298"/>
                <a:gd name="T50" fmla="*/ 114 w 460"/>
                <a:gd name="T51" fmla="*/ 28 h 298"/>
                <a:gd name="T52" fmla="*/ 114 w 460"/>
                <a:gd name="T53" fmla="*/ 27 h 298"/>
                <a:gd name="T54" fmla="*/ 115 w 460"/>
                <a:gd name="T55" fmla="*/ 26 h 298"/>
                <a:gd name="T56" fmla="*/ 117 w 460"/>
                <a:gd name="T57" fmla="*/ 23 h 298"/>
                <a:gd name="T58" fmla="*/ 118 w 460"/>
                <a:gd name="T59" fmla="*/ 19 h 298"/>
                <a:gd name="T60" fmla="*/ 118 w 460"/>
                <a:gd name="T61" fmla="*/ 18 h 298"/>
                <a:gd name="T62" fmla="*/ 121 w 460"/>
                <a:gd name="T63" fmla="*/ 16 h 298"/>
                <a:gd name="T64" fmla="*/ 121 w 460"/>
                <a:gd name="T65" fmla="*/ 15 h 298"/>
                <a:gd name="T66" fmla="*/ 119 w 460"/>
                <a:gd name="T67" fmla="*/ 14 h 298"/>
                <a:gd name="T68" fmla="*/ 113 w 460"/>
                <a:gd name="T69" fmla="*/ 13 h 298"/>
                <a:gd name="T70" fmla="*/ 113 w 460"/>
                <a:gd name="T71" fmla="*/ 13 h 298"/>
                <a:gd name="T72" fmla="*/ 113 w 460"/>
                <a:gd name="T73" fmla="*/ 11 h 298"/>
                <a:gd name="T74" fmla="*/ 113 w 460"/>
                <a:gd name="T75" fmla="*/ 10 h 298"/>
                <a:gd name="T76" fmla="*/ 110 w 460"/>
                <a:gd name="T77" fmla="*/ 3 h 298"/>
                <a:gd name="T78" fmla="*/ 108 w 460"/>
                <a:gd name="T79" fmla="*/ 3 h 298"/>
                <a:gd name="T80" fmla="*/ 108 w 460"/>
                <a:gd name="T81" fmla="*/ 3 h 298"/>
                <a:gd name="T82" fmla="*/ 106 w 460"/>
                <a:gd name="T83" fmla="*/ 3 h 298"/>
                <a:gd name="T84" fmla="*/ 105 w 460"/>
                <a:gd name="T85" fmla="*/ 3 h 298"/>
                <a:gd name="T86" fmla="*/ 105 w 460"/>
                <a:gd name="T87" fmla="*/ 3 h 298"/>
                <a:gd name="T88" fmla="*/ 104 w 460"/>
                <a:gd name="T89" fmla="*/ 0 h 298"/>
                <a:gd name="T90" fmla="*/ 15 w 460"/>
                <a:gd name="T91" fmla="*/ 18 h 298"/>
                <a:gd name="T92" fmla="*/ 13 w 460"/>
                <a:gd name="T93" fmla="*/ 11 h 298"/>
                <a:gd name="T94" fmla="*/ 9 w 460"/>
                <a:gd name="T95" fmla="*/ 15 h 298"/>
                <a:gd name="T96" fmla="*/ 8 w 460"/>
                <a:gd name="T97" fmla="*/ 16 h 298"/>
                <a:gd name="T98" fmla="*/ 8 w 460"/>
                <a:gd name="T99" fmla="*/ 15 h 298"/>
                <a:gd name="T100" fmla="*/ 7 w 460"/>
                <a:gd name="T101" fmla="*/ 15 h 298"/>
                <a:gd name="T102" fmla="*/ 6 w 460"/>
                <a:gd name="T103" fmla="*/ 17 h 298"/>
                <a:gd name="T104" fmla="*/ 3 w 460"/>
                <a:gd name="T105" fmla="*/ 21 h 298"/>
                <a:gd name="T106" fmla="*/ 0 w 460"/>
                <a:gd name="T107" fmla="*/ 22 h 298"/>
                <a:gd name="T108" fmla="*/ 6 w 460"/>
                <a:gd name="T109" fmla="*/ 59 h 298"/>
                <a:gd name="T110" fmla="*/ 10 w 460"/>
                <a:gd name="T111" fmla="*/ 84 h 298"/>
                <a:gd name="T112" fmla="*/ 32 w 460"/>
                <a:gd name="T113" fmla="*/ 80 h 2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60"/>
                <a:gd name="T172" fmla="*/ 0 h 298"/>
                <a:gd name="T173" fmla="*/ 460 w 460"/>
                <a:gd name="T174" fmla="*/ 298 h 2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60" h="298">
                  <a:moveTo>
                    <a:pt x="114" y="282"/>
                  </a:moveTo>
                  <a:lnTo>
                    <a:pt x="322" y="242"/>
                  </a:lnTo>
                  <a:lnTo>
                    <a:pt x="388" y="230"/>
                  </a:lnTo>
                  <a:lnTo>
                    <a:pt x="390" y="228"/>
                  </a:lnTo>
                  <a:lnTo>
                    <a:pt x="392" y="228"/>
                  </a:lnTo>
                  <a:lnTo>
                    <a:pt x="392" y="222"/>
                  </a:lnTo>
                  <a:lnTo>
                    <a:pt x="400" y="214"/>
                  </a:lnTo>
                  <a:lnTo>
                    <a:pt x="408" y="214"/>
                  </a:lnTo>
                  <a:lnTo>
                    <a:pt x="414" y="216"/>
                  </a:lnTo>
                  <a:lnTo>
                    <a:pt x="434" y="202"/>
                  </a:lnTo>
                  <a:lnTo>
                    <a:pt x="436" y="192"/>
                  </a:lnTo>
                  <a:lnTo>
                    <a:pt x="448" y="180"/>
                  </a:lnTo>
                  <a:lnTo>
                    <a:pt x="460" y="172"/>
                  </a:lnTo>
                  <a:lnTo>
                    <a:pt x="460" y="170"/>
                  </a:lnTo>
                  <a:lnTo>
                    <a:pt x="450" y="162"/>
                  </a:lnTo>
                  <a:lnTo>
                    <a:pt x="446" y="158"/>
                  </a:lnTo>
                  <a:lnTo>
                    <a:pt x="440" y="154"/>
                  </a:lnTo>
                  <a:lnTo>
                    <a:pt x="438" y="152"/>
                  </a:lnTo>
                  <a:lnTo>
                    <a:pt x="428" y="150"/>
                  </a:lnTo>
                  <a:lnTo>
                    <a:pt x="426" y="138"/>
                  </a:lnTo>
                  <a:lnTo>
                    <a:pt x="416" y="136"/>
                  </a:lnTo>
                  <a:lnTo>
                    <a:pt x="414" y="134"/>
                  </a:lnTo>
                  <a:lnTo>
                    <a:pt x="414" y="116"/>
                  </a:lnTo>
                  <a:lnTo>
                    <a:pt x="418" y="114"/>
                  </a:lnTo>
                  <a:lnTo>
                    <a:pt x="418" y="104"/>
                  </a:lnTo>
                  <a:lnTo>
                    <a:pt x="412" y="98"/>
                  </a:lnTo>
                  <a:lnTo>
                    <a:pt x="412" y="94"/>
                  </a:lnTo>
                  <a:lnTo>
                    <a:pt x="414" y="92"/>
                  </a:lnTo>
                  <a:lnTo>
                    <a:pt x="422" y="82"/>
                  </a:lnTo>
                  <a:lnTo>
                    <a:pt x="426" y="68"/>
                  </a:lnTo>
                  <a:lnTo>
                    <a:pt x="426" y="64"/>
                  </a:lnTo>
                  <a:lnTo>
                    <a:pt x="430" y="56"/>
                  </a:lnTo>
                  <a:lnTo>
                    <a:pt x="434" y="52"/>
                  </a:lnTo>
                  <a:lnTo>
                    <a:pt x="428" y="48"/>
                  </a:lnTo>
                  <a:lnTo>
                    <a:pt x="408" y="46"/>
                  </a:lnTo>
                  <a:lnTo>
                    <a:pt x="408" y="44"/>
                  </a:lnTo>
                  <a:lnTo>
                    <a:pt x="404" y="40"/>
                  </a:lnTo>
                  <a:lnTo>
                    <a:pt x="404" y="34"/>
                  </a:lnTo>
                  <a:lnTo>
                    <a:pt x="394" y="14"/>
                  </a:lnTo>
                  <a:lnTo>
                    <a:pt x="388" y="14"/>
                  </a:lnTo>
                  <a:lnTo>
                    <a:pt x="386" y="10"/>
                  </a:lnTo>
                  <a:lnTo>
                    <a:pt x="382" y="12"/>
                  </a:lnTo>
                  <a:lnTo>
                    <a:pt x="380" y="8"/>
                  </a:lnTo>
                  <a:lnTo>
                    <a:pt x="378" y="4"/>
                  </a:lnTo>
                  <a:lnTo>
                    <a:pt x="372" y="0"/>
                  </a:lnTo>
                  <a:lnTo>
                    <a:pt x="54" y="64"/>
                  </a:lnTo>
                  <a:lnTo>
                    <a:pt x="48" y="38"/>
                  </a:lnTo>
                  <a:lnTo>
                    <a:pt x="32" y="54"/>
                  </a:lnTo>
                  <a:lnTo>
                    <a:pt x="28" y="56"/>
                  </a:lnTo>
                  <a:lnTo>
                    <a:pt x="26" y="52"/>
                  </a:lnTo>
                  <a:lnTo>
                    <a:pt x="24" y="52"/>
                  </a:lnTo>
                  <a:lnTo>
                    <a:pt x="20" y="62"/>
                  </a:lnTo>
                  <a:lnTo>
                    <a:pt x="4" y="74"/>
                  </a:lnTo>
                  <a:lnTo>
                    <a:pt x="0" y="78"/>
                  </a:lnTo>
                  <a:lnTo>
                    <a:pt x="22" y="210"/>
                  </a:lnTo>
                  <a:lnTo>
                    <a:pt x="38" y="298"/>
                  </a:lnTo>
                  <a:lnTo>
                    <a:pt x="114" y="282"/>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90" name="Freeform 30"/>
            <p:cNvSpPr>
              <a:spLocks/>
            </p:cNvSpPr>
            <p:nvPr/>
          </p:nvSpPr>
          <p:spPr bwMode="gray">
            <a:xfrm>
              <a:off x="6801379" y="2962748"/>
              <a:ext cx="496365" cy="493085"/>
            </a:xfrm>
            <a:custGeom>
              <a:avLst/>
              <a:gdLst>
                <a:gd name="T0" fmla="*/ 31 w 354"/>
                <a:gd name="T1" fmla="*/ 0 h 350"/>
                <a:gd name="T2" fmla="*/ 31 w 354"/>
                <a:gd name="T3" fmla="*/ 4 h 350"/>
                <a:gd name="T4" fmla="*/ 33 w 354"/>
                <a:gd name="T5" fmla="*/ 9 h 350"/>
                <a:gd name="T6" fmla="*/ 31 w 354"/>
                <a:gd name="T7" fmla="*/ 20 h 350"/>
                <a:gd name="T8" fmla="*/ 31 w 354"/>
                <a:gd name="T9" fmla="*/ 25 h 350"/>
                <a:gd name="T10" fmla="*/ 29 w 354"/>
                <a:gd name="T11" fmla="*/ 30 h 350"/>
                <a:gd name="T12" fmla="*/ 23 w 354"/>
                <a:gd name="T13" fmla="*/ 35 h 350"/>
                <a:gd name="T14" fmla="*/ 22 w 354"/>
                <a:gd name="T15" fmla="*/ 36 h 350"/>
                <a:gd name="T16" fmla="*/ 17 w 354"/>
                <a:gd name="T17" fmla="*/ 37 h 350"/>
                <a:gd name="T18" fmla="*/ 16 w 354"/>
                <a:gd name="T19" fmla="*/ 42 h 350"/>
                <a:gd name="T20" fmla="*/ 14 w 354"/>
                <a:gd name="T21" fmla="*/ 48 h 350"/>
                <a:gd name="T22" fmla="*/ 10 w 354"/>
                <a:gd name="T23" fmla="*/ 48 h 350"/>
                <a:gd name="T24" fmla="*/ 7 w 354"/>
                <a:gd name="T25" fmla="*/ 55 h 350"/>
                <a:gd name="T26" fmla="*/ 7 w 354"/>
                <a:gd name="T27" fmla="*/ 61 h 350"/>
                <a:gd name="T28" fmla="*/ 3 w 354"/>
                <a:gd name="T29" fmla="*/ 65 h 350"/>
                <a:gd name="T30" fmla="*/ 2 w 354"/>
                <a:gd name="T31" fmla="*/ 69 h 350"/>
                <a:gd name="T32" fmla="*/ 2 w 354"/>
                <a:gd name="T33" fmla="*/ 74 h 350"/>
                <a:gd name="T34" fmla="*/ 6 w 354"/>
                <a:gd name="T35" fmla="*/ 81 h 350"/>
                <a:gd name="T36" fmla="*/ 9 w 354"/>
                <a:gd name="T37" fmla="*/ 86 h 350"/>
                <a:gd name="T38" fmla="*/ 12 w 354"/>
                <a:gd name="T39" fmla="*/ 86 h 350"/>
                <a:gd name="T40" fmla="*/ 13 w 354"/>
                <a:gd name="T41" fmla="*/ 87 h 350"/>
                <a:gd name="T42" fmla="*/ 16 w 354"/>
                <a:gd name="T43" fmla="*/ 89 h 350"/>
                <a:gd name="T44" fmla="*/ 16 w 354"/>
                <a:gd name="T45" fmla="*/ 90 h 350"/>
                <a:gd name="T46" fmla="*/ 23 w 354"/>
                <a:gd name="T47" fmla="*/ 96 h 350"/>
                <a:gd name="T48" fmla="*/ 29 w 354"/>
                <a:gd name="T49" fmla="*/ 94 h 350"/>
                <a:gd name="T50" fmla="*/ 31 w 354"/>
                <a:gd name="T51" fmla="*/ 91 h 350"/>
                <a:gd name="T52" fmla="*/ 34 w 354"/>
                <a:gd name="T53" fmla="*/ 93 h 350"/>
                <a:gd name="T54" fmla="*/ 41 w 354"/>
                <a:gd name="T55" fmla="*/ 90 h 350"/>
                <a:gd name="T56" fmla="*/ 42 w 354"/>
                <a:gd name="T57" fmla="*/ 87 h 350"/>
                <a:gd name="T58" fmla="*/ 49 w 354"/>
                <a:gd name="T59" fmla="*/ 85 h 350"/>
                <a:gd name="T60" fmla="*/ 54 w 354"/>
                <a:gd name="T61" fmla="*/ 81 h 350"/>
                <a:gd name="T62" fmla="*/ 54 w 354"/>
                <a:gd name="T63" fmla="*/ 76 h 350"/>
                <a:gd name="T64" fmla="*/ 62 w 354"/>
                <a:gd name="T65" fmla="*/ 52 h 350"/>
                <a:gd name="T66" fmla="*/ 65 w 354"/>
                <a:gd name="T67" fmla="*/ 53 h 350"/>
                <a:gd name="T68" fmla="*/ 66 w 354"/>
                <a:gd name="T69" fmla="*/ 55 h 350"/>
                <a:gd name="T70" fmla="*/ 71 w 354"/>
                <a:gd name="T71" fmla="*/ 52 h 350"/>
                <a:gd name="T72" fmla="*/ 75 w 354"/>
                <a:gd name="T73" fmla="*/ 42 h 350"/>
                <a:gd name="T74" fmla="*/ 79 w 354"/>
                <a:gd name="T75" fmla="*/ 40 h 350"/>
                <a:gd name="T76" fmla="*/ 82 w 354"/>
                <a:gd name="T77" fmla="*/ 36 h 350"/>
                <a:gd name="T78" fmla="*/ 85 w 354"/>
                <a:gd name="T79" fmla="*/ 33 h 350"/>
                <a:gd name="T80" fmla="*/ 83 w 354"/>
                <a:gd name="T81" fmla="*/ 31 h 350"/>
                <a:gd name="T82" fmla="*/ 85 w 354"/>
                <a:gd name="T83" fmla="*/ 25 h 350"/>
                <a:gd name="T84" fmla="*/ 95 w 354"/>
                <a:gd name="T85" fmla="*/ 30 h 350"/>
                <a:gd name="T86" fmla="*/ 98 w 354"/>
                <a:gd name="T87" fmla="*/ 30 h 350"/>
                <a:gd name="T88" fmla="*/ 98 w 354"/>
                <a:gd name="T89" fmla="*/ 25 h 350"/>
                <a:gd name="T90" fmla="*/ 95 w 354"/>
                <a:gd name="T91" fmla="*/ 20 h 350"/>
                <a:gd name="T92" fmla="*/ 92 w 354"/>
                <a:gd name="T93" fmla="*/ 19 h 350"/>
                <a:gd name="T94" fmla="*/ 88 w 354"/>
                <a:gd name="T95" fmla="*/ 17 h 350"/>
                <a:gd name="T96" fmla="*/ 82 w 354"/>
                <a:gd name="T97" fmla="*/ 22 h 350"/>
                <a:gd name="T98" fmla="*/ 76 w 354"/>
                <a:gd name="T99" fmla="*/ 22 h 350"/>
                <a:gd name="T100" fmla="*/ 74 w 354"/>
                <a:gd name="T101" fmla="*/ 23 h 350"/>
                <a:gd name="T102" fmla="*/ 71 w 354"/>
                <a:gd name="T103" fmla="*/ 26 h 350"/>
                <a:gd name="T104" fmla="*/ 65 w 354"/>
                <a:gd name="T105" fmla="*/ 31 h 350"/>
                <a:gd name="T106" fmla="*/ 62 w 354"/>
                <a:gd name="T107" fmla="*/ 35 h 350"/>
                <a:gd name="T108" fmla="*/ 36 w 354"/>
                <a:gd name="T109" fmla="*/ 25 h 3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4"/>
                <a:gd name="T166" fmla="*/ 0 h 350"/>
                <a:gd name="T167" fmla="*/ 354 w 354"/>
                <a:gd name="T168" fmla="*/ 350 h 3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4" h="350">
                  <a:moveTo>
                    <a:pt x="120" y="2"/>
                  </a:moveTo>
                  <a:lnTo>
                    <a:pt x="118" y="0"/>
                  </a:lnTo>
                  <a:lnTo>
                    <a:pt x="112" y="6"/>
                  </a:lnTo>
                  <a:lnTo>
                    <a:pt x="116" y="16"/>
                  </a:lnTo>
                  <a:lnTo>
                    <a:pt x="106" y="24"/>
                  </a:lnTo>
                  <a:lnTo>
                    <a:pt x="120" y="32"/>
                  </a:lnTo>
                  <a:lnTo>
                    <a:pt x="114" y="68"/>
                  </a:lnTo>
                  <a:lnTo>
                    <a:pt x="110" y="76"/>
                  </a:lnTo>
                  <a:lnTo>
                    <a:pt x="110" y="84"/>
                  </a:lnTo>
                  <a:lnTo>
                    <a:pt x="112" y="90"/>
                  </a:lnTo>
                  <a:lnTo>
                    <a:pt x="114" y="100"/>
                  </a:lnTo>
                  <a:lnTo>
                    <a:pt x="106" y="108"/>
                  </a:lnTo>
                  <a:lnTo>
                    <a:pt x="102" y="110"/>
                  </a:lnTo>
                  <a:lnTo>
                    <a:pt x="88" y="128"/>
                  </a:lnTo>
                  <a:lnTo>
                    <a:pt x="86" y="130"/>
                  </a:lnTo>
                  <a:lnTo>
                    <a:pt x="78" y="134"/>
                  </a:lnTo>
                  <a:lnTo>
                    <a:pt x="70" y="132"/>
                  </a:lnTo>
                  <a:lnTo>
                    <a:pt x="64" y="138"/>
                  </a:lnTo>
                  <a:lnTo>
                    <a:pt x="64" y="142"/>
                  </a:lnTo>
                  <a:lnTo>
                    <a:pt x="58" y="150"/>
                  </a:lnTo>
                  <a:lnTo>
                    <a:pt x="50" y="166"/>
                  </a:lnTo>
                  <a:lnTo>
                    <a:pt x="52" y="178"/>
                  </a:lnTo>
                  <a:lnTo>
                    <a:pt x="44" y="188"/>
                  </a:lnTo>
                  <a:lnTo>
                    <a:pt x="36" y="176"/>
                  </a:lnTo>
                  <a:lnTo>
                    <a:pt x="30" y="176"/>
                  </a:lnTo>
                  <a:lnTo>
                    <a:pt x="24" y="200"/>
                  </a:lnTo>
                  <a:lnTo>
                    <a:pt x="24" y="212"/>
                  </a:lnTo>
                  <a:lnTo>
                    <a:pt x="24" y="222"/>
                  </a:lnTo>
                  <a:lnTo>
                    <a:pt x="18" y="226"/>
                  </a:lnTo>
                  <a:lnTo>
                    <a:pt x="10" y="240"/>
                  </a:lnTo>
                  <a:lnTo>
                    <a:pt x="0" y="240"/>
                  </a:lnTo>
                  <a:lnTo>
                    <a:pt x="2" y="254"/>
                  </a:lnTo>
                  <a:lnTo>
                    <a:pt x="2" y="262"/>
                  </a:lnTo>
                  <a:lnTo>
                    <a:pt x="2" y="268"/>
                  </a:lnTo>
                  <a:lnTo>
                    <a:pt x="4" y="274"/>
                  </a:lnTo>
                  <a:lnTo>
                    <a:pt x="20" y="294"/>
                  </a:lnTo>
                  <a:lnTo>
                    <a:pt x="30" y="310"/>
                  </a:lnTo>
                  <a:lnTo>
                    <a:pt x="32" y="312"/>
                  </a:lnTo>
                  <a:lnTo>
                    <a:pt x="36" y="312"/>
                  </a:lnTo>
                  <a:lnTo>
                    <a:pt x="44" y="314"/>
                  </a:lnTo>
                  <a:lnTo>
                    <a:pt x="46" y="318"/>
                  </a:lnTo>
                  <a:lnTo>
                    <a:pt x="48" y="318"/>
                  </a:lnTo>
                  <a:lnTo>
                    <a:pt x="54" y="322"/>
                  </a:lnTo>
                  <a:lnTo>
                    <a:pt x="60" y="322"/>
                  </a:lnTo>
                  <a:lnTo>
                    <a:pt x="62" y="324"/>
                  </a:lnTo>
                  <a:lnTo>
                    <a:pt x="60" y="332"/>
                  </a:lnTo>
                  <a:lnTo>
                    <a:pt x="70" y="344"/>
                  </a:lnTo>
                  <a:lnTo>
                    <a:pt x="88" y="350"/>
                  </a:lnTo>
                  <a:lnTo>
                    <a:pt x="96" y="350"/>
                  </a:lnTo>
                  <a:lnTo>
                    <a:pt x="106" y="344"/>
                  </a:lnTo>
                  <a:lnTo>
                    <a:pt x="106" y="338"/>
                  </a:lnTo>
                  <a:lnTo>
                    <a:pt x="112" y="334"/>
                  </a:lnTo>
                  <a:lnTo>
                    <a:pt x="120" y="340"/>
                  </a:lnTo>
                  <a:lnTo>
                    <a:pt x="122" y="342"/>
                  </a:lnTo>
                  <a:lnTo>
                    <a:pt x="128" y="340"/>
                  </a:lnTo>
                  <a:lnTo>
                    <a:pt x="148" y="332"/>
                  </a:lnTo>
                  <a:lnTo>
                    <a:pt x="152" y="320"/>
                  </a:lnTo>
                  <a:lnTo>
                    <a:pt x="154" y="320"/>
                  </a:lnTo>
                  <a:lnTo>
                    <a:pt x="158" y="324"/>
                  </a:lnTo>
                  <a:lnTo>
                    <a:pt x="174" y="310"/>
                  </a:lnTo>
                  <a:lnTo>
                    <a:pt x="180" y="314"/>
                  </a:lnTo>
                  <a:lnTo>
                    <a:pt x="192" y="296"/>
                  </a:lnTo>
                  <a:lnTo>
                    <a:pt x="188" y="290"/>
                  </a:lnTo>
                  <a:lnTo>
                    <a:pt x="190" y="278"/>
                  </a:lnTo>
                  <a:lnTo>
                    <a:pt x="204" y="254"/>
                  </a:lnTo>
                  <a:lnTo>
                    <a:pt x="220" y="188"/>
                  </a:lnTo>
                  <a:lnTo>
                    <a:pt x="224" y="188"/>
                  </a:lnTo>
                  <a:lnTo>
                    <a:pt x="234" y="194"/>
                  </a:lnTo>
                  <a:lnTo>
                    <a:pt x="234" y="198"/>
                  </a:lnTo>
                  <a:lnTo>
                    <a:pt x="240" y="202"/>
                  </a:lnTo>
                  <a:lnTo>
                    <a:pt x="250" y="200"/>
                  </a:lnTo>
                  <a:lnTo>
                    <a:pt x="256" y="190"/>
                  </a:lnTo>
                  <a:lnTo>
                    <a:pt x="262" y="164"/>
                  </a:lnTo>
                  <a:lnTo>
                    <a:pt x="268" y="156"/>
                  </a:lnTo>
                  <a:lnTo>
                    <a:pt x="278" y="160"/>
                  </a:lnTo>
                  <a:lnTo>
                    <a:pt x="284" y="146"/>
                  </a:lnTo>
                  <a:lnTo>
                    <a:pt x="290" y="142"/>
                  </a:lnTo>
                  <a:lnTo>
                    <a:pt x="294" y="136"/>
                  </a:lnTo>
                  <a:lnTo>
                    <a:pt x="300" y="122"/>
                  </a:lnTo>
                  <a:lnTo>
                    <a:pt x="304" y="120"/>
                  </a:lnTo>
                  <a:lnTo>
                    <a:pt x="304" y="116"/>
                  </a:lnTo>
                  <a:lnTo>
                    <a:pt x="302" y="114"/>
                  </a:lnTo>
                  <a:lnTo>
                    <a:pt x="302" y="94"/>
                  </a:lnTo>
                  <a:lnTo>
                    <a:pt x="304" y="90"/>
                  </a:lnTo>
                  <a:lnTo>
                    <a:pt x="308" y="88"/>
                  </a:lnTo>
                  <a:lnTo>
                    <a:pt x="344" y="110"/>
                  </a:lnTo>
                  <a:lnTo>
                    <a:pt x="348" y="112"/>
                  </a:lnTo>
                  <a:lnTo>
                    <a:pt x="350" y="110"/>
                  </a:lnTo>
                  <a:lnTo>
                    <a:pt x="354" y="92"/>
                  </a:lnTo>
                  <a:lnTo>
                    <a:pt x="346" y="74"/>
                  </a:lnTo>
                  <a:lnTo>
                    <a:pt x="342" y="72"/>
                  </a:lnTo>
                  <a:lnTo>
                    <a:pt x="340" y="64"/>
                  </a:lnTo>
                  <a:lnTo>
                    <a:pt x="332" y="68"/>
                  </a:lnTo>
                  <a:lnTo>
                    <a:pt x="326" y="66"/>
                  </a:lnTo>
                  <a:lnTo>
                    <a:pt x="320" y="64"/>
                  </a:lnTo>
                  <a:lnTo>
                    <a:pt x="296" y="72"/>
                  </a:lnTo>
                  <a:lnTo>
                    <a:pt x="294" y="78"/>
                  </a:lnTo>
                  <a:lnTo>
                    <a:pt x="284" y="82"/>
                  </a:lnTo>
                  <a:lnTo>
                    <a:pt x="274" y="80"/>
                  </a:lnTo>
                  <a:lnTo>
                    <a:pt x="270" y="74"/>
                  </a:lnTo>
                  <a:lnTo>
                    <a:pt x="266" y="84"/>
                  </a:lnTo>
                  <a:lnTo>
                    <a:pt x="260" y="88"/>
                  </a:lnTo>
                  <a:lnTo>
                    <a:pt x="254" y="96"/>
                  </a:lnTo>
                  <a:lnTo>
                    <a:pt x="248" y="98"/>
                  </a:lnTo>
                  <a:lnTo>
                    <a:pt x="232" y="116"/>
                  </a:lnTo>
                  <a:lnTo>
                    <a:pt x="228" y="118"/>
                  </a:lnTo>
                  <a:lnTo>
                    <a:pt x="224" y="126"/>
                  </a:lnTo>
                  <a:lnTo>
                    <a:pt x="212" y="74"/>
                  </a:lnTo>
                  <a:lnTo>
                    <a:pt x="136" y="90"/>
                  </a:lnTo>
                  <a:lnTo>
                    <a:pt x="120" y="2"/>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91" name="Freeform 31"/>
            <p:cNvSpPr>
              <a:spLocks/>
            </p:cNvSpPr>
            <p:nvPr/>
          </p:nvSpPr>
          <p:spPr bwMode="gray">
            <a:xfrm>
              <a:off x="7648595" y="2581950"/>
              <a:ext cx="189168" cy="185517"/>
            </a:xfrm>
            <a:custGeom>
              <a:avLst/>
              <a:gdLst>
                <a:gd name="T0" fmla="*/ 0 w 134"/>
                <a:gd name="T1" fmla="*/ 8 h 134"/>
                <a:gd name="T2" fmla="*/ 14 w 134"/>
                <a:gd name="T3" fmla="*/ 4 h 134"/>
                <a:gd name="T4" fmla="*/ 15 w 134"/>
                <a:gd name="T5" fmla="*/ 6 h 134"/>
                <a:gd name="T6" fmla="*/ 15 w 134"/>
                <a:gd name="T7" fmla="*/ 6 h 134"/>
                <a:gd name="T8" fmla="*/ 15 w 134"/>
                <a:gd name="T9" fmla="*/ 4 h 134"/>
                <a:gd name="T10" fmla="*/ 35 w 134"/>
                <a:gd name="T11" fmla="*/ 0 h 134"/>
                <a:gd name="T12" fmla="*/ 39 w 134"/>
                <a:gd name="T13" fmla="*/ 14 h 134"/>
                <a:gd name="T14" fmla="*/ 39 w 134"/>
                <a:gd name="T15" fmla="*/ 14 h 134"/>
                <a:gd name="T16" fmla="*/ 39 w 134"/>
                <a:gd name="T17" fmla="*/ 14 h 134"/>
                <a:gd name="T18" fmla="*/ 39 w 134"/>
                <a:gd name="T19" fmla="*/ 16 h 134"/>
                <a:gd name="T20" fmla="*/ 39 w 134"/>
                <a:gd name="T21" fmla="*/ 16 h 134"/>
                <a:gd name="T22" fmla="*/ 37 w 134"/>
                <a:gd name="T23" fmla="*/ 16 h 134"/>
                <a:gd name="T24" fmla="*/ 30 w 134"/>
                <a:gd name="T25" fmla="*/ 19 h 134"/>
                <a:gd name="T26" fmla="*/ 29 w 134"/>
                <a:gd name="T27" fmla="*/ 19 h 134"/>
                <a:gd name="T28" fmla="*/ 28 w 134"/>
                <a:gd name="T29" fmla="*/ 19 h 134"/>
                <a:gd name="T30" fmla="*/ 27 w 134"/>
                <a:gd name="T31" fmla="*/ 20 h 134"/>
                <a:gd name="T32" fmla="*/ 27 w 134"/>
                <a:gd name="T33" fmla="*/ 20 h 134"/>
                <a:gd name="T34" fmla="*/ 23 w 134"/>
                <a:gd name="T35" fmla="*/ 22 h 134"/>
                <a:gd name="T36" fmla="*/ 17 w 134"/>
                <a:gd name="T37" fmla="*/ 22 h 134"/>
                <a:gd name="T38" fmla="*/ 17 w 134"/>
                <a:gd name="T39" fmla="*/ 22 h 134"/>
                <a:gd name="T40" fmla="*/ 14 w 134"/>
                <a:gd name="T41" fmla="*/ 26 h 134"/>
                <a:gd name="T42" fmla="*/ 6 w 134"/>
                <a:gd name="T43" fmla="*/ 30 h 134"/>
                <a:gd name="T44" fmla="*/ 3 w 134"/>
                <a:gd name="T45" fmla="*/ 31 h 134"/>
                <a:gd name="T46" fmla="*/ 2 w 134"/>
                <a:gd name="T47" fmla="*/ 30 h 134"/>
                <a:gd name="T48" fmla="*/ 3 w 134"/>
                <a:gd name="T49" fmla="*/ 26 h 134"/>
                <a:gd name="T50" fmla="*/ 3 w 134"/>
                <a:gd name="T51" fmla="*/ 26 h 134"/>
                <a:gd name="T52" fmla="*/ 3 w 134"/>
                <a:gd name="T53" fmla="*/ 24 h 134"/>
                <a:gd name="T54" fmla="*/ 0 w 134"/>
                <a:gd name="T55" fmla="*/ 8 h 1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4"/>
                <a:gd name="T85" fmla="*/ 0 h 134"/>
                <a:gd name="T86" fmla="*/ 134 w 134"/>
                <a:gd name="T87" fmla="*/ 134 h 1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4" h="134">
                  <a:moveTo>
                    <a:pt x="0" y="30"/>
                  </a:moveTo>
                  <a:lnTo>
                    <a:pt x="46" y="18"/>
                  </a:lnTo>
                  <a:lnTo>
                    <a:pt x="50" y="24"/>
                  </a:lnTo>
                  <a:lnTo>
                    <a:pt x="50" y="22"/>
                  </a:lnTo>
                  <a:lnTo>
                    <a:pt x="52" y="18"/>
                  </a:lnTo>
                  <a:lnTo>
                    <a:pt x="120" y="0"/>
                  </a:lnTo>
                  <a:lnTo>
                    <a:pt x="134" y="56"/>
                  </a:lnTo>
                  <a:lnTo>
                    <a:pt x="132" y="62"/>
                  </a:lnTo>
                  <a:lnTo>
                    <a:pt x="132" y="64"/>
                  </a:lnTo>
                  <a:lnTo>
                    <a:pt x="132" y="68"/>
                  </a:lnTo>
                  <a:lnTo>
                    <a:pt x="132" y="70"/>
                  </a:lnTo>
                  <a:lnTo>
                    <a:pt x="124" y="70"/>
                  </a:lnTo>
                  <a:lnTo>
                    <a:pt x="102" y="80"/>
                  </a:lnTo>
                  <a:lnTo>
                    <a:pt x="96" y="80"/>
                  </a:lnTo>
                  <a:lnTo>
                    <a:pt x="94" y="82"/>
                  </a:lnTo>
                  <a:lnTo>
                    <a:pt x="92" y="86"/>
                  </a:lnTo>
                  <a:lnTo>
                    <a:pt x="92" y="88"/>
                  </a:lnTo>
                  <a:lnTo>
                    <a:pt x="78" y="90"/>
                  </a:lnTo>
                  <a:lnTo>
                    <a:pt x="60" y="98"/>
                  </a:lnTo>
                  <a:lnTo>
                    <a:pt x="58" y="94"/>
                  </a:lnTo>
                  <a:lnTo>
                    <a:pt x="46" y="106"/>
                  </a:lnTo>
                  <a:lnTo>
                    <a:pt x="20" y="128"/>
                  </a:lnTo>
                  <a:lnTo>
                    <a:pt x="10" y="134"/>
                  </a:lnTo>
                  <a:lnTo>
                    <a:pt x="2" y="126"/>
                  </a:lnTo>
                  <a:lnTo>
                    <a:pt x="14" y="114"/>
                  </a:lnTo>
                  <a:lnTo>
                    <a:pt x="14" y="110"/>
                  </a:lnTo>
                  <a:lnTo>
                    <a:pt x="10" y="102"/>
                  </a:lnTo>
                  <a:lnTo>
                    <a:pt x="0" y="30"/>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92" name="Freeform 33"/>
            <p:cNvSpPr>
              <a:spLocks/>
            </p:cNvSpPr>
            <p:nvPr/>
          </p:nvSpPr>
          <p:spPr bwMode="gray">
            <a:xfrm>
              <a:off x="4512008" y="2738921"/>
              <a:ext cx="912813" cy="452437"/>
            </a:xfrm>
            <a:custGeom>
              <a:avLst/>
              <a:gdLst>
                <a:gd name="T0" fmla="*/ 0 w 650"/>
                <a:gd name="T1" fmla="*/ 54 h 322"/>
                <a:gd name="T2" fmla="*/ 4 w 650"/>
                <a:gd name="T3" fmla="*/ 0 h 322"/>
                <a:gd name="T4" fmla="*/ 116 w 650"/>
                <a:gd name="T5" fmla="*/ 6 h 322"/>
                <a:gd name="T6" fmla="*/ 119 w 650"/>
                <a:gd name="T7" fmla="*/ 10 h 322"/>
                <a:gd name="T8" fmla="*/ 123 w 650"/>
                <a:gd name="T9" fmla="*/ 10 h 322"/>
                <a:gd name="T10" fmla="*/ 126 w 650"/>
                <a:gd name="T11" fmla="*/ 9 h 322"/>
                <a:gd name="T12" fmla="*/ 128 w 650"/>
                <a:gd name="T13" fmla="*/ 10 h 322"/>
                <a:gd name="T14" fmla="*/ 130 w 650"/>
                <a:gd name="T15" fmla="*/ 14 h 322"/>
                <a:gd name="T16" fmla="*/ 133 w 650"/>
                <a:gd name="T17" fmla="*/ 14 h 322"/>
                <a:gd name="T18" fmla="*/ 135 w 650"/>
                <a:gd name="T19" fmla="*/ 14 h 322"/>
                <a:gd name="T20" fmla="*/ 139 w 650"/>
                <a:gd name="T21" fmla="*/ 12 h 322"/>
                <a:gd name="T22" fmla="*/ 142 w 650"/>
                <a:gd name="T23" fmla="*/ 12 h 322"/>
                <a:gd name="T24" fmla="*/ 144 w 650"/>
                <a:gd name="T25" fmla="*/ 12 h 322"/>
                <a:gd name="T26" fmla="*/ 154 w 650"/>
                <a:gd name="T27" fmla="*/ 18 h 322"/>
                <a:gd name="T28" fmla="*/ 156 w 650"/>
                <a:gd name="T29" fmla="*/ 22 h 322"/>
                <a:gd name="T30" fmla="*/ 158 w 650"/>
                <a:gd name="T31" fmla="*/ 24 h 322"/>
                <a:gd name="T32" fmla="*/ 161 w 650"/>
                <a:gd name="T33" fmla="*/ 26 h 322"/>
                <a:gd name="T34" fmla="*/ 161 w 650"/>
                <a:gd name="T35" fmla="*/ 27 h 322"/>
                <a:gd name="T36" fmla="*/ 160 w 650"/>
                <a:gd name="T37" fmla="*/ 30 h 322"/>
                <a:gd name="T38" fmla="*/ 161 w 650"/>
                <a:gd name="T39" fmla="*/ 33 h 322"/>
                <a:gd name="T40" fmla="*/ 162 w 650"/>
                <a:gd name="T41" fmla="*/ 37 h 322"/>
                <a:gd name="T42" fmla="*/ 166 w 650"/>
                <a:gd name="T43" fmla="*/ 41 h 322"/>
                <a:gd name="T44" fmla="*/ 165 w 650"/>
                <a:gd name="T45" fmla="*/ 41 h 322"/>
                <a:gd name="T46" fmla="*/ 166 w 650"/>
                <a:gd name="T47" fmla="*/ 44 h 322"/>
                <a:gd name="T48" fmla="*/ 167 w 650"/>
                <a:gd name="T49" fmla="*/ 47 h 322"/>
                <a:gd name="T50" fmla="*/ 169 w 650"/>
                <a:gd name="T51" fmla="*/ 47 h 322"/>
                <a:gd name="T52" fmla="*/ 167 w 650"/>
                <a:gd name="T53" fmla="*/ 50 h 322"/>
                <a:gd name="T54" fmla="*/ 167 w 650"/>
                <a:gd name="T55" fmla="*/ 54 h 322"/>
                <a:gd name="T56" fmla="*/ 169 w 650"/>
                <a:gd name="T57" fmla="*/ 55 h 322"/>
                <a:gd name="T58" fmla="*/ 170 w 650"/>
                <a:gd name="T59" fmla="*/ 58 h 322"/>
                <a:gd name="T60" fmla="*/ 169 w 650"/>
                <a:gd name="T61" fmla="*/ 59 h 322"/>
                <a:gd name="T62" fmla="*/ 169 w 650"/>
                <a:gd name="T63" fmla="*/ 62 h 322"/>
                <a:gd name="T64" fmla="*/ 172 w 650"/>
                <a:gd name="T65" fmla="*/ 64 h 322"/>
                <a:gd name="T66" fmla="*/ 170 w 650"/>
                <a:gd name="T67" fmla="*/ 66 h 322"/>
                <a:gd name="T68" fmla="*/ 172 w 650"/>
                <a:gd name="T69" fmla="*/ 68 h 322"/>
                <a:gd name="T70" fmla="*/ 173 w 650"/>
                <a:gd name="T71" fmla="*/ 69 h 322"/>
                <a:gd name="T72" fmla="*/ 174 w 650"/>
                <a:gd name="T73" fmla="*/ 73 h 322"/>
                <a:gd name="T74" fmla="*/ 175 w 650"/>
                <a:gd name="T75" fmla="*/ 74 h 322"/>
                <a:gd name="T76" fmla="*/ 177 w 650"/>
                <a:gd name="T77" fmla="*/ 79 h 322"/>
                <a:gd name="T78" fmla="*/ 180 w 650"/>
                <a:gd name="T79" fmla="*/ 82 h 322"/>
                <a:gd name="T80" fmla="*/ 180 w 650"/>
                <a:gd name="T81" fmla="*/ 83 h 322"/>
                <a:gd name="T82" fmla="*/ 180 w 650"/>
                <a:gd name="T83" fmla="*/ 85 h 322"/>
                <a:gd name="T84" fmla="*/ 180 w 650"/>
                <a:gd name="T85" fmla="*/ 86 h 322"/>
                <a:gd name="T86" fmla="*/ 40 w 650"/>
                <a:gd name="T87" fmla="*/ 83 h 322"/>
                <a:gd name="T88" fmla="*/ 41 w 650"/>
                <a:gd name="T89" fmla="*/ 56 h 322"/>
                <a:gd name="T90" fmla="*/ 0 w 650"/>
                <a:gd name="T91" fmla="*/ 54 h 322"/>
                <a:gd name="T92" fmla="*/ 0 w 650"/>
                <a:gd name="T93" fmla="*/ 54 h 32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50"/>
                <a:gd name="T142" fmla="*/ 0 h 322"/>
                <a:gd name="T143" fmla="*/ 650 w 650"/>
                <a:gd name="T144" fmla="*/ 322 h 32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50" h="322">
                  <a:moveTo>
                    <a:pt x="0" y="200"/>
                  </a:moveTo>
                  <a:lnTo>
                    <a:pt x="16" y="0"/>
                  </a:lnTo>
                  <a:lnTo>
                    <a:pt x="418" y="22"/>
                  </a:lnTo>
                  <a:lnTo>
                    <a:pt x="428" y="38"/>
                  </a:lnTo>
                  <a:lnTo>
                    <a:pt x="442" y="38"/>
                  </a:lnTo>
                  <a:lnTo>
                    <a:pt x="452" y="34"/>
                  </a:lnTo>
                  <a:lnTo>
                    <a:pt x="460" y="40"/>
                  </a:lnTo>
                  <a:lnTo>
                    <a:pt x="464" y="52"/>
                  </a:lnTo>
                  <a:lnTo>
                    <a:pt x="476" y="56"/>
                  </a:lnTo>
                  <a:lnTo>
                    <a:pt x="486" y="52"/>
                  </a:lnTo>
                  <a:lnTo>
                    <a:pt x="496" y="46"/>
                  </a:lnTo>
                  <a:lnTo>
                    <a:pt x="510" y="46"/>
                  </a:lnTo>
                  <a:lnTo>
                    <a:pt x="518" y="48"/>
                  </a:lnTo>
                  <a:lnTo>
                    <a:pt x="550" y="68"/>
                  </a:lnTo>
                  <a:lnTo>
                    <a:pt x="564" y="80"/>
                  </a:lnTo>
                  <a:lnTo>
                    <a:pt x="566" y="90"/>
                  </a:lnTo>
                  <a:lnTo>
                    <a:pt x="576" y="96"/>
                  </a:lnTo>
                  <a:lnTo>
                    <a:pt x="576" y="102"/>
                  </a:lnTo>
                  <a:lnTo>
                    <a:pt x="570" y="116"/>
                  </a:lnTo>
                  <a:lnTo>
                    <a:pt x="578" y="124"/>
                  </a:lnTo>
                  <a:lnTo>
                    <a:pt x="584" y="140"/>
                  </a:lnTo>
                  <a:lnTo>
                    <a:pt x="592" y="148"/>
                  </a:lnTo>
                  <a:lnTo>
                    <a:pt x="590" y="156"/>
                  </a:lnTo>
                  <a:lnTo>
                    <a:pt x="592" y="164"/>
                  </a:lnTo>
                  <a:lnTo>
                    <a:pt x="602" y="172"/>
                  </a:lnTo>
                  <a:lnTo>
                    <a:pt x="604" y="180"/>
                  </a:lnTo>
                  <a:lnTo>
                    <a:pt x="602" y="188"/>
                  </a:lnTo>
                  <a:lnTo>
                    <a:pt x="600" y="204"/>
                  </a:lnTo>
                  <a:lnTo>
                    <a:pt x="610" y="208"/>
                  </a:lnTo>
                  <a:lnTo>
                    <a:pt x="612" y="216"/>
                  </a:lnTo>
                  <a:lnTo>
                    <a:pt x="608" y="224"/>
                  </a:lnTo>
                  <a:lnTo>
                    <a:pt x="610" y="232"/>
                  </a:lnTo>
                  <a:lnTo>
                    <a:pt x="616" y="240"/>
                  </a:lnTo>
                  <a:lnTo>
                    <a:pt x="612" y="248"/>
                  </a:lnTo>
                  <a:lnTo>
                    <a:pt x="616" y="258"/>
                  </a:lnTo>
                  <a:lnTo>
                    <a:pt x="618" y="262"/>
                  </a:lnTo>
                  <a:lnTo>
                    <a:pt x="624" y="272"/>
                  </a:lnTo>
                  <a:lnTo>
                    <a:pt x="632" y="280"/>
                  </a:lnTo>
                  <a:lnTo>
                    <a:pt x="634" y="294"/>
                  </a:lnTo>
                  <a:lnTo>
                    <a:pt x="644" y="306"/>
                  </a:lnTo>
                  <a:lnTo>
                    <a:pt x="650" y="308"/>
                  </a:lnTo>
                  <a:lnTo>
                    <a:pt x="648" y="320"/>
                  </a:lnTo>
                  <a:lnTo>
                    <a:pt x="648" y="322"/>
                  </a:lnTo>
                  <a:lnTo>
                    <a:pt x="142" y="312"/>
                  </a:lnTo>
                  <a:lnTo>
                    <a:pt x="148" y="212"/>
                  </a:lnTo>
                  <a:lnTo>
                    <a:pt x="0" y="200"/>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93" name="Freeform 34"/>
            <p:cNvSpPr>
              <a:spLocks/>
            </p:cNvSpPr>
            <p:nvPr/>
          </p:nvSpPr>
          <p:spPr bwMode="gray">
            <a:xfrm>
              <a:off x="5236305" y="1881671"/>
              <a:ext cx="728265" cy="825500"/>
            </a:xfrm>
            <a:custGeom>
              <a:avLst/>
              <a:gdLst>
                <a:gd name="T0" fmla="*/ 14 w 518"/>
                <a:gd name="T1" fmla="*/ 112 h 584"/>
                <a:gd name="T2" fmla="*/ 7 w 518"/>
                <a:gd name="T3" fmla="*/ 103 h 584"/>
                <a:gd name="T4" fmla="*/ 11 w 518"/>
                <a:gd name="T5" fmla="*/ 96 h 584"/>
                <a:gd name="T6" fmla="*/ 11 w 518"/>
                <a:gd name="T7" fmla="*/ 91 h 584"/>
                <a:gd name="T8" fmla="*/ 9 w 518"/>
                <a:gd name="T9" fmla="*/ 77 h 584"/>
                <a:gd name="T10" fmla="*/ 8 w 518"/>
                <a:gd name="T11" fmla="*/ 70 h 584"/>
                <a:gd name="T12" fmla="*/ 7 w 518"/>
                <a:gd name="T13" fmla="*/ 54 h 584"/>
                <a:gd name="T14" fmla="*/ 3 w 518"/>
                <a:gd name="T15" fmla="*/ 43 h 584"/>
                <a:gd name="T16" fmla="*/ 2 w 518"/>
                <a:gd name="T17" fmla="*/ 26 h 584"/>
                <a:gd name="T18" fmla="*/ 3 w 518"/>
                <a:gd name="T19" fmla="*/ 19 h 584"/>
                <a:gd name="T20" fmla="*/ 0 w 518"/>
                <a:gd name="T21" fmla="*/ 10 h 584"/>
                <a:gd name="T22" fmla="*/ 37 w 518"/>
                <a:gd name="T23" fmla="*/ 3 h 584"/>
                <a:gd name="T24" fmla="*/ 42 w 518"/>
                <a:gd name="T25" fmla="*/ 0 h 584"/>
                <a:gd name="T26" fmla="*/ 45 w 518"/>
                <a:gd name="T27" fmla="*/ 8 h 584"/>
                <a:gd name="T28" fmla="*/ 46 w 518"/>
                <a:gd name="T29" fmla="*/ 16 h 584"/>
                <a:gd name="T30" fmla="*/ 52 w 518"/>
                <a:gd name="T31" fmla="*/ 18 h 584"/>
                <a:gd name="T32" fmla="*/ 56 w 518"/>
                <a:gd name="T33" fmla="*/ 20 h 584"/>
                <a:gd name="T34" fmla="*/ 63 w 518"/>
                <a:gd name="T35" fmla="*/ 20 h 584"/>
                <a:gd name="T36" fmla="*/ 63 w 518"/>
                <a:gd name="T37" fmla="*/ 23 h 584"/>
                <a:gd name="T38" fmla="*/ 71 w 518"/>
                <a:gd name="T39" fmla="*/ 21 h 584"/>
                <a:gd name="T40" fmla="*/ 84 w 518"/>
                <a:gd name="T41" fmla="*/ 22 h 584"/>
                <a:gd name="T42" fmla="*/ 84 w 518"/>
                <a:gd name="T43" fmla="*/ 23 h 584"/>
                <a:gd name="T44" fmla="*/ 88 w 518"/>
                <a:gd name="T45" fmla="*/ 24 h 584"/>
                <a:gd name="T46" fmla="*/ 89 w 518"/>
                <a:gd name="T47" fmla="*/ 28 h 584"/>
                <a:gd name="T48" fmla="*/ 93 w 518"/>
                <a:gd name="T49" fmla="*/ 27 h 584"/>
                <a:gd name="T50" fmla="*/ 97 w 518"/>
                <a:gd name="T51" fmla="*/ 27 h 584"/>
                <a:gd name="T52" fmla="*/ 103 w 518"/>
                <a:gd name="T53" fmla="*/ 31 h 584"/>
                <a:gd name="T54" fmla="*/ 106 w 518"/>
                <a:gd name="T55" fmla="*/ 34 h 584"/>
                <a:gd name="T56" fmla="*/ 112 w 518"/>
                <a:gd name="T57" fmla="*/ 33 h 584"/>
                <a:gd name="T58" fmla="*/ 119 w 518"/>
                <a:gd name="T59" fmla="*/ 29 h 584"/>
                <a:gd name="T60" fmla="*/ 132 w 518"/>
                <a:gd name="T61" fmla="*/ 31 h 584"/>
                <a:gd name="T62" fmla="*/ 136 w 518"/>
                <a:gd name="T63" fmla="*/ 32 h 584"/>
                <a:gd name="T64" fmla="*/ 141 w 518"/>
                <a:gd name="T65" fmla="*/ 33 h 584"/>
                <a:gd name="T66" fmla="*/ 142 w 518"/>
                <a:gd name="T67" fmla="*/ 36 h 584"/>
                <a:gd name="T68" fmla="*/ 132 w 518"/>
                <a:gd name="T69" fmla="*/ 41 h 584"/>
                <a:gd name="T70" fmla="*/ 128 w 518"/>
                <a:gd name="T71" fmla="*/ 43 h 584"/>
                <a:gd name="T72" fmla="*/ 119 w 518"/>
                <a:gd name="T73" fmla="*/ 49 h 584"/>
                <a:gd name="T74" fmla="*/ 97 w 518"/>
                <a:gd name="T75" fmla="*/ 71 h 584"/>
                <a:gd name="T76" fmla="*/ 94 w 518"/>
                <a:gd name="T77" fmla="*/ 74 h 584"/>
                <a:gd name="T78" fmla="*/ 93 w 518"/>
                <a:gd name="T79" fmla="*/ 91 h 584"/>
                <a:gd name="T80" fmla="*/ 85 w 518"/>
                <a:gd name="T81" fmla="*/ 95 h 584"/>
                <a:gd name="T82" fmla="*/ 84 w 518"/>
                <a:gd name="T83" fmla="*/ 99 h 584"/>
                <a:gd name="T84" fmla="*/ 87 w 518"/>
                <a:gd name="T85" fmla="*/ 106 h 584"/>
                <a:gd name="T86" fmla="*/ 87 w 518"/>
                <a:gd name="T87" fmla="*/ 111 h 584"/>
                <a:gd name="T88" fmla="*/ 87 w 518"/>
                <a:gd name="T89" fmla="*/ 119 h 584"/>
                <a:gd name="T90" fmla="*/ 88 w 518"/>
                <a:gd name="T91" fmla="*/ 128 h 584"/>
                <a:gd name="T92" fmla="*/ 89 w 518"/>
                <a:gd name="T93" fmla="*/ 131 h 584"/>
                <a:gd name="T94" fmla="*/ 96 w 518"/>
                <a:gd name="T95" fmla="*/ 132 h 584"/>
                <a:gd name="T96" fmla="*/ 97 w 518"/>
                <a:gd name="T97" fmla="*/ 135 h 584"/>
                <a:gd name="T98" fmla="*/ 106 w 518"/>
                <a:gd name="T99" fmla="*/ 141 h 584"/>
                <a:gd name="T100" fmla="*/ 118 w 518"/>
                <a:gd name="T101" fmla="*/ 150 h 584"/>
                <a:gd name="T102" fmla="*/ 118 w 518"/>
                <a:gd name="T103" fmla="*/ 155 h 584"/>
                <a:gd name="T104" fmla="*/ 14 w 518"/>
                <a:gd name="T105" fmla="*/ 163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8"/>
                <a:gd name="T160" fmla="*/ 0 h 584"/>
                <a:gd name="T161" fmla="*/ 518 w 518"/>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8" h="584">
                  <a:moveTo>
                    <a:pt x="50" y="584"/>
                  </a:moveTo>
                  <a:lnTo>
                    <a:pt x="50" y="402"/>
                  </a:lnTo>
                  <a:lnTo>
                    <a:pt x="24" y="378"/>
                  </a:lnTo>
                  <a:lnTo>
                    <a:pt x="22" y="370"/>
                  </a:lnTo>
                  <a:lnTo>
                    <a:pt x="36" y="356"/>
                  </a:lnTo>
                  <a:lnTo>
                    <a:pt x="40" y="346"/>
                  </a:lnTo>
                  <a:lnTo>
                    <a:pt x="40" y="338"/>
                  </a:lnTo>
                  <a:lnTo>
                    <a:pt x="40" y="324"/>
                  </a:lnTo>
                  <a:lnTo>
                    <a:pt x="40" y="310"/>
                  </a:lnTo>
                  <a:lnTo>
                    <a:pt x="30" y="274"/>
                  </a:lnTo>
                  <a:lnTo>
                    <a:pt x="28" y="268"/>
                  </a:lnTo>
                  <a:lnTo>
                    <a:pt x="28" y="250"/>
                  </a:lnTo>
                  <a:lnTo>
                    <a:pt x="26" y="240"/>
                  </a:lnTo>
                  <a:lnTo>
                    <a:pt x="24" y="190"/>
                  </a:lnTo>
                  <a:lnTo>
                    <a:pt x="18" y="160"/>
                  </a:lnTo>
                  <a:lnTo>
                    <a:pt x="10" y="152"/>
                  </a:lnTo>
                  <a:lnTo>
                    <a:pt x="4" y="120"/>
                  </a:lnTo>
                  <a:lnTo>
                    <a:pt x="2" y="92"/>
                  </a:lnTo>
                  <a:lnTo>
                    <a:pt x="4" y="76"/>
                  </a:lnTo>
                  <a:lnTo>
                    <a:pt x="8" y="68"/>
                  </a:lnTo>
                  <a:lnTo>
                    <a:pt x="0" y="44"/>
                  </a:lnTo>
                  <a:lnTo>
                    <a:pt x="0" y="36"/>
                  </a:lnTo>
                  <a:lnTo>
                    <a:pt x="134" y="36"/>
                  </a:lnTo>
                  <a:lnTo>
                    <a:pt x="134" y="14"/>
                  </a:lnTo>
                  <a:lnTo>
                    <a:pt x="136" y="0"/>
                  </a:lnTo>
                  <a:lnTo>
                    <a:pt x="146" y="0"/>
                  </a:lnTo>
                  <a:lnTo>
                    <a:pt x="160" y="6"/>
                  </a:lnTo>
                  <a:lnTo>
                    <a:pt x="162" y="28"/>
                  </a:lnTo>
                  <a:lnTo>
                    <a:pt x="166" y="42"/>
                  </a:lnTo>
                  <a:lnTo>
                    <a:pt x="164" y="56"/>
                  </a:lnTo>
                  <a:lnTo>
                    <a:pt x="180" y="66"/>
                  </a:lnTo>
                  <a:lnTo>
                    <a:pt x="184" y="64"/>
                  </a:lnTo>
                  <a:lnTo>
                    <a:pt x="194" y="66"/>
                  </a:lnTo>
                  <a:lnTo>
                    <a:pt x="200" y="72"/>
                  </a:lnTo>
                  <a:lnTo>
                    <a:pt x="212" y="72"/>
                  </a:lnTo>
                  <a:lnTo>
                    <a:pt x="224" y="72"/>
                  </a:lnTo>
                  <a:lnTo>
                    <a:pt x="226" y="78"/>
                  </a:lnTo>
                  <a:lnTo>
                    <a:pt x="226" y="82"/>
                  </a:lnTo>
                  <a:lnTo>
                    <a:pt x="246" y="80"/>
                  </a:lnTo>
                  <a:lnTo>
                    <a:pt x="252" y="74"/>
                  </a:lnTo>
                  <a:lnTo>
                    <a:pt x="282" y="72"/>
                  </a:lnTo>
                  <a:lnTo>
                    <a:pt x="300" y="78"/>
                  </a:lnTo>
                  <a:lnTo>
                    <a:pt x="304" y="78"/>
                  </a:lnTo>
                  <a:lnTo>
                    <a:pt x="302" y="82"/>
                  </a:lnTo>
                  <a:lnTo>
                    <a:pt x="308" y="86"/>
                  </a:lnTo>
                  <a:lnTo>
                    <a:pt x="310" y="86"/>
                  </a:lnTo>
                  <a:lnTo>
                    <a:pt x="314" y="90"/>
                  </a:lnTo>
                  <a:lnTo>
                    <a:pt x="318" y="102"/>
                  </a:lnTo>
                  <a:lnTo>
                    <a:pt x="324" y="106"/>
                  </a:lnTo>
                  <a:lnTo>
                    <a:pt x="332" y="96"/>
                  </a:lnTo>
                  <a:lnTo>
                    <a:pt x="336" y="94"/>
                  </a:lnTo>
                  <a:lnTo>
                    <a:pt x="344" y="96"/>
                  </a:lnTo>
                  <a:lnTo>
                    <a:pt x="348" y="106"/>
                  </a:lnTo>
                  <a:lnTo>
                    <a:pt x="364" y="110"/>
                  </a:lnTo>
                  <a:lnTo>
                    <a:pt x="368" y="116"/>
                  </a:lnTo>
                  <a:lnTo>
                    <a:pt x="376" y="122"/>
                  </a:lnTo>
                  <a:lnTo>
                    <a:pt x="386" y="122"/>
                  </a:lnTo>
                  <a:lnTo>
                    <a:pt x="396" y="120"/>
                  </a:lnTo>
                  <a:lnTo>
                    <a:pt x="422" y="102"/>
                  </a:lnTo>
                  <a:lnTo>
                    <a:pt x="426" y="104"/>
                  </a:lnTo>
                  <a:lnTo>
                    <a:pt x="432" y="112"/>
                  </a:lnTo>
                  <a:lnTo>
                    <a:pt x="470" y="112"/>
                  </a:lnTo>
                  <a:lnTo>
                    <a:pt x="476" y="114"/>
                  </a:lnTo>
                  <a:lnTo>
                    <a:pt x="482" y="116"/>
                  </a:lnTo>
                  <a:lnTo>
                    <a:pt x="492" y="124"/>
                  </a:lnTo>
                  <a:lnTo>
                    <a:pt x="500" y="120"/>
                  </a:lnTo>
                  <a:lnTo>
                    <a:pt x="518" y="118"/>
                  </a:lnTo>
                  <a:lnTo>
                    <a:pt x="508" y="128"/>
                  </a:lnTo>
                  <a:lnTo>
                    <a:pt x="484" y="140"/>
                  </a:lnTo>
                  <a:lnTo>
                    <a:pt x="472" y="144"/>
                  </a:lnTo>
                  <a:lnTo>
                    <a:pt x="464" y="148"/>
                  </a:lnTo>
                  <a:lnTo>
                    <a:pt x="454" y="158"/>
                  </a:lnTo>
                  <a:lnTo>
                    <a:pt x="434" y="166"/>
                  </a:lnTo>
                  <a:lnTo>
                    <a:pt x="424" y="174"/>
                  </a:lnTo>
                  <a:lnTo>
                    <a:pt x="392" y="210"/>
                  </a:lnTo>
                  <a:lnTo>
                    <a:pt x="344" y="252"/>
                  </a:lnTo>
                  <a:lnTo>
                    <a:pt x="340" y="260"/>
                  </a:lnTo>
                  <a:lnTo>
                    <a:pt x="334" y="264"/>
                  </a:lnTo>
                  <a:lnTo>
                    <a:pt x="336" y="318"/>
                  </a:lnTo>
                  <a:lnTo>
                    <a:pt x="332" y="324"/>
                  </a:lnTo>
                  <a:lnTo>
                    <a:pt x="324" y="326"/>
                  </a:lnTo>
                  <a:lnTo>
                    <a:pt x="304" y="342"/>
                  </a:lnTo>
                  <a:lnTo>
                    <a:pt x="304" y="352"/>
                  </a:lnTo>
                  <a:lnTo>
                    <a:pt x="302" y="354"/>
                  </a:lnTo>
                  <a:lnTo>
                    <a:pt x="296" y="370"/>
                  </a:lnTo>
                  <a:lnTo>
                    <a:pt x="306" y="374"/>
                  </a:lnTo>
                  <a:lnTo>
                    <a:pt x="314" y="388"/>
                  </a:lnTo>
                  <a:lnTo>
                    <a:pt x="308" y="398"/>
                  </a:lnTo>
                  <a:lnTo>
                    <a:pt x="310" y="408"/>
                  </a:lnTo>
                  <a:lnTo>
                    <a:pt x="306" y="426"/>
                  </a:lnTo>
                  <a:lnTo>
                    <a:pt x="306" y="450"/>
                  </a:lnTo>
                  <a:lnTo>
                    <a:pt x="310" y="456"/>
                  </a:lnTo>
                  <a:lnTo>
                    <a:pt x="318" y="462"/>
                  </a:lnTo>
                  <a:lnTo>
                    <a:pt x="320" y="466"/>
                  </a:lnTo>
                  <a:lnTo>
                    <a:pt x="338" y="470"/>
                  </a:lnTo>
                  <a:lnTo>
                    <a:pt x="342" y="472"/>
                  </a:lnTo>
                  <a:lnTo>
                    <a:pt x="342" y="476"/>
                  </a:lnTo>
                  <a:lnTo>
                    <a:pt x="348" y="480"/>
                  </a:lnTo>
                  <a:lnTo>
                    <a:pt x="368" y="490"/>
                  </a:lnTo>
                  <a:lnTo>
                    <a:pt x="376" y="504"/>
                  </a:lnTo>
                  <a:lnTo>
                    <a:pt x="396" y="520"/>
                  </a:lnTo>
                  <a:lnTo>
                    <a:pt x="418" y="534"/>
                  </a:lnTo>
                  <a:lnTo>
                    <a:pt x="420" y="540"/>
                  </a:lnTo>
                  <a:lnTo>
                    <a:pt x="420" y="552"/>
                  </a:lnTo>
                  <a:lnTo>
                    <a:pt x="422" y="572"/>
                  </a:lnTo>
                  <a:lnTo>
                    <a:pt x="50" y="584"/>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94" name="Freeform 35"/>
            <p:cNvSpPr>
              <a:spLocks/>
            </p:cNvSpPr>
            <p:nvPr/>
          </p:nvSpPr>
          <p:spPr bwMode="gray">
            <a:xfrm>
              <a:off x="4573525" y="1909452"/>
              <a:ext cx="720327" cy="454423"/>
            </a:xfrm>
            <a:custGeom>
              <a:avLst/>
              <a:gdLst>
                <a:gd name="T0" fmla="*/ 0 w 516"/>
                <a:gd name="T1" fmla="*/ 81 h 324"/>
                <a:gd name="T2" fmla="*/ 7 w 516"/>
                <a:gd name="T3" fmla="*/ 0 h 324"/>
                <a:gd name="T4" fmla="*/ 68 w 516"/>
                <a:gd name="T5" fmla="*/ 4 h 324"/>
                <a:gd name="T6" fmla="*/ 128 w 516"/>
                <a:gd name="T7" fmla="*/ 6 h 324"/>
                <a:gd name="T8" fmla="*/ 128 w 516"/>
                <a:gd name="T9" fmla="*/ 8 h 324"/>
                <a:gd name="T10" fmla="*/ 130 w 516"/>
                <a:gd name="T11" fmla="*/ 14 h 324"/>
                <a:gd name="T12" fmla="*/ 130 w 516"/>
                <a:gd name="T13" fmla="*/ 16 h 324"/>
                <a:gd name="T14" fmla="*/ 130 w 516"/>
                <a:gd name="T15" fmla="*/ 21 h 324"/>
                <a:gd name="T16" fmla="*/ 130 w 516"/>
                <a:gd name="T17" fmla="*/ 29 h 324"/>
                <a:gd name="T18" fmla="*/ 131 w 516"/>
                <a:gd name="T19" fmla="*/ 37 h 324"/>
                <a:gd name="T20" fmla="*/ 134 w 516"/>
                <a:gd name="T21" fmla="*/ 39 h 324"/>
                <a:gd name="T22" fmla="*/ 134 w 516"/>
                <a:gd name="T23" fmla="*/ 47 h 324"/>
                <a:gd name="T24" fmla="*/ 135 w 516"/>
                <a:gd name="T25" fmla="*/ 60 h 324"/>
                <a:gd name="T26" fmla="*/ 136 w 516"/>
                <a:gd name="T27" fmla="*/ 63 h 324"/>
                <a:gd name="T28" fmla="*/ 136 w 516"/>
                <a:gd name="T29" fmla="*/ 69 h 324"/>
                <a:gd name="T30" fmla="*/ 137 w 516"/>
                <a:gd name="T31" fmla="*/ 69 h 324"/>
                <a:gd name="T32" fmla="*/ 139 w 516"/>
                <a:gd name="T33" fmla="*/ 80 h 324"/>
                <a:gd name="T34" fmla="*/ 139 w 516"/>
                <a:gd name="T35" fmla="*/ 84 h 324"/>
                <a:gd name="T36" fmla="*/ 139 w 516"/>
                <a:gd name="T37" fmla="*/ 87 h 324"/>
                <a:gd name="T38" fmla="*/ 0 w 516"/>
                <a:gd name="T39" fmla="*/ 81 h 3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6"/>
                <a:gd name="T61" fmla="*/ 0 h 324"/>
                <a:gd name="T62" fmla="*/ 516 w 516"/>
                <a:gd name="T63" fmla="*/ 324 h 3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6" h="324">
                  <a:moveTo>
                    <a:pt x="0" y="302"/>
                  </a:moveTo>
                  <a:lnTo>
                    <a:pt x="24" y="0"/>
                  </a:lnTo>
                  <a:lnTo>
                    <a:pt x="252" y="16"/>
                  </a:lnTo>
                  <a:lnTo>
                    <a:pt x="476" y="22"/>
                  </a:lnTo>
                  <a:lnTo>
                    <a:pt x="476" y="30"/>
                  </a:lnTo>
                  <a:lnTo>
                    <a:pt x="484" y="54"/>
                  </a:lnTo>
                  <a:lnTo>
                    <a:pt x="480" y="62"/>
                  </a:lnTo>
                  <a:lnTo>
                    <a:pt x="478" y="78"/>
                  </a:lnTo>
                  <a:lnTo>
                    <a:pt x="480" y="106"/>
                  </a:lnTo>
                  <a:lnTo>
                    <a:pt x="486" y="138"/>
                  </a:lnTo>
                  <a:lnTo>
                    <a:pt x="494" y="146"/>
                  </a:lnTo>
                  <a:lnTo>
                    <a:pt x="500" y="176"/>
                  </a:lnTo>
                  <a:lnTo>
                    <a:pt x="502" y="226"/>
                  </a:lnTo>
                  <a:lnTo>
                    <a:pt x="504" y="236"/>
                  </a:lnTo>
                  <a:lnTo>
                    <a:pt x="504" y="254"/>
                  </a:lnTo>
                  <a:lnTo>
                    <a:pt x="506" y="260"/>
                  </a:lnTo>
                  <a:lnTo>
                    <a:pt x="516" y="296"/>
                  </a:lnTo>
                  <a:lnTo>
                    <a:pt x="516" y="310"/>
                  </a:lnTo>
                  <a:lnTo>
                    <a:pt x="516" y="324"/>
                  </a:lnTo>
                  <a:lnTo>
                    <a:pt x="0" y="302"/>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95" name="Freeform 36"/>
            <p:cNvSpPr>
              <a:spLocks/>
            </p:cNvSpPr>
            <p:nvPr/>
          </p:nvSpPr>
          <p:spPr bwMode="gray">
            <a:xfrm>
              <a:off x="4537806" y="2328156"/>
              <a:ext cx="769938" cy="523875"/>
            </a:xfrm>
            <a:custGeom>
              <a:avLst/>
              <a:gdLst>
                <a:gd name="T0" fmla="*/ 0 w 552"/>
                <a:gd name="T1" fmla="*/ 78 h 372"/>
                <a:gd name="T2" fmla="*/ 4 w 552"/>
                <a:gd name="T3" fmla="*/ 26 h 372"/>
                <a:gd name="T4" fmla="*/ 7 w 552"/>
                <a:gd name="T5" fmla="*/ 0 h 372"/>
                <a:gd name="T6" fmla="*/ 146 w 552"/>
                <a:gd name="T7" fmla="*/ 6 h 372"/>
                <a:gd name="T8" fmla="*/ 146 w 552"/>
                <a:gd name="T9" fmla="*/ 8 h 372"/>
                <a:gd name="T10" fmla="*/ 145 w 552"/>
                <a:gd name="T11" fmla="*/ 10 h 372"/>
                <a:gd name="T12" fmla="*/ 140 w 552"/>
                <a:gd name="T13" fmla="*/ 14 h 372"/>
                <a:gd name="T14" fmla="*/ 141 w 552"/>
                <a:gd name="T15" fmla="*/ 16 h 372"/>
                <a:gd name="T16" fmla="*/ 149 w 552"/>
                <a:gd name="T17" fmla="*/ 22 h 372"/>
                <a:gd name="T18" fmla="*/ 149 w 552"/>
                <a:gd name="T19" fmla="*/ 71 h 372"/>
                <a:gd name="T20" fmla="*/ 147 w 552"/>
                <a:gd name="T21" fmla="*/ 71 h 372"/>
                <a:gd name="T22" fmla="*/ 146 w 552"/>
                <a:gd name="T23" fmla="*/ 71 h 372"/>
                <a:gd name="T24" fmla="*/ 146 w 552"/>
                <a:gd name="T25" fmla="*/ 73 h 372"/>
                <a:gd name="T26" fmla="*/ 147 w 552"/>
                <a:gd name="T27" fmla="*/ 74 h 372"/>
                <a:gd name="T28" fmla="*/ 146 w 552"/>
                <a:gd name="T29" fmla="*/ 78 h 372"/>
                <a:gd name="T30" fmla="*/ 147 w 552"/>
                <a:gd name="T31" fmla="*/ 79 h 372"/>
                <a:gd name="T32" fmla="*/ 149 w 552"/>
                <a:gd name="T33" fmla="*/ 82 h 372"/>
                <a:gd name="T34" fmla="*/ 147 w 552"/>
                <a:gd name="T35" fmla="*/ 83 h 372"/>
                <a:gd name="T36" fmla="*/ 147 w 552"/>
                <a:gd name="T37" fmla="*/ 86 h 372"/>
                <a:gd name="T38" fmla="*/ 146 w 552"/>
                <a:gd name="T39" fmla="*/ 90 h 372"/>
                <a:gd name="T40" fmla="*/ 147 w 552"/>
                <a:gd name="T41" fmla="*/ 95 h 372"/>
                <a:gd name="T42" fmla="*/ 147 w 552"/>
                <a:gd name="T43" fmla="*/ 98 h 372"/>
                <a:gd name="T44" fmla="*/ 147 w 552"/>
                <a:gd name="T45" fmla="*/ 99 h 372"/>
                <a:gd name="T46" fmla="*/ 143 w 552"/>
                <a:gd name="T47" fmla="*/ 95 h 372"/>
                <a:gd name="T48" fmla="*/ 135 w 552"/>
                <a:gd name="T49" fmla="*/ 90 h 372"/>
                <a:gd name="T50" fmla="*/ 134 w 552"/>
                <a:gd name="T51" fmla="*/ 90 h 372"/>
                <a:gd name="T52" fmla="*/ 129 w 552"/>
                <a:gd name="T53" fmla="*/ 90 h 372"/>
                <a:gd name="T54" fmla="*/ 126 w 552"/>
                <a:gd name="T55" fmla="*/ 91 h 372"/>
                <a:gd name="T56" fmla="*/ 124 w 552"/>
                <a:gd name="T57" fmla="*/ 91 h 372"/>
                <a:gd name="T58" fmla="*/ 121 w 552"/>
                <a:gd name="T59" fmla="*/ 91 h 372"/>
                <a:gd name="T60" fmla="*/ 119 w 552"/>
                <a:gd name="T61" fmla="*/ 88 h 372"/>
                <a:gd name="T62" fmla="*/ 118 w 552"/>
                <a:gd name="T63" fmla="*/ 86 h 372"/>
                <a:gd name="T64" fmla="*/ 115 w 552"/>
                <a:gd name="T65" fmla="*/ 87 h 372"/>
                <a:gd name="T66" fmla="*/ 111 w 552"/>
                <a:gd name="T67" fmla="*/ 87 h 372"/>
                <a:gd name="T68" fmla="*/ 108 w 552"/>
                <a:gd name="T69" fmla="*/ 83 h 372"/>
                <a:gd name="T70" fmla="*/ 0 w 552"/>
                <a:gd name="T71" fmla="*/ 78 h 3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2"/>
                <a:gd name="T109" fmla="*/ 0 h 372"/>
                <a:gd name="T110" fmla="*/ 552 w 552"/>
                <a:gd name="T111" fmla="*/ 372 h 3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2" h="372">
                  <a:moveTo>
                    <a:pt x="0" y="292"/>
                  </a:moveTo>
                  <a:lnTo>
                    <a:pt x="16" y="96"/>
                  </a:lnTo>
                  <a:lnTo>
                    <a:pt x="26" y="0"/>
                  </a:lnTo>
                  <a:lnTo>
                    <a:pt x="542" y="22"/>
                  </a:lnTo>
                  <a:lnTo>
                    <a:pt x="542" y="30"/>
                  </a:lnTo>
                  <a:lnTo>
                    <a:pt x="538" y="40"/>
                  </a:lnTo>
                  <a:lnTo>
                    <a:pt x="524" y="54"/>
                  </a:lnTo>
                  <a:lnTo>
                    <a:pt x="526" y="62"/>
                  </a:lnTo>
                  <a:lnTo>
                    <a:pt x="552" y="86"/>
                  </a:lnTo>
                  <a:lnTo>
                    <a:pt x="552" y="268"/>
                  </a:lnTo>
                  <a:lnTo>
                    <a:pt x="546" y="266"/>
                  </a:lnTo>
                  <a:lnTo>
                    <a:pt x="540" y="268"/>
                  </a:lnTo>
                  <a:lnTo>
                    <a:pt x="544" y="274"/>
                  </a:lnTo>
                  <a:lnTo>
                    <a:pt x="546" y="280"/>
                  </a:lnTo>
                  <a:lnTo>
                    <a:pt x="542" y="290"/>
                  </a:lnTo>
                  <a:lnTo>
                    <a:pt x="548" y="294"/>
                  </a:lnTo>
                  <a:lnTo>
                    <a:pt x="552" y="310"/>
                  </a:lnTo>
                  <a:lnTo>
                    <a:pt x="546" y="314"/>
                  </a:lnTo>
                  <a:lnTo>
                    <a:pt x="546" y="324"/>
                  </a:lnTo>
                  <a:lnTo>
                    <a:pt x="540" y="340"/>
                  </a:lnTo>
                  <a:lnTo>
                    <a:pt x="546" y="358"/>
                  </a:lnTo>
                  <a:lnTo>
                    <a:pt x="550" y="368"/>
                  </a:lnTo>
                  <a:lnTo>
                    <a:pt x="548" y="372"/>
                  </a:lnTo>
                  <a:lnTo>
                    <a:pt x="534" y="360"/>
                  </a:lnTo>
                  <a:lnTo>
                    <a:pt x="502" y="340"/>
                  </a:lnTo>
                  <a:lnTo>
                    <a:pt x="494" y="338"/>
                  </a:lnTo>
                  <a:lnTo>
                    <a:pt x="480" y="338"/>
                  </a:lnTo>
                  <a:lnTo>
                    <a:pt x="470" y="344"/>
                  </a:lnTo>
                  <a:lnTo>
                    <a:pt x="460" y="348"/>
                  </a:lnTo>
                  <a:lnTo>
                    <a:pt x="448" y="344"/>
                  </a:lnTo>
                  <a:lnTo>
                    <a:pt x="444" y="332"/>
                  </a:lnTo>
                  <a:lnTo>
                    <a:pt x="436" y="326"/>
                  </a:lnTo>
                  <a:lnTo>
                    <a:pt x="426" y="330"/>
                  </a:lnTo>
                  <a:lnTo>
                    <a:pt x="412" y="330"/>
                  </a:lnTo>
                  <a:lnTo>
                    <a:pt x="402" y="314"/>
                  </a:lnTo>
                  <a:lnTo>
                    <a:pt x="0" y="292"/>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96" name="Freeform 37"/>
            <p:cNvSpPr>
              <a:spLocks/>
            </p:cNvSpPr>
            <p:nvPr/>
          </p:nvSpPr>
          <p:spPr bwMode="gray">
            <a:xfrm>
              <a:off x="5289883" y="2689312"/>
              <a:ext cx="664766" cy="438546"/>
            </a:xfrm>
            <a:custGeom>
              <a:avLst/>
              <a:gdLst>
                <a:gd name="T0" fmla="*/ 107 w 474"/>
                <a:gd name="T1" fmla="*/ 0 h 312"/>
                <a:gd name="T2" fmla="*/ 110 w 474"/>
                <a:gd name="T3" fmla="*/ 5 h 312"/>
                <a:gd name="T4" fmla="*/ 108 w 474"/>
                <a:gd name="T5" fmla="*/ 9 h 312"/>
                <a:gd name="T6" fmla="*/ 112 w 474"/>
                <a:gd name="T7" fmla="*/ 19 h 312"/>
                <a:gd name="T8" fmla="*/ 121 w 474"/>
                <a:gd name="T9" fmla="*/ 23 h 312"/>
                <a:gd name="T10" fmla="*/ 121 w 474"/>
                <a:gd name="T11" fmla="*/ 27 h 312"/>
                <a:gd name="T12" fmla="*/ 127 w 474"/>
                <a:gd name="T13" fmla="*/ 32 h 312"/>
                <a:gd name="T14" fmla="*/ 131 w 474"/>
                <a:gd name="T15" fmla="*/ 40 h 312"/>
                <a:gd name="T16" fmla="*/ 130 w 474"/>
                <a:gd name="T17" fmla="*/ 43 h 312"/>
                <a:gd name="T18" fmla="*/ 128 w 474"/>
                <a:gd name="T19" fmla="*/ 47 h 312"/>
                <a:gd name="T20" fmla="*/ 121 w 474"/>
                <a:gd name="T21" fmla="*/ 52 h 312"/>
                <a:gd name="T22" fmla="*/ 116 w 474"/>
                <a:gd name="T23" fmla="*/ 53 h 312"/>
                <a:gd name="T24" fmla="*/ 113 w 474"/>
                <a:gd name="T25" fmla="*/ 58 h 312"/>
                <a:gd name="T26" fmla="*/ 115 w 474"/>
                <a:gd name="T27" fmla="*/ 62 h 312"/>
                <a:gd name="T28" fmla="*/ 115 w 474"/>
                <a:gd name="T29" fmla="*/ 67 h 312"/>
                <a:gd name="T30" fmla="*/ 110 w 474"/>
                <a:gd name="T31" fmla="*/ 77 h 312"/>
                <a:gd name="T32" fmla="*/ 108 w 474"/>
                <a:gd name="T33" fmla="*/ 80 h 312"/>
                <a:gd name="T34" fmla="*/ 101 w 474"/>
                <a:gd name="T35" fmla="*/ 77 h 312"/>
                <a:gd name="T36" fmla="*/ 16 w 474"/>
                <a:gd name="T37" fmla="*/ 78 h 312"/>
                <a:gd name="T38" fmla="*/ 16 w 474"/>
                <a:gd name="T39" fmla="*/ 72 h 312"/>
                <a:gd name="T40" fmla="*/ 14 w 474"/>
                <a:gd name="T41" fmla="*/ 67 h 312"/>
                <a:gd name="T42" fmla="*/ 15 w 474"/>
                <a:gd name="T43" fmla="*/ 64 h 312"/>
                <a:gd name="T44" fmla="*/ 13 w 474"/>
                <a:gd name="T45" fmla="*/ 58 h 312"/>
                <a:gd name="T46" fmla="*/ 13 w 474"/>
                <a:gd name="T47" fmla="*/ 54 h 312"/>
                <a:gd name="T48" fmla="*/ 9 w 474"/>
                <a:gd name="T49" fmla="*/ 50 h 312"/>
                <a:gd name="T50" fmla="*/ 8 w 474"/>
                <a:gd name="T51" fmla="*/ 46 h 312"/>
                <a:gd name="T52" fmla="*/ 3 w 474"/>
                <a:gd name="T53" fmla="*/ 40 h 312"/>
                <a:gd name="T54" fmla="*/ 6 w 474"/>
                <a:gd name="T55" fmla="*/ 34 h 312"/>
                <a:gd name="T56" fmla="*/ 3 w 474"/>
                <a:gd name="T57" fmla="*/ 30 h 312"/>
                <a:gd name="T58" fmla="*/ 3 w 474"/>
                <a:gd name="T59" fmla="*/ 27 h 312"/>
                <a:gd name="T60" fmla="*/ 3 w 474"/>
                <a:gd name="T61" fmla="*/ 18 h 312"/>
                <a:gd name="T62" fmla="*/ 3 w 474"/>
                <a:gd name="T63" fmla="*/ 14 h 312"/>
                <a:gd name="T64" fmla="*/ 2 w 474"/>
                <a:gd name="T65" fmla="*/ 9 h 312"/>
                <a:gd name="T66" fmla="*/ 3 w 474"/>
                <a:gd name="T67" fmla="*/ 5 h 312"/>
                <a:gd name="T68" fmla="*/ 3 w 474"/>
                <a:gd name="T69" fmla="*/ 3 h 3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74"/>
                <a:gd name="T106" fmla="*/ 0 h 312"/>
                <a:gd name="T107" fmla="*/ 474 w 474"/>
                <a:gd name="T108" fmla="*/ 312 h 3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74" h="312">
                  <a:moveTo>
                    <a:pt x="12" y="12"/>
                  </a:moveTo>
                  <a:lnTo>
                    <a:pt x="384" y="0"/>
                  </a:lnTo>
                  <a:lnTo>
                    <a:pt x="390" y="12"/>
                  </a:lnTo>
                  <a:lnTo>
                    <a:pt x="398" y="18"/>
                  </a:lnTo>
                  <a:lnTo>
                    <a:pt x="396" y="26"/>
                  </a:lnTo>
                  <a:lnTo>
                    <a:pt x="392" y="34"/>
                  </a:lnTo>
                  <a:lnTo>
                    <a:pt x="396" y="46"/>
                  </a:lnTo>
                  <a:lnTo>
                    <a:pt x="402" y="74"/>
                  </a:lnTo>
                  <a:lnTo>
                    <a:pt x="424" y="82"/>
                  </a:lnTo>
                  <a:lnTo>
                    <a:pt x="432" y="88"/>
                  </a:lnTo>
                  <a:lnTo>
                    <a:pt x="434" y="98"/>
                  </a:lnTo>
                  <a:lnTo>
                    <a:pt x="438" y="102"/>
                  </a:lnTo>
                  <a:lnTo>
                    <a:pt x="452" y="114"/>
                  </a:lnTo>
                  <a:lnTo>
                    <a:pt x="454" y="122"/>
                  </a:lnTo>
                  <a:lnTo>
                    <a:pt x="468" y="130"/>
                  </a:lnTo>
                  <a:lnTo>
                    <a:pt x="474" y="148"/>
                  </a:lnTo>
                  <a:lnTo>
                    <a:pt x="472" y="156"/>
                  </a:lnTo>
                  <a:lnTo>
                    <a:pt x="468" y="166"/>
                  </a:lnTo>
                  <a:lnTo>
                    <a:pt x="462" y="172"/>
                  </a:lnTo>
                  <a:lnTo>
                    <a:pt x="462" y="180"/>
                  </a:lnTo>
                  <a:lnTo>
                    <a:pt x="450" y="194"/>
                  </a:lnTo>
                  <a:lnTo>
                    <a:pt x="438" y="198"/>
                  </a:lnTo>
                  <a:lnTo>
                    <a:pt x="434" y="202"/>
                  </a:lnTo>
                  <a:lnTo>
                    <a:pt x="418" y="204"/>
                  </a:lnTo>
                  <a:lnTo>
                    <a:pt x="412" y="208"/>
                  </a:lnTo>
                  <a:lnTo>
                    <a:pt x="406" y="218"/>
                  </a:lnTo>
                  <a:lnTo>
                    <a:pt x="408" y="226"/>
                  </a:lnTo>
                  <a:lnTo>
                    <a:pt x="416" y="236"/>
                  </a:lnTo>
                  <a:lnTo>
                    <a:pt x="420" y="242"/>
                  </a:lnTo>
                  <a:lnTo>
                    <a:pt x="416" y="256"/>
                  </a:lnTo>
                  <a:lnTo>
                    <a:pt x="406" y="282"/>
                  </a:lnTo>
                  <a:lnTo>
                    <a:pt x="394" y="288"/>
                  </a:lnTo>
                  <a:lnTo>
                    <a:pt x="390" y="296"/>
                  </a:lnTo>
                  <a:lnTo>
                    <a:pt x="392" y="304"/>
                  </a:lnTo>
                  <a:lnTo>
                    <a:pt x="386" y="312"/>
                  </a:lnTo>
                  <a:lnTo>
                    <a:pt x="362" y="290"/>
                  </a:lnTo>
                  <a:lnTo>
                    <a:pt x="62" y="298"/>
                  </a:lnTo>
                  <a:lnTo>
                    <a:pt x="60" y="294"/>
                  </a:lnTo>
                  <a:lnTo>
                    <a:pt x="56" y="284"/>
                  </a:lnTo>
                  <a:lnTo>
                    <a:pt x="60" y="276"/>
                  </a:lnTo>
                  <a:lnTo>
                    <a:pt x="54" y="268"/>
                  </a:lnTo>
                  <a:lnTo>
                    <a:pt x="52" y="260"/>
                  </a:lnTo>
                  <a:lnTo>
                    <a:pt x="56" y="252"/>
                  </a:lnTo>
                  <a:lnTo>
                    <a:pt x="54" y="244"/>
                  </a:lnTo>
                  <a:lnTo>
                    <a:pt x="44" y="240"/>
                  </a:lnTo>
                  <a:lnTo>
                    <a:pt x="46" y="224"/>
                  </a:lnTo>
                  <a:lnTo>
                    <a:pt x="48" y="216"/>
                  </a:lnTo>
                  <a:lnTo>
                    <a:pt x="46" y="208"/>
                  </a:lnTo>
                  <a:lnTo>
                    <a:pt x="36" y="200"/>
                  </a:lnTo>
                  <a:lnTo>
                    <a:pt x="34" y="192"/>
                  </a:lnTo>
                  <a:lnTo>
                    <a:pt x="36" y="184"/>
                  </a:lnTo>
                  <a:lnTo>
                    <a:pt x="28" y="176"/>
                  </a:lnTo>
                  <a:lnTo>
                    <a:pt x="22" y="160"/>
                  </a:lnTo>
                  <a:lnTo>
                    <a:pt x="14" y="152"/>
                  </a:lnTo>
                  <a:lnTo>
                    <a:pt x="20" y="138"/>
                  </a:lnTo>
                  <a:lnTo>
                    <a:pt x="20" y="132"/>
                  </a:lnTo>
                  <a:lnTo>
                    <a:pt x="10" y="126"/>
                  </a:lnTo>
                  <a:lnTo>
                    <a:pt x="8" y="116"/>
                  </a:lnTo>
                  <a:lnTo>
                    <a:pt x="10" y="112"/>
                  </a:lnTo>
                  <a:lnTo>
                    <a:pt x="6" y="102"/>
                  </a:lnTo>
                  <a:lnTo>
                    <a:pt x="0" y="84"/>
                  </a:lnTo>
                  <a:lnTo>
                    <a:pt x="6" y="68"/>
                  </a:lnTo>
                  <a:lnTo>
                    <a:pt x="6" y="58"/>
                  </a:lnTo>
                  <a:lnTo>
                    <a:pt x="12" y="54"/>
                  </a:lnTo>
                  <a:lnTo>
                    <a:pt x="8" y="38"/>
                  </a:lnTo>
                  <a:lnTo>
                    <a:pt x="2" y="34"/>
                  </a:lnTo>
                  <a:lnTo>
                    <a:pt x="6" y="24"/>
                  </a:lnTo>
                  <a:lnTo>
                    <a:pt x="4" y="18"/>
                  </a:lnTo>
                  <a:lnTo>
                    <a:pt x="0" y="12"/>
                  </a:lnTo>
                  <a:lnTo>
                    <a:pt x="6" y="10"/>
                  </a:lnTo>
                  <a:lnTo>
                    <a:pt x="12" y="12"/>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nvGrpSpPr>
            <p:cNvPr id="197" name="Group 196"/>
            <p:cNvGrpSpPr/>
            <p:nvPr/>
          </p:nvGrpSpPr>
          <p:grpSpPr>
            <a:xfrm>
              <a:off x="2406846" y="1591952"/>
              <a:ext cx="2315294" cy="2732306"/>
              <a:chOff x="2406846" y="1591952"/>
              <a:chExt cx="2315294" cy="2732306"/>
            </a:xfrm>
            <a:solidFill>
              <a:srgbClr val="FF6600"/>
            </a:solidFill>
          </p:grpSpPr>
          <p:sp>
            <p:nvSpPr>
              <p:cNvPr id="222" name="Freeform 56"/>
              <p:cNvSpPr>
                <a:spLocks/>
              </p:cNvSpPr>
              <p:nvPr/>
            </p:nvSpPr>
            <p:spPr bwMode="gray">
              <a:xfrm>
                <a:off x="2678472" y="1591952"/>
                <a:ext cx="737273" cy="540277"/>
              </a:xfrm>
              <a:custGeom>
                <a:avLst/>
                <a:gdLst>
                  <a:gd name="T0" fmla="*/ 3 w 526"/>
                  <a:gd name="T1" fmla="*/ 63 h 384"/>
                  <a:gd name="T2" fmla="*/ 0 w 526"/>
                  <a:gd name="T3" fmla="*/ 63 h 384"/>
                  <a:gd name="T4" fmla="*/ 3 w 526"/>
                  <a:gd name="T5" fmla="*/ 59 h 384"/>
                  <a:gd name="T6" fmla="*/ 3 w 526"/>
                  <a:gd name="T7" fmla="*/ 55 h 384"/>
                  <a:gd name="T8" fmla="*/ 3 w 526"/>
                  <a:gd name="T9" fmla="*/ 54 h 384"/>
                  <a:gd name="T10" fmla="*/ 3 w 526"/>
                  <a:gd name="T11" fmla="*/ 57 h 384"/>
                  <a:gd name="T12" fmla="*/ 3 w 526"/>
                  <a:gd name="T13" fmla="*/ 59 h 384"/>
                  <a:gd name="T14" fmla="*/ 6 w 526"/>
                  <a:gd name="T15" fmla="*/ 57 h 384"/>
                  <a:gd name="T16" fmla="*/ 5 w 526"/>
                  <a:gd name="T17" fmla="*/ 54 h 384"/>
                  <a:gd name="T18" fmla="*/ 6 w 526"/>
                  <a:gd name="T19" fmla="*/ 52 h 384"/>
                  <a:gd name="T20" fmla="*/ 3 w 526"/>
                  <a:gd name="T21" fmla="*/ 47 h 384"/>
                  <a:gd name="T22" fmla="*/ 6 w 526"/>
                  <a:gd name="T23" fmla="*/ 47 h 384"/>
                  <a:gd name="T24" fmla="*/ 9 w 526"/>
                  <a:gd name="T25" fmla="*/ 46 h 384"/>
                  <a:gd name="T26" fmla="*/ 7 w 526"/>
                  <a:gd name="T27" fmla="*/ 44 h 384"/>
                  <a:gd name="T28" fmla="*/ 4 w 526"/>
                  <a:gd name="T29" fmla="*/ 45 h 384"/>
                  <a:gd name="T30" fmla="*/ 4 w 526"/>
                  <a:gd name="T31" fmla="*/ 41 h 384"/>
                  <a:gd name="T32" fmla="*/ 5 w 526"/>
                  <a:gd name="T33" fmla="*/ 35 h 384"/>
                  <a:gd name="T34" fmla="*/ 5 w 526"/>
                  <a:gd name="T35" fmla="*/ 26 h 384"/>
                  <a:gd name="T36" fmla="*/ 3 w 526"/>
                  <a:gd name="T37" fmla="*/ 16 h 384"/>
                  <a:gd name="T38" fmla="*/ 3 w 526"/>
                  <a:gd name="T39" fmla="*/ 9 h 384"/>
                  <a:gd name="T40" fmla="*/ 19 w 526"/>
                  <a:gd name="T41" fmla="*/ 14 h 384"/>
                  <a:gd name="T42" fmla="*/ 31 w 526"/>
                  <a:gd name="T43" fmla="*/ 20 h 384"/>
                  <a:gd name="T44" fmla="*/ 36 w 526"/>
                  <a:gd name="T45" fmla="*/ 22 h 384"/>
                  <a:gd name="T46" fmla="*/ 40 w 526"/>
                  <a:gd name="T47" fmla="*/ 23 h 384"/>
                  <a:gd name="T48" fmla="*/ 40 w 526"/>
                  <a:gd name="T49" fmla="*/ 31 h 384"/>
                  <a:gd name="T50" fmla="*/ 36 w 526"/>
                  <a:gd name="T51" fmla="*/ 36 h 384"/>
                  <a:gd name="T52" fmla="*/ 36 w 526"/>
                  <a:gd name="T53" fmla="*/ 41 h 384"/>
                  <a:gd name="T54" fmla="*/ 36 w 526"/>
                  <a:gd name="T55" fmla="*/ 42 h 384"/>
                  <a:gd name="T56" fmla="*/ 36 w 526"/>
                  <a:gd name="T57" fmla="*/ 45 h 384"/>
                  <a:gd name="T58" fmla="*/ 41 w 526"/>
                  <a:gd name="T59" fmla="*/ 37 h 384"/>
                  <a:gd name="T60" fmla="*/ 43 w 526"/>
                  <a:gd name="T61" fmla="*/ 34 h 384"/>
                  <a:gd name="T62" fmla="*/ 47 w 526"/>
                  <a:gd name="T63" fmla="*/ 29 h 384"/>
                  <a:gd name="T64" fmla="*/ 42 w 526"/>
                  <a:gd name="T65" fmla="*/ 16 h 384"/>
                  <a:gd name="T66" fmla="*/ 43 w 526"/>
                  <a:gd name="T67" fmla="*/ 14 h 384"/>
                  <a:gd name="T68" fmla="*/ 47 w 526"/>
                  <a:gd name="T69" fmla="*/ 11 h 384"/>
                  <a:gd name="T70" fmla="*/ 44 w 526"/>
                  <a:gd name="T71" fmla="*/ 7 h 384"/>
                  <a:gd name="T72" fmla="*/ 43 w 526"/>
                  <a:gd name="T73" fmla="*/ 0 h 384"/>
                  <a:gd name="T74" fmla="*/ 101 w 526"/>
                  <a:gd name="T75" fmla="*/ 14 h 384"/>
                  <a:gd name="T76" fmla="*/ 145 w 526"/>
                  <a:gd name="T77" fmla="*/ 25 h 384"/>
                  <a:gd name="T78" fmla="*/ 130 w 526"/>
                  <a:gd name="T79" fmla="*/ 93 h 384"/>
                  <a:gd name="T80" fmla="*/ 129 w 526"/>
                  <a:gd name="T81" fmla="*/ 94 h 384"/>
                  <a:gd name="T82" fmla="*/ 130 w 526"/>
                  <a:gd name="T83" fmla="*/ 97 h 384"/>
                  <a:gd name="T84" fmla="*/ 130 w 526"/>
                  <a:gd name="T85" fmla="*/ 98 h 384"/>
                  <a:gd name="T86" fmla="*/ 129 w 526"/>
                  <a:gd name="T87" fmla="*/ 100 h 384"/>
                  <a:gd name="T88" fmla="*/ 130 w 526"/>
                  <a:gd name="T89" fmla="*/ 103 h 384"/>
                  <a:gd name="T90" fmla="*/ 88 w 526"/>
                  <a:gd name="T91" fmla="*/ 96 h 384"/>
                  <a:gd name="T92" fmla="*/ 85 w 526"/>
                  <a:gd name="T93" fmla="*/ 94 h 384"/>
                  <a:gd name="T94" fmla="*/ 81 w 526"/>
                  <a:gd name="T95" fmla="*/ 94 h 384"/>
                  <a:gd name="T96" fmla="*/ 76 w 526"/>
                  <a:gd name="T97" fmla="*/ 94 h 384"/>
                  <a:gd name="T98" fmla="*/ 70 w 526"/>
                  <a:gd name="T99" fmla="*/ 94 h 384"/>
                  <a:gd name="T100" fmla="*/ 66 w 526"/>
                  <a:gd name="T101" fmla="*/ 97 h 384"/>
                  <a:gd name="T102" fmla="*/ 61 w 526"/>
                  <a:gd name="T103" fmla="*/ 94 h 384"/>
                  <a:gd name="T104" fmla="*/ 49 w 526"/>
                  <a:gd name="T105" fmla="*/ 94 h 384"/>
                  <a:gd name="T106" fmla="*/ 40 w 526"/>
                  <a:gd name="T107" fmla="*/ 91 h 384"/>
                  <a:gd name="T108" fmla="*/ 31 w 526"/>
                  <a:gd name="T109" fmla="*/ 91 h 384"/>
                  <a:gd name="T110" fmla="*/ 20 w 526"/>
                  <a:gd name="T111" fmla="*/ 87 h 384"/>
                  <a:gd name="T112" fmla="*/ 19 w 526"/>
                  <a:gd name="T113" fmla="*/ 79 h 384"/>
                  <a:gd name="T114" fmla="*/ 17 w 526"/>
                  <a:gd name="T115" fmla="*/ 73 h 384"/>
                  <a:gd name="T116" fmla="*/ 11 w 526"/>
                  <a:gd name="T117" fmla="*/ 69 h 384"/>
                  <a:gd name="T118" fmla="*/ 9 w 526"/>
                  <a:gd name="T119" fmla="*/ 67 h 3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6"/>
                  <a:gd name="T181" fmla="*/ 0 h 384"/>
                  <a:gd name="T182" fmla="*/ 526 w 526"/>
                  <a:gd name="T183" fmla="*/ 384 h 3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6" h="384">
                    <a:moveTo>
                      <a:pt x="20" y="242"/>
                    </a:moveTo>
                    <a:lnTo>
                      <a:pt x="6" y="232"/>
                    </a:lnTo>
                    <a:lnTo>
                      <a:pt x="2" y="232"/>
                    </a:lnTo>
                    <a:lnTo>
                      <a:pt x="0" y="232"/>
                    </a:lnTo>
                    <a:lnTo>
                      <a:pt x="0" y="228"/>
                    </a:lnTo>
                    <a:lnTo>
                      <a:pt x="4" y="216"/>
                    </a:lnTo>
                    <a:lnTo>
                      <a:pt x="6" y="210"/>
                    </a:lnTo>
                    <a:lnTo>
                      <a:pt x="6" y="206"/>
                    </a:lnTo>
                    <a:lnTo>
                      <a:pt x="6" y="202"/>
                    </a:lnTo>
                    <a:lnTo>
                      <a:pt x="8" y="202"/>
                    </a:lnTo>
                    <a:lnTo>
                      <a:pt x="10" y="202"/>
                    </a:lnTo>
                    <a:lnTo>
                      <a:pt x="12" y="210"/>
                    </a:lnTo>
                    <a:lnTo>
                      <a:pt x="10" y="214"/>
                    </a:lnTo>
                    <a:lnTo>
                      <a:pt x="10" y="216"/>
                    </a:lnTo>
                    <a:lnTo>
                      <a:pt x="10" y="218"/>
                    </a:lnTo>
                    <a:lnTo>
                      <a:pt x="20" y="210"/>
                    </a:lnTo>
                    <a:lnTo>
                      <a:pt x="18" y="208"/>
                    </a:lnTo>
                    <a:lnTo>
                      <a:pt x="18" y="202"/>
                    </a:lnTo>
                    <a:lnTo>
                      <a:pt x="22" y="198"/>
                    </a:lnTo>
                    <a:lnTo>
                      <a:pt x="20" y="192"/>
                    </a:lnTo>
                    <a:lnTo>
                      <a:pt x="14" y="190"/>
                    </a:lnTo>
                    <a:lnTo>
                      <a:pt x="14" y="176"/>
                    </a:lnTo>
                    <a:lnTo>
                      <a:pt x="16" y="174"/>
                    </a:lnTo>
                    <a:lnTo>
                      <a:pt x="20" y="176"/>
                    </a:lnTo>
                    <a:lnTo>
                      <a:pt x="22" y="174"/>
                    </a:lnTo>
                    <a:lnTo>
                      <a:pt x="32" y="170"/>
                    </a:lnTo>
                    <a:lnTo>
                      <a:pt x="24" y="164"/>
                    </a:lnTo>
                    <a:lnTo>
                      <a:pt x="24" y="162"/>
                    </a:lnTo>
                    <a:lnTo>
                      <a:pt x="16" y="166"/>
                    </a:lnTo>
                    <a:lnTo>
                      <a:pt x="16" y="154"/>
                    </a:lnTo>
                    <a:lnTo>
                      <a:pt x="16" y="148"/>
                    </a:lnTo>
                    <a:lnTo>
                      <a:pt x="18" y="136"/>
                    </a:lnTo>
                    <a:lnTo>
                      <a:pt x="18" y="126"/>
                    </a:lnTo>
                    <a:lnTo>
                      <a:pt x="16" y="118"/>
                    </a:lnTo>
                    <a:lnTo>
                      <a:pt x="18" y="98"/>
                    </a:lnTo>
                    <a:lnTo>
                      <a:pt x="20" y="90"/>
                    </a:lnTo>
                    <a:lnTo>
                      <a:pt x="12" y="62"/>
                    </a:lnTo>
                    <a:lnTo>
                      <a:pt x="12" y="44"/>
                    </a:lnTo>
                    <a:lnTo>
                      <a:pt x="14" y="34"/>
                    </a:lnTo>
                    <a:lnTo>
                      <a:pt x="18" y="18"/>
                    </a:lnTo>
                    <a:lnTo>
                      <a:pt x="68" y="54"/>
                    </a:lnTo>
                    <a:lnTo>
                      <a:pt x="92" y="68"/>
                    </a:lnTo>
                    <a:lnTo>
                      <a:pt x="112" y="74"/>
                    </a:lnTo>
                    <a:lnTo>
                      <a:pt x="124" y="82"/>
                    </a:lnTo>
                    <a:lnTo>
                      <a:pt x="134" y="82"/>
                    </a:lnTo>
                    <a:lnTo>
                      <a:pt x="138" y="84"/>
                    </a:lnTo>
                    <a:lnTo>
                      <a:pt x="142" y="88"/>
                    </a:lnTo>
                    <a:lnTo>
                      <a:pt x="144" y="114"/>
                    </a:lnTo>
                    <a:lnTo>
                      <a:pt x="142" y="118"/>
                    </a:lnTo>
                    <a:lnTo>
                      <a:pt x="134" y="124"/>
                    </a:lnTo>
                    <a:lnTo>
                      <a:pt x="130" y="134"/>
                    </a:lnTo>
                    <a:lnTo>
                      <a:pt x="130" y="144"/>
                    </a:lnTo>
                    <a:lnTo>
                      <a:pt x="132" y="148"/>
                    </a:lnTo>
                    <a:lnTo>
                      <a:pt x="132" y="152"/>
                    </a:lnTo>
                    <a:lnTo>
                      <a:pt x="130" y="156"/>
                    </a:lnTo>
                    <a:lnTo>
                      <a:pt x="130" y="162"/>
                    </a:lnTo>
                    <a:lnTo>
                      <a:pt x="134" y="166"/>
                    </a:lnTo>
                    <a:lnTo>
                      <a:pt x="144" y="160"/>
                    </a:lnTo>
                    <a:lnTo>
                      <a:pt x="148" y="138"/>
                    </a:lnTo>
                    <a:lnTo>
                      <a:pt x="154" y="134"/>
                    </a:lnTo>
                    <a:lnTo>
                      <a:pt x="158" y="124"/>
                    </a:lnTo>
                    <a:lnTo>
                      <a:pt x="170" y="110"/>
                    </a:lnTo>
                    <a:lnTo>
                      <a:pt x="170" y="106"/>
                    </a:lnTo>
                    <a:lnTo>
                      <a:pt x="164" y="86"/>
                    </a:lnTo>
                    <a:lnTo>
                      <a:pt x="154" y="58"/>
                    </a:lnTo>
                    <a:lnTo>
                      <a:pt x="154" y="54"/>
                    </a:lnTo>
                    <a:lnTo>
                      <a:pt x="158" y="52"/>
                    </a:lnTo>
                    <a:lnTo>
                      <a:pt x="164" y="54"/>
                    </a:lnTo>
                    <a:lnTo>
                      <a:pt x="170" y="42"/>
                    </a:lnTo>
                    <a:lnTo>
                      <a:pt x="168" y="28"/>
                    </a:lnTo>
                    <a:lnTo>
                      <a:pt x="160" y="26"/>
                    </a:lnTo>
                    <a:lnTo>
                      <a:pt x="158" y="18"/>
                    </a:lnTo>
                    <a:lnTo>
                      <a:pt x="158" y="0"/>
                    </a:lnTo>
                    <a:lnTo>
                      <a:pt x="262" y="28"/>
                    </a:lnTo>
                    <a:lnTo>
                      <a:pt x="362" y="54"/>
                    </a:lnTo>
                    <a:lnTo>
                      <a:pt x="524" y="92"/>
                    </a:lnTo>
                    <a:lnTo>
                      <a:pt x="526" y="92"/>
                    </a:lnTo>
                    <a:lnTo>
                      <a:pt x="470" y="342"/>
                    </a:lnTo>
                    <a:lnTo>
                      <a:pt x="468" y="344"/>
                    </a:lnTo>
                    <a:lnTo>
                      <a:pt x="466" y="350"/>
                    </a:lnTo>
                    <a:lnTo>
                      <a:pt x="468" y="354"/>
                    </a:lnTo>
                    <a:lnTo>
                      <a:pt x="470" y="358"/>
                    </a:lnTo>
                    <a:lnTo>
                      <a:pt x="472" y="362"/>
                    </a:lnTo>
                    <a:lnTo>
                      <a:pt x="472" y="366"/>
                    </a:lnTo>
                    <a:lnTo>
                      <a:pt x="470" y="366"/>
                    </a:lnTo>
                    <a:lnTo>
                      <a:pt x="466" y="372"/>
                    </a:lnTo>
                    <a:lnTo>
                      <a:pt x="466" y="378"/>
                    </a:lnTo>
                    <a:lnTo>
                      <a:pt x="468" y="384"/>
                    </a:lnTo>
                    <a:lnTo>
                      <a:pt x="330" y="352"/>
                    </a:lnTo>
                    <a:lnTo>
                      <a:pt x="318" y="354"/>
                    </a:lnTo>
                    <a:lnTo>
                      <a:pt x="312" y="354"/>
                    </a:lnTo>
                    <a:lnTo>
                      <a:pt x="304" y="352"/>
                    </a:lnTo>
                    <a:lnTo>
                      <a:pt x="296" y="352"/>
                    </a:lnTo>
                    <a:lnTo>
                      <a:pt x="290" y="350"/>
                    </a:lnTo>
                    <a:lnTo>
                      <a:pt x="284" y="350"/>
                    </a:lnTo>
                    <a:lnTo>
                      <a:pt x="276" y="352"/>
                    </a:lnTo>
                    <a:lnTo>
                      <a:pt x="266" y="350"/>
                    </a:lnTo>
                    <a:lnTo>
                      <a:pt x="256" y="350"/>
                    </a:lnTo>
                    <a:lnTo>
                      <a:pt x="246" y="354"/>
                    </a:lnTo>
                    <a:lnTo>
                      <a:pt x="238" y="356"/>
                    </a:lnTo>
                    <a:lnTo>
                      <a:pt x="222" y="354"/>
                    </a:lnTo>
                    <a:lnTo>
                      <a:pt x="218" y="352"/>
                    </a:lnTo>
                    <a:lnTo>
                      <a:pt x="206" y="346"/>
                    </a:lnTo>
                    <a:lnTo>
                      <a:pt x="176" y="352"/>
                    </a:lnTo>
                    <a:lnTo>
                      <a:pt x="170" y="342"/>
                    </a:lnTo>
                    <a:lnTo>
                      <a:pt x="144" y="334"/>
                    </a:lnTo>
                    <a:lnTo>
                      <a:pt x="130" y="332"/>
                    </a:lnTo>
                    <a:lnTo>
                      <a:pt x="114" y="334"/>
                    </a:lnTo>
                    <a:lnTo>
                      <a:pt x="90" y="332"/>
                    </a:lnTo>
                    <a:lnTo>
                      <a:pt x="70" y="324"/>
                    </a:lnTo>
                    <a:lnTo>
                      <a:pt x="66" y="314"/>
                    </a:lnTo>
                    <a:lnTo>
                      <a:pt x="68" y="290"/>
                    </a:lnTo>
                    <a:lnTo>
                      <a:pt x="70" y="284"/>
                    </a:lnTo>
                    <a:lnTo>
                      <a:pt x="66" y="270"/>
                    </a:lnTo>
                    <a:lnTo>
                      <a:pt x="52" y="258"/>
                    </a:lnTo>
                    <a:lnTo>
                      <a:pt x="40" y="258"/>
                    </a:lnTo>
                    <a:lnTo>
                      <a:pt x="40" y="254"/>
                    </a:lnTo>
                    <a:lnTo>
                      <a:pt x="34" y="248"/>
                    </a:lnTo>
                    <a:lnTo>
                      <a:pt x="20" y="242"/>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3" name="Freeform 57"/>
              <p:cNvSpPr>
                <a:spLocks/>
              </p:cNvSpPr>
              <p:nvPr/>
            </p:nvSpPr>
            <p:spPr bwMode="gray">
              <a:xfrm>
                <a:off x="2481220" y="1933693"/>
                <a:ext cx="886021" cy="742067"/>
              </a:xfrm>
              <a:custGeom>
                <a:avLst/>
                <a:gdLst>
                  <a:gd name="T0" fmla="*/ 3 w 634"/>
                  <a:gd name="T1" fmla="*/ 104 h 528"/>
                  <a:gd name="T2" fmla="*/ 3 w 634"/>
                  <a:gd name="T3" fmla="*/ 97 h 528"/>
                  <a:gd name="T4" fmla="*/ 3 w 634"/>
                  <a:gd name="T5" fmla="*/ 90 h 528"/>
                  <a:gd name="T6" fmla="*/ 3 w 634"/>
                  <a:gd name="T7" fmla="*/ 79 h 528"/>
                  <a:gd name="T8" fmla="*/ 6 w 634"/>
                  <a:gd name="T9" fmla="*/ 78 h 528"/>
                  <a:gd name="T10" fmla="*/ 8 w 634"/>
                  <a:gd name="T11" fmla="*/ 74 h 528"/>
                  <a:gd name="T12" fmla="*/ 9 w 634"/>
                  <a:gd name="T13" fmla="*/ 69 h 528"/>
                  <a:gd name="T14" fmla="*/ 16 w 634"/>
                  <a:gd name="T15" fmla="*/ 59 h 528"/>
                  <a:gd name="T16" fmla="*/ 26 w 634"/>
                  <a:gd name="T17" fmla="*/ 35 h 528"/>
                  <a:gd name="T18" fmla="*/ 33 w 634"/>
                  <a:gd name="T19" fmla="*/ 20 h 528"/>
                  <a:gd name="T20" fmla="*/ 39 w 634"/>
                  <a:gd name="T21" fmla="*/ 5 h 528"/>
                  <a:gd name="T22" fmla="*/ 39 w 634"/>
                  <a:gd name="T23" fmla="*/ 2 h 528"/>
                  <a:gd name="T24" fmla="*/ 42 w 634"/>
                  <a:gd name="T25" fmla="*/ 2 h 528"/>
                  <a:gd name="T26" fmla="*/ 47 w 634"/>
                  <a:gd name="T27" fmla="*/ 3 h 528"/>
                  <a:gd name="T28" fmla="*/ 49 w 634"/>
                  <a:gd name="T29" fmla="*/ 4 h 528"/>
                  <a:gd name="T30" fmla="*/ 56 w 634"/>
                  <a:gd name="T31" fmla="*/ 8 h 528"/>
                  <a:gd name="T32" fmla="*/ 57 w 634"/>
                  <a:gd name="T33" fmla="*/ 12 h 528"/>
                  <a:gd name="T34" fmla="*/ 57 w 634"/>
                  <a:gd name="T35" fmla="*/ 22 h 528"/>
                  <a:gd name="T36" fmla="*/ 69 w 634"/>
                  <a:gd name="T37" fmla="*/ 25 h 528"/>
                  <a:gd name="T38" fmla="*/ 76 w 634"/>
                  <a:gd name="T39" fmla="*/ 25 h 528"/>
                  <a:gd name="T40" fmla="*/ 86 w 634"/>
                  <a:gd name="T41" fmla="*/ 30 h 528"/>
                  <a:gd name="T42" fmla="*/ 97 w 634"/>
                  <a:gd name="T43" fmla="*/ 30 h 528"/>
                  <a:gd name="T44" fmla="*/ 102 w 634"/>
                  <a:gd name="T45" fmla="*/ 30 h 528"/>
                  <a:gd name="T46" fmla="*/ 107 w 634"/>
                  <a:gd name="T47" fmla="*/ 29 h 528"/>
                  <a:gd name="T48" fmla="*/ 112 w 634"/>
                  <a:gd name="T49" fmla="*/ 30 h 528"/>
                  <a:gd name="T50" fmla="*/ 116 w 634"/>
                  <a:gd name="T51" fmla="*/ 29 h 528"/>
                  <a:gd name="T52" fmla="*/ 121 w 634"/>
                  <a:gd name="T53" fmla="*/ 30 h 528"/>
                  <a:gd name="T54" fmla="*/ 124 w 634"/>
                  <a:gd name="T55" fmla="*/ 30 h 528"/>
                  <a:gd name="T56" fmla="*/ 164 w 634"/>
                  <a:gd name="T57" fmla="*/ 38 h 528"/>
                  <a:gd name="T58" fmla="*/ 167 w 634"/>
                  <a:gd name="T59" fmla="*/ 42 h 528"/>
                  <a:gd name="T60" fmla="*/ 170 w 634"/>
                  <a:gd name="T61" fmla="*/ 45 h 528"/>
                  <a:gd name="T62" fmla="*/ 162 w 634"/>
                  <a:gd name="T63" fmla="*/ 63 h 528"/>
                  <a:gd name="T64" fmla="*/ 159 w 634"/>
                  <a:gd name="T65" fmla="*/ 65 h 528"/>
                  <a:gd name="T66" fmla="*/ 155 w 634"/>
                  <a:gd name="T67" fmla="*/ 69 h 528"/>
                  <a:gd name="T68" fmla="*/ 150 w 634"/>
                  <a:gd name="T69" fmla="*/ 79 h 528"/>
                  <a:gd name="T70" fmla="*/ 152 w 634"/>
                  <a:gd name="T71" fmla="*/ 83 h 528"/>
                  <a:gd name="T72" fmla="*/ 154 w 634"/>
                  <a:gd name="T73" fmla="*/ 86 h 528"/>
                  <a:gd name="T74" fmla="*/ 152 w 634"/>
                  <a:gd name="T75" fmla="*/ 87 h 528"/>
                  <a:gd name="T76" fmla="*/ 150 w 634"/>
                  <a:gd name="T77" fmla="*/ 94 h 528"/>
                  <a:gd name="T78" fmla="*/ 81 w 634"/>
                  <a:gd name="T79" fmla="*/ 129 h 5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4"/>
                  <a:gd name="T121" fmla="*/ 0 h 528"/>
                  <a:gd name="T122" fmla="*/ 634 w 634"/>
                  <a:gd name="T123" fmla="*/ 528 h 5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4" h="528">
                    <a:moveTo>
                      <a:pt x="8" y="398"/>
                    </a:moveTo>
                    <a:lnTo>
                      <a:pt x="6" y="392"/>
                    </a:lnTo>
                    <a:lnTo>
                      <a:pt x="0" y="372"/>
                    </a:lnTo>
                    <a:lnTo>
                      <a:pt x="4" y="362"/>
                    </a:lnTo>
                    <a:lnTo>
                      <a:pt x="4" y="354"/>
                    </a:lnTo>
                    <a:lnTo>
                      <a:pt x="10" y="338"/>
                    </a:lnTo>
                    <a:lnTo>
                      <a:pt x="8" y="306"/>
                    </a:lnTo>
                    <a:lnTo>
                      <a:pt x="12" y="300"/>
                    </a:lnTo>
                    <a:lnTo>
                      <a:pt x="18" y="296"/>
                    </a:lnTo>
                    <a:lnTo>
                      <a:pt x="22" y="292"/>
                    </a:lnTo>
                    <a:lnTo>
                      <a:pt x="26" y="282"/>
                    </a:lnTo>
                    <a:lnTo>
                      <a:pt x="30" y="278"/>
                    </a:lnTo>
                    <a:lnTo>
                      <a:pt x="32" y="264"/>
                    </a:lnTo>
                    <a:lnTo>
                      <a:pt x="34" y="262"/>
                    </a:lnTo>
                    <a:lnTo>
                      <a:pt x="54" y="240"/>
                    </a:lnTo>
                    <a:lnTo>
                      <a:pt x="62" y="220"/>
                    </a:lnTo>
                    <a:lnTo>
                      <a:pt x="78" y="188"/>
                    </a:lnTo>
                    <a:lnTo>
                      <a:pt x="98" y="134"/>
                    </a:lnTo>
                    <a:lnTo>
                      <a:pt x="110" y="110"/>
                    </a:lnTo>
                    <a:lnTo>
                      <a:pt x="122" y="76"/>
                    </a:lnTo>
                    <a:lnTo>
                      <a:pt x="136" y="34"/>
                    </a:lnTo>
                    <a:lnTo>
                      <a:pt x="142" y="20"/>
                    </a:lnTo>
                    <a:lnTo>
                      <a:pt x="144" y="6"/>
                    </a:lnTo>
                    <a:lnTo>
                      <a:pt x="144" y="2"/>
                    </a:lnTo>
                    <a:lnTo>
                      <a:pt x="150" y="0"/>
                    </a:lnTo>
                    <a:lnTo>
                      <a:pt x="158" y="2"/>
                    </a:lnTo>
                    <a:lnTo>
                      <a:pt x="162" y="0"/>
                    </a:lnTo>
                    <a:lnTo>
                      <a:pt x="176" y="6"/>
                    </a:lnTo>
                    <a:lnTo>
                      <a:pt x="182" y="12"/>
                    </a:lnTo>
                    <a:lnTo>
                      <a:pt x="182" y="16"/>
                    </a:lnTo>
                    <a:lnTo>
                      <a:pt x="194" y="16"/>
                    </a:lnTo>
                    <a:lnTo>
                      <a:pt x="208" y="28"/>
                    </a:lnTo>
                    <a:lnTo>
                      <a:pt x="212" y="42"/>
                    </a:lnTo>
                    <a:lnTo>
                      <a:pt x="210" y="48"/>
                    </a:lnTo>
                    <a:lnTo>
                      <a:pt x="208" y="72"/>
                    </a:lnTo>
                    <a:lnTo>
                      <a:pt x="212" y="82"/>
                    </a:lnTo>
                    <a:lnTo>
                      <a:pt x="232" y="90"/>
                    </a:lnTo>
                    <a:lnTo>
                      <a:pt x="256" y="92"/>
                    </a:lnTo>
                    <a:lnTo>
                      <a:pt x="272" y="90"/>
                    </a:lnTo>
                    <a:lnTo>
                      <a:pt x="286" y="92"/>
                    </a:lnTo>
                    <a:lnTo>
                      <a:pt x="312" y="100"/>
                    </a:lnTo>
                    <a:lnTo>
                      <a:pt x="318" y="110"/>
                    </a:lnTo>
                    <a:lnTo>
                      <a:pt x="348" y="104"/>
                    </a:lnTo>
                    <a:lnTo>
                      <a:pt x="360" y="110"/>
                    </a:lnTo>
                    <a:lnTo>
                      <a:pt x="364" y="112"/>
                    </a:lnTo>
                    <a:lnTo>
                      <a:pt x="380" y="114"/>
                    </a:lnTo>
                    <a:lnTo>
                      <a:pt x="388" y="112"/>
                    </a:lnTo>
                    <a:lnTo>
                      <a:pt x="398" y="108"/>
                    </a:lnTo>
                    <a:lnTo>
                      <a:pt x="408" y="108"/>
                    </a:lnTo>
                    <a:lnTo>
                      <a:pt x="418" y="110"/>
                    </a:lnTo>
                    <a:lnTo>
                      <a:pt x="426" y="108"/>
                    </a:lnTo>
                    <a:lnTo>
                      <a:pt x="432" y="108"/>
                    </a:lnTo>
                    <a:lnTo>
                      <a:pt x="438" y="110"/>
                    </a:lnTo>
                    <a:lnTo>
                      <a:pt x="446" y="110"/>
                    </a:lnTo>
                    <a:lnTo>
                      <a:pt x="454" y="112"/>
                    </a:lnTo>
                    <a:lnTo>
                      <a:pt x="460" y="112"/>
                    </a:lnTo>
                    <a:lnTo>
                      <a:pt x="472" y="110"/>
                    </a:lnTo>
                    <a:lnTo>
                      <a:pt x="610" y="142"/>
                    </a:lnTo>
                    <a:lnTo>
                      <a:pt x="612" y="150"/>
                    </a:lnTo>
                    <a:lnTo>
                      <a:pt x="618" y="160"/>
                    </a:lnTo>
                    <a:lnTo>
                      <a:pt x="624" y="162"/>
                    </a:lnTo>
                    <a:lnTo>
                      <a:pt x="632" y="168"/>
                    </a:lnTo>
                    <a:lnTo>
                      <a:pt x="634" y="182"/>
                    </a:lnTo>
                    <a:lnTo>
                      <a:pt x="600" y="234"/>
                    </a:lnTo>
                    <a:lnTo>
                      <a:pt x="594" y="240"/>
                    </a:lnTo>
                    <a:lnTo>
                      <a:pt x="592" y="246"/>
                    </a:lnTo>
                    <a:lnTo>
                      <a:pt x="586" y="254"/>
                    </a:lnTo>
                    <a:lnTo>
                      <a:pt x="574" y="260"/>
                    </a:lnTo>
                    <a:lnTo>
                      <a:pt x="558" y="286"/>
                    </a:lnTo>
                    <a:lnTo>
                      <a:pt x="554" y="298"/>
                    </a:lnTo>
                    <a:lnTo>
                      <a:pt x="556" y="306"/>
                    </a:lnTo>
                    <a:lnTo>
                      <a:pt x="568" y="310"/>
                    </a:lnTo>
                    <a:lnTo>
                      <a:pt x="572" y="318"/>
                    </a:lnTo>
                    <a:lnTo>
                      <a:pt x="570" y="324"/>
                    </a:lnTo>
                    <a:lnTo>
                      <a:pt x="568" y="326"/>
                    </a:lnTo>
                    <a:lnTo>
                      <a:pt x="566" y="328"/>
                    </a:lnTo>
                    <a:lnTo>
                      <a:pt x="566" y="340"/>
                    </a:lnTo>
                    <a:lnTo>
                      <a:pt x="556" y="352"/>
                    </a:lnTo>
                    <a:lnTo>
                      <a:pt x="516" y="528"/>
                    </a:lnTo>
                    <a:lnTo>
                      <a:pt x="304" y="478"/>
                    </a:lnTo>
                    <a:lnTo>
                      <a:pt x="8" y="398"/>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4" name="Freeform 58"/>
              <p:cNvSpPr>
                <a:spLocks/>
              </p:cNvSpPr>
              <p:nvPr/>
            </p:nvSpPr>
            <p:spPr bwMode="gray">
              <a:xfrm>
                <a:off x="2406846" y="2493499"/>
                <a:ext cx="882786" cy="1515054"/>
              </a:xfrm>
              <a:custGeom>
                <a:avLst/>
                <a:gdLst>
                  <a:gd name="T0" fmla="*/ 99 w 630"/>
                  <a:gd name="T1" fmla="*/ 286 h 1076"/>
                  <a:gd name="T2" fmla="*/ 99 w 630"/>
                  <a:gd name="T3" fmla="*/ 281 h 1076"/>
                  <a:gd name="T4" fmla="*/ 97 w 630"/>
                  <a:gd name="T5" fmla="*/ 278 h 1076"/>
                  <a:gd name="T6" fmla="*/ 92 w 630"/>
                  <a:gd name="T7" fmla="*/ 259 h 1076"/>
                  <a:gd name="T8" fmla="*/ 81 w 630"/>
                  <a:gd name="T9" fmla="*/ 247 h 1076"/>
                  <a:gd name="T10" fmla="*/ 78 w 630"/>
                  <a:gd name="T11" fmla="*/ 243 h 1076"/>
                  <a:gd name="T12" fmla="*/ 75 w 630"/>
                  <a:gd name="T13" fmla="*/ 238 h 1076"/>
                  <a:gd name="T14" fmla="*/ 63 w 630"/>
                  <a:gd name="T15" fmla="*/ 233 h 1076"/>
                  <a:gd name="T16" fmla="*/ 54 w 630"/>
                  <a:gd name="T17" fmla="*/ 223 h 1076"/>
                  <a:gd name="T18" fmla="*/ 36 w 630"/>
                  <a:gd name="T19" fmla="*/ 217 h 1076"/>
                  <a:gd name="T20" fmla="*/ 36 w 630"/>
                  <a:gd name="T21" fmla="*/ 210 h 1076"/>
                  <a:gd name="T22" fmla="*/ 36 w 630"/>
                  <a:gd name="T23" fmla="*/ 201 h 1076"/>
                  <a:gd name="T24" fmla="*/ 35 w 630"/>
                  <a:gd name="T25" fmla="*/ 194 h 1076"/>
                  <a:gd name="T26" fmla="*/ 36 w 630"/>
                  <a:gd name="T27" fmla="*/ 190 h 1076"/>
                  <a:gd name="T28" fmla="*/ 26 w 630"/>
                  <a:gd name="T29" fmla="*/ 174 h 1076"/>
                  <a:gd name="T30" fmla="*/ 20 w 630"/>
                  <a:gd name="T31" fmla="*/ 161 h 1076"/>
                  <a:gd name="T32" fmla="*/ 23 w 630"/>
                  <a:gd name="T33" fmla="*/ 153 h 1076"/>
                  <a:gd name="T34" fmla="*/ 23 w 630"/>
                  <a:gd name="T35" fmla="*/ 144 h 1076"/>
                  <a:gd name="T36" fmla="*/ 15 w 630"/>
                  <a:gd name="T37" fmla="*/ 136 h 1076"/>
                  <a:gd name="T38" fmla="*/ 16 w 630"/>
                  <a:gd name="T39" fmla="*/ 125 h 1076"/>
                  <a:gd name="T40" fmla="*/ 19 w 630"/>
                  <a:gd name="T41" fmla="*/ 119 h 1076"/>
                  <a:gd name="T42" fmla="*/ 20 w 630"/>
                  <a:gd name="T43" fmla="*/ 125 h 1076"/>
                  <a:gd name="T44" fmla="*/ 23 w 630"/>
                  <a:gd name="T45" fmla="*/ 125 h 1076"/>
                  <a:gd name="T46" fmla="*/ 23 w 630"/>
                  <a:gd name="T47" fmla="*/ 113 h 1076"/>
                  <a:gd name="T48" fmla="*/ 20 w 630"/>
                  <a:gd name="T49" fmla="*/ 116 h 1076"/>
                  <a:gd name="T50" fmla="*/ 13 w 630"/>
                  <a:gd name="T51" fmla="*/ 112 h 1076"/>
                  <a:gd name="T52" fmla="*/ 10 w 630"/>
                  <a:gd name="T53" fmla="*/ 108 h 1076"/>
                  <a:gd name="T54" fmla="*/ 5 w 630"/>
                  <a:gd name="T55" fmla="*/ 89 h 1076"/>
                  <a:gd name="T56" fmla="*/ 3 w 630"/>
                  <a:gd name="T57" fmla="*/ 76 h 1076"/>
                  <a:gd name="T58" fmla="*/ 6 w 630"/>
                  <a:gd name="T59" fmla="*/ 65 h 1076"/>
                  <a:gd name="T60" fmla="*/ 3 w 630"/>
                  <a:gd name="T61" fmla="*/ 52 h 1076"/>
                  <a:gd name="T62" fmla="*/ 3 w 630"/>
                  <a:gd name="T63" fmla="*/ 48 h 1076"/>
                  <a:gd name="T64" fmla="*/ 2 w 630"/>
                  <a:gd name="T65" fmla="*/ 42 h 1076"/>
                  <a:gd name="T66" fmla="*/ 11 w 630"/>
                  <a:gd name="T67" fmla="*/ 26 h 1076"/>
                  <a:gd name="T68" fmla="*/ 13 w 630"/>
                  <a:gd name="T69" fmla="*/ 19 h 1076"/>
                  <a:gd name="T70" fmla="*/ 14 w 630"/>
                  <a:gd name="T71" fmla="*/ 5 h 1076"/>
                  <a:gd name="T72" fmla="*/ 99 w 630"/>
                  <a:gd name="T73" fmla="*/ 22 h 1076"/>
                  <a:gd name="T74" fmla="*/ 167 w 630"/>
                  <a:gd name="T75" fmla="*/ 235 h 1076"/>
                  <a:gd name="T76" fmla="*/ 168 w 630"/>
                  <a:gd name="T77" fmla="*/ 241 h 1076"/>
                  <a:gd name="T78" fmla="*/ 171 w 630"/>
                  <a:gd name="T79" fmla="*/ 249 h 1076"/>
                  <a:gd name="T80" fmla="*/ 173 w 630"/>
                  <a:gd name="T81" fmla="*/ 254 h 1076"/>
                  <a:gd name="T82" fmla="*/ 171 w 630"/>
                  <a:gd name="T83" fmla="*/ 258 h 1076"/>
                  <a:gd name="T84" fmla="*/ 163 w 630"/>
                  <a:gd name="T85" fmla="*/ 268 h 1076"/>
                  <a:gd name="T86" fmla="*/ 155 w 630"/>
                  <a:gd name="T87" fmla="*/ 275 h 1076"/>
                  <a:gd name="T88" fmla="*/ 155 w 630"/>
                  <a:gd name="T89" fmla="*/ 281 h 1076"/>
                  <a:gd name="T90" fmla="*/ 159 w 630"/>
                  <a:gd name="T91" fmla="*/ 287 h 1076"/>
                  <a:gd name="T92" fmla="*/ 156 w 630"/>
                  <a:gd name="T93" fmla="*/ 292 h 10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30"/>
                  <a:gd name="T142" fmla="*/ 0 h 1076"/>
                  <a:gd name="T143" fmla="*/ 630 w 630"/>
                  <a:gd name="T144" fmla="*/ 1076 h 10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30" h="1076">
                    <a:moveTo>
                      <a:pt x="548" y="1072"/>
                    </a:moveTo>
                    <a:lnTo>
                      <a:pt x="358" y="1052"/>
                    </a:lnTo>
                    <a:lnTo>
                      <a:pt x="356" y="1050"/>
                    </a:lnTo>
                    <a:lnTo>
                      <a:pt x="354" y="1040"/>
                    </a:lnTo>
                    <a:lnTo>
                      <a:pt x="356" y="1036"/>
                    </a:lnTo>
                    <a:lnTo>
                      <a:pt x="358" y="1034"/>
                    </a:lnTo>
                    <a:lnTo>
                      <a:pt x="356" y="1032"/>
                    </a:lnTo>
                    <a:lnTo>
                      <a:pt x="352" y="1030"/>
                    </a:lnTo>
                    <a:lnTo>
                      <a:pt x="350" y="1022"/>
                    </a:lnTo>
                    <a:lnTo>
                      <a:pt x="352" y="1020"/>
                    </a:lnTo>
                    <a:lnTo>
                      <a:pt x="350" y="988"/>
                    </a:lnTo>
                    <a:lnTo>
                      <a:pt x="334" y="952"/>
                    </a:lnTo>
                    <a:lnTo>
                      <a:pt x="324" y="942"/>
                    </a:lnTo>
                    <a:lnTo>
                      <a:pt x="316" y="928"/>
                    </a:lnTo>
                    <a:lnTo>
                      <a:pt x="296" y="912"/>
                    </a:lnTo>
                    <a:lnTo>
                      <a:pt x="284" y="912"/>
                    </a:lnTo>
                    <a:lnTo>
                      <a:pt x="278" y="906"/>
                    </a:lnTo>
                    <a:lnTo>
                      <a:pt x="282" y="896"/>
                    </a:lnTo>
                    <a:lnTo>
                      <a:pt x="280" y="890"/>
                    </a:lnTo>
                    <a:lnTo>
                      <a:pt x="280" y="884"/>
                    </a:lnTo>
                    <a:lnTo>
                      <a:pt x="274" y="876"/>
                    </a:lnTo>
                    <a:lnTo>
                      <a:pt x="254" y="874"/>
                    </a:lnTo>
                    <a:lnTo>
                      <a:pt x="242" y="870"/>
                    </a:lnTo>
                    <a:lnTo>
                      <a:pt x="228" y="858"/>
                    </a:lnTo>
                    <a:lnTo>
                      <a:pt x="220" y="836"/>
                    </a:lnTo>
                    <a:lnTo>
                      <a:pt x="208" y="826"/>
                    </a:lnTo>
                    <a:lnTo>
                      <a:pt x="194" y="822"/>
                    </a:lnTo>
                    <a:lnTo>
                      <a:pt x="158" y="806"/>
                    </a:lnTo>
                    <a:lnTo>
                      <a:pt x="148" y="806"/>
                    </a:lnTo>
                    <a:lnTo>
                      <a:pt x="132" y="798"/>
                    </a:lnTo>
                    <a:lnTo>
                      <a:pt x="124" y="788"/>
                    </a:lnTo>
                    <a:lnTo>
                      <a:pt x="124" y="780"/>
                    </a:lnTo>
                    <a:lnTo>
                      <a:pt x="128" y="774"/>
                    </a:lnTo>
                    <a:lnTo>
                      <a:pt x="132" y="756"/>
                    </a:lnTo>
                    <a:lnTo>
                      <a:pt x="134" y="746"/>
                    </a:lnTo>
                    <a:lnTo>
                      <a:pt x="136" y="740"/>
                    </a:lnTo>
                    <a:lnTo>
                      <a:pt x="134" y="728"/>
                    </a:lnTo>
                    <a:lnTo>
                      <a:pt x="124" y="724"/>
                    </a:lnTo>
                    <a:lnTo>
                      <a:pt x="124" y="712"/>
                    </a:lnTo>
                    <a:lnTo>
                      <a:pt x="126" y="710"/>
                    </a:lnTo>
                    <a:lnTo>
                      <a:pt x="128" y="710"/>
                    </a:lnTo>
                    <a:lnTo>
                      <a:pt x="128" y="700"/>
                    </a:lnTo>
                    <a:lnTo>
                      <a:pt x="118" y="692"/>
                    </a:lnTo>
                    <a:lnTo>
                      <a:pt x="96" y="650"/>
                    </a:lnTo>
                    <a:lnTo>
                      <a:pt x="94" y="638"/>
                    </a:lnTo>
                    <a:lnTo>
                      <a:pt x="90" y="628"/>
                    </a:lnTo>
                    <a:lnTo>
                      <a:pt x="88" y="620"/>
                    </a:lnTo>
                    <a:lnTo>
                      <a:pt x="70" y="594"/>
                    </a:lnTo>
                    <a:lnTo>
                      <a:pt x="72" y="570"/>
                    </a:lnTo>
                    <a:lnTo>
                      <a:pt x="76" y="564"/>
                    </a:lnTo>
                    <a:lnTo>
                      <a:pt x="82" y="564"/>
                    </a:lnTo>
                    <a:lnTo>
                      <a:pt x="90" y="554"/>
                    </a:lnTo>
                    <a:lnTo>
                      <a:pt x="92" y="536"/>
                    </a:lnTo>
                    <a:lnTo>
                      <a:pt x="86" y="532"/>
                    </a:lnTo>
                    <a:lnTo>
                      <a:pt x="74" y="526"/>
                    </a:lnTo>
                    <a:lnTo>
                      <a:pt x="60" y="514"/>
                    </a:lnTo>
                    <a:lnTo>
                      <a:pt x="56" y="502"/>
                    </a:lnTo>
                    <a:lnTo>
                      <a:pt x="56" y="470"/>
                    </a:lnTo>
                    <a:lnTo>
                      <a:pt x="60" y="466"/>
                    </a:lnTo>
                    <a:lnTo>
                      <a:pt x="58" y="456"/>
                    </a:lnTo>
                    <a:lnTo>
                      <a:pt x="62" y="454"/>
                    </a:lnTo>
                    <a:lnTo>
                      <a:pt x="64" y="438"/>
                    </a:lnTo>
                    <a:lnTo>
                      <a:pt x="68" y="438"/>
                    </a:lnTo>
                    <a:lnTo>
                      <a:pt x="70" y="444"/>
                    </a:lnTo>
                    <a:lnTo>
                      <a:pt x="70" y="456"/>
                    </a:lnTo>
                    <a:lnTo>
                      <a:pt x="72" y="460"/>
                    </a:lnTo>
                    <a:lnTo>
                      <a:pt x="84" y="468"/>
                    </a:lnTo>
                    <a:lnTo>
                      <a:pt x="86" y="466"/>
                    </a:lnTo>
                    <a:lnTo>
                      <a:pt x="88" y="456"/>
                    </a:lnTo>
                    <a:lnTo>
                      <a:pt x="82" y="438"/>
                    </a:lnTo>
                    <a:lnTo>
                      <a:pt x="80" y="428"/>
                    </a:lnTo>
                    <a:lnTo>
                      <a:pt x="82" y="414"/>
                    </a:lnTo>
                    <a:lnTo>
                      <a:pt x="78" y="412"/>
                    </a:lnTo>
                    <a:lnTo>
                      <a:pt x="70" y="422"/>
                    </a:lnTo>
                    <a:lnTo>
                      <a:pt x="70" y="426"/>
                    </a:lnTo>
                    <a:lnTo>
                      <a:pt x="68" y="432"/>
                    </a:lnTo>
                    <a:lnTo>
                      <a:pt x="56" y="428"/>
                    </a:lnTo>
                    <a:lnTo>
                      <a:pt x="46" y="412"/>
                    </a:lnTo>
                    <a:lnTo>
                      <a:pt x="34" y="406"/>
                    </a:lnTo>
                    <a:lnTo>
                      <a:pt x="38" y="396"/>
                    </a:lnTo>
                    <a:lnTo>
                      <a:pt x="38" y="360"/>
                    </a:lnTo>
                    <a:lnTo>
                      <a:pt x="24" y="342"/>
                    </a:lnTo>
                    <a:lnTo>
                      <a:pt x="18" y="330"/>
                    </a:lnTo>
                    <a:lnTo>
                      <a:pt x="6" y="300"/>
                    </a:lnTo>
                    <a:lnTo>
                      <a:pt x="12" y="290"/>
                    </a:lnTo>
                    <a:lnTo>
                      <a:pt x="10" y="280"/>
                    </a:lnTo>
                    <a:lnTo>
                      <a:pt x="8" y="272"/>
                    </a:lnTo>
                    <a:lnTo>
                      <a:pt x="14" y="250"/>
                    </a:lnTo>
                    <a:lnTo>
                      <a:pt x="22" y="240"/>
                    </a:lnTo>
                    <a:lnTo>
                      <a:pt x="22" y="234"/>
                    </a:lnTo>
                    <a:lnTo>
                      <a:pt x="22" y="212"/>
                    </a:lnTo>
                    <a:lnTo>
                      <a:pt x="12" y="192"/>
                    </a:lnTo>
                    <a:lnTo>
                      <a:pt x="12" y="188"/>
                    </a:lnTo>
                    <a:lnTo>
                      <a:pt x="8" y="182"/>
                    </a:lnTo>
                    <a:lnTo>
                      <a:pt x="4" y="176"/>
                    </a:lnTo>
                    <a:lnTo>
                      <a:pt x="0" y="166"/>
                    </a:lnTo>
                    <a:lnTo>
                      <a:pt x="0" y="154"/>
                    </a:lnTo>
                    <a:lnTo>
                      <a:pt x="2" y="150"/>
                    </a:lnTo>
                    <a:lnTo>
                      <a:pt x="0" y="140"/>
                    </a:lnTo>
                    <a:lnTo>
                      <a:pt x="12" y="124"/>
                    </a:lnTo>
                    <a:lnTo>
                      <a:pt x="40" y="94"/>
                    </a:lnTo>
                    <a:lnTo>
                      <a:pt x="40" y="86"/>
                    </a:lnTo>
                    <a:lnTo>
                      <a:pt x="42" y="76"/>
                    </a:lnTo>
                    <a:lnTo>
                      <a:pt x="48" y="70"/>
                    </a:lnTo>
                    <a:lnTo>
                      <a:pt x="54" y="58"/>
                    </a:lnTo>
                    <a:lnTo>
                      <a:pt x="58" y="30"/>
                    </a:lnTo>
                    <a:lnTo>
                      <a:pt x="50" y="18"/>
                    </a:lnTo>
                    <a:lnTo>
                      <a:pt x="58" y="4"/>
                    </a:lnTo>
                    <a:lnTo>
                      <a:pt x="60" y="0"/>
                    </a:lnTo>
                    <a:lnTo>
                      <a:pt x="356" y="80"/>
                    </a:lnTo>
                    <a:lnTo>
                      <a:pt x="282" y="374"/>
                    </a:lnTo>
                    <a:lnTo>
                      <a:pt x="606" y="852"/>
                    </a:lnTo>
                    <a:lnTo>
                      <a:pt x="606" y="866"/>
                    </a:lnTo>
                    <a:lnTo>
                      <a:pt x="608" y="872"/>
                    </a:lnTo>
                    <a:lnTo>
                      <a:pt x="606" y="876"/>
                    </a:lnTo>
                    <a:lnTo>
                      <a:pt x="612" y="888"/>
                    </a:lnTo>
                    <a:lnTo>
                      <a:pt x="612" y="898"/>
                    </a:lnTo>
                    <a:lnTo>
                      <a:pt x="616" y="904"/>
                    </a:lnTo>
                    <a:lnTo>
                      <a:pt x="618" y="916"/>
                    </a:lnTo>
                    <a:lnTo>
                      <a:pt x="624" y="920"/>
                    </a:lnTo>
                    <a:lnTo>
                      <a:pt x="628" y="926"/>
                    </a:lnTo>
                    <a:lnTo>
                      <a:pt x="630" y="934"/>
                    </a:lnTo>
                    <a:lnTo>
                      <a:pt x="628" y="938"/>
                    </a:lnTo>
                    <a:lnTo>
                      <a:pt x="626" y="936"/>
                    </a:lnTo>
                    <a:lnTo>
                      <a:pt x="616" y="944"/>
                    </a:lnTo>
                    <a:lnTo>
                      <a:pt x="604" y="948"/>
                    </a:lnTo>
                    <a:lnTo>
                      <a:pt x="594" y="960"/>
                    </a:lnTo>
                    <a:lnTo>
                      <a:pt x="588" y="986"/>
                    </a:lnTo>
                    <a:lnTo>
                      <a:pt x="572" y="1006"/>
                    </a:lnTo>
                    <a:lnTo>
                      <a:pt x="564" y="1006"/>
                    </a:lnTo>
                    <a:lnTo>
                      <a:pt x="564" y="1012"/>
                    </a:lnTo>
                    <a:lnTo>
                      <a:pt x="566" y="1020"/>
                    </a:lnTo>
                    <a:lnTo>
                      <a:pt x="566" y="1026"/>
                    </a:lnTo>
                    <a:lnTo>
                      <a:pt x="562" y="1038"/>
                    </a:lnTo>
                    <a:lnTo>
                      <a:pt x="564" y="1044"/>
                    </a:lnTo>
                    <a:lnTo>
                      <a:pt x="576" y="1052"/>
                    </a:lnTo>
                    <a:lnTo>
                      <a:pt x="578" y="1058"/>
                    </a:lnTo>
                    <a:lnTo>
                      <a:pt x="574" y="1062"/>
                    </a:lnTo>
                    <a:lnTo>
                      <a:pt x="572" y="1068"/>
                    </a:lnTo>
                    <a:lnTo>
                      <a:pt x="566" y="1076"/>
                    </a:lnTo>
                    <a:lnTo>
                      <a:pt x="562" y="1074"/>
                    </a:lnTo>
                    <a:lnTo>
                      <a:pt x="548" y="1072"/>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5" name="Freeform 59"/>
              <p:cNvSpPr>
                <a:spLocks/>
              </p:cNvSpPr>
              <p:nvPr/>
            </p:nvSpPr>
            <p:spPr bwMode="gray">
              <a:xfrm>
                <a:off x="3202324" y="1718885"/>
                <a:ext cx="658048" cy="1078927"/>
              </a:xfrm>
              <a:custGeom>
                <a:avLst/>
                <a:gdLst>
                  <a:gd name="T0" fmla="*/ 11 w 470"/>
                  <a:gd name="T1" fmla="*/ 144 h 762"/>
                  <a:gd name="T2" fmla="*/ 14 w 470"/>
                  <a:gd name="T3" fmla="*/ 137 h 762"/>
                  <a:gd name="T4" fmla="*/ 15 w 470"/>
                  <a:gd name="T5" fmla="*/ 135 h 762"/>
                  <a:gd name="T6" fmla="*/ 14 w 470"/>
                  <a:gd name="T7" fmla="*/ 131 h 762"/>
                  <a:gd name="T8" fmla="*/ 10 w 470"/>
                  <a:gd name="T9" fmla="*/ 129 h 762"/>
                  <a:gd name="T10" fmla="*/ 16 w 470"/>
                  <a:gd name="T11" fmla="*/ 117 h 762"/>
                  <a:gd name="T12" fmla="*/ 20 w 470"/>
                  <a:gd name="T13" fmla="*/ 114 h 762"/>
                  <a:gd name="T14" fmla="*/ 23 w 470"/>
                  <a:gd name="T15" fmla="*/ 109 h 762"/>
                  <a:gd name="T16" fmla="*/ 31 w 470"/>
                  <a:gd name="T17" fmla="*/ 90 h 762"/>
                  <a:gd name="T18" fmla="*/ 27 w 470"/>
                  <a:gd name="T19" fmla="*/ 89 h 762"/>
                  <a:gd name="T20" fmla="*/ 26 w 470"/>
                  <a:gd name="T21" fmla="*/ 84 h 762"/>
                  <a:gd name="T22" fmla="*/ 27 w 470"/>
                  <a:gd name="T23" fmla="*/ 78 h 762"/>
                  <a:gd name="T24" fmla="*/ 26 w 470"/>
                  <a:gd name="T25" fmla="*/ 75 h 762"/>
                  <a:gd name="T26" fmla="*/ 27 w 470"/>
                  <a:gd name="T27" fmla="*/ 72 h 762"/>
                  <a:gd name="T28" fmla="*/ 42 w 470"/>
                  <a:gd name="T29" fmla="*/ 0 h 762"/>
                  <a:gd name="T30" fmla="*/ 53 w 470"/>
                  <a:gd name="T31" fmla="*/ 32 h 762"/>
                  <a:gd name="T32" fmla="*/ 59 w 470"/>
                  <a:gd name="T33" fmla="*/ 44 h 762"/>
                  <a:gd name="T34" fmla="*/ 55 w 470"/>
                  <a:gd name="T35" fmla="*/ 49 h 762"/>
                  <a:gd name="T36" fmla="*/ 59 w 470"/>
                  <a:gd name="T37" fmla="*/ 52 h 762"/>
                  <a:gd name="T38" fmla="*/ 68 w 470"/>
                  <a:gd name="T39" fmla="*/ 64 h 762"/>
                  <a:gd name="T40" fmla="*/ 70 w 470"/>
                  <a:gd name="T41" fmla="*/ 72 h 762"/>
                  <a:gd name="T42" fmla="*/ 72 w 470"/>
                  <a:gd name="T43" fmla="*/ 74 h 762"/>
                  <a:gd name="T44" fmla="*/ 78 w 470"/>
                  <a:gd name="T45" fmla="*/ 77 h 762"/>
                  <a:gd name="T46" fmla="*/ 74 w 470"/>
                  <a:gd name="T47" fmla="*/ 87 h 762"/>
                  <a:gd name="T48" fmla="*/ 72 w 470"/>
                  <a:gd name="T49" fmla="*/ 94 h 762"/>
                  <a:gd name="T50" fmla="*/ 72 w 470"/>
                  <a:gd name="T51" fmla="*/ 96 h 762"/>
                  <a:gd name="T52" fmla="*/ 70 w 470"/>
                  <a:gd name="T53" fmla="*/ 100 h 762"/>
                  <a:gd name="T54" fmla="*/ 68 w 470"/>
                  <a:gd name="T55" fmla="*/ 104 h 762"/>
                  <a:gd name="T56" fmla="*/ 74 w 470"/>
                  <a:gd name="T57" fmla="*/ 108 h 762"/>
                  <a:gd name="T58" fmla="*/ 81 w 470"/>
                  <a:gd name="T59" fmla="*/ 103 h 762"/>
                  <a:gd name="T60" fmla="*/ 81 w 470"/>
                  <a:gd name="T61" fmla="*/ 105 h 762"/>
                  <a:gd name="T62" fmla="*/ 83 w 470"/>
                  <a:gd name="T63" fmla="*/ 107 h 762"/>
                  <a:gd name="T64" fmla="*/ 83 w 470"/>
                  <a:gd name="T65" fmla="*/ 116 h 762"/>
                  <a:gd name="T66" fmla="*/ 86 w 470"/>
                  <a:gd name="T67" fmla="*/ 123 h 762"/>
                  <a:gd name="T68" fmla="*/ 85 w 470"/>
                  <a:gd name="T69" fmla="*/ 126 h 762"/>
                  <a:gd name="T70" fmla="*/ 89 w 470"/>
                  <a:gd name="T71" fmla="*/ 131 h 762"/>
                  <a:gd name="T72" fmla="*/ 91 w 470"/>
                  <a:gd name="T73" fmla="*/ 135 h 762"/>
                  <a:gd name="T74" fmla="*/ 90 w 470"/>
                  <a:gd name="T75" fmla="*/ 139 h 762"/>
                  <a:gd name="T76" fmla="*/ 94 w 470"/>
                  <a:gd name="T77" fmla="*/ 144 h 762"/>
                  <a:gd name="T78" fmla="*/ 98 w 470"/>
                  <a:gd name="T79" fmla="*/ 141 h 762"/>
                  <a:gd name="T80" fmla="*/ 103 w 470"/>
                  <a:gd name="T81" fmla="*/ 144 h 762"/>
                  <a:gd name="T82" fmla="*/ 107 w 470"/>
                  <a:gd name="T83" fmla="*/ 141 h 762"/>
                  <a:gd name="T84" fmla="*/ 113 w 470"/>
                  <a:gd name="T85" fmla="*/ 143 h 762"/>
                  <a:gd name="T86" fmla="*/ 115 w 470"/>
                  <a:gd name="T87" fmla="*/ 144 h 762"/>
                  <a:gd name="T88" fmla="*/ 121 w 470"/>
                  <a:gd name="T89" fmla="*/ 141 h 762"/>
                  <a:gd name="T90" fmla="*/ 126 w 470"/>
                  <a:gd name="T91" fmla="*/ 143 h 762"/>
                  <a:gd name="T92" fmla="*/ 128 w 470"/>
                  <a:gd name="T93" fmla="*/ 148 h 762"/>
                  <a:gd name="T94" fmla="*/ 120 w 470"/>
                  <a:gd name="T95" fmla="*/ 218 h 762"/>
                  <a:gd name="T96" fmla="*/ 59 w 470"/>
                  <a:gd name="T97" fmla="*/ 205 h 7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0"/>
                  <a:gd name="T148" fmla="*/ 0 h 762"/>
                  <a:gd name="T149" fmla="*/ 470 w 470"/>
                  <a:gd name="T150" fmla="*/ 762 h 7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0" h="762">
                    <a:moveTo>
                      <a:pt x="0" y="678"/>
                    </a:moveTo>
                    <a:lnTo>
                      <a:pt x="40" y="502"/>
                    </a:lnTo>
                    <a:lnTo>
                      <a:pt x="50" y="490"/>
                    </a:lnTo>
                    <a:lnTo>
                      <a:pt x="50" y="478"/>
                    </a:lnTo>
                    <a:lnTo>
                      <a:pt x="52" y="476"/>
                    </a:lnTo>
                    <a:lnTo>
                      <a:pt x="54" y="474"/>
                    </a:lnTo>
                    <a:lnTo>
                      <a:pt x="56" y="468"/>
                    </a:lnTo>
                    <a:lnTo>
                      <a:pt x="52" y="460"/>
                    </a:lnTo>
                    <a:lnTo>
                      <a:pt x="40" y="456"/>
                    </a:lnTo>
                    <a:lnTo>
                      <a:pt x="38" y="448"/>
                    </a:lnTo>
                    <a:lnTo>
                      <a:pt x="42" y="436"/>
                    </a:lnTo>
                    <a:lnTo>
                      <a:pt x="58" y="410"/>
                    </a:lnTo>
                    <a:lnTo>
                      <a:pt x="70" y="404"/>
                    </a:lnTo>
                    <a:lnTo>
                      <a:pt x="76" y="396"/>
                    </a:lnTo>
                    <a:lnTo>
                      <a:pt x="78" y="390"/>
                    </a:lnTo>
                    <a:lnTo>
                      <a:pt x="84" y="384"/>
                    </a:lnTo>
                    <a:lnTo>
                      <a:pt x="118" y="332"/>
                    </a:lnTo>
                    <a:lnTo>
                      <a:pt x="116" y="318"/>
                    </a:lnTo>
                    <a:lnTo>
                      <a:pt x="108" y="312"/>
                    </a:lnTo>
                    <a:lnTo>
                      <a:pt x="102" y="310"/>
                    </a:lnTo>
                    <a:lnTo>
                      <a:pt x="96" y="300"/>
                    </a:lnTo>
                    <a:lnTo>
                      <a:pt x="94" y="292"/>
                    </a:lnTo>
                    <a:lnTo>
                      <a:pt x="92" y="280"/>
                    </a:lnTo>
                    <a:lnTo>
                      <a:pt x="96" y="274"/>
                    </a:lnTo>
                    <a:lnTo>
                      <a:pt x="98" y="270"/>
                    </a:lnTo>
                    <a:lnTo>
                      <a:pt x="94" y="262"/>
                    </a:lnTo>
                    <a:lnTo>
                      <a:pt x="94" y="252"/>
                    </a:lnTo>
                    <a:lnTo>
                      <a:pt x="96" y="250"/>
                    </a:lnTo>
                    <a:lnTo>
                      <a:pt x="152" y="0"/>
                    </a:lnTo>
                    <a:lnTo>
                      <a:pt x="150" y="0"/>
                    </a:lnTo>
                    <a:lnTo>
                      <a:pt x="214" y="16"/>
                    </a:lnTo>
                    <a:lnTo>
                      <a:pt x="196" y="110"/>
                    </a:lnTo>
                    <a:lnTo>
                      <a:pt x="208" y="136"/>
                    </a:lnTo>
                    <a:lnTo>
                      <a:pt x="212" y="154"/>
                    </a:lnTo>
                    <a:lnTo>
                      <a:pt x="208" y="162"/>
                    </a:lnTo>
                    <a:lnTo>
                      <a:pt x="204" y="168"/>
                    </a:lnTo>
                    <a:lnTo>
                      <a:pt x="208" y="172"/>
                    </a:lnTo>
                    <a:lnTo>
                      <a:pt x="216" y="184"/>
                    </a:lnTo>
                    <a:lnTo>
                      <a:pt x="234" y="200"/>
                    </a:lnTo>
                    <a:lnTo>
                      <a:pt x="246" y="226"/>
                    </a:lnTo>
                    <a:lnTo>
                      <a:pt x="248" y="238"/>
                    </a:lnTo>
                    <a:lnTo>
                      <a:pt x="254" y="252"/>
                    </a:lnTo>
                    <a:lnTo>
                      <a:pt x="264" y="252"/>
                    </a:lnTo>
                    <a:lnTo>
                      <a:pt x="264" y="260"/>
                    </a:lnTo>
                    <a:lnTo>
                      <a:pt x="280" y="262"/>
                    </a:lnTo>
                    <a:lnTo>
                      <a:pt x="284" y="268"/>
                    </a:lnTo>
                    <a:lnTo>
                      <a:pt x="268" y="300"/>
                    </a:lnTo>
                    <a:lnTo>
                      <a:pt x="270" y="304"/>
                    </a:lnTo>
                    <a:lnTo>
                      <a:pt x="264" y="310"/>
                    </a:lnTo>
                    <a:lnTo>
                      <a:pt x="262" y="326"/>
                    </a:lnTo>
                    <a:lnTo>
                      <a:pt x="264" y="326"/>
                    </a:lnTo>
                    <a:lnTo>
                      <a:pt x="264" y="336"/>
                    </a:lnTo>
                    <a:lnTo>
                      <a:pt x="252" y="344"/>
                    </a:lnTo>
                    <a:lnTo>
                      <a:pt x="252" y="352"/>
                    </a:lnTo>
                    <a:lnTo>
                      <a:pt x="254" y="358"/>
                    </a:lnTo>
                    <a:lnTo>
                      <a:pt x="250" y="366"/>
                    </a:lnTo>
                    <a:lnTo>
                      <a:pt x="264" y="378"/>
                    </a:lnTo>
                    <a:lnTo>
                      <a:pt x="268" y="378"/>
                    </a:lnTo>
                    <a:lnTo>
                      <a:pt x="288" y="360"/>
                    </a:lnTo>
                    <a:lnTo>
                      <a:pt x="292" y="360"/>
                    </a:lnTo>
                    <a:lnTo>
                      <a:pt x="294" y="360"/>
                    </a:lnTo>
                    <a:lnTo>
                      <a:pt x="296" y="368"/>
                    </a:lnTo>
                    <a:lnTo>
                      <a:pt x="300" y="370"/>
                    </a:lnTo>
                    <a:lnTo>
                      <a:pt x="304" y="374"/>
                    </a:lnTo>
                    <a:lnTo>
                      <a:pt x="302" y="386"/>
                    </a:lnTo>
                    <a:lnTo>
                      <a:pt x="302" y="406"/>
                    </a:lnTo>
                    <a:lnTo>
                      <a:pt x="306" y="418"/>
                    </a:lnTo>
                    <a:lnTo>
                      <a:pt x="314" y="430"/>
                    </a:lnTo>
                    <a:lnTo>
                      <a:pt x="314" y="436"/>
                    </a:lnTo>
                    <a:lnTo>
                      <a:pt x="308" y="444"/>
                    </a:lnTo>
                    <a:lnTo>
                      <a:pt x="316" y="458"/>
                    </a:lnTo>
                    <a:lnTo>
                      <a:pt x="324" y="458"/>
                    </a:lnTo>
                    <a:lnTo>
                      <a:pt x="332" y="466"/>
                    </a:lnTo>
                    <a:lnTo>
                      <a:pt x="334" y="474"/>
                    </a:lnTo>
                    <a:lnTo>
                      <a:pt x="330" y="486"/>
                    </a:lnTo>
                    <a:lnTo>
                      <a:pt x="330" y="490"/>
                    </a:lnTo>
                    <a:lnTo>
                      <a:pt x="336" y="500"/>
                    </a:lnTo>
                    <a:lnTo>
                      <a:pt x="346" y="506"/>
                    </a:lnTo>
                    <a:lnTo>
                      <a:pt x="350" y="496"/>
                    </a:lnTo>
                    <a:lnTo>
                      <a:pt x="356" y="494"/>
                    </a:lnTo>
                    <a:lnTo>
                      <a:pt x="370" y="500"/>
                    </a:lnTo>
                    <a:lnTo>
                      <a:pt x="376" y="502"/>
                    </a:lnTo>
                    <a:lnTo>
                      <a:pt x="384" y="494"/>
                    </a:lnTo>
                    <a:lnTo>
                      <a:pt x="388" y="494"/>
                    </a:lnTo>
                    <a:lnTo>
                      <a:pt x="392" y="498"/>
                    </a:lnTo>
                    <a:lnTo>
                      <a:pt x="412" y="498"/>
                    </a:lnTo>
                    <a:lnTo>
                      <a:pt x="420" y="504"/>
                    </a:lnTo>
                    <a:lnTo>
                      <a:pt x="424" y="502"/>
                    </a:lnTo>
                    <a:lnTo>
                      <a:pt x="444" y="502"/>
                    </a:lnTo>
                    <a:lnTo>
                      <a:pt x="442" y="494"/>
                    </a:lnTo>
                    <a:lnTo>
                      <a:pt x="452" y="488"/>
                    </a:lnTo>
                    <a:lnTo>
                      <a:pt x="462" y="496"/>
                    </a:lnTo>
                    <a:lnTo>
                      <a:pt x="464" y="508"/>
                    </a:lnTo>
                    <a:lnTo>
                      <a:pt x="470" y="516"/>
                    </a:lnTo>
                    <a:lnTo>
                      <a:pt x="436" y="762"/>
                    </a:lnTo>
                    <a:lnTo>
                      <a:pt x="434" y="762"/>
                    </a:lnTo>
                    <a:lnTo>
                      <a:pt x="216" y="722"/>
                    </a:lnTo>
                    <a:lnTo>
                      <a:pt x="0" y="678"/>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6" name="Freeform 60"/>
              <p:cNvSpPr>
                <a:spLocks/>
              </p:cNvSpPr>
              <p:nvPr/>
            </p:nvSpPr>
            <p:spPr bwMode="gray">
              <a:xfrm>
                <a:off x="2802969" y="2607413"/>
                <a:ext cx="700086" cy="1087064"/>
              </a:xfrm>
              <a:custGeom>
                <a:avLst/>
                <a:gdLst>
                  <a:gd name="T0" fmla="*/ 19 w 502"/>
                  <a:gd name="T1" fmla="*/ 0 h 772"/>
                  <a:gd name="T2" fmla="*/ 0 w 502"/>
                  <a:gd name="T3" fmla="*/ 80 h 772"/>
                  <a:gd name="T4" fmla="*/ 85 w 502"/>
                  <a:gd name="T5" fmla="*/ 209 h 772"/>
                  <a:gd name="T6" fmla="*/ 85 w 502"/>
                  <a:gd name="T7" fmla="*/ 209 h 772"/>
                  <a:gd name="T8" fmla="*/ 86 w 502"/>
                  <a:gd name="T9" fmla="*/ 207 h 772"/>
                  <a:gd name="T10" fmla="*/ 89 w 502"/>
                  <a:gd name="T11" fmla="*/ 201 h 772"/>
                  <a:gd name="T12" fmla="*/ 87 w 502"/>
                  <a:gd name="T13" fmla="*/ 199 h 772"/>
                  <a:gd name="T14" fmla="*/ 89 w 502"/>
                  <a:gd name="T15" fmla="*/ 186 h 772"/>
                  <a:gd name="T16" fmla="*/ 88 w 502"/>
                  <a:gd name="T17" fmla="*/ 181 h 772"/>
                  <a:gd name="T18" fmla="*/ 89 w 502"/>
                  <a:gd name="T19" fmla="*/ 181 h 772"/>
                  <a:gd name="T20" fmla="*/ 91 w 502"/>
                  <a:gd name="T21" fmla="*/ 179 h 772"/>
                  <a:gd name="T22" fmla="*/ 96 w 502"/>
                  <a:gd name="T23" fmla="*/ 181 h 772"/>
                  <a:gd name="T24" fmla="*/ 97 w 502"/>
                  <a:gd name="T25" fmla="*/ 182 h 772"/>
                  <a:gd name="T26" fmla="*/ 97 w 502"/>
                  <a:gd name="T27" fmla="*/ 183 h 772"/>
                  <a:gd name="T28" fmla="*/ 99 w 502"/>
                  <a:gd name="T29" fmla="*/ 185 h 772"/>
                  <a:gd name="T30" fmla="*/ 100 w 502"/>
                  <a:gd name="T31" fmla="*/ 185 h 772"/>
                  <a:gd name="T32" fmla="*/ 105 w 502"/>
                  <a:gd name="T33" fmla="*/ 174 h 772"/>
                  <a:gd name="T34" fmla="*/ 106 w 502"/>
                  <a:gd name="T35" fmla="*/ 160 h 772"/>
                  <a:gd name="T36" fmla="*/ 133 w 502"/>
                  <a:gd name="T37" fmla="*/ 26 h 772"/>
                  <a:gd name="T38" fmla="*/ 76 w 502"/>
                  <a:gd name="T39" fmla="*/ 14 h 772"/>
                  <a:gd name="T40" fmla="*/ 19 w 502"/>
                  <a:gd name="T41" fmla="*/ 0 h 7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2"/>
                  <a:gd name="T64" fmla="*/ 0 h 772"/>
                  <a:gd name="T65" fmla="*/ 502 w 502"/>
                  <a:gd name="T66" fmla="*/ 772 h 7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2" h="772">
                    <a:moveTo>
                      <a:pt x="74" y="0"/>
                    </a:moveTo>
                    <a:lnTo>
                      <a:pt x="0" y="294"/>
                    </a:lnTo>
                    <a:lnTo>
                      <a:pt x="324" y="772"/>
                    </a:lnTo>
                    <a:lnTo>
                      <a:pt x="324" y="768"/>
                    </a:lnTo>
                    <a:lnTo>
                      <a:pt x="328" y="760"/>
                    </a:lnTo>
                    <a:lnTo>
                      <a:pt x="334" y="740"/>
                    </a:lnTo>
                    <a:lnTo>
                      <a:pt x="330" y="732"/>
                    </a:lnTo>
                    <a:lnTo>
                      <a:pt x="336" y="686"/>
                    </a:lnTo>
                    <a:lnTo>
                      <a:pt x="332" y="668"/>
                    </a:lnTo>
                    <a:lnTo>
                      <a:pt x="336" y="662"/>
                    </a:lnTo>
                    <a:lnTo>
                      <a:pt x="348" y="660"/>
                    </a:lnTo>
                    <a:lnTo>
                      <a:pt x="364" y="664"/>
                    </a:lnTo>
                    <a:lnTo>
                      <a:pt x="368" y="670"/>
                    </a:lnTo>
                    <a:lnTo>
                      <a:pt x="368" y="674"/>
                    </a:lnTo>
                    <a:lnTo>
                      <a:pt x="374" y="680"/>
                    </a:lnTo>
                    <a:lnTo>
                      <a:pt x="382" y="680"/>
                    </a:lnTo>
                    <a:lnTo>
                      <a:pt x="398" y="638"/>
                    </a:lnTo>
                    <a:lnTo>
                      <a:pt x="406" y="586"/>
                    </a:lnTo>
                    <a:lnTo>
                      <a:pt x="502" y="94"/>
                    </a:lnTo>
                    <a:lnTo>
                      <a:pt x="286" y="50"/>
                    </a:lnTo>
                    <a:lnTo>
                      <a:pt x="74" y="0"/>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7" name="Freeform 61"/>
              <p:cNvSpPr>
                <a:spLocks/>
              </p:cNvSpPr>
              <p:nvPr/>
            </p:nvSpPr>
            <p:spPr bwMode="gray">
              <a:xfrm>
                <a:off x="3920195" y="2963801"/>
                <a:ext cx="801945" cy="636290"/>
              </a:xfrm>
              <a:custGeom>
                <a:avLst/>
                <a:gdLst>
                  <a:gd name="T0" fmla="*/ 0 w 572"/>
                  <a:gd name="T1" fmla="*/ 104 h 454"/>
                  <a:gd name="T2" fmla="*/ 15 w 572"/>
                  <a:gd name="T3" fmla="*/ 0 h 454"/>
                  <a:gd name="T4" fmla="*/ 117 w 572"/>
                  <a:gd name="T5" fmla="*/ 11 h 454"/>
                  <a:gd name="T6" fmla="*/ 159 w 572"/>
                  <a:gd name="T7" fmla="*/ 14 h 454"/>
                  <a:gd name="T8" fmla="*/ 156 w 572"/>
                  <a:gd name="T9" fmla="*/ 40 h 454"/>
                  <a:gd name="T10" fmla="*/ 152 w 572"/>
                  <a:gd name="T11" fmla="*/ 118 h 454"/>
                  <a:gd name="T12" fmla="*/ 131 w 572"/>
                  <a:gd name="T13" fmla="*/ 117 h 454"/>
                  <a:gd name="T14" fmla="*/ 0 w 572"/>
                  <a:gd name="T15" fmla="*/ 104 h 454"/>
                  <a:gd name="T16" fmla="*/ 0 60000 65536"/>
                  <a:gd name="T17" fmla="*/ 0 60000 65536"/>
                  <a:gd name="T18" fmla="*/ 0 60000 65536"/>
                  <a:gd name="T19" fmla="*/ 0 60000 65536"/>
                  <a:gd name="T20" fmla="*/ 0 60000 65536"/>
                  <a:gd name="T21" fmla="*/ 0 60000 65536"/>
                  <a:gd name="T22" fmla="*/ 0 60000 65536"/>
                  <a:gd name="T23" fmla="*/ 0 60000 65536"/>
                  <a:gd name="T24" fmla="*/ 0 w 572"/>
                  <a:gd name="T25" fmla="*/ 0 h 454"/>
                  <a:gd name="T26" fmla="*/ 572 w 572"/>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2" h="454">
                    <a:moveTo>
                      <a:pt x="0" y="396"/>
                    </a:moveTo>
                    <a:lnTo>
                      <a:pt x="54" y="0"/>
                    </a:lnTo>
                    <a:lnTo>
                      <a:pt x="424" y="42"/>
                    </a:lnTo>
                    <a:lnTo>
                      <a:pt x="572" y="54"/>
                    </a:lnTo>
                    <a:lnTo>
                      <a:pt x="566" y="154"/>
                    </a:lnTo>
                    <a:lnTo>
                      <a:pt x="548" y="454"/>
                    </a:lnTo>
                    <a:lnTo>
                      <a:pt x="472" y="448"/>
                    </a:lnTo>
                    <a:lnTo>
                      <a:pt x="0" y="396"/>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8" name="Freeform 62"/>
              <p:cNvSpPr>
                <a:spLocks/>
              </p:cNvSpPr>
              <p:nvPr/>
            </p:nvSpPr>
            <p:spPr bwMode="gray">
              <a:xfrm>
                <a:off x="3808634" y="3518724"/>
                <a:ext cx="771226" cy="805534"/>
              </a:xfrm>
              <a:custGeom>
                <a:avLst/>
                <a:gdLst>
                  <a:gd name="T0" fmla="*/ 22 w 552"/>
                  <a:gd name="T1" fmla="*/ 0 h 570"/>
                  <a:gd name="T2" fmla="*/ 0 w 552"/>
                  <a:gd name="T3" fmla="*/ 157 h 570"/>
                  <a:gd name="T4" fmla="*/ 0 w 552"/>
                  <a:gd name="T5" fmla="*/ 157 h 570"/>
                  <a:gd name="T6" fmla="*/ 19 w 552"/>
                  <a:gd name="T7" fmla="*/ 160 h 570"/>
                  <a:gd name="T8" fmla="*/ 21 w 552"/>
                  <a:gd name="T9" fmla="*/ 148 h 570"/>
                  <a:gd name="T10" fmla="*/ 58 w 552"/>
                  <a:gd name="T11" fmla="*/ 152 h 570"/>
                  <a:gd name="T12" fmla="*/ 58 w 552"/>
                  <a:gd name="T13" fmla="*/ 152 h 570"/>
                  <a:gd name="T14" fmla="*/ 56 w 552"/>
                  <a:gd name="T15" fmla="*/ 149 h 570"/>
                  <a:gd name="T16" fmla="*/ 58 w 552"/>
                  <a:gd name="T17" fmla="*/ 148 h 570"/>
                  <a:gd name="T18" fmla="*/ 57 w 552"/>
                  <a:gd name="T19" fmla="*/ 148 h 570"/>
                  <a:gd name="T20" fmla="*/ 56 w 552"/>
                  <a:gd name="T21" fmla="*/ 146 h 570"/>
                  <a:gd name="T22" fmla="*/ 57 w 552"/>
                  <a:gd name="T23" fmla="*/ 146 h 570"/>
                  <a:gd name="T24" fmla="*/ 137 w 552"/>
                  <a:gd name="T25" fmla="*/ 155 h 570"/>
                  <a:gd name="T26" fmla="*/ 146 w 552"/>
                  <a:gd name="T27" fmla="*/ 28 h 570"/>
                  <a:gd name="T28" fmla="*/ 147 w 552"/>
                  <a:gd name="T29" fmla="*/ 28 h 570"/>
                  <a:gd name="T30" fmla="*/ 149 w 552"/>
                  <a:gd name="T31" fmla="*/ 15 h 570"/>
                  <a:gd name="T32" fmla="*/ 22 w 552"/>
                  <a:gd name="T33" fmla="*/ 0 h 5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2"/>
                  <a:gd name="T52" fmla="*/ 0 h 570"/>
                  <a:gd name="T53" fmla="*/ 552 w 552"/>
                  <a:gd name="T54" fmla="*/ 570 h 5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2" h="570">
                    <a:moveTo>
                      <a:pt x="80" y="0"/>
                    </a:moveTo>
                    <a:lnTo>
                      <a:pt x="0" y="560"/>
                    </a:lnTo>
                    <a:lnTo>
                      <a:pt x="72" y="570"/>
                    </a:lnTo>
                    <a:lnTo>
                      <a:pt x="78" y="526"/>
                    </a:lnTo>
                    <a:lnTo>
                      <a:pt x="214" y="542"/>
                    </a:lnTo>
                    <a:lnTo>
                      <a:pt x="214" y="540"/>
                    </a:lnTo>
                    <a:lnTo>
                      <a:pt x="210" y="532"/>
                    </a:lnTo>
                    <a:lnTo>
                      <a:pt x="214" y="528"/>
                    </a:lnTo>
                    <a:lnTo>
                      <a:pt x="212" y="526"/>
                    </a:lnTo>
                    <a:lnTo>
                      <a:pt x="210" y="522"/>
                    </a:lnTo>
                    <a:lnTo>
                      <a:pt x="212" y="520"/>
                    </a:lnTo>
                    <a:lnTo>
                      <a:pt x="508" y="550"/>
                    </a:lnTo>
                    <a:lnTo>
                      <a:pt x="544" y="102"/>
                    </a:lnTo>
                    <a:lnTo>
                      <a:pt x="550" y="102"/>
                    </a:lnTo>
                    <a:lnTo>
                      <a:pt x="552" y="52"/>
                    </a:lnTo>
                    <a:lnTo>
                      <a:pt x="80" y="0"/>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9" name="Freeform 63"/>
              <p:cNvSpPr>
                <a:spLocks/>
              </p:cNvSpPr>
              <p:nvPr/>
            </p:nvSpPr>
            <p:spPr bwMode="gray">
              <a:xfrm>
                <a:off x="3368857" y="2739227"/>
                <a:ext cx="628945" cy="779496"/>
              </a:xfrm>
              <a:custGeom>
                <a:avLst/>
                <a:gdLst>
                  <a:gd name="T0" fmla="*/ 115 w 446"/>
                  <a:gd name="T1" fmla="*/ 150 h 554"/>
                  <a:gd name="T2" fmla="*/ 130 w 446"/>
                  <a:gd name="T3" fmla="*/ 42 h 554"/>
                  <a:gd name="T4" fmla="*/ 88 w 446"/>
                  <a:gd name="T5" fmla="*/ 36 h 554"/>
                  <a:gd name="T6" fmla="*/ 92 w 446"/>
                  <a:gd name="T7" fmla="*/ 10 h 554"/>
                  <a:gd name="T8" fmla="*/ 29 w 446"/>
                  <a:gd name="T9" fmla="*/ 0 h 554"/>
                  <a:gd name="T10" fmla="*/ 0 w 446"/>
                  <a:gd name="T11" fmla="*/ 132 h 554"/>
                  <a:gd name="T12" fmla="*/ 0 w 446"/>
                  <a:gd name="T13" fmla="*/ 132 h 554"/>
                  <a:gd name="T14" fmla="*/ 115 w 446"/>
                  <a:gd name="T15" fmla="*/ 150 h 554"/>
                  <a:gd name="T16" fmla="*/ 0 60000 65536"/>
                  <a:gd name="T17" fmla="*/ 0 60000 65536"/>
                  <a:gd name="T18" fmla="*/ 0 60000 65536"/>
                  <a:gd name="T19" fmla="*/ 0 60000 65536"/>
                  <a:gd name="T20" fmla="*/ 0 60000 65536"/>
                  <a:gd name="T21" fmla="*/ 0 60000 65536"/>
                  <a:gd name="T22" fmla="*/ 0 60000 65536"/>
                  <a:gd name="T23" fmla="*/ 0 60000 65536"/>
                  <a:gd name="T24" fmla="*/ 0 w 446"/>
                  <a:gd name="T25" fmla="*/ 0 h 554"/>
                  <a:gd name="T26" fmla="*/ 446 w 446"/>
                  <a:gd name="T27" fmla="*/ 554 h 5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6" h="554">
                    <a:moveTo>
                      <a:pt x="392" y="554"/>
                    </a:moveTo>
                    <a:lnTo>
                      <a:pt x="446" y="158"/>
                    </a:lnTo>
                    <a:lnTo>
                      <a:pt x="300" y="136"/>
                    </a:lnTo>
                    <a:lnTo>
                      <a:pt x="314" y="40"/>
                    </a:lnTo>
                    <a:lnTo>
                      <a:pt x="96" y="0"/>
                    </a:lnTo>
                    <a:lnTo>
                      <a:pt x="0" y="492"/>
                    </a:lnTo>
                    <a:lnTo>
                      <a:pt x="392" y="554"/>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0" name="Freeform 64"/>
              <p:cNvSpPr>
                <a:spLocks/>
              </p:cNvSpPr>
              <p:nvPr/>
            </p:nvSpPr>
            <p:spPr bwMode="gray">
              <a:xfrm>
                <a:off x="3477184" y="1743295"/>
                <a:ext cx="1130161" cy="720913"/>
              </a:xfrm>
              <a:custGeom>
                <a:avLst/>
                <a:gdLst>
                  <a:gd name="T0" fmla="*/ 79 w 806"/>
                  <a:gd name="T1" fmla="*/ 127 h 510"/>
                  <a:gd name="T2" fmla="*/ 76 w 806"/>
                  <a:gd name="T3" fmla="*/ 141 h 510"/>
                  <a:gd name="T4" fmla="*/ 74 w 806"/>
                  <a:gd name="T5" fmla="*/ 135 h 510"/>
                  <a:gd name="T6" fmla="*/ 69 w 806"/>
                  <a:gd name="T7" fmla="*/ 135 h 510"/>
                  <a:gd name="T8" fmla="*/ 63 w 806"/>
                  <a:gd name="T9" fmla="*/ 137 h 510"/>
                  <a:gd name="T10" fmla="*/ 60 w 806"/>
                  <a:gd name="T11" fmla="*/ 136 h 510"/>
                  <a:gd name="T12" fmla="*/ 54 w 806"/>
                  <a:gd name="T13" fmla="*/ 135 h 510"/>
                  <a:gd name="T14" fmla="*/ 49 w 806"/>
                  <a:gd name="T15" fmla="*/ 137 h 510"/>
                  <a:gd name="T16" fmla="*/ 45 w 806"/>
                  <a:gd name="T17" fmla="*/ 135 h 510"/>
                  <a:gd name="T18" fmla="*/ 42 w 806"/>
                  <a:gd name="T19" fmla="*/ 137 h 510"/>
                  <a:gd name="T20" fmla="*/ 36 w 806"/>
                  <a:gd name="T21" fmla="*/ 134 h 510"/>
                  <a:gd name="T22" fmla="*/ 38 w 806"/>
                  <a:gd name="T23" fmla="*/ 129 h 510"/>
                  <a:gd name="T24" fmla="*/ 36 w 806"/>
                  <a:gd name="T25" fmla="*/ 124 h 510"/>
                  <a:gd name="T26" fmla="*/ 31 w 806"/>
                  <a:gd name="T27" fmla="*/ 121 h 510"/>
                  <a:gd name="T28" fmla="*/ 31 w 806"/>
                  <a:gd name="T29" fmla="*/ 117 h 510"/>
                  <a:gd name="T30" fmla="*/ 29 w 806"/>
                  <a:gd name="T31" fmla="*/ 110 h 510"/>
                  <a:gd name="T32" fmla="*/ 31 w 806"/>
                  <a:gd name="T33" fmla="*/ 101 h 510"/>
                  <a:gd name="T34" fmla="*/ 27 w 806"/>
                  <a:gd name="T35" fmla="*/ 100 h 510"/>
                  <a:gd name="T36" fmla="*/ 27 w 806"/>
                  <a:gd name="T37" fmla="*/ 97 h 510"/>
                  <a:gd name="T38" fmla="*/ 20 w 806"/>
                  <a:gd name="T39" fmla="*/ 102 h 510"/>
                  <a:gd name="T40" fmla="*/ 15 w 806"/>
                  <a:gd name="T41" fmla="*/ 98 h 510"/>
                  <a:gd name="T42" fmla="*/ 15 w 806"/>
                  <a:gd name="T43" fmla="*/ 95 h 510"/>
                  <a:gd name="T44" fmla="*/ 19 w 806"/>
                  <a:gd name="T45" fmla="*/ 89 h 510"/>
                  <a:gd name="T46" fmla="*/ 17 w 806"/>
                  <a:gd name="T47" fmla="*/ 88 h 510"/>
                  <a:gd name="T48" fmla="*/ 20 w 806"/>
                  <a:gd name="T49" fmla="*/ 81 h 510"/>
                  <a:gd name="T50" fmla="*/ 23 w 806"/>
                  <a:gd name="T51" fmla="*/ 71 h 510"/>
                  <a:gd name="T52" fmla="*/ 19 w 806"/>
                  <a:gd name="T53" fmla="*/ 69 h 510"/>
                  <a:gd name="T54" fmla="*/ 16 w 806"/>
                  <a:gd name="T55" fmla="*/ 67 h 510"/>
                  <a:gd name="T56" fmla="*/ 14 w 806"/>
                  <a:gd name="T57" fmla="*/ 58 h 510"/>
                  <a:gd name="T58" fmla="*/ 6 w 806"/>
                  <a:gd name="T59" fmla="*/ 48 h 510"/>
                  <a:gd name="T60" fmla="*/ 3 w 806"/>
                  <a:gd name="T61" fmla="*/ 43 h 510"/>
                  <a:gd name="T62" fmla="*/ 4 w 806"/>
                  <a:gd name="T63" fmla="*/ 38 h 510"/>
                  <a:gd name="T64" fmla="*/ 0 w 806"/>
                  <a:gd name="T65" fmla="*/ 27 h 510"/>
                  <a:gd name="T66" fmla="*/ 25 w 806"/>
                  <a:gd name="T67" fmla="*/ 3 h 510"/>
                  <a:gd name="T68" fmla="*/ 136 w 806"/>
                  <a:gd name="T69" fmla="*/ 23 h 510"/>
                  <a:gd name="T70" fmla="*/ 217 w 806"/>
                  <a:gd name="T71" fmla="*/ 117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6"/>
                  <a:gd name="T109" fmla="*/ 0 h 510"/>
                  <a:gd name="T110" fmla="*/ 806 w 806"/>
                  <a:gd name="T111" fmla="*/ 510 h 5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6" h="510">
                    <a:moveTo>
                      <a:pt x="772" y="510"/>
                    </a:moveTo>
                    <a:lnTo>
                      <a:pt x="282" y="450"/>
                    </a:lnTo>
                    <a:lnTo>
                      <a:pt x="274" y="500"/>
                    </a:lnTo>
                    <a:lnTo>
                      <a:pt x="268" y="492"/>
                    </a:lnTo>
                    <a:lnTo>
                      <a:pt x="266" y="480"/>
                    </a:lnTo>
                    <a:lnTo>
                      <a:pt x="256" y="472"/>
                    </a:lnTo>
                    <a:lnTo>
                      <a:pt x="246" y="478"/>
                    </a:lnTo>
                    <a:lnTo>
                      <a:pt x="248" y="486"/>
                    </a:lnTo>
                    <a:lnTo>
                      <a:pt x="228" y="486"/>
                    </a:lnTo>
                    <a:lnTo>
                      <a:pt x="224" y="488"/>
                    </a:lnTo>
                    <a:lnTo>
                      <a:pt x="216" y="482"/>
                    </a:lnTo>
                    <a:lnTo>
                      <a:pt x="196" y="482"/>
                    </a:lnTo>
                    <a:lnTo>
                      <a:pt x="192" y="478"/>
                    </a:lnTo>
                    <a:lnTo>
                      <a:pt x="188" y="478"/>
                    </a:lnTo>
                    <a:lnTo>
                      <a:pt x="180" y="486"/>
                    </a:lnTo>
                    <a:lnTo>
                      <a:pt x="174" y="484"/>
                    </a:lnTo>
                    <a:lnTo>
                      <a:pt x="160" y="478"/>
                    </a:lnTo>
                    <a:lnTo>
                      <a:pt x="154" y="480"/>
                    </a:lnTo>
                    <a:lnTo>
                      <a:pt x="150" y="490"/>
                    </a:lnTo>
                    <a:lnTo>
                      <a:pt x="140" y="484"/>
                    </a:lnTo>
                    <a:lnTo>
                      <a:pt x="134" y="474"/>
                    </a:lnTo>
                    <a:lnTo>
                      <a:pt x="134" y="470"/>
                    </a:lnTo>
                    <a:lnTo>
                      <a:pt x="138" y="458"/>
                    </a:lnTo>
                    <a:lnTo>
                      <a:pt x="136" y="450"/>
                    </a:lnTo>
                    <a:lnTo>
                      <a:pt x="128" y="442"/>
                    </a:lnTo>
                    <a:lnTo>
                      <a:pt x="120" y="442"/>
                    </a:lnTo>
                    <a:lnTo>
                      <a:pt x="112" y="428"/>
                    </a:lnTo>
                    <a:lnTo>
                      <a:pt x="118" y="420"/>
                    </a:lnTo>
                    <a:lnTo>
                      <a:pt x="118" y="414"/>
                    </a:lnTo>
                    <a:lnTo>
                      <a:pt x="110" y="402"/>
                    </a:lnTo>
                    <a:lnTo>
                      <a:pt x="106" y="390"/>
                    </a:lnTo>
                    <a:lnTo>
                      <a:pt x="106" y="370"/>
                    </a:lnTo>
                    <a:lnTo>
                      <a:pt x="108" y="358"/>
                    </a:lnTo>
                    <a:lnTo>
                      <a:pt x="104" y="354"/>
                    </a:lnTo>
                    <a:lnTo>
                      <a:pt x="100" y="352"/>
                    </a:lnTo>
                    <a:lnTo>
                      <a:pt x="98" y="344"/>
                    </a:lnTo>
                    <a:lnTo>
                      <a:pt x="96" y="344"/>
                    </a:lnTo>
                    <a:lnTo>
                      <a:pt x="92" y="344"/>
                    </a:lnTo>
                    <a:lnTo>
                      <a:pt x="72" y="362"/>
                    </a:lnTo>
                    <a:lnTo>
                      <a:pt x="68" y="362"/>
                    </a:lnTo>
                    <a:lnTo>
                      <a:pt x="54" y="350"/>
                    </a:lnTo>
                    <a:lnTo>
                      <a:pt x="58" y="342"/>
                    </a:lnTo>
                    <a:lnTo>
                      <a:pt x="56" y="336"/>
                    </a:lnTo>
                    <a:lnTo>
                      <a:pt x="56" y="328"/>
                    </a:lnTo>
                    <a:lnTo>
                      <a:pt x="68" y="320"/>
                    </a:lnTo>
                    <a:lnTo>
                      <a:pt x="68" y="310"/>
                    </a:lnTo>
                    <a:lnTo>
                      <a:pt x="66" y="310"/>
                    </a:lnTo>
                    <a:lnTo>
                      <a:pt x="68" y="294"/>
                    </a:lnTo>
                    <a:lnTo>
                      <a:pt x="74" y="288"/>
                    </a:lnTo>
                    <a:lnTo>
                      <a:pt x="72" y="284"/>
                    </a:lnTo>
                    <a:lnTo>
                      <a:pt x="88" y="252"/>
                    </a:lnTo>
                    <a:lnTo>
                      <a:pt x="84" y="246"/>
                    </a:lnTo>
                    <a:lnTo>
                      <a:pt x="68" y="244"/>
                    </a:lnTo>
                    <a:lnTo>
                      <a:pt x="68" y="236"/>
                    </a:lnTo>
                    <a:lnTo>
                      <a:pt x="58" y="236"/>
                    </a:lnTo>
                    <a:lnTo>
                      <a:pt x="52" y="222"/>
                    </a:lnTo>
                    <a:lnTo>
                      <a:pt x="50" y="210"/>
                    </a:lnTo>
                    <a:lnTo>
                      <a:pt x="38" y="184"/>
                    </a:lnTo>
                    <a:lnTo>
                      <a:pt x="20" y="168"/>
                    </a:lnTo>
                    <a:lnTo>
                      <a:pt x="12" y="156"/>
                    </a:lnTo>
                    <a:lnTo>
                      <a:pt x="8" y="152"/>
                    </a:lnTo>
                    <a:lnTo>
                      <a:pt x="12" y="146"/>
                    </a:lnTo>
                    <a:lnTo>
                      <a:pt x="16" y="138"/>
                    </a:lnTo>
                    <a:lnTo>
                      <a:pt x="12" y="120"/>
                    </a:lnTo>
                    <a:lnTo>
                      <a:pt x="0" y="94"/>
                    </a:lnTo>
                    <a:lnTo>
                      <a:pt x="18" y="0"/>
                    </a:lnTo>
                    <a:lnTo>
                      <a:pt x="92" y="12"/>
                    </a:lnTo>
                    <a:lnTo>
                      <a:pt x="288" y="46"/>
                    </a:lnTo>
                    <a:lnTo>
                      <a:pt x="490" y="80"/>
                    </a:lnTo>
                    <a:lnTo>
                      <a:pt x="806" y="112"/>
                    </a:lnTo>
                    <a:lnTo>
                      <a:pt x="782" y="414"/>
                    </a:lnTo>
                    <a:lnTo>
                      <a:pt x="772" y="510"/>
                    </a:lnTo>
                    <a:close/>
                  </a:path>
                </a:pathLst>
              </a:custGeom>
              <a:solidFill>
                <a:schemeClr val="accent2"/>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1" name="Freeform 65"/>
              <p:cNvSpPr>
                <a:spLocks/>
              </p:cNvSpPr>
              <p:nvPr/>
            </p:nvSpPr>
            <p:spPr bwMode="gray">
              <a:xfrm>
                <a:off x="3792465" y="2377958"/>
                <a:ext cx="764759" cy="641172"/>
              </a:xfrm>
              <a:custGeom>
                <a:avLst/>
                <a:gdLst>
                  <a:gd name="T0" fmla="*/ 137 w 548"/>
                  <a:gd name="T1" fmla="*/ 122 h 456"/>
                  <a:gd name="T2" fmla="*/ 142 w 548"/>
                  <a:gd name="T3" fmla="*/ 68 h 456"/>
                  <a:gd name="T4" fmla="*/ 145 w 548"/>
                  <a:gd name="T5" fmla="*/ 16 h 456"/>
                  <a:gd name="T6" fmla="*/ 16 w 548"/>
                  <a:gd name="T7" fmla="*/ 0 h 456"/>
                  <a:gd name="T8" fmla="*/ 14 w 548"/>
                  <a:gd name="T9" fmla="*/ 14 h 456"/>
                  <a:gd name="T10" fmla="*/ 4 w 548"/>
                  <a:gd name="T11" fmla="*/ 79 h 456"/>
                  <a:gd name="T12" fmla="*/ 3 w 548"/>
                  <a:gd name="T13" fmla="*/ 79 h 456"/>
                  <a:gd name="T14" fmla="*/ 0 w 548"/>
                  <a:gd name="T15" fmla="*/ 105 h 456"/>
                  <a:gd name="T16" fmla="*/ 39 w 548"/>
                  <a:gd name="T17" fmla="*/ 111 h 456"/>
                  <a:gd name="T18" fmla="*/ 137 w 548"/>
                  <a:gd name="T19" fmla="*/ 122 h 456"/>
                  <a:gd name="T20" fmla="*/ 137 w 548"/>
                  <a:gd name="T21" fmla="*/ 122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8"/>
                  <a:gd name="T34" fmla="*/ 0 h 456"/>
                  <a:gd name="T35" fmla="*/ 548 w 548"/>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8" h="456">
                    <a:moveTo>
                      <a:pt x="516" y="456"/>
                    </a:moveTo>
                    <a:lnTo>
                      <a:pt x="532" y="256"/>
                    </a:lnTo>
                    <a:lnTo>
                      <a:pt x="548" y="60"/>
                    </a:lnTo>
                    <a:lnTo>
                      <a:pt x="58" y="0"/>
                    </a:lnTo>
                    <a:lnTo>
                      <a:pt x="50" y="50"/>
                    </a:lnTo>
                    <a:lnTo>
                      <a:pt x="16" y="296"/>
                    </a:lnTo>
                    <a:lnTo>
                      <a:pt x="14" y="296"/>
                    </a:lnTo>
                    <a:lnTo>
                      <a:pt x="0" y="392"/>
                    </a:lnTo>
                    <a:lnTo>
                      <a:pt x="146" y="414"/>
                    </a:lnTo>
                    <a:lnTo>
                      <a:pt x="516" y="456"/>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2" name="Freeform 66"/>
              <p:cNvSpPr>
                <a:spLocks/>
              </p:cNvSpPr>
              <p:nvPr/>
            </p:nvSpPr>
            <p:spPr bwMode="gray">
              <a:xfrm>
                <a:off x="3163520" y="3432475"/>
                <a:ext cx="756674" cy="877137"/>
              </a:xfrm>
              <a:custGeom>
                <a:avLst/>
                <a:gdLst>
                  <a:gd name="T0" fmla="*/ 130 w 538"/>
                  <a:gd name="T1" fmla="*/ 172 h 622"/>
                  <a:gd name="T2" fmla="*/ 154 w 538"/>
                  <a:gd name="T3" fmla="*/ 17 h 622"/>
                  <a:gd name="T4" fmla="*/ 43 w 538"/>
                  <a:gd name="T5" fmla="*/ 0 h 622"/>
                  <a:gd name="T6" fmla="*/ 43 w 538"/>
                  <a:gd name="T7" fmla="*/ 0 h 622"/>
                  <a:gd name="T8" fmla="*/ 38 w 538"/>
                  <a:gd name="T9" fmla="*/ 14 h 622"/>
                  <a:gd name="T10" fmla="*/ 35 w 538"/>
                  <a:gd name="T11" fmla="*/ 26 h 622"/>
                  <a:gd name="T12" fmla="*/ 32 w 538"/>
                  <a:gd name="T13" fmla="*/ 26 h 622"/>
                  <a:gd name="T14" fmla="*/ 31 w 538"/>
                  <a:gd name="T15" fmla="*/ 23 h 622"/>
                  <a:gd name="T16" fmla="*/ 31 w 538"/>
                  <a:gd name="T17" fmla="*/ 23 h 622"/>
                  <a:gd name="T18" fmla="*/ 29 w 538"/>
                  <a:gd name="T19" fmla="*/ 22 h 622"/>
                  <a:gd name="T20" fmla="*/ 24 w 538"/>
                  <a:gd name="T21" fmla="*/ 20 h 622"/>
                  <a:gd name="T22" fmla="*/ 21 w 538"/>
                  <a:gd name="T23" fmla="*/ 20 h 622"/>
                  <a:gd name="T24" fmla="*/ 21 w 538"/>
                  <a:gd name="T25" fmla="*/ 23 h 622"/>
                  <a:gd name="T26" fmla="*/ 21 w 538"/>
                  <a:gd name="T27" fmla="*/ 27 h 622"/>
                  <a:gd name="T28" fmla="*/ 20 w 538"/>
                  <a:gd name="T29" fmla="*/ 41 h 622"/>
                  <a:gd name="T30" fmla="*/ 21 w 538"/>
                  <a:gd name="T31" fmla="*/ 42 h 622"/>
                  <a:gd name="T32" fmla="*/ 19 w 538"/>
                  <a:gd name="T33" fmla="*/ 49 h 622"/>
                  <a:gd name="T34" fmla="*/ 18 w 538"/>
                  <a:gd name="T35" fmla="*/ 50 h 622"/>
                  <a:gd name="T36" fmla="*/ 18 w 538"/>
                  <a:gd name="T37" fmla="*/ 51 h 622"/>
                  <a:gd name="T38" fmla="*/ 18 w 538"/>
                  <a:gd name="T39" fmla="*/ 55 h 622"/>
                  <a:gd name="T40" fmla="*/ 18 w 538"/>
                  <a:gd name="T41" fmla="*/ 57 h 622"/>
                  <a:gd name="T42" fmla="*/ 18 w 538"/>
                  <a:gd name="T43" fmla="*/ 58 h 622"/>
                  <a:gd name="T44" fmla="*/ 20 w 538"/>
                  <a:gd name="T45" fmla="*/ 61 h 622"/>
                  <a:gd name="T46" fmla="*/ 20 w 538"/>
                  <a:gd name="T47" fmla="*/ 65 h 622"/>
                  <a:gd name="T48" fmla="*/ 21 w 538"/>
                  <a:gd name="T49" fmla="*/ 66 h 622"/>
                  <a:gd name="T50" fmla="*/ 21 w 538"/>
                  <a:gd name="T51" fmla="*/ 69 h 622"/>
                  <a:gd name="T52" fmla="*/ 23 w 538"/>
                  <a:gd name="T53" fmla="*/ 70 h 622"/>
                  <a:gd name="T54" fmla="*/ 24 w 538"/>
                  <a:gd name="T55" fmla="*/ 71 h 622"/>
                  <a:gd name="T56" fmla="*/ 24 w 538"/>
                  <a:gd name="T57" fmla="*/ 75 h 622"/>
                  <a:gd name="T58" fmla="*/ 24 w 538"/>
                  <a:gd name="T59" fmla="*/ 75 h 622"/>
                  <a:gd name="T60" fmla="*/ 24 w 538"/>
                  <a:gd name="T61" fmla="*/ 75 h 622"/>
                  <a:gd name="T62" fmla="*/ 21 w 538"/>
                  <a:gd name="T63" fmla="*/ 76 h 622"/>
                  <a:gd name="T64" fmla="*/ 17 w 538"/>
                  <a:gd name="T65" fmla="*/ 78 h 622"/>
                  <a:gd name="T66" fmla="*/ 15 w 538"/>
                  <a:gd name="T67" fmla="*/ 81 h 622"/>
                  <a:gd name="T68" fmla="*/ 13 w 538"/>
                  <a:gd name="T69" fmla="*/ 88 h 622"/>
                  <a:gd name="T70" fmla="*/ 9 w 538"/>
                  <a:gd name="T71" fmla="*/ 94 h 622"/>
                  <a:gd name="T72" fmla="*/ 7 w 538"/>
                  <a:gd name="T73" fmla="*/ 94 h 622"/>
                  <a:gd name="T74" fmla="*/ 7 w 538"/>
                  <a:gd name="T75" fmla="*/ 95 h 622"/>
                  <a:gd name="T76" fmla="*/ 7 w 538"/>
                  <a:gd name="T77" fmla="*/ 98 h 622"/>
                  <a:gd name="T78" fmla="*/ 7 w 538"/>
                  <a:gd name="T79" fmla="*/ 100 h 622"/>
                  <a:gd name="T80" fmla="*/ 6 w 538"/>
                  <a:gd name="T81" fmla="*/ 103 h 622"/>
                  <a:gd name="T82" fmla="*/ 7 w 538"/>
                  <a:gd name="T83" fmla="*/ 104 h 622"/>
                  <a:gd name="T84" fmla="*/ 10 w 538"/>
                  <a:gd name="T85" fmla="*/ 106 h 622"/>
                  <a:gd name="T86" fmla="*/ 10 w 538"/>
                  <a:gd name="T87" fmla="*/ 108 h 622"/>
                  <a:gd name="T88" fmla="*/ 9 w 538"/>
                  <a:gd name="T89" fmla="*/ 109 h 622"/>
                  <a:gd name="T90" fmla="*/ 9 w 538"/>
                  <a:gd name="T91" fmla="*/ 111 h 622"/>
                  <a:gd name="T92" fmla="*/ 7 w 538"/>
                  <a:gd name="T93" fmla="*/ 113 h 622"/>
                  <a:gd name="T94" fmla="*/ 6 w 538"/>
                  <a:gd name="T95" fmla="*/ 113 h 622"/>
                  <a:gd name="T96" fmla="*/ 3 w 538"/>
                  <a:gd name="T97" fmla="*/ 112 h 622"/>
                  <a:gd name="T98" fmla="*/ 0 w 538"/>
                  <a:gd name="T99" fmla="*/ 120 h 622"/>
                  <a:gd name="T100" fmla="*/ 83 w 538"/>
                  <a:gd name="T101" fmla="*/ 164 h 622"/>
                  <a:gd name="T102" fmla="*/ 130 w 538"/>
                  <a:gd name="T103" fmla="*/ 172 h 622"/>
                  <a:gd name="T104" fmla="*/ 130 w 538"/>
                  <a:gd name="T105" fmla="*/ 172 h 6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38"/>
                  <a:gd name="T160" fmla="*/ 0 h 622"/>
                  <a:gd name="T161" fmla="*/ 538 w 538"/>
                  <a:gd name="T162" fmla="*/ 622 h 6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38" h="622">
                    <a:moveTo>
                      <a:pt x="458" y="622"/>
                    </a:moveTo>
                    <a:lnTo>
                      <a:pt x="538" y="62"/>
                    </a:lnTo>
                    <a:lnTo>
                      <a:pt x="146" y="0"/>
                    </a:lnTo>
                    <a:lnTo>
                      <a:pt x="138" y="52"/>
                    </a:lnTo>
                    <a:lnTo>
                      <a:pt x="122" y="94"/>
                    </a:lnTo>
                    <a:lnTo>
                      <a:pt x="114" y="94"/>
                    </a:lnTo>
                    <a:lnTo>
                      <a:pt x="108" y="88"/>
                    </a:lnTo>
                    <a:lnTo>
                      <a:pt x="108" y="84"/>
                    </a:lnTo>
                    <a:lnTo>
                      <a:pt x="104" y="78"/>
                    </a:lnTo>
                    <a:lnTo>
                      <a:pt x="88" y="74"/>
                    </a:lnTo>
                    <a:lnTo>
                      <a:pt x="76" y="76"/>
                    </a:lnTo>
                    <a:lnTo>
                      <a:pt x="72" y="82"/>
                    </a:lnTo>
                    <a:lnTo>
                      <a:pt x="76" y="100"/>
                    </a:lnTo>
                    <a:lnTo>
                      <a:pt x="70" y="146"/>
                    </a:lnTo>
                    <a:lnTo>
                      <a:pt x="74" y="154"/>
                    </a:lnTo>
                    <a:lnTo>
                      <a:pt x="68" y="174"/>
                    </a:lnTo>
                    <a:lnTo>
                      <a:pt x="64" y="182"/>
                    </a:lnTo>
                    <a:lnTo>
                      <a:pt x="64" y="186"/>
                    </a:lnTo>
                    <a:lnTo>
                      <a:pt x="64" y="200"/>
                    </a:lnTo>
                    <a:lnTo>
                      <a:pt x="66" y="206"/>
                    </a:lnTo>
                    <a:lnTo>
                      <a:pt x="64" y="210"/>
                    </a:lnTo>
                    <a:lnTo>
                      <a:pt x="70" y="222"/>
                    </a:lnTo>
                    <a:lnTo>
                      <a:pt x="70" y="232"/>
                    </a:lnTo>
                    <a:lnTo>
                      <a:pt x="74" y="238"/>
                    </a:lnTo>
                    <a:lnTo>
                      <a:pt x="76" y="250"/>
                    </a:lnTo>
                    <a:lnTo>
                      <a:pt x="82" y="254"/>
                    </a:lnTo>
                    <a:lnTo>
                      <a:pt x="86" y="260"/>
                    </a:lnTo>
                    <a:lnTo>
                      <a:pt x="88" y="268"/>
                    </a:lnTo>
                    <a:lnTo>
                      <a:pt x="86" y="272"/>
                    </a:lnTo>
                    <a:lnTo>
                      <a:pt x="84" y="270"/>
                    </a:lnTo>
                    <a:lnTo>
                      <a:pt x="74" y="278"/>
                    </a:lnTo>
                    <a:lnTo>
                      <a:pt x="62" y="282"/>
                    </a:lnTo>
                    <a:lnTo>
                      <a:pt x="52" y="294"/>
                    </a:lnTo>
                    <a:lnTo>
                      <a:pt x="46" y="320"/>
                    </a:lnTo>
                    <a:lnTo>
                      <a:pt x="30" y="340"/>
                    </a:lnTo>
                    <a:lnTo>
                      <a:pt x="22" y="340"/>
                    </a:lnTo>
                    <a:lnTo>
                      <a:pt x="22" y="346"/>
                    </a:lnTo>
                    <a:lnTo>
                      <a:pt x="24" y="354"/>
                    </a:lnTo>
                    <a:lnTo>
                      <a:pt x="24" y="360"/>
                    </a:lnTo>
                    <a:lnTo>
                      <a:pt x="20" y="372"/>
                    </a:lnTo>
                    <a:lnTo>
                      <a:pt x="22" y="378"/>
                    </a:lnTo>
                    <a:lnTo>
                      <a:pt x="34" y="386"/>
                    </a:lnTo>
                    <a:lnTo>
                      <a:pt x="36" y="392"/>
                    </a:lnTo>
                    <a:lnTo>
                      <a:pt x="32" y="396"/>
                    </a:lnTo>
                    <a:lnTo>
                      <a:pt x="30" y="402"/>
                    </a:lnTo>
                    <a:lnTo>
                      <a:pt x="24" y="410"/>
                    </a:lnTo>
                    <a:lnTo>
                      <a:pt x="20" y="408"/>
                    </a:lnTo>
                    <a:lnTo>
                      <a:pt x="6" y="406"/>
                    </a:lnTo>
                    <a:lnTo>
                      <a:pt x="0" y="430"/>
                    </a:lnTo>
                    <a:lnTo>
                      <a:pt x="290" y="596"/>
                    </a:lnTo>
                    <a:lnTo>
                      <a:pt x="458" y="622"/>
                    </a:lnTo>
                    <a:close/>
                  </a:path>
                </a:pathLst>
              </a:custGeom>
              <a:grp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nvGrpSpPr>
            <p:cNvPr id="198" name="Group 197"/>
            <p:cNvGrpSpPr/>
            <p:nvPr/>
          </p:nvGrpSpPr>
          <p:grpSpPr bwMode="auto">
            <a:xfrm>
              <a:off x="3575005" y="4717887"/>
              <a:ext cx="698944" cy="495547"/>
              <a:chOff x="915987" y="5040312"/>
              <a:chExt cx="452438" cy="320675"/>
            </a:xfrm>
            <a:solidFill>
              <a:srgbClr val="FF6600"/>
            </a:solidFill>
          </p:grpSpPr>
          <p:sp>
            <p:nvSpPr>
              <p:cNvPr id="208" name="Freeform 42"/>
              <p:cNvSpPr>
                <a:spLocks/>
              </p:cNvSpPr>
              <p:nvPr/>
            </p:nvSpPr>
            <p:spPr bwMode="auto">
              <a:xfrm>
                <a:off x="1260475" y="5230812"/>
                <a:ext cx="107950" cy="130175"/>
              </a:xfrm>
              <a:custGeom>
                <a:avLst/>
                <a:gdLst>
                  <a:gd name="T0" fmla="*/ 2147483647 w 68"/>
                  <a:gd name="T1" fmla="*/ 0 h 82"/>
                  <a:gd name="T2" fmla="*/ 2147483647 w 68"/>
                  <a:gd name="T3" fmla="*/ 2147483647 h 82"/>
                  <a:gd name="T4" fmla="*/ 2147483647 w 68"/>
                  <a:gd name="T5" fmla="*/ 2147483647 h 82"/>
                  <a:gd name="T6" fmla="*/ 2147483647 w 68"/>
                  <a:gd name="T7" fmla="*/ 2147483647 h 82"/>
                  <a:gd name="T8" fmla="*/ 2147483647 w 68"/>
                  <a:gd name="T9" fmla="*/ 2147483647 h 82"/>
                  <a:gd name="T10" fmla="*/ 2147483647 w 68"/>
                  <a:gd name="T11" fmla="*/ 2147483647 h 82"/>
                  <a:gd name="T12" fmla="*/ 2147483647 w 68"/>
                  <a:gd name="T13" fmla="*/ 2147483647 h 82"/>
                  <a:gd name="T14" fmla="*/ 2147483647 w 68"/>
                  <a:gd name="T15" fmla="*/ 2147483647 h 82"/>
                  <a:gd name="T16" fmla="*/ 0 w 68"/>
                  <a:gd name="T17" fmla="*/ 2147483647 h 82"/>
                  <a:gd name="T18" fmla="*/ 2147483647 w 68"/>
                  <a:gd name="T19" fmla="*/ 2147483647 h 82"/>
                  <a:gd name="T20" fmla="*/ 2147483647 w 68"/>
                  <a:gd name="T21" fmla="*/ 2147483647 h 82"/>
                  <a:gd name="T22" fmla="*/ 2147483647 w 68"/>
                  <a:gd name="T23" fmla="*/ 2147483647 h 82"/>
                  <a:gd name="T24" fmla="*/ 2147483647 w 68"/>
                  <a:gd name="T25" fmla="*/ 2147483647 h 82"/>
                  <a:gd name="T26" fmla="*/ 2147483647 w 68"/>
                  <a:gd name="T27" fmla="*/ 2147483647 h 82"/>
                  <a:gd name="T28" fmla="*/ 2147483647 w 68"/>
                  <a:gd name="T29" fmla="*/ 2147483647 h 82"/>
                  <a:gd name="T30" fmla="*/ 2147483647 w 68"/>
                  <a:gd name="T31" fmla="*/ 2147483647 h 82"/>
                  <a:gd name="T32" fmla="*/ 2147483647 w 68"/>
                  <a:gd name="T33" fmla="*/ 2147483647 h 82"/>
                  <a:gd name="T34" fmla="*/ 2147483647 w 68"/>
                  <a:gd name="T35" fmla="*/ 2147483647 h 82"/>
                  <a:gd name="T36" fmla="*/ 2147483647 w 68"/>
                  <a:gd name="T37" fmla="*/ 2147483647 h 82"/>
                  <a:gd name="T38" fmla="*/ 2147483647 w 68"/>
                  <a:gd name="T39" fmla="*/ 2147483647 h 82"/>
                  <a:gd name="T40" fmla="*/ 2147483647 w 68"/>
                  <a:gd name="T41" fmla="*/ 2147483647 h 82"/>
                  <a:gd name="T42" fmla="*/ 2147483647 w 68"/>
                  <a:gd name="T43" fmla="*/ 2147483647 h 82"/>
                  <a:gd name="T44" fmla="*/ 2147483647 w 68"/>
                  <a:gd name="T45" fmla="*/ 2147483647 h 82"/>
                  <a:gd name="T46" fmla="*/ 2147483647 w 68"/>
                  <a:gd name="T47" fmla="*/ 2147483647 h 82"/>
                  <a:gd name="T48" fmla="*/ 2147483647 w 68"/>
                  <a:gd name="T49" fmla="*/ 2147483647 h 82"/>
                  <a:gd name="T50" fmla="*/ 2147483647 w 68"/>
                  <a:gd name="T51" fmla="*/ 2147483647 h 82"/>
                  <a:gd name="T52" fmla="*/ 2147483647 w 68"/>
                  <a:gd name="T53" fmla="*/ 2147483647 h 82"/>
                  <a:gd name="T54" fmla="*/ 2147483647 w 68"/>
                  <a:gd name="T55" fmla="*/ 2147483647 h 82"/>
                  <a:gd name="T56" fmla="*/ 2147483647 w 68"/>
                  <a:gd name="T57" fmla="*/ 2147483647 h 82"/>
                  <a:gd name="T58" fmla="*/ 2147483647 w 68"/>
                  <a:gd name="T59" fmla="*/ 2147483647 h 82"/>
                  <a:gd name="T60" fmla="*/ 2147483647 w 68"/>
                  <a:gd name="T61" fmla="*/ 2147483647 h 82"/>
                  <a:gd name="T62" fmla="*/ 2147483647 w 68"/>
                  <a:gd name="T63" fmla="*/ 2147483647 h 82"/>
                  <a:gd name="T64" fmla="*/ 2147483647 w 68"/>
                  <a:gd name="T65" fmla="*/ 2147483647 h 82"/>
                  <a:gd name="T66" fmla="*/ 2147483647 w 68"/>
                  <a:gd name="T67" fmla="*/ 2147483647 h 82"/>
                  <a:gd name="T68" fmla="*/ 2147483647 w 68"/>
                  <a:gd name="T69" fmla="*/ 2147483647 h 82"/>
                  <a:gd name="T70" fmla="*/ 2147483647 w 68"/>
                  <a:gd name="T71" fmla="*/ 2147483647 h 82"/>
                  <a:gd name="T72" fmla="*/ 2147483647 w 68"/>
                  <a:gd name="T73" fmla="*/ 2147483647 h 82"/>
                  <a:gd name="T74" fmla="*/ 2147483647 w 68"/>
                  <a:gd name="T75" fmla="*/ 2147483647 h 82"/>
                  <a:gd name="T76" fmla="*/ 2147483647 w 68"/>
                  <a:gd name="T77" fmla="*/ 2147483647 h 82"/>
                  <a:gd name="T78" fmla="*/ 2147483647 w 68"/>
                  <a:gd name="T79" fmla="*/ 2147483647 h 82"/>
                  <a:gd name="T80" fmla="*/ 2147483647 w 68"/>
                  <a:gd name="T81" fmla="*/ 2147483647 h 82"/>
                  <a:gd name="T82" fmla="*/ 2147483647 w 68"/>
                  <a:gd name="T83" fmla="*/ 2147483647 h 82"/>
                  <a:gd name="T84" fmla="*/ 2147483647 w 68"/>
                  <a:gd name="T85" fmla="*/ 2147483647 h 82"/>
                  <a:gd name="T86" fmla="*/ 2147483647 w 68"/>
                  <a:gd name="T87" fmla="*/ 2147483647 h 82"/>
                  <a:gd name="T88" fmla="*/ 2147483647 w 68"/>
                  <a:gd name="T89" fmla="*/ 2147483647 h 82"/>
                  <a:gd name="T90" fmla="*/ 2147483647 w 68"/>
                  <a:gd name="T91" fmla="*/ 2147483647 h 82"/>
                  <a:gd name="T92" fmla="*/ 2147483647 w 68"/>
                  <a:gd name="T93" fmla="*/ 2147483647 h 82"/>
                  <a:gd name="T94" fmla="*/ 2147483647 w 68"/>
                  <a:gd name="T95" fmla="*/ 2147483647 h 82"/>
                  <a:gd name="T96" fmla="*/ 2147483647 w 68"/>
                  <a:gd name="T97" fmla="*/ 0 h 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8"/>
                  <a:gd name="T148" fmla="*/ 0 h 82"/>
                  <a:gd name="T149" fmla="*/ 68 w 68"/>
                  <a:gd name="T150" fmla="*/ 82 h 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8" h="82">
                    <a:moveTo>
                      <a:pt x="13" y="0"/>
                    </a:moveTo>
                    <a:lnTo>
                      <a:pt x="12" y="0"/>
                    </a:lnTo>
                    <a:lnTo>
                      <a:pt x="10" y="0"/>
                    </a:lnTo>
                    <a:lnTo>
                      <a:pt x="9" y="2"/>
                    </a:lnTo>
                    <a:lnTo>
                      <a:pt x="8" y="6"/>
                    </a:lnTo>
                    <a:lnTo>
                      <a:pt x="9" y="10"/>
                    </a:lnTo>
                    <a:lnTo>
                      <a:pt x="10" y="11"/>
                    </a:lnTo>
                    <a:lnTo>
                      <a:pt x="11" y="13"/>
                    </a:lnTo>
                    <a:lnTo>
                      <a:pt x="9" y="17"/>
                    </a:lnTo>
                    <a:lnTo>
                      <a:pt x="8" y="20"/>
                    </a:lnTo>
                    <a:lnTo>
                      <a:pt x="6" y="22"/>
                    </a:lnTo>
                    <a:lnTo>
                      <a:pt x="5" y="23"/>
                    </a:lnTo>
                    <a:lnTo>
                      <a:pt x="3" y="24"/>
                    </a:lnTo>
                    <a:lnTo>
                      <a:pt x="2" y="24"/>
                    </a:lnTo>
                    <a:lnTo>
                      <a:pt x="1" y="25"/>
                    </a:lnTo>
                    <a:lnTo>
                      <a:pt x="1" y="26"/>
                    </a:lnTo>
                    <a:lnTo>
                      <a:pt x="0" y="28"/>
                    </a:lnTo>
                    <a:lnTo>
                      <a:pt x="0" y="33"/>
                    </a:lnTo>
                    <a:lnTo>
                      <a:pt x="1" y="37"/>
                    </a:lnTo>
                    <a:lnTo>
                      <a:pt x="2" y="42"/>
                    </a:lnTo>
                    <a:lnTo>
                      <a:pt x="2" y="47"/>
                    </a:lnTo>
                    <a:lnTo>
                      <a:pt x="2" y="52"/>
                    </a:lnTo>
                    <a:lnTo>
                      <a:pt x="2" y="56"/>
                    </a:lnTo>
                    <a:lnTo>
                      <a:pt x="2" y="60"/>
                    </a:lnTo>
                    <a:lnTo>
                      <a:pt x="2" y="63"/>
                    </a:lnTo>
                    <a:lnTo>
                      <a:pt x="3" y="65"/>
                    </a:lnTo>
                    <a:lnTo>
                      <a:pt x="4" y="67"/>
                    </a:lnTo>
                    <a:lnTo>
                      <a:pt x="5" y="68"/>
                    </a:lnTo>
                    <a:lnTo>
                      <a:pt x="6" y="70"/>
                    </a:lnTo>
                    <a:lnTo>
                      <a:pt x="8" y="71"/>
                    </a:lnTo>
                    <a:lnTo>
                      <a:pt x="9" y="72"/>
                    </a:lnTo>
                    <a:lnTo>
                      <a:pt x="11" y="74"/>
                    </a:lnTo>
                    <a:lnTo>
                      <a:pt x="12" y="75"/>
                    </a:lnTo>
                    <a:lnTo>
                      <a:pt x="13" y="76"/>
                    </a:lnTo>
                    <a:lnTo>
                      <a:pt x="15" y="77"/>
                    </a:lnTo>
                    <a:lnTo>
                      <a:pt x="16" y="79"/>
                    </a:lnTo>
                    <a:lnTo>
                      <a:pt x="17" y="80"/>
                    </a:lnTo>
                    <a:lnTo>
                      <a:pt x="18" y="81"/>
                    </a:lnTo>
                    <a:lnTo>
                      <a:pt x="18" y="82"/>
                    </a:lnTo>
                    <a:lnTo>
                      <a:pt x="19" y="82"/>
                    </a:lnTo>
                    <a:lnTo>
                      <a:pt x="20" y="82"/>
                    </a:lnTo>
                    <a:lnTo>
                      <a:pt x="21" y="81"/>
                    </a:lnTo>
                    <a:lnTo>
                      <a:pt x="22" y="80"/>
                    </a:lnTo>
                    <a:lnTo>
                      <a:pt x="23" y="79"/>
                    </a:lnTo>
                    <a:lnTo>
                      <a:pt x="25" y="78"/>
                    </a:lnTo>
                    <a:lnTo>
                      <a:pt x="26" y="77"/>
                    </a:lnTo>
                    <a:lnTo>
                      <a:pt x="27" y="75"/>
                    </a:lnTo>
                    <a:lnTo>
                      <a:pt x="28" y="74"/>
                    </a:lnTo>
                    <a:lnTo>
                      <a:pt x="29" y="72"/>
                    </a:lnTo>
                    <a:lnTo>
                      <a:pt x="31" y="70"/>
                    </a:lnTo>
                    <a:lnTo>
                      <a:pt x="32" y="69"/>
                    </a:lnTo>
                    <a:lnTo>
                      <a:pt x="34" y="67"/>
                    </a:lnTo>
                    <a:lnTo>
                      <a:pt x="37" y="65"/>
                    </a:lnTo>
                    <a:lnTo>
                      <a:pt x="39" y="63"/>
                    </a:lnTo>
                    <a:lnTo>
                      <a:pt x="41" y="62"/>
                    </a:lnTo>
                    <a:lnTo>
                      <a:pt x="43" y="61"/>
                    </a:lnTo>
                    <a:lnTo>
                      <a:pt x="45" y="60"/>
                    </a:lnTo>
                    <a:lnTo>
                      <a:pt x="47" y="59"/>
                    </a:lnTo>
                    <a:lnTo>
                      <a:pt x="50" y="58"/>
                    </a:lnTo>
                    <a:lnTo>
                      <a:pt x="54" y="56"/>
                    </a:lnTo>
                    <a:lnTo>
                      <a:pt x="58" y="54"/>
                    </a:lnTo>
                    <a:lnTo>
                      <a:pt x="61" y="52"/>
                    </a:lnTo>
                    <a:lnTo>
                      <a:pt x="64" y="50"/>
                    </a:lnTo>
                    <a:lnTo>
                      <a:pt x="66" y="48"/>
                    </a:lnTo>
                    <a:lnTo>
                      <a:pt x="68" y="46"/>
                    </a:lnTo>
                    <a:lnTo>
                      <a:pt x="68" y="45"/>
                    </a:lnTo>
                    <a:lnTo>
                      <a:pt x="68" y="44"/>
                    </a:lnTo>
                    <a:lnTo>
                      <a:pt x="67" y="43"/>
                    </a:lnTo>
                    <a:lnTo>
                      <a:pt x="66" y="42"/>
                    </a:lnTo>
                    <a:lnTo>
                      <a:pt x="64" y="42"/>
                    </a:lnTo>
                    <a:lnTo>
                      <a:pt x="62" y="41"/>
                    </a:lnTo>
                    <a:lnTo>
                      <a:pt x="61" y="40"/>
                    </a:lnTo>
                    <a:lnTo>
                      <a:pt x="59" y="38"/>
                    </a:lnTo>
                    <a:lnTo>
                      <a:pt x="57" y="34"/>
                    </a:lnTo>
                    <a:lnTo>
                      <a:pt x="55" y="31"/>
                    </a:lnTo>
                    <a:lnTo>
                      <a:pt x="53" y="29"/>
                    </a:lnTo>
                    <a:lnTo>
                      <a:pt x="53" y="28"/>
                    </a:lnTo>
                    <a:lnTo>
                      <a:pt x="50" y="28"/>
                    </a:lnTo>
                    <a:lnTo>
                      <a:pt x="50" y="27"/>
                    </a:lnTo>
                    <a:lnTo>
                      <a:pt x="49" y="25"/>
                    </a:lnTo>
                    <a:lnTo>
                      <a:pt x="48" y="22"/>
                    </a:lnTo>
                    <a:lnTo>
                      <a:pt x="47" y="20"/>
                    </a:lnTo>
                    <a:lnTo>
                      <a:pt x="46" y="18"/>
                    </a:lnTo>
                    <a:lnTo>
                      <a:pt x="44" y="16"/>
                    </a:lnTo>
                    <a:lnTo>
                      <a:pt x="42" y="14"/>
                    </a:lnTo>
                    <a:lnTo>
                      <a:pt x="39" y="12"/>
                    </a:lnTo>
                    <a:lnTo>
                      <a:pt x="36" y="10"/>
                    </a:lnTo>
                    <a:lnTo>
                      <a:pt x="34" y="8"/>
                    </a:lnTo>
                    <a:lnTo>
                      <a:pt x="31" y="7"/>
                    </a:lnTo>
                    <a:lnTo>
                      <a:pt x="29" y="5"/>
                    </a:lnTo>
                    <a:lnTo>
                      <a:pt x="28" y="4"/>
                    </a:lnTo>
                    <a:lnTo>
                      <a:pt x="26" y="5"/>
                    </a:lnTo>
                    <a:lnTo>
                      <a:pt x="25" y="5"/>
                    </a:lnTo>
                    <a:lnTo>
                      <a:pt x="24" y="5"/>
                    </a:lnTo>
                    <a:lnTo>
                      <a:pt x="22" y="5"/>
                    </a:lnTo>
                    <a:lnTo>
                      <a:pt x="19" y="5"/>
                    </a:lnTo>
                    <a:lnTo>
                      <a:pt x="16" y="3"/>
                    </a:lnTo>
                    <a:lnTo>
                      <a:pt x="13"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9" name="Freeform 43"/>
              <p:cNvSpPr>
                <a:spLocks/>
              </p:cNvSpPr>
              <p:nvPr/>
            </p:nvSpPr>
            <p:spPr bwMode="auto">
              <a:xfrm>
                <a:off x="1141412" y="5141912"/>
                <a:ext cx="68263" cy="22225"/>
              </a:xfrm>
              <a:custGeom>
                <a:avLst/>
                <a:gdLst>
                  <a:gd name="T0" fmla="*/ 2147483647 w 43"/>
                  <a:gd name="T1" fmla="*/ 0 h 14"/>
                  <a:gd name="T2" fmla="*/ 2147483647 w 43"/>
                  <a:gd name="T3" fmla="*/ 0 h 14"/>
                  <a:gd name="T4" fmla="*/ 2147483647 w 43"/>
                  <a:gd name="T5" fmla="*/ 2147483647 h 14"/>
                  <a:gd name="T6" fmla="*/ 2147483647 w 43"/>
                  <a:gd name="T7" fmla="*/ 2147483647 h 14"/>
                  <a:gd name="T8" fmla="*/ 2147483647 w 43"/>
                  <a:gd name="T9" fmla="*/ 2147483647 h 14"/>
                  <a:gd name="T10" fmla="*/ 2147483647 w 43"/>
                  <a:gd name="T11" fmla="*/ 2147483647 h 14"/>
                  <a:gd name="T12" fmla="*/ 2147483647 w 43"/>
                  <a:gd name="T13" fmla="*/ 2147483647 h 14"/>
                  <a:gd name="T14" fmla="*/ 2147483647 w 43"/>
                  <a:gd name="T15" fmla="*/ 2147483647 h 14"/>
                  <a:gd name="T16" fmla="*/ 2147483647 w 43"/>
                  <a:gd name="T17" fmla="*/ 2147483647 h 14"/>
                  <a:gd name="T18" fmla="*/ 2147483647 w 43"/>
                  <a:gd name="T19" fmla="*/ 2147483647 h 14"/>
                  <a:gd name="T20" fmla="*/ 2147483647 w 43"/>
                  <a:gd name="T21" fmla="*/ 2147483647 h 14"/>
                  <a:gd name="T22" fmla="*/ 2147483647 w 43"/>
                  <a:gd name="T23" fmla="*/ 2147483647 h 14"/>
                  <a:gd name="T24" fmla="*/ 2147483647 w 43"/>
                  <a:gd name="T25" fmla="*/ 2147483647 h 14"/>
                  <a:gd name="T26" fmla="*/ 2147483647 w 43"/>
                  <a:gd name="T27" fmla="*/ 2147483647 h 14"/>
                  <a:gd name="T28" fmla="*/ 2147483647 w 43"/>
                  <a:gd name="T29" fmla="*/ 2147483647 h 14"/>
                  <a:gd name="T30" fmla="*/ 2147483647 w 43"/>
                  <a:gd name="T31" fmla="*/ 2147483647 h 14"/>
                  <a:gd name="T32" fmla="*/ 2147483647 w 43"/>
                  <a:gd name="T33" fmla="*/ 2147483647 h 14"/>
                  <a:gd name="T34" fmla="*/ 2147483647 w 43"/>
                  <a:gd name="T35" fmla="*/ 2147483647 h 14"/>
                  <a:gd name="T36" fmla="*/ 2147483647 w 43"/>
                  <a:gd name="T37" fmla="*/ 2147483647 h 14"/>
                  <a:gd name="T38" fmla="*/ 2147483647 w 43"/>
                  <a:gd name="T39" fmla="*/ 2147483647 h 14"/>
                  <a:gd name="T40" fmla="*/ 2147483647 w 43"/>
                  <a:gd name="T41" fmla="*/ 2147483647 h 14"/>
                  <a:gd name="T42" fmla="*/ 2147483647 w 43"/>
                  <a:gd name="T43" fmla="*/ 2147483647 h 14"/>
                  <a:gd name="T44" fmla="*/ 2147483647 w 43"/>
                  <a:gd name="T45" fmla="*/ 2147483647 h 14"/>
                  <a:gd name="T46" fmla="*/ 2147483647 w 43"/>
                  <a:gd name="T47" fmla="*/ 2147483647 h 14"/>
                  <a:gd name="T48" fmla="*/ 2147483647 w 43"/>
                  <a:gd name="T49" fmla="*/ 2147483647 h 14"/>
                  <a:gd name="T50" fmla="*/ 2147483647 w 43"/>
                  <a:gd name="T51" fmla="*/ 2147483647 h 14"/>
                  <a:gd name="T52" fmla="*/ 2147483647 w 43"/>
                  <a:gd name="T53" fmla="*/ 2147483647 h 14"/>
                  <a:gd name="T54" fmla="*/ 2147483647 w 43"/>
                  <a:gd name="T55" fmla="*/ 2147483647 h 14"/>
                  <a:gd name="T56" fmla="*/ 2147483647 w 43"/>
                  <a:gd name="T57" fmla="*/ 2147483647 h 14"/>
                  <a:gd name="T58" fmla="*/ 2147483647 w 43"/>
                  <a:gd name="T59" fmla="*/ 2147483647 h 14"/>
                  <a:gd name="T60" fmla="*/ 0 w 43"/>
                  <a:gd name="T61" fmla="*/ 2147483647 h 14"/>
                  <a:gd name="T62" fmla="*/ 0 w 43"/>
                  <a:gd name="T63" fmla="*/ 2147483647 h 14"/>
                  <a:gd name="T64" fmla="*/ 2147483647 w 43"/>
                  <a:gd name="T65" fmla="*/ 2147483647 h 14"/>
                  <a:gd name="T66" fmla="*/ 2147483647 w 43"/>
                  <a:gd name="T67" fmla="*/ 2147483647 h 14"/>
                  <a:gd name="T68" fmla="*/ 2147483647 w 43"/>
                  <a:gd name="T69" fmla="*/ 2147483647 h 14"/>
                  <a:gd name="T70" fmla="*/ 2147483647 w 43"/>
                  <a:gd name="T71" fmla="*/ 2147483647 h 14"/>
                  <a:gd name="T72" fmla="*/ 2147483647 w 43"/>
                  <a:gd name="T73" fmla="*/ 2147483647 h 14"/>
                  <a:gd name="T74" fmla="*/ 2147483647 w 43"/>
                  <a:gd name="T75" fmla="*/ 2147483647 h 14"/>
                  <a:gd name="T76" fmla="*/ 2147483647 w 43"/>
                  <a:gd name="T77" fmla="*/ 2147483647 h 14"/>
                  <a:gd name="T78" fmla="*/ 2147483647 w 43"/>
                  <a:gd name="T79" fmla="*/ 2147483647 h 14"/>
                  <a:gd name="T80" fmla="*/ 2147483647 w 43"/>
                  <a:gd name="T81" fmla="*/ 2147483647 h 14"/>
                  <a:gd name="T82" fmla="*/ 2147483647 w 43"/>
                  <a:gd name="T83" fmla="*/ 2147483647 h 14"/>
                  <a:gd name="T84" fmla="*/ 2147483647 w 43"/>
                  <a:gd name="T85" fmla="*/ 2147483647 h 14"/>
                  <a:gd name="T86" fmla="*/ 2147483647 w 43"/>
                  <a:gd name="T87" fmla="*/ 2147483647 h 14"/>
                  <a:gd name="T88" fmla="*/ 2147483647 w 43"/>
                  <a:gd name="T89" fmla="*/ 2147483647 h 14"/>
                  <a:gd name="T90" fmla="*/ 2147483647 w 43"/>
                  <a:gd name="T91" fmla="*/ 2147483647 h 14"/>
                  <a:gd name="T92" fmla="*/ 2147483647 w 43"/>
                  <a:gd name="T93" fmla="*/ 2147483647 h 14"/>
                  <a:gd name="T94" fmla="*/ 2147483647 w 43"/>
                  <a:gd name="T95" fmla="*/ 2147483647 h 14"/>
                  <a:gd name="T96" fmla="*/ 2147483647 w 43"/>
                  <a:gd name="T97" fmla="*/ 2147483647 h 14"/>
                  <a:gd name="T98" fmla="*/ 2147483647 w 43"/>
                  <a:gd name="T99" fmla="*/ 2147483647 h 14"/>
                  <a:gd name="T100" fmla="*/ 2147483647 w 43"/>
                  <a:gd name="T101" fmla="*/ 2147483647 h 14"/>
                  <a:gd name="T102" fmla="*/ 2147483647 w 43"/>
                  <a:gd name="T103" fmla="*/ 2147483647 h 14"/>
                  <a:gd name="T104" fmla="*/ 2147483647 w 43"/>
                  <a:gd name="T105" fmla="*/ 2147483647 h 14"/>
                  <a:gd name="T106" fmla="*/ 2147483647 w 43"/>
                  <a:gd name="T107" fmla="*/ 2147483647 h 14"/>
                  <a:gd name="T108" fmla="*/ 2147483647 w 43"/>
                  <a:gd name="T109" fmla="*/ 2147483647 h 14"/>
                  <a:gd name="T110" fmla="*/ 2147483647 w 43"/>
                  <a:gd name="T111" fmla="*/ 2147483647 h 14"/>
                  <a:gd name="T112" fmla="*/ 2147483647 w 43"/>
                  <a:gd name="T113" fmla="*/ 2147483647 h 14"/>
                  <a:gd name="T114" fmla="*/ 2147483647 w 43"/>
                  <a:gd name="T115" fmla="*/ 2147483647 h 14"/>
                  <a:gd name="T116" fmla="*/ 2147483647 w 43"/>
                  <a:gd name="T117" fmla="*/ 2147483647 h 14"/>
                  <a:gd name="T118" fmla="*/ 2147483647 w 43"/>
                  <a:gd name="T119" fmla="*/ 2147483647 h 14"/>
                  <a:gd name="T120" fmla="*/ 2147483647 w 43"/>
                  <a:gd name="T121" fmla="*/ 0 h 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
                  <a:gd name="T184" fmla="*/ 0 h 14"/>
                  <a:gd name="T185" fmla="*/ 43 w 43"/>
                  <a:gd name="T186" fmla="*/ 14 h 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 h="14">
                    <a:moveTo>
                      <a:pt x="38" y="0"/>
                    </a:moveTo>
                    <a:lnTo>
                      <a:pt x="37" y="0"/>
                    </a:lnTo>
                    <a:lnTo>
                      <a:pt x="36" y="1"/>
                    </a:lnTo>
                    <a:lnTo>
                      <a:pt x="34" y="1"/>
                    </a:lnTo>
                    <a:lnTo>
                      <a:pt x="32" y="1"/>
                    </a:lnTo>
                    <a:lnTo>
                      <a:pt x="30" y="2"/>
                    </a:lnTo>
                    <a:lnTo>
                      <a:pt x="27" y="2"/>
                    </a:lnTo>
                    <a:lnTo>
                      <a:pt x="25" y="2"/>
                    </a:lnTo>
                    <a:lnTo>
                      <a:pt x="24" y="2"/>
                    </a:lnTo>
                    <a:lnTo>
                      <a:pt x="22" y="2"/>
                    </a:lnTo>
                    <a:lnTo>
                      <a:pt x="20" y="1"/>
                    </a:lnTo>
                    <a:lnTo>
                      <a:pt x="18" y="1"/>
                    </a:lnTo>
                    <a:lnTo>
                      <a:pt x="16" y="1"/>
                    </a:lnTo>
                    <a:lnTo>
                      <a:pt x="14" y="1"/>
                    </a:lnTo>
                    <a:lnTo>
                      <a:pt x="13" y="1"/>
                    </a:lnTo>
                    <a:lnTo>
                      <a:pt x="11" y="1"/>
                    </a:lnTo>
                    <a:lnTo>
                      <a:pt x="10" y="2"/>
                    </a:lnTo>
                    <a:lnTo>
                      <a:pt x="9" y="2"/>
                    </a:lnTo>
                    <a:lnTo>
                      <a:pt x="8" y="3"/>
                    </a:lnTo>
                    <a:lnTo>
                      <a:pt x="6" y="3"/>
                    </a:lnTo>
                    <a:lnTo>
                      <a:pt x="5" y="3"/>
                    </a:lnTo>
                    <a:lnTo>
                      <a:pt x="3" y="3"/>
                    </a:lnTo>
                    <a:lnTo>
                      <a:pt x="3" y="4"/>
                    </a:lnTo>
                    <a:lnTo>
                      <a:pt x="3" y="5"/>
                    </a:lnTo>
                    <a:lnTo>
                      <a:pt x="4" y="6"/>
                    </a:lnTo>
                    <a:lnTo>
                      <a:pt x="5" y="7"/>
                    </a:lnTo>
                    <a:lnTo>
                      <a:pt x="5" y="9"/>
                    </a:lnTo>
                    <a:lnTo>
                      <a:pt x="4" y="10"/>
                    </a:lnTo>
                    <a:lnTo>
                      <a:pt x="2" y="10"/>
                    </a:lnTo>
                    <a:lnTo>
                      <a:pt x="1" y="11"/>
                    </a:lnTo>
                    <a:lnTo>
                      <a:pt x="0" y="12"/>
                    </a:lnTo>
                    <a:lnTo>
                      <a:pt x="0" y="13"/>
                    </a:lnTo>
                    <a:lnTo>
                      <a:pt x="2" y="13"/>
                    </a:lnTo>
                    <a:lnTo>
                      <a:pt x="4" y="14"/>
                    </a:lnTo>
                    <a:lnTo>
                      <a:pt x="7" y="14"/>
                    </a:lnTo>
                    <a:lnTo>
                      <a:pt x="9" y="13"/>
                    </a:lnTo>
                    <a:lnTo>
                      <a:pt x="12" y="13"/>
                    </a:lnTo>
                    <a:lnTo>
                      <a:pt x="14" y="12"/>
                    </a:lnTo>
                    <a:lnTo>
                      <a:pt x="17" y="11"/>
                    </a:lnTo>
                    <a:lnTo>
                      <a:pt x="19" y="11"/>
                    </a:lnTo>
                    <a:lnTo>
                      <a:pt x="21" y="10"/>
                    </a:lnTo>
                    <a:lnTo>
                      <a:pt x="23" y="10"/>
                    </a:lnTo>
                    <a:lnTo>
                      <a:pt x="24" y="10"/>
                    </a:lnTo>
                    <a:lnTo>
                      <a:pt x="26" y="10"/>
                    </a:lnTo>
                    <a:lnTo>
                      <a:pt x="28" y="10"/>
                    </a:lnTo>
                    <a:lnTo>
                      <a:pt x="29" y="10"/>
                    </a:lnTo>
                    <a:lnTo>
                      <a:pt x="31" y="10"/>
                    </a:lnTo>
                    <a:lnTo>
                      <a:pt x="33" y="10"/>
                    </a:lnTo>
                    <a:lnTo>
                      <a:pt x="35" y="9"/>
                    </a:lnTo>
                    <a:lnTo>
                      <a:pt x="37" y="9"/>
                    </a:lnTo>
                    <a:lnTo>
                      <a:pt x="39" y="8"/>
                    </a:lnTo>
                    <a:lnTo>
                      <a:pt x="40" y="7"/>
                    </a:lnTo>
                    <a:lnTo>
                      <a:pt x="41" y="7"/>
                    </a:lnTo>
                    <a:lnTo>
                      <a:pt x="42" y="6"/>
                    </a:lnTo>
                    <a:lnTo>
                      <a:pt x="43" y="5"/>
                    </a:lnTo>
                    <a:lnTo>
                      <a:pt x="42" y="4"/>
                    </a:lnTo>
                    <a:lnTo>
                      <a:pt x="42" y="2"/>
                    </a:lnTo>
                    <a:lnTo>
                      <a:pt x="41" y="1"/>
                    </a:lnTo>
                    <a:lnTo>
                      <a:pt x="40" y="1"/>
                    </a:lnTo>
                    <a:lnTo>
                      <a:pt x="38"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0" name="Freeform 44"/>
              <p:cNvSpPr>
                <a:spLocks/>
              </p:cNvSpPr>
              <p:nvPr/>
            </p:nvSpPr>
            <p:spPr bwMode="auto">
              <a:xfrm>
                <a:off x="1176337" y="5170487"/>
                <a:ext cx="23813" cy="22225"/>
              </a:xfrm>
              <a:custGeom>
                <a:avLst/>
                <a:gdLst>
                  <a:gd name="T0" fmla="*/ 2147483647 w 15"/>
                  <a:gd name="T1" fmla="*/ 0 h 14"/>
                  <a:gd name="T2" fmla="*/ 2147483647 w 15"/>
                  <a:gd name="T3" fmla="*/ 2147483647 h 14"/>
                  <a:gd name="T4" fmla="*/ 2147483647 w 15"/>
                  <a:gd name="T5" fmla="*/ 2147483647 h 14"/>
                  <a:gd name="T6" fmla="*/ 0 w 15"/>
                  <a:gd name="T7" fmla="*/ 2147483647 h 14"/>
                  <a:gd name="T8" fmla="*/ 0 w 15"/>
                  <a:gd name="T9" fmla="*/ 2147483647 h 14"/>
                  <a:gd name="T10" fmla="*/ 2147483647 w 15"/>
                  <a:gd name="T11" fmla="*/ 2147483647 h 14"/>
                  <a:gd name="T12" fmla="*/ 2147483647 w 15"/>
                  <a:gd name="T13" fmla="*/ 2147483647 h 14"/>
                  <a:gd name="T14" fmla="*/ 2147483647 w 15"/>
                  <a:gd name="T15" fmla="*/ 2147483647 h 14"/>
                  <a:gd name="T16" fmla="*/ 2147483647 w 15"/>
                  <a:gd name="T17" fmla="*/ 2147483647 h 14"/>
                  <a:gd name="T18" fmla="*/ 2147483647 w 15"/>
                  <a:gd name="T19" fmla="*/ 2147483647 h 14"/>
                  <a:gd name="T20" fmla="*/ 2147483647 w 15"/>
                  <a:gd name="T21" fmla="*/ 2147483647 h 14"/>
                  <a:gd name="T22" fmla="*/ 2147483647 w 15"/>
                  <a:gd name="T23" fmla="*/ 2147483647 h 14"/>
                  <a:gd name="T24" fmla="*/ 2147483647 w 15"/>
                  <a:gd name="T25" fmla="*/ 2147483647 h 14"/>
                  <a:gd name="T26" fmla="*/ 2147483647 w 15"/>
                  <a:gd name="T27" fmla="*/ 2147483647 h 14"/>
                  <a:gd name="T28" fmla="*/ 2147483647 w 15"/>
                  <a:gd name="T29" fmla="*/ 2147483647 h 14"/>
                  <a:gd name="T30" fmla="*/ 2147483647 w 15"/>
                  <a:gd name="T31" fmla="*/ 2147483647 h 14"/>
                  <a:gd name="T32" fmla="*/ 2147483647 w 15"/>
                  <a:gd name="T33" fmla="*/ 2147483647 h 14"/>
                  <a:gd name="T34" fmla="*/ 2147483647 w 15"/>
                  <a:gd name="T35" fmla="*/ 2147483647 h 14"/>
                  <a:gd name="T36" fmla="*/ 2147483647 w 15"/>
                  <a:gd name="T37" fmla="*/ 2147483647 h 14"/>
                  <a:gd name="T38" fmla="*/ 2147483647 w 15"/>
                  <a:gd name="T39" fmla="*/ 2147483647 h 14"/>
                  <a:gd name="T40" fmla="*/ 2147483647 w 15"/>
                  <a:gd name="T41" fmla="*/ 2147483647 h 14"/>
                  <a:gd name="T42" fmla="*/ 2147483647 w 15"/>
                  <a:gd name="T43" fmla="*/ 2147483647 h 14"/>
                  <a:gd name="T44" fmla="*/ 2147483647 w 15"/>
                  <a:gd name="T45" fmla="*/ 2147483647 h 14"/>
                  <a:gd name="T46" fmla="*/ 2147483647 w 15"/>
                  <a:gd name="T47" fmla="*/ 2147483647 h 14"/>
                  <a:gd name="T48" fmla="*/ 2147483647 w 15"/>
                  <a:gd name="T49" fmla="*/ 2147483647 h 14"/>
                  <a:gd name="T50" fmla="*/ 2147483647 w 15"/>
                  <a:gd name="T51" fmla="*/ 2147483647 h 14"/>
                  <a:gd name="T52" fmla="*/ 2147483647 w 15"/>
                  <a:gd name="T53" fmla="*/ 0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
                  <a:gd name="T82" fmla="*/ 0 h 14"/>
                  <a:gd name="T83" fmla="*/ 15 w 15"/>
                  <a:gd name="T84" fmla="*/ 14 h 1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 h="14">
                    <a:moveTo>
                      <a:pt x="5" y="0"/>
                    </a:moveTo>
                    <a:lnTo>
                      <a:pt x="4" y="1"/>
                    </a:lnTo>
                    <a:lnTo>
                      <a:pt x="2" y="2"/>
                    </a:lnTo>
                    <a:lnTo>
                      <a:pt x="0" y="3"/>
                    </a:lnTo>
                    <a:lnTo>
                      <a:pt x="0" y="5"/>
                    </a:lnTo>
                    <a:lnTo>
                      <a:pt x="1" y="7"/>
                    </a:lnTo>
                    <a:lnTo>
                      <a:pt x="2" y="9"/>
                    </a:lnTo>
                    <a:lnTo>
                      <a:pt x="4" y="11"/>
                    </a:lnTo>
                    <a:lnTo>
                      <a:pt x="5" y="12"/>
                    </a:lnTo>
                    <a:lnTo>
                      <a:pt x="5" y="14"/>
                    </a:lnTo>
                    <a:lnTo>
                      <a:pt x="6" y="14"/>
                    </a:lnTo>
                    <a:lnTo>
                      <a:pt x="7" y="13"/>
                    </a:lnTo>
                    <a:lnTo>
                      <a:pt x="8" y="11"/>
                    </a:lnTo>
                    <a:lnTo>
                      <a:pt x="10" y="10"/>
                    </a:lnTo>
                    <a:lnTo>
                      <a:pt x="11" y="10"/>
                    </a:lnTo>
                    <a:lnTo>
                      <a:pt x="12" y="11"/>
                    </a:lnTo>
                    <a:lnTo>
                      <a:pt x="15" y="8"/>
                    </a:lnTo>
                    <a:lnTo>
                      <a:pt x="13" y="4"/>
                    </a:lnTo>
                    <a:lnTo>
                      <a:pt x="12" y="4"/>
                    </a:lnTo>
                    <a:lnTo>
                      <a:pt x="11" y="4"/>
                    </a:lnTo>
                    <a:lnTo>
                      <a:pt x="10" y="4"/>
                    </a:lnTo>
                    <a:lnTo>
                      <a:pt x="9" y="3"/>
                    </a:lnTo>
                    <a:lnTo>
                      <a:pt x="8" y="2"/>
                    </a:lnTo>
                    <a:lnTo>
                      <a:pt x="6" y="1"/>
                    </a:lnTo>
                    <a:lnTo>
                      <a:pt x="5"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1" name="Freeform 45"/>
              <p:cNvSpPr>
                <a:spLocks/>
              </p:cNvSpPr>
              <p:nvPr/>
            </p:nvSpPr>
            <p:spPr bwMode="auto">
              <a:xfrm>
                <a:off x="1196975" y="5199062"/>
                <a:ext cx="23812" cy="11113"/>
              </a:xfrm>
              <a:custGeom>
                <a:avLst/>
                <a:gdLst>
                  <a:gd name="T0" fmla="*/ 2147483647 w 15"/>
                  <a:gd name="T1" fmla="*/ 0 h 7"/>
                  <a:gd name="T2" fmla="*/ 2147483647 w 15"/>
                  <a:gd name="T3" fmla="*/ 0 h 7"/>
                  <a:gd name="T4" fmla="*/ 2147483647 w 15"/>
                  <a:gd name="T5" fmla="*/ 2147483647 h 7"/>
                  <a:gd name="T6" fmla="*/ 2147483647 w 15"/>
                  <a:gd name="T7" fmla="*/ 2147483647 h 7"/>
                  <a:gd name="T8" fmla="*/ 2147483647 w 15"/>
                  <a:gd name="T9" fmla="*/ 2147483647 h 7"/>
                  <a:gd name="T10" fmla="*/ 2147483647 w 15"/>
                  <a:gd name="T11" fmla="*/ 2147483647 h 7"/>
                  <a:gd name="T12" fmla="*/ 2147483647 w 15"/>
                  <a:gd name="T13" fmla="*/ 2147483647 h 7"/>
                  <a:gd name="T14" fmla="*/ 0 w 15"/>
                  <a:gd name="T15" fmla="*/ 2147483647 h 7"/>
                  <a:gd name="T16" fmla="*/ 0 w 15"/>
                  <a:gd name="T17" fmla="*/ 2147483647 h 7"/>
                  <a:gd name="T18" fmla="*/ 2147483647 w 15"/>
                  <a:gd name="T19" fmla="*/ 2147483647 h 7"/>
                  <a:gd name="T20" fmla="*/ 2147483647 w 15"/>
                  <a:gd name="T21" fmla="*/ 2147483647 h 7"/>
                  <a:gd name="T22" fmla="*/ 2147483647 w 15"/>
                  <a:gd name="T23" fmla="*/ 2147483647 h 7"/>
                  <a:gd name="T24" fmla="*/ 2147483647 w 15"/>
                  <a:gd name="T25" fmla="*/ 2147483647 h 7"/>
                  <a:gd name="T26" fmla="*/ 2147483647 w 15"/>
                  <a:gd name="T27" fmla="*/ 2147483647 h 7"/>
                  <a:gd name="T28" fmla="*/ 2147483647 w 15"/>
                  <a:gd name="T29" fmla="*/ 2147483647 h 7"/>
                  <a:gd name="T30" fmla="*/ 2147483647 w 15"/>
                  <a:gd name="T31" fmla="*/ 2147483647 h 7"/>
                  <a:gd name="T32" fmla="*/ 2147483647 w 15"/>
                  <a:gd name="T33" fmla="*/ 2147483647 h 7"/>
                  <a:gd name="T34" fmla="*/ 2147483647 w 15"/>
                  <a:gd name="T35" fmla="*/ 2147483647 h 7"/>
                  <a:gd name="T36" fmla="*/ 2147483647 w 15"/>
                  <a:gd name="T37" fmla="*/ 2147483647 h 7"/>
                  <a:gd name="T38" fmla="*/ 2147483647 w 15"/>
                  <a:gd name="T39" fmla="*/ 2147483647 h 7"/>
                  <a:gd name="T40" fmla="*/ 2147483647 w 15"/>
                  <a:gd name="T41" fmla="*/ 0 h 7"/>
                  <a:gd name="T42" fmla="*/ 2147483647 w 15"/>
                  <a:gd name="T43" fmla="*/ 0 h 7"/>
                  <a:gd name="T44" fmla="*/ 2147483647 w 15"/>
                  <a:gd name="T45" fmla="*/ 0 h 7"/>
                  <a:gd name="T46" fmla="*/ 2147483647 w 15"/>
                  <a:gd name="T47" fmla="*/ 0 h 7"/>
                  <a:gd name="T48" fmla="*/ 2147483647 w 15"/>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
                  <a:gd name="T76" fmla="*/ 0 h 7"/>
                  <a:gd name="T77" fmla="*/ 15 w 15"/>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 h="7">
                    <a:moveTo>
                      <a:pt x="8" y="0"/>
                    </a:moveTo>
                    <a:lnTo>
                      <a:pt x="7" y="0"/>
                    </a:lnTo>
                    <a:lnTo>
                      <a:pt x="6" y="1"/>
                    </a:lnTo>
                    <a:lnTo>
                      <a:pt x="5" y="2"/>
                    </a:lnTo>
                    <a:lnTo>
                      <a:pt x="4" y="3"/>
                    </a:lnTo>
                    <a:lnTo>
                      <a:pt x="2" y="3"/>
                    </a:lnTo>
                    <a:lnTo>
                      <a:pt x="1" y="4"/>
                    </a:lnTo>
                    <a:lnTo>
                      <a:pt x="0" y="5"/>
                    </a:lnTo>
                    <a:lnTo>
                      <a:pt x="0" y="6"/>
                    </a:lnTo>
                    <a:lnTo>
                      <a:pt x="1" y="6"/>
                    </a:lnTo>
                    <a:lnTo>
                      <a:pt x="2" y="7"/>
                    </a:lnTo>
                    <a:lnTo>
                      <a:pt x="4" y="7"/>
                    </a:lnTo>
                    <a:lnTo>
                      <a:pt x="6" y="7"/>
                    </a:lnTo>
                    <a:lnTo>
                      <a:pt x="8" y="7"/>
                    </a:lnTo>
                    <a:lnTo>
                      <a:pt x="10" y="7"/>
                    </a:lnTo>
                    <a:lnTo>
                      <a:pt x="12" y="7"/>
                    </a:lnTo>
                    <a:lnTo>
                      <a:pt x="13" y="7"/>
                    </a:lnTo>
                    <a:lnTo>
                      <a:pt x="14" y="6"/>
                    </a:lnTo>
                    <a:lnTo>
                      <a:pt x="15" y="4"/>
                    </a:lnTo>
                    <a:lnTo>
                      <a:pt x="14" y="1"/>
                    </a:lnTo>
                    <a:lnTo>
                      <a:pt x="13" y="0"/>
                    </a:lnTo>
                    <a:lnTo>
                      <a:pt x="12" y="0"/>
                    </a:lnTo>
                    <a:lnTo>
                      <a:pt x="10" y="0"/>
                    </a:lnTo>
                    <a:lnTo>
                      <a:pt x="9" y="0"/>
                    </a:lnTo>
                    <a:lnTo>
                      <a:pt x="8"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2" name="Freeform 46"/>
              <p:cNvSpPr>
                <a:spLocks/>
              </p:cNvSpPr>
              <p:nvPr/>
            </p:nvSpPr>
            <p:spPr bwMode="auto">
              <a:xfrm>
                <a:off x="1204912" y="5160962"/>
                <a:ext cx="65088" cy="44450"/>
              </a:xfrm>
              <a:custGeom>
                <a:avLst/>
                <a:gdLst>
                  <a:gd name="T0" fmla="*/ 2147483647 w 41"/>
                  <a:gd name="T1" fmla="*/ 0 h 28"/>
                  <a:gd name="T2" fmla="*/ 2147483647 w 41"/>
                  <a:gd name="T3" fmla="*/ 0 h 28"/>
                  <a:gd name="T4" fmla="*/ 0 w 41"/>
                  <a:gd name="T5" fmla="*/ 2147483647 h 28"/>
                  <a:gd name="T6" fmla="*/ 0 w 41"/>
                  <a:gd name="T7" fmla="*/ 2147483647 h 28"/>
                  <a:gd name="T8" fmla="*/ 2147483647 w 41"/>
                  <a:gd name="T9" fmla="*/ 2147483647 h 28"/>
                  <a:gd name="T10" fmla="*/ 2147483647 w 41"/>
                  <a:gd name="T11" fmla="*/ 2147483647 h 28"/>
                  <a:gd name="T12" fmla="*/ 2147483647 w 41"/>
                  <a:gd name="T13" fmla="*/ 2147483647 h 28"/>
                  <a:gd name="T14" fmla="*/ 2147483647 w 41"/>
                  <a:gd name="T15" fmla="*/ 2147483647 h 28"/>
                  <a:gd name="T16" fmla="*/ 2147483647 w 41"/>
                  <a:gd name="T17" fmla="*/ 2147483647 h 28"/>
                  <a:gd name="T18" fmla="*/ 2147483647 w 41"/>
                  <a:gd name="T19" fmla="*/ 2147483647 h 28"/>
                  <a:gd name="T20" fmla="*/ 2147483647 w 41"/>
                  <a:gd name="T21" fmla="*/ 2147483647 h 28"/>
                  <a:gd name="T22" fmla="*/ 2147483647 w 41"/>
                  <a:gd name="T23" fmla="*/ 2147483647 h 28"/>
                  <a:gd name="T24" fmla="*/ 2147483647 w 41"/>
                  <a:gd name="T25" fmla="*/ 2147483647 h 28"/>
                  <a:gd name="T26" fmla="*/ 2147483647 w 41"/>
                  <a:gd name="T27" fmla="*/ 2147483647 h 28"/>
                  <a:gd name="T28" fmla="*/ 2147483647 w 41"/>
                  <a:gd name="T29" fmla="*/ 2147483647 h 28"/>
                  <a:gd name="T30" fmla="*/ 2147483647 w 41"/>
                  <a:gd name="T31" fmla="*/ 2147483647 h 28"/>
                  <a:gd name="T32" fmla="*/ 2147483647 w 41"/>
                  <a:gd name="T33" fmla="*/ 2147483647 h 28"/>
                  <a:gd name="T34" fmla="*/ 2147483647 w 41"/>
                  <a:gd name="T35" fmla="*/ 2147483647 h 28"/>
                  <a:gd name="T36" fmla="*/ 2147483647 w 41"/>
                  <a:gd name="T37" fmla="*/ 2147483647 h 28"/>
                  <a:gd name="T38" fmla="*/ 2147483647 w 41"/>
                  <a:gd name="T39" fmla="*/ 2147483647 h 28"/>
                  <a:gd name="T40" fmla="*/ 2147483647 w 41"/>
                  <a:gd name="T41" fmla="*/ 2147483647 h 28"/>
                  <a:gd name="T42" fmla="*/ 2147483647 w 41"/>
                  <a:gd name="T43" fmla="*/ 2147483647 h 28"/>
                  <a:gd name="T44" fmla="*/ 2147483647 w 41"/>
                  <a:gd name="T45" fmla="*/ 2147483647 h 28"/>
                  <a:gd name="T46" fmla="*/ 2147483647 w 41"/>
                  <a:gd name="T47" fmla="*/ 2147483647 h 28"/>
                  <a:gd name="T48" fmla="*/ 2147483647 w 41"/>
                  <a:gd name="T49" fmla="*/ 2147483647 h 28"/>
                  <a:gd name="T50" fmla="*/ 2147483647 w 41"/>
                  <a:gd name="T51" fmla="*/ 2147483647 h 28"/>
                  <a:gd name="T52" fmla="*/ 2147483647 w 41"/>
                  <a:gd name="T53" fmla="*/ 2147483647 h 28"/>
                  <a:gd name="T54" fmla="*/ 2147483647 w 41"/>
                  <a:gd name="T55" fmla="*/ 2147483647 h 28"/>
                  <a:gd name="T56" fmla="*/ 2147483647 w 41"/>
                  <a:gd name="T57" fmla="*/ 2147483647 h 28"/>
                  <a:gd name="T58" fmla="*/ 2147483647 w 41"/>
                  <a:gd name="T59" fmla="*/ 2147483647 h 28"/>
                  <a:gd name="T60" fmla="*/ 2147483647 w 41"/>
                  <a:gd name="T61" fmla="*/ 2147483647 h 28"/>
                  <a:gd name="T62" fmla="*/ 2147483647 w 41"/>
                  <a:gd name="T63" fmla="*/ 2147483647 h 28"/>
                  <a:gd name="T64" fmla="*/ 2147483647 w 41"/>
                  <a:gd name="T65" fmla="*/ 2147483647 h 28"/>
                  <a:gd name="T66" fmla="*/ 2147483647 w 41"/>
                  <a:gd name="T67" fmla="*/ 2147483647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28"/>
                  <a:gd name="T104" fmla="*/ 41 w 41"/>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28">
                    <a:moveTo>
                      <a:pt x="6" y="0"/>
                    </a:moveTo>
                    <a:lnTo>
                      <a:pt x="6" y="0"/>
                    </a:lnTo>
                    <a:lnTo>
                      <a:pt x="4" y="0"/>
                    </a:lnTo>
                    <a:lnTo>
                      <a:pt x="3" y="0"/>
                    </a:lnTo>
                    <a:lnTo>
                      <a:pt x="2" y="1"/>
                    </a:lnTo>
                    <a:lnTo>
                      <a:pt x="0" y="3"/>
                    </a:lnTo>
                    <a:lnTo>
                      <a:pt x="0" y="5"/>
                    </a:lnTo>
                    <a:lnTo>
                      <a:pt x="0" y="8"/>
                    </a:lnTo>
                    <a:lnTo>
                      <a:pt x="2" y="10"/>
                    </a:lnTo>
                    <a:lnTo>
                      <a:pt x="3" y="11"/>
                    </a:lnTo>
                    <a:lnTo>
                      <a:pt x="5" y="12"/>
                    </a:lnTo>
                    <a:lnTo>
                      <a:pt x="6" y="12"/>
                    </a:lnTo>
                    <a:lnTo>
                      <a:pt x="7" y="13"/>
                    </a:lnTo>
                    <a:lnTo>
                      <a:pt x="9" y="13"/>
                    </a:lnTo>
                    <a:lnTo>
                      <a:pt x="10" y="13"/>
                    </a:lnTo>
                    <a:lnTo>
                      <a:pt x="11" y="13"/>
                    </a:lnTo>
                    <a:lnTo>
                      <a:pt x="12" y="14"/>
                    </a:lnTo>
                    <a:lnTo>
                      <a:pt x="13" y="15"/>
                    </a:lnTo>
                    <a:lnTo>
                      <a:pt x="13" y="16"/>
                    </a:lnTo>
                    <a:lnTo>
                      <a:pt x="13" y="18"/>
                    </a:lnTo>
                    <a:lnTo>
                      <a:pt x="13" y="20"/>
                    </a:lnTo>
                    <a:lnTo>
                      <a:pt x="14" y="23"/>
                    </a:lnTo>
                    <a:lnTo>
                      <a:pt x="15" y="25"/>
                    </a:lnTo>
                    <a:lnTo>
                      <a:pt x="15" y="26"/>
                    </a:lnTo>
                    <a:lnTo>
                      <a:pt x="16" y="27"/>
                    </a:lnTo>
                    <a:lnTo>
                      <a:pt x="17" y="27"/>
                    </a:lnTo>
                    <a:lnTo>
                      <a:pt x="18" y="27"/>
                    </a:lnTo>
                    <a:lnTo>
                      <a:pt x="19" y="28"/>
                    </a:lnTo>
                    <a:lnTo>
                      <a:pt x="21" y="28"/>
                    </a:lnTo>
                    <a:lnTo>
                      <a:pt x="22" y="28"/>
                    </a:lnTo>
                    <a:lnTo>
                      <a:pt x="24" y="28"/>
                    </a:lnTo>
                    <a:lnTo>
                      <a:pt x="25" y="27"/>
                    </a:lnTo>
                    <a:lnTo>
                      <a:pt x="27" y="26"/>
                    </a:lnTo>
                    <a:lnTo>
                      <a:pt x="28" y="25"/>
                    </a:lnTo>
                    <a:lnTo>
                      <a:pt x="30" y="24"/>
                    </a:lnTo>
                    <a:lnTo>
                      <a:pt x="32" y="24"/>
                    </a:lnTo>
                    <a:lnTo>
                      <a:pt x="33" y="23"/>
                    </a:lnTo>
                    <a:lnTo>
                      <a:pt x="34" y="23"/>
                    </a:lnTo>
                    <a:lnTo>
                      <a:pt x="35" y="23"/>
                    </a:lnTo>
                    <a:lnTo>
                      <a:pt x="35" y="22"/>
                    </a:lnTo>
                    <a:lnTo>
                      <a:pt x="37" y="20"/>
                    </a:lnTo>
                    <a:lnTo>
                      <a:pt x="38" y="18"/>
                    </a:lnTo>
                    <a:lnTo>
                      <a:pt x="40" y="17"/>
                    </a:lnTo>
                    <a:lnTo>
                      <a:pt x="41" y="16"/>
                    </a:lnTo>
                    <a:lnTo>
                      <a:pt x="41" y="14"/>
                    </a:lnTo>
                    <a:lnTo>
                      <a:pt x="41" y="12"/>
                    </a:lnTo>
                    <a:lnTo>
                      <a:pt x="38" y="11"/>
                    </a:lnTo>
                    <a:lnTo>
                      <a:pt x="36" y="10"/>
                    </a:lnTo>
                    <a:lnTo>
                      <a:pt x="34" y="9"/>
                    </a:lnTo>
                    <a:lnTo>
                      <a:pt x="31" y="8"/>
                    </a:lnTo>
                    <a:lnTo>
                      <a:pt x="29" y="6"/>
                    </a:lnTo>
                    <a:lnTo>
                      <a:pt x="27" y="5"/>
                    </a:lnTo>
                    <a:lnTo>
                      <a:pt x="25" y="4"/>
                    </a:lnTo>
                    <a:lnTo>
                      <a:pt x="24" y="3"/>
                    </a:lnTo>
                    <a:lnTo>
                      <a:pt x="23" y="3"/>
                    </a:lnTo>
                    <a:lnTo>
                      <a:pt x="22" y="3"/>
                    </a:lnTo>
                    <a:lnTo>
                      <a:pt x="20" y="3"/>
                    </a:lnTo>
                    <a:lnTo>
                      <a:pt x="19" y="3"/>
                    </a:lnTo>
                    <a:lnTo>
                      <a:pt x="17" y="3"/>
                    </a:lnTo>
                    <a:lnTo>
                      <a:pt x="15" y="3"/>
                    </a:lnTo>
                    <a:lnTo>
                      <a:pt x="14" y="4"/>
                    </a:lnTo>
                    <a:lnTo>
                      <a:pt x="12" y="4"/>
                    </a:lnTo>
                    <a:lnTo>
                      <a:pt x="10" y="4"/>
                    </a:lnTo>
                    <a:lnTo>
                      <a:pt x="9" y="3"/>
                    </a:lnTo>
                    <a:lnTo>
                      <a:pt x="7" y="1"/>
                    </a:lnTo>
                    <a:lnTo>
                      <a:pt x="6"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3" name="Freeform 47"/>
              <p:cNvSpPr>
                <a:spLocks/>
              </p:cNvSpPr>
              <p:nvPr/>
            </p:nvSpPr>
            <p:spPr bwMode="auto">
              <a:xfrm>
                <a:off x="1066800" y="5091112"/>
                <a:ext cx="66675" cy="47625"/>
              </a:xfrm>
              <a:custGeom>
                <a:avLst/>
                <a:gdLst>
                  <a:gd name="T0" fmla="*/ 2147483647 w 42"/>
                  <a:gd name="T1" fmla="*/ 0 h 30"/>
                  <a:gd name="T2" fmla="*/ 2147483647 w 42"/>
                  <a:gd name="T3" fmla="*/ 2147483647 h 30"/>
                  <a:gd name="T4" fmla="*/ 2147483647 w 42"/>
                  <a:gd name="T5" fmla="*/ 2147483647 h 30"/>
                  <a:gd name="T6" fmla="*/ 2147483647 w 42"/>
                  <a:gd name="T7" fmla="*/ 2147483647 h 30"/>
                  <a:gd name="T8" fmla="*/ 2147483647 w 42"/>
                  <a:gd name="T9" fmla="*/ 2147483647 h 30"/>
                  <a:gd name="T10" fmla="*/ 2147483647 w 42"/>
                  <a:gd name="T11" fmla="*/ 2147483647 h 30"/>
                  <a:gd name="T12" fmla="*/ 2147483647 w 42"/>
                  <a:gd name="T13" fmla="*/ 2147483647 h 30"/>
                  <a:gd name="T14" fmla="*/ 2147483647 w 42"/>
                  <a:gd name="T15" fmla="*/ 2147483647 h 30"/>
                  <a:gd name="T16" fmla="*/ 0 w 42"/>
                  <a:gd name="T17" fmla="*/ 2147483647 h 30"/>
                  <a:gd name="T18" fmla="*/ 2147483647 w 42"/>
                  <a:gd name="T19" fmla="*/ 2147483647 h 30"/>
                  <a:gd name="T20" fmla="*/ 2147483647 w 42"/>
                  <a:gd name="T21" fmla="*/ 2147483647 h 30"/>
                  <a:gd name="T22" fmla="*/ 2147483647 w 42"/>
                  <a:gd name="T23" fmla="*/ 2147483647 h 30"/>
                  <a:gd name="T24" fmla="*/ 2147483647 w 42"/>
                  <a:gd name="T25" fmla="*/ 2147483647 h 30"/>
                  <a:gd name="T26" fmla="*/ 2147483647 w 42"/>
                  <a:gd name="T27" fmla="*/ 2147483647 h 30"/>
                  <a:gd name="T28" fmla="*/ 2147483647 w 42"/>
                  <a:gd name="T29" fmla="*/ 2147483647 h 30"/>
                  <a:gd name="T30" fmla="*/ 2147483647 w 42"/>
                  <a:gd name="T31" fmla="*/ 2147483647 h 30"/>
                  <a:gd name="T32" fmla="*/ 2147483647 w 42"/>
                  <a:gd name="T33" fmla="*/ 2147483647 h 30"/>
                  <a:gd name="T34" fmla="*/ 2147483647 w 42"/>
                  <a:gd name="T35" fmla="*/ 2147483647 h 30"/>
                  <a:gd name="T36" fmla="*/ 2147483647 w 42"/>
                  <a:gd name="T37" fmla="*/ 2147483647 h 30"/>
                  <a:gd name="T38" fmla="*/ 2147483647 w 42"/>
                  <a:gd name="T39" fmla="*/ 2147483647 h 30"/>
                  <a:gd name="T40" fmla="*/ 2147483647 w 42"/>
                  <a:gd name="T41" fmla="*/ 2147483647 h 30"/>
                  <a:gd name="T42" fmla="*/ 2147483647 w 42"/>
                  <a:gd name="T43" fmla="*/ 2147483647 h 30"/>
                  <a:gd name="T44" fmla="*/ 2147483647 w 42"/>
                  <a:gd name="T45" fmla="*/ 2147483647 h 30"/>
                  <a:gd name="T46" fmla="*/ 2147483647 w 42"/>
                  <a:gd name="T47" fmla="*/ 2147483647 h 30"/>
                  <a:gd name="T48" fmla="*/ 2147483647 w 42"/>
                  <a:gd name="T49" fmla="*/ 2147483647 h 30"/>
                  <a:gd name="T50" fmla="*/ 2147483647 w 42"/>
                  <a:gd name="T51" fmla="*/ 2147483647 h 30"/>
                  <a:gd name="T52" fmla="*/ 2147483647 w 42"/>
                  <a:gd name="T53" fmla="*/ 2147483647 h 30"/>
                  <a:gd name="T54" fmla="*/ 2147483647 w 42"/>
                  <a:gd name="T55" fmla="*/ 2147483647 h 30"/>
                  <a:gd name="T56" fmla="*/ 2147483647 w 42"/>
                  <a:gd name="T57" fmla="*/ 2147483647 h 30"/>
                  <a:gd name="T58" fmla="*/ 2147483647 w 42"/>
                  <a:gd name="T59" fmla="*/ 2147483647 h 30"/>
                  <a:gd name="T60" fmla="*/ 2147483647 w 42"/>
                  <a:gd name="T61" fmla="*/ 2147483647 h 30"/>
                  <a:gd name="T62" fmla="*/ 2147483647 w 42"/>
                  <a:gd name="T63" fmla="*/ 2147483647 h 30"/>
                  <a:gd name="T64" fmla="*/ 2147483647 w 42"/>
                  <a:gd name="T65" fmla="*/ 2147483647 h 30"/>
                  <a:gd name="T66" fmla="*/ 2147483647 w 42"/>
                  <a:gd name="T67" fmla="*/ 2147483647 h 30"/>
                  <a:gd name="T68" fmla="*/ 2147483647 w 42"/>
                  <a:gd name="T69" fmla="*/ 2147483647 h 30"/>
                  <a:gd name="T70" fmla="*/ 2147483647 w 42"/>
                  <a:gd name="T71" fmla="*/ 2147483647 h 30"/>
                  <a:gd name="T72" fmla="*/ 2147483647 w 42"/>
                  <a:gd name="T73" fmla="*/ 2147483647 h 30"/>
                  <a:gd name="T74" fmla="*/ 2147483647 w 42"/>
                  <a:gd name="T75" fmla="*/ 2147483647 h 30"/>
                  <a:gd name="T76" fmla="*/ 2147483647 w 42"/>
                  <a:gd name="T77" fmla="*/ 2147483647 h 30"/>
                  <a:gd name="T78" fmla="*/ 2147483647 w 42"/>
                  <a:gd name="T79" fmla="*/ 0 h 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
                  <a:gd name="T121" fmla="*/ 0 h 30"/>
                  <a:gd name="T122" fmla="*/ 42 w 42"/>
                  <a:gd name="T123" fmla="*/ 30 h 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 h="30">
                    <a:moveTo>
                      <a:pt x="21" y="0"/>
                    </a:moveTo>
                    <a:lnTo>
                      <a:pt x="20" y="0"/>
                    </a:lnTo>
                    <a:lnTo>
                      <a:pt x="19" y="1"/>
                    </a:lnTo>
                    <a:lnTo>
                      <a:pt x="18" y="2"/>
                    </a:lnTo>
                    <a:lnTo>
                      <a:pt x="18" y="3"/>
                    </a:lnTo>
                    <a:lnTo>
                      <a:pt x="17" y="4"/>
                    </a:lnTo>
                    <a:lnTo>
                      <a:pt x="16" y="5"/>
                    </a:lnTo>
                    <a:lnTo>
                      <a:pt x="15" y="7"/>
                    </a:lnTo>
                    <a:lnTo>
                      <a:pt x="13" y="8"/>
                    </a:lnTo>
                    <a:lnTo>
                      <a:pt x="12" y="8"/>
                    </a:lnTo>
                    <a:lnTo>
                      <a:pt x="10" y="9"/>
                    </a:lnTo>
                    <a:lnTo>
                      <a:pt x="8" y="9"/>
                    </a:lnTo>
                    <a:lnTo>
                      <a:pt x="6" y="10"/>
                    </a:lnTo>
                    <a:lnTo>
                      <a:pt x="4" y="11"/>
                    </a:lnTo>
                    <a:lnTo>
                      <a:pt x="2" y="12"/>
                    </a:lnTo>
                    <a:lnTo>
                      <a:pt x="1" y="12"/>
                    </a:lnTo>
                    <a:lnTo>
                      <a:pt x="0" y="13"/>
                    </a:lnTo>
                    <a:lnTo>
                      <a:pt x="0" y="15"/>
                    </a:lnTo>
                    <a:lnTo>
                      <a:pt x="1" y="16"/>
                    </a:lnTo>
                    <a:lnTo>
                      <a:pt x="3" y="16"/>
                    </a:lnTo>
                    <a:lnTo>
                      <a:pt x="4" y="17"/>
                    </a:lnTo>
                    <a:lnTo>
                      <a:pt x="5" y="18"/>
                    </a:lnTo>
                    <a:lnTo>
                      <a:pt x="6" y="20"/>
                    </a:lnTo>
                    <a:lnTo>
                      <a:pt x="8" y="22"/>
                    </a:lnTo>
                    <a:lnTo>
                      <a:pt x="9" y="25"/>
                    </a:lnTo>
                    <a:lnTo>
                      <a:pt x="11" y="26"/>
                    </a:lnTo>
                    <a:lnTo>
                      <a:pt x="12" y="28"/>
                    </a:lnTo>
                    <a:lnTo>
                      <a:pt x="14" y="29"/>
                    </a:lnTo>
                    <a:lnTo>
                      <a:pt x="15" y="29"/>
                    </a:lnTo>
                    <a:lnTo>
                      <a:pt x="17" y="29"/>
                    </a:lnTo>
                    <a:lnTo>
                      <a:pt x="18" y="28"/>
                    </a:lnTo>
                    <a:lnTo>
                      <a:pt x="20" y="28"/>
                    </a:lnTo>
                    <a:lnTo>
                      <a:pt x="21" y="27"/>
                    </a:lnTo>
                    <a:lnTo>
                      <a:pt x="23" y="26"/>
                    </a:lnTo>
                    <a:lnTo>
                      <a:pt x="24" y="26"/>
                    </a:lnTo>
                    <a:lnTo>
                      <a:pt x="25" y="26"/>
                    </a:lnTo>
                    <a:lnTo>
                      <a:pt x="26" y="27"/>
                    </a:lnTo>
                    <a:lnTo>
                      <a:pt x="27" y="28"/>
                    </a:lnTo>
                    <a:lnTo>
                      <a:pt x="27" y="29"/>
                    </a:lnTo>
                    <a:lnTo>
                      <a:pt x="28" y="29"/>
                    </a:lnTo>
                    <a:lnTo>
                      <a:pt x="29" y="28"/>
                    </a:lnTo>
                    <a:lnTo>
                      <a:pt x="30" y="29"/>
                    </a:lnTo>
                    <a:lnTo>
                      <a:pt x="31" y="29"/>
                    </a:lnTo>
                    <a:lnTo>
                      <a:pt x="32" y="29"/>
                    </a:lnTo>
                    <a:lnTo>
                      <a:pt x="32" y="30"/>
                    </a:lnTo>
                    <a:lnTo>
                      <a:pt x="33" y="30"/>
                    </a:lnTo>
                    <a:lnTo>
                      <a:pt x="35" y="30"/>
                    </a:lnTo>
                    <a:lnTo>
                      <a:pt x="36" y="30"/>
                    </a:lnTo>
                    <a:lnTo>
                      <a:pt x="38" y="30"/>
                    </a:lnTo>
                    <a:lnTo>
                      <a:pt x="39" y="29"/>
                    </a:lnTo>
                    <a:lnTo>
                      <a:pt x="40" y="29"/>
                    </a:lnTo>
                    <a:lnTo>
                      <a:pt x="41" y="28"/>
                    </a:lnTo>
                    <a:lnTo>
                      <a:pt x="42" y="26"/>
                    </a:lnTo>
                    <a:lnTo>
                      <a:pt x="42" y="25"/>
                    </a:lnTo>
                    <a:lnTo>
                      <a:pt x="42" y="23"/>
                    </a:lnTo>
                    <a:lnTo>
                      <a:pt x="41" y="22"/>
                    </a:lnTo>
                    <a:lnTo>
                      <a:pt x="40" y="21"/>
                    </a:lnTo>
                    <a:lnTo>
                      <a:pt x="40" y="19"/>
                    </a:lnTo>
                    <a:lnTo>
                      <a:pt x="39" y="18"/>
                    </a:lnTo>
                    <a:lnTo>
                      <a:pt x="38" y="16"/>
                    </a:lnTo>
                    <a:lnTo>
                      <a:pt x="37" y="14"/>
                    </a:lnTo>
                    <a:lnTo>
                      <a:pt x="36" y="14"/>
                    </a:lnTo>
                    <a:lnTo>
                      <a:pt x="35" y="14"/>
                    </a:lnTo>
                    <a:lnTo>
                      <a:pt x="34" y="15"/>
                    </a:lnTo>
                    <a:lnTo>
                      <a:pt x="33" y="15"/>
                    </a:lnTo>
                    <a:lnTo>
                      <a:pt x="31" y="13"/>
                    </a:lnTo>
                    <a:lnTo>
                      <a:pt x="30" y="11"/>
                    </a:lnTo>
                    <a:lnTo>
                      <a:pt x="29" y="9"/>
                    </a:lnTo>
                    <a:lnTo>
                      <a:pt x="28" y="7"/>
                    </a:lnTo>
                    <a:lnTo>
                      <a:pt x="28" y="6"/>
                    </a:lnTo>
                    <a:lnTo>
                      <a:pt x="26" y="6"/>
                    </a:lnTo>
                    <a:lnTo>
                      <a:pt x="25" y="6"/>
                    </a:lnTo>
                    <a:lnTo>
                      <a:pt x="24" y="7"/>
                    </a:lnTo>
                    <a:lnTo>
                      <a:pt x="23" y="6"/>
                    </a:lnTo>
                    <a:lnTo>
                      <a:pt x="23" y="5"/>
                    </a:lnTo>
                    <a:lnTo>
                      <a:pt x="23" y="3"/>
                    </a:lnTo>
                    <a:lnTo>
                      <a:pt x="23" y="1"/>
                    </a:lnTo>
                    <a:lnTo>
                      <a:pt x="22" y="0"/>
                    </a:lnTo>
                    <a:lnTo>
                      <a:pt x="21"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4" name="Freeform 48"/>
              <p:cNvSpPr>
                <a:spLocks/>
              </p:cNvSpPr>
              <p:nvPr/>
            </p:nvSpPr>
            <p:spPr bwMode="auto">
              <a:xfrm>
                <a:off x="915987" y="5054600"/>
                <a:ext cx="30163" cy="38100"/>
              </a:xfrm>
              <a:custGeom>
                <a:avLst/>
                <a:gdLst>
                  <a:gd name="T0" fmla="*/ 2147483647 w 19"/>
                  <a:gd name="T1" fmla="*/ 2147483647 h 24"/>
                  <a:gd name="T2" fmla="*/ 2147483647 w 19"/>
                  <a:gd name="T3" fmla="*/ 2147483647 h 24"/>
                  <a:gd name="T4" fmla="*/ 2147483647 w 19"/>
                  <a:gd name="T5" fmla="*/ 2147483647 h 24"/>
                  <a:gd name="T6" fmla="*/ 2147483647 w 19"/>
                  <a:gd name="T7" fmla="*/ 2147483647 h 24"/>
                  <a:gd name="T8" fmla="*/ 2147483647 w 19"/>
                  <a:gd name="T9" fmla="*/ 2147483647 h 24"/>
                  <a:gd name="T10" fmla="*/ 2147483647 w 19"/>
                  <a:gd name="T11" fmla="*/ 2147483647 h 24"/>
                  <a:gd name="T12" fmla="*/ 2147483647 w 19"/>
                  <a:gd name="T13" fmla="*/ 2147483647 h 24"/>
                  <a:gd name="T14" fmla="*/ 2147483647 w 19"/>
                  <a:gd name="T15" fmla="*/ 2147483647 h 24"/>
                  <a:gd name="T16" fmla="*/ 2147483647 w 19"/>
                  <a:gd name="T17" fmla="*/ 2147483647 h 24"/>
                  <a:gd name="T18" fmla="*/ 2147483647 w 19"/>
                  <a:gd name="T19" fmla="*/ 2147483647 h 24"/>
                  <a:gd name="T20" fmla="*/ 0 w 19"/>
                  <a:gd name="T21" fmla="*/ 2147483647 h 24"/>
                  <a:gd name="T22" fmla="*/ 0 w 19"/>
                  <a:gd name="T23" fmla="*/ 2147483647 h 24"/>
                  <a:gd name="T24" fmla="*/ 0 w 19"/>
                  <a:gd name="T25" fmla="*/ 2147483647 h 24"/>
                  <a:gd name="T26" fmla="*/ 2147483647 w 19"/>
                  <a:gd name="T27" fmla="*/ 2147483647 h 24"/>
                  <a:gd name="T28" fmla="*/ 2147483647 w 19"/>
                  <a:gd name="T29" fmla="*/ 2147483647 h 24"/>
                  <a:gd name="T30" fmla="*/ 2147483647 w 19"/>
                  <a:gd name="T31" fmla="*/ 2147483647 h 24"/>
                  <a:gd name="T32" fmla="*/ 2147483647 w 19"/>
                  <a:gd name="T33" fmla="*/ 2147483647 h 24"/>
                  <a:gd name="T34" fmla="*/ 2147483647 w 19"/>
                  <a:gd name="T35" fmla="*/ 2147483647 h 24"/>
                  <a:gd name="T36" fmla="*/ 2147483647 w 19"/>
                  <a:gd name="T37" fmla="*/ 2147483647 h 24"/>
                  <a:gd name="T38" fmla="*/ 2147483647 w 19"/>
                  <a:gd name="T39" fmla="*/ 2147483647 h 24"/>
                  <a:gd name="T40" fmla="*/ 2147483647 w 19"/>
                  <a:gd name="T41" fmla="*/ 2147483647 h 24"/>
                  <a:gd name="T42" fmla="*/ 2147483647 w 19"/>
                  <a:gd name="T43" fmla="*/ 2147483647 h 24"/>
                  <a:gd name="T44" fmla="*/ 2147483647 w 19"/>
                  <a:gd name="T45" fmla="*/ 2147483647 h 24"/>
                  <a:gd name="T46" fmla="*/ 2147483647 w 19"/>
                  <a:gd name="T47" fmla="*/ 2147483647 h 24"/>
                  <a:gd name="T48" fmla="*/ 2147483647 w 19"/>
                  <a:gd name="T49" fmla="*/ 2147483647 h 24"/>
                  <a:gd name="T50" fmla="*/ 2147483647 w 19"/>
                  <a:gd name="T51" fmla="*/ 2147483647 h 24"/>
                  <a:gd name="T52" fmla="*/ 2147483647 w 19"/>
                  <a:gd name="T53" fmla="*/ 2147483647 h 24"/>
                  <a:gd name="T54" fmla="*/ 2147483647 w 19"/>
                  <a:gd name="T55" fmla="*/ 2147483647 h 24"/>
                  <a:gd name="T56" fmla="*/ 2147483647 w 19"/>
                  <a:gd name="T57" fmla="*/ 2147483647 h 24"/>
                  <a:gd name="T58" fmla="*/ 2147483647 w 19"/>
                  <a:gd name="T59" fmla="*/ 0 h 24"/>
                  <a:gd name="T60" fmla="*/ 2147483647 w 19"/>
                  <a:gd name="T61" fmla="*/ 0 h 24"/>
                  <a:gd name="T62" fmla="*/ 2147483647 w 19"/>
                  <a:gd name="T63" fmla="*/ 2147483647 h 24"/>
                  <a:gd name="T64" fmla="*/ 2147483647 w 19"/>
                  <a:gd name="T65" fmla="*/ 2147483647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4"/>
                  <a:gd name="T101" fmla="*/ 19 w 19"/>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4">
                    <a:moveTo>
                      <a:pt x="15" y="2"/>
                    </a:moveTo>
                    <a:lnTo>
                      <a:pt x="15" y="2"/>
                    </a:lnTo>
                    <a:lnTo>
                      <a:pt x="14" y="4"/>
                    </a:lnTo>
                    <a:lnTo>
                      <a:pt x="13" y="6"/>
                    </a:lnTo>
                    <a:lnTo>
                      <a:pt x="10" y="8"/>
                    </a:lnTo>
                    <a:lnTo>
                      <a:pt x="8" y="10"/>
                    </a:lnTo>
                    <a:lnTo>
                      <a:pt x="6" y="12"/>
                    </a:lnTo>
                    <a:lnTo>
                      <a:pt x="4" y="13"/>
                    </a:lnTo>
                    <a:lnTo>
                      <a:pt x="3" y="15"/>
                    </a:lnTo>
                    <a:lnTo>
                      <a:pt x="1" y="17"/>
                    </a:lnTo>
                    <a:lnTo>
                      <a:pt x="0" y="18"/>
                    </a:lnTo>
                    <a:lnTo>
                      <a:pt x="0" y="20"/>
                    </a:lnTo>
                    <a:lnTo>
                      <a:pt x="0" y="21"/>
                    </a:lnTo>
                    <a:lnTo>
                      <a:pt x="1" y="23"/>
                    </a:lnTo>
                    <a:lnTo>
                      <a:pt x="2" y="24"/>
                    </a:lnTo>
                    <a:lnTo>
                      <a:pt x="4" y="24"/>
                    </a:lnTo>
                    <a:lnTo>
                      <a:pt x="5" y="22"/>
                    </a:lnTo>
                    <a:lnTo>
                      <a:pt x="6" y="20"/>
                    </a:lnTo>
                    <a:lnTo>
                      <a:pt x="8" y="18"/>
                    </a:lnTo>
                    <a:lnTo>
                      <a:pt x="10" y="16"/>
                    </a:lnTo>
                    <a:lnTo>
                      <a:pt x="12" y="15"/>
                    </a:lnTo>
                    <a:lnTo>
                      <a:pt x="14" y="14"/>
                    </a:lnTo>
                    <a:lnTo>
                      <a:pt x="16" y="12"/>
                    </a:lnTo>
                    <a:lnTo>
                      <a:pt x="17" y="11"/>
                    </a:lnTo>
                    <a:lnTo>
                      <a:pt x="18" y="9"/>
                    </a:lnTo>
                    <a:lnTo>
                      <a:pt x="18" y="7"/>
                    </a:lnTo>
                    <a:lnTo>
                      <a:pt x="19" y="5"/>
                    </a:lnTo>
                    <a:lnTo>
                      <a:pt x="19" y="3"/>
                    </a:lnTo>
                    <a:lnTo>
                      <a:pt x="19" y="2"/>
                    </a:lnTo>
                    <a:lnTo>
                      <a:pt x="18" y="0"/>
                    </a:lnTo>
                    <a:lnTo>
                      <a:pt x="17" y="0"/>
                    </a:lnTo>
                    <a:lnTo>
                      <a:pt x="15" y="1"/>
                    </a:lnTo>
                    <a:lnTo>
                      <a:pt x="15" y="2"/>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5" name="Freeform 49"/>
              <p:cNvSpPr>
                <a:spLocks/>
              </p:cNvSpPr>
              <p:nvPr/>
            </p:nvSpPr>
            <p:spPr bwMode="auto">
              <a:xfrm>
                <a:off x="954087" y="5040312"/>
                <a:ext cx="55563" cy="42863"/>
              </a:xfrm>
              <a:custGeom>
                <a:avLst/>
                <a:gdLst>
                  <a:gd name="T0" fmla="*/ 2147483647 w 35"/>
                  <a:gd name="T1" fmla="*/ 2147483647 h 27"/>
                  <a:gd name="T2" fmla="*/ 2147483647 w 35"/>
                  <a:gd name="T3" fmla="*/ 2147483647 h 27"/>
                  <a:gd name="T4" fmla="*/ 2147483647 w 35"/>
                  <a:gd name="T5" fmla="*/ 2147483647 h 27"/>
                  <a:gd name="T6" fmla="*/ 2147483647 w 35"/>
                  <a:gd name="T7" fmla="*/ 2147483647 h 27"/>
                  <a:gd name="T8" fmla="*/ 2147483647 w 35"/>
                  <a:gd name="T9" fmla="*/ 2147483647 h 27"/>
                  <a:gd name="T10" fmla="*/ 2147483647 w 35"/>
                  <a:gd name="T11" fmla="*/ 2147483647 h 27"/>
                  <a:gd name="T12" fmla="*/ 2147483647 w 35"/>
                  <a:gd name="T13" fmla="*/ 2147483647 h 27"/>
                  <a:gd name="T14" fmla="*/ 2147483647 w 35"/>
                  <a:gd name="T15" fmla="*/ 2147483647 h 27"/>
                  <a:gd name="T16" fmla="*/ 2147483647 w 35"/>
                  <a:gd name="T17" fmla="*/ 0 h 27"/>
                  <a:gd name="T18" fmla="*/ 2147483647 w 35"/>
                  <a:gd name="T19" fmla="*/ 0 h 27"/>
                  <a:gd name="T20" fmla="*/ 2147483647 w 35"/>
                  <a:gd name="T21" fmla="*/ 2147483647 h 27"/>
                  <a:gd name="T22" fmla="*/ 2147483647 w 35"/>
                  <a:gd name="T23" fmla="*/ 2147483647 h 27"/>
                  <a:gd name="T24" fmla="*/ 2147483647 w 35"/>
                  <a:gd name="T25" fmla="*/ 2147483647 h 27"/>
                  <a:gd name="T26" fmla="*/ 2147483647 w 35"/>
                  <a:gd name="T27" fmla="*/ 2147483647 h 27"/>
                  <a:gd name="T28" fmla="*/ 2147483647 w 35"/>
                  <a:gd name="T29" fmla="*/ 2147483647 h 27"/>
                  <a:gd name="T30" fmla="*/ 2147483647 w 35"/>
                  <a:gd name="T31" fmla="*/ 2147483647 h 27"/>
                  <a:gd name="T32" fmla="*/ 2147483647 w 35"/>
                  <a:gd name="T33" fmla="*/ 2147483647 h 27"/>
                  <a:gd name="T34" fmla="*/ 0 w 35"/>
                  <a:gd name="T35" fmla="*/ 2147483647 h 27"/>
                  <a:gd name="T36" fmla="*/ 2147483647 w 35"/>
                  <a:gd name="T37" fmla="*/ 2147483647 h 27"/>
                  <a:gd name="T38" fmla="*/ 2147483647 w 35"/>
                  <a:gd name="T39" fmla="*/ 2147483647 h 27"/>
                  <a:gd name="T40" fmla="*/ 2147483647 w 35"/>
                  <a:gd name="T41" fmla="*/ 2147483647 h 27"/>
                  <a:gd name="T42" fmla="*/ 2147483647 w 35"/>
                  <a:gd name="T43" fmla="*/ 2147483647 h 27"/>
                  <a:gd name="T44" fmla="*/ 2147483647 w 35"/>
                  <a:gd name="T45" fmla="*/ 2147483647 h 27"/>
                  <a:gd name="T46" fmla="*/ 2147483647 w 35"/>
                  <a:gd name="T47" fmla="*/ 2147483647 h 27"/>
                  <a:gd name="T48" fmla="*/ 2147483647 w 35"/>
                  <a:gd name="T49" fmla="*/ 2147483647 h 27"/>
                  <a:gd name="T50" fmla="*/ 2147483647 w 35"/>
                  <a:gd name="T51" fmla="*/ 2147483647 h 27"/>
                  <a:gd name="T52" fmla="*/ 2147483647 w 35"/>
                  <a:gd name="T53" fmla="*/ 2147483647 h 27"/>
                  <a:gd name="T54" fmla="*/ 2147483647 w 35"/>
                  <a:gd name="T55" fmla="*/ 2147483647 h 27"/>
                  <a:gd name="T56" fmla="*/ 2147483647 w 35"/>
                  <a:gd name="T57" fmla="*/ 2147483647 h 27"/>
                  <a:gd name="T58" fmla="*/ 2147483647 w 35"/>
                  <a:gd name="T59" fmla="*/ 2147483647 h 27"/>
                  <a:gd name="T60" fmla="*/ 2147483647 w 35"/>
                  <a:gd name="T61" fmla="*/ 2147483647 h 27"/>
                  <a:gd name="T62" fmla="*/ 2147483647 w 35"/>
                  <a:gd name="T63" fmla="*/ 2147483647 h 27"/>
                  <a:gd name="T64" fmla="*/ 2147483647 w 35"/>
                  <a:gd name="T65" fmla="*/ 2147483647 h 27"/>
                  <a:gd name="T66" fmla="*/ 2147483647 w 35"/>
                  <a:gd name="T67" fmla="*/ 2147483647 h 27"/>
                  <a:gd name="T68" fmla="*/ 2147483647 w 35"/>
                  <a:gd name="T69" fmla="*/ 2147483647 h 27"/>
                  <a:gd name="T70" fmla="*/ 2147483647 w 35"/>
                  <a:gd name="T71" fmla="*/ 2147483647 h 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
                  <a:gd name="T109" fmla="*/ 0 h 27"/>
                  <a:gd name="T110" fmla="*/ 35 w 35"/>
                  <a:gd name="T111" fmla="*/ 27 h 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 h="27">
                    <a:moveTo>
                      <a:pt x="32" y="14"/>
                    </a:moveTo>
                    <a:lnTo>
                      <a:pt x="33" y="13"/>
                    </a:lnTo>
                    <a:lnTo>
                      <a:pt x="34" y="12"/>
                    </a:lnTo>
                    <a:lnTo>
                      <a:pt x="35" y="10"/>
                    </a:lnTo>
                    <a:lnTo>
                      <a:pt x="35" y="8"/>
                    </a:lnTo>
                    <a:lnTo>
                      <a:pt x="35" y="6"/>
                    </a:lnTo>
                    <a:lnTo>
                      <a:pt x="35" y="4"/>
                    </a:lnTo>
                    <a:lnTo>
                      <a:pt x="33" y="3"/>
                    </a:lnTo>
                    <a:lnTo>
                      <a:pt x="31" y="2"/>
                    </a:lnTo>
                    <a:lnTo>
                      <a:pt x="29" y="2"/>
                    </a:lnTo>
                    <a:lnTo>
                      <a:pt x="28" y="2"/>
                    </a:lnTo>
                    <a:lnTo>
                      <a:pt x="27" y="2"/>
                    </a:lnTo>
                    <a:lnTo>
                      <a:pt x="26" y="2"/>
                    </a:lnTo>
                    <a:lnTo>
                      <a:pt x="25" y="2"/>
                    </a:lnTo>
                    <a:lnTo>
                      <a:pt x="24" y="1"/>
                    </a:lnTo>
                    <a:lnTo>
                      <a:pt x="23" y="1"/>
                    </a:lnTo>
                    <a:lnTo>
                      <a:pt x="22" y="0"/>
                    </a:lnTo>
                    <a:lnTo>
                      <a:pt x="21" y="0"/>
                    </a:lnTo>
                    <a:lnTo>
                      <a:pt x="18" y="0"/>
                    </a:lnTo>
                    <a:lnTo>
                      <a:pt x="16" y="1"/>
                    </a:lnTo>
                    <a:lnTo>
                      <a:pt x="13" y="1"/>
                    </a:lnTo>
                    <a:lnTo>
                      <a:pt x="10" y="2"/>
                    </a:lnTo>
                    <a:lnTo>
                      <a:pt x="8" y="2"/>
                    </a:lnTo>
                    <a:lnTo>
                      <a:pt x="8" y="3"/>
                    </a:lnTo>
                    <a:lnTo>
                      <a:pt x="7" y="4"/>
                    </a:lnTo>
                    <a:lnTo>
                      <a:pt x="7" y="6"/>
                    </a:lnTo>
                    <a:lnTo>
                      <a:pt x="6" y="7"/>
                    </a:lnTo>
                    <a:lnTo>
                      <a:pt x="5" y="9"/>
                    </a:lnTo>
                    <a:lnTo>
                      <a:pt x="4" y="9"/>
                    </a:lnTo>
                    <a:lnTo>
                      <a:pt x="4" y="10"/>
                    </a:lnTo>
                    <a:lnTo>
                      <a:pt x="3" y="11"/>
                    </a:lnTo>
                    <a:lnTo>
                      <a:pt x="1" y="11"/>
                    </a:lnTo>
                    <a:lnTo>
                      <a:pt x="1" y="12"/>
                    </a:lnTo>
                    <a:lnTo>
                      <a:pt x="0" y="13"/>
                    </a:lnTo>
                    <a:lnTo>
                      <a:pt x="0" y="14"/>
                    </a:lnTo>
                    <a:lnTo>
                      <a:pt x="0" y="16"/>
                    </a:lnTo>
                    <a:lnTo>
                      <a:pt x="1" y="17"/>
                    </a:lnTo>
                    <a:lnTo>
                      <a:pt x="2" y="17"/>
                    </a:lnTo>
                    <a:lnTo>
                      <a:pt x="3" y="18"/>
                    </a:lnTo>
                    <a:lnTo>
                      <a:pt x="4" y="18"/>
                    </a:lnTo>
                    <a:lnTo>
                      <a:pt x="6" y="19"/>
                    </a:lnTo>
                    <a:lnTo>
                      <a:pt x="7" y="19"/>
                    </a:lnTo>
                    <a:lnTo>
                      <a:pt x="8" y="19"/>
                    </a:lnTo>
                    <a:lnTo>
                      <a:pt x="7" y="19"/>
                    </a:lnTo>
                    <a:lnTo>
                      <a:pt x="7" y="20"/>
                    </a:lnTo>
                    <a:lnTo>
                      <a:pt x="7" y="21"/>
                    </a:lnTo>
                    <a:lnTo>
                      <a:pt x="8" y="21"/>
                    </a:lnTo>
                    <a:lnTo>
                      <a:pt x="9" y="21"/>
                    </a:lnTo>
                    <a:lnTo>
                      <a:pt x="10" y="21"/>
                    </a:lnTo>
                    <a:lnTo>
                      <a:pt x="12" y="21"/>
                    </a:lnTo>
                    <a:lnTo>
                      <a:pt x="13" y="21"/>
                    </a:lnTo>
                    <a:lnTo>
                      <a:pt x="14" y="21"/>
                    </a:lnTo>
                    <a:lnTo>
                      <a:pt x="15" y="21"/>
                    </a:lnTo>
                    <a:lnTo>
                      <a:pt x="16" y="22"/>
                    </a:lnTo>
                    <a:lnTo>
                      <a:pt x="17" y="24"/>
                    </a:lnTo>
                    <a:lnTo>
                      <a:pt x="18" y="25"/>
                    </a:lnTo>
                    <a:lnTo>
                      <a:pt x="20" y="27"/>
                    </a:lnTo>
                    <a:lnTo>
                      <a:pt x="22" y="27"/>
                    </a:lnTo>
                    <a:lnTo>
                      <a:pt x="23" y="27"/>
                    </a:lnTo>
                    <a:lnTo>
                      <a:pt x="24" y="27"/>
                    </a:lnTo>
                    <a:lnTo>
                      <a:pt x="25" y="27"/>
                    </a:lnTo>
                    <a:lnTo>
                      <a:pt x="27" y="27"/>
                    </a:lnTo>
                    <a:lnTo>
                      <a:pt x="28" y="26"/>
                    </a:lnTo>
                    <a:lnTo>
                      <a:pt x="29" y="26"/>
                    </a:lnTo>
                    <a:lnTo>
                      <a:pt x="30" y="25"/>
                    </a:lnTo>
                    <a:lnTo>
                      <a:pt x="30" y="24"/>
                    </a:lnTo>
                    <a:lnTo>
                      <a:pt x="31" y="22"/>
                    </a:lnTo>
                    <a:lnTo>
                      <a:pt x="32" y="20"/>
                    </a:lnTo>
                    <a:lnTo>
                      <a:pt x="33" y="17"/>
                    </a:lnTo>
                    <a:lnTo>
                      <a:pt x="32" y="1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6" name="Freeform 50"/>
              <p:cNvSpPr>
                <a:spLocks/>
              </p:cNvSpPr>
              <p:nvPr/>
            </p:nvSpPr>
            <p:spPr bwMode="auto">
              <a:xfrm>
                <a:off x="1150937" y="5132387"/>
                <a:ext cx="68263" cy="22225"/>
              </a:xfrm>
              <a:custGeom>
                <a:avLst/>
                <a:gdLst>
                  <a:gd name="T0" fmla="*/ 2147483647 w 43"/>
                  <a:gd name="T1" fmla="*/ 0 h 14"/>
                  <a:gd name="T2" fmla="*/ 2147483647 w 43"/>
                  <a:gd name="T3" fmla="*/ 0 h 14"/>
                  <a:gd name="T4" fmla="*/ 2147483647 w 43"/>
                  <a:gd name="T5" fmla="*/ 0 h 14"/>
                  <a:gd name="T6" fmla="*/ 2147483647 w 43"/>
                  <a:gd name="T7" fmla="*/ 2147483647 h 14"/>
                  <a:gd name="T8" fmla="*/ 2147483647 w 43"/>
                  <a:gd name="T9" fmla="*/ 2147483647 h 14"/>
                  <a:gd name="T10" fmla="*/ 2147483647 w 43"/>
                  <a:gd name="T11" fmla="*/ 2147483647 h 14"/>
                  <a:gd name="T12" fmla="*/ 2147483647 w 43"/>
                  <a:gd name="T13" fmla="*/ 2147483647 h 14"/>
                  <a:gd name="T14" fmla="*/ 2147483647 w 43"/>
                  <a:gd name="T15" fmla="*/ 2147483647 h 14"/>
                  <a:gd name="T16" fmla="*/ 2147483647 w 43"/>
                  <a:gd name="T17" fmla="*/ 2147483647 h 14"/>
                  <a:gd name="T18" fmla="*/ 2147483647 w 43"/>
                  <a:gd name="T19" fmla="*/ 2147483647 h 14"/>
                  <a:gd name="T20" fmla="*/ 2147483647 w 43"/>
                  <a:gd name="T21" fmla="*/ 2147483647 h 14"/>
                  <a:gd name="T22" fmla="*/ 2147483647 w 43"/>
                  <a:gd name="T23" fmla="*/ 2147483647 h 14"/>
                  <a:gd name="T24" fmla="*/ 2147483647 w 43"/>
                  <a:gd name="T25" fmla="*/ 2147483647 h 14"/>
                  <a:gd name="T26" fmla="*/ 2147483647 w 43"/>
                  <a:gd name="T27" fmla="*/ 2147483647 h 14"/>
                  <a:gd name="T28" fmla="*/ 2147483647 w 43"/>
                  <a:gd name="T29" fmla="*/ 2147483647 h 14"/>
                  <a:gd name="T30" fmla="*/ 2147483647 w 43"/>
                  <a:gd name="T31" fmla="*/ 2147483647 h 14"/>
                  <a:gd name="T32" fmla="*/ 2147483647 w 43"/>
                  <a:gd name="T33" fmla="*/ 2147483647 h 14"/>
                  <a:gd name="T34" fmla="*/ 2147483647 w 43"/>
                  <a:gd name="T35" fmla="*/ 2147483647 h 14"/>
                  <a:gd name="T36" fmla="*/ 2147483647 w 43"/>
                  <a:gd name="T37" fmla="*/ 2147483647 h 14"/>
                  <a:gd name="T38" fmla="*/ 2147483647 w 43"/>
                  <a:gd name="T39" fmla="*/ 2147483647 h 14"/>
                  <a:gd name="T40" fmla="*/ 2147483647 w 43"/>
                  <a:gd name="T41" fmla="*/ 2147483647 h 14"/>
                  <a:gd name="T42" fmla="*/ 2147483647 w 43"/>
                  <a:gd name="T43" fmla="*/ 2147483647 h 14"/>
                  <a:gd name="T44" fmla="*/ 2147483647 w 43"/>
                  <a:gd name="T45" fmla="*/ 2147483647 h 14"/>
                  <a:gd name="T46" fmla="*/ 2147483647 w 43"/>
                  <a:gd name="T47" fmla="*/ 2147483647 h 14"/>
                  <a:gd name="T48" fmla="*/ 2147483647 w 43"/>
                  <a:gd name="T49" fmla="*/ 2147483647 h 14"/>
                  <a:gd name="T50" fmla="*/ 2147483647 w 43"/>
                  <a:gd name="T51" fmla="*/ 2147483647 h 14"/>
                  <a:gd name="T52" fmla="*/ 2147483647 w 43"/>
                  <a:gd name="T53" fmla="*/ 2147483647 h 14"/>
                  <a:gd name="T54" fmla="*/ 2147483647 w 43"/>
                  <a:gd name="T55" fmla="*/ 2147483647 h 14"/>
                  <a:gd name="T56" fmla="*/ 2147483647 w 43"/>
                  <a:gd name="T57" fmla="*/ 2147483647 h 14"/>
                  <a:gd name="T58" fmla="*/ 2147483647 w 43"/>
                  <a:gd name="T59" fmla="*/ 2147483647 h 14"/>
                  <a:gd name="T60" fmla="*/ 0 w 43"/>
                  <a:gd name="T61" fmla="*/ 2147483647 h 14"/>
                  <a:gd name="T62" fmla="*/ 0 w 43"/>
                  <a:gd name="T63" fmla="*/ 2147483647 h 14"/>
                  <a:gd name="T64" fmla="*/ 2147483647 w 43"/>
                  <a:gd name="T65" fmla="*/ 2147483647 h 14"/>
                  <a:gd name="T66" fmla="*/ 2147483647 w 43"/>
                  <a:gd name="T67" fmla="*/ 2147483647 h 14"/>
                  <a:gd name="T68" fmla="*/ 2147483647 w 43"/>
                  <a:gd name="T69" fmla="*/ 2147483647 h 14"/>
                  <a:gd name="T70" fmla="*/ 2147483647 w 43"/>
                  <a:gd name="T71" fmla="*/ 2147483647 h 14"/>
                  <a:gd name="T72" fmla="*/ 2147483647 w 43"/>
                  <a:gd name="T73" fmla="*/ 2147483647 h 14"/>
                  <a:gd name="T74" fmla="*/ 2147483647 w 43"/>
                  <a:gd name="T75" fmla="*/ 2147483647 h 14"/>
                  <a:gd name="T76" fmla="*/ 2147483647 w 43"/>
                  <a:gd name="T77" fmla="*/ 2147483647 h 14"/>
                  <a:gd name="T78" fmla="*/ 2147483647 w 43"/>
                  <a:gd name="T79" fmla="*/ 2147483647 h 14"/>
                  <a:gd name="T80" fmla="*/ 2147483647 w 43"/>
                  <a:gd name="T81" fmla="*/ 2147483647 h 14"/>
                  <a:gd name="T82" fmla="*/ 2147483647 w 43"/>
                  <a:gd name="T83" fmla="*/ 2147483647 h 14"/>
                  <a:gd name="T84" fmla="*/ 2147483647 w 43"/>
                  <a:gd name="T85" fmla="*/ 2147483647 h 14"/>
                  <a:gd name="T86" fmla="*/ 2147483647 w 43"/>
                  <a:gd name="T87" fmla="*/ 2147483647 h 14"/>
                  <a:gd name="T88" fmla="*/ 2147483647 w 43"/>
                  <a:gd name="T89" fmla="*/ 2147483647 h 14"/>
                  <a:gd name="T90" fmla="*/ 2147483647 w 43"/>
                  <a:gd name="T91" fmla="*/ 2147483647 h 14"/>
                  <a:gd name="T92" fmla="*/ 2147483647 w 43"/>
                  <a:gd name="T93" fmla="*/ 2147483647 h 14"/>
                  <a:gd name="T94" fmla="*/ 2147483647 w 43"/>
                  <a:gd name="T95" fmla="*/ 2147483647 h 14"/>
                  <a:gd name="T96" fmla="*/ 2147483647 w 43"/>
                  <a:gd name="T97" fmla="*/ 2147483647 h 14"/>
                  <a:gd name="T98" fmla="*/ 2147483647 w 43"/>
                  <a:gd name="T99" fmla="*/ 2147483647 h 14"/>
                  <a:gd name="T100" fmla="*/ 2147483647 w 43"/>
                  <a:gd name="T101" fmla="*/ 2147483647 h 14"/>
                  <a:gd name="T102" fmla="*/ 2147483647 w 43"/>
                  <a:gd name="T103" fmla="*/ 2147483647 h 14"/>
                  <a:gd name="T104" fmla="*/ 2147483647 w 43"/>
                  <a:gd name="T105" fmla="*/ 2147483647 h 14"/>
                  <a:gd name="T106" fmla="*/ 2147483647 w 43"/>
                  <a:gd name="T107" fmla="*/ 2147483647 h 14"/>
                  <a:gd name="T108" fmla="*/ 2147483647 w 43"/>
                  <a:gd name="T109" fmla="*/ 2147483647 h 14"/>
                  <a:gd name="T110" fmla="*/ 2147483647 w 43"/>
                  <a:gd name="T111" fmla="*/ 2147483647 h 14"/>
                  <a:gd name="T112" fmla="*/ 2147483647 w 43"/>
                  <a:gd name="T113" fmla="*/ 2147483647 h 14"/>
                  <a:gd name="T114" fmla="*/ 2147483647 w 43"/>
                  <a:gd name="T115" fmla="*/ 2147483647 h 14"/>
                  <a:gd name="T116" fmla="*/ 2147483647 w 43"/>
                  <a:gd name="T117" fmla="*/ 2147483647 h 14"/>
                  <a:gd name="T118" fmla="*/ 2147483647 w 43"/>
                  <a:gd name="T119" fmla="*/ 0 h 14"/>
                  <a:gd name="T120" fmla="*/ 2147483647 w 43"/>
                  <a:gd name="T121" fmla="*/ 0 h 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
                  <a:gd name="T184" fmla="*/ 0 h 14"/>
                  <a:gd name="T185" fmla="*/ 43 w 43"/>
                  <a:gd name="T186" fmla="*/ 14 h 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 h="14">
                    <a:moveTo>
                      <a:pt x="39" y="0"/>
                    </a:moveTo>
                    <a:lnTo>
                      <a:pt x="38" y="0"/>
                    </a:lnTo>
                    <a:lnTo>
                      <a:pt x="37" y="0"/>
                    </a:lnTo>
                    <a:lnTo>
                      <a:pt x="35" y="1"/>
                    </a:lnTo>
                    <a:lnTo>
                      <a:pt x="33" y="1"/>
                    </a:lnTo>
                    <a:lnTo>
                      <a:pt x="30" y="1"/>
                    </a:lnTo>
                    <a:lnTo>
                      <a:pt x="28" y="2"/>
                    </a:lnTo>
                    <a:lnTo>
                      <a:pt x="26" y="2"/>
                    </a:lnTo>
                    <a:lnTo>
                      <a:pt x="24" y="2"/>
                    </a:lnTo>
                    <a:lnTo>
                      <a:pt x="23" y="1"/>
                    </a:lnTo>
                    <a:lnTo>
                      <a:pt x="21" y="1"/>
                    </a:lnTo>
                    <a:lnTo>
                      <a:pt x="19" y="1"/>
                    </a:lnTo>
                    <a:lnTo>
                      <a:pt x="17" y="1"/>
                    </a:lnTo>
                    <a:lnTo>
                      <a:pt x="15" y="1"/>
                    </a:lnTo>
                    <a:lnTo>
                      <a:pt x="13" y="1"/>
                    </a:lnTo>
                    <a:lnTo>
                      <a:pt x="12" y="1"/>
                    </a:lnTo>
                    <a:lnTo>
                      <a:pt x="11" y="2"/>
                    </a:lnTo>
                    <a:lnTo>
                      <a:pt x="9" y="2"/>
                    </a:lnTo>
                    <a:lnTo>
                      <a:pt x="8" y="2"/>
                    </a:lnTo>
                    <a:lnTo>
                      <a:pt x="6" y="2"/>
                    </a:lnTo>
                    <a:lnTo>
                      <a:pt x="5" y="3"/>
                    </a:lnTo>
                    <a:lnTo>
                      <a:pt x="3" y="3"/>
                    </a:lnTo>
                    <a:lnTo>
                      <a:pt x="3" y="4"/>
                    </a:lnTo>
                    <a:lnTo>
                      <a:pt x="3" y="5"/>
                    </a:lnTo>
                    <a:lnTo>
                      <a:pt x="4" y="6"/>
                    </a:lnTo>
                    <a:lnTo>
                      <a:pt x="5" y="7"/>
                    </a:lnTo>
                    <a:lnTo>
                      <a:pt x="5" y="9"/>
                    </a:lnTo>
                    <a:lnTo>
                      <a:pt x="4" y="9"/>
                    </a:lnTo>
                    <a:lnTo>
                      <a:pt x="2" y="10"/>
                    </a:lnTo>
                    <a:lnTo>
                      <a:pt x="1" y="11"/>
                    </a:lnTo>
                    <a:lnTo>
                      <a:pt x="0" y="12"/>
                    </a:lnTo>
                    <a:lnTo>
                      <a:pt x="2" y="13"/>
                    </a:lnTo>
                    <a:lnTo>
                      <a:pt x="5" y="14"/>
                    </a:lnTo>
                    <a:lnTo>
                      <a:pt x="7" y="14"/>
                    </a:lnTo>
                    <a:lnTo>
                      <a:pt x="10" y="13"/>
                    </a:lnTo>
                    <a:lnTo>
                      <a:pt x="12" y="13"/>
                    </a:lnTo>
                    <a:lnTo>
                      <a:pt x="15" y="12"/>
                    </a:lnTo>
                    <a:lnTo>
                      <a:pt x="17" y="11"/>
                    </a:lnTo>
                    <a:lnTo>
                      <a:pt x="19" y="11"/>
                    </a:lnTo>
                    <a:lnTo>
                      <a:pt x="21" y="10"/>
                    </a:lnTo>
                    <a:lnTo>
                      <a:pt x="23" y="10"/>
                    </a:lnTo>
                    <a:lnTo>
                      <a:pt x="25" y="10"/>
                    </a:lnTo>
                    <a:lnTo>
                      <a:pt x="27" y="10"/>
                    </a:lnTo>
                    <a:lnTo>
                      <a:pt x="28" y="10"/>
                    </a:lnTo>
                    <a:lnTo>
                      <a:pt x="30" y="10"/>
                    </a:lnTo>
                    <a:lnTo>
                      <a:pt x="32" y="9"/>
                    </a:lnTo>
                    <a:lnTo>
                      <a:pt x="34" y="9"/>
                    </a:lnTo>
                    <a:lnTo>
                      <a:pt x="36" y="9"/>
                    </a:lnTo>
                    <a:lnTo>
                      <a:pt x="38" y="8"/>
                    </a:lnTo>
                    <a:lnTo>
                      <a:pt x="39" y="8"/>
                    </a:lnTo>
                    <a:lnTo>
                      <a:pt x="41" y="7"/>
                    </a:lnTo>
                    <a:lnTo>
                      <a:pt x="42" y="7"/>
                    </a:lnTo>
                    <a:lnTo>
                      <a:pt x="42" y="6"/>
                    </a:lnTo>
                    <a:lnTo>
                      <a:pt x="43" y="6"/>
                    </a:lnTo>
                    <a:lnTo>
                      <a:pt x="43" y="5"/>
                    </a:lnTo>
                    <a:lnTo>
                      <a:pt x="43" y="4"/>
                    </a:lnTo>
                    <a:lnTo>
                      <a:pt x="42" y="2"/>
                    </a:lnTo>
                    <a:lnTo>
                      <a:pt x="41" y="1"/>
                    </a:lnTo>
                    <a:lnTo>
                      <a:pt x="40" y="0"/>
                    </a:lnTo>
                    <a:lnTo>
                      <a:pt x="39"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7" name="Freeform 51"/>
              <p:cNvSpPr>
                <a:spLocks/>
              </p:cNvSpPr>
              <p:nvPr/>
            </p:nvSpPr>
            <p:spPr bwMode="auto">
              <a:xfrm>
                <a:off x="1185862" y="5160962"/>
                <a:ext cx="23813" cy="22225"/>
              </a:xfrm>
              <a:custGeom>
                <a:avLst/>
                <a:gdLst>
                  <a:gd name="T0" fmla="*/ 2147483647 w 15"/>
                  <a:gd name="T1" fmla="*/ 0 h 14"/>
                  <a:gd name="T2" fmla="*/ 2147483647 w 15"/>
                  <a:gd name="T3" fmla="*/ 2147483647 h 14"/>
                  <a:gd name="T4" fmla="*/ 2147483647 w 15"/>
                  <a:gd name="T5" fmla="*/ 2147483647 h 14"/>
                  <a:gd name="T6" fmla="*/ 2147483647 w 15"/>
                  <a:gd name="T7" fmla="*/ 2147483647 h 14"/>
                  <a:gd name="T8" fmla="*/ 0 w 15"/>
                  <a:gd name="T9" fmla="*/ 2147483647 h 14"/>
                  <a:gd name="T10" fmla="*/ 2147483647 w 15"/>
                  <a:gd name="T11" fmla="*/ 2147483647 h 14"/>
                  <a:gd name="T12" fmla="*/ 2147483647 w 15"/>
                  <a:gd name="T13" fmla="*/ 2147483647 h 14"/>
                  <a:gd name="T14" fmla="*/ 2147483647 w 15"/>
                  <a:gd name="T15" fmla="*/ 2147483647 h 14"/>
                  <a:gd name="T16" fmla="*/ 2147483647 w 15"/>
                  <a:gd name="T17" fmla="*/ 2147483647 h 14"/>
                  <a:gd name="T18" fmla="*/ 2147483647 w 15"/>
                  <a:gd name="T19" fmla="*/ 2147483647 h 14"/>
                  <a:gd name="T20" fmla="*/ 2147483647 w 15"/>
                  <a:gd name="T21" fmla="*/ 2147483647 h 14"/>
                  <a:gd name="T22" fmla="*/ 2147483647 w 15"/>
                  <a:gd name="T23" fmla="*/ 2147483647 h 14"/>
                  <a:gd name="T24" fmla="*/ 2147483647 w 15"/>
                  <a:gd name="T25" fmla="*/ 2147483647 h 14"/>
                  <a:gd name="T26" fmla="*/ 2147483647 w 15"/>
                  <a:gd name="T27" fmla="*/ 2147483647 h 14"/>
                  <a:gd name="T28" fmla="*/ 2147483647 w 15"/>
                  <a:gd name="T29" fmla="*/ 2147483647 h 14"/>
                  <a:gd name="T30" fmla="*/ 2147483647 w 15"/>
                  <a:gd name="T31" fmla="*/ 2147483647 h 14"/>
                  <a:gd name="T32" fmla="*/ 2147483647 w 15"/>
                  <a:gd name="T33" fmla="*/ 2147483647 h 14"/>
                  <a:gd name="T34" fmla="*/ 2147483647 w 15"/>
                  <a:gd name="T35" fmla="*/ 2147483647 h 14"/>
                  <a:gd name="T36" fmla="*/ 2147483647 w 15"/>
                  <a:gd name="T37" fmla="*/ 2147483647 h 14"/>
                  <a:gd name="T38" fmla="*/ 2147483647 w 15"/>
                  <a:gd name="T39" fmla="*/ 2147483647 h 14"/>
                  <a:gd name="T40" fmla="*/ 2147483647 w 15"/>
                  <a:gd name="T41" fmla="*/ 2147483647 h 14"/>
                  <a:gd name="T42" fmla="*/ 2147483647 w 15"/>
                  <a:gd name="T43" fmla="*/ 2147483647 h 14"/>
                  <a:gd name="T44" fmla="*/ 2147483647 w 15"/>
                  <a:gd name="T45" fmla="*/ 2147483647 h 14"/>
                  <a:gd name="T46" fmla="*/ 2147483647 w 15"/>
                  <a:gd name="T47" fmla="*/ 2147483647 h 14"/>
                  <a:gd name="T48" fmla="*/ 2147483647 w 15"/>
                  <a:gd name="T49" fmla="*/ 2147483647 h 14"/>
                  <a:gd name="T50" fmla="*/ 2147483647 w 15"/>
                  <a:gd name="T51" fmla="*/ 2147483647 h 14"/>
                  <a:gd name="T52" fmla="*/ 2147483647 w 15"/>
                  <a:gd name="T53" fmla="*/ 0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
                  <a:gd name="T82" fmla="*/ 0 h 14"/>
                  <a:gd name="T83" fmla="*/ 15 w 15"/>
                  <a:gd name="T84" fmla="*/ 14 h 1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 h="14">
                    <a:moveTo>
                      <a:pt x="6" y="0"/>
                    </a:moveTo>
                    <a:lnTo>
                      <a:pt x="5" y="1"/>
                    </a:lnTo>
                    <a:lnTo>
                      <a:pt x="2" y="1"/>
                    </a:lnTo>
                    <a:lnTo>
                      <a:pt x="1" y="3"/>
                    </a:lnTo>
                    <a:lnTo>
                      <a:pt x="0" y="5"/>
                    </a:lnTo>
                    <a:lnTo>
                      <a:pt x="1" y="7"/>
                    </a:lnTo>
                    <a:lnTo>
                      <a:pt x="3" y="9"/>
                    </a:lnTo>
                    <a:lnTo>
                      <a:pt x="4" y="11"/>
                    </a:lnTo>
                    <a:lnTo>
                      <a:pt x="5" y="12"/>
                    </a:lnTo>
                    <a:lnTo>
                      <a:pt x="5" y="13"/>
                    </a:lnTo>
                    <a:lnTo>
                      <a:pt x="7" y="14"/>
                    </a:lnTo>
                    <a:lnTo>
                      <a:pt x="8" y="13"/>
                    </a:lnTo>
                    <a:lnTo>
                      <a:pt x="9" y="11"/>
                    </a:lnTo>
                    <a:lnTo>
                      <a:pt x="10" y="10"/>
                    </a:lnTo>
                    <a:lnTo>
                      <a:pt x="11" y="10"/>
                    </a:lnTo>
                    <a:lnTo>
                      <a:pt x="12" y="11"/>
                    </a:lnTo>
                    <a:lnTo>
                      <a:pt x="13" y="11"/>
                    </a:lnTo>
                    <a:lnTo>
                      <a:pt x="15" y="8"/>
                    </a:lnTo>
                    <a:lnTo>
                      <a:pt x="14" y="4"/>
                    </a:lnTo>
                    <a:lnTo>
                      <a:pt x="13" y="4"/>
                    </a:lnTo>
                    <a:lnTo>
                      <a:pt x="12" y="4"/>
                    </a:lnTo>
                    <a:lnTo>
                      <a:pt x="11" y="4"/>
                    </a:lnTo>
                    <a:lnTo>
                      <a:pt x="10" y="4"/>
                    </a:lnTo>
                    <a:lnTo>
                      <a:pt x="9" y="3"/>
                    </a:lnTo>
                    <a:lnTo>
                      <a:pt x="8" y="1"/>
                    </a:lnTo>
                    <a:lnTo>
                      <a:pt x="7" y="1"/>
                    </a:lnTo>
                    <a:lnTo>
                      <a:pt x="6"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8" name="Freeform 52"/>
              <p:cNvSpPr>
                <a:spLocks/>
              </p:cNvSpPr>
              <p:nvPr/>
            </p:nvSpPr>
            <p:spPr bwMode="auto">
              <a:xfrm>
                <a:off x="1206500" y="5187950"/>
                <a:ext cx="23812" cy="12700"/>
              </a:xfrm>
              <a:custGeom>
                <a:avLst/>
                <a:gdLst>
                  <a:gd name="T0" fmla="*/ 2147483647 w 15"/>
                  <a:gd name="T1" fmla="*/ 2147483647 h 8"/>
                  <a:gd name="T2" fmla="*/ 2147483647 w 15"/>
                  <a:gd name="T3" fmla="*/ 2147483647 h 8"/>
                  <a:gd name="T4" fmla="*/ 2147483647 w 15"/>
                  <a:gd name="T5" fmla="*/ 2147483647 h 8"/>
                  <a:gd name="T6" fmla="*/ 2147483647 w 15"/>
                  <a:gd name="T7" fmla="*/ 2147483647 h 8"/>
                  <a:gd name="T8" fmla="*/ 2147483647 w 15"/>
                  <a:gd name="T9" fmla="*/ 2147483647 h 8"/>
                  <a:gd name="T10" fmla="*/ 2147483647 w 15"/>
                  <a:gd name="T11" fmla="*/ 2147483647 h 8"/>
                  <a:gd name="T12" fmla="*/ 2147483647 w 15"/>
                  <a:gd name="T13" fmla="*/ 2147483647 h 8"/>
                  <a:gd name="T14" fmla="*/ 0 w 15"/>
                  <a:gd name="T15" fmla="*/ 2147483647 h 8"/>
                  <a:gd name="T16" fmla="*/ 0 w 15"/>
                  <a:gd name="T17" fmla="*/ 2147483647 h 8"/>
                  <a:gd name="T18" fmla="*/ 2147483647 w 15"/>
                  <a:gd name="T19" fmla="*/ 2147483647 h 8"/>
                  <a:gd name="T20" fmla="*/ 2147483647 w 15"/>
                  <a:gd name="T21" fmla="*/ 2147483647 h 8"/>
                  <a:gd name="T22" fmla="*/ 2147483647 w 15"/>
                  <a:gd name="T23" fmla="*/ 2147483647 h 8"/>
                  <a:gd name="T24" fmla="*/ 2147483647 w 15"/>
                  <a:gd name="T25" fmla="*/ 2147483647 h 8"/>
                  <a:gd name="T26" fmla="*/ 2147483647 w 15"/>
                  <a:gd name="T27" fmla="*/ 2147483647 h 8"/>
                  <a:gd name="T28" fmla="*/ 2147483647 w 15"/>
                  <a:gd name="T29" fmla="*/ 2147483647 h 8"/>
                  <a:gd name="T30" fmla="*/ 2147483647 w 15"/>
                  <a:gd name="T31" fmla="*/ 2147483647 h 8"/>
                  <a:gd name="T32" fmla="*/ 2147483647 w 15"/>
                  <a:gd name="T33" fmla="*/ 2147483647 h 8"/>
                  <a:gd name="T34" fmla="*/ 2147483647 w 15"/>
                  <a:gd name="T35" fmla="*/ 2147483647 h 8"/>
                  <a:gd name="T36" fmla="*/ 2147483647 w 15"/>
                  <a:gd name="T37" fmla="*/ 2147483647 h 8"/>
                  <a:gd name="T38" fmla="*/ 2147483647 w 15"/>
                  <a:gd name="T39" fmla="*/ 2147483647 h 8"/>
                  <a:gd name="T40" fmla="*/ 2147483647 w 15"/>
                  <a:gd name="T41" fmla="*/ 2147483647 h 8"/>
                  <a:gd name="T42" fmla="*/ 2147483647 w 15"/>
                  <a:gd name="T43" fmla="*/ 0 h 8"/>
                  <a:gd name="T44" fmla="*/ 2147483647 w 15"/>
                  <a:gd name="T45" fmla="*/ 2147483647 h 8"/>
                  <a:gd name="T46" fmla="*/ 2147483647 w 15"/>
                  <a:gd name="T47" fmla="*/ 2147483647 h 8"/>
                  <a:gd name="T48" fmla="*/ 2147483647 w 15"/>
                  <a:gd name="T49" fmla="*/ 2147483647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
                  <a:gd name="T76" fmla="*/ 0 h 8"/>
                  <a:gd name="T77" fmla="*/ 15 w 15"/>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 h="8">
                    <a:moveTo>
                      <a:pt x="8" y="1"/>
                    </a:moveTo>
                    <a:lnTo>
                      <a:pt x="8" y="1"/>
                    </a:lnTo>
                    <a:lnTo>
                      <a:pt x="7" y="2"/>
                    </a:lnTo>
                    <a:lnTo>
                      <a:pt x="5" y="2"/>
                    </a:lnTo>
                    <a:lnTo>
                      <a:pt x="4" y="3"/>
                    </a:lnTo>
                    <a:lnTo>
                      <a:pt x="3" y="4"/>
                    </a:lnTo>
                    <a:lnTo>
                      <a:pt x="1" y="5"/>
                    </a:lnTo>
                    <a:lnTo>
                      <a:pt x="0" y="6"/>
                    </a:lnTo>
                    <a:lnTo>
                      <a:pt x="0" y="7"/>
                    </a:lnTo>
                    <a:lnTo>
                      <a:pt x="1" y="7"/>
                    </a:lnTo>
                    <a:lnTo>
                      <a:pt x="2" y="8"/>
                    </a:lnTo>
                    <a:lnTo>
                      <a:pt x="4" y="8"/>
                    </a:lnTo>
                    <a:lnTo>
                      <a:pt x="6" y="8"/>
                    </a:lnTo>
                    <a:lnTo>
                      <a:pt x="8" y="8"/>
                    </a:lnTo>
                    <a:lnTo>
                      <a:pt x="11" y="8"/>
                    </a:lnTo>
                    <a:lnTo>
                      <a:pt x="13" y="8"/>
                    </a:lnTo>
                    <a:lnTo>
                      <a:pt x="14" y="8"/>
                    </a:lnTo>
                    <a:lnTo>
                      <a:pt x="15" y="7"/>
                    </a:lnTo>
                    <a:lnTo>
                      <a:pt x="15" y="4"/>
                    </a:lnTo>
                    <a:lnTo>
                      <a:pt x="15" y="2"/>
                    </a:lnTo>
                    <a:lnTo>
                      <a:pt x="14" y="1"/>
                    </a:lnTo>
                    <a:lnTo>
                      <a:pt x="12" y="0"/>
                    </a:lnTo>
                    <a:lnTo>
                      <a:pt x="11" y="1"/>
                    </a:lnTo>
                    <a:lnTo>
                      <a:pt x="9" y="1"/>
                    </a:lnTo>
                    <a:lnTo>
                      <a:pt x="8" y="1"/>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19" name="Freeform 53"/>
              <p:cNvSpPr>
                <a:spLocks/>
              </p:cNvSpPr>
              <p:nvPr/>
            </p:nvSpPr>
            <p:spPr bwMode="auto">
              <a:xfrm>
                <a:off x="925512" y="5045075"/>
                <a:ext cx="30163" cy="38100"/>
              </a:xfrm>
              <a:custGeom>
                <a:avLst/>
                <a:gdLst>
                  <a:gd name="T0" fmla="*/ 2147483647 w 19"/>
                  <a:gd name="T1" fmla="*/ 2147483647 h 24"/>
                  <a:gd name="T2" fmla="*/ 2147483647 w 19"/>
                  <a:gd name="T3" fmla="*/ 2147483647 h 24"/>
                  <a:gd name="T4" fmla="*/ 2147483647 w 19"/>
                  <a:gd name="T5" fmla="*/ 2147483647 h 24"/>
                  <a:gd name="T6" fmla="*/ 2147483647 w 19"/>
                  <a:gd name="T7" fmla="*/ 2147483647 h 24"/>
                  <a:gd name="T8" fmla="*/ 2147483647 w 19"/>
                  <a:gd name="T9" fmla="*/ 2147483647 h 24"/>
                  <a:gd name="T10" fmla="*/ 2147483647 w 19"/>
                  <a:gd name="T11" fmla="*/ 2147483647 h 24"/>
                  <a:gd name="T12" fmla="*/ 2147483647 w 19"/>
                  <a:gd name="T13" fmla="*/ 2147483647 h 24"/>
                  <a:gd name="T14" fmla="*/ 2147483647 w 19"/>
                  <a:gd name="T15" fmla="*/ 2147483647 h 24"/>
                  <a:gd name="T16" fmla="*/ 2147483647 w 19"/>
                  <a:gd name="T17" fmla="*/ 2147483647 h 24"/>
                  <a:gd name="T18" fmla="*/ 2147483647 w 19"/>
                  <a:gd name="T19" fmla="*/ 2147483647 h 24"/>
                  <a:gd name="T20" fmla="*/ 2147483647 w 19"/>
                  <a:gd name="T21" fmla="*/ 2147483647 h 24"/>
                  <a:gd name="T22" fmla="*/ 0 w 19"/>
                  <a:gd name="T23" fmla="*/ 2147483647 h 24"/>
                  <a:gd name="T24" fmla="*/ 0 w 19"/>
                  <a:gd name="T25" fmla="*/ 2147483647 h 24"/>
                  <a:gd name="T26" fmla="*/ 2147483647 w 19"/>
                  <a:gd name="T27" fmla="*/ 2147483647 h 24"/>
                  <a:gd name="T28" fmla="*/ 2147483647 w 19"/>
                  <a:gd name="T29" fmla="*/ 2147483647 h 24"/>
                  <a:gd name="T30" fmla="*/ 2147483647 w 19"/>
                  <a:gd name="T31" fmla="*/ 2147483647 h 24"/>
                  <a:gd name="T32" fmla="*/ 2147483647 w 19"/>
                  <a:gd name="T33" fmla="*/ 2147483647 h 24"/>
                  <a:gd name="T34" fmla="*/ 2147483647 w 19"/>
                  <a:gd name="T35" fmla="*/ 2147483647 h 24"/>
                  <a:gd name="T36" fmla="*/ 2147483647 w 19"/>
                  <a:gd name="T37" fmla="*/ 2147483647 h 24"/>
                  <a:gd name="T38" fmla="*/ 2147483647 w 19"/>
                  <a:gd name="T39" fmla="*/ 2147483647 h 24"/>
                  <a:gd name="T40" fmla="*/ 2147483647 w 19"/>
                  <a:gd name="T41" fmla="*/ 2147483647 h 24"/>
                  <a:gd name="T42" fmla="*/ 2147483647 w 19"/>
                  <a:gd name="T43" fmla="*/ 2147483647 h 24"/>
                  <a:gd name="T44" fmla="*/ 2147483647 w 19"/>
                  <a:gd name="T45" fmla="*/ 2147483647 h 24"/>
                  <a:gd name="T46" fmla="*/ 2147483647 w 19"/>
                  <a:gd name="T47" fmla="*/ 2147483647 h 24"/>
                  <a:gd name="T48" fmla="*/ 2147483647 w 19"/>
                  <a:gd name="T49" fmla="*/ 2147483647 h 24"/>
                  <a:gd name="T50" fmla="*/ 2147483647 w 19"/>
                  <a:gd name="T51" fmla="*/ 2147483647 h 24"/>
                  <a:gd name="T52" fmla="*/ 2147483647 w 19"/>
                  <a:gd name="T53" fmla="*/ 2147483647 h 24"/>
                  <a:gd name="T54" fmla="*/ 2147483647 w 19"/>
                  <a:gd name="T55" fmla="*/ 2147483647 h 24"/>
                  <a:gd name="T56" fmla="*/ 2147483647 w 19"/>
                  <a:gd name="T57" fmla="*/ 2147483647 h 24"/>
                  <a:gd name="T58" fmla="*/ 2147483647 w 19"/>
                  <a:gd name="T59" fmla="*/ 0 h 24"/>
                  <a:gd name="T60" fmla="*/ 2147483647 w 19"/>
                  <a:gd name="T61" fmla="*/ 0 h 24"/>
                  <a:gd name="T62" fmla="*/ 2147483647 w 19"/>
                  <a:gd name="T63" fmla="*/ 2147483647 h 24"/>
                  <a:gd name="T64" fmla="*/ 2147483647 w 19"/>
                  <a:gd name="T65" fmla="*/ 2147483647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4"/>
                  <a:gd name="T101" fmla="*/ 19 w 19"/>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4">
                    <a:moveTo>
                      <a:pt x="15" y="2"/>
                    </a:moveTo>
                    <a:lnTo>
                      <a:pt x="15" y="2"/>
                    </a:lnTo>
                    <a:lnTo>
                      <a:pt x="15" y="4"/>
                    </a:lnTo>
                    <a:lnTo>
                      <a:pt x="13" y="6"/>
                    </a:lnTo>
                    <a:lnTo>
                      <a:pt x="10" y="8"/>
                    </a:lnTo>
                    <a:lnTo>
                      <a:pt x="8" y="10"/>
                    </a:lnTo>
                    <a:lnTo>
                      <a:pt x="6" y="11"/>
                    </a:lnTo>
                    <a:lnTo>
                      <a:pt x="5" y="13"/>
                    </a:lnTo>
                    <a:lnTo>
                      <a:pt x="3" y="15"/>
                    </a:lnTo>
                    <a:lnTo>
                      <a:pt x="2" y="17"/>
                    </a:lnTo>
                    <a:lnTo>
                      <a:pt x="1" y="18"/>
                    </a:lnTo>
                    <a:lnTo>
                      <a:pt x="0" y="20"/>
                    </a:lnTo>
                    <a:lnTo>
                      <a:pt x="0" y="21"/>
                    </a:lnTo>
                    <a:lnTo>
                      <a:pt x="1" y="23"/>
                    </a:lnTo>
                    <a:lnTo>
                      <a:pt x="3" y="24"/>
                    </a:lnTo>
                    <a:lnTo>
                      <a:pt x="4" y="24"/>
                    </a:lnTo>
                    <a:lnTo>
                      <a:pt x="6" y="22"/>
                    </a:lnTo>
                    <a:lnTo>
                      <a:pt x="7" y="20"/>
                    </a:lnTo>
                    <a:lnTo>
                      <a:pt x="9" y="17"/>
                    </a:lnTo>
                    <a:lnTo>
                      <a:pt x="10" y="16"/>
                    </a:lnTo>
                    <a:lnTo>
                      <a:pt x="13" y="14"/>
                    </a:lnTo>
                    <a:lnTo>
                      <a:pt x="14" y="14"/>
                    </a:lnTo>
                    <a:lnTo>
                      <a:pt x="16" y="12"/>
                    </a:lnTo>
                    <a:lnTo>
                      <a:pt x="17" y="11"/>
                    </a:lnTo>
                    <a:lnTo>
                      <a:pt x="18" y="9"/>
                    </a:lnTo>
                    <a:lnTo>
                      <a:pt x="19" y="7"/>
                    </a:lnTo>
                    <a:lnTo>
                      <a:pt x="19" y="4"/>
                    </a:lnTo>
                    <a:lnTo>
                      <a:pt x="19" y="3"/>
                    </a:lnTo>
                    <a:lnTo>
                      <a:pt x="19" y="1"/>
                    </a:lnTo>
                    <a:lnTo>
                      <a:pt x="18" y="0"/>
                    </a:lnTo>
                    <a:lnTo>
                      <a:pt x="17" y="0"/>
                    </a:lnTo>
                    <a:lnTo>
                      <a:pt x="16" y="1"/>
                    </a:lnTo>
                    <a:lnTo>
                      <a:pt x="15" y="2"/>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0" name="Freeform 54"/>
              <p:cNvSpPr>
                <a:spLocks/>
              </p:cNvSpPr>
              <p:nvPr/>
            </p:nvSpPr>
            <p:spPr bwMode="auto">
              <a:xfrm>
                <a:off x="1127125" y="5113337"/>
                <a:ext cx="15875" cy="17463"/>
              </a:xfrm>
              <a:custGeom>
                <a:avLst/>
                <a:gdLst>
                  <a:gd name="T0" fmla="*/ 2147483647 w 10"/>
                  <a:gd name="T1" fmla="*/ 2147483647 h 11"/>
                  <a:gd name="T2" fmla="*/ 2147483647 w 10"/>
                  <a:gd name="T3" fmla="*/ 2147483647 h 11"/>
                  <a:gd name="T4" fmla="*/ 2147483647 w 10"/>
                  <a:gd name="T5" fmla="*/ 2147483647 h 11"/>
                  <a:gd name="T6" fmla="*/ 2147483647 w 10"/>
                  <a:gd name="T7" fmla="*/ 2147483647 h 11"/>
                  <a:gd name="T8" fmla="*/ 2147483647 w 10"/>
                  <a:gd name="T9" fmla="*/ 2147483647 h 11"/>
                  <a:gd name="T10" fmla="*/ 2147483647 w 10"/>
                  <a:gd name="T11" fmla="*/ 2147483647 h 11"/>
                  <a:gd name="T12" fmla="*/ 2147483647 w 10"/>
                  <a:gd name="T13" fmla="*/ 2147483647 h 11"/>
                  <a:gd name="T14" fmla="*/ 2147483647 w 10"/>
                  <a:gd name="T15" fmla="*/ 2147483647 h 11"/>
                  <a:gd name="T16" fmla="*/ 2147483647 w 10"/>
                  <a:gd name="T17" fmla="*/ 0 h 11"/>
                  <a:gd name="T18" fmla="*/ 2147483647 w 10"/>
                  <a:gd name="T19" fmla="*/ 2147483647 h 11"/>
                  <a:gd name="T20" fmla="*/ 2147483647 w 10"/>
                  <a:gd name="T21" fmla="*/ 2147483647 h 11"/>
                  <a:gd name="T22" fmla="*/ 0 w 10"/>
                  <a:gd name="T23" fmla="*/ 2147483647 h 11"/>
                  <a:gd name="T24" fmla="*/ 0 w 10"/>
                  <a:gd name="T25" fmla="*/ 2147483647 h 11"/>
                  <a:gd name="T26" fmla="*/ 0 w 10"/>
                  <a:gd name="T27" fmla="*/ 2147483647 h 11"/>
                  <a:gd name="T28" fmla="*/ 2147483647 w 10"/>
                  <a:gd name="T29" fmla="*/ 2147483647 h 11"/>
                  <a:gd name="T30" fmla="*/ 2147483647 w 10"/>
                  <a:gd name="T31" fmla="*/ 2147483647 h 11"/>
                  <a:gd name="T32" fmla="*/ 2147483647 w 10"/>
                  <a:gd name="T33" fmla="*/ 214748364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
                  <a:gd name="T52" fmla="*/ 0 h 11"/>
                  <a:gd name="T53" fmla="*/ 10 w 10"/>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 h="11">
                    <a:moveTo>
                      <a:pt x="5" y="11"/>
                    </a:moveTo>
                    <a:lnTo>
                      <a:pt x="7" y="10"/>
                    </a:lnTo>
                    <a:lnTo>
                      <a:pt x="9" y="9"/>
                    </a:lnTo>
                    <a:lnTo>
                      <a:pt x="10" y="7"/>
                    </a:lnTo>
                    <a:lnTo>
                      <a:pt x="10" y="5"/>
                    </a:lnTo>
                    <a:lnTo>
                      <a:pt x="10" y="3"/>
                    </a:lnTo>
                    <a:lnTo>
                      <a:pt x="9" y="1"/>
                    </a:lnTo>
                    <a:lnTo>
                      <a:pt x="7" y="1"/>
                    </a:lnTo>
                    <a:lnTo>
                      <a:pt x="5" y="0"/>
                    </a:lnTo>
                    <a:lnTo>
                      <a:pt x="3" y="1"/>
                    </a:lnTo>
                    <a:lnTo>
                      <a:pt x="1" y="1"/>
                    </a:lnTo>
                    <a:lnTo>
                      <a:pt x="0" y="3"/>
                    </a:lnTo>
                    <a:lnTo>
                      <a:pt x="0" y="5"/>
                    </a:lnTo>
                    <a:lnTo>
                      <a:pt x="0" y="7"/>
                    </a:lnTo>
                    <a:lnTo>
                      <a:pt x="1" y="9"/>
                    </a:lnTo>
                    <a:lnTo>
                      <a:pt x="3" y="10"/>
                    </a:lnTo>
                    <a:lnTo>
                      <a:pt x="5" y="11"/>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21" name="Freeform 55"/>
              <p:cNvSpPr>
                <a:spLocks/>
              </p:cNvSpPr>
              <p:nvPr/>
            </p:nvSpPr>
            <p:spPr bwMode="auto">
              <a:xfrm>
                <a:off x="1130300" y="5114925"/>
                <a:ext cx="12700" cy="11112"/>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2147483647 w 8"/>
                  <a:gd name="T17" fmla="*/ 0 h 7"/>
                  <a:gd name="T18" fmla="*/ 2147483647 w 8"/>
                  <a:gd name="T19" fmla="*/ 0 h 7"/>
                  <a:gd name="T20" fmla="*/ 2147483647 w 8"/>
                  <a:gd name="T21" fmla="*/ 2147483647 h 7"/>
                  <a:gd name="T22" fmla="*/ 2147483647 w 8"/>
                  <a:gd name="T23" fmla="*/ 2147483647 h 7"/>
                  <a:gd name="T24" fmla="*/ 0 w 8"/>
                  <a:gd name="T25" fmla="*/ 2147483647 h 7"/>
                  <a:gd name="T26" fmla="*/ 2147483647 w 8"/>
                  <a:gd name="T27" fmla="*/ 2147483647 h 7"/>
                  <a:gd name="T28" fmla="*/ 2147483647 w 8"/>
                  <a:gd name="T29" fmla="*/ 2147483647 h 7"/>
                  <a:gd name="T30" fmla="*/ 2147483647 w 8"/>
                  <a:gd name="T31" fmla="*/ 2147483647 h 7"/>
                  <a:gd name="T32" fmla="*/ 2147483647 w 8"/>
                  <a:gd name="T33" fmla="*/ 2147483647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7"/>
                  <a:gd name="T53" fmla="*/ 8 w 8"/>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7">
                    <a:moveTo>
                      <a:pt x="4" y="7"/>
                    </a:moveTo>
                    <a:lnTo>
                      <a:pt x="6" y="7"/>
                    </a:lnTo>
                    <a:lnTo>
                      <a:pt x="7" y="6"/>
                    </a:lnTo>
                    <a:lnTo>
                      <a:pt x="8" y="5"/>
                    </a:lnTo>
                    <a:lnTo>
                      <a:pt x="8" y="3"/>
                    </a:lnTo>
                    <a:lnTo>
                      <a:pt x="8" y="2"/>
                    </a:lnTo>
                    <a:lnTo>
                      <a:pt x="7" y="1"/>
                    </a:lnTo>
                    <a:lnTo>
                      <a:pt x="6" y="0"/>
                    </a:lnTo>
                    <a:lnTo>
                      <a:pt x="4" y="0"/>
                    </a:lnTo>
                    <a:lnTo>
                      <a:pt x="3" y="0"/>
                    </a:lnTo>
                    <a:lnTo>
                      <a:pt x="2" y="1"/>
                    </a:lnTo>
                    <a:lnTo>
                      <a:pt x="1" y="2"/>
                    </a:lnTo>
                    <a:lnTo>
                      <a:pt x="0" y="3"/>
                    </a:lnTo>
                    <a:lnTo>
                      <a:pt x="1" y="5"/>
                    </a:lnTo>
                    <a:lnTo>
                      <a:pt x="2" y="6"/>
                    </a:lnTo>
                    <a:lnTo>
                      <a:pt x="3" y="7"/>
                    </a:lnTo>
                    <a:lnTo>
                      <a:pt x="4" y="7"/>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sp>
          <p:nvSpPr>
            <p:cNvPr id="199" name="Freeform 41"/>
            <p:cNvSpPr>
              <a:spLocks/>
            </p:cNvSpPr>
            <p:nvPr/>
          </p:nvSpPr>
          <p:spPr bwMode="auto">
            <a:xfrm>
              <a:off x="2388843" y="4275437"/>
              <a:ext cx="1059726" cy="814421"/>
            </a:xfrm>
            <a:custGeom>
              <a:avLst/>
              <a:gdLst>
                <a:gd name="T0" fmla="*/ 2147483647 w 350"/>
                <a:gd name="T1" fmla="*/ 2147483647 h 274"/>
                <a:gd name="T2" fmla="*/ 2147483647 w 350"/>
                <a:gd name="T3" fmla="*/ 2147483647 h 274"/>
                <a:gd name="T4" fmla="*/ 2147483647 w 350"/>
                <a:gd name="T5" fmla="*/ 2147483647 h 274"/>
                <a:gd name="T6" fmla="*/ 2147483647 w 350"/>
                <a:gd name="T7" fmla="*/ 2147483647 h 274"/>
                <a:gd name="T8" fmla="*/ 2147483647 w 350"/>
                <a:gd name="T9" fmla="*/ 2147483647 h 274"/>
                <a:gd name="T10" fmla="*/ 2147483647 w 350"/>
                <a:gd name="T11" fmla="*/ 2147483647 h 274"/>
                <a:gd name="T12" fmla="*/ 2147483647 w 350"/>
                <a:gd name="T13" fmla="*/ 2147483647 h 274"/>
                <a:gd name="T14" fmla="*/ 2147483647 w 350"/>
                <a:gd name="T15" fmla="*/ 2147483647 h 274"/>
                <a:gd name="T16" fmla="*/ 2147483647 w 350"/>
                <a:gd name="T17" fmla="*/ 2147483647 h 274"/>
                <a:gd name="T18" fmla="*/ 2147483647 w 350"/>
                <a:gd name="T19" fmla="*/ 2147483647 h 274"/>
                <a:gd name="T20" fmla="*/ 2147483647 w 350"/>
                <a:gd name="T21" fmla="*/ 2147483647 h 274"/>
                <a:gd name="T22" fmla="*/ 2147483647 w 350"/>
                <a:gd name="T23" fmla="*/ 2147483647 h 274"/>
                <a:gd name="T24" fmla="*/ 2147483647 w 350"/>
                <a:gd name="T25" fmla="*/ 2147483647 h 274"/>
                <a:gd name="T26" fmla="*/ 2147483647 w 350"/>
                <a:gd name="T27" fmla="*/ 2147483647 h 274"/>
                <a:gd name="T28" fmla="*/ 2147483647 w 350"/>
                <a:gd name="T29" fmla="*/ 2147483647 h 274"/>
                <a:gd name="T30" fmla="*/ 2147483647 w 350"/>
                <a:gd name="T31" fmla="*/ 2147483647 h 274"/>
                <a:gd name="T32" fmla="*/ 2147483647 w 350"/>
                <a:gd name="T33" fmla="*/ 2147483647 h 274"/>
                <a:gd name="T34" fmla="*/ 2147483647 w 350"/>
                <a:gd name="T35" fmla="*/ 2147483647 h 274"/>
                <a:gd name="T36" fmla="*/ 2147483647 w 350"/>
                <a:gd name="T37" fmla="*/ 2147483647 h 274"/>
                <a:gd name="T38" fmla="*/ 2147483647 w 350"/>
                <a:gd name="T39" fmla="*/ 2147483647 h 274"/>
                <a:gd name="T40" fmla="*/ 2147483647 w 350"/>
                <a:gd name="T41" fmla="*/ 2147483647 h 274"/>
                <a:gd name="T42" fmla="*/ 2147483647 w 350"/>
                <a:gd name="T43" fmla="*/ 2147483647 h 274"/>
                <a:gd name="T44" fmla="*/ 2147483647 w 350"/>
                <a:gd name="T45" fmla="*/ 2147483647 h 274"/>
                <a:gd name="T46" fmla="*/ 2147483647 w 350"/>
                <a:gd name="T47" fmla="*/ 2147483647 h 274"/>
                <a:gd name="T48" fmla="*/ 2147483647 w 350"/>
                <a:gd name="T49" fmla="*/ 2147483647 h 274"/>
                <a:gd name="T50" fmla="*/ 2147483647 w 350"/>
                <a:gd name="T51" fmla="*/ 2147483647 h 274"/>
                <a:gd name="T52" fmla="*/ 2147483647 w 350"/>
                <a:gd name="T53" fmla="*/ 2147483647 h 274"/>
                <a:gd name="T54" fmla="*/ 2147483647 w 350"/>
                <a:gd name="T55" fmla="*/ 2147483647 h 274"/>
                <a:gd name="T56" fmla="*/ 2147483647 w 350"/>
                <a:gd name="T57" fmla="*/ 2147483647 h 274"/>
                <a:gd name="T58" fmla="*/ 2147483647 w 350"/>
                <a:gd name="T59" fmla="*/ 2147483647 h 274"/>
                <a:gd name="T60" fmla="*/ 2147483647 w 350"/>
                <a:gd name="T61" fmla="*/ 2147483647 h 274"/>
                <a:gd name="T62" fmla="*/ 2147483647 w 350"/>
                <a:gd name="T63" fmla="*/ 2147483647 h 274"/>
                <a:gd name="T64" fmla="*/ 2147483647 w 350"/>
                <a:gd name="T65" fmla="*/ 2147483647 h 274"/>
                <a:gd name="T66" fmla="*/ 2147483647 w 350"/>
                <a:gd name="T67" fmla="*/ 2147483647 h 274"/>
                <a:gd name="T68" fmla="*/ 2147483647 w 350"/>
                <a:gd name="T69" fmla="*/ 2147483647 h 274"/>
                <a:gd name="T70" fmla="*/ 2147483647 w 350"/>
                <a:gd name="T71" fmla="*/ 2147483647 h 274"/>
                <a:gd name="T72" fmla="*/ 2147483647 w 350"/>
                <a:gd name="T73" fmla="*/ 2147483647 h 274"/>
                <a:gd name="T74" fmla="*/ 2147483647 w 350"/>
                <a:gd name="T75" fmla="*/ 2147483647 h 274"/>
                <a:gd name="T76" fmla="*/ 2147483647 w 350"/>
                <a:gd name="T77" fmla="*/ 2147483647 h 274"/>
                <a:gd name="T78" fmla="*/ 2147483647 w 350"/>
                <a:gd name="T79" fmla="*/ 2147483647 h 274"/>
                <a:gd name="T80" fmla="*/ 2147483647 w 350"/>
                <a:gd name="T81" fmla="*/ 2147483647 h 274"/>
                <a:gd name="T82" fmla="*/ 2147483647 w 350"/>
                <a:gd name="T83" fmla="*/ 2147483647 h 274"/>
                <a:gd name="T84" fmla="*/ 2147483647 w 350"/>
                <a:gd name="T85" fmla="*/ 2147483647 h 274"/>
                <a:gd name="T86" fmla="*/ 2147483647 w 350"/>
                <a:gd name="T87" fmla="*/ 2147483647 h 274"/>
                <a:gd name="T88" fmla="*/ 2147483647 w 350"/>
                <a:gd name="T89" fmla="*/ 2147483647 h 274"/>
                <a:gd name="T90" fmla="*/ 2147483647 w 350"/>
                <a:gd name="T91" fmla="*/ 2147483647 h 274"/>
                <a:gd name="T92" fmla="*/ 2147483647 w 350"/>
                <a:gd name="T93" fmla="*/ 2147483647 h 274"/>
                <a:gd name="T94" fmla="*/ 2147483647 w 350"/>
                <a:gd name="T95" fmla="*/ 2147483647 h 274"/>
                <a:gd name="T96" fmla="*/ 2147483647 w 350"/>
                <a:gd name="T97" fmla="*/ 2147483647 h 274"/>
                <a:gd name="T98" fmla="*/ 2147483647 w 350"/>
                <a:gd name="T99" fmla="*/ 2147483647 h 274"/>
                <a:gd name="T100" fmla="*/ 2147483647 w 350"/>
                <a:gd name="T101" fmla="*/ 2147483647 h 274"/>
                <a:gd name="T102" fmla="*/ 2147483647 w 350"/>
                <a:gd name="T103" fmla="*/ 2147483647 h 274"/>
                <a:gd name="T104" fmla="*/ 2147483647 w 350"/>
                <a:gd name="T105" fmla="*/ 2147483647 h 274"/>
                <a:gd name="T106" fmla="*/ 2147483647 w 350"/>
                <a:gd name="T107" fmla="*/ 2147483647 h 274"/>
                <a:gd name="T108" fmla="*/ 2147483647 w 350"/>
                <a:gd name="T109" fmla="*/ 2147483647 h 274"/>
                <a:gd name="T110" fmla="*/ 2147483647 w 350"/>
                <a:gd name="T111" fmla="*/ 2147483647 h 274"/>
                <a:gd name="T112" fmla="*/ 2147483647 w 350"/>
                <a:gd name="T113" fmla="*/ 2147483647 h 274"/>
                <a:gd name="T114" fmla="*/ 2147483647 w 350"/>
                <a:gd name="T115" fmla="*/ 2147483647 h 274"/>
                <a:gd name="T116" fmla="*/ 2147483647 w 350"/>
                <a:gd name="T117" fmla="*/ 2147483647 h 274"/>
                <a:gd name="T118" fmla="*/ 2147483647 w 350"/>
                <a:gd name="T119" fmla="*/ 2147483647 h 274"/>
                <a:gd name="T120" fmla="*/ 2147483647 w 350"/>
                <a:gd name="T121" fmla="*/ 2147483647 h 274"/>
                <a:gd name="T122" fmla="*/ 2147483647 w 350"/>
                <a:gd name="T123" fmla="*/ 2147483647 h 2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
                <a:gd name="T187" fmla="*/ 0 h 274"/>
                <a:gd name="T188" fmla="*/ 350 w 350"/>
                <a:gd name="T189" fmla="*/ 274 h 2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 h="274">
                  <a:moveTo>
                    <a:pt x="253" y="181"/>
                  </a:moveTo>
                  <a:lnTo>
                    <a:pt x="251" y="181"/>
                  </a:lnTo>
                  <a:lnTo>
                    <a:pt x="249" y="181"/>
                  </a:lnTo>
                  <a:lnTo>
                    <a:pt x="246" y="181"/>
                  </a:lnTo>
                  <a:lnTo>
                    <a:pt x="244" y="181"/>
                  </a:lnTo>
                  <a:lnTo>
                    <a:pt x="244" y="182"/>
                  </a:lnTo>
                  <a:lnTo>
                    <a:pt x="244" y="183"/>
                  </a:lnTo>
                  <a:lnTo>
                    <a:pt x="243" y="183"/>
                  </a:lnTo>
                  <a:lnTo>
                    <a:pt x="241" y="183"/>
                  </a:lnTo>
                  <a:lnTo>
                    <a:pt x="240" y="183"/>
                  </a:lnTo>
                  <a:lnTo>
                    <a:pt x="239" y="182"/>
                  </a:lnTo>
                  <a:lnTo>
                    <a:pt x="236" y="181"/>
                  </a:lnTo>
                  <a:lnTo>
                    <a:pt x="223" y="26"/>
                  </a:lnTo>
                  <a:lnTo>
                    <a:pt x="220" y="26"/>
                  </a:lnTo>
                  <a:lnTo>
                    <a:pt x="218" y="23"/>
                  </a:lnTo>
                  <a:lnTo>
                    <a:pt x="217" y="23"/>
                  </a:lnTo>
                  <a:lnTo>
                    <a:pt x="216" y="23"/>
                  </a:lnTo>
                  <a:lnTo>
                    <a:pt x="215" y="23"/>
                  </a:lnTo>
                  <a:lnTo>
                    <a:pt x="213" y="22"/>
                  </a:lnTo>
                  <a:lnTo>
                    <a:pt x="211" y="21"/>
                  </a:lnTo>
                  <a:lnTo>
                    <a:pt x="210" y="21"/>
                  </a:lnTo>
                  <a:lnTo>
                    <a:pt x="208" y="20"/>
                  </a:lnTo>
                  <a:lnTo>
                    <a:pt x="207" y="20"/>
                  </a:lnTo>
                  <a:lnTo>
                    <a:pt x="203" y="23"/>
                  </a:lnTo>
                  <a:lnTo>
                    <a:pt x="199" y="21"/>
                  </a:lnTo>
                  <a:lnTo>
                    <a:pt x="194" y="23"/>
                  </a:lnTo>
                  <a:lnTo>
                    <a:pt x="193" y="22"/>
                  </a:lnTo>
                  <a:lnTo>
                    <a:pt x="192" y="22"/>
                  </a:lnTo>
                  <a:lnTo>
                    <a:pt x="189" y="21"/>
                  </a:lnTo>
                  <a:lnTo>
                    <a:pt x="186" y="20"/>
                  </a:lnTo>
                  <a:lnTo>
                    <a:pt x="184" y="19"/>
                  </a:lnTo>
                  <a:lnTo>
                    <a:pt x="182" y="19"/>
                  </a:lnTo>
                  <a:lnTo>
                    <a:pt x="182" y="18"/>
                  </a:lnTo>
                  <a:lnTo>
                    <a:pt x="178" y="19"/>
                  </a:lnTo>
                  <a:lnTo>
                    <a:pt x="177" y="19"/>
                  </a:lnTo>
                  <a:lnTo>
                    <a:pt x="176" y="18"/>
                  </a:lnTo>
                  <a:lnTo>
                    <a:pt x="176" y="17"/>
                  </a:lnTo>
                  <a:lnTo>
                    <a:pt x="177" y="15"/>
                  </a:lnTo>
                  <a:lnTo>
                    <a:pt x="176" y="14"/>
                  </a:lnTo>
                  <a:lnTo>
                    <a:pt x="174" y="14"/>
                  </a:lnTo>
                  <a:lnTo>
                    <a:pt x="172" y="15"/>
                  </a:lnTo>
                  <a:lnTo>
                    <a:pt x="169" y="15"/>
                  </a:lnTo>
                  <a:lnTo>
                    <a:pt x="167" y="15"/>
                  </a:lnTo>
                  <a:lnTo>
                    <a:pt x="165" y="16"/>
                  </a:lnTo>
                  <a:lnTo>
                    <a:pt x="160" y="13"/>
                  </a:lnTo>
                  <a:lnTo>
                    <a:pt x="159" y="8"/>
                  </a:lnTo>
                  <a:lnTo>
                    <a:pt x="155" y="11"/>
                  </a:lnTo>
                  <a:lnTo>
                    <a:pt x="156" y="14"/>
                  </a:lnTo>
                  <a:lnTo>
                    <a:pt x="154" y="18"/>
                  </a:lnTo>
                  <a:lnTo>
                    <a:pt x="152" y="14"/>
                  </a:lnTo>
                  <a:lnTo>
                    <a:pt x="151" y="13"/>
                  </a:lnTo>
                  <a:lnTo>
                    <a:pt x="151" y="7"/>
                  </a:lnTo>
                  <a:lnTo>
                    <a:pt x="144" y="5"/>
                  </a:lnTo>
                  <a:lnTo>
                    <a:pt x="143" y="4"/>
                  </a:lnTo>
                  <a:lnTo>
                    <a:pt x="141" y="3"/>
                  </a:lnTo>
                  <a:lnTo>
                    <a:pt x="138" y="1"/>
                  </a:lnTo>
                  <a:lnTo>
                    <a:pt x="137" y="0"/>
                  </a:lnTo>
                  <a:lnTo>
                    <a:pt x="135" y="1"/>
                  </a:lnTo>
                  <a:lnTo>
                    <a:pt x="133" y="2"/>
                  </a:lnTo>
                  <a:lnTo>
                    <a:pt x="132" y="2"/>
                  </a:lnTo>
                  <a:lnTo>
                    <a:pt x="132" y="3"/>
                  </a:lnTo>
                  <a:lnTo>
                    <a:pt x="129" y="4"/>
                  </a:lnTo>
                  <a:lnTo>
                    <a:pt x="127" y="5"/>
                  </a:lnTo>
                  <a:lnTo>
                    <a:pt x="124" y="5"/>
                  </a:lnTo>
                  <a:lnTo>
                    <a:pt x="121" y="4"/>
                  </a:lnTo>
                  <a:lnTo>
                    <a:pt x="119" y="5"/>
                  </a:lnTo>
                  <a:lnTo>
                    <a:pt x="118" y="6"/>
                  </a:lnTo>
                  <a:lnTo>
                    <a:pt x="118" y="7"/>
                  </a:lnTo>
                  <a:lnTo>
                    <a:pt x="106" y="9"/>
                  </a:lnTo>
                  <a:lnTo>
                    <a:pt x="106" y="13"/>
                  </a:lnTo>
                  <a:lnTo>
                    <a:pt x="106" y="14"/>
                  </a:lnTo>
                  <a:lnTo>
                    <a:pt x="104" y="15"/>
                  </a:lnTo>
                  <a:lnTo>
                    <a:pt x="103" y="18"/>
                  </a:lnTo>
                  <a:lnTo>
                    <a:pt x="100" y="21"/>
                  </a:lnTo>
                  <a:lnTo>
                    <a:pt x="98" y="24"/>
                  </a:lnTo>
                  <a:lnTo>
                    <a:pt x="95" y="26"/>
                  </a:lnTo>
                  <a:lnTo>
                    <a:pt x="93" y="27"/>
                  </a:lnTo>
                  <a:lnTo>
                    <a:pt x="92" y="28"/>
                  </a:lnTo>
                  <a:lnTo>
                    <a:pt x="90" y="28"/>
                  </a:lnTo>
                  <a:lnTo>
                    <a:pt x="88" y="27"/>
                  </a:lnTo>
                  <a:lnTo>
                    <a:pt x="85" y="27"/>
                  </a:lnTo>
                  <a:lnTo>
                    <a:pt x="83" y="27"/>
                  </a:lnTo>
                  <a:lnTo>
                    <a:pt x="80" y="26"/>
                  </a:lnTo>
                  <a:lnTo>
                    <a:pt x="78" y="26"/>
                  </a:lnTo>
                  <a:lnTo>
                    <a:pt x="77" y="26"/>
                  </a:lnTo>
                  <a:lnTo>
                    <a:pt x="76" y="26"/>
                  </a:lnTo>
                  <a:lnTo>
                    <a:pt x="77" y="26"/>
                  </a:lnTo>
                  <a:lnTo>
                    <a:pt x="77" y="28"/>
                  </a:lnTo>
                  <a:lnTo>
                    <a:pt x="77" y="30"/>
                  </a:lnTo>
                  <a:lnTo>
                    <a:pt x="75" y="32"/>
                  </a:lnTo>
                  <a:lnTo>
                    <a:pt x="74" y="32"/>
                  </a:lnTo>
                  <a:lnTo>
                    <a:pt x="72" y="33"/>
                  </a:lnTo>
                  <a:lnTo>
                    <a:pt x="70" y="33"/>
                  </a:lnTo>
                  <a:lnTo>
                    <a:pt x="74" y="36"/>
                  </a:lnTo>
                  <a:lnTo>
                    <a:pt x="74" y="37"/>
                  </a:lnTo>
                  <a:lnTo>
                    <a:pt x="74" y="38"/>
                  </a:lnTo>
                  <a:lnTo>
                    <a:pt x="75" y="39"/>
                  </a:lnTo>
                  <a:lnTo>
                    <a:pt x="75" y="40"/>
                  </a:lnTo>
                  <a:lnTo>
                    <a:pt x="76" y="41"/>
                  </a:lnTo>
                  <a:lnTo>
                    <a:pt x="77" y="42"/>
                  </a:lnTo>
                  <a:lnTo>
                    <a:pt x="78" y="42"/>
                  </a:lnTo>
                  <a:lnTo>
                    <a:pt x="79" y="43"/>
                  </a:lnTo>
                  <a:lnTo>
                    <a:pt x="79" y="44"/>
                  </a:lnTo>
                  <a:lnTo>
                    <a:pt x="82" y="50"/>
                  </a:lnTo>
                  <a:lnTo>
                    <a:pt x="82" y="51"/>
                  </a:lnTo>
                  <a:lnTo>
                    <a:pt x="82" y="54"/>
                  </a:lnTo>
                  <a:lnTo>
                    <a:pt x="82" y="56"/>
                  </a:lnTo>
                  <a:lnTo>
                    <a:pt x="83" y="58"/>
                  </a:lnTo>
                  <a:lnTo>
                    <a:pt x="84" y="60"/>
                  </a:lnTo>
                  <a:lnTo>
                    <a:pt x="86" y="62"/>
                  </a:lnTo>
                  <a:lnTo>
                    <a:pt x="87" y="63"/>
                  </a:lnTo>
                  <a:lnTo>
                    <a:pt x="91" y="64"/>
                  </a:lnTo>
                  <a:lnTo>
                    <a:pt x="94" y="65"/>
                  </a:lnTo>
                  <a:lnTo>
                    <a:pt x="95" y="67"/>
                  </a:lnTo>
                  <a:lnTo>
                    <a:pt x="94" y="69"/>
                  </a:lnTo>
                  <a:lnTo>
                    <a:pt x="94" y="70"/>
                  </a:lnTo>
                  <a:lnTo>
                    <a:pt x="95" y="70"/>
                  </a:lnTo>
                  <a:lnTo>
                    <a:pt x="98" y="72"/>
                  </a:lnTo>
                  <a:lnTo>
                    <a:pt x="100" y="74"/>
                  </a:lnTo>
                  <a:lnTo>
                    <a:pt x="101" y="76"/>
                  </a:lnTo>
                  <a:lnTo>
                    <a:pt x="101" y="77"/>
                  </a:lnTo>
                  <a:lnTo>
                    <a:pt x="99" y="77"/>
                  </a:lnTo>
                  <a:lnTo>
                    <a:pt x="98" y="76"/>
                  </a:lnTo>
                  <a:lnTo>
                    <a:pt x="94" y="78"/>
                  </a:lnTo>
                  <a:lnTo>
                    <a:pt x="92" y="78"/>
                  </a:lnTo>
                  <a:lnTo>
                    <a:pt x="91" y="79"/>
                  </a:lnTo>
                  <a:lnTo>
                    <a:pt x="88" y="79"/>
                  </a:lnTo>
                  <a:lnTo>
                    <a:pt x="86" y="79"/>
                  </a:lnTo>
                  <a:lnTo>
                    <a:pt x="83" y="79"/>
                  </a:lnTo>
                  <a:lnTo>
                    <a:pt x="81" y="78"/>
                  </a:lnTo>
                  <a:lnTo>
                    <a:pt x="79" y="76"/>
                  </a:lnTo>
                  <a:lnTo>
                    <a:pt x="77" y="73"/>
                  </a:lnTo>
                  <a:lnTo>
                    <a:pt x="78" y="72"/>
                  </a:lnTo>
                  <a:lnTo>
                    <a:pt x="79" y="71"/>
                  </a:lnTo>
                  <a:lnTo>
                    <a:pt x="80" y="68"/>
                  </a:lnTo>
                  <a:lnTo>
                    <a:pt x="80" y="67"/>
                  </a:lnTo>
                  <a:lnTo>
                    <a:pt x="79" y="66"/>
                  </a:lnTo>
                  <a:lnTo>
                    <a:pt x="78" y="66"/>
                  </a:lnTo>
                  <a:lnTo>
                    <a:pt x="76" y="66"/>
                  </a:lnTo>
                  <a:lnTo>
                    <a:pt x="75" y="66"/>
                  </a:lnTo>
                  <a:lnTo>
                    <a:pt x="75" y="67"/>
                  </a:lnTo>
                  <a:lnTo>
                    <a:pt x="74" y="67"/>
                  </a:lnTo>
                  <a:lnTo>
                    <a:pt x="66" y="69"/>
                  </a:lnTo>
                  <a:lnTo>
                    <a:pt x="66" y="72"/>
                  </a:lnTo>
                  <a:lnTo>
                    <a:pt x="62" y="70"/>
                  </a:lnTo>
                  <a:lnTo>
                    <a:pt x="60" y="70"/>
                  </a:lnTo>
                  <a:lnTo>
                    <a:pt x="58" y="71"/>
                  </a:lnTo>
                  <a:lnTo>
                    <a:pt x="56" y="72"/>
                  </a:lnTo>
                  <a:lnTo>
                    <a:pt x="54" y="73"/>
                  </a:lnTo>
                  <a:lnTo>
                    <a:pt x="51" y="73"/>
                  </a:lnTo>
                  <a:lnTo>
                    <a:pt x="50" y="74"/>
                  </a:lnTo>
                  <a:lnTo>
                    <a:pt x="48" y="74"/>
                  </a:lnTo>
                  <a:lnTo>
                    <a:pt x="47" y="75"/>
                  </a:lnTo>
                  <a:lnTo>
                    <a:pt x="47" y="76"/>
                  </a:lnTo>
                  <a:lnTo>
                    <a:pt x="48" y="77"/>
                  </a:lnTo>
                  <a:lnTo>
                    <a:pt x="49" y="78"/>
                  </a:lnTo>
                  <a:lnTo>
                    <a:pt x="51" y="79"/>
                  </a:lnTo>
                  <a:lnTo>
                    <a:pt x="53" y="79"/>
                  </a:lnTo>
                  <a:lnTo>
                    <a:pt x="55" y="80"/>
                  </a:lnTo>
                  <a:lnTo>
                    <a:pt x="56" y="81"/>
                  </a:lnTo>
                  <a:lnTo>
                    <a:pt x="55" y="82"/>
                  </a:lnTo>
                  <a:lnTo>
                    <a:pt x="54" y="83"/>
                  </a:lnTo>
                  <a:lnTo>
                    <a:pt x="53" y="83"/>
                  </a:lnTo>
                  <a:lnTo>
                    <a:pt x="54" y="84"/>
                  </a:lnTo>
                  <a:lnTo>
                    <a:pt x="55" y="85"/>
                  </a:lnTo>
                  <a:lnTo>
                    <a:pt x="56" y="85"/>
                  </a:lnTo>
                  <a:lnTo>
                    <a:pt x="57" y="86"/>
                  </a:lnTo>
                  <a:lnTo>
                    <a:pt x="56" y="88"/>
                  </a:lnTo>
                  <a:lnTo>
                    <a:pt x="56" y="91"/>
                  </a:lnTo>
                  <a:lnTo>
                    <a:pt x="55" y="91"/>
                  </a:lnTo>
                  <a:lnTo>
                    <a:pt x="56" y="93"/>
                  </a:lnTo>
                  <a:lnTo>
                    <a:pt x="57" y="96"/>
                  </a:lnTo>
                  <a:lnTo>
                    <a:pt x="59" y="99"/>
                  </a:lnTo>
                  <a:lnTo>
                    <a:pt x="62" y="101"/>
                  </a:lnTo>
                  <a:lnTo>
                    <a:pt x="63" y="101"/>
                  </a:lnTo>
                  <a:lnTo>
                    <a:pt x="65" y="101"/>
                  </a:lnTo>
                  <a:lnTo>
                    <a:pt x="67" y="101"/>
                  </a:lnTo>
                  <a:lnTo>
                    <a:pt x="69" y="101"/>
                  </a:lnTo>
                  <a:lnTo>
                    <a:pt x="71" y="101"/>
                  </a:lnTo>
                  <a:lnTo>
                    <a:pt x="73" y="101"/>
                  </a:lnTo>
                  <a:lnTo>
                    <a:pt x="74" y="101"/>
                  </a:lnTo>
                  <a:lnTo>
                    <a:pt x="75" y="101"/>
                  </a:lnTo>
                  <a:lnTo>
                    <a:pt x="76" y="101"/>
                  </a:lnTo>
                  <a:lnTo>
                    <a:pt x="77" y="101"/>
                  </a:lnTo>
                  <a:lnTo>
                    <a:pt x="79" y="100"/>
                  </a:lnTo>
                  <a:lnTo>
                    <a:pt x="80" y="103"/>
                  </a:lnTo>
                  <a:lnTo>
                    <a:pt x="82" y="104"/>
                  </a:lnTo>
                  <a:lnTo>
                    <a:pt x="85" y="103"/>
                  </a:lnTo>
                  <a:lnTo>
                    <a:pt x="86" y="102"/>
                  </a:lnTo>
                  <a:lnTo>
                    <a:pt x="88" y="101"/>
                  </a:lnTo>
                  <a:lnTo>
                    <a:pt x="89" y="101"/>
                  </a:lnTo>
                  <a:lnTo>
                    <a:pt x="91" y="101"/>
                  </a:lnTo>
                  <a:lnTo>
                    <a:pt x="91" y="102"/>
                  </a:lnTo>
                  <a:lnTo>
                    <a:pt x="89" y="103"/>
                  </a:lnTo>
                  <a:lnTo>
                    <a:pt x="88" y="105"/>
                  </a:lnTo>
                  <a:lnTo>
                    <a:pt x="87" y="107"/>
                  </a:lnTo>
                  <a:lnTo>
                    <a:pt x="87" y="108"/>
                  </a:lnTo>
                  <a:lnTo>
                    <a:pt x="87" y="109"/>
                  </a:lnTo>
                  <a:lnTo>
                    <a:pt x="88" y="110"/>
                  </a:lnTo>
                  <a:lnTo>
                    <a:pt x="88" y="111"/>
                  </a:lnTo>
                  <a:lnTo>
                    <a:pt x="89" y="112"/>
                  </a:lnTo>
                  <a:lnTo>
                    <a:pt x="89" y="113"/>
                  </a:lnTo>
                  <a:lnTo>
                    <a:pt x="89" y="114"/>
                  </a:lnTo>
                  <a:lnTo>
                    <a:pt x="90" y="115"/>
                  </a:lnTo>
                  <a:lnTo>
                    <a:pt x="90" y="116"/>
                  </a:lnTo>
                  <a:lnTo>
                    <a:pt x="90" y="117"/>
                  </a:lnTo>
                  <a:lnTo>
                    <a:pt x="88" y="118"/>
                  </a:lnTo>
                  <a:lnTo>
                    <a:pt x="86" y="119"/>
                  </a:lnTo>
                  <a:lnTo>
                    <a:pt x="85" y="120"/>
                  </a:lnTo>
                  <a:lnTo>
                    <a:pt x="84" y="120"/>
                  </a:lnTo>
                  <a:lnTo>
                    <a:pt x="84" y="121"/>
                  </a:lnTo>
                  <a:lnTo>
                    <a:pt x="83" y="122"/>
                  </a:lnTo>
                  <a:lnTo>
                    <a:pt x="82" y="122"/>
                  </a:lnTo>
                  <a:lnTo>
                    <a:pt x="81" y="122"/>
                  </a:lnTo>
                  <a:lnTo>
                    <a:pt x="80" y="121"/>
                  </a:lnTo>
                  <a:lnTo>
                    <a:pt x="79" y="120"/>
                  </a:lnTo>
                  <a:lnTo>
                    <a:pt x="77" y="123"/>
                  </a:lnTo>
                  <a:lnTo>
                    <a:pt x="76" y="124"/>
                  </a:lnTo>
                  <a:lnTo>
                    <a:pt x="75" y="124"/>
                  </a:lnTo>
                  <a:lnTo>
                    <a:pt x="74" y="125"/>
                  </a:lnTo>
                  <a:lnTo>
                    <a:pt x="72" y="125"/>
                  </a:lnTo>
                  <a:lnTo>
                    <a:pt x="71" y="125"/>
                  </a:lnTo>
                  <a:lnTo>
                    <a:pt x="70" y="124"/>
                  </a:lnTo>
                  <a:lnTo>
                    <a:pt x="69" y="123"/>
                  </a:lnTo>
                  <a:lnTo>
                    <a:pt x="68" y="122"/>
                  </a:lnTo>
                  <a:lnTo>
                    <a:pt x="67" y="121"/>
                  </a:lnTo>
                  <a:lnTo>
                    <a:pt x="65" y="121"/>
                  </a:lnTo>
                  <a:lnTo>
                    <a:pt x="63" y="121"/>
                  </a:lnTo>
                  <a:lnTo>
                    <a:pt x="61" y="122"/>
                  </a:lnTo>
                  <a:lnTo>
                    <a:pt x="58" y="124"/>
                  </a:lnTo>
                  <a:lnTo>
                    <a:pt x="56" y="125"/>
                  </a:lnTo>
                  <a:lnTo>
                    <a:pt x="56" y="126"/>
                  </a:lnTo>
                  <a:lnTo>
                    <a:pt x="57" y="127"/>
                  </a:lnTo>
                  <a:lnTo>
                    <a:pt x="57" y="128"/>
                  </a:lnTo>
                  <a:lnTo>
                    <a:pt x="58" y="129"/>
                  </a:lnTo>
                  <a:lnTo>
                    <a:pt x="58" y="130"/>
                  </a:lnTo>
                  <a:lnTo>
                    <a:pt x="55" y="131"/>
                  </a:lnTo>
                  <a:lnTo>
                    <a:pt x="54" y="131"/>
                  </a:lnTo>
                  <a:lnTo>
                    <a:pt x="52" y="132"/>
                  </a:lnTo>
                  <a:lnTo>
                    <a:pt x="50" y="134"/>
                  </a:lnTo>
                  <a:lnTo>
                    <a:pt x="49" y="136"/>
                  </a:lnTo>
                  <a:lnTo>
                    <a:pt x="48" y="138"/>
                  </a:lnTo>
                  <a:lnTo>
                    <a:pt x="47" y="140"/>
                  </a:lnTo>
                  <a:lnTo>
                    <a:pt x="46" y="141"/>
                  </a:lnTo>
                  <a:lnTo>
                    <a:pt x="45" y="141"/>
                  </a:lnTo>
                  <a:lnTo>
                    <a:pt x="44" y="142"/>
                  </a:lnTo>
                  <a:lnTo>
                    <a:pt x="43" y="143"/>
                  </a:lnTo>
                  <a:lnTo>
                    <a:pt x="42" y="144"/>
                  </a:lnTo>
                  <a:lnTo>
                    <a:pt x="41" y="145"/>
                  </a:lnTo>
                  <a:lnTo>
                    <a:pt x="41" y="147"/>
                  </a:lnTo>
                  <a:lnTo>
                    <a:pt x="42" y="150"/>
                  </a:lnTo>
                  <a:lnTo>
                    <a:pt x="43" y="152"/>
                  </a:lnTo>
                  <a:lnTo>
                    <a:pt x="44" y="152"/>
                  </a:lnTo>
                  <a:lnTo>
                    <a:pt x="45" y="153"/>
                  </a:lnTo>
                  <a:lnTo>
                    <a:pt x="46" y="154"/>
                  </a:lnTo>
                  <a:lnTo>
                    <a:pt x="47" y="155"/>
                  </a:lnTo>
                  <a:lnTo>
                    <a:pt x="47" y="156"/>
                  </a:lnTo>
                  <a:lnTo>
                    <a:pt x="47" y="160"/>
                  </a:lnTo>
                  <a:lnTo>
                    <a:pt x="42" y="161"/>
                  </a:lnTo>
                  <a:lnTo>
                    <a:pt x="42" y="162"/>
                  </a:lnTo>
                  <a:lnTo>
                    <a:pt x="42" y="163"/>
                  </a:lnTo>
                  <a:lnTo>
                    <a:pt x="41" y="164"/>
                  </a:lnTo>
                  <a:lnTo>
                    <a:pt x="42" y="165"/>
                  </a:lnTo>
                  <a:lnTo>
                    <a:pt x="44" y="165"/>
                  </a:lnTo>
                  <a:lnTo>
                    <a:pt x="45" y="166"/>
                  </a:lnTo>
                  <a:lnTo>
                    <a:pt x="46" y="166"/>
                  </a:lnTo>
                  <a:lnTo>
                    <a:pt x="47" y="167"/>
                  </a:lnTo>
                  <a:lnTo>
                    <a:pt x="46" y="168"/>
                  </a:lnTo>
                  <a:lnTo>
                    <a:pt x="50" y="172"/>
                  </a:lnTo>
                  <a:lnTo>
                    <a:pt x="50" y="173"/>
                  </a:lnTo>
                  <a:lnTo>
                    <a:pt x="50" y="174"/>
                  </a:lnTo>
                  <a:lnTo>
                    <a:pt x="51" y="176"/>
                  </a:lnTo>
                  <a:lnTo>
                    <a:pt x="51" y="177"/>
                  </a:lnTo>
                  <a:lnTo>
                    <a:pt x="52" y="179"/>
                  </a:lnTo>
                  <a:lnTo>
                    <a:pt x="53" y="180"/>
                  </a:lnTo>
                  <a:lnTo>
                    <a:pt x="56" y="182"/>
                  </a:lnTo>
                  <a:lnTo>
                    <a:pt x="58" y="182"/>
                  </a:lnTo>
                  <a:lnTo>
                    <a:pt x="61" y="181"/>
                  </a:lnTo>
                  <a:lnTo>
                    <a:pt x="63" y="180"/>
                  </a:lnTo>
                  <a:lnTo>
                    <a:pt x="65" y="179"/>
                  </a:lnTo>
                  <a:lnTo>
                    <a:pt x="66" y="177"/>
                  </a:lnTo>
                  <a:lnTo>
                    <a:pt x="67" y="178"/>
                  </a:lnTo>
                  <a:lnTo>
                    <a:pt x="67" y="180"/>
                  </a:lnTo>
                  <a:lnTo>
                    <a:pt x="67" y="183"/>
                  </a:lnTo>
                  <a:lnTo>
                    <a:pt x="67" y="186"/>
                  </a:lnTo>
                  <a:lnTo>
                    <a:pt x="66" y="189"/>
                  </a:lnTo>
                  <a:lnTo>
                    <a:pt x="65" y="191"/>
                  </a:lnTo>
                  <a:lnTo>
                    <a:pt x="64" y="193"/>
                  </a:lnTo>
                  <a:lnTo>
                    <a:pt x="64" y="194"/>
                  </a:lnTo>
                  <a:lnTo>
                    <a:pt x="65" y="197"/>
                  </a:lnTo>
                  <a:lnTo>
                    <a:pt x="58" y="203"/>
                  </a:lnTo>
                  <a:lnTo>
                    <a:pt x="58" y="204"/>
                  </a:lnTo>
                  <a:lnTo>
                    <a:pt x="57" y="205"/>
                  </a:lnTo>
                  <a:lnTo>
                    <a:pt x="58" y="206"/>
                  </a:lnTo>
                  <a:lnTo>
                    <a:pt x="61" y="206"/>
                  </a:lnTo>
                  <a:lnTo>
                    <a:pt x="63" y="205"/>
                  </a:lnTo>
                  <a:lnTo>
                    <a:pt x="65" y="204"/>
                  </a:lnTo>
                  <a:lnTo>
                    <a:pt x="67" y="203"/>
                  </a:lnTo>
                  <a:lnTo>
                    <a:pt x="69" y="202"/>
                  </a:lnTo>
                  <a:lnTo>
                    <a:pt x="70" y="201"/>
                  </a:lnTo>
                  <a:lnTo>
                    <a:pt x="71" y="201"/>
                  </a:lnTo>
                  <a:lnTo>
                    <a:pt x="72" y="201"/>
                  </a:lnTo>
                  <a:lnTo>
                    <a:pt x="73" y="203"/>
                  </a:lnTo>
                  <a:lnTo>
                    <a:pt x="73" y="204"/>
                  </a:lnTo>
                  <a:lnTo>
                    <a:pt x="74" y="205"/>
                  </a:lnTo>
                  <a:lnTo>
                    <a:pt x="75" y="205"/>
                  </a:lnTo>
                  <a:lnTo>
                    <a:pt x="76" y="204"/>
                  </a:lnTo>
                  <a:lnTo>
                    <a:pt x="78" y="204"/>
                  </a:lnTo>
                  <a:lnTo>
                    <a:pt x="79" y="203"/>
                  </a:lnTo>
                  <a:lnTo>
                    <a:pt x="80" y="204"/>
                  </a:lnTo>
                  <a:lnTo>
                    <a:pt x="80" y="206"/>
                  </a:lnTo>
                  <a:lnTo>
                    <a:pt x="81" y="208"/>
                  </a:lnTo>
                  <a:lnTo>
                    <a:pt x="82" y="210"/>
                  </a:lnTo>
                  <a:lnTo>
                    <a:pt x="83" y="212"/>
                  </a:lnTo>
                  <a:lnTo>
                    <a:pt x="84" y="213"/>
                  </a:lnTo>
                  <a:lnTo>
                    <a:pt x="86" y="214"/>
                  </a:lnTo>
                  <a:lnTo>
                    <a:pt x="87" y="215"/>
                  </a:lnTo>
                  <a:lnTo>
                    <a:pt x="88" y="216"/>
                  </a:lnTo>
                  <a:lnTo>
                    <a:pt x="89" y="215"/>
                  </a:lnTo>
                  <a:lnTo>
                    <a:pt x="90" y="214"/>
                  </a:lnTo>
                  <a:lnTo>
                    <a:pt x="90" y="213"/>
                  </a:lnTo>
                  <a:lnTo>
                    <a:pt x="89" y="212"/>
                  </a:lnTo>
                  <a:lnTo>
                    <a:pt x="89" y="210"/>
                  </a:lnTo>
                  <a:lnTo>
                    <a:pt x="89" y="208"/>
                  </a:lnTo>
                  <a:lnTo>
                    <a:pt x="90" y="206"/>
                  </a:lnTo>
                  <a:lnTo>
                    <a:pt x="91" y="204"/>
                  </a:lnTo>
                  <a:lnTo>
                    <a:pt x="93" y="203"/>
                  </a:lnTo>
                  <a:lnTo>
                    <a:pt x="94" y="202"/>
                  </a:lnTo>
                  <a:lnTo>
                    <a:pt x="93" y="203"/>
                  </a:lnTo>
                  <a:lnTo>
                    <a:pt x="93" y="205"/>
                  </a:lnTo>
                  <a:lnTo>
                    <a:pt x="92" y="207"/>
                  </a:lnTo>
                  <a:lnTo>
                    <a:pt x="93" y="209"/>
                  </a:lnTo>
                  <a:lnTo>
                    <a:pt x="95" y="209"/>
                  </a:lnTo>
                  <a:lnTo>
                    <a:pt x="96" y="209"/>
                  </a:lnTo>
                  <a:lnTo>
                    <a:pt x="98" y="209"/>
                  </a:lnTo>
                  <a:lnTo>
                    <a:pt x="99" y="208"/>
                  </a:lnTo>
                  <a:lnTo>
                    <a:pt x="101" y="208"/>
                  </a:lnTo>
                  <a:lnTo>
                    <a:pt x="102" y="207"/>
                  </a:lnTo>
                  <a:lnTo>
                    <a:pt x="103" y="207"/>
                  </a:lnTo>
                  <a:lnTo>
                    <a:pt x="103" y="208"/>
                  </a:lnTo>
                  <a:lnTo>
                    <a:pt x="103" y="209"/>
                  </a:lnTo>
                  <a:lnTo>
                    <a:pt x="103" y="210"/>
                  </a:lnTo>
                  <a:lnTo>
                    <a:pt x="98" y="213"/>
                  </a:lnTo>
                  <a:lnTo>
                    <a:pt x="98" y="214"/>
                  </a:lnTo>
                  <a:lnTo>
                    <a:pt x="98" y="215"/>
                  </a:lnTo>
                  <a:lnTo>
                    <a:pt x="98" y="217"/>
                  </a:lnTo>
                  <a:lnTo>
                    <a:pt x="98" y="218"/>
                  </a:lnTo>
                  <a:lnTo>
                    <a:pt x="98" y="219"/>
                  </a:lnTo>
                  <a:lnTo>
                    <a:pt x="97" y="220"/>
                  </a:lnTo>
                  <a:lnTo>
                    <a:pt x="96" y="221"/>
                  </a:lnTo>
                  <a:lnTo>
                    <a:pt x="95" y="222"/>
                  </a:lnTo>
                  <a:lnTo>
                    <a:pt x="95" y="223"/>
                  </a:lnTo>
                  <a:lnTo>
                    <a:pt x="94" y="224"/>
                  </a:lnTo>
                  <a:lnTo>
                    <a:pt x="94" y="226"/>
                  </a:lnTo>
                  <a:lnTo>
                    <a:pt x="93" y="229"/>
                  </a:lnTo>
                  <a:lnTo>
                    <a:pt x="93" y="230"/>
                  </a:lnTo>
                  <a:lnTo>
                    <a:pt x="86" y="231"/>
                  </a:lnTo>
                  <a:lnTo>
                    <a:pt x="86" y="232"/>
                  </a:lnTo>
                  <a:lnTo>
                    <a:pt x="85" y="232"/>
                  </a:lnTo>
                  <a:lnTo>
                    <a:pt x="84" y="234"/>
                  </a:lnTo>
                  <a:lnTo>
                    <a:pt x="83" y="234"/>
                  </a:lnTo>
                  <a:lnTo>
                    <a:pt x="82" y="235"/>
                  </a:lnTo>
                  <a:lnTo>
                    <a:pt x="81" y="235"/>
                  </a:lnTo>
                  <a:lnTo>
                    <a:pt x="80" y="235"/>
                  </a:lnTo>
                  <a:lnTo>
                    <a:pt x="75" y="239"/>
                  </a:lnTo>
                  <a:lnTo>
                    <a:pt x="75" y="240"/>
                  </a:lnTo>
                  <a:lnTo>
                    <a:pt x="75" y="241"/>
                  </a:lnTo>
                  <a:lnTo>
                    <a:pt x="75" y="242"/>
                  </a:lnTo>
                  <a:lnTo>
                    <a:pt x="74" y="243"/>
                  </a:lnTo>
                  <a:lnTo>
                    <a:pt x="73" y="244"/>
                  </a:lnTo>
                  <a:lnTo>
                    <a:pt x="72" y="245"/>
                  </a:lnTo>
                  <a:lnTo>
                    <a:pt x="71" y="245"/>
                  </a:lnTo>
                  <a:lnTo>
                    <a:pt x="70" y="245"/>
                  </a:lnTo>
                  <a:lnTo>
                    <a:pt x="68" y="244"/>
                  </a:lnTo>
                  <a:lnTo>
                    <a:pt x="67" y="244"/>
                  </a:lnTo>
                  <a:lnTo>
                    <a:pt x="66" y="244"/>
                  </a:lnTo>
                  <a:lnTo>
                    <a:pt x="65" y="244"/>
                  </a:lnTo>
                  <a:lnTo>
                    <a:pt x="63" y="245"/>
                  </a:lnTo>
                  <a:lnTo>
                    <a:pt x="62" y="246"/>
                  </a:lnTo>
                  <a:lnTo>
                    <a:pt x="62" y="247"/>
                  </a:lnTo>
                  <a:lnTo>
                    <a:pt x="59" y="249"/>
                  </a:lnTo>
                  <a:lnTo>
                    <a:pt x="44" y="252"/>
                  </a:lnTo>
                  <a:lnTo>
                    <a:pt x="44" y="253"/>
                  </a:lnTo>
                  <a:lnTo>
                    <a:pt x="44" y="254"/>
                  </a:lnTo>
                  <a:lnTo>
                    <a:pt x="44" y="255"/>
                  </a:lnTo>
                  <a:lnTo>
                    <a:pt x="44" y="256"/>
                  </a:lnTo>
                  <a:lnTo>
                    <a:pt x="45" y="257"/>
                  </a:lnTo>
                  <a:lnTo>
                    <a:pt x="44" y="257"/>
                  </a:lnTo>
                  <a:lnTo>
                    <a:pt x="42" y="257"/>
                  </a:lnTo>
                  <a:lnTo>
                    <a:pt x="41" y="257"/>
                  </a:lnTo>
                  <a:lnTo>
                    <a:pt x="40" y="257"/>
                  </a:lnTo>
                  <a:lnTo>
                    <a:pt x="40" y="258"/>
                  </a:lnTo>
                  <a:lnTo>
                    <a:pt x="36" y="258"/>
                  </a:lnTo>
                  <a:lnTo>
                    <a:pt x="38" y="255"/>
                  </a:lnTo>
                  <a:lnTo>
                    <a:pt x="34" y="255"/>
                  </a:lnTo>
                  <a:lnTo>
                    <a:pt x="33" y="255"/>
                  </a:lnTo>
                  <a:lnTo>
                    <a:pt x="31" y="255"/>
                  </a:lnTo>
                  <a:lnTo>
                    <a:pt x="29" y="256"/>
                  </a:lnTo>
                  <a:lnTo>
                    <a:pt x="27" y="257"/>
                  </a:lnTo>
                  <a:lnTo>
                    <a:pt x="26" y="258"/>
                  </a:lnTo>
                  <a:lnTo>
                    <a:pt x="25" y="259"/>
                  </a:lnTo>
                  <a:lnTo>
                    <a:pt x="24" y="260"/>
                  </a:lnTo>
                  <a:lnTo>
                    <a:pt x="22" y="262"/>
                  </a:lnTo>
                  <a:lnTo>
                    <a:pt x="20" y="262"/>
                  </a:lnTo>
                  <a:lnTo>
                    <a:pt x="20" y="263"/>
                  </a:lnTo>
                  <a:lnTo>
                    <a:pt x="20" y="264"/>
                  </a:lnTo>
                  <a:lnTo>
                    <a:pt x="19" y="264"/>
                  </a:lnTo>
                  <a:lnTo>
                    <a:pt x="18" y="265"/>
                  </a:lnTo>
                  <a:lnTo>
                    <a:pt x="17" y="265"/>
                  </a:lnTo>
                  <a:lnTo>
                    <a:pt x="16" y="265"/>
                  </a:lnTo>
                  <a:lnTo>
                    <a:pt x="15" y="265"/>
                  </a:lnTo>
                  <a:lnTo>
                    <a:pt x="14" y="266"/>
                  </a:lnTo>
                  <a:lnTo>
                    <a:pt x="12" y="266"/>
                  </a:lnTo>
                  <a:lnTo>
                    <a:pt x="10" y="267"/>
                  </a:lnTo>
                  <a:lnTo>
                    <a:pt x="9" y="267"/>
                  </a:lnTo>
                  <a:lnTo>
                    <a:pt x="7" y="268"/>
                  </a:lnTo>
                  <a:lnTo>
                    <a:pt x="6" y="268"/>
                  </a:lnTo>
                  <a:lnTo>
                    <a:pt x="5" y="268"/>
                  </a:lnTo>
                  <a:lnTo>
                    <a:pt x="3" y="270"/>
                  </a:lnTo>
                  <a:lnTo>
                    <a:pt x="1" y="271"/>
                  </a:lnTo>
                  <a:lnTo>
                    <a:pt x="0" y="273"/>
                  </a:lnTo>
                  <a:lnTo>
                    <a:pt x="1" y="273"/>
                  </a:lnTo>
                  <a:lnTo>
                    <a:pt x="2" y="274"/>
                  </a:lnTo>
                  <a:lnTo>
                    <a:pt x="3" y="274"/>
                  </a:lnTo>
                  <a:lnTo>
                    <a:pt x="4" y="274"/>
                  </a:lnTo>
                  <a:lnTo>
                    <a:pt x="6" y="273"/>
                  </a:lnTo>
                  <a:lnTo>
                    <a:pt x="7" y="272"/>
                  </a:lnTo>
                  <a:lnTo>
                    <a:pt x="8" y="273"/>
                  </a:lnTo>
                  <a:lnTo>
                    <a:pt x="10" y="274"/>
                  </a:lnTo>
                  <a:lnTo>
                    <a:pt x="11" y="274"/>
                  </a:lnTo>
                  <a:lnTo>
                    <a:pt x="14" y="270"/>
                  </a:lnTo>
                  <a:lnTo>
                    <a:pt x="16" y="273"/>
                  </a:lnTo>
                  <a:lnTo>
                    <a:pt x="21" y="272"/>
                  </a:lnTo>
                  <a:lnTo>
                    <a:pt x="26" y="267"/>
                  </a:lnTo>
                  <a:lnTo>
                    <a:pt x="31" y="263"/>
                  </a:lnTo>
                  <a:lnTo>
                    <a:pt x="30" y="267"/>
                  </a:lnTo>
                  <a:lnTo>
                    <a:pt x="28" y="269"/>
                  </a:lnTo>
                  <a:lnTo>
                    <a:pt x="30" y="270"/>
                  </a:lnTo>
                  <a:lnTo>
                    <a:pt x="32" y="269"/>
                  </a:lnTo>
                  <a:lnTo>
                    <a:pt x="34" y="268"/>
                  </a:lnTo>
                  <a:lnTo>
                    <a:pt x="35" y="267"/>
                  </a:lnTo>
                  <a:lnTo>
                    <a:pt x="37" y="266"/>
                  </a:lnTo>
                  <a:lnTo>
                    <a:pt x="38" y="265"/>
                  </a:lnTo>
                  <a:lnTo>
                    <a:pt x="39" y="265"/>
                  </a:lnTo>
                  <a:lnTo>
                    <a:pt x="45" y="265"/>
                  </a:lnTo>
                  <a:lnTo>
                    <a:pt x="45" y="264"/>
                  </a:lnTo>
                  <a:lnTo>
                    <a:pt x="45" y="263"/>
                  </a:lnTo>
                  <a:lnTo>
                    <a:pt x="46" y="262"/>
                  </a:lnTo>
                  <a:lnTo>
                    <a:pt x="46" y="260"/>
                  </a:lnTo>
                  <a:lnTo>
                    <a:pt x="48" y="260"/>
                  </a:lnTo>
                  <a:lnTo>
                    <a:pt x="49" y="260"/>
                  </a:lnTo>
                  <a:lnTo>
                    <a:pt x="49" y="261"/>
                  </a:lnTo>
                  <a:lnTo>
                    <a:pt x="50" y="262"/>
                  </a:lnTo>
                  <a:lnTo>
                    <a:pt x="50" y="264"/>
                  </a:lnTo>
                  <a:lnTo>
                    <a:pt x="53" y="264"/>
                  </a:lnTo>
                  <a:lnTo>
                    <a:pt x="54" y="263"/>
                  </a:lnTo>
                  <a:lnTo>
                    <a:pt x="54" y="262"/>
                  </a:lnTo>
                  <a:lnTo>
                    <a:pt x="55" y="261"/>
                  </a:lnTo>
                  <a:lnTo>
                    <a:pt x="56" y="261"/>
                  </a:lnTo>
                  <a:lnTo>
                    <a:pt x="57" y="261"/>
                  </a:lnTo>
                  <a:lnTo>
                    <a:pt x="59" y="260"/>
                  </a:lnTo>
                  <a:lnTo>
                    <a:pt x="61" y="260"/>
                  </a:lnTo>
                  <a:lnTo>
                    <a:pt x="63" y="259"/>
                  </a:lnTo>
                  <a:lnTo>
                    <a:pt x="64" y="259"/>
                  </a:lnTo>
                  <a:lnTo>
                    <a:pt x="66" y="258"/>
                  </a:lnTo>
                  <a:lnTo>
                    <a:pt x="67" y="258"/>
                  </a:lnTo>
                  <a:lnTo>
                    <a:pt x="68" y="258"/>
                  </a:lnTo>
                  <a:lnTo>
                    <a:pt x="70" y="258"/>
                  </a:lnTo>
                  <a:lnTo>
                    <a:pt x="71" y="259"/>
                  </a:lnTo>
                  <a:lnTo>
                    <a:pt x="72" y="259"/>
                  </a:lnTo>
                  <a:lnTo>
                    <a:pt x="74" y="258"/>
                  </a:lnTo>
                  <a:lnTo>
                    <a:pt x="75" y="257"/>
                  </a:lnTo>
                  <a:lnTo>
                    <a:pt x="75" y="256"/>
                  </a:lnTo>
                  <a:lnTo>
                    <a:pt x="74" y="255"/>
                  </a:lnTo>
                  <a:lnTo>
                    <a:pt x="73" y="254"/>
                  </a:lnTo>
                  <a:lnTo>
                    <a:pt x="74" y="253"/>
                  </a:lnTo>
                  <a:lnTo>
                    <a:pt x="76" y="252"/>
                  </a:lnTo>
                  <a:lnTo>
                    <a:pt x="79" y="252"/>
                  </a:lnTo>
                  <a:lnTo>
                    <a:pt x="81" y="252"/>
                  </a:lnTo>
                  <a:lnTo>
                    <a:pt x="83" y="253"/>
                  </a:lnTo>
                  <a:lnTo>
                    <a:pt x="84" y="253"/>
                  </a:lnTo>
                  <a:lnTo>
                    <a:pt x="86" y="253"/>
                  </a:lnTo>
                  <a:lnTo>
                    <a:pt x="86" y="252"/>
                  </a:lnTo>
                  <a:lnTo>
                    <a:pt x="85" y="251"/>
                  </a:lnTo>
                  <a:lnTo>
                    <a:pt x="84" y="250"/>
                  </a:lnTo>
                  <a:lnTo>
                    <a:pt x="82" y="250"/>
                  </a:lnTo>
                  <a:lnTo>
                    <a:pt x="82" y="249"/>
                  </a:lnTo>
                  <a:lnTo>
                    <a:pt x="90" y="247"/>
                  </a:lnTo>
                  <a:lnTo>
                    <a:pt x="90" y="246"/>
                  </a:lnTo>
                  <a:lnTo>
                    <a:pt x="91" y="246"/>
                  </a:lnTo>
                  <a:lnTo>
                    <a:pt x="91" y="245"/>
                  </a:lnTo>
                  <a:lnTo>
                    <a:pt x="92" y="244"/>
                  </a:lnTo>
                  <a:lnTo>
                    <a:pt x="94" y="244"/>
                  </a:lnTo>
                  <a:lnTo>
                    <a:pt x="96" y="244"/>
                  </a:lnTo>
                  <a:lnTo>
                    <a:pt x="98" y="244"/>
                  </a:lnTo>
                  <a:lnTo>
                    <a:pt x="99" y="243"/>
                  </a:lnTo>
                  <a:lnTo>
                    <a:pt x="100" y="241"/>
                  </a:lnTo>
                  <a:lnTo>
                    <a:pt x="102" y="240"/>
                  </a:lnTo>
                  <a:lnTo>
                    <a:pt x="102" y="239"/>
                  </a:lnTo>
                  <a:lnTo>
                    <a:pt x="107" y="239"/>
                  </a:lnTo>
                  <a:lnTo>
                    <a:pt x="108" y="238"/>
                  </a:lnTo>
                  <a:lnTo>
                    <a:pt x="109" y="235"/>
                  </a:lnTo>
                  <a:lnTo>
                    <a:pt x="111" y="232"/>
                  </a:lnTo>
                  <a:lnTo>
                    <a:pt x="113" y="230"/>
                  </a:lnTo>
                  <a:lnTo>
                    <a:pt x="114" y="230"/>
                  </a:lnTo>
                  <a:lnTo>
                    <a:pt x="115" y="229"/>
                  </a:lnTo>
                  <a:lnTo>
                    <a:pt x="117" y="229"/>
                  </a:lnTo>
                  <a:lnTo>
                    <a:pt x="120" y="228"/>
                  </a:lnTo>
                  <a:lnTo>
                    <a:pt x="122" y="228"/>
                  </a:lnTo>
                  <a:lnTo>
                    <a:pt x="124" y="227"/>
                  </a:lnTo>
                  <a:lnTo>
                    <a:pt x="125" y="227"/>
                  </a:lnTo>
                  <a:lnTo>
                    <a:pt x="126" y="227"/>
                  </a:lnTo>
                  <a:lnTo>
                    <a:pt x="126" y="226"/>
                  </a:lnTo>
                  <a:lnTo>
                    <a:pt x="127" y="225"/>
                  </a:lnTo>
                  <a:lnTo>
                    <a:pt x="129" y="222"/>
                  </a:lnTo>
                  <a:lnTo>
                    <a:pt x="130" y="220"/>
                  </a:lnTo>
                  <a:lnTo>
                    <a:pt x="132" y="218"/>
                  </a:lnTo>
                  <a:lnTo>
                    <a:pt x="134" y="215"/>
                  </a:lnTo>
                  <a:lnTo>
                    <a:pt x="136" y="214"/>
                  </a:lnTo>
                  <a:lnTo>
                    <a:pt x="137" y="213"/>
                  </a:lnTo>
                  <a:lnTo>
                    <a:pt x="137" y="206"/>
                  </a:lnTo>
                  <a:lnTo>
                    <a:pt x="136" y="205"/>
                  </a:lnTo>
                  <a:lnTo>
                    <a:pt x="134" y="204"/>
                  </a:lnTo>
                  <a:lnTo>
                    <a:pt x="132" y="203"/>
                  </a:lnTo>
                  <a:lnTo>
                    <a:pt x="131" y="203"/>
                  </a:lnTo>
                  <a:lnTo>
                    <a:pt x="130" y="202"/>
                  </a:lnTo>
                  <a:lnTo>
                    <a:pt x="130" y="201"/>
                  </a:lnTo>
                  <a:lnTo>
                    <a:pt x="131" y="199"/>
                  </a:lnTo>
                  <a:lnTo>
                    <a:pt x="133" y="198"/>
                  </a:lnTo>
                  <a:lnTo>
                    <a:pt x="136" y="197"/>
                  </a:lnTo>
                  <a:lnTo>
                    <a:pt x="138" y="195"/>
                  </a:lnTo>
                  <a:lnTo>
                    <a:pt x="139" y="194"/>
                  </a:lnTo>
                  <a:lnTo>
                    <a:pt x="140" y="193"/>
                  </a:lnTo>
                  <a:lnTo>
                    <a:pt x="142" y="191"/>
                  </a:lnTo>
                  <a:lnTo>
                    <a:pt x="143" y="190"/>
                  </a:lnTo>
                  <a:lnTo>
                    <a:pt x="143" y="188"/>
                  </a:lnTo>
                  <a:lnTo>
                    <a:pt x="143" y="186"/>
                  </a:lnTo>
                  <a:lnTo>
                    <a:pt x="144" y="184"/>
                  </a:lnTo>
                  <a:lnTo>
                    <a:pt x="145" y="182"/>
                  </a:lnTo>
                  <a:lnTo>
                    <a:pt x="147" y="180"/>
                  </a:lnTo>
                  <a:lnTo>
                    <a:pt x="150" y="178"/>
                  </a:lnTo>
                  <a:lnTo>
                    <a:pt x="152" y="176"/>
                  </a:lnTo>
                  <a:lnTo>
                    <a:pt x="154" y="174"/>
                  </a:lnTo>
                  <a:lnTo>
                    <a:pt x="155" y="172"/>
                  </a:lnTo>
                  <a:lnTo>
                    <a:pt x="156" y="172"/>
                  </a:lnTo>
                  <a:lnTo>
                    <a:pt x="158" y="171"/>
                  </a:lnTo>
                  <a:lnTo>
                    <a:pt x="160" y="171"/>
                  </a:lnTo>
                  <a:lnTo>
                    <a:pt x="162" y="170"/>
                  </a:lnTo>
                  <a:lnTo>
                    <a:pt x="164" y="169"/>
                  </a:lnTo>
                  <a:lnTo>
                    <a:pt x="166" y="169"/>
                  </a:lnTo>
                  <a:lnTo>
                    <a:pt x="167" y="169"/>
                  </a:lnTo>
                  <a:lnTo>
                    <a:pt x="168" y="169"/>
                  </a:lnTo>
                  <a:lnTo>
                    <a:pt x="167" y="170"/>
                  </a:lnTo>
                  <a:lnTo>
                    <a:pt x="167" y="171"/>
                  </a:lnTo>
                  <a:lnTo>
                    <a:pt x="166" y="172"/>
                  </a:lnTo>
                  <a:lnTo>
                    <a:pt x="167" y="173"/>
                  </a:lnTo>
                  <a:lnTo>
                    <a:pt x="168" y="173"/>
                  </a:lnTo>
                  <a:lnTo>
                    <a:pt x="169" y="174"/>
                  </a:lnTo>
                  <a:lnTo>
                    <a:pt x="170" y="175"/>
                  </a:lnTo>
                  <a:lnTo>
                    <a:pt x="169" y="176"/>
                  </a:lnTo>
                  <a:lnTo>
                    <a:pt x="168" y="176"/>
                  </a:lnTo>
                  <a:lnTo>
                    <a:pt x="166" y="177"/>
                  </a:lnTo>
                  <a:lnTo>
                    <a:pt x="161" y="179"/>
                  </a:lnTo>
                  <a:lnTo>
                    <a:pt x="158" y="178"/>
                  </a:lnTo>
                  <a:lnTo>
                    <a:pt x="157" y="178"/>
                  </a:lnTo>
                  <a:lnTo>
                    <a:pt x="157" y="179"/>
                  </a:lnTo>
                  <a:lnTo>
                    <a:pt x="156" y="179"/>
                  </a:lnTo>
                  <a:lnTo>
                    <a:pt x="156" y="181"/>
                  </a:lnTo>
                  <a:lnTo>
                    <a:pt x="155" y="182"/>
                  </a:lnTo>
                  <a:lnTo>
                    <a:pt x="154" y="184"/>
                  </a:lnTo>
                  <a:lnTo>
                    <a:pt x="153" y="184"/>
                  </a:lnTo>
                  <a:lnTo>
                    <a:pt x="153" y="185"/>
                  </a:lnTo>
                  <a:lnTo>
                    <a:pt x="152" y="185"/>
                  </a:lnTo>
                  <a:lnTo>
                    <a:pt x="151" y="186"/>
                  </a:lnTo>
                  <a:lnTo>
                    <a:pt x="151" y="189"/>
                  </a:lnTo>
                  <a:lnTo>
                    <a:pt x="150" y="192"/>
                  </a:lnTo>
                  <a:lnTo>
                    <a:pt x="150" y="196"/>
                  </a:lnTo>
                  <a:lnTo>
                    <a:pt x="150" y="198"/>
                  </a:lnTo>
                  <a:lnTo>
                    <a:pt x="151" y="199"/>
                  </a:lnTo>
                  <a:lnTo>
                    <a:pt x="153" y="199"/>
                  </a:lnTo>
                  <a:lnTo>
                    <a:pt x="154" y="198"/>
                  </a:lnTo>
                  <a:lnTo>
                    <a:pt x="154" y="201"/>
                  </a:lnTo>
                  <a:lnTo>
                    <a:pt x="149" y="203"/>
                  </a:lnTo>
                  <a:lnTo>
                    <a:pt x="149" y="205"/>
                  </a:lnTo>
                  <a:lnTo>
                    <a:pt x="150" y="207"/>
                  </a:lnTo>
                  <a:lnTo>
                    <a:pt x="151" y="207"/>
                  </a:lnTo>
                  <a:lnTo>
                    <a:pt x="152" y="207"/>
                  </a:lnTo>
                  <a:lnTo>
                    <a:pt x="153" y="207"/>
                  </a:lnTo>
                  <a:lnTo>
                    <a:pt x="155" y="206"/>
                  </a:lnTo>
                  <a:lnTo>
                    <a:pt x="157" y="205"/>
                  </a:lnTo>
                  <a:lnTo>
                    <a:pt x="159" y="205"/>
                  </a:lnTo>
                  <a:lnTo>
                    <a:pt x="160" y="204"/>
                  </a:lnTo>
                  <a:lnTo>
                    <a:pt x="161" y="204"/>
                  </a:lnTo>
                  <a:lnTo>
                    <a:pt x="161" y="203"/>
                  </a:lnTo>
                  <a:lnTo>
                    <a:pt x="162" y="201"/>
                  </a:lnTo>
                  <a:lnTo>
                    <a:pt x="165" y="201"/>
                  </a:lnTo>
                  <a:lnTo>
                    <a:pt x="168" y="192"/>
                  </a:lnTo>
                  <a:lnTo>
                    <a:pt x="171" y="194"/>
                  </a:lnTo>
                  <a:lnTo>
                    <a:pt x="175" y="194"/>
                  </a:lnTo>
                  <a:lnTo>
                    <a:pt x="179" y="192"/>
                  </a:lnTo>
                  <a:lnTo>
                    <a:pt x="179" y="191"/>
                  </a:lnTo>
                  <a:lnTo>
                    <a:pt x="178" y="190"/>
                  </a:lnTo>
                  <a:lnTo>
                    <a:pt x="178" y="187"/>
                  </a:lnTo>
                  <a:lnTo>
                    <a:pt x="178" y="186"/>
                  </a:lnTo>
                  <a:lnTo>
                    <a:pt x="179" y="185"/>
                  </a:lnTo>
                  <a:lnTo>
                    <a:pt x="180" y="184"/>
                  </a:lnTo>
                  <a:lnTo>
                    <a:pt x="181" y="183"/>
                  </a:lnTo>
                  <a:lnTo>
                    <a:pt x="181" y="182"/>
                  </a:lnTo>
                  <a:lnTo>
                    <a:pt x="181" y="181"/>
                  </a:lnTo>
                  <a:lnTo>
                    <a:pt x="180" y="180"/>
                  </a:lnTo>
                  <a:lnTo>
                    <a:pt x="179" y="180"/>
                  </a:lnTo>
                  <a:lnTo>
                    <a:pt x="178" y="181"/>
                  </a:lnTo>
                  <a:lnTo>
                    <a:pt x="177" y="182"/>
                  </a:lnTo>
                  <a:lnTo>
                    <a:pt x="177" y="179"/>
                  </a:lnTo>
                  <a:lnTo>
                    <a:pt x="181" y="174"/>
                  </a:lnTo>
                  <a:lnTo>
                    <a:pt x="185" y="173"/>
                  </a:lnTo>
                  <a:lnTo>
                    <a:pt x="191" y="173"/>
                  </a:lnTo>
                  <a:lnTo>
                    <a:pt x="193" y="172"/>
                  </a:lnTo>
                  <a:lnTo>
                    <a:pt x="194" y="171"/>
                  </a:lnTo>
                  <a:lnTo>
                    <a:pt x="195" y="172"/>
                  </a:lnTo>
                  <a:lnTo>
                    <a:pt x="195" y="174"/>
                  </a:lnTo>
                  <a:lnTo>
                    <a:pt x="194" y="176"/>
                  </a:lnTo>
                  <a:lnTo>
                    <a:pt x="194" y="178"/>
                  </a:lnTo>
                  <a:lnTo>
                    <a:pt x="194" y="179"/>
                  </a:lnTo>
                  <a:lnTo>
                    <a:pt x="199" y="182"/>
                  </a:lnTo>
                  <a:lnTo>
                    <a:pt x="207" y="185"/>
                  </a:lnTo>
                  <a:lnTo>
                    <a:pt x="207" y="186"/>
                  </a:lnTo>
                  <a:lnTo>
                    <a:pt x="208" y="188"/>
                  </a:lnTo>
                  <a:lnTo>
                    <a:pt x="210" y="191"/>
                  </a:lnTo>
                  <a:lnTo>
                    <a:pt x="210" y="192"/>
                  </a:lnTo>
                  <a:lnTo>
                    <a:pt x="211" y="192"/>
                  </a:lnTo>
                  <a:lnTo>
                    <a:pt x="213" y="192"/>
                  </a:lnTo>
                  <a:lnTo>
                    <a:pt x="214" y="193"/>
                  </a:lnTo>
                  <a:lnTo>
                    <a:pt x="216" y="193"/>
                  </a:lnTo>
                  <a:lnTo>
                    <a:pt x="218" y="193"/>
                  </a:lnTo>
                  <a:lnTo>
                    <a:pt x="220" y="193"/>
                  </a:lnTo>
                  <a:lnTo>
                    <a:pt x="221" y="193"/>
                  </a:lnTo>
                  <a:lnTo>
                    <a:pt x="228" y="189"/>
                  </a:lnTo>
                  <a:lnTo>
                    <a:pt x="229" y="190"/>
                  </a:lnTo>
                  <a:lnTo>
                    <a:pt x="231" y="191"/>
                  </a:lnTo>
                  <a:lnTo>
                    <a:pt x="233" y="194"/>
                  </a:lnTo>
                  <a:lnTo>
                    <a:pt x="235" y="195"/>
                  </a:lnTo>
                  <a:lnTo>
                    <a:pt x="236" y="195"/>
                  </a:lnTo>
                  <a:lnTo>
                    <a:pt x="237" y="195"/>
                  </a:lnTo>
                  <a:lnTo>
                    <a:pt x="239" y="195"/>
                  </a:lnTo>
                  <a:lnTo>
                    <a:pt x="240" y="195"/>
                  </a:lnTo>
                  <a:lnTo>
                    <a:pt x="242" y="195"/>
                  </a:lnTo>
                  <a:lnTo>
                    <a:pt x="243" y="195"/>
                  </a:lnTo>
                  <a:lnTo>
                    <a:pt x="244" y="195"/>
                  </a:lnTo>
                  <a:lnTo>
                    <a:pt x="245" y="195"/>
                  </a:lnTo>
                  <a:lnTo>
                    <a:pt x="246" y="194"/>
                  </a:lnTo>
                  <a:lnTo>
                    <a:pt x="248" y="193"/>
                  </a:lnTo>
                  <a:lnTo>
                    <a:pt x="249" y="192"/>
                  </a:lnTo>
                  <a:lnTo>
                    <a:pt x="251" y="191"/>
                  </a:lnTo>
                  <a:lnTo>
                    <a:pt x="253" y="192"/>
                  </a:lnTo>
                  <a:lnTo>
                    <a:pt x="254" y="192"/>
                  </a:lnTo>
                  <a:lnTo>
                    <a:pt x="254" y="193"/>
                  </a:lnTo>
                  <a:lnTo>
                    <a:pt x="254" y="194"/>
                  </a:lnTo>
                  <a:lnTo>
                    <a:pt x="253" y="195"/>
                  </a:lnTo>
                  <a:lnTo>
                    <a:pt x="252" y="195"/>
                  </a:lnTo>
                  <a:lnTo>
                    <a:pt x="250" y="194"/>
                  </a:lnTo>
                  <a:lnTo>
                    <a:pt x="250" y="195"/>
                  </a:lnTo>
                  <a:lnTo>
                    <a:pt x="250" y="197"/>
                  </a:lnTo>
                  <a:lnTo>
                    <a:pt x="250" y="198"/>
                  </a:lnTo>
                  <a:lnTo>
                    <a:pt x="251" y="199"/>
                  </a:lnTo>
                  <a:lnTo>
                    <a:pt x="252" y="200"/>
                  </a:lnTo>
                  <a:lnTo>
                    <a:pt x="253" y="200"/>
                  </a:lnTo>
                  <a:lnTo>
                    <a:pt x="254" y="201"/>
                  </a:lnTo>
                  <a:lnTo>
                    <a:pt x="256" y="202"/>
                  </a:lnTo>
                  <a:lnTo>
                    <a:pt x="257" y="202"/>
                  </a:lnTo>
                  <a:lnTo>
                    <a:pt x="259" y="204"/>
                  </a:lnTo>
                  <a:lnTo>
                    <a:pt x="260" y="206"/>
                  </a:lnTo>
                  <a:lnTo>
                    <a:pt x="260" y="207"/>
                  </a:lnTo>
                  <a:lnTo>
                    <a:pt x="260" y="208"/>
                  </a:lnTo>
                  <a:lnTo>
                    <a:pt x="261" y="209"/>
                  </a:lnTo>
                  <a:lnTo>
                    <a:pt x="262" y="210"/>
                  </a:lnTo>
                  <a:lnTo>
                    <a:pt x="264" y="211"/>
                  </a:lnTo>
                  <a:lnTo>
                    <a:pt x="265" y="212"/>
                  </a:lnTo>
                  <a:lnTo>
                    <a:pt x="267" y="214"/>
                  </a:lnTo>
                  <a:lnTo>
                    <a:pt x="269" y="215"/>
                  </a:lnTo>
                  <a:lnTo>
                    <a:pt x="271" y="216"/>
                  </a:lnTo>
                  <a:lnTo>
                    <a:pt x="273" y="217"/>
                  </a:lnTo>
                  <a:lnTo>
                    <a:pt x="274" y="218"/>
                  </a:lnTo>
                  <a:lnTo>
                    <a:pt x="276" y="219"/>
                  </a:lnTo>
                  <a:lnTo>
                    <a:pt x="278" y="220"/>
                  </a:lnTo>
                  <a:lnTo>
                    <a:pt x="280" y="221"/>
                  </a:lnTo>
                  <a:lnTo>
                    <a:pt x="282" y="221"/>
                  </a:lnTo>
                  <a:lnTo>
                    <a:pt x="284" y="222"/>
                  </a:lnTo>
                  <a:lnTo>
                    <a:pt x="285" y="221"/>
                  </a:lnTo>
                  <a:lnTo>
                    <a:pt x="286" y="220"/>
                  </a:lnTo>
                  <a:lnTo>
                    <a:pt x="286" y="218"/>
                  </a:lnTo>
                  <a:lnTo>
                    <a:pt x="285" y="216"/>
                  </a:lnTo>
                  <a:lnTo>
                    <a:pt x="284" y="215"/>
                  </a:lnTo>
                  <a:lnTo>
                    <a:pt x="290" y="219"/>
                  </a:lnTo>
                  <a:lnTo>
                    <a:pt x="291" y="219"/>
                  </a:lnTo>
                  <a:lnTo>
                    <a:pt x="292" y="219"/>
                  </a:lnTo>
                  <a:lnTo>
                    <a:pt x="292" y="218"/>
                  </a:lnTo>
                  <a:lnTo>
                    <a:pt x="291" y="216"/>
                  </a:lnTo>
                  <a:lnTo>
                    <a:pt x="289" y="213"/>
                  </a:lnTo>
                  <a:lnTo>
                    <a:pt x="287" y="210"/>
                  </a:lnTo>
                  <a:lnTo>
                    <a:pt x="287" y="209"/>
                  </a:lnTo>
                  <a:lnTo>
                    <a:pt x="288" y="209"/>
                  </a:lnTo>
                  <a:lnTo>
                    <a:pt x="290" y="210"/>
                  </a:lnTo>
                  <a:lnTo>
                    <a:pt x="292" y="212"/>
                  </a:lnTo>
                  <a:lnTo>
                    <a:pt x="293" y="214"/>
                  </a:lnTo>
                  <a:lnTo>
                    <a:pt x="294" y="215"/>
                  </a:lnTo>
                  <a:lnTo>
                    <a:pt x="295" y="217"/>
                  </a:lnTo>
                  <a:lnTo>
                    <a:pt x="296" y="219"/>
                  </a:lnTo>
                  <a:lnTo>
                    <a:pt x="299" y="220"/>
                  </a:lnTo>
                  <a:lnTo>
                    <a:pt x="302" y="221"/>
                  </a:lnTo>
                  <a:lnTo>
                    <a:pt x="304" y="221"/>
                  </a:lnTo>
                  <a:lnTo>
                    <a:pt x="305" y="226"/>
                  </a:lnTo>
                  <a:lnTo>
                    <a:pt x="305" y="228"/>
                  </a:lnTo>
                  <a:lnTo>
                    <a:pt x="305" y="229"/>
                  </a:lnTo>
                  <a:lnTo>
                    <a:pt x="307" y="230"/>
                  </a:lnTo>
                  <a:lnTo>
                    <a:pt x="308" y="231"/>
                  </a:lnTo>
                  <a:lnTo>
                    <a:pt x="309" y="232"/>
                  </a:lnTo>
                  <a:lnTo>
                    <a:pt x="310" y="233"/>
                  </a:lnTo>
                  <a:lnTo>
                    <a:pt x="311" y="233"/>
                  </a:lnTo>
                  <a:lnTo>
                    <a:pt x="312" y="233"/>
                  </a:lnTo>
                  <a:lnTo>
                    <a:pt x="313" y="233"/>
                  </a:lnTo>
                  <a:lnTo>
                    <a:pt x="314" y="233"/>
                  </a:lnTo>
                  <a:lnTo>
                    <a:pt x="315" y="234"/>
                  </a:lnTo>
                  <a:lnTo>
                    <a:pt x="317" y="235"/>
                  </a:lnTo>
                  <a:lnTo>
                    <a:pt x="319" y="237"/>
                  </a:lnTo>
                  <a:lnTo>
                    <a:pt x="321" y="238"/>
                  </a:lnTo>
                  <a:lnTo>
                    <a:pt x="323" y="240"/>
                  </a:lnTo>
                  <a:lnTo>
                    <a:pt x="324" y="241"/>
                  </a:lnTo>
                  <a:lnTo>
                    <a:pt x="325" y="242"/>
                  </a:lnTo>
                  <a:lnTo>
                    <a:pt x="326" y="244"/>
                  </a:lnTo>
                  <a:lnTo>
                    <a:pt x="328" y="245"/>
                  </a:lnTo>
                  <a:lnTo>
                    <a:pt x="329" y="247"/>
                  </a:lnTo>
                  <a:lnTo>
                    <a:pt x="329" y="249"/>
                  </a:lnTo>
                  <a:lnTo>
                    <a:pt x="330" y="250"/>
                  </a:lnTo>
                  <a:lnTo>
                    <a:pt x="330" y="251"/>
                  </a:lnTo>
                  <a:lnTo>
                    <a:pt x="331" y="252"/>
                  </a:lnTo>
                  <a:lnTo>
                    <a:pt x="332" y="251"/>
                  </a:lnTo>
                  <a:lnTo>
                    <a:pt x="332" y="250"/>
                  </a:lnTo>
                  <a:lnTo>
                    <a:pt x="332" y="248"/>
                  </a:lnTo>
                  <a:lnTo>
                    <a:pt x="333" y="247"/>
                  </a:lnTo>
                  <a:lnTo>
                    <a:pt x="334" y="247"/>
                  </a:lnTo>
                  <a:lnTo>
                    <a:pt x="335" y="247"/>
                  </a:lnTo>
                  <a:lnTo>
                    <a:pt x="337" y="247"/>
                  </a:lnTo>
                  <a:lnTo>
                    <a:pt x="339" y="248"/>
                  </a:lnTo>
                  <a:lnTo>
                    <a:pt x="340" y="250"/>
                  </a:lnTo>
                  <a:lnTo>
                    <a:pt x="340" y="253"/>
                  </a:lnTo>
                  <a:lnTo>
                    <a:pt x="341" y="257"/>
                  </a:lnTo>
                  <a:lnTo>
                    <a:pt x="342" y="262"/>
                  </a:lnTo>
                  <a:lnTo>
                    <a:pt x="343" y="263"/>
                  </a:lnTo>
                  <a:lnTo>
                    <a:pt x="347" y="264"/>
                  </a:lnTo>
                  <a:lnTo>
                    <a:pt x="348" y="263"/>
                  </a:lnTo>
                  <a:lnTo>
                    <a:pt x="349" y="260"/>
                  </a:lnTo>
                  <a:lnTo>
                    <a:pt x="350" y="256"/>
                  </a:lnTo>
                  <a:lnTo>
                    <a:pt x="350" y="253"/>
                  </a:lnTo>
                  <a:lnTo>
                    <a:pt x="348" y="250"/>
                  </a:lnTo>
                  <a:lnTo>
                    <a:pt x="346" y="245"/>
                  </a:lnTo>
                  <a:lnTo>
                    <a:pt x="343" y="240"/>
                  </a:lnTo>
                  <a:lnTo>
                    <a:pt x="341" y="238"/>
                  </a:lnTo>
                  <a:lnTo>
                    <a:pt x="340" y="238"/>
                  </a:lnTo>
                  <a:lnTo>
                    <a:pt x="339" y="238"/>
                  </a:lnTo>
                  <a:lnTo>
                    <a:pt x="337" y="238"/>
                  </a:lnTo>
                  <a:lnTo>
                    <a:pt x="336" y="238"/>
                  </a:lnTo>
                  <a:lnTo>
                    <a:pt x="334" y="238"/>
                  </a:lnTo>
                  <a:lnTo>
                    <a:pt x="333" y="238"/>
                  </a:lnTo>
                  <a:lnTo>
                    <a:pt x="332" y="238"/>
                  </a:lnTo>
                  <a:lnTo>
                    <a:pt x="331" y="237"/>
                  </a:lnTo>
                  <a:lnTo>
                    <a:pt x="330" y="235"/>
                  </a:lnTo>
                  <a:lnTo>
                    <a:pt x="328" y="232"/>
                  </a:lnTo>
                  <a:lnTo>
                    <a:pt x="325" y="229"/>
                  </a:lnTo>
                  <a:lnTo>
                    <a:pt x="323" y="226"/>
                  </a:lnTo>
                  <a:lnTo>
                    <a:pt x="321" y="224"/>
                  </a:lnTo>
                  <a:lnTo>
                    <a:pt x="320" y="223"/>
                  </a:lnTo>
                  <a:lnTo>
                    <a:pt x="319" y="222"/>
                  </a:lnTo>
                  <a:lnTo>
                    <a:pt x="318" y="221"/>
                  </a:lnTo>
                  <a:lnTo>
                    <a:pt x="316" y="220"/>
                  </a:lnTo>
                  <a:lnTo>
                    <a:pt x="314" y="218"/>
                  </a:lnTo>
                  <a:lnTo>
                    <a:pt x="312" y="216"/>
                  </a:lnTo>
                  <a:lnTo>
                    <a:pt x="310" y="214"/>
                  </a:lnTo>
                  <a:lnTo>
                    <a:pt x="308" y="211"/>
                  </a:lnTo>
                  <a:lnTo>
                    <a:pt x="307" y="209"/>
                  </a:lnTo>
                  <a:lnTo>
                    <a:pt x="306" y="208"/>
                  </a:lnTo>
                  <a:lnTo>
                    <a:pt x="305" y="207"/>
                  </a:lnTo>
                  <a:lnTo>
                    <a:pt x="304" y="205"/>
                  </a:lnTo>
                  <a:lnTo>
                    <a:pt x="302" y="203"/>
                  </a:lnTo>
                  <a:lnTo>
                    <a:pt x="300" y="201"/>
                  </a:lnTo>
                  <a:lnTo>
                    <a:pt x="298" y="199"/>
                  </a:lnTo>
                  <a:lnTo>
                    <a:pt x="296" y="197"/>
                  </a:lnTo>
                  <a:lnTo>
                    <a:pt x="294" y="196"/>
                  </a:lnTo>
                  <a:lnTo>
                    <a:pt x="293" y="196"/>
                  </a:lnTo>
                  <a:lnTo>
                    <a:pt x="292" y="194"/>
                  </a:lnTo>
                  <a:lnTo>
                    <a:pt x="289" y="191"/>
                  </a:lnTo>
                  <a:lnTo>
                    <a:pt x="287" y="188"/>
                  </a:lnTo>
                  <a:lnTo>
                    <a:pt x="286" y="186"/>
                  </a:lnTo>
                  <a:lnTo>
                    <a:pt x="275" y="197"/>
                  </a:lnTo>
                  <a:lnTo>
                    <a:pt x="276" y="199"/>
                  </a:lnTo>
                  <a:lnTo>
                    <a:pt x="272" y="203"/>
                  </a:lnTo>
                  <a:lnTo>
                    <a:pt x="266" y="195"/>
                  </a:lnTo>
                  <a:lnTo>
                    <a:pt x="261" y="190"/>
                  </a:lnTo>
                  <a:lnTo>
                    <a:pt x="258" y="190"/>
                  </a:lnTo>
                  <a:lnTo>
                    <a:pt x="256" y="189"/>
                  </a:lnTo>
                  <a:lnTo>
                    <a:pt x="255" y="188"/>
                  </a:lnTo>
                  <a:lnTo>
                    <a:pt x="255" y="186"/>
                  </a:lnTo>
                  <a:lnTo>
                    <a:pt x="255" y="184"/>
                  </a:lnTo>
                  <a:lnTo>
                    <a:pt x="254" y="182"/>
                  </a:lnTo>
                  <a:lnTo>
                    <a:pt x="253" y="181"/>
                  </a:lnTo>
                  <a:close/>
                </a:path>
              </a:pathLst>
            </a:custGeom>
            <a:solidFill>
              <a:schemeClr val="accent2"/>
            </a:solid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0" name="Freeform 68"/>
            <p:cNvSpPr>
              <a:spLocks/>
            </p:cNvSpPr>
            <p:nvPr/>
          </p:nvSpPr>
          <p:spPr bwMode="gray">
            <a:xfrm>
              <a:off x="5577619" y="4155764"/>
              <a:ext cx="631031" cy="545703"/>
            </a:xfrm>
            <a:custGeom>
              <a:avLst/>
              <a:gdLst>
                <a:gd name="T0" fmla="*/ 69 w 448"/>
                <a:gd name="T1" fmla="*/ 3 h 388"/>
                <a:gd name="T2" fmla="*/ 73 w 448"/>
                <a:gd name="T3" fmla="*/ 16 h 388"/>
                <a:gd name="T4" fmla="*/ 73 w 448"/>
                <a:gd name="T5" fmla="*/ 22 h 388"/>
                <a:gd name="T6" fmla="*/ 65 w 448"/>
                <a:gd name="T7" fmla="*/ 35 h 388"/>
                <a:gd name="T8" fmla="*/ 106 w 448"/>
                <a:gd name="T9" fmla="*/ 53 h 388"/>
                <a:gd name="T10" fmla="*/ 106 w 448"/>
                <a:gd name="T11" fmla="*/ 64 h 388"/>
                <a:gd name="T12" fmla="*/ 105 w 448"/>
                <a:gd name="T13" fmla="*/ 73 h 388"/>
                <a:gd name="T14" fmla="*/ 96 w 448"/>
                <a:gd name="T15" fmla="*/ 70 h 388"/>
                <a:gd name="T16" fmla="*/ 94 w 448"/>
                <a:gd name="T17" fmla="*/ 78 h 388"/>
                <a:gd name="T18" fmla="*/ 103 w 448"/>
                <a:gd name="T19" fmla="*/ 77 h 388"/>
                <a:gd name="T20" fmla="*/ 110 w 448"/>
                <a:gd name="T21" fmla="*/ 75 h 388"/>
                <a:gd name="T22" fmla="*/ 108 w 448"/>
                <a:gd name="T23" fmla="*/ 80 h 388"/>
                <a:gd name="T24" fmla="*/ 111 w 448"/>
                <a:gd name="T25" fmla="*/ 81 h 388"/>
                <a:gd name="T26" fmla="*/ 118 w 448"/>
                <a:gd name="T27" fmla="*/ 76 h 388"/>
                <a:gd name="T28" fmla="*/ 123 w 448"/>
                <a:gd name="T29" fmla="*/ 77 h 388"/>
                <a:gd name="T30" fmla="*/ 122 w 448"/>
                <a:gd name="T31" fmla="*/ 81 h 388"/>
                <a:gd name="T32" fmla="*/ 113 w 448"/>
                <a:gd name="T33" fmla="*/ 90 h 388"/>
                <a:gd name="T34" fmla="*/ 118 w 448"/>
                <a:gd name="T35" fmla="*/ 97 h 388"/>
                <a:gd name="T36" fmla="*/ 127 w 448"/>
                <a:gd name="T37" fmla="*/ 104 h 388"/>
                <a:gd name="T38" fmla="*/ 118 w 448"/>
                <a:gd name="T39" fmla="*/ 101 h 388"/>
                <a:gd name="T40" fmla="*/ 106 w 448"/>
                <a:gd name="T41" fmla="*/ 94 h 388"/>
                <a:gd name="T42" fmla="*/ 103 w 448"/>
                <a:gd name="T43" fmla="*/ 99 h 388"/>
                <a:gd name="T44" fmla="*/ 99 w 448"/>
                <a:gd name="T45" fmla="*/ 104 h 388"/>
                <a:gd name="T46" fmla="*/ 95 w 448"/>
                <a:gd name="T47" fmla="*/ 100 h 388"/>
                <a:gd name="T48" fmla="*/ 91 w 448"/>
                <a:gd name="T49" fmla="*/ 100 h 388"/>
                <a:gd name="T50" fmla="*/ 82 w 448"/>
                <a:gd name="T51" fmla="*/ 103 h 388"/>
                <a:gd name="T52" fmla="*/ 69 w 448"/>
                <a:gd name="T53" fmla="*/ 94 h 388"/>
                <a:gd name="T54" fmla="*/ 64 w 448"/>
                <a:gd name="T55" fmla="*/ 91 h 388"/>
                <a:gd name="T56" fmla="*/ 62 w 448"/>
                <a:gd name="T57" fmla="*/ 89 h 388"/>
                <a:gd name="T58" fmla="*/ 57 w 448"/>
                <a:gd name="T59" fmla="*/ 89 h 388"/>
                <a:gd name="T60" fmla="*/ 55 w 448"/>
                <a:gd name="T61" fmla="*/ 87 h 388"/>
                <a:gd name="T62" fmla="*/ 51 w 448"/>
                <a:gd name="T63" fmla="*/ 94 h 388"/>
                <a:gd name="T64" fmla="*/ 24 w 448"/>
                <a:gd name="T65" fmla="*/ 89 h 388"/>
                <a:gd name="T66" fmla="*/ 5 w 448"/>
                <a:gd name="T67" fmla="*/ 89 h 388"/>
                <a:gd name="T68" fmla="*/ 9 w 448"/>
                <a:gd name="T69" fmla="*/ 85 h 388"/>
                <a:gd name="T70" fmla="*/ 9 w 448"/>
                <a:gd name="T71" fmla="*/ 74 h 388"/>
                <a:gd name="T72" fmla="*/ 10 w 448"/>
                <a:gd name="T73" fmla="*/ 68 h 388"/>
                <a:gd name="T74" fmla="*/ 14 w 448"/>
                <a:gd name="T75" fmla="*/ 59 h 388"/>
                <a:gd name="T76" fmla="*/ 11 w 448"/>
                <a:gd name="T77" fmla="*/ 48 h 388"/>
                <a:gd name="T78" fmla="*/ 10 w 448"/>
                <a:gd name="T79" fmla="*/ 46 h 388"/>
                <a:gd name="T80" fmla="*/ 7 w 448"/>
                <a:gd name="T81" fmla="*/ 41 h 388"/>
                <a:gd name="T82" fmla="*/ 3 w 448"/>
                <a:gd name="T83" fmla="*/ 31 h 3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8"/>
                <a:gd name="T127" fmla="*/ 0 h 388"/>
                <a:gd name="T128" fmla="*/ 448 w 448"/>
                <a:gd name="T129" fmla="*/ 388 h 3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8" h="388">
                  <a:moveTo>
                    <a:pt x="0" y="6"/>
                  </a:moveTo>
                  <a:lnTo>
                    <a:pt x="240" y="0"/>
                  </a:lnTo>
                  <a:lnTo>
                    <a:pt x="240" y="8"/>
                  </a:lnTo>
                  <a:lnTo>
                    <a:pt x="250" y="28"/>
                  </a:lnTo>
                  <a:lnTo>
                    <a:pt x="250" y="46"/>
                  </a:lnTo>
                  <a:lnTo>
                    <a:pt x="256" y="58"/>
                  </a:lnTo>
                  <a:lnTo>
                    <a:pt x="262" y="62"/>
                  </a:lnTo>
                  <a:lnTo>
                    <a:pt x="262" y="72"/>
                  </a:lnTo>
                  <a:lnTo>
                    <a:pt x="252" y="78"/>
                  </a:lnTo>
                  <a:lnTo>
                    <a:pt x="248" y="82"/>
                  </a:lnTo>
                  <a:lnTo>
                    <a:pt x="244" y="102"/>
                  </a:lnTo>
                  <a:lnTo>
                    <a:pt x="228" y="126"/>
                  </a:lnTo>
                  <a:lnTo>
                    <a:pt x="214" y="168"/>
                  </a:lnTo>
                  <a:lnTo>
                    <a:pt x="214" y="198"/>
                  </a:lnTo>
                  <a:lnTo>
                    <a:pt x="368" y="192"/>
                  </a:lnTo>
                  <a:lnTo>
                    <a:pt x="372" y="198"/>
                  </a:lnTo>
                  <a:lnTo>
                    <a:pt x="368" y="212"/>
                  </a:lnTo>
                  <a:lnTo>
                    <a:pt x="368" y="234"/>
                  </a:lnTo>
                  <a:lnTo>
                    <a:pt x="386" y="250"/>
                  </a:lnTo>
                  <a:lnTo>
                    <a:pt x="388" y="270"/>
                  </a:lnTo>
                  <a:lnTo>
                    <a:pt x="366" y="266"/>
                  </a:lnTo>
                  <a:lnTo>
                    <a:pt x="346" y="256"/>
                  </a:lnTo>
                  <a:lnTo>
                    <a:pt x="342" y="254"/>
                  </a:lnTo>
                  <a:lnTo>
                    <a:pt x="334" y="258"/>
                  </a:lnTo>
                  <a:lnTo>
                    <a:pt x="320" y="272"/>
                  </a:lnTo>
                  <a:lnTo>
                    <a:pt x="320" y="278"/>
                  </a:lnTo>
                  <a:lnTo>
                    <a:pt x="326" y="286"/>
                  </a:lnTo>
                  <a:lnTo>
                    <a:pt x="334" y="288"/>
                  </a:lnTo>
                  <a:lnTo>
                    <a:pt x="350" y="286"/>
                  </a:lnTo>
                  <a:lnTo>
                    <a:pt x="360" y="280"/>
                  </a:lnTo>
                  <a:lnTo>
                    <a:pt x="366" y="276"/>
                  </a:lnTo>
                  <a:lnTo>
                    <a:pt x="376" y="278"/>
                  </a:lnTo>
                  <a:lnTo>
                    <a:pt x="382" y="276"/>
                  </a:lnTo>
                  <a:lnTo>
                    <a:pt x="382" y="280"/>
                  </a:lnTo>
                  <a:lnTo>
                    <a:pt x="380" y="284"/>
                  </a:lnTo>
                  <a:lnTo>
                    <a:pt x="374" y="290"/>
                  </a:lnTo>
                  <a:lnTo>
                    <a:pt x="374" y="296"/>
                  </a:lnTo>
                  <a:lnTo>
                    <a:pt x="380" y="300"/>
                  </a:lnTo>
                  <a:lnTo>
                    <a:pt x="386" y="300"/>
                  </a:lnTo>
                  <a:lnTo>
                    <a:pt x="390" y="296"/>
                  </a:lnTo>
                  <a:lnTo>
                    <a:pt x="398" y="284"/>
                  </a:lnTo>
                  <a:lnTo>
                    <a:pt x="414" y="278"/>
                  </a:lnTo>
                  <a:lnTo>
                    <a:pt x="420" y="274"/>
                  </a:lnTo>
                  <a:lnTo>
                    <a:pt x="424" y="274"/>
                  </a:lnTo>
                  <a:lnTo>
                    <a:pt x="428" y="280"/>
                  </a:lnTo>
                  <a:lnTo>
                    <a:pt x="426" y="286"/>
                  </a:lnTo>
                  <a:lnTo>
                    <a:pt x="428" y="290"/>
                  </a:lnTo>
                  <a:lnTo>
                    <a:pt x="426" y="296"/>
                  </a:lnTo>
                  <a:lnTo>
                    <a:pt x="420" y="302"/>
                  </a:lnTo>
                  <a:lnTo>
                    <a:pt x="406" y="318"/>
                  </a:lnTo>
                  <a:lnTo>
                    <a:pt x="394" y="328"/>
                  </a:lnTo>
                  <a:lnTo>
                    <a:pt x="394" y="336"/>
                  </a:lnTo>
                  <a:lnTo>
                    <a:pt x="398" y="344"/>
                  </a:lnTo>
                  <a:lnTo>
                    <a:pt x="414" y="354"/>
                  </a:lnTo>
                  <a:lnTo>
                    <a:pt x="444" y="366"/>
                  </a:lnTo>
                  <a:lnTo>
                    <a:pt x="448" y="370"/>
                  </a:lnTo>
                  <a:lnTo>
                    <a:pt x="444" y="378"/>
                  </a:lnTo>
                  <a:lnTo>
                    <a:pt x="440" y="380"/>
                  </a:lnTo>
                  <a:lnTo>
                    <a:pt x="416" y="388"/>
                  </a:lnTo>
                  <a:lnTo>
                    <a:pt x="414" y="370"/>
                  </a:lnTo>
                  <a:lnTo>
                    <a:pt x="400" y="364"/>
                  </a:lnTo>
                  <a:lnTo>
                    <a:pt x="376" y="354"/>
                  </a:lnTo>
                  <a:lnTo>
                    <a:pt x="372" y="346"/>
                  </a:lnTo>
                  <a:lnTo>
                    <a:pt x="366" y="342"/>
                  </a:lnTo>
                  <a:lnTo>
                    <a:pt x="360" y="346"/>
                  </a:lnTo>
                  <a:lnTo>
                    <a:pt x="356" y="364"/>
                  </a:lnTo>
                  <a:lnTo>
                    <a:pt x="360" y="366"/>
                  </a:lnTo>
                  <a:lnTo>
                    <a:pt x="360" y="370"/>
                  </a:lnTo>
                  <a:lnTo>
                    <a:pt x="346" y="380"/>
                  </a:lnTo>
                  <a:lnTo>
                    <a:pt x="342" y="378"/>
                  </a:lnTo>
                  <a:lnTo>
                    <a:pt x="334" y="368"/>
                  </a:lnTo>
                  <a:lnTo>
                    <a:pt x="330" y="368"/>
                  </a:lnTo>
                  <a:lnTo>
                    <a:pt x="322" y="370"/>
                  </a:lnTo>
                  <a:lnTo>
                    <a:pt x="318" y="366"/>
                  </a:lnTo>
                  <a:lnTo>
                    <a:pt x="314" y="368"/>
                  </a:lnTo>
                  <a:lnTo>
                    <a:pt x="302" y="380"/>
                  </a:lnTo>
                  <a:lnTo>
                    <a:pt x="288" y="380"/>
                  </a:lnTo>
                  <a:lnTo>
                    <a:pt x="284" y="376"/>
                  </a:lnTo>
                  <a:lnTo>
                    <a:pt x="270" y="374"/>
                  </a:lnTo>
                  <a:lnTo>
                    <a:pt x="250" y="348"/>
                  </a:lnTo>
                  <a:lnTo>
                    <a:pt x="238" y="346"/>
                  </a:lnTo>
                  <a:lnTo>
                    <a:pt x="226" y="342"/>
                  </a:lnTo>
                  <a:lnTo>
                    <a:pt x="222" y="334"/>
                  </a:lnTo>
                  <a:lnTo>
                    <a:pt x="220" y="332"/>
                  </a:lnTo>
                  <a:lnTo>
                    <a:pt x="216" y="332"/>
                  </a:lnTo>
                  <a:lnTo>
                    <a:pt x="216" y="330"/>
                  </a:lnTo>
                  <a:lnTo>
                    <a:pt x="216" y="326"/>
                  </a:lnTo>
                  <a:lnTo>
                    <a:pt x="212" y="324"/>
                  </a:lnTo>
                  <a:lnTo>
                    <a:pt x="208" y="326"/>
                  </a:lnTo>
                  <a:lnTo>
                    <a:pt x="198" y="324"/>
                  </a:lnTo>
                  <a:lnTo>
                    <a:pt x="198" y="322"/>
                  </a:lnTo>
                  <a:lnTo>
                    <a:pt x="196" y="316"/>
                  </a:lnTo>
                  <a:lnTo>
                    <a:pt x="190" y="316"/>
                  </a:lnTo>
                  <a:lnTo>
                    <a:pt x="174" y="330"/>
                  </a:lnTo>
                  <a:lnTo>
                    <a:pt x="182" y="340"/>
                  </a:lnTo>
                  <a:lnTo>
                    <a:pt x="178" y="342"/>
                  </a:lnTo>
                  <a:lnTo>
                    <a:pt x="152" y="344"/>
                  </a:lnTo>
                  <a:lnTo>
                    <a:pt x="108" y="334"/>
                  </a:lnTo>
                  <a:lnTo>
                    <a:pt x="82" y="326"/>
                  </a:lnTo>
                  <a:lnTo>
                    <a:pt x="24" y="334"/>
                  </a:lnTo>
                  <a:lnTo>
                    <a:pt x="20" y="330"/>
                  </a:lnTo>
                  <a:lnTo>
                    <a:pt x="18" y="324"/>
                  </a:lnTo>
                  <a:lnTo>
                    <a:pt x="22" y="320"/>
                  </a:lnTo>
                  <a:lnTo>
                    <a:pt x="24" y="314"/>
                  </a:lnTo>
                  <a:lnTo>
                    <a:pt x="30" y="308"/>
                  </a:lnTo>
                  <a:lnTo>
                    <a:pt x="36" y="286"/>
                  </a:lnTo>
                  <a:lnTo>
                    <a:pt x="32" y="278"/>
                  </a:lnTo>
                  <a:lnTo>
                    <a:pt x="32" y="270"/>
                  </a:lnTo>
                  <a:lnTo>
                    <a:pt x="34" y="266"/>
                  </a:lnTo>
                  <a:lnTo>
                    <a:pt x="32" y="260"/>
                  </a:lnTo>
                  <a:lnTo>
                    <a:pt x="36" y="248"/>
                  </a:lnTo>
                  <a:lnTo>
                    <a:pt x="42" y="242"/>
                  </a:lnTo>
                  <a:lnTo>
                    <a:pt x="44" y="232"/>
                  </a:lnTo>
                  <a:lnTo>
                    <a:pt x="48" y="214"/>
                  </a:lnTo>
                  <a:lnTo>
                    <a:pt x="48" y="204"/>
                  </a:lnTo>
                  <a:lnTo>
                    <a:pt x="44" y="188"/>
                  </a:lnTo>
                  <a:lnTo>
                    <a:pt x="38" y="178"/>
                  </a:lnTo>
                  <a:lnTo>
                    <a:pt x="36" y="176"/>
                  </a:lnTo>
                  <a:lnTo>
                    <a:pt x="36" y="170"/>
                  </a:lnTo>
                  <a:lnTo>
                    <a:pt x="34" y="166"/>
                  </a:lnTo>
                  <a:lnTo>
                    <a:pt x="30" y="156"/>
                  </a:lnTo>
                  <a:lnTo>
                    <a:pt x="24" y="152"/>
                  </a:lnTo>
                  <a:lnTo>
                    <a:pt x="22" y="148"/>
                  </a:lnTo>
                  <a:lnTo>
                    <a:pt x="26" y="138"/>
                  </a:lnTo>
                  <a:lnTo>
                    <a:pt x="18" y="124"/>
                  </a:lnTo>
                  <a:lnTo>
                    <a:pt x="6" y="112"/>
                  </a:lnTo>
                  <a:lnTo>
                    <a:pt x="2" y="106"/>
                  </a:lnTo>
                  <a:lnTo>
                    <a:pt x="0" y="6"/>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1" name="Freeform 69"/>
            <p:cNvSpPr>
              <a:spLocks/>
            </p:cNvSpPr>
            <p:nvPr/>
          </p:nvSpPr>
          <p:spPr bwMode="gray">
            <a:xfrm>
              <a:off x="5879244" y="3850170"/>
              <a:ext cx="382984" cy="686594"/>
            </a:xfrm>
            <a:custGeom>
              <a:avLst/>
              <a:gdLst>
                <a:gd name="T0" fmla="*/ 67 w 276"/>
                <a:gd name="T1" fmla="*/ 0 h 486"/>
                <a:gd name="T2" fmla="*/ 24 w 276"/>
                <a:gd name="T3" fmla="*/ 3 h 486"/>
                <a:gd name="T4" fmla="*/ 23 w 276"/>
                <a:gd name="T5" fmla="*/ 5 h 486"/>
                <a:gd name="T6" fmla="*/ 19 w 276"/>
                <a:gd name="T7" fmla="*/ 9 h 486"/>
                <a:gd name="T8" fmla="*/ 18 w 276"/>
                <a:gd name="T9" fmla="*/ 13 h 486"/>
                <a:gd name="T10" fmla="*/ 18 w 276"/>
                <a:gd name="T11" fmla="*/ 17 h 486"/>
                <a:gd name="T12" fmla="*/ 17 w 276"/>
                <a:gd name="T13" fmla="*/ 20 h 486"/>
                <a:gd name="T14" fmla="*/ 14 w 276"/>
                <a:gd name="T15" fmla="*/ 22 h 486"/>
                <a:gd name="T16" fmla="*/ 11 w 276"/>
                <a:gd name="T17" fmla="*/ 27 h 486"/>
                <a:gd name="T18" fmla="*/ 10 w 276"/>
                <a:gd name="T19" fmla="*/ 27 h 486"/>
                <a:gd name="T20" fmla="*/ 10 w 276"/>
                <a:gd name="T21" fmla="*/ 31 h 486"/>
                <a:gd name="T22" fmla="*/ 8 w 276"/>
                <a:gd name="T23" fmla="*/ 34 h 486"/>
                <a:gd name="T24" fmla="*/ 8 w 276"/>
                <a:gd name="T25" fmla="*/ 36 h 486"/>
                <a:gd name="T26" fmla="*/ 7 w 276"/>
                <a:gd name="T27" fmla="*/ 40 h 486"/>
                <a:gd name="T28" fmla="*/ 5 w 276"/>
                <a:gd name="T29" fmla="*/ 43 h 486"/>
                <a:gd name="T30" fmla="*/ 5 w 276"/>
                <a:gd name="T31" fmla="*/ 48 h 486"/>
                <a:gd name="T32" fmla="*/ 8 w 276"/>
                <a:gd name="T33" fmla="*/ 50 h 486"/>
                <a:gd name="T34" fmla="*/ 8 w 276"/>
                <a:gd name="T35" fmla="*/ 53 h 486"/>
                <a:gd name="T36" fmla="*/ 9 w 276"/>
                <a:gd name="T37" fmla="*/ 53 h 486"/>
                <a:gd name="T38" fmla="*/ 9 w 276"/>
                <a:gd name="T39" fmla="*/ 55 h 486"/>
                <a:gd name="T40" fmla="*/ 8 w 276"/>
                <a:gd name="T41" fmla="*/ 55 h 486"/>
                <a:gd name="T42" fmla="*/ 7 w 276"/>
                <a:gd name="T43" fmla="*/ 58 h 486"/>
                <a:gd name="T44" fmla="*/ 7 w 276"/>
                <a:gd name="T45" fmla="*/ 59 h 486"/>
                <a:gd name="T46" fmla="*/ 7 w 276"/>
                <a:gd name="T47" fmla="*/ 61 h 486"/>
                <a:gd name="T48" fmla="*/ 9 w 276"/>
                <a:gd name="T49" fmla="*/ 68 h 486"/>
                <a:gd name="T50" fmla="*/ 9 w 276"/>
                <a:gd name="T51" fmla="*/ 72 h 486"/>
                <a:gd name="T52" fmla="*/ 11 w 276"/>
                <a:gd name="T53" fmla="*/ 75 h 486"/>
                <a:gd name="T54" fmla="*/ 12 w 276"/>
                <a:gd name="T55" fmla="*/ 76 h 486"/>
                <a:gd name="T56" fmla="*/ 12 w 276"/>
                <a:gd name="T57" fmla="*/ 79 h 486"/>
                <a:gd name="T58" fmla="*/ 10 w 276"/>
                <a:gd name="T59" fmla="*/ 81 h 486"/>
                <a:gd name="T60" fmla="*/ 9 w 276"/>
                <a:gd name="T61" fmla="*/ 81 h 486"/>
                <a:gd name="T62" fmla="*/ 8 w 276"/>
                <a:gd name="T63" fmla="*/ 87 h 486"/>
                <a:gd name="T64" fmla="*/ 3 w 276"/>
                <a:gd name="T65" fmla="*/ 94 h 486"/>
                <a:gd name="T66" fmla="*/ 0 w 276"/>
                <a:gd name="T67" fmla="*/ 105 h 486"/>
                <a:gd name="T68" fmla="*/ 0 w 276"/>
                <a:gd name="T69" fmla="*/ 114 h 486"/>
                <a:gd name="T70" fmla="*/ 41 w 276"/>
                <a:gd name="T71" fmla="*/ 112 h 486"/>
                <a:gd name="T72" fmla="*/ 41 w 276"/>
                <a:gd name="T73" fmla="*/ 114 h 486"/>
                <a:gd name="T74" fmla="*/ 41 w 276"/>
                <a:gd name="T75" fmla="*/ 118 h 486"/>
                <a:gd name="T76" fmla="*/ 41 w 276"/>
                <a:gd name="T77" fmla="*/ 124 h 486"/>
                <a:gd name="T78" fmla="*/ 46 w 276"/>
                <a:gd name="T79" fmla="*/ 128 h 486"/>
                <a:gd name="T80" fmla="*/ 46 w 276"/>
                <a:gd name="T81" fmla="*/ 133 h 486"/>
                <a:gd name="T82" fmla="*/ 49 w 276"/>
                <a:gd name="T83" fmla="*/ 133 h 486"/>
                <a:gd name="T84" fmla="*/ 53 w 276"/>
                <a:gd name="T85" fmla="*/ 129 h 486"/>
                <a:gd name="T86" fmla="*/ 63 w 276"/>
                <a:gd name="T87" fmla="*/ 126 h 486"/>
                <a:gd name="T88" fmla="*/ 66 w 276"/>
                <a:gd name="T89" fmla="*/ 127 h 486"/>
                <a:gd name="T90" fmla="*/ 71 w 276"/>
                <a:gd name="T91" fmla="*/ 126 h 486"/>
                <a:gd name="T92" fmla="*/ 71 w 276"/>
                <a:gd name="T93" fmla="*/ 127 h 486"/>
                <a:gd name="T94" fmla="*/ 72 w 276"/>
                <a:gd name="T95" fmla="*/ 128 h 486"/>
                <a:gd name="T96" fmla="*/ 73 w 276"/>
                <a:gd name="T97" fmla="*/ 127 h 486"/>
                <a:gd name="T98" fmla="*/ 67 w 276"/>
                <a:gd name="T99" fmla="*/ 87 h 486"/>
                <a:gd name="T100" fmla="*/ 67 w 276"/>
                <a:gd name="T101" fmla="*/ 83 h 486"/>
                <a:gd name="T102" fmla="*/ 71 w 276"/>
                <a:gd name="T103" fmla="*/ 3 h 486"/>
                <a:gd name="T104" fmla="*/ 67 w 276"/>
                <a:gd name="T105" fmla="*/ 0 h 4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6"/>
                <a:gd name="T160" fmla="*/ 0 h 486"/>
                <a:gd name="T161" fmla="*/ 276 w 276"/>
                <a:gd name="T162" fmla="*/ 486 h 48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6" h="486">
                  <a:moveTo>
                    <a:pt x="256" y="0"/>
                  </a:moveTo>
                  <a:lnTo>
                    <a:pt x="90" y="14"/>
                  </a:lnTo>
                  <a:lnTo>
                    <a:pt x="88" y="18"/>
                  </a:lnTo>
                  <a:lnTo>
                    <a:pt x="72" y="32"/>
                  </a:lnTo>
                  <a:lnTo>
                    <a:pt x="68" y="48"/>
                  </a:lnTo>
                  <a:lnTo>
                    <a:pt x="68" y="62"/>
                  </a:lnTo>
                  <a:lnTo>
                    <a:pt x="66" y="72"/>
                  </a:lnTo>
                  <a:lnTo>
                    <a:pt x="52" y="80"/>
                  </a:lnTo>
                  <a:lnTo>
                    <a:pt x="42" y="96"/>
                  </a:lnTo>
                  <a:lnTo>
                    <a:pt x="38" y="100"/>
                  </a:lnTo>
                  <a:lnTo>
                    <a:pt x="38" y="112"/>
                  </a:lnTo>
                  <a:lnTo>
                    <a:pt x="30" y="122"/>
                  </a:lnTo>
                  <a:lnTo>
                    <a:pt x="30" y="132"/>
                  </a:lnTo>
                  <a:lnTo>
                    <a:pt x="26" y="144"/>
                  </a:lnTo>
                  <a:lnTo>
                    <a:pt x="18" y="158"/>
                  </a:lnTo>
                  <a:lnTo>
                    <a:pt x="20" y="174"/>
                  </a:lnTo>
                  <a:lnTo>
                    <a:pt x="28" y="182"/>
                  </a:lnTo>
                  <a:lnTo>
                    <a:pt x="30" y="192"/>
                  </a:lnTo>
                  <a:lnTo>
                    <a:pt x="32" y="194"/>
                  </a:lnTo>
                  <a:lnTo>
                    <a:pt x="32" y="198"/>
                  </a:lnTo>
                  <a:lnTo>
                    <a:pt x="28" y="202"/>
                  </a:lnTo>
                  <a:lnTo>
                    <a:pt x="26" y="210"/>
                  </a:lnTo>
                  <a:lnTo>
                    <a:pt x="26" y="216"/>
                  </a:lnTo>
                  <a:lnTo>
                    <a:pt x="26" y="224"/>
                  </a:lnTo>
                  <a:lnTo>
                    <a:pt x="36" y="244"/>
                  </a:lnTo>
                  <a:lnTo>
                    <a:pt x="36" y="262"/>
                  </a:lnTo>
                  <a:lnTo>
                    <a:pt x="42" y="274"/>
                  </a:lnTo>
                  <a:lnTo>
                    <a:pt x="48" y="278"/>
                  </a:lnTo>
                  <a:lnTo>
                    <a:pt x="48" y="288"/>
                  </a:lnTo>
                  <a:lnTo>
                    <a:pt x="38" y="294"/>
                  </a:lnTo>
                  <a:lnTo>
                    <a:pt x="34" y="298"/>
                  </a:lnTo>
                  <a:lnTo>
                    <a:pt x="30" y="318"/>
                  </a:lnTo>
                  <a:lnTo>
                    <a:pt x="14" y="342"/>
                  </a:lnTo>
                  <a:lnTo>
                    <a:pt x="0" y="384"/>
                  </a:lnTo>
                  <a:lnTo>
                    <a:pt x="0" y="414"/>
                  </a:lnTo>
                  <a:lnTo>
                    <a:pt x="154" y="408"/>
                  </a:lnTo>
                  <a:lnTo>
                    <a:pt x="158" y="414"/>
                  </a:lnTo>
                  <a:lnTo>
                    <a:pt x="154" y="428"/>
                  </a:lnTo>
                  <a:lnTo>
                    <a:pt x="154" y="450"/>
                  </a:lnTo>
                  <a:lnTo>
                    <a:pt x="172" y="466"/>
                  </a:lnTo>
                  <a:lnTo>
                    <a:pt x="174" y="486"/>
                  </a:lnTo>
                  <a:lnTo>
                    <a:pt x="186" y="486"/>
                  </a:lnTo>
                  <a:lnTo>
                    <a:pt x="202" y="472"/>
                  </a:lnTo>
                  <a:lnTo>
                    <a:pt x="240" y="460"/>
                  </a:lnTo>
                  <a:lnTo>
                    <a:pt x="250" y="464"/>
                  </a:lnTo>
                  <a:lnTo>
                    <a:pt x="264" y="460"/>
                  </a:lnTo>
                  <a:lnTo>
                    <a:pt x="266" y="462"/>
                  </a:lnTo>
                  <a:lnTo>
                    <a:pt x="274" y="466"/>
                  </a:lnTo>
                  <a:lnTo>
                    <a:pt x="276" y="464"/>
                  </a:lnTo>
                  <a:lnTo>
                    <a:pt x="260" y="316"/>
                  </a:lnTo>
                  <a:lnTo>
                    <a:pt x="258" y="302"/>
                  </a:lnTo>
                  <a:lnTo>
                    <a:pt x="264" y="10"/>
                  </a:lnTo>
                  <a:lnTo>
                    <a:pt x="256" y="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2" name="Freeform 70"/>
            <p:cNvSpPr>
              <a:spLocks/>
            </p:cNvSpPr>
            <p:nvPr/>
          </p:nvSpPr>
          <p:spPr bwMode="gray">
            <a:xfrm>
              <a:off x="6236431" y="3826357"/>
              <a:ext cx="428625" cy="682625"/>
            </a:xfrm>
            <a:custGeom>
              <a:avLst/>
              <a:gdLst>
                <a:gd name="T0" fmla="*/ 0 w 304"/>
                <a:gd name="T1" fmla="*/ 5 h 484"/>
                <a:gd name="T2" fmla="*/ 3 w 304"/>
                <a:gd name="T3" fmla="*/ 8 h 484"/>
                <a:gd name="T4" fmla="*/ 2 w 304"/>
                <a:gd name="T5" fmla="*/ 87 h 484"/>
                <a:gd name="T6" fmla="*/ 3 w 304"/>
                <a:gd name="T7" fmla="*/ 91 h 484"/>
                <a:gd name="T8" fmla="*/ 6 w 304"/>
                <a:gd name="T9" fmla="*/ 132 h 484"/>
                <a:gd name="T10" fmla="*/ 7 w 304"/>
                <a:gd name="T11" fmla="*/ 131 h 484"/>
                <a:gd name="T12" fmla="*/ 9 w 304"/>
                <a:gd name="T13" fmla="*/ 131 h 484"/>
                <a:gd name="T14" fmla="*/ 11 w 304"/>
                <a:gd name="T15" fmla="*/ 132 h 484"/>
                <a:gd name="T16" fmla="*/ 13 w 304"/>
                <a:gd name="T17" fmla="*/ 129 h 484"/>
                <a:gd name="T18" fmla="*/ 13 w 304"/>
                <a:gd name="T19" fmla="*/ 123 h 484"/>
                <a:gd name="T20" fmla="*/ 15 w 304"/>
                <a:gd name="T21" fmla="*/ 119 h 484"/>
                <a:gd name="T22" fmla="*/ 17 w 304"/>
                <a:gd name="T23" fmla="*/ 123 h 484"/>
                <a:gd name="T24" fmla="*/ 17 w 304"/>
                <a:gd name="T25" fmla="*/ 125 h 484"/>
                <a:gd name="T26" fmla="*/ 18 w 304"/>
                <a:gd name="T27" fmla="*/ 128 h 484"/>
                <a:gd name="T28" fmla="*/ 21 w 304"/>
                <a:gd name="T29" fmla="*/ 132 h 484"/>
                <a:gd name="T30" fmla="*/ 23 w 304"/>
                <a:gd name="T31" fmla="*/ 132 h 484"/>
                <a:gd name="T32" fmla="*/ 25 w 304"/>
                <a:gd name="T33" fmla="*/ 132 h 484"/>
                <a:gd name="T34" fmla="*/ 28 w 304"/>
                <a:gd name="T35" fmla="*/ 128 h 484"/>
                <a:gd name="T36" fmla="*/ 28 w 304"/>
                <a:gd name="T37" fmla="*/ 128 h 484"/>
                <a:gd name="T38" fmla="*/ 30 w 304"/>
                <a:gd name="T39" fmla="*/ 128 h 484"/>
                <a:gd name="T40" fmla="*/ 30 w 304"/>
                <a:gd name="T41" fmla="*/ 127 h 484"/>
                <a:gd name="T42" fmla="*/ 30 w 304"/>
                <a:gd name="T43" fmla="*/ 127 h 484"/>
                <a:gd name="T44" fmla="*/ 28 w 304"/>
                <a:gd name="T45" fmla="*/ 126 h 484"/>
                <a:gd name="T46" fmla="*/ 28 w 304"/>
                <a:gd name="T47" fmla="*/ 125 h 484"/>
                <a:gd name="T48" fmla="*/ 29 w 304"/>
                <a:gd name="T49" fmla="*/ 123 h 484"/>
                <a:gd name="T50" fmla="*/ 29 w 304"/>
                <a:gd name="T51" fmla="*/ 121 h 484"/>
                <a:gd name="T52" fmla="*/ 27 w 304"/>
                <a:gd name="T53" fmla="*/ 120 h 484"/>
                <a:gd name="T54" fmla="*/ 27 w 304"/>
                <a:gd name="T55" fmla="*/ 120 h 484"/>
                <a:gd name="T56" fmla="*/ 25 w 304"/>
                <a:gd name="T57" fmla="*/ 119 h 484"/>
                <a:gd name="T58" fmla="*/ 23 w 304"/>
                <a:gd name="T59" fmla="*/ 118 h 484"/>
                <a:gd name="T60" fmla="*/ 23 w 304"/>
                <a:gd name="T61" fmla="*/ 114 h 484"/>
                <a:gd name="T62" fmla="*/ 24 w 304"/>
                <a:gd name="T63" fmla="*/ 114 h 484"/>
                <a:gd name="T64" fmla="*/ 23 w 304"/>
                <a:gd name="T65" fmla="*/ 114 h 484"/>
                <a:gd name="T66" fmla="*/ 23 w 304"/>
                <a:gd name="T67" fmla="*/ 112 h 484"/>
                <a:gd name="T68" fmla="*/ 85 w 304"/>
                <a:gd name="T69" fmla="*/ 106 h 484"/>
                <a:gd name="T70" fmla="*/ 84 w 304"/>
                <a:gd name="T71" fmla="*/ 104 h 484"/>
                <a:gd name="T72" fmla="*/ 82 w 304"/>
                <a:gd name="T73" fmla="*/ 100 h 484"/>
                <a:gd name="T74" fmla="*/ 82 w 304"/>
                <a:gd name="T75" fmla="*/ 93 h 484"/>
                <a:gd name="T76" fmla="*/ 80 w 304"/>
                <a:gd name="T77" fmla="*/ 87 h 484"/>
                <a:gd name="T78" fmla="*/ 80 w 304"/>
                <a:gd name="T79" fmla="*/ 83 h 484"/>
                <a:gd name="T80" fmla="*/ 81 w 304"/>
                <a:gd name="T81" fmla="*/ 80 h 484"/>
                <a:gd name="T82" fmla="*/ 81 w 304"/>
                <a:gd name="T83" fmla="*/ 76 h 484"/>
                <a:gd name="T84" fmla="*/ 83 w 304"/>
                <a:gd name="T85" fmla="*/ 73 h 484"/>
                <a:gd name="T86" fmla="*/ 83 w 304"/>
                <a:gd name="T87" fmla="*/ 72 h 484"/>
                <a:gd name="T88" fmla="*/ 82 w 304"/>
                <a:gd name="T89" fmla="*/ 70 h 484"/>
                <a:gd name="T90" fmla="*/ 82 w 304"/>
                <a:gd name="T91" fmla="*/ 67 h 484"/>
                <a:gd name="T92" fmla="*/ 80 w 304"/>
                <a:gd name="T93" fmla="*/ 67 h 484"/>
                <a:gd name="T94" fmla="*/ 77 w 304"/>
                <a:gd name="T95" fmla="*/ 64 h 484"/>
                <a:gd name="T96" fmla="*/ 77 w 304"/>
                <a:gd name="T97" fmla="*/ 63 h 484"/>
                <a:gd name="T98" fmla="*/ 77 w 304"/>
                <a:gd name="T99" fmla="*/ 59 h 484"/>
                <a:gd name="T100" fmla="*/ 76 w 304"/>
                <a:gd name="T101" fmla="*/ 58 h 484"/>
                <a:gd name="T102" fmla="*/ 58 w 304"/>
                <a:gd name="T103" fmla="*/ 0 h 484"/>
                <a:gd name="T104" fmla="*/ 0 w 304"/>
                <a:gd name="T105" fmla="*/ 5 h 4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4"/>
                <a:gd name="T160" fmla="*/ 0 h 484"/>
                <a:gd name="T161" fmla="*/ 304 w 304"/>
                <a:gd name="T162" fmla="*/ 484 h 4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4" h="484">
                  <a:moveTo>
                    <a:pt x="0" y="18"/>
                  </a:moveTo>
                  <a:lnTo>
                    <a:pt x="8" y="28"/>
                  </a:lnTo>
                  <a:lnTo>
                    <a:pt x="2" y="320"/>
                  </a:lnTo>
                  <a:lnTo>
                    <a:pt x="4" y="334"/>
                  </a:lnTo>
                  <a:lnTo>
                    <a:pt x="20" y="482"/>
                  </a:lnTo>
                  <a:lnTo>
                    <a:pt x="24" y="478"/>
                  </a:lnTo>
                  <a:lnTo>
                    <a:pt x="30" y="476"/>
                  </a:lnTo>
                  <a:lnTo>
                    <a:pt x="42" y="480"/>
                  </a:lnTo>
                  <a:lnTo>
                    <a:pt x="46" y="474"/>
                  </a:lnTo>
                  <a:lnTo>
                    <a:pt x="48" y="452"/>
                  </a:lnTo>
                  <a:lnTo>
                    <a:pt x="54" y="438"/>
                  </a:lnTo>
                  <a:lnTo>
                    <a:pt x="62" y="452"/>
                  </a:lnTo>
                  <a:lnTo>
                    <a:pt x="60" y="458"/>
                  </a:lnTo>
                  <a:lnTo>
                    <a:pt x="64" y="470"/>
                  </a:lnTo>
                  <a:lnTo>
                    <a:pt x="74" y="484"/>
                  </a:lnTo>
                  <a:lnTo>
                    <a:pt x="82" y="484"/>
                  </a:lnTo>
                  <a:lnTo>
                    <a:pt x="90" y="484"/>
                  </a:lnTo>
                  <a:lnTo>
                    <a:pt x="100" y="472"/>
                  </a:lnTo>
                  <a:lnTo>
                    <a:pt x="102" y="472"/>
                  </a:lnTo>
                  <a:lnTo>
                    <a:pt x="106" y="468"/>
                  </a:lnTo>
                  <a:lnTo>
                    <a:pt x="106" y="466"/>
                  </a:lnTo>
                  <a:lnTo>
                    <a:pt x="106" y="464"/>
                  </a:lnTo>
                  <a:lnTo>
                    <a:pt x="100" y="460"/>
                  </a:lnTo>
                  <a:lnTo>
                    <a:pt x="100" y="458"/>
                  </a:lnTo>
                  <a:lnTo>
                    <a:pt x="104" y="450"/>
                  </a:lnTo>
                  <a:lnTo>
                    <a:pt x="104" y="446"/>
                  </a:lnTo>
                  <a:lnTo>
                    <a:pt x="96" y="442"/>
                  </a:lnTo>
                  <a:lnTo>
                    <a:pt x="94" y="440"/>
                  </a:lnTo>
                  <a:lnTo>
                    <a:pt x="90" y="436"/>
                  </a:lnTo>
                  <a:lnTo>
                    <a:pt x="84" y="428"/>
                  </a:lnTo>
                  <a:lnTo>
                    <a:pt x="82" y="420"/>
                  </a:lnTo>
                  <a:lnTo>
                    <a:pt x="86" y="418"/>
                  </a:lnTo>
                  <a:lnTo>
                    <a:pt x="84" y="416"/>
                  </a:lnTo>
                  <a:lnTo>
                    <a:pt x="84" y="410"/>
                  </a:lnTo>
                  <a:lnTo>
                    <a:pt x="304" y="390"/>
                  </a:lnTo>
                  <a:lnTo>
                    <a:pt x="302" y="384"/>
                  </a:lnTo>
                  <a:lnTo>
                    <a:pt x="292" y="368"/>
                  </a:lnTo>
                  <a:lnTo>
                    <a:pt x="294" y="342"/>
                  </a:lnTo>
                  <a:lnTo>
                    <a:pt x="284" y="320"/>
                  </a:lnTo>
                  <a:lnTo>
                    <a:pt x="282" y="304"/>
                  </a:lnTo>
                  <a:lnTo>
                    <a:pt x="288" y="292"/>
                  </a:lnTo>
                  <a:lnTo>
                    <a:pt x="288" y="278"/>
                  </a:lnTo>
                  <a:lnTo>
                    <a:pt x="296" y="266"/>
                  </a:lnTo>
                  <a:lnTo>
                    <a:pt x="296" y="264"/>
                  </a:lnTo>
                  <a:lnTo>
                    <a:pt x="290" y="256"/>
                  </a:lnTo>
                  <a:lnTo>
                    <a:pt x="292" y="246"/>
                  </a:lnTo>
                  <a:lnTo>
                    <a:pt x="286" y="242"/>
                  </a:lnTo>
                  <a:lnTo>
                    <a:pt x="278" y="236"/>
                  </a:lnTo>
                  <a:lnTo>
                    <a:pt x="276" y="230"/>
                  </a:lnTo>
                  <a:lnTo>
                    <a:pt x="272" y="214"/>
                  </a:lnTo>
                  <a:lnTo>
                    <a:pt x="266" y="210"/>
                  </a:lnTo>
                  <a:lnTo>
                    <a:pt x="208" y="0"/>
                  </a:lnTo>
                  <a:lnTo>
                    <a:pt x="0" y="18"/>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3" name="Freeform 71"/>
            <p:cNvSpPr>
              <a:spLocks/>
            </p:cNvSpPr>
            <p:nvPr/>
          </p:nvSpPr>
          <p:spPr bwMode="gray">
            <a:xfrm>
              <a:off x="6784119" y="3733093"/>
              <a:ext cx="567531" cy="426640"/>
            </a:xfrm>
            <a:custGeom>
              <a:avLst/>
              <a:gdLst>
                <a:gd name="T0" fmla="*/ 67 w 404"/>
                <a:gd name="T1" fmla="*/ 82 h 304"/>
                <a:gd name="T2" fmla="*/ 63 w 404"/>
                <a:gd name="T3" fmla="*/ 81 h 304"/>
                <a:gd name="T4" fmla="*/ 61 w 404"/>
                <a:gd name="T5" fmla="*/ 75 h 304"/>
                <a:gd name="T6" fmla="*/ 55 w 404"/>
                <a:gd name="T7" fmla="*/ 69 h 304"/>
                <a:gd name="T8" fmla="*/ 50 w 404"/>
                <a:gd name="T9" fmla="*/ 61 h 304"/>
                <a:gd name="T10" fmla="*/ 48 w 404"/>
                <a:gd name="T11" fmla="*/ 58 h 304"/>
                <a:gd name="T12" fmla="*/ 42 w 404"/>
                <a:gd name="T13" fmla="*/ 53 h 304"/>
                <a:gd name="T14" fmla="*/ 37 w 404"/>
                <a:gd name="T15" fmla="*/ 50 h 304"/>
                <a:gd name="T16" fmla="*/ 36 w 404"/>
                <a:gd name="T17" fmla="*/ 48 h 304"/>
                <a:gd name="T18" fmla="*/ 24 w 404"/>
                <a:gd name="T19" fmla="*/ 39 h 304"/>
                <a:gd name="T20" fmla="*/ 21 w 404"/>
                <a:gd name="T21" fmla="*/ 36 h 304"/>
                <a:gd name="T22" fmla="*/ 16 w 404"/>
                <a:gd name="T23" fmla="*/ 29 h 304"/>
                <a:gd name="T24" fmla="*/ 13 w 404"/>
                <a:gd name="T25" fmla="*/ 25 h 304"/>
                <a:gd name="T26" fmla="*/ 3 w 404"/>
                <a:gd name="T27" fmla="*/ 21 h 304"/>
                <a:gd name="T28" fmla="*/ 3 w 404"/>
                <a:gd name="T29" fmla="*/ 15 h 304"/>
                <a:gd name="T30" fmla="*/ 4 w 404"/>
                <a:gd name="T31" fmla="*/ 12 h 304"/>
                <a:gd name="T32" fmla="*/ 4 w 404"/>
                <a:gd name="T33" fmla="*/ 10 h 304"/>
                <a:gd name="T34" fmla="*/ 13 w 404"/>
                <a:gd name="T35" fmla="*/ 8 h 304"/>
                <a:gd name="T36" fmla="*/ 19 w 404"/>
                <a:gd name="T37" fmla="*/ 3 h 304"/>
                <a:gd name="T38" fmla="*/ 21 w 404"/>
                <a:gd name="T39" fmla="*/ 3 h 304"/>
                <a:gd name="T40" fmla="*/ 50 w 404"/>
                <a:gd name="T41" fmla="*/ 2 h 304"/>
                <a:gd name="T42" fmla="*/ 50 w 404"/>
                <a:gd name="T43" fmla="*/ 3 h 304"/>
                <a:gd name="T44" fmla="*/ 58 w 404"/>
                <a:gd name="T45" fmla="*/ 5 h 304"/>
                <a:gd name="T46" fmla="*/ 83 w 404"/>
                <a:gd name="T47" fmla="*/ 5 h 304"/>
                <a:gd name="T48" fmla="*/ 112 w 404"/>
                <a:gd name="T49" fmla="*/ 26 h 304"/>
                <a:gd name="T50" fmla="*/ 108 w 404"/>
                <a:gd name="T51" fmla="*/ 30 h 304"/>
                <a:gd name="T52" fmla="*/ 103 w 404"/>
                <a:gd name="T53" fmla="*/ 37 h 304"/>
                <a:gd name="T54" fmla="*/ 103 w 404"/>
                <a:gd name="T55" fmla="*/ 43 h 304"/>
                <a:gd name="T56" fmla="*/ 102 w 404"/>
                <a:gd name="T57" fmla="*/ 48 h 304"/>
                <a:gd name="T58" fmla="*/ 100 w 404"/>
                <a:gd name="T59" fmla="*/ 48 h 304"/>
                <a:gd name="T60" fmla="*/ 96 w 404"/>
                <a:gd name="T61" fmla="*/ 52 h 304"/>
                <a:gd name="T62" fmla="*/ 93 w 404"/>
                <a:gd name="T63" fmla="*/ 55 h 304"/>
                <a:gd name="T64" fmla="*/ 88 w 404"/>
                <a:gd name="T65" fmla="*/ 60 h 304"/>
                <a:gd name="T66" fmla="*/ 83 w 404"/>
                <a:gd name="T67" fmla="*/ 64 h 304"/>
                <a:gd name="T68" fmla="*/ 81 w 404"/>
                <a:gd name="T69" fmla="*/ 67 h 304"/>
                <a:gd name="T70" fmla="*/ 77 w 404"/>
                <a:gd name="T71" fmla="*/ 69 h 304"/>
                <a:gd name="T72" fmla="*/ 76 w 404"/>
                <a:gd name="T73" fmla="*/ 70 h 304"/>
                <a:gd name="T74" fmla="*/ 76 w 404"/>
                <a:gd name="T75" fmla="*/ 74 h 304"/>
                <a:gd name="T76" fmla="*/ 71 w 404"/>
                <a:gd name="T77" fmla="*/ 75 h 304"/>
                <a:gd name="T78" fmla="*/ 70 w 404"/>
                <a:gd name="T79" fmla="*/ 75 h 304"/>
                <a:gd name="T80" fmla="*/ 72 w 404"/>
                <a:gd name="T81" fmla="*/ 77 h 304"/>
                <a:gd name="T82" fmla="*/ 72 w 404"/>
                <a:gd name="T83" fmla="*/ 78 h 304"/>
                <a:gd name="T84" fmla="*/ 69 w 404"/>
                <a:gd name="T85" fmla="*/ 80 h 304"/>
                <a:gd name="T86" fmla="*/ 67 w 404"/>
                <a:gd name="T87" fmla="*/ 82 h 3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304"/>
                <a:gd name="T134" fmla="*/ 404 w 404"/>
                <a:gd name="T135" fmla="*/ 304 h 3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304">
                  <a:moveTo>
                    <a:pt x="242" y="304"/>
                  </a:moveTo>
                  <a:lnTo>
                    <a:pt x="238" y="304"/>
                  </a:lnTo>
                  <a:lnTo>
                    <a:pt x="226" y="302"/>
                  </a:lnTo>
                  <a:lnTo>
                    <a:pt x="224" y="300"/>
                  </a:lnTo>
                  <a:lnTo>
                    <a:pt x="220" y="296"/>
                  </a:lnTo>
                  <a:lnTo>
                    <a:pt x="216" y="276"/>
                  </a:lnTo>
                  <a:lnTo>
                    <a:pt x="206" y="262"/>
                  </a:lnTo>
                  <a:lnTo>
                    <a:pt x="194" y="256"/>
                  </a:lnTo>
                  <a:lnTo>
                    <a:pt x="188" y="236"/>
                  </a:lnTo>
                  <a:lnTo>
                    <a:pt x="178" y="228"/>
                  </a:lnTo>
                  <a:lnTo>
                    <a:pt x="176" y="216"/>
                  </a:lnTo>
                  <a:lnTo>
                    <a:pt x="168" y="214"/>
                  </a:lnTo>
                  <a:lnTo>
                    <a:pt x="154" y="208"/>
                  </a:lnTo>
                  <a:lnTo>
                    <a:pt x="146" y="196"/>
                  </a:lnTo>
                  <a:lnTo>
                    <a:pt x="136" y="190"/>
                  </a:lnTo>
                  <a:lnTo>
                    <a:pt x="136" y="184"/>
                  </a:lnTo>
                  <a:lnTo>
                    <a:pt x="132" y="174"/>
                  </a:lnTo>
                  <a:lnTo>
                    <a:pt x="128" y="172"/>
                  </a:lnTo>
                  <a:lnTo>
                    <a:pt x="114" y="166"/>
                  </a:lnTo>
                  <a:lnTo>
                    <a:pt x="88" y="144"/>
                  </a:lnTo>
                  <a:lnTo>
                    <a:pt x="76" y="140"/>
                  </a:lnTo>
                  <a:lnTo>
                    <a:pt x="74" y="132"/>
                  </a:lnTo>
                  <a:lnTo>
                    <a:pt x="62" y="122"/>
                  </a:lnTo>
                  <a:lnTo>
                    <a:pt x="56" y="106"/>
                  </a:lnTo>
                  <a:lnTo>
                    <a:pt x="48" y="98"/>
                  </a:lnTo>
                  <a:lnTo>
                    <a:pt x="44" y="92"/>
                  </a:lnTo>
                  <a:lnTo>
                    <a:pt x="28" y="90"/>
                  </a:lnTo>
                  <a:lnTo>
                    <a:pt x="6" y="78"/>
                  </a:lnTo>
                  <a:lnTo>
                    <a:pt x="0" y="72"/>
                  </a:lnTo>
                  <a:lnTo>
                    <a:pt x="8" y="56"/>
                  </a:lnTo>
                  <a:lnTo>
                    <a:pt x="12" y="52"/>
                  </a:lnTo>
                  <a:lnTo>
                    <a:pt x="16" y="46"/>
                  </a:lnTo>
                  <a:lnTo>
                    <a:pt x="18" y="42"/>
                  </a:lnTo>
                  <a:lnTo>
                    <a:pt x="16" y="40"/>
                  </a:lnTo>
                  <a:lnTo>
                    <a:pt x="40" y="28"/>
                  </a:lnTo>
                  <a:lnTo>
                    <a:pt x="48" y="28"/>
                  </a:lnTo>
                  <a:lnTo>
                    <a:pt x="48" y="24"/>
                  </a:lnTo>
                  <a:lnTo>
                    <a:pt x="68" y="14"/>
                  </a:lnTo>
                  <a:lnTo>
                    <a:pt x="70" y="10"/>
                  </a:lnTo>
                  <a:lnTo>
                    <a:pt x="74" y="12"/>
                  </a:lnTo>
                  <a:lnTo>
                    <a:pt x="178" y="0"/>
                  </a:lnTo>
                  <a:lnTo>
                    <a:pt x="180" y="2"/>
                  </a:lnTo>
                  <a:lnTo>
                    <a:pt x="178" y="6"/>
                  </a:lnTo>
                  <a:lnTo>
                    <a:pt x="182" y="10"/>
                  </a:lnTo>
                  <a:lnTo>
                    <a:pt x="188" y="4"/>
                  </a:lnTo>
                  <a:lnTo>
                    <a:pt x="206" y="18"/>
                  </a:lnTo>
                  <a:lnTo>
                    <a:pt x="208" y="30"/>
                  </a:lnTo>
                  <a:lnTo>
                    <a:pt x="296" y="18"/>
                  </a:lnTo>
                  <a:lnTo>
                    <a:pt x="404" y="92"/>
                  </a:lnTo>
                  <a:lnTo>
                    <a:pt x="400" y="94"/>
                  </a:lnTo>
                  <a:lnTo>
                    <a:pt x="390" y="100"/>
                  </a:lnTo>
                  <a:lnTo>
                    <a:pt x="384" y="110"/>
                  </a:lnTo>
                  <a:lnTo>
                    <a:pt x="370" y="130"/>
                  </a:lnTo>
                  <a:lnTo>
                    <a:pt x="366" y="138"/>
                  </a:lnTo>
                  <a:lnTo>
                    <a:pt x="362" y="150"/>
                  </a:lnTo>
                  <a:lnTo>
                    <a:pt x="364" y="160"/>
                  </a:lnTo>
                  <a:lnTo>
                    <a:pt x="364" y="168"/>
                  </a:lnTo>
                  <a:lnTo>
                    <a:pt x="360" y="172"/>
                  </a:lnTo>
                  <a:lnTo>
                    <a:pt x="358" y="178"/>
                  </a:lnTo>
                  <a:lnTo>
                    <a:pt x="352" y="178"/>
                  </a:lnTo>
                  <a:lnTo>
                    <a:pt x="346" y="182"/>
                  </a:lnTo>
                  <a:lnTo>
                    <a:pt x="342" y="188"/>
                  </a:lnTo>
                  <a:lnTo>
                    <a:pt x="336" y="196"/>
                  </a:lnTo>
                  <a:lnTo>
                    <a:pt x="332" y="204"/>
                  </a:lnTo>
                  <a:lnTo>
                    <a:pt x="318" y="214"/>
                  </a:lnTo>
                  <a:lnTo>
                    <a:pt x="312" y="224"/>
                  </a:lnTo>
                  <a:lnTo>
                    <a:pt x="304" y="232"/>
                  </a:lnTo>
                  <a:lnTo>
                    <a:pt x="294" y="238"/>
                  </a:lnTo>
                  <a:lnTo>
                    <a:pt x="290" y="244"/>
                  </a:lnTo>
                  <a:lnTo>
                    <a:pt x="284" y="248"/>
                  </a:lnTo>
                  <a:lnTo>
                    <a:pt x="276" y="252"/>
                  </a:lnTo>
                  <a:lnTo>
                    <a:pt x="272" y="254"/>
                  </a:lnTo>
                  <a:lnTo>
                    <a:pt x="268" y="258"/>
                  </a:lnTo>
                  <a:lnTo>
                    <a:pt x="270" y="260"/>
                  </a:lnTo>
                  <a:lnTo>
                    <a:pt x="268" y="262"/>
                  </a:lnTo>
                  <a:lnTo>
                    <a:pt x="266" y="270"/>
                  </a:lnTo>
                  <a:lnTo>
                    <a:pt x="258" y="276"/>
                  </a:lnTo>
                  <a:lnTo>
                    <a:pt x="252" y="276"/>
                  </a:lnTo>
                  <a:lnTo>
                    <a:pt x="250" y="278"/>
                  </a:lnTo>
                  <a:lnTo>
                    <a:pt x="252" y="280"/>
                  </a:lnTo>
                  <a:lnTo>
                    <a:pt x="254" y="282"/>
                  </a:lnTo>
                  <a:lnTo>
                    <a:pt x="256" y="284"/>
                  </a:lnTo>
                  <a:lnTo>
                    <a:pt x="254" y="288"/>
                  </a:lnTo>
                  <a:lnTo>
                    <a:pt x="252" y="290"/>
                  </a:lnTo>
                  <a:lnTo>
                    <a:pt x="244" y="296"/>
                  </a:lnTo>
                  <a:lnTo>
                    <a:pt x="242" y="302"/>
                  </a:lnTo>
                  <a:lnTo>
                    <a:pt x="242" y="304"/>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4" name="Freeform 72"/>
            <p:cNvSpPr>
              <a:spLocks/>
            </p:cNvSpPr>
            <p:nvPr/>
          </p:nvSpPr>
          <p:spPr bwMode="gray">
            <a:xfrm>
              <a:off x="6530119" y="3790639"/>
              <a:ext cx="603250" cy="627063"/>
            </a:xfrm>
            <a:custGeom>
              <a:avLst/>
              <a:gdLst>
                <a:gd name="T0" fmla="*/ 16 w 432"/>
                <a:gd name="T1" fmla="*/ 63 h 446"/>
                <a:gd name="T2" fmla="*/ 18 w 432"/>
                <a:gd name="T3" fmla="*/ 68 h 446"/>
                <a:gd name="T4" fmla="*/ 21 w 432"/>
                <a:gd name="T5" fmla="*/ 71 h 446"/>
                <a:gd name="T6" fmla="*/ 22 w 432"/>
                <a:gd name="T7" fmla="*/ 75 h 446"/>
                <a:gd name="T8" fmla="*/ 23 w 432"/>
                <a:gd name="T9" fmla="*/ 78 h 446"/>
                <a:gd name="T10" fmla="*/ 22 w 432"/>
                <a:gd name="T11" fmla="*/ 85 h 446"/>
                <a:gd name="T12" fmla="*/ 20 w 432"/>
                <a:gd name="T13" fmla="*/ 92 h 446"/>
                <a:gd name="T14" fmla="*/ 22 w 432"/>
                <a:gd name="T15" fmla="*/ 104 h 446"/>
                <a:gd name="T16" fmla="*/ 26 w 432"/>
                <a:gd name="T17" fmla="*/ 110 h 446"/>
                <a:gd name="T18" fmla="*/ 28 w 432"/>
                <a:gd name="T19" fmla="*/ 114 h 446"/>
                <a:gd name="T20" fmla="*/ 30 w 432"/>
                <a:gd name="T21" fmla="*/ 117 h 446"/>
                <a:gd name="T22" fmla="*/ 91 w 432"/>
                <a:gd name="T23" fmla="*/ 117 h 446"/>
                <a:gd name="T24" fmla="*/ 95 w 432"/>
                <a:gd name="T25" fmla="*/ 119 h 446"/>
                <a:gd name="T26" fmla="*/ 93 w 432"/>
                <a:gd name="T27" fmla="*/ 110 h 446"/>
                <a:gd name="T28" fmla="*/ 93 w 432"/>
                <a:gd name="T29" fmla="*/ 106 h 446"/>
                <a:gd name="T30" fmla="*/ 101 w 432"/>
                <a:gd name="T31" fmla="*/ 107 h 446"/>
                <a:gd name="T32" fmla="*/ 106 w 432"/>
                <a:gd name="T33" fmla="*/ 107 h 446"/>
                <a:gd name="T34" fmla="*/ 104 w 432"/>
                <a:gd name="T35" fmla="*/ 101 h 446"/>
                <a:gd name="T36" fmla="*/ 105 w 432"/>
                <a:gd name="T37" fmla="*/ 95 h 446"/>
                <a:gd name="T38" fmla="*/ 108 w 432"/>
                <a:gd name="T39" fmla="*/ 82 h 446"/>
                <a:gd name="T40" fmla="*/ 112 w 432"/>
                <a:gd name="T41" fmla="*/ 74 h 446"/>
                <a:gd name="T42" fmla="*/ 114 w 432"/>
                <a:gd name="T43" fmla="*/ 73 h 446"/>
                <a:gd name="T44" fmla="*/ 114 w 432"/>
                <a:gd name="T45" fmla="*/ 71 h 446"/>
                <a:gd name="T46" fmla="*/ 112 w 432"/>
                <a:gd name="T47" fmla="*/ 71 h 446"/>
                <a:gd name="T48" fmla="*/ 108 w 432"/>
                <a:gd name="T49" fmla="*/ 68 h 446"/>
                <a:gd name="T50" fmla="*/ 106 w 432"/>
                <a:gd name="T51" fmla="*/ 63 h 446"/>
                <a:gd name="T52" fmla="*/ 101 w 432"/>
                <a:gd name="T53" fmla="*/ 58 h 446"/>
                <a:gd name="T54" fmla="*/ 97 w 432"/>
                <a:gd name="T55" fmla="*/ 50 h 446"/>
                <a:gd name="T56" fmla="*/ 93 w 432"/>
                <a:gd name="T57" fmla="*/ 47 h 446"/>
                <a:gd name="T58" fmla="*/ 87 w 432"/>
                <a:gd name="T59" fmla="*/ 41 h 446"/>
                <a:gd name="T60" fmla="*/ 85 w 432"/>
                <a:gd name="T61" fmla="*/ 38 h 446"/>
                <a:gd name="T62" fmla="*/ 83 w 432"/>
                <a:gd name="T63" fmla="*/ 35 h 446"/>
                <a:gd name="T64" fmla="*/ 73 w 432"/>
                <a:gd name="T65" fmla="*/ 28 h 446"/>
                <a:gd name="T66" fmla="*/ 68 w 432"/>
                <a:gd name="T67" fmla="*/ 24 h 446"/>
                <a:gd name="T68" fmla="*/ 64 w 432"/>
                <a:gd name="T69" fmla="*/ 17 h 446"/>
                <a:gd name="T70" fmla="*/ 61 w 432"/>
                <a:gd name="T71" fmla="*/ 14 h 446"/>
                <a:gd name="T72" fmla="*/ 51 w 432"/>
                <a:gd name="T73" fmla="*/ 10 h 446"/>
                <a:gd name="T74" fmla="*/ 51 w 432"/>
                <a:gd name="T75" fmla="*/ 4 h 446"/>
                <a:gd name="T76" fmla="*/ 54 w 432"/>
                <a:gd name="T77" fmla="*/ 3 h 446"/>
                <a:gd name="T78" fmla="*/ 54 w 432"/>
                <a:gd name="T79" fmla="*/ 0 h 446"/>
                <a:gd name="T80" fmla="*/ 0 w 432"/>
                <a:gd name="T81" fmla="*/ 7 h 4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32"/>
                <a:gd name="T124" fmla="*/ 0 h 446"/>
                <a:gd name="T125" fmla="*/ 432 w 432"/>
                <a:gd name="T126" fmla="*/ 446 h 4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32" h="446">
                  <a:moveTo>
                    <a:pt x="0" y="26"/>
                  </a:moveTo>
                  <a:lnTo>
                    <a:pt x="58" y="236"/>
                  </a:lnTo>
                  <a:lnTo>
                    <a:pt x="64" y="240"/>
                  </a:lnTo>
                  <a:lnTo>
                    <a:pt x="68" y="256"/>
                  </a:lnTo>
                  <a:lnTo>
                    <a:pt x="70" y="262"/>
                  </a:lnTo>
                  <a:lnTo>
                    <a:pt x="78" y="268"/>
                  </a:lnTo>
                  <a:lnTo>
                    <a:pt x="84" y="272"/>
                  </a:lnTo>
                  <a:lnTo>
                    <a:pt x="82" y="282"/>
                  </a:lnTo>
                  <a:lnTo>
                    <a:pt x="88" y="290"/>
                  </a:lnTo>
                  <a:lnTo>
                    <a:pt x="88" y="292"/>
                  </a:lnTo>
                  <a:lnTo>
                    <a:pt x="80" y="304"/>
                  </a:lnTo>
                  <a:lnTo>
                    <a:pt x="80" y="318"/>
                  </a:lnTo>
                  <a:lnTo>
                    <a:pt x="74" y="330"/>
                  </a:lnTo>
                  <a:lnTo>
                    <a:pt x="76" y="346"/>
                  </a:lnTo>
                  <a:lnTo>
                    <a:pt x="86" y="368"/>
                  </a:lnTo>
                  <a:lnTo>
                    <a:pt x="84" y="394"/>
                  </a:lnTo>
                  <a:lnTo>
                    <a:pt x="94" y="410"/>
                  </a:lnTo>
                  <a:lnTo>
                    <a:pt x="96" y="416"/>
                  </a:lnTo>
                  <a:lnTo>
                    <a:pt x="96" y="420"/>
                  </a:lnTo>
                  <a:lnTo>
                    <a:pt x="104" y="428"/>
                  </a:lnTo>
                  <a:lnTo>
                    <a:pt x="104" y="434"/>
                  </a:lnTo>
                  <a:lnTo>
                    <a:pt x="110" y="442"/>
                  </a:lnTo>
                  <a:lnTo>
                    <a:pt x="336" y="428"/>
                  </a:lnTo>
                  <a:lnTo>
                    <a:pt x="340" y="440"/>
                  </a:lnTo>
                  <a:lnTo>
                    <a:pt x="342" y="444"/>
                  </a:lnTo>
                  <a:lnTo>
                    <a:pt x="354" y="446"/>
                  </a:lnTo>
                  <a:lnTo>
                    <a:pt x="356" y="434"/>
                  </a:lnTo>
                  <a:lnTo>
                    <a:pt x="350" y="412"/>
                  </a:lnTo>
                  <a:lnTo>
                    <a:pt x="350" y="404"/>
                  </a:lnTo>
                  <a:lnTo>
                    <a:pt x="352" y="400"/>
                  </a:lnTo>
                  <a:lnTo>
                    <a:pt x="360" y="396"/>
                  </a:lnTo>
                  <a:lnTo>
                    <a:pt x="376" y="402"/>
                  </a:lnTo>
                  <a:lnTo>
                    <a:pt x="390" y="404"/>
                  </a:lnTo>
                  <a:lnTo>
                    <a:pt x="396" y="402"/>
                  </a:lnTo>
                  <a:lnTo>
                    <a:pt x="394" y="386"/>
                  </a:lnTo>
                  <a:lnTo>
                    <a:pt x="392" y="376"/>
                  </a:lnTo>
                  <a:lnTo>
                    <a:pt x="392" y="366"/>
                  </a:lnTo>
                  <a:lnTo>
                    <a:pt x="394" y="358"/>
                  </a:lnTo>
                  <a:lnTo>
                    <a:pt x="406" y="324"/>
                  </a:lnTo>
                  <a:lnTo>
                    <a:pt x="408" y="310"/>
                  </a:lnTo>
                  <a:lnTo>
                    <a:pt x="412" y="296"/>
                  </a:lnTo>
                  <a:lnTo>
                    <a:pt x="420" y="280"/>
                  </a:lnTo>
                  <a:lnTo>
                    <a:pt x="428" y="274"/>
                  </a:lnTo>
                  <a:lnTo>
                    <a:pt x="430" y="272"/>
                  </a:lnTo>
                  <a:lnTo>
                    <a:pt x="432" y="268"/>
                  </a:lnTo>
                  <a:lnTo>
                    <a:pt x="426" y="266"/>
                  </a:lnTo>
                  <a:lnTo>
                    <a:pt x="426" y="264"/>
                  </a:lnTo>
                  <a:lnTo>
                    <a:pt x="422" y="264"/>
                  </a:lnTo>
                  <a:lnTo>
                    <a:pt x="410" y="262"/>
                  </a:lnTo>
                  <a:lnTo>
                    <a:pt x="408" y="260"/>
                  </a:lnTo>
                  <a:lnTo>
                    <a:pt x="404" y="256"/>
                  </a:lnTo>
                  <a:lnTo>
                    <a:pt x="400" y="236"/>
                  </a:lnTo>
                  <a:lnTo>
                    <a:pt x="390" y="222"/>
                  </a:lnTo>
                  <a:lnTo>
                    <a:pt x="378" y="216"/>
                  </a:lnTo>
                  <a:lnTo>
                    <a:pt x="372" y="196"/>
                  </a:lnTo>
                  <a:lnTo>
                    <a:pt x="362" y="188"/>
                  </a:lnTo>
                  <a:lnTo>
                    <a:pt x="360" y="176"/>
                  </a:lnTo>
                  <a:lnTo>
                    <a:pt x="352" y="174"/>
                  </a:lnTo>
                  <a:lnTo>
                    <a:pt x="338" y="168"/>
                  </a:lnTo>
                  <a:lnTo>
                    <a:pt x="330" y="156"/>
                  </a:lnTo>
                  <a:lnTo>
                    <a:pt x="320" y="150"/>
                  </a:lnTo>
                  <a:lnTo>
                    <a:pt x="320" y="144"/>
                  </a:lnTo>
                  <a:lnTo>
                    <a:pt x="316" y="134"/>
                  </a:lnTo>
                  <a:lnTo>
                    <a:pt x="312" y="132"/>
                  </a:lnTo>
                  <a:lnTo>
                    <a:pt x="298" y="126"/>
                  </a:lnTo>
                  <a:lnTo>
                    <a:pt x="272" y="104"/>
                  </a:lnTo>
                  <a:lnTo>
                    <a:pt x="260" y="100"/>
                  </a:lnTo>
                  <a:lnTo>
                    <a:pt x="258" y="92"/>
                  </a:lnTo>
                  <a:lnTo>
                    <a:pt x="246" y="82"/>
                  </a:lnTo>
                  <a:lnTo>
                    <a:pt x="240" y="66"/>
                  </a:lnTo>
                  <a:lnTo>
                    <a:pt x="232" y="58"/>
                  </a:lnTo>
                  <a:lnTo>
                    <a:pt x="228" y="52"/>
                  </a:lnTo>
                  <a:lnTo>
                    <a:pt x="212" y="50"/>
                  </a:lnTo>
                  <a:lnTo>
                    <a:pt x="190" y="38"/>
                  </a:lnTo>
                  <a:lnTo>
                    <a:pt x="184" y="32"/>
                  </a:lnTo>
                  <a:lnTo>
                    <a:pt x="192" y="16"/>
                  </a:lnTo>
                  <a:lnTo>
                    <a:pt x="196" y="12"/>
                  </a:lnTo>
                  <a:lnTo>
                    <a:pt x="200" y="6"/>
                  </a:lnTo>
                  <a:lnTo>
                    <a:pt x="202" y="2"/>
                  </a:lnTo>
                  <a:lnTo>
                    <a:pt x="200" y="0"/>
                  </a:lnTo>
                  <a:lnTo>
                    <a:pt x="80" y="18"/>
                  </a:lnTo>
                  <a:lnTo>
                    <a:pt x="0" y="26"/>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5" name="Freeform 73"/>
            <p:cNvSpPr>
              <a:spLocks/>
            </p:cNvSpPr>
            <p:nvPr/>
          </p:nvSpPr>
          <p:spPr bwMode="gray">
            <a:xfrm>
              <a:off x="6349540" y="4348249"/>
              <a:ext cx="1012031" cy="763983"/>
            </a:xfrm>
            <a:custGeom>
              <a:avLst/>
              <a:gdLst>
                <a:gd name="T0" fmla="*/ 2 w 720"/>
                <a:gd name="T1" fmla="*/ 12 h 544"/>
                <a:gd name="T2" fmla="*/ 2 w 720"/>
                <a:gd name="T3" fmla="*/ 16 h 544"/>
                <a:gd name="T4" fmla="*/ 3 w 720"/>
                <a:gd name="T5" fmla="*/ 19 h 544"/>
                <a:gd name="T6" fmla="*/ 5 w 720"/>
                <a:gd name="T7" fmla="*/ 23 h 544"/>
                <a:gd name="T8" fmla="*/ 7 w 720"/>
                <a:gd name="T9" fmla="*/ 26 h 544"/>
                <a:gd name="T10" fmla="*/ 6 w 720"/>
                <a:gd name="T11" fmla="*/ 29 h 544"/>
                <a:gd name="T12" fmla="*/ 11 w 720"/>
                <a:gd name="T13" fmla="*/ 27 h 544"/>
                <a:gd name="T14" fmla="*/ 14 w 720"/>
                <a:gd name="T15" fmla="*/ 23 h 544"/>
                <a:gd name="T16" fmla="*/ 17 w 720"/>
                <a:gd name="T17" fmla="*/ 23 h 544"/>
                <a:gd name="T18" fmla="*/ 15 w 720"/>
                <a:gd name="T19" fmla="*/ 26 h 544"/>
                <a:gd name="T20" fmla="*/ 31 w 720"/>
                <a:gd name="T21" fmla="*/ 22 h 544"/>
                <a:gd name="T22" fmla="*/ 31 w 720"/>
                <a:gd name="T23" fmla="*/ 25 h 544"/>
                <a:gd name="T24" fmla="*/ 41 w 720"/>
                <a:gd name="T25" fmla="*/ 26 h 544"/>
                <a:gd name="T26" fmla="*/ 47 w 720"/>
                <a:gd name="T27" fmla="*/ 29 h 544"/>
                <a:gd name="T28" fmla="*/ 52 w 720"/>
                <a:gd name="T29" fmla="*/ 30 h 544"/>
                <a:gd name="T30" fmla="*/ 52 w 720"/>
                <a:gd name="T31" fmla="*/ 30 h 544"/>
                <a:gd name="T32" fmla="*/ 58 w 720"/>
                <a:gd name="T33" fmla="*/ 38 h 544"/>
                <a:gd name="T34" fmla="*/ 57 w 720"/>
                <a:gd name="T35" fmla="*/ 41 h 544"/>
                <a:gd name="T36" fmla="*/ 57 w 720"/>
                <a:gd name="T37" fmla="*/ 41 h 544"/>
                <a:gd name="T38" fmla="*/ 67 w 720"/>
                <a:gd name="T39" fmla="*/ 38 h 544"/>
                <a:gd name="T40" fmla="*/ 82 w 720"/>
                <a:gd name="T41" fmla="*/ 32 h 544"/>
                <a:gd name="T42" fmla="*/ 82 w 720"/>
                <a:gd name="T43" fmla="*/ 27 h 544"/>
                <a:gd name="T44" fmla="*/ 102 w 720"/>
                <a:gd name="T45" fmla="*/ 33 h 544"/>
                <a:gd name="T46" fmla="*/ 112 w 720"/>
                <a:gd name="T47" fmla="*/ 44 h 544"/>
                <a:gd name="T48" fmla="*/ 122 w 720"/>
                <a:gd name="T49" fmla="*/ 47 h 544"/>
                <a:gd name="T50" fmla="*/ 125 w 720"/>
                <a:gd name="T51" fmla="*/ 55 h 544"/>
                <a:gd name="T52" fmla="*/ 125 w 720"/>
                <a:gd name="T53" fmla="*/ 74 h 544"/>
                <a:gd name="T54" fmla="*/ 131 w 720"/>
                <a:gd name="T55" fmla="*/ 85 h 544"/>
                <a:gd name="T56" fmla="*/ 128 w 720"/>
                <a:gd name="T57" fmla="*/ 79 h 544"/>
                <a:gd name="T58" fmla="*/ 134 w 720"/>
                <a:gd name="T59" fmla="*/ 80 h 544"/>
                <a:gd name="T60" fmla="*/ 135 w 720"/>
                <a:gd name="T61" fmla="*/ 79 h 544"/>
                <a:gd name="T62" fmla="*/ 135 w 720"/>
                <a:gd name="T63" fmla="*/ 83 h 544"/>
                <a:gd name="T64" fmla="*/ 131 w 720"/>
                <a:gd name="T65" fmla="*/ 89 h 544"/>
                <a:gd name="T66" fmla="*/ 135 w 720"/>
                <a:gd name="T67" fmla="*/ 95 h 544"/>
                <a:gd name="T68" fmla="*/ 145 w 720"/>
                <a:gd name="T69" fmla="*/ 106 h 544"/>
                <a:gd name="T70" fmla="*/ 148 w 720"/>
                <a:gd name="T71" fmla="*/ 108 h 544"/>
                <a:gd name="T72" fmla="*/ 154 w 720"/>
                <a:gd name="T73" fmla="*/ 115 h 544"/>
                <a:gd name="T74" fmla="*/ 161 w 720"/>
                <a:gd name="T75" fmla="*/ 128 h 544"/>
                <a:gd name="T76" fmla="*/ 176 w 720"/>
                <a:gd name="T77" fmla="*/ 138 h 544"/>
                <a:gd name="T78" fmla="*/ 181 w 720"/>
                <a:gd name="T79" fmla="*/ 141 h 544"/>
                <a:gd name="T80" fmla="*/ 180 w 720"/>
                <a:gd name="T81" fmla="*/ 143 h 544"/>
                <a:gd name="T82" fmla="*/ 178 w 720"/>
                <a:gd name="T83" fmla="*/ 144 h 544"/>
                <a:gd name="T84" fmla="*/ 185 w 720"/>
                <a:gd name="T85" fmla="*/ 145 h 544"/>
                <a:gd name="T86" fmla="*/ 199 w 720"/>
                <a:gd name="T87" fmla="*/ 137 h 544"/>
                <a:gd name="T88" fmla="*/ 197 w 720"/>
                <a:gd name="T89" fmla="*/ 129 h 544"/>
                <a:gd name="T90" fmla="*/ 200 w 720"/>
                <a:gd name="T91" fmla="*/ 116 h 544"/>
                <a:gd name="T92" fmla="*/ 196 w 720"/>
                <a:gd name="T93" fmla="*/ 96 h 544"/>
                <a:gd name="T94" fmla="*/ 186 w 720"/>
                <a:gd name="T95" fmla="*/ 75 h 544"/>
                <a:gd name="T96" fmla="*/ 180 w 720"/>
                <a:gd name="T97" fmla="*/ 67 h 544"/>
                <a:gd name="T98" fmla="*/ 180 w 720"/>
                <a:gd name="T99" fmla="*/ 59 h 544"/>
                <a:gd name="T100" fmla="*/ 169 w 720"/>
                <a:gd name="T101" fmla="*/ 45 h 544"/>
                <a:gd name="T102" fmla="*/ 161 w 720"/>
                <a:gd name="T103" fmla="*/ 37 h 544"/>
                <a:gd name="T104" fmla="*/ 151 w 720"/>
                <a:gd name="T105" fmla="*/ 12 h 544"/>
                <a:gd name="T106" fmla="*/ 148 w 720"/>
                <a:gd name="T107" fmla="*/ 10 h 544"/>
                <a:gd name="T108" fmla="*/ 144 w 720"/>
                <a:gd name="T109" fmla="*/ 3 h 544"/>
                <a:gd name="T110" fmla="*/ 135 w 720"/>
                <a:gd name="T111" fmla="*/ 3 h 544"/>
                <a:gd name="T112" fmla="*/ 135 w 720"/>
                <a:gd name="T113" fmla="*/ 10 h 544"/>
                <a:gd name="T114" fmla="*/ 131 w 720"/>
                <a:gd name="T115" fmla="*/ 12 h 544"/>
                <a:gd name="T116" fmla="*/ 65 w 720"/>
                <a:gd name="T117" fmla="*/ 10 h 544"/>
                <a:gd name="T118" fmla="*/ 62 w 720"/>
                <a:gd name="T119" fmla="*/ 6 h 54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20"/>
                <a:gd name="T181" fmla="*/ 0 h 544"/>
                <a:gd name="T182" fmla="*/ 720 w 720"/>
                <a:gd name="T183" fmla="*/ 544 h 54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20" h="544">
                  <a:moveTo>
                    <a:pt x="222" y="20"/>
                  </a:moveTo>
                  <a:lnTo>
                    <a:pt x="2" y="40"/>
                  </a:lnTo>
                  <a:lnTo>
                    <a:pt x="2" y="46"/>
                  </a:lnTo>
                  <a:lnTo>
                    <a:pt x="4" y="48"/>
                  </a:lnTo>
                  <a:lnTo>
                    <a:pt x="0" y="50"/>
                  </a:lnTo>
                  <a:lnTo>
                    <a:pt x="2" y="58"/>
                  </a:lnTo>
                  <a:lnTo>
                    <a:pt x="8" y="66"/>
                  </a:lnTo>
                  <a:lnTo>
                    <a:pt x="12" y="70"/>
                  </a:lnTo>
                  <a:lnTo>
                    <a:pt x="14" y="72"/>
                  </a:lnTo>
                  <a:lnTo>
                    <a:pt x="22" y="76"/>
                  </a:lnTo>
                  <a:lnTo>
                    <a:pt x="22" y="80"/>
                  </a:lnTo>
                  <a:lnTo>
                    <a:pt x="18" y="88"/>
                  </a:lnTo>
                  <a:lnTo>
                    <a:pt x="18" y="90"/>
                  </a:lnTo>
                  <a:lnTo>
                    <a:pt x="24" y="94"/>
                  </a:lnTo>
                  <a:lnTo>
                    <a:pt x="24" y="96"/>
                  </a:lnTo>
                  <a:lnTo>
                    <a:pt x="24" y="98"/>
                  </a:lnTo>
                  <a:lnTo>
                    <a:pt x="20" y="102"/>
                  </a:lnTo>
                  <a:lnTo>
                    <a:pt x="20" y="108"/>
                  </a:lnTo>
                  <a:lnTo>
                    <a:pt x="22" y="110"/>
                  </a:lnTo>
                  <a:lnTo>
                    <a:pt x="36" y="106"/>
                  </a:lnTo>
                  <a:lnTo>
                    <a:pt x="40" y="102"/>
                  </a:lnTo>
                  <a:lnTo>
                    <a:pt x="44" y="90"/>
                  </a:lnTo>
                  <a:lnTo>
                    <a:pt x="46" y="86"/>
                  </a:lnTo>
                  <a:lnTo>
                    <a:pt x="50" y="88"/>
                  </a:lnTo>
                  <a:lnTo>
                    <a:pt x="56" y="88"/>
                  </a:lnTo>
                  <a:lnTo>
                    <a:pt x="58" y="86"/>
                  </a:lnTo>
                  <a:lnTo>
                    <a:pt x="62" y="88"/>
                  </a:lnTo>
                  <a:lnTo>
                    <a:pt x="60" y="90"/>
                  </a:lnTo>
                  <a:lnTo>
                    <a:pt x="52" y="98"/>
                  </a:lnTo>
                  <a:lnTo>
                    <a:pt x="54" y="100"/>
                  </a:lnTo>
                  <a:lnTo>
                    <a:pt x="60" y="96"/>
                  </a:lnTo>
                  <a:lnTo>
                    <a:pt x="72" y="96"/>
                  </a:lnTo>
                  <a:lnTo>
                    <a:pt x="110" y="82"/>
                  </a:lnTo>
                  <a:lnTo>
                    <a:pt x="116" y="82"/>
                  </a:lnTo>
                  <a:lnTo>
                    <a:pt x="116" y="86"/>
                  </a:lnTo>
                  <a:lnTo>
                    <a:pt x="108" y="92"/>
                  </a:lnTo>
                  <a:lnTo>
                    <a:pt x="112" y="94"/>
                  </a:lnTo>
                  <a:lnTo>
                    <a:pt x="130" y="94"/>
                  </a:lnTo>
                  <a:lnTo>
                    <a:pt x="146" y="100"/>
                  </a:lnTo>
                  <a:lnTo>
                    <a:pt x="164" y="110"/>
                  </a:lnTo>
                  <a:lnTo>
                    <a:pt x="168" y="112"/>
                  </a:lnTo>
                  <a:lnTo>
                    <a:pt x="168" y="106"/>
                  </a:lnTo>
                  <a:lnTo>
                    <a:pt x="172" y="102"/>
                  </a:lnTo>
                  <a:lnTo>
                    <a:pt x="174" y="108"/>
                  </a:lnTo>
                  <a:lnTo>
                    <a:pt x="184" y="110"/>
                  </a:lnTo>
                  <a:lnTo>
                    <a:pt x="188" y="112"/>
                  </a:lnTo>
                  <a:lnTo>
                    <a:pt x="188" y="114"/>
                  </a:lnTo>
                  <a:lnTo>
                    <a:pt x="184" y="116"/>
                  </a:lnTo>
                  <a:lnTo>
                    <a:pt x="186" y="118"/>
                  </a:lnTo>
                  <a:lnTo>
                    <a:pt x="208" y="136"/>
                  </a:lnTo>
                  <a:lnTo>
                    <a:pt x="210" y="142"/>
                  </a:lnTo>
                  <a:lnTo>
                    <a:pt x="208" y="146"/>
                  </a:lnTo>
                  <a:lnTo>
                    <a:pt x="206" y="150"/>
                  </a:lnTo>
                  <a:lnTo>
                    <a:pt x="204" y="148"/>
                  </a:lnTo>
                  <a:lnTo>
                    <a:pt x="202" y="142"/>
                  </a:lnTo>
                  <a:lnTo>
                    <a:pt x="200" y="148"/>
                  </a:lnTo>
                  <a:lnTo>
                    <a:pt x="202" y="152"/>
                  </a:lnTo>
                  <a:lnTo>
                    <a:pt x="206" y="154"/>
                  </a:lnTo>
                  <a:lnTo>
                    <a:pt x="236" y="146"/>
                  </a:lnTo>
                  <a:lnTo>
                    <a:pt x="238" y="142"/>
                  </a:lnTo>
                  <a:lnTo>
                    <a:pt x="250" y="140"/>
                  </a:lnTo>
                  <a:lnTo>
                    <a:pt x="274" y="120"/>
                  </a:lnTo>
                  <a:lnTo>
                    <a:pt x="290" y="120"/>
                  </a:lnTo>
                  <a:lnTo>
                    <a:pt x="290" y="116"/>
                  </a:lnTo>
                  <a:lnTo>
                    <a:pt x="288" y="112"/>
                  </a:lnTo>
                  <a:lnTo>
                    <a:pt x="292" y="102"/>
                  </a:lnTo>
                  <a:lnTo>
                    <a:pt x="320" y="98"/>
                  </a:lnTo>
                  <a:lnTo>
                    <a:pt x="358" y="118"/>
                  </a:lnTo>
                  <a:lnTo>
                    <a:pt x="360" y="124"/>
                  </a:lnTo>
                  <a:lnTo>
                    <a:pt x="370" y="132"/>
                  </a:lnTo>
                  <a:lnTo>
                    <a:pt x="378" y="146"/>
                  </a:lnTo>
                  <a:lnTo>
                    <a:pt x="402" y="162"/>
                  </a:lnTo>
                  <a:lnTo>
                    <a:pt x="406" y="170"/>
                  </a:lnTo>
                  <a:lnTo>
                    <a:pt x="412" y="176"/>
                  </a:lnTo>
                  <a:lnTo>
                    <a:pt x="432" y="176"/>
                  </a:lnTo>
                  <a:lnTo>
                    <a:pt x="446" y="196"/>
                  </a:lnTo>
                  <a:lnTo>
                    <a:pt x="450" y="200"/>
                  </a:lnTo>
                  <a:lnTo>
                    <a:pt x="448" y="206"/>
                  </a:lnTo>
                  <a:lnTo>
                    <a:pt x="454" y="228"/>
                  </a:lnTo>
                  <a:lnTo>
                    <a:pt x="452" y="252"/>
                  </a:lnTo>
                  <a:lnTo>
                    <a:pt x="446" y="278"/>
                  </a:lnTo>
                  <a:lnTo>
                    <a:pt x="446" y="300"/>
                  </a:lnTo>
                  <a:lnTo>
                    <a:pt x="450" y="306"/>
                  </a:lnTo>
                  <a:lnTo>
                    <a:pt x="466" y="316"/>
                  </a:lnTo>
                  <a:lnTo>
                    <a:pt x="470" y="308"/>
                  </a:lnTo>
                  <a:lnTo>
                    <a:pt x="466" y="304"/>
                  </a:lnTo>
                  <a:lnTo>
                    <a:pt x="460" y="290"/>
                  </a:lnTo>
                  <a:lnTo>
                    <a:pt x="462" y="288"/>
                  </a:lnTo>
                  <a:lnTo>
                    <a:pt x="470" y="286"/>
                  </a:lnTo>
                  <a:lnTo>
                    <a:pt x="476" y="300"/>
                  </a:lnTo>
                  <a:lnTo>
                    <a:pt x="480" y="300"/>
                  </a:lnTo>
                  <a:lnTo>
                    <a:pt x="482" y="292"/>
                  </a:lnTo>
                  <a:lnTo>
                    <a:pt x="484" y="292"/>
                  </a:lnTo>
                  <a:lnTo>
                    <a:pt x="488" y="294"/>
                  </a:lnTo>
                  <a:lnTo>
                    <a:pt x="488" y="300"/>
                  </a:lnTo>
                  <a:lnTo>
                    <a:pt x="484" y="308"/>
                  </a:lnTo>
                  <a:lnTo>
                    <a:pt x="480" y="314"/>
                  </a:lnTo>
                  <a:lnTo>
                    <a:pt x="474" y="330"/>
                  </a:lnTo>
                  <a:lnTo>
                    <a:pt x="470" y="332"/>
                  </a:lnTo>
                  <a:lnTo>
                    <a:pt x="470" y="340"/>
                  </a:lnTo>
                  <a:lnTo>
                    <a:pt x="476" y="346"/>
                  </a:lnTo>
                  <a:lnTo>
                    <a:pt x="484" y="354"/>
                  </a:lnTo>
                  <a:lnTo>
                    <a:pt x="498" y="384"/>
                  </a:lnTo>
                  <a:lnTo>
                    <a:pt x="518" y="396"/>
                  </a:lnTo>
                  <a:lnTo>
                    <a:pt x="520" y="396"/>
                  </a:lnTo>
                  <a:lnTo>
                    <a:pt x="520" y="390"/>
                  </a:lnTo>
                  <a:lnTo>
                    <a:pt x="528" y="390"/>
                  </a:lnTo>
                  <a:lnTo>
                    <a:pt x="532" y="402"/>
                  </a:lnTo>
                  <a:lnTo>
                    <a:pt x="532" y="408"/>
                  </a:lnTo>
                  <a:lnTo>
                    <a:pt x="540" y="424"/>
                  </a:lnTo>
                  <a:lnTo>
                    <a:pt x="548" y="430"/>
                  </a:lnTo>
                  <a:lnTo>
                    <a:pt x="558" y="432"/>
                  </a:lnTo>
                  <a:lnTo>
                    <a:pt x="572" y="474"/>
                  </a:lnTo>
                  <a:lnTo>
                    <a:pt x="578" y="476"/>
                  </a:lnTo>
                  <a:lnTo>
                    <a:pt x="598" y="482"/>
                  </a:lnTo>
                  <a:lnTo>
                    <a:pt x="606" y="486"/>
                  </a:lnTo>
                  <a:lnTo>
                    <a:pt x="630" y="514"/>
                  </a:lnTo>
                  <a:lnTo>
                    <a:pt x="640" y="522"/>
                  </a:lnTo>
                  <a:lnTo>
                    <a:pt x="644" y="522"/>
                  </a:lnTo>
                  <a:lnTo>
                    <a:pt x="650" y="526"/>
                  </a:lnTo>
                  <a:lnTo>
                    <a:pt x="652" y="532"/>
                  </a:lnTo>
                  <a:lnTo>
                    <a:pt x="646" y="532"/>
                  </a:lnTo>
                  <a:lnTo>
                    <a:pt x="642" y="532"/>
                  </a:lnTo>
                  <a:lnTo>
                    <a:pt x="640" y="532"/>
                  </a:lnTo>
                  <a:lnTo>
                    <a:pt x="638" y="532"/>
                  </a:lnTo>
                  <a:lnTo>
                    <a:pt x="636" y="536"/>
                  </a:lnTo>
                  <a:lnTo>
                    <a:pt x="640" y="540"/>
                  </a:lnTo>
                  <a:lnTo>
                    <a:pt x="652" y="544"/>
                  </a:lnTo>
                  <a:lnTo>
                    <a:pt x="658" y="540"/>
                  </a:lnTo>
                  <a:lnTo>
                    <a:pt x="666" y="538"/>
                  </a:lnTo>
                  <a:lnTo>
                    <a:pt x="702" y="524"/>
                  </a:lnTo>
                  <a:lnTo>
                    <a:pt x="708" y="512"/>
                  </a:lnTo>
                  <a:lnTo>
                    <a:pt x="710" y="508"/>
                  </a:lnTo>
                  <a:lnTo>
                    <a:pt x="704" y="490"/>
                  </a:lnTo>
                  <a:lnTo>
                    <a:pt x="706" y="480"/>
                  </a:lnTo>
                  <a:lnTo>
                    <a:pt x="712" y="464"/>
                  </a:lnTo>
                  <a:lnTo>
                    <a:pt x="720" y="466"/>
                  </a:lnTo>
                  <a:lnTo>
                    <a:pt x="712" y="432"/>
                  </a:lnTo>
                  <a:lnTo>
                    <a:pt x="714" y="414"/>
                  </a:lnTo>
                  <a:lnTo>
                    <a:pt x="712" y="382"/>
                  </a:lnTo>
                  <a:lnTo>
                    <a:pt x="704" y="356"/>
                  </a:lnTo>
                  <a:lnTo>
                    <a:pt x="700" y="348"/>
                  </a:lnTo>
                  <a:lnTo>
                    <a:pt x="676" y="316"/>
                  </a:lnTo>
                  <a:lnTo>
                    <a:pt x="662" y="280"/>
                  </a:lnTo>
                  <a:lnTo>
                    <a:pt x="642" y="256"/>
                  </a:lnTo>
                  <a:lnTo>
                    <a:pt x="644" y="252"/>
                  </a:lnTo>
                  <a:lnTo>
                    <a:pt x="642" y="248"/>
                  </a:lnTo>
                  <a:lnTo>
                    <a:pt x="636" y="234"/>
                  </a:lnTo>
                  <a:lnTo>
                    <a:pt x="636" y="228"/>
                  </a:lnTo>
                  <a:lnTo>
                    <a:pt x="642" y="218"/>
                  </a:lnTo>
                  <a:lnTo>
                    <a:pt x="642" y="216"/>
                  </a:lnTo>
                  <a:lnTo>
                    <a:pt x="618" y="182"/>
                  </a:lnTo>
                  <a:lnTo>
                    <a:pt x="604" y="168"/>
                  </a:lnTo>
                  <a:lnTo>
                    <a:pt x="594" y="162"/>
                  </a:lnTo>
                  <a:lnTo>
                    <a:pt x="592" y="158"/>
                  </a:lnTo>
                  <a:lnTo>
                    <a:pt x="576" y="138"/>
                  </a:lnTo>
                  <a:lnTo>
                    <a:pt x="556" y="100"/>
                  </a:lnTo>
                  <a:lnTo>
                    <a:pt x="550" y="78"/>
                  </a:lnTo>
                  <a:lnTo>
                    <a:pt x="538" y="48"/>
                  </a:lnTo>
                  <a:lnTo>
                    <a:pt x="538" y="42"/>
                  </a:lnTo>
                  <a:lnTo>
                    <a:pt x="532" y="38"/>
                  </a:lnTo>
                  <a:lnTo>
                    <a:pt x="528" y="36"/>
                  </a:lnTo>
                  <a:lnTo>
                    <a:pt x="526" y="14"/>
                  </a:lnTo>
                  <a:lnTo>
                    <a:pt x="522" y="6"/>
                  </a:lnTo>
                  <a:lnTo>
                    <a:pt x="516" y="8"/>
                  </a:lnTo>
                  <a:lnTo>
                    <a:pt x="502" y="6"/>
                  </a:lnTo>
                  <a:lnTo>
                    <a:pt x="486" y="0"/>
                  </a:lnTo>
                  <a:lnTo>
                    <a:pt x="478" y="4"/>
                  </a:lnTo>
                  <a:lnTo>
                    <a:pt x="476" y="8"/>
                  </a:lnTo>
                  <a:lnTo>
                    <a:pt x="476" y="16"/>
                  </a:lnTo>
                  <a:lnTo>
                    <a:pt x="482" y="38"/>
                  </a:lnTo>
                  <a:lnTo>
                    <a:pt x="480" y="50"/>
                  </a:lnTo>
                  <a:lnTo>
                    <a:pt x="468" y="48"/>
                  </a:lnTo>
                  <a:lnTo>
                    <a:pt x="466" y="44"/>
                  </a:lnTo>
                  <a:lnTo>
                    <a:pt x="462" y="32"/>
                  </a:lnTo>
                  <a:lnTo>
                    <a:pt x="236" y="46"/>
                  </a:lnTo>
                  <a:lnTo>
                    <a:pt x="230" y="38"/>
                  </a:lnTo>
                  <a:lnTo>
                    <a:pt x="230" y="32"/>
                  </a:lnTo>
                  <a:lnTo>
                    <a:pt x="222" y="24"/>
                  </a:lnTo>
                  <a:lnTo>
                    <a:pt x="222" y="2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6" name="Freeform 74"/>
            <p:cNvSpPr>
              <a:spLocks/>
            </p:cNvSpPr>
            <p:nvPr/>
          </p:nvSpPr>
          <p:spPr bwMode="gray">
            <a:xfrm>
              <a:off x="4101244" y="3655702"/>
              <a:ext cx="1541859" cy="1512093"/>
            </a:xfrm>
            <a:custGeom>
              <a:avLst/>
              <a:gdLst>
                <a:gd name="T0" fmla="*/ 274 w 1102"/>
                <a:gd name="T1" fmla="*/ 80 h 1074"/>
                <a:gd name="T2" fmla="*/ 254 w 1102"/>
                <a:gd name="T3" fmla="*/ 74 h 1074"/>
                <a:gd name="T4" fmla="*/ 241 w 1102"/>
                <a:gd name="T5" fmla="*/ 77 h 1074"/>
                <a:gd name="T6" fmla="*/ 231 w 1102"/>
                <a:gd name="T7" fmla="*/ 77 h 1074"/>
                <a:gd name="T8" fmla="*/ 229 w 1102"/>
                <a:gd name="T9" fmla="*/ 77 h 1074"/>
                <a:gd name="T10" fmla="*/ 224 w 1102"/>
                <a:gd name="T11" fmla="*/ 74 h 1074"/>
                <a:gd name="T12" fmla="*/ 219 w 1102"/>
                <a:gd name="T13" fmla="*/ 80 h 1074"/>
                <a:gd name="T14" fmla="*/ 215 w 1102"/>
                <a:gd name="T15" fmla="*/ 76 h 1074"/>
                <a:gd name="T16" fmla="*/ 205 w 1102"/>
                <a:gd name="T17" fmla="*/ 74 h 1074"/>
                <a:gd name="T18" fmla="*/ 199 w 1102"/>
                <a:gd name="T19" fmla="*/ 74 h 1074"/>
                <a:gd name="T20" fmla="*/ 190 w 1102"/>
                <a:gd name="T21" fmla="*/ 70 h 1074"/>
                <a:gd name="T22" fmla="*/ 184 w 1102"/>
                <a:gd name="T23" fmla="*/ 69 h 1074"/>
                <a:gd name="T24" fmla="*/ 174 w 1102"/>
                <a:gd name="T25" fmla="*/ 66 h 1074"/>
                <a:gd name="T26" fmla="*/ 170 w 1102"/>
                <a:gd name="T27" fmla="*/ 60 h 1074"/>
                <a:gd name="T28" fmla="*/ 158 w 1102"/>
                <a:gd name="T29" fmla="*/ 57 h 1074"/>
                <a:gd name="T30" fmla="*/ 93 w 1102"/>
                <a:gd name="T31" fmla="*/ 0 h 1074"/>
                <a:gd name="T32" fmla="*/ 0 w 1102"/>
                <a:gd name="T33" fmla="*/ 113 h 1074"/>
                <a:gd name="T34" fmla="*/ 3 w 1102"/>
                <a:gd name="T35" fmla="*/ 119 h 1074"/>
                <a:gd name="T36" fmla="*/ 9 w 1102"/>
                <a:gd name="T37" fmla="*/ 129 h 1074"/>
                <a:gd name="T38" fmla="*/ 36 w 1102"/>
                <a:gd name="T39" fmla="*/ 156 h 1074"/>
                <a:gd name="T40" fmla="*/ 41 w 1102"/>
                <a:gd name="T41" fmla="*/ 165 h 1074"/>
                <a:gd name="T42" fmla="*/ 60 w 1102"/>
                <a:gd name="T43" fmla="*/ 195 h 1074"/>
                <a:gd name="T44" fmla="*/ 79 w 1102"/>
                <a:gd name="T45" fmla="*/ 196 h 1074"/>
                <a:gd name="T46" fmla="*/ 89 w 1102"/>
                <a:gd name="T47" fmla="*/ 181 h 1074"/>
                <a:gd name="T48" fmla="*/ 96 w 1102"/>
                <a:gd name="T49" fmla="*/ 180 h 1074"/>
                <a:gd name="T50" fmla="*/ 106 w 1102"/>
                <a:gd name="T51" fmla="*/ 183 h 1074"/>
                <a:gd name="T52" fmla="*/ 119 w 1102"/>
                <a:gd name="T53" fmla="*/ 189 h 1074"/>
                <a:gd name="T54" fmla="*/ 123 w 1102"/>
                <a:gd name="T55" fmla="*/ 192 h 1074"/>
                <a:gd name="T56" fmla="*/ 132 w 1102"/>
                <a:gd name="T57" fmla="*/ 204 h 1074"/>
                <a:gd name="T58" fmla="*/ 149 w 1102"/>
                <a:gd name="T59" fmla="*/ 235 h 1074"/>
                <a:gd name="T60" fmla="*/ 158 w 1102"/>
                <a:gd name="T61" fmla="*/ 247 h 1074"/>
                <a:gd name="T62" fmla="*/ 163 w 1102"/>
                <a:gd name="T63" fmla="*/ 262 h 1074"/>
                <a:gd name="T64" fmla="*/ 177 w 1102"/>
                <a:gd name="T65" fmla="*/ 279 h 1074"/>
                <a:gd name="T66" fmla="*/ 202 w 1102"/>
                <a:gd name="T67" fmla="*/ 285 h 1074"/>
                <a:gd name="T68" fmla="*/ 215 w 1102"/>
                <a:gd name="T69" fmla="*/ 289 h 1074"/>
                <a:gd name="T70" fmla="*/ 214 w 1102"/>
                <a:gd name="T71" fmla="*/ 285 h 1074"/>
                <a:gd name="T72" fmla="*/ 209 w 1102"/>
                <a:gd name="T73" fmla="*/ 257 h 1074"/>
                <a:gd name="T74" fmla="*/ 207 w 1102"/>
                <a:gd name="T75" fmla="*/ 253 h 1074"/>
                <a:gd name="T76" fmla="*/ 213 w 1102"/>
                <a:gd name="T77" fmla="*/ 242 h 1074"/>
                <a:gd name="T78" fmla="*/ 215 w 1102"/>
                <a:gd name="T79" fmla="*/ 238 h 1074"/>
                <a:gd name="T80" fmla="*/ 219 w 1102"/>
                <a:gd name="T81" fmla="*/ 230 h 1074"/>
                <a:gd name="T82" fmla="*/ 222 w 1102"/>
                <a:gd name="T83" fmla="*/ 230 h 1074"/>
                <a:gd name="T84" fmla="*/ 225 w 1102"/>
                <a:gd name="T85" fmla="*/ 225 h 1074"/>
                <a:gd name="T86" fmla="*/ 228 w 1102"/>
                <a:gd name="T87" fmla="*/ 224 h 1074"/>
                <a:gd name="T88" fmla="*/ 234 w 1102"/>
                <a:gd name="T89" fmla="*/ 222 h 1074"/>
                <a:gd name="T90" fmla="*/ 237 w 1102"/>
                <a:gd name="T91" fmla="*/ 216 h 1074"/>
                <a:gd name="T92" fmla="*/ 239 w 1102"/>
                <a:gd name="T93" fmla="*/ 218 h 1074"/>
                <a:gd name="T94" fmla="*/ 263 w 1102"/>
                <a:gd name="T95" fmla="*/ 205 h 1074"/>
                <a:gd name="T96" fmla="*/ 268 w 1102"/>
                <a:gd name="T97" fmla="*/ 192 h 1074"/>
                <a:gd name="T98" fmla="*/ 274 w 1102"/>
                <a:gd name="T99" fmla="*/ 191 h 1074"/>
                <a:gd name="T100" fmla="*/ 288 w 1102"/>
                <a:gd name="T101" fmla="*/ 189 h 1074"/>
                <a:gd name="T102" fmla="*/ 293 w 1102"/>
                <a:gd name="T103" fmla="*/ 186 h 1074"/>
                <a:gd name="T104" fmla="*/ 296 w 1102"/>
                <a:gd name="T105" fmla="*/ 180 h 1074"/>
                <a:gd name="T106" fmla="*/ 297 w 1102"/>
                <a:gd name="T107" fmla="*/ 169 h 1074"/>
                <a:gd name="T108" fmla="*/ 299 w 1102"/>
                <a:gd name="T109" fmla="*/ 160 h 1074"/>
                <a:gd name="T110" fmla="*/ 299 w 1102"/>
                <a:gd name="T111" fmla="*/ 145 h 1074"/>
                <a:gd name="T112" fmla="*/ 296 w 1102"/>
                <a:gd name="T113" fmla="*/ 138 h 1074"/>
                <a:gd name="T114" fmla="*/ 293 w 1102"/>
                <a:gd name="T115" fmla="*/ 131 h 1074"/>
                <a:gd name="T116" fmla="*/ 287 w 1102"/>
                <a:gd name="T117" fmla="*/ 85 h 1074"/>
                <a:gd name="T118" fmla="*/ 278 w 1102"/>
                <a:gd name="T119" fmla="*/ 81 h 107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02"/>
                <a:gd name="T181" fmla="*/ 0 h 1074"/>
                <a:gd name="T182" fmla="*/ 1102 w 1102"/>
                <a:gd name="T183" fmla="*/ 1074 h 107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02" h="1074">
                  <a:moveTo>
                    <a:pt x="1016" y="302"/>
                  </a:moveTo>
                  <a:lnTo>
                    <a:pt x="1012" y="300"/>
                  </a:lnTo>
                  <a:lnTo>
                    <a:pt x="1008" y="296"/>
                  </a:lnTo>
                  <a:lnTo>
                    <a:pt x="1000" y="294"/>
                  </a:lnTo>
                  <a:lnTo>
                    <a:pt x="962" y="274"/>
                  </a:lnTo>
                  <a:lnTo>
                    <a:pt x="960" y="276"/>
                  </a:lnTo>
                  <a:lnTo>
                    <a:pt x="948" y="280"/>
                  </a:lnTo>
                  <a:lnTo>
                    <a:pt x="930" y="276"/>
                  </a:lnTo>
                  <a:lnTo>
                    <a:pt x="922" y="276"/>
                  </a:lnTo>
                  <a:lnTo>
                    <a:pt x="916" y="278"/>
                  </a:lnTo>
                  <a:lnTo>
                    <a:pt x="902" y="284"/>
                  </a:lnTo>
                  <a:lnTo>
                    <a:pt x="884" y="284"/>
                  </a:lnTo>
                  <a:lnTo>
                    <a:pt x="880" y="288"/>
                  </a:lnTo>
                  <a:lnTo>
                    <a:pt x="866" y="298"/>
                  </a:lnTo>
                  <a:lnTo>
                    <a:pt x="854" y="290"/>
                  </a:lnTo>
                  <a:lnTo>
                    <a:pt x="846" y="284"/>
                  </a:lnTo>
                  <a:lnTo>
                    <a:pt x="846" y="282"/>
                  </a:lnTo>
                  <a:lnTo>
                    <a:pt x="838" y="280"/>
                  </a:lnTo>
                  <a:lnTo>
                    <a:pt x="836" y="284"/>
                  </a:lnTo>
                  <a:lnTo>
                    <a:pt x="832" y="286"/>
                  </a:lnTo>
                  <a:lnTo>
                    <a:pt x="822" y="282"/>
                  </a:lnTo>
                  <a:lnTo>
                    <a:pt x="820" y="276"/>
                  </a:lnTo>
                  <a:lnTo>
                    <a:pt x="818" y="276"/>
                  </a:lnTo>
                  <a:lnTo>
                    <a:pt x="810" y="280"/>
                  </a:lnTo>
                  <a:lnTo>
                    <a:pt x="804" y="288"/>
                  </a:lnTo>
                  <a:lnTo>
                    <a:pt x="806" y="294"/>
                  </a:lnTo>
                  <a:lnTo>
                    <a:pt x="800" y="298"/>
                  </a:lnTo>
                  <a:lnTo>
                    <a:pt x="796" y="290"/>
                  </a:lnTo>
                  <a:lnTo>
                    <a:pt x="798" y="284"/>
                  </a:lnTo>
                  <a:lnTo>
                    <a:pt x="796" y="280"/>
                  </a:lnTo>
                  <a:lnTo>
                    <a:pt x="790" y="280"/>
                  </a:lnTo>
                  <a:lnTo>
                    <a:pt x="782" y="284"/>
                  </a:lnTo>
                  <a:lnTo>
                    <a:pt x="778" y="284"/>
                  </a:lnTo>
                  <a:lnTo>
                    <a:pt x="758" y="270"/>
                  </a:lnTo>
                  <a:lnTo>
                    <a:pt x="752" y="272"/>
                  </a:lnTo>
                  <a:lnTo>
                    <a:pt x="750" y="284"/>
                  </a:lnTo>
                  <a:lnTo>
                    <a:pt x="734" y="280"/>
                  </a:lnTo>
                  <a:lnTo>
                    <a:pt x="734" y="270"/>
                  </a:lnTo>
                  <a:lnTo>
                    <a:pt x="730" y="268"/>
                  </a:lnTo>
                  <a:lnTo>
                    <a:pt x="722" y="260"/>
                  </a:lnTo>
                  <a:lnTo>
                    <a:pt x="722" y="256"/>
                  </a:lnTo>
                  <a:lnTo>
                    <a:pt x="702" y="254"/>
                  </a:lnTo>
                  <a:lnTo>
                    <a:pt x="696" y="260"/>
                  </a:lnTo>
                  <a:lnTo>
                    <a:pt x="686" y="256"/>
                  </a:lnTo>
                  <a:lnTo>
                    <a:pt x="682" y="248"/>
                  </a:lnTo>
                  <a:lnTo>
                    <a:pt x="676" y="250"/>
                  </a:lnTo>
                  <a:lnTo>
                    <a:pt x="674" y="252"/>
                  </a:lnTo>
                  <a:lnTo>
                    <a:pt x="670" y="252"/>
                  </a:lnTo>
                  <a:lnTo>
                    <a:pt x="662" y="248"/>
                  </a:lnTo>
                  <a:lnTo>
                    <a:pt x="640" y="244"/>
                  </a:lnTo>
                  <a:lnTo>
                    <a:pt x="638" y="242"/>
                  </a:lnTo>
                  <a:lnTo>
                    <a:pt x="634" y="234"/>
                  </a:lnTo>
                  <a:lnTo>
                    <a:pt x="634" y="230"/>
                  </a:lnTo>
                  <a:lnTo>
                    <a:pt x="630" y="226"/>
                  </a:lnTo>
                  <a:lnTo>
                    <a:pt x="622" y="220"/>
                  </a:lnTo>
                  <a:lnTo>
                    <a:pt x="616" y="226"/>
                  </a:lnTo>
                  <a:lnTo>
                    <a:pt x="600" y="228"/>
                  </a:lnTo>
                  <a:lnTo>
                    <a:pt x="594" y="226"/>
                  </a:lnTo>
                  <a:lnTo>
                    <a:pt x="582" y="210"/>
                  </a:lnTo>
                  <a:lnTo>
                    <a:pt x="578" y="206"/>
                  </a:lnTo>
                  <a:lnTo>
                    <a:pt x="570" y="206"/>
                  </a:lnTo>
                  <a:lnTo>
                    <a:pt x="576" y="14"/>
                  </a:lnTo>
                  <a:lnTo>
                    <a:pt x="340" y="0"/>
                  </a:lnTo>
                  <a:lnTo>
                    <a:pt x="334" y="0"/>
                  </a:lnTo>
                  <a:lnTo>
                    <a:pt x="298" y="448"/>
                  </a:lnTo>
                  <a:lnTo>
                    <a:pt x="2" y="418"/>
                  </a:lnTo>
                  <a:lnTo>
                    <a:pt x="0" y="420"/>
                  </a:lnTo>
                  <a:lnTo>
                    <a:pt x="2" y="424"/>
                  </a:lnTo>
                  <a:lnTo>
                    <a:pt x="4" y="426"/>
                  </a:lnTo>
                  <a:lnTo>
                    <a:pt x="0" y="430"/>
                  </a:lnTo>
                  <a:lnTo>
                    <a:pt x="4" y="438"/>
                  </a:lnTo>
                  <a:lnTo>
                    <a:pt x="4" y="440"/>
                  </a:lnTo>
                  <a:lnTo>
                    <a:pt x="20" y="450"/>
                  </a:lnTo>
                  <a:lnTo>
                    <a:pt x="24" y="462"/>
                  </a:lnTo>
                  <a:lnTo>
                    <a:pt x="30" y="474"/>
                  </a:lnTo>
                  <a:lnTo>
                    <a:pt x="46" y="484"/>
                  </a:lnTo>
                  <a:lnTo>
                    <a:pt x="92" y="540"/>
                  </a:lnTo>
                  <a:lnTo>
                    <a:pt x="130" y="572"/>
                  </a:lnTo>
                  <a:lnTo>
                    <a:pt x="134" y="576"/>
                  </a:lnTo>
                  <a:lnTo>
                    <a:pt x="136" y="584"/>
                  </a:lnTo>
                  <a:lnTo>
                    <a:pt x="136" y="592"/>
                  </a:lnTo>
                  <a:lnTo>
                    <a:pt x="138" y="596"/>
                  </a:lnTo>
                  <a:lnTo>
                    <a:pt x="148" y="610"/>
                  </a:lnTo>
                  <a:lnTo>
                    <a:pt x="146" y="642"/>
                  </a:lnTo>
                  <a:lnTo>
                    <a:pt x="148" y="652"/>
                  </a:lnTo>
                  <a:lnTo>
                    <a:pt x="162" y="674"/>
                  </a:lnTo>
                  <a:lnTo>
                    <a:pt x="220" y="718"/>
                  </a:lnTo>
                  <a:lnTo>
                    <a:pt x="260" y="742"/>
                  </a:lnTo>
                  <a:lnTo>
                    <a:pt x="272" y="744"/>
                  </a:lnTo>
                  <a:lnTo>
                    <a:pt x="278" y="740"/>
                  </a:lnTo>
                  <a:lnTo>
                    <a:pt x="288" y="728"/>
                  </a:lnTo>
                  <a:lnTo>
                    <a:pt x="294" y="724"/>
                  </a:lnTo>
                  <a:lnTo>
                    <a:pt x="312" y="684"/>
                  </a:lnTo>
                  <a:lnTo>
                    <a:pt x="320" y="672"/>
                  </a:lnTo>
                  <a:lnTo>
                    <a:pt x="326" y="668"/>
                  </a:lnTo>
                  <a:lnTo>
                    <a:pt x="340" y="672"/>
                  </a:lnTo>
                  <a:lnTo>
                    <a:pt x="342" y="672"/>
                  </a:lnTo>
                  <a:lnTo>
                    <a:pt x="346" y="666"/>
                  </a:lnTo>
                  <a:lnTo>
                    <a:pt x="350" y="662"/>
                  </a:lnTo>
                  <a:lnTo>
                    <a:pt x="356" y="664"/>
                  </a:lnTo>
                  <a:lnTo>
                    <a:pt x="364" y="668"/>
                  </a:lnTo>
                  <a:lnTo>
                    <a:pt x="386" y="672"/>
                  </a:lnTo>
                  <a:lnTo>
                    <a:pt x="392" y="674"/>
                  </a:lnTo>
                  <a:lnTo>
                    <a:pt x="408" y="680"/>
                  </a:lnTo>
                  <a:lnTo>
                    <a:pt x="414" y="676"/>
                  </a:lnTo>
                  <a:lnTo>
                    <a:pt x="432" y="686"/>
                  </a:lnTo>
                  <a:lnTo>
                    <a:pt x="436" y="696"/>
                  </a:lnTo>
                  <a:lnTo>
                    <a:pt x="438" y="698"/>
                  </a:lnTo>
                  <a:lnTo>
                    <a:pt x="440" y="702"/>
                  </a:lnTo>
                  <a:lnTo>
                    <a:pt x="444" y="702"/>
                  </a:lnTo>
                  <a:lnTo>
                    <a:pt x="452" y="708"/>
                  </a:lnTo>
                  <a:lnTo>
                    <a:pt x="462" y="722"/>
                  </a:lnTo>
                  <a:lnTo>
                    <a:pt x="478" y="736"/>
                  </a:lnTo>
                  <a:lnTo>
                    <a:pt x="488" y="750"/>
                  </a:lnTo>
                  <a:lnTo>
                    <a:pt x="488" y="754"/>
                  </a:lnTo>
                  <a:lnTo>
                    <a:pt x="514" y="818"/>
                  </a:lnTo>
                  <a:lnTo>
                    <a:pt x="518" y="828"/>
                  </a:lnTo>
                  <a:lnTo>
                    <a:pt x="546" y="862"/>
                  </a:lnTo>
                  <a:lnTo>
                    <a:pt x="548" y="868"/>
                  </a:lnTo>
                  <a:lnTo>
                    <a:pt x="568" y="890"/>
                  </a:lnTo>
                  <a:lnTo>
                    <a:pt x="572" y="894"/>
                  </a:lnTo>
                  <a:lnTo>
                    <a:pt x="580" y="902"/>
                  </a:lnTo>
                  <a:lnTo>
                    <a:pt x="582" y="908"/>
                  </a:lnTo>
                  <a:lnTo>
                    <a:pt x="582" y="928"/>
                  </a:lnTo>
                  <a:lnTo>
                    <a:pt x="588" y="936"/>
                  </a:lnTo>
                  <a:lnTo>
                    <a:pt x="590" y="960"/>
                  </a:lnTo>
                  <a:lnTo>
                    <a:pt x="596" y="968"/>
                  </a:lnTo>
                  <a:lnTo>
                    <a:pt x="616" y="1006"/>
                  </a:lnTo>
                  <a:lnTo>
                    <a:pt x="618" y="1018"/>
                  </a:lnTo>
                  <a:lnTo>
                    <a:pt x="632" y="1018"/>
                  </a:lnTo>
                  <a:lnTo>
                    <a:pt x="648" y="1028"/>
                  </a:lnTo>
                  <a:lnTo>
                    <a:pt x="666" y="1034"/>
                  </a:lnTo>
                  <a:lnTo>
                    <a:pt x="694" y="1052"/>
                  </a:lnTo>
                  <a:lnTo>
                    <a:pt x="732" y="1054"/>
                  </a:lnTo>
                  <a:lnTo>
                    <a:pt x="738" y="1056"/>
                  </a:lnTo>
                  <a:lnTo>
                    <a:pt x="758" y="1070"/>
                  </a:lnTo>
                  <a:lnTo>
                    <a:pt x="770" y="1074"/>
                  </a:lnTo>
                  <a:lnTo>
                    <a:pt x="778" y="1062"/>
                  </a:lnTo>
                  <a:lnTo>
                    <a:pt x="788" y="1064"/>
                  </a:lnTo>
                  <a:lnTo>
                    <a:pt x="790" y="1062"/>
                  </a:lnTo>
                  <a:lnTo>
                    <a:pt x="790" y="1056"/>
                  </a:lnTo>
                  <a:lnTo>
                    <a:pt x="782" y="1054"/>
                  </a:lnTo>
                  <a:lnTo>
                    <a:pt x="782" y="1050"/>
                  </a:lnTo>
                  <a:lnTo>
                    <a:pt x="774" y="1040"/>
                  </a:lnTo>
                  <a:lnTo>
                    <a:pt x="762" y="994"/>
                  </a:lnTo>
                  <a:lnTo>
                    <a:pt x="756" y="974"/>
                  </a:lnTo>
                  <a:lnTo>
                    <a:pt x="766" y="946"/>
                  </a:lnTo>
                  <a:lnTo>
                    <a:pt x="764" y="938"/>
                  </a:lnTo>
                  <a:lnTo>
                    <a:pt x="762" y="936"/>
                  </a:lnTo>
                  <a:lnTo>
                    <a:pt x="758" y="936"/>
                  </a:lnTo>
                  <a:lnTo>
                    <a:pt x="758" y="934"/>
                  </a:lnTo>
                  <a:lnTo>
                    <a:pt x="758" y="932"/>
                  </a:lnTo>
                  <a:lnTo>
                    <a:pt x="760" y="930"/>
                  </a:lnTo>
                  <a:lnTo>
                    <a:pt x="772" y="922"/>
                  </a:lnTo>
                  <a:lnTo>
                    <a:pt x="780" y="896"/>
                  </a:lnTo>
                  <a:lnTo>
                    <a:pt x="774" y="894"/>
                  </a:lnTo>
                  <a:lnTo>
                    <a:pt x="770" y="882"/>
                  </a:lnTo>
                  <a:lnTo>
                    <a:pt x="778" y="874"/>
                  </a:lnTo>
                  <a:lnTo>
                    <a:pt x="786" y="880"/>
                  </a:lnTo>
                  <a:lnTo>
                    <a:pt x="800" y="870"/>
                  </a:lnTo>
                  <a:lnTo>
                    <a:pt x="804" y="856"/>
                  </a:lnTo>
                  <a:lnTo>
                    <a:pt x="796" y="852"/>
                  </a:lnTo>
                  <a:lnTo>
                    <a:pt x="800" y="846"/>
                  </a:lnTo>
                  <a:lnTo>
                    <a:pt x="804" y="846"/>
                  </a:lnTo>
                  <a:lnTo>
                    <a:pt x="806" y="848"/>
                  </a:lnTo>
                  <a:lnTo>
                    <a:pt x="810" y="844"/>
                  </a:lnTo>
                  <a:lnTo>
                    <a:pt x="814" y="846"/>
                  </a:lnTo>
                  <a:lnTo>
                    <a:pt x="820" y="846"/>
                  </a:lnTo>
                  <a:lnTo>
                    <a:pt x="822" y="844"/>
                  </a:lnTo>
                  <a:lnTo>
                    <a:pt x="824" y="842"/>
                  </a:lnTo>
                  <a:lnTo>
                    <a:pt x="824" y="830"/>
                  </a:lnTo>
                  <a:lnTo>
                    <a:pt x="826" y="826"/>
                  </a:lnTo>
                  <a:lnTo>
                    <a:pt x="828" y="826"/>
                  </a:lnTo>
                  <a:lnTo>
                    <a:pt x="832" y="828"/>
                  </a:lnTo>
                  <a:lnTo>
                    <a:pt x="834" y="828"/>
                  </a:lnTo>
                  <a:lnTo>
                    <a:pt x="856" y="824"/>
                  </a:lnTo>
                  <a:lnTo>
                    <a:pt x="858" y="822"/>
                  </a:lnTo>
                  <a:lnTo>
                    <a:pt x="858" y="820"/>
                  </a:lnTo>
                  <a:lnTo>
                    <a:pt x="856" y="818"/>
                  </a:lnTo>
                  <a:lnTo>
                    <a:pt x="846" y="810"/>
                  </a:lnTo>
                  <a:lnTo>
                    <a:pt x="846" y="806"/>
                  </a:lnTo>
                  <a:lnTo>
                    <a:pt x="866" y="800"/>
                  </a:lnTo>
                  <a:lnTo>
                    <a:pt x="868" y="796"/>
                  </a:lnTo>
                  <a:lnTo>
                    <a:pt x="874" y="794"/>
                  </a:lnTo>
                  <a:lnTo>
                    <a:pt x="876" y="796"/>
                  </a:lnTo>
                  <a:lnTo>
                    <a:pt x="874" y="798"/>
                  </a:lnTo>
                  <a:lnTo>
                    <a:pt x="876" y="804"/>
                  </a:lnTo>
                  <a:lnTo>
                    <a:pt x="880" y="804"/>
                  </a:lnTo>
                  <a:lnTo>
                    <a:pt x="884" y="802"/>
                  </a:lnTo>
                  <a:lnTo>
                    <a:pt x="914" y="792"/>
                  </a:lnTo>
                  <a:lnTo>
                    <a:pt x="964" y="758"/>
                  </a:lnTo>
                  <a:lnTo>
                    <a:pt x="966" y="746"/>
                  </a:lnTo>
                  <a:lnTo>
                    <a:pt x="990" y="726"/>
                  </a:lnTo>
                  <a:lnTo>
                    <a:pt x="990" y="724"/>
                  </a:lnTo>
                  <a:lnTo>
                    <a:pt x="982" y="710"/>
                  </a:lnTo>
                  <a:lnTo>
                    <a:pt x="982" y="698"/>
                  </a:lnTo>
                  <a:lnTo>
                    <a:pt x="998" y="692"/>
                  </a:lnTo>
                  <a:lnTo>
                    <a:pt x="1002" y="692"/>
                  </a:lnTo>
                  <a:lnTo>
                    <a:pt x="1000" y="704"/>
                  </a:lnTo>
                  <a:lnTo>
                    <a:pt x="1000" y="708"/>
                  </a:lnTo>
                  <a:lnTo>
                    <a:pt x="1020" y="706"/>
                  </a:lnTo>
                  <a:lnTo>
                    <a:pt x="1022" y="710"/>
                  </a:lnTo>
                  <a:lnTo>
                    <a:pt x="1058" y="694"/>
                  </a:lnTo>
                  <a:lnTo>
                    <a:pt x="1078" y="694"/>
                  </a:lnTo>
                  <a:lnTo>
                    <a:pt x="1080" y="692"/>
                  </a:lnTo>
                  <a:lnTo>
                    <a:pt x="1078" y="690"/>
                  </a:lnTo>
                  <a:lnTo>
                    <a:pt x="1074" y="686"/>
                  </a:lnTo>
                  <a:lnTo>
                    <a:pt x="1072" y="680"/>
                  </a:lnTo>
                  <a:lnTo>
                    <a:pt x="1076" y="676"/>
                  </a:lnTo>
                  <a:lnTo>
                    <a:pt x="1078" y="670"/>
                  </a:lnTo>
                  <a:lnTo>
                    <a:pt x="1084" y="664"/>
                  </a:lnTo>
                  <a:lnTo>
                    <a:pt x="1090" y="642"/>
                  </a:lnTo>
                  <a:lnTo>
                    <a:pt x="1086" y="634"/>
                  </a:lnTo>
                  <a:lnTo>
                    <a:pt x="1086" y="626"/>
                  </a:lnTo>
                  <a:lnTo>
                    <a:pt x="1088" y="622"/>
                  </a:lnTo>
                  <a:lnTo>
                    <a:pt x="1086" y="616"/>
                  </a:lnTo>
                  <a:lnTo>
                    <a:pt x="1090" y="604"/>
                  </a:lnTo>
                  <a:lnTo>
                    <a:pt x="1096" y="598"/>
                  </a:lnTo>
                  <a:lnTo>
                    <a:pt x="1098" y="588"/>
                  </a:lnTo>
                  <a:lnTo>
                    <a:pt x="1102" y="570"/>
                  </a:lnTo>
                  <a:lnTo>
                    <a:pt x="1102" y="560"/>
                  </a:lnTo>
                  <a:lnTo>
                    <a:pt x="1098" y="544"/>
                  </a:lnTo>
                  <a:lnTo>
                    <a:pt x="1092" y="534"/>
                  </a:lnTo>
                  <a:lnTo>
                    <a:pt x="1090" y="532"/>
                  </a:lnTo>
                  <a:lnTo>
                    <a:pt x="1090" y="526"/>
                  </a:lnTo>
                  <a:lnTo>
                    <a:pt x="1088" y="522"/>
                  </a:lnTo>
                  <a:lnTo>
                    <a:pt x="1084" y="512"/>
                  </a:lnTo>
                  <a:lnTo>
                    <a:pt x="1078" y="508"/>
                  </a:lnTo>
                  <a:lnTo>
                    <a:pt x="1076" y="504"/>
                  </a:lnTo>
                  <a:lnTo>
                    <a:pt x="1080" y="494"/>
                  </a:lnTo>
                  <a:lnTo>
                    <a:pt x="1072" y="480"/>
                  </a:lnTo>
                  <a:lnTo>
                    <a:pt x="1060" y="468"/>
                  </a:lnTo>
                  <a:lnTo>
                    <a:pt x="1056" y="462"/>
                  </a:lnTo>
                  <a:lnTo>
                    <a:pt x="1054" y="362"/>
                  </a:lnTo>
                  <a:lnTo>
                    <a:pt x="1054" y="310"/>
                  </a:lnTo>
                  <a:lnTo>
                    <a:pt x="1042" y="308"/>
                  </a:lnTo>
                  <a:lnTo>
                    <a:pt x="1032" y="312"/>
                  </a:lnTo>
                  <a:lnTo>
                    <a:pt x="1028" y="310"/>
                  </a:lnTo>
                  <a:lnTo>
                    <a:pt x="1016" y="302"/>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07" name="Freeform 101"/>
            <p:cNvSpPr>
              <a:spLocks noChangeAspect="1"/>
            </p:cNvSpPr>
            <p:nvPr/>
          </p:nvSpPr>
          <p:spPr>
            <a:xfrm>
              <a:off x="7328144" y="3127260"/>
              <a:ext cx="34520" cy="65205"/>
            </a:xfrm>
            <a:custGeom>
              <a:avLst/>
              <a:gdLst>
                <a:gd name="connsiteX0" fmla="*/ 0 w 27616"/>
                <a:gd name="connsiteY0" fmla="*/ 0 h 52164"/>
                <a:gd name="connsiteX1" fmla="*/ 3068 w 27616"/>
                <a:gd name="connsiteY1" fmla="*/ 36821 h 52164"/>
                <a:gd name="connsiteX2" fmla="*/ 27616 w 27616"/>
                <a:gd name="connsiteY2" fmla="*/ 52164 h 52164"/>
              </a:gdLst>
              <a:ahLst/>
              <a:cxnLst>
                <a:cxn ang="0">
                  <a:pos x="connsiteX0" y="connsiteY0"/>
                </a:cxn>
                <a:cxn ang="0">
                  <a:pos x="connsiteX1" y="connsiteY1"/>
                </a:cxn>
                <a:cxn ang="0">
                  <a:pos x="connsiteX2" y="connsiteY2"/>
                </a:cxn>
              </a:cxnLst>
              <a:rect l="l" t="t" r="r" b="b"/>
              <a:pathLst>
                <a:path w="27616" h="52164">
                  <a:moveTo>
                    <a:pt x="0" y="0"/>
                  </a:moveTo>
                  <a:cubicBezTo>
                    <a:pt x="1023" y="12274"/>
                    <a:pt x="-1869" y="25537"/>
                    <a:pt x="3068" y="36821"/>
                  </a:cubicBezTo>
                  <a:cubicBezTo>
                    <a:pt x="4963" y="41153"/>
                    <a:pt x="20594" y="48652"/>
                    <a:pt x="27616" y="52164"/>
                  </a:cubicBezTo>
                </a:path>
              </a:pathLst>
            </a:custGeom>
            <a:solidFill>
              <a:srgbClr val="FF6600"/>
            </a:solidFill>
            <a:ln w="12700" cap="flat" cmpd="sng" algn="ctr">
              <a:solidFill>
                <a:sysClr val="window" lastClr="FFFFFF"/>
              </a:solidFill>
              <a:prstDash val="solid"/>
            </a:ln>
            <a:effectLst/>
          </p:spPr>
          <p:txBody>
            <a:bodyPr rtlCol="0" anchor="ctr"/>
            <a:lstStyle/>
            <a:p>
              <a:pPr marL="0" marR="0" lvl="0" indent="0" algn="ctr"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grpSp>
      <p:grpSp>
        <p:nvGrpSpPr>
          <p:cNvPr id="233" name="Group 232"/>
          <p:cNvGrpSpPr>
            <a:grpSpLocks noChangeAspect="1"/>
          </p:cNvGrpSpPr>
          <p:nvPr/>
        </p:nvGrpSpPr>
        <p:grpSpPr>
          <a:xfrm>
            <a:off x="3258080" y="2238558"/>
            <a:ext cx="4067039" cy="2548056"/>
            <a:chOff x="2388843" y="1591952"/>
            <a:chExt cx="5780370" cy="3621482"/>
          </a:xfrm>
        </p:grpSpPr>
        <p:sp>
          <p:nvSpPr>
            <p:cNvPr id="234" name="Freeform 5"/>
            <p:cNvSpPr>
              <a:spLocks/>
            </p:cNvSpPr>
            <p:nvPr/>
          </p:nvSpPr>
          <p:spPr bwMode="gray">
            <a:xfrm>
              <a:off x="6004260" y="3550531"/>
              <a:ext cx="904875" cy="321469"/>
            </a:xfrm>
            <a:custGeom>
              <a:avLst/>
              <a:gdLst>
                <a:gd name="T0" fmla="*/ 179 w 646"/>
                <a:gd name="T1" fmla="*/ 0 h 228"/>
                <a:gd name="T2" fmla="*/ 142 w 646"/>
                <a:gd name="T3" fmla="*/ 4 h 228"/>
                <a:gd name="T4" fmla="*/ 140 w 646"/>
                <a:gd name="T5" fmla="*/ 6 h 228"/>
                <a:gd name="T6" fmla="*/ 50 w 646"/>
                <a:gd name="T7" fmla="*/ 14 h 228"/>
                <a:gd name="T8" fmla="*/ 49 w 646"/>
                <a:gd name="T9" fmla="*/ 12 h 228"/>
                <a:gd name="T10" fmla="*/ 46 w 646"/>
                <a:gd name="T11" fmla="*/ 14 h 228"/>
                <a:gd name="T12" fmla="*/ 46 w 646"/>
                <a:gd name="T13" fmla="*/ 14 h 228"/>
                <a:gd name="T14" fmla="*/ 46 w 646"/>
                <a:gd name="T15" fmla="*/ 16 h 228"/>
                <a:gd name="T16" fmla="*/ 14 w 646"/>
                <a:gd name="T17" fmla="*/ 19 h 228"/>
                <a:gd name="T18" fmla="*/ 12 w 646"/>
                <a:gd name="T19" fmla="*/ 23 h 228"/>
                <a:gd name="T20" fmla="*/ 11 w 646"/>
                <a:gd name="T21" fmla="*/ 28 h 228"/>
                <a:gd name="T22" fmla="*/ 11 w 646"/>
                <a:gd name="T23" fmla="*/ 30 h 228"/>
                <a:gd name="T24" fmla="*/ 10 w 646"/>
                <a:gd name="T25" fmla="*/ 33 h 228"/>
                <a:gd name="T26" fmla="*/ 10 w 646"/>
                <a:gd name="T27" fmla="*/ 35 h 228"/>
                <a:gd name="T28" fmla="*/ 10 w 646"/>
                <a:gd name="T29" fmla="*/ 35 h 228"/>
                <a:gd name="T30" fmla="*/ 9 w 646"/>
                <a:gd name="T31" fmla="*/ 38 h 228"/>
                <a:gd name="T32" fmla="*/ 7 w 646"/>
                <a:gd name="T33" fmla="*/ 41 h 228"/>
                <a:gd name="T34" fmla="*/ 6 w 646"/>
                <a:gd name="T35" fmla="*/ 47 h 228"/>
                <a:gd name="T36" fmla="*/ 3 w 646"/>
                <a:gd name="T37" fmla="*/ 50 h 228"/>
                <a:gd name="T38" fmla="*/ 3 w 646"/>
                <a:gd name="T39" fmla="*/ 54 h 228"/>
                <a:gd name="T40" fmla="*/ 3 w 646"/>
                <a:gd name="T41" fmla="*/ 59 h 228"/>
                <a:gd name="T42" fmla="*/ 3 w 646"/>
                <a:gd name="T43" fmla="*/ 59 h 228"/>
                <a:gd name="T44" fmla="*/ 0 w 646"/>
                <a:gd name="T45" fmla="*/ 61 h 228"/>
                <a:gd name="T46" fmla="*/ 46 w 646"/>
                <a:gd name="T47" fmla="*/ 58 h 228"/>
                <a:gd name="T48" fmla="*/ 104 w 646"/>
                <a:gd name="T49" fmla="*/ 52 h 228"/>
                <a:gd name="T50" fmla="*/ 126 w 646"/>
                <a:gd name="T51" fmla="*/ 51 h 228"/>
                <a:gd name="T52" fmla="*/ 126 w 646"/>
                <a:gd name="T53" fmla="*/ 44 h 228"/>
                <a:gd name="T54" fmla="*/ 128 w 646"/>
                <a:gd name="T55" fmla="*/ 44 h 228"/>
                <a:gd name="T56" fmla="*/ 130 w 646"/>
                <a:gd name="T57" fmla="*/ 44 h 228"/>
                <a:gd name="T58" fmla="*/ 131 w 646"/>
                <a:gd name="T59" fmla="*/ 42 h 228"/>
                <a:gd name="T60" fmla="*/ 131 w 646"/>
                <a:gd name="T61" fmla="*/ 41 h 228"/>
                <a:gd name="T62" fmla="*/ 131 w 646"/>
                <a:gd name="T63" fmla="*/ 39 h 228"/>
                <a:gd name="T64" fmla="*/ 132 w 646"/>
                <a:gd name="T65" fmla="*/ 38 h 228"/>
                <a:gd name="T66" fmla="*/ 133 w 646"/>
                <a:gd name="T67" fmla="*/ 35 h 228"/>
                <a:gd name="T68" fmla="*/ 139 w 646"/>
                <a:gd name="T69" fmla="*/ 34 h 228"/>
                <a:gd name="T70" fmla="*/ 143 w 646"/>
                <a:gd name="T71" fmla="*/ 33 h 228"/>
                <a:gd name="T72" fmla="*/ 149 w 646"/>
                <a:gd name="T73" fmla="*/ 29 h 228"/>
                <a:gd name="T74" fmla="*/ 150 w 646"/>
                <a:gd name="T75" fmla="*/ 27 h 228"/>
                <a:gd name="T76" fmla="*/ 153 w 646"/>
                <a:gd name="T77" fmla="*/ 25 h 228"/>
                <a:gd name="T78" fmla="*/ 154 w 646"/>
                <a:gd name="T79" fmla="*/ 22 h 228"/>
                <a:gd name="T80" fmla="*/ 155 w 646"/>
                <a:gd name="T81" fmla="*/ 22 h 228"/>
                <a:gd name="T82" fmla="*/ 156 w 646"/>
                <a:gd name="T83" fmla="*/ 22 h 228"/>
                <a:gd name="T84" fmla="*/ 157 w 646"/>
                <a:gd name="T85" fmla="*/ 21 h 228"/>
                <a:gd name="T86" fmla="*/ 157 w 646"/>
                <a:gd name="T87" fmla="*/ 20 h 228"/>
                <a:gd name="T88" fmla="*/ 160 w 646"/>
                <a:gd name="T89" fmla="*/ 19 h 228"/>
                <a:gd name="T90" fmla="*/ 160 w 646"/>
                <a:gd name="T91" fmla="*/ 19 h 228"/>
                <a:gd name="T92" fmla="*/ 161 w 646"/>
                <a:gd name="T93" fmla="*/ 19 h 228"/>
                <a:gd name="T94" fmla="*/ 163 w 646"/>
                <a:gd name="T95" fmla="*/ 19 h 228"/>
                <a:gd name="T96" fmla="*/ 164 w 646"/>
                <a:gd name="T97" fmla="*/ 17 h 228"/>
                <a:gd name="T98" fmla="*/ 165 w 646"/>
                <a:gd name="T99" fmla="*/ 16 h 228"/>
                <a:gd name="T100" fmla="*/ 167 w 646"/>
                <a:gd name="T101" fmla="*/ 14 h 228"/>
                <a:gd name="T102" fmla="*/ 172 w 646"/>
                <a:gd name="T103" fmla="*/ 14 h 228"/>
                <a:gd name="T104" fmla="*/ 174 w 646"/>
                <a:gd name="T105" fmla="*/ 9 h 228"/>
                <a:gd name="T106" fmla="*/ 178 w 646"/>
                <a:gd name="T107" fmla="*/ 7 h 228"/>
                <a:gd name="T108" fmla="*/ 179 w 646"/>
                <a:gd name="T109" fmla="*/ 6 h 228"/>
                <a:gd name="T110" fmla="*/ 179 w 646"/>
                <a:gd name="T111" fmla="*/ 3 h 228"/>
                <a:gd name="T112" fmla="*/ 179 w 646"/>
                <a:gd name="T113" fmla="*/ 3 h 228"/>
                <a:gd name="T114" fmla="*/ 179 w 646"/>
                <a:gd name="T115" fmla="*/ 0 h 2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6"/>
                <a:gd name="T175" fmla="*/ 0 h 228"/>
                <a:gd name="T176" fmla="*/ 646 w 646"/>
                <a:gd name="T177" fmla="*/ 228 h 2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6" h="228">
                  <a:moveTo>
                    <a:pt x="646" y="0"/>
                  </a:moveTo>
                  <a:lnTo>
                    <a:pt x="514" y="16"/>
                  </a:lnTo>
                  <a:lnTo>
                    <a:pt x="508" y="22"/>
                  </a:lnTo>
                  <a:lnTo>
                    <a:pt x="182" y="50"/>
                  </a:lnTo>
                  <a:lnTo>
                    <a:pt x="176" y="48"/>
                  </a:lnTo>
                  <a:lnTo>
                    <a:pt x="164" y="50"/>
                  </a:lnTo>
                  <a:lnTo>
                    <a:pt x="166" y="54"/>
                  </a:lnTo>
                  <a:lnTo>
                    <a:pt x="166" y="64"/>
                  </a:lnTo>
                  <a:lnTo>
                    <a:pt x="50" y="74"/>
                  </a:lnTo>
                  <a:lnTo>
                    <a:pt x="44" y="88"/>
                  </a:lnTo>
                  <a:lnTo>
                    <a:pt x="40" y="104"/>
                  </a:lnTo>
                  <a:lnTo>
                    <a:pt x="42" y="110"/>
                  </a:lnTo>
                  <a:lnTo>
                    <a:pt x="38" y="124"/>
                  </a:lnTo>
                  <a:lnTo>
                    <a:pt x="36" y="130"/>
                  </a:lnTo>
                  <a:lnTo>
                    <a:pt x="38" y="134"/>
                  </a:lnTo>
                  <a:lnTo>
                    <a:pt x="34" y="142"/>
                  </a:lnTo>
                  <a:lnTo>
                    <a:pt x="24" y="152"/>
                  </a:lnTo>
                  <a:lnTo>
                    <a:pt x="20" y="174"/>
                  </a:lnTo>
                  <a:lnTo>
                    <a:pt x="10" y="186"/>
                  </a:lnTo>
                  <a:lnTo>
                    <a:pt x="12" y="200"/>
                  </a:lnTo>
                  <a:lnTo>
                    <a:pt x="10" y="218"/>
                  </a:lnTo>
                  <a:lnTo>
                    <a:pt x="8" y="218"/>
                  </a:lnTo>
                  <a:lnTo>
                    <a:pt x="0" y="228"/>
                  </a:lnTo>
                  <a:lnTo>
                    <a:pt x="166" y="214"/>
                  </a:lnTo>
                  <a:lnTo>
                    <a:pt x="374" y="196"/>
                  </a:lnTo>
                  <a:lnTo>
                    <a:pt x="454" y="188"/>
                  </a:lnTo>
                  <a:lnTo>
                    <a:pt x="456" y="164"/>
                  </a:lnTo>
                  <a:lnTo>
                    <a:pt x="464" y="164"/>
                  </a:lnTo>
                  <a:lnTo>
                    <a:pt x="468" y="164"/>
                  </a:lnTo>
                  <a:lnTo>
                    <a:pt x="474" y="158"/>
                  </a:lnTo>
                  <a:lnTo>
                    <a:pt x="474" y="152"/>
                  </a:lnTo>
                  <a:lnTo>
                    <a:pt x="474" y="146"/>
                  </a:lnTo>
                  <a:lnTo>
                    <a:pt x="476" y="140"/>
                  </a:lnTo>
                  <a:lnTo>
                    <a:pt x="482" y="134"/>
                  </a:lnTo>
                  <a:lnTo>
                    <a:pt x="498" y="126"/>
                  </a:lnTo>
                  <a:lnTo>
                    <a:pt x="518" y="122"/>
                  </a:lnTo>
                  <a:lnTo>
                    <a:pt x="536" y="106"/>
                  </a:lnTo>
                  <a:lnTo>
                    <a:pt x="542" y="102"/>
                  </a:lnTo>
                  <a:lnTo>
                    <a:pt x="554" y="92"/>
                  </a:lnTo>
                  <a:lnTo>
                    <a:pt x="556" y="82"/>
                  </a:lnTo>
                  <a:lnTo>
                    <a:pt x="560" y="82"/>
                  </a:lnTo>
                  <a:lnTo>
                    <a:pt x="564" y="82"/>
                  </a:lnTo>
                  <a:lnTo>
                    <a:pt x="568" y="78"/>
                  </a:lnTo>
                  <a:lnTo>
                    <a:pt x="568" y="76"/>
                  </a:lnTo>
                  <a:lnTo>
                    <a:pt x="574" y="70"/>
                  </a:lnTo>
                  <a:lnTo>
                    <a:pt x="578" y="70"/>
                  </a:lnTo>
                  <a:lnTo>
                    <a:pt x="582" y="74"/>
                  </a:lnTo>
                  <a:lnTo>
                    <a:pt x="588" y="70"/>
                  </a:lnTo>
                  <a:lnTo>
                    <a:pt x="590" y="66"/>
                  </a:lnTo>
                  <a:lnTo>
                    <a:pt x="598" y="58"/>
                  </a:lnTo>
                  <a:lnTo>
                    <a:pt x="606" y="56"/>
                  </a:lnTo>
                  <a:lnTo>
                    <a:pt x="618" y="56"/>
                  </a:lnTo>
                  <a:lnTo>
                    <a:pt x="632" y="34"/>
                  </a:lnTo>
                  <a:lnTo>
                    <a:pt x="642" y="26"/>
                  </a:lnTo>
                  <a:lnTo>
                    <a:pt x="644" y="20"/>
                  </a:lnTo>
                  <a:lnTo>
                    <a:pt x="646" y="14"/>
                  </a:lnTo>
                  <a:lnTo>
                    <a:pt x="644" y="6"/>
                  </a:lnTo>
                  <a:lnTo>
                    <a:pt x="646" y="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5" name="Freeform 6"/>
            <p:cNvSpPr>
              <a:spLocks/>
            </p:cNvSpPr>
            <p:nvPr/>
          </p:nvSpPr>
          <p:spPr bwMode="gray">
            <a:xfrm>
              <a:off x="6291995" y="2302359"/>
              <a:ext cx="428625" cy="591343"/>
            </a:xfrm>
            <a:custGeom>
              <a:avLst/>
              <a:gdLst>
                <a:gd name="T0" fmla="*/ 43 w 306"/>
                <a:gd name="T1" fmla="*/ 108 h 420"/>
                <a:gd name="T2" fmla="*/ 71 w 306"/>
                <a:gd name="T3" fmla="*/ 105 h 420"/>
                <a:gd name="T4" fmla="*/ 74 w 306"/>
                <a:gd name="T5" fmla="*/ 98 h 420"/>
                <a:gd name="T6" fmla="*/ 76 w 306"/>
                <a:gd name="T7" fmla="*/ 92 h 420"/>
                <a:gd name="T8" fmla="*/ 81 w 306"/>
                <a:gd name="T9" fmla="*/ 86 h 420"/>
                <a:gd name="T10" fmla="*/ 81 w 306"/>
                <a:gd name="T11" fmla="*/ 82 h 420"/>
                <a:gd name="T12" fmla="*/ 83 w 306"/>
                <a:gd name="T13" fmla="*/ 79 h 420"/>
                <a:gd name="T14" fmla="*/ 84 w 306"/>
                <a:gd name="T15" fmla="*/ 80 h 420"/>
                <a:gd name="T16" fmla="*/ 87 w 306"/>
                <a:gd name="T17" fmla="*/ 80 h 420"/>
                <a:gd name="T18" fmla="*/ 85 w 306"/>
                <a:gd name="T19" fmla="*/ 74 h 420"/>
                <a:gd name="T20" fmla="*/ 85 w 306"/>
                <a:gd name="T21" fmla="*/ 66 h 420"/>
                <a:gd name="T22" fmla="*/ 78 w 306"/>
                <a:gd name="T23" fmla="*/ 45 h 420"/>
                <a:gd name="T24" fmla="*/ 70 w 306"/>
                <a:gd name="T25" fmla="*/ 45 h 420"/>
                <a:gd name="T26" fmla="*/ 59 w 306"/>
                <a:gd name="T27" fmla="*/ 57 h 420"/>
                <a:gd name="T28" fmla="*/ 59 w 306"/>
                <a:gd name="T29" fmla="*/ 57 h 420"/>
                <a:gd name="T30" fmla="*/ 55 w 306"/>
                <a:gd name="T31" fmla="*/ 54 h 420"/>
                <a:gd name="T32" fmla="*/ 55 w 306"/>
                <a:gd name="T33" fmla="*/ 48 h 420"/>
                <a:gd name="T34" fmla="*/ 59 w 306"/>
                <a:gd name="T35" fmla="*/ 45 h 420"/>
                <a:gd name="T36" fmla="*/ 60 w 306"/>
                <a:gd name="T37" fmla="*/ 41 h 420"/>
                <a:gd name="T38" fmla="*/ 63 w 306"/>
                <a:gd name="T39" fmla="*/ 39 h 420"/>
                <a:gd name="T40" fmla="*/ 63 w 306"/>
                <a:gd name="T41" fmla="*/ 28 h 420"/>
                <a:gd name="T42" fmla="*/ 62 w 306"/>
                <a:gd name="T43" fmla="*/ 22 h 420"/>
                <a:gd name="T44" fmla="*/ 59 w 306"/>
                <a:gd name="T45" fmla="*/ 19 h 420"/>
                <a:gd name="T46" fmla="*/ 62 w 306"/>
                <a:gd name="T47" fmla="*/ 16 h 420"/>
                <a:gd name="T48" fmla="*/ 59 w 306"/>
                <a:gd name="T49" fmla="*/ 11 h 420"/>
                <a:gd name="T50" fmla="*/ 50 w 306"/>
                <a:gd name="T51" fmla="*/ 7 h 420"/>
                <a:gd name="T52" fmla="*/ 43 w 306"/>
                <a:gd name="T53" fmla="*/ 4 h 420"/>
                <a:gd name="T54" fmla="*/ 35 w 306"/>
                <a:gd name="T55" fmla="*/ 3 h 420"/>
                <a:gd name="T56" fmla="*/ 30 w 306"/>
                <a:gd name="T57" fmla="*/ 3 h 420"/>
                <a:gd name="T58" fmla="*/ 25 w 306"/>
                <a:gd name="T59" fmla="*/ 7 h 420"/>
                <a:gd name="T60" fmla="*/ 26 w 306"/>
                <a:gd name="T61" fmla="*/ 10 h 420"/>
                <a:gd name="T62" fmla="*/ 28 w 306"/>
                <a:gd name="T63" fmla="*/ 12 h 420"/>
                <a:gd name="T64" fmla="*/ 24 w 306"/>
                <a:gd name="T65" fmla="*/ 12 h 420"/>
                <a:gd name="T66" fmla="*/ 21 w 306"/>
                <a:gd name="T67" fmla="*/ 16 h 420"/>
                <a:gd name="T68" fmla="*/ 21 w 306"/>
                <a:gd name="T69" fmla="*/ 22 h 420"/>
                <a:gd name="T70" fmla="*/ 20 w 306"/>
                <a:gd name="T71" fmla="*/ 27 h 420"/>
                <a:gd name="T72" fmla="*/ 16 w 306"/>
                <a:gd name="T73" fmla="*/ 26 h 420"/>
                <a:gd name="T74" fmla="*/ 16 w 306"/>
                <a:gd name="T75" fmla="*/ 20 h 420"/>
                <a:gd name="T76" fmla="*/ 16 w 306"/>
                <a:gd name="T77" fmla="*/ 19 h 420"/>
                <a:gd name="T78" fmla="*/ 14 w 306"/>
                <a:gd name="T79" fmla="*/ 21 h 420"/>
                <a:gd name="T80" fmla="*/ 13 w 306"/>
                <a:gd name="T81" fmla="*/ 26 h 420"/>
                <a:gd name="T82" fmla="*/ 9 w 306"/>
                <a:gd name="T83" fmla="*/ 27 h 420"/>
                <a:gd name="T84" fmla="*/ 8 w 306"/>
                <a:gd name="T85" fmla="*/ 30 h 420"/>
                <a:gd name="T86" fmla="*/ 5 w 306"/>
                <a:gd name="T87" fmla="*/ 38 h 420"/>
                <a:gd name="T88" fmla="*/ 4 w 306"/>
                <a:gd name="T89" fmla="*/ 45 h 420"/>
                <a:gd name="T90" fmla="*/ 3 w 306"/>
                <a:gd name="T91" fmla="*/ 51 h 420"/>
                <a:gd name="T92" fmla="*/ 3 w 306"/>
                <a:gd name="T93" fmla="*/ 60 h 420"/>
                <a:gd name="T94" fmla="*/ 3 w 306"/>
                <a:gd name="T95" fmla="*/ 66 h 420"/>
                <a:gd name="T96" fmla="*/ 11 w 306"/>
                <a:gd name="T97" fmla="*/ 80 h 420"/>
                <a:gd name="T98" fmla="*/ 12 w 306"/>
                <a:gd name="T99" fmla="*/ 86 h 420"/>
                <a:gd name="T100" fmla="*/ 11 w 306"/>
                <a:gd name="T101" fmla="*/ 88 h 420"/>
                <a:gd name="T102" fmla="*/ 10 w 306"/>
                <a:gd name="T103" fmla="*/ 98 h 420"/>
                <a:gd name="T104" fmla="*/ 4 w 306"/>
                <a:gd name="T105" fmla="*/ 110 h 420"/>
                <a:gd name="T106" fmla="*/ 0 w 306"/>
                <a:gd name="T107" fmla="*/ 113 h 4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6"/>
                <a:gd name="T163" fmla="*/ 0 h 420"/>
                <a:gd name="T164" fmla="*/ 306 w 306"/>
                <a:gd name="T165" fmla="*/ 420 h 4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6" h="420">
                  <a:moveTo>
                    <a:pt x="0" y="420"/>
                  </a:moveTo>
                  <a:lnTo>
                    <a:pt x="154" y="402"/>
                  </a:lnTo>
                  <a:lnTo>
                    <a:pt x="154" y="406"/>
                  </a:lnTo>
                  <a:lnTo>
                    <a:pt x="250" y="392"/>
                  </a:lnTo>
                  <a:lnTo>
                    <a:pt x="252" y="388"/>
                  </a:lnTo>
                  <a:lnTo>
                    <a:pt x="264" y="366"/>
                  </a:lnTo>
                  <a:lnTo>
                    <a:pt x="268" y="360"/>
                  </a:lnTo>
                  <a:lnTo>
                    <a:pt x="266" y="344"/>
                  </a:lnTo>
                  <a:lnTo>
                    <a:pt x="272" y="330"/>
                  </a:lnTo>
                  <a:lnTo>
                    <a:pt x="284" y="322"/>
                  </a:lnTo>
                  <a:lnTo>
                    <a:pt x="284" y="308"/>
                  </a:lnTo>
                  <a:lnTo>
                    <a:pt x="286" y="306"/>
                  </a:lnTo>
                  <a:lnTo>
                    <a:pt x="286" y="298"/>
                  </a:lnTo>
                  <a:lnTo>
                    <a:pt x="294" y="292"/>
                  </a:lnTo>
                  <a:lnTo>
                    <a:pt x="296" y="300"/>
                  </a:lnTo>
                  <a:lnTo>
                    <a:pt x="298" y="300"/>
                  </a:lnTo>
                  <a:lnTo>
                    <a:pt x="304" y="298"/>
                  </a:lnTo>
                  <a:lnTo>
                    <a:pt x="306" y="294"/>
                  </a:lnTo>
                  <a:lnTo>
                    <a:pt x="306" y="286"/>
                  </a:lnTo>
                  <a:lnTo>
                    <a:pt x="304" y="274"/>
                  </a:lnTo>
                  <a:lnTo>
                    <a:pt x="306" y="256"/>
                  </a:lnTo>
                  <a:lnTo>
                    <a:pt x="302" y="246"/>
                  </a:lnTo>
                  <a:lnTo>
                    <a:pt x="298" y="222"/>
                  </a:lnTo>
                  <a:lnTo>
                    <a:pt x="276" y="166"/>
                  </a:lnTo>
                  <a:lnTo>
                    <a:pt x="256" y="158"/>
                  </a:lnTo>
                  <a:lnTo>
                    <a:pt x="246" y="164"/>
                  </a:lnTo>
                  <a:lnTo>
                    <a:pt x="236" y="174"/>
                  </a:lnTo>
                  <a:lnTo>
                    <a:pt x="210" y="212"/>
                  </a:lnTo>
                  <a:lnTo>
                    <a:pt x="208" y="212"/>
                  </a:lnTo>
                  <a:lnTo>
                    <a:pt x="206" y="210"/>
                  </a:lnTo>
                  <a:lnTo>
                    <a:pt x="196" y="206"/>
                  </a:lnTo>
                  <a:lnTo>
                    <a:pt x="192" y="202"/>
                  </a:lnTo>
                  <a:lnTo>
                    <a:pt x="190" y="194"/>
                  </a:lnTo>
                  <a:lnTo>
                    <a:pt x="192" y="178"/>
                  </a:lnTo>
                  <a:lnTo>
                    <a:pt x="196" y="172"/>
                  </a:lnTo>
                  <a:lnTo>
                    <a:pt x="210" y="164"/>
                  </a:lnTo>
                  <a:lnTo>
                    <a:pt x="212" y="158"/>
                  </a:lnTo>
                  <a:lnTo>
                    <a:pt x="212" y="152"/>
                  </a:lnTo>
                  <a:lnTo>
                    <a:pt x="214" y="146"/>
                  </a:lnTo>
                  <a:lnTo>
                    <a:pt x="220" y="142"/>
                  </a:lnTo>
                  <a:lnTo>
                    <a:pt x="226" y="130"/>
                  </a:lnTo>
                  <a:lnTo>
                    <a:pt x="226" y="104"/>
                  </a:lnTo>
                  <a:lnTo>
                    <a:pt x="222" y="92"/>
                  </a:lnTo>
                  <a:lnTo>
                    <a:pt x="218" y="86"/>
                  </a:lnTo>
                  <a:lnTo>
                    <a:pt x="210" y="76"/>
                  </a:lnTo>
                  <a:lnTo>
                    <a:pt x="208" y="72"/>
                  </a:lnTo>
                  <a:lnTo>
                    <a:pt x="210" y="66"/>
                  </a:lnTo>
                  <a:lnTo>
                    <a:pt x="218" y="62"/>
                  </a:lnTo>
                  <a:lnTo>
                    <a:pt x="220" y="60"/>
                  </a:lnTo>
                  <a:lnTo>
                    <a:pt x="210" y="42"/>
                  </a:lnTo>
                  <a:lnTo>
                    <a:pt x="202" y="38"/>
                  </a:lnTo>
                  <a:lnTo>
                    <a:pt x="176" y="26"/>
                  </a:lnTo>
                  <a:lnTo>
                    <a:pt x="158" y="24"/>
                  </a:lnTo>
                  <a:lnTo>
                    <a:pt x="150" y="16"/>
                  </a:lnTo>
                  <a:lnTo>
                    <a:pt x="136" y="12"/>
                  </a:lnTo>
                  <a:lnTo>
                    <a:pt x="122" y="8"/>
                  </a:lnTo>
                  <a:lnTo>
                    <a:pt x="112" y="0"/>
                  </a:lnTo>
                  <a:lnTo>
                    <a:pt x="106" y="6"/>
                  </a:lnTo>
                  <a:lnTo>
                    <a:pt x="98" y="10"/>
                  </a:lnTo>
                  <a:lnTo>
                    <a:pt x="90" y="24"/>
                  </a:lnTo>
                  <a:lnTo>
                    <a:pt x="90" y="34"/>
                  </a:lnTo>
                  <a:lnTo>
                    <a:pt x="92" y="38"/>
                  </a:lnTo>
                  <a:lnTo>
                    <a:pt x="94" y="40"/>
                  </a:lnTo>
                  <a:lnTo>
                    <a:pt x="96" y="44"/>
                  </a:lnTo>
                  <a:lnTo>
                    <a:pt x="94" y="46"/>
                  </a:lnTo>
                  <a:lnTo>
                    <a:pt x="88" y="48"/>
                  </a:lnTo>
                  <a:lnTo>
                    <a:pt x="82" y="52"/>
                  </a:lnTo>
                  <a:lnTo>
                    <a:pt x="76" y="58"/>
                  </a:lnTo>
                  <a:lnTo>
                    <a:pt x="72" y="68"/>
                  </a:lnTo>
                  <a:lnTo>
                    <a:pt x="74" y="80"/>
                  </a:lnTo>
                  <a:lnTo>
                    <a:pt x="76" y="90"/>
                  </a:lnTo>
                  <a:lnTo>
                    <a:pt x="70" y="102"/>
                  </a:lnTo>
                  <a:lnTo>
                    <a:pt x="60" y="106"/>
                  </a:lnTo>
                  <a:lnTo>
                    <a:pt x="58" y="98"/>
                  </a:lnTo>
                  <a:lnTo>
                    <a:pt x="62" y="88"/>
                  </a:lnTo>
                  <a:lnTo>
                    <a:pt x="58" y="76"/>
                  </a:lnTo>
                  <a:lnTo>
                    <a:pt x="60" y="72"/>
                  </a:lnTo>
                  <a:lnTo>
                    <a:pt x="58" y="70"/>
                  </a:lnTo>
                  <a:lnTo>
                    <a:pt x="56" y="72"/>
                  </a:lnTo>
                  <a:lnTo>
                    <a:pt x="50" y="78"/>
                  </a:lnTo>
                  <a:lnTo>
                    <a:pt x="50" y="90"/>
                  </a:lnTo>
                  <a:lnTo>
                    <a:pt x="46" y="94"/>
                  </a:lnTo>
                  <a:lnTo>
                    <a:pt x="40" y="94"/>
                  </a:lnTo>
                  <a:lnTo>
                    <a:pt x="32" y="102"/>
                  </a:lnTo>
                  <a:lnTo>
                    <a:pt x="28" y="110"/>
                  </a:lnTo>
                  <a:lnTo>
                    <a:pt x="28" y="114"/>
                  </a:lnTo>
                  <a:lnTo>
                    <a:pt x="18" y="124"/>
                  </a:lnTo>
                  <a:lnTo>
                    <a:pt x="18" y="140"/>
                  </a:lnTo>
                  <a:lnTo>
                    <a:pt x="18" y="156"/>
                  </a:lnTo>
                  <a:lnTo>
                    <a:pt x="16" y="168"/>
                  </a:lnTo>
                  <a:lnTo>
                    <a:pt x="10" y="182"/>
                  </a:lnTo>
                  <a:lnTo>
                    <a:pt x="4" y="188"/>
                  </a:lnTo>
                  <a:lnTo>
                    <a:pt x="6" y="196"/>
                  </a:lnTo>
                  <a:lnTo>
                    <a:pt x="12" y="220"/>
                  </a:lnTo>
                  <a:lnTo>
                    <a:pt x="8" y="232"/>
                  </a:lnTo>
                  <a:lnTo>
                    <a:pt x="14" y="244"/>
                  </a:lnTo>
                  <a:lnTo>
                    <a:pt x="28" y="272"/>
                  </a:lnTo>
                  <a:lnTo>
                    <a:pt x="38" y="296"/>
                  </a:lnTo>
                  <a:lnTo>
                    <a:pt x="38" y="318"/>
                  </a:lnTo>
                  <a:lnTo>
                    <a:pt x="42" y="322"/>
                  </a:lnTo>
                  <a:lnTo>
                    <a:pt x="42" y="326"/>
                  </a:lnTo>
                  <a:lnTo>
                    <a:pt x="40" y="328"/>
                  </a:lnTo>
                  <a:lnTo>
                    <a:pt x="38" y="350"/>
                  </a:lnTo>
                  <a:lnTo>
                    <a:pt x="34" y="364"/>
                  </a:lnTo>
                  <a:lnTo>
                    <a:pt x="28" y="378"/>
                  </a:lnTo>
                  <a:lnTo>
                    <a:pt x="16" y="408"/>
                  </a:lnTo>
                  <a:lnTo>
                    <a:pt x="4" y="416"/>
                  </a:lnTo>
                  <a:lnTo>
                    <a:pt x="0" y="42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6" name="Freeform 7"/>
            <p:cNvSpPr>
              <a:spLocks/>
            </p:cNvSpPr>
            <p:nvPr/>
          </p:nvSpPr>
          <p:spPr bwMode="gray">
            <a:xfrm>
              <a:off x="5851464" y="2103921"/>
              <a:ext cx="672702" cy="331391"/>
            </a:xfrm>
            <a:custGeom>
              <a:avLst/>
              <a:gdLst>
                <a:gd name="T0" fmla="*/ 7 w 480"/>
                <a:gd name="T1" fmla="*/ 25 h 236"/>
                <a:gd name="T2" fmla="*/ 13 w 480"/>
                <a:gd name="T3" fmla="*/ 19 h 236"/>
                <a:gd name="T4" fmla="*/ 31 w 480"/>
                <a:gd name="T5" fmla="*/ 9 h 236"/>
                <a:gd name="T6" fmla="*/ 43 w 480"/>
                <a:gd name="T7" fmla="*/ 3 h 236"/>
                <a:gd name="T8" fmla="*/ 50 w 480"/>
                <a:gd name="T9" fmla="*/ 3 h 236"/>
                <a:gd name="T10" fmla="*/ 43 w 480"/>
                <a:gd name="T11" fmla="*/ 6 h 236"/>
                <a:gd name="T12" fmla="*/ 37 w 480"/>
                <a:gd name="T13" fmla="*/ 14 h 236"/>
                <a:gd name="T14" fmla="*/ 37 w 480"/>
                <a:gd name="T15" fmla="*/ 19 h 236"/>
                <a:gd name="T16" fmla="*/ 46 w 480"/>
                <a:gd name="T17" fmla="*/ 14 h 236"/>
                <a:gd name="T18" fmla="*/ 63 w 480"/>
                <a:gd name="T19" fmla="*/ 24 h 236"/>
                <a:gd name="T20" fmla="*/ 70 w 480"/>
                <a:gd name="T21" fmla="*/ 26 h 236"/>
                <a:gd name="T22" fmla="*/ 72 w 480"/>
                <a:gd name="T23" fmla="*/ 26 h 236"/>
                <a:gd name="T24" fmla="*/ 80 w 480"/>
                <a:gd name="T25" fmla="*/ 20 h 236"/>
                <a:gd name="T26" fmla="*/ 103 w 480"/>
                <a:gd name="T27" fmla="*/ 12 h 236"/>
                <a:gd name="T28" fmla="*/ 103 w 480"/>
                <a:gd name="T29" fmla="*/ 17 h 236"/>
                <a:gd name="T30" fmla="*/ 107 w 480"/>
                <a:gd name="T31" fmla="*/ 22 h 236"/>
                <a:gd name="T32" fmla="*/ 118 w 480"/>
                <a:gd name="T33" fmla="*/ 20 h 236"/>
                <a:gd name="T34" fmla="*/ 123 w 480"/>
                <a:gd name="T35" fmla="*/ 28 h 236"/>
                <a:gd name="T36" fmla="*/ 135 w 480"/>
                <a:gd name="T37" fmla="*/ 29 h 236"/>
                <a:gd name="T38" fmla="*/ 134 w 480"/>
                <a:gd name="T39" fmla="*/ 33 h 236"/>
                <a:gd name="T40" fmla="*/ 129 w 480"/>
                <a:gd name="T41" fmla="*/ 32 h 236"/>
                <a:gd name="T42" fmla="*/ 122 w 480"/>
                <a:gd name="T43" fmla="*/ 33 h 236"/>
                <a:gd name="T44" fmla="*/ 114 w 480"/>
                <a:gd name="T45" fmla="*/ 33 h 236"/>
                <a:gd name="T46" fmla="*/ 112 w 480"/>
                <a:gd name="T47" fmla="*/ 37 h 236"/>
                <a:gd name="T48" fmla="*/ 101 w 480"/>
                <a:gd name="T49" fmla="*/ 34 h 236"/>
                <a:gd name="T50" fmla="*/ 93 w 480"/>
                <a:gd name="T51" fmla="*/ 36 h 236"/>
                <a:gd name="T52" fmla="*/ 89 w 480"/>
                <a:gd name="T53" fmla="*/ 39 h 236"/>
                <a:gd name="T54" fmla="*/ 83 w 480"/>
                <a:gd name="T55" fmla="*/ 39 h 236"/>
                <a:gd name="T56" fmla="*/ 76 w 480"/>
                <a:gd name="T57" fmla="*/ 47 h 236"/>
                <a:gd name="T58" fmla="*/ 76 w 480"/>
                <a:gd name="T59" fmla="*/ 43 h 236"/>
                <a:gd name="T60" fmla="*/ 72 w 480"/>
                <a:gd name="T61" fmla="*/ 45 h 236"/>
                <a:gd name="T62" fmla="*/ 67 w 480"/>
                <a:gd name="T63" fmla="*/ 41 h 236"/>
                <a:gd name="T64" fmla="*/ 63 w 480"/>
                <a:gd name="T65" fmla="*/ 49 h 236"/>
                <a:gd name="T66" fmla="*/ 58 w 480"/>
                <a:gd name="T67" fmla="*/ 60 h 236"/>
                <a:gd name="T68" fmla="*/ 55 w 480"/>
                <a:gd name="T69" fmla="*/ 63 h 236"/>
                <a:gd name="T70" fmla="*/ 56 w 480"/>
                <a:gd name="T71" fmla="*/ 56 h 236"/>
                <a:gd name="T72" fmla="*/ 52 w 480"/>
                <a:gd name="T73" fmla="*/ 56 h 236"/>
                <a:gd name="T74" fmla="*/ 48 w 480"/>
                <a:gd name="T75" fmla="*/ 45 h 236"/>
                <a:gd name="T76" fmla="*/ 48 w 480"/>
                <a:gd name="T77" fmla="*/ 43 h 236"/>
                <a:gd name="T78" fmla="*/ 37 w 480"/>
                <a:gd name="T79" fmla="*/ 41 h 236"/>
                <a:gd name="T80" fmla="*/ 36 w 480"/>
                <a:gd name="T81" fmla="*/ 41 h 236"/>
                <a:gd name="T82" fmla="*/ 26 w 480"/>
                <a:gd name="T83" fmla="*/ 37 h 236"/>
                <a:gd name="T84" fmla="*/ 6 w 480"/>
                <a:gd name="T85" fmla="*/ 30 h 236"/>
                <a:gd name="T86" fmla="*/ 0 w 480"/>
                <a:gd name="T87" fmla="*/ 26 h 2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80"/>
                <a:gd name="T133" fmla="*/ 0 h 236"/>
                <a:gd name="T134" fmla="*/ 480 w 480"/>
                <a:gd name="T135" fmla="*/ 236 h 2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80" h="236">
                  <a:moveTo>
                    <a:pt x="0" y="100"/>
                  </a:moveTo>
                  <a:lnTo>
                    <a:pt x="14" y="96"/>
                  </a:lnTo>
                  <a:lnTo>
                    <a:pt x="22" y="92"/>
                  </a:lnTo>
                  <a:lnTo>
                    <a:pt x="36" y="82"/>
                  </a:lnTo>
                  <a:lnTo>
                    <a:pt x="40" y="76"/>
                  </a:lnTo>
                  <a:lnTo>
                    <a:pt x="46" y="74"/>
                  </a:lnTo>
                  <a:lnTo>
                    <a:pt x="72" y="64"/>
                  </a:lnTo>
                  <a:lnTo>
                    <a:pt x="90" y="54"/>
                  </a:lnTo>
                  <a:lnTo>
                    <a:pt x="112" y="32"/>
                  </a:lnTo>
                  <a:lnTo>
                    <a:pt x="120" y="30"/>
                  </a:lnTo>
                  <a:lnTo>
                    <a:pt x="138" y="10"/>
                  </a:lnTo>
                  <a:lnTo>
                    <a:pt x="150" y="4"/>
                  </a:lnTo>
                  <a:lnTo>
                    <a:pt x="172" y="0"/>
                  </a:lnTo>
                  <a:lnTo>
                    <a:pt x="176" y="2"/>
                  </a:lnTo>
                  <a:lnTo>
                    <a:pt x="178" y="4"/>
                  </a:lnTo>
                  <a:lnTo>
                    <a:pt x="166" y="12"/>
                  </a:lnTo>
                  <a:lnTo>
                    <a:pt x="162" y="12"/>
                  </a:lnTo>
                  <a:lnTo>
                    <a:pt x="158" y="22"/>
                  </a:lnTo>
                  <a:lnTo>
                    <a:pt x="144" y="38"/>
                  </a:lnTo>
                  <a:lnTo>
                    <a:pt x="138" y="44"/>
                  </a:lnTo>
                  <a:lnTo>
                    <a:pt x="134" y="50"/>
                  </a:lnTo>
                  <a:lnTo>
                    <a:pt x="130" y="64"/>
                  </a:lnTo>
                  <a:lnTo>
                    <a:pt x="132" y="74"/>
                  </a:lnTo>
                  <a:lnTo>
                    <a:pt x="134" y="68"/>
                  </a:lnTo>
                  <a:lnTo>
                    <a:pt x="148" y="58"/>
                  </a:lnTo>
                  <a:lnTo>
                    <a:pt x="156" y="58"/>
                  </a:lnTo>
                  <a:lnTo>
                    <a:pt x="162" y="56"/>
                  </a:lnTo>
                  <a:lnTo>
                    <a:pt x="190" y="68"/>
                  </a:lnTo>
                  <a:lnTo>
                    <a:pt x="210" y="92"/>
                  </a:lnTo>
                  <a:lnTo>
                    <a:pt x="228" y="90"/>
                  </a:lnTo>
                  <a:lnTo>
                    <a:pt x="236" y="90"/>
                  </a:lnTo>
                  <a:lnTo>
                    <a:pt x="242" y="94"/>
                  </a:lnTo>
                  <a:lnTo>
                    <a:pt x="248" y="94"/>
                  </a:lnTo>
                  <a:lnTo>
                    <a:pt x="250" y="94"/>
                  </a:lnTo>
                  <a:lnTo>
                    <a:pt x="256" y="96"/>
                  </a:lnTo>
                  <a:lnTo>
                    <a:pt x="256" y="98"/>
                  </a:lnTo>
                  <a:lnTo>
                    <a:pt x="260" y="96"/>
                  </a:lnTo>
                  <a:lnTo>
                    <a:pt x="264" y="90"/>
                  </a:lnTo>
                  <a:lnTo>
                    <a:pt x="282" y="76"/>
                  </a:lnTo>
                  <a:lnTo>
                    <a:pt x="344" y="60"/>
                  </a:lnTo>
                  <a:lnTo>
                    <a:pt x="362" y="50"/>
                  </a:lnTo>
                  <a:lnTo>
                    <a:pt x="368" y="48"/>
                  </a:lnTo>
                  <a:lnTo>
                    <a:pt x="372" y="52"/>
                  </a:lnTo>
                  <a:lnTo>
                    <a:pt x="368" y="60"/>
                  </a:lnTo>
                  <a:lnTo>
                    <a:pt x="368" y="66"/>
                  </a:lnTo>
                  <a:lnTo>
                    <a:pt x="376" y="80"/>
                  </a:lnTo>
                  <a:lnTo>
                    <a:pt x="380" y="82"/>
                  </a:lnTo>
                  <a:lnTo>
                    <a:pt x="382" y="80"/>
                  </a:lnTo>
                  <a:lnTo>
                    <a:pt x="394" y="82"/>
                  </a:lnTo>
                  <a:lnTo>
                    <a:pt x="398" y="78"/>
                  </a:lnTo>
                  <a:lnTo>
                    <a:pt x="418" y="76"/>
                  </a:lnTo>
                  <a:lnTo>
                    <a:pt x="426" y="82"/>
                  </a:lnTo>
                  <a:lnTo>
                    <a:pt x="434" y="98"/>
                  </a:lnTo>
                  <a:lnTo>
                    <a:pt x="440" y="104"/>
                  </a:lnTo>
                  <a:lnTo>
                    <a:pt x="456" y="110"/>
                  </a:lnTo>
                  <a:lnTo>
                    <a:pt x="470" y="106"/>
                  </a:lnTo>
                  <a:lnTo>
                    <a:pt x="476" y="108"/>
                  </a:lnTo>
                  <a:lnTo>
                    <a:pt x="480" y="110"/>
                  </a:lnTo>
                  <a:lnTo>
                    <a:pt x="480" y="116"/>
                  </a:lnTo>
                  <a:lnTo>
                    <a:pt x="474" y="122"/>
                  </a:lnTo>
                  <a:lnTo>
                    <a:pt x="464" y="124"/>
                  </a:lnTo>
                  <a:lnTo>
                    <a:pt x="458" y="122"/>
                  </a:lnTo>
                  <a:lnTo>
                    <a:pt x="456" y="120"/>
                  </a:lnTo>
                  <a:lnTo>
                    <a:pt x="454" y="120"/>
                  </a:lnTo>
                  <a:lnTo>
                    <a:pt x="444" y="124"/>
                  </a:lnTo>
                  <a:lnTo>
                    <a:pt x="436" y="122"/>
                  </a:lnTo>
                  <a:lnTo>
                    <a:pt x="430" y="122"/>
                  </a:lnTo>
                  <a:lnTo>
                    <a:pt x="414" y="124"/>
                  </a:lnTo>
                  <a:lnTo>
                    <a:pt x="404" y="122"/>
                  </a:lnTo>
                  <a:lnTo>
                    <a:pt x="400" y="124"/>
                  </a:lnTo>
                  <a:lnTo>
                    <a:pt x="402" y="134"/>
                  </a:lnTo>
                  <a:lnTo>
                    <a:pt x="400" y="138"/>
                  </a:lnTo>
                  <a:lnTo>
                    <a:pt x="396" y="136"/>
                  </a:lnTo>
                  <a:lnTo>
                    <a:pt x="384" y="126"/>
                  </a:lnTo>
                  <a:lnTo>
                    <a:pt x="358" y="124"/>
                  </a:lnTo>
                  <a:lnTo>
                    <a:pt x="354" y="124"/>
                  </a:lnTo>
                  <a:lnTo>
                    <a:pt x="346" y="122"/>
                  </a:lnTo>
                  <a:lnTo>
                    <a:pt x="330" y="136"/>
                  </a:lnTo>
                  <a:lnTo>
                    <a:pt x="326" y="136"/>
                  </a:lnTo>
                  <a:lnTo>
                    <a:pt x="318" y="138"/>
                  </a:lnTo>
                  <a:lnTo>
                    <a:pt x="316" y="142"/>
                  </a:lnTo>
                  <a:lnTo>
                    <a:pt x="312" y="144"/>
                  </a:lnTo>
                  <a:lnTo>
                    <a:pt x="302" y="142"/>
                  </a:lnTo>
                  <a:lnTo>
                    <a:pt x="292" y="144"/>
                  </a:lnTo>
                  <a:lnTo>
                    <a:pt x="290" y="152"/>
                  </a:lnTo>
                  <a:lnTo>
                    <a:pt x="288" y="158"/>
                  </a:lnTo>
                  <a:lnTo>
                    <a:pt x="266" y="176"/>
                  </a:lnTo>
                  <a:lnTo>
                    <a:pt x="262" y="176"/>
                  </a:lnTo>
                  <a:lnTo>
                    <a:pt x="260" y="172"/>
                  </a:lnTo>
                  <a:lnTo>
                    <a:pt x="270" y="160"/>
                  </a:lnTo>
                  <a:lnTo>
                    <a:pt x="270" y="154"/>
                  </a:lnTo>
                  <a:lnTo>
                    <a:pt x="258" y="154"/>
                  </a:lnTo>
                  <a:lnTo>
                    <a:pt x="254" y="166"/>
                  </a:lnTo>
                  <a:lnTo>
                    <a:pt x="248" y="170"/>
                  </a:lnTo>
                  <a:lnTo>
                    <a:pt x="244" y="164"/>
                  </a:lnTo>
                  <a:lnTo>
                    <a:pt x="242" y="154"/>
                  </a:lnTo>
                  <a:lnTo>
                    <a:pt x="240" y="156"/>
                  </a:lnTo>
                  <a:lnTo>
                    <a:pt x="238" y="170"/>
                  </a:lnTo>
                  <a:lnTo>
                    <a:pt x="228" y="184"/>
                  </a:lnTo>
                  <a:lnTo>
                    <a:pt x="224" y="198"/>
                  </a:lnTo>
                  <a:lnTo>
                    <a:pt x="220" y="206"/>
                  </a:lnTo>
                  <a:lnTo>
                    <a:pt x="210" y="222"/>
                  </a:lnTo>
                  <a:lnTo>
                    <a:pt x="210" y="232"/>
                  </a:lnTo>
                  <a:lnTo>
                    <a:pt x="208" y="236"/>
                  </a:lnTo>
                  <a:lnTo>
                    <a:pt x="198" y="230"/>
                  </a:lnTo>
                  <a:lnTo>
                    <a:pt x="194" y="218"/>
                  </a:lnTo>
                  <a:lnTo>
                    <a:pt x="198" y="214"/>
                  </a:lnTo>
                  <a:lnTo>
                    <a:pt x="200" y="208"/>
                  </a:lnTo>
                  <a:lnTo>
                    <a:pt x="198" y="208"/>
                  </a:lnTo>
                  <a:lnTo>
                    <a:pt x="186" y="210"/>
                  </a:lnTo>
                  <a:lnTo>
                    <a:pt x="184" y="208"/>
                  </a:lnTo>
                  <a:lnTo>
                    <a:pt x="188" y="184"/>
                  </a:lnTo>
                  <a:lnTo>
                    <a:pt x="186" y="176"/>
                  </a:lnTo>
                  <a:lnTo>
                    <a:pt x="172" y="168"/>
                  </a:lnTo>
                  <a:lnTo>
                    <a:pt x="162" y="166"/>
                  </a:lnTo>
                  <a:lnTo>
                    <a:pt x="162" y="162"/>
                  </a:lnTo>
                  <a:lnTo>
                    <a:pt x="166" y="160"/>
                  </a:lnTo>
                  <a:lnTo>
                    <a:pt x="160" y="156"/>
                  </a:lnTo>
                  <a:lnTo>
                    <a:pt x="150" y="152"/>
                  </a:lnTo>
                  <a:lnTo>
                    <a:pt x="134" y="150"/>
                  </a:lnTo>
                  <a:lnTo>
                    <a:pt x="130" y="150"/>
                  </a:lnTo>
                  <a:lnTo>
                    <a:pt x="126" y="154"/>
                  </a:lnTo>
                  <a:lnTo>
                    <a:pt x="124" y="150"/>
                  </a:lnTo>
                  <a:lnTo>
                    <a:pt x="114" y="150"/>
                  </a:lnTo>
                  <a:lnTo>
                    <a:pt x="100" y="138"/>
                  </a:lnTo>
                  <a:lnTo>
                    <a:pt x="92" y="138"/>
                  </a:lnTo>
                  <a:lnTo>
                    <a:pt x="28" y="126"/>
                  </a:lnTo>
                  <a:lnTo>
                    <a:pt x="22" y="122"/>
                  </a:lnTo>
                  <a:lnTo>
                    <a:pt x="20" y="112"/>
                  </a:lnTo>
                  <a:lnTo>
                    <a:pt x="14" y="108"/>
                  </a:lnTo>
                  <a:lnTo>
                    <a:pt x="4" y="106"/>
                  </a:lnTo>
                  <a:lnTo>
                    <a:pt x="0" y="10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7" name="Freeform 8"/>
            <p:cNvSpPr>
              <a:spLocks/>
            </p:cNvSpPr>
            <p:nvPr/>
          </p:nvSpPr>
          <p:spPr bwMode="gray">
            <a:xfrm>
              <a:off x="5829635" y="2806390"/>
              <a:ext cx="438547" cy="787797"/>
            </a:xfrm>
            <a:custGeom>
              <a:avLst/>
              <a:gdLst>
                <a:gd name="T0" fmla="*/ 14 w 314"/>
                <a:gd name="T1" fmla="*/ 3 h 558"/>
                <a:gd name="T2" fmla="*/ 20 w 314"/>
                <a:gd name="T3" fmla="*/ 9 h 558"/>
                <a:gd name="T4" fmla="*/ 23 w 314"/>
                <a:gd name="T5" fmla="*/ 13 h 558"/>
                <a:gd name="T6" fmla="*/ 25 w 314"/>
                <a:gd name="T7" fmla="*/ 20 h 558"/>
                <a:gd name="T8" fmla="*/ 22 w 314"/>
                <a:gd name="T9" fmla="*/ 24 h 558"/>
                <a:gd name="T10" fmla="*/ 19 w 314"/>
                <a:gd name="T11" fmla="*/ 31 h 558"/>
                <a:gd name="T12" fmla="*/ 14 w 314"/>
                <a:gd name="T13" fmla="*/ 32 h 558"/>
                <a:gd name="T14" fmla="*/ 9 w 314"/>
                <a:gd name="T15" fmla="*/ 36 h 558"/>
                <a:gd name="T16" fmla="*/ 8 w 314"/>
                <a:gd name="T17" fmla="*/ 40 h 558"/>
                <a:gd name="T18" fmla="*/ 10 w 314"/>
                <a:gd name="T19" fmla="*/ 43 h 558"/>
                <a:gd name="T20" fmla="*/ 7 w 314"/>
                <a:gd name="T21" fmla="*/ 55 h 558"/>
                <a:gd name="T22" fmla="*/ 3 w 314"/>
                <a:gd name="T23" fmla="*/ 60 h 558"/>
                <a:gd name="T24" fmla="*/ 3 w 314"/>
                <a:gd name="T25" fmla="*/ 63 h 558"/>
                <a:gd name="T26" fmla="*/ 0 w 314"/>
                <a:gd name="T27" fmla="*/ 69 h 558"/>
                <a:gd name="T28" fmla="*/ 3 w 314"/>
                <a:gd name="T29" fmla="*/ 76 h 558"/>
                <a:gd name="T30" fmla="*/ 9 w 314"/>
                <a:gd name="T31" fmla="*/ 88 h 558"/>
                <a:gd name="T32" fmla="*/ 16 w 314"/>
                <a:gd name="T33" fmla="*/ 94 h 558"/>
                <a:gd name="T34" fmla="*/ 20 w 314"/>
                <a:gd name="T35" fmla="*/ 105 h 558"/>
                <a:gd name="T36" fmla="*/ 25 w 314"/>
                <a:gd name="T37" fmla="*/ 101 h 558"/>
                <a:gd name="T38" fmla="*/ 31 w 314"/>
                <a:gd name="T39" fmla="*/ 105 h 558"/>
                <a:gd name="T40" fmla="*/ 31 w 314"/>
                <a:gd name="T41" fmla="*/ 113 h 558"/>
                <a:gd name="T42" fmla="*/ 25 w 314"/>
                <a:gd name="T43" fmla="*/ 121 h 558"/>
                <a:gd name="T44" fmla="*/ 31 w 314"/>
                <a:gd name="T45" fmla="*/ 127 h 558"/>
                <a:gd name="T46" fmla="*/ 40 w 314"/>
                <a:gd name="T47" fmla="*/ 130 h 558"/>
                <a:gd name="T48" fmla="*/ 47 w 314"/>
                <a:gd name="T49" fmla="*/ 141 h 558"/>
                <a:gd name="T50" fmla="*/ 48 w 314"/>
                <a:gd name="T51" fmla="*/ 145 h 558"/>
                <a:gd name="T52" fmla="*/ 47 w 314"/>
                <a:gd name="T53" fmla="*/ 147 h 558"/>
                <a:gd name="T54" fmla="*/ 53 w 314"/>
                <a:gd name="T55" fmla="*/ 155 h 558"/>
                <a:gd name="T56" fmla="*/ 54 w 314"/>
                <a:gd name="T57" fmla="*/ 154 h 558"/>
                <a:gd name="T58" fmla="*/ 55 w 314"/>
                <a:gd name="T59" fmla="*/ 150 h 558"/>
                <a:gd name="T60" fmla="*/ 61 w 314"/>
                <a:gd name="T61" fmla="*/ 149 h 558"/>
                <a:gd name="T62" fmla="*/ 68 w 314"/>
                <a:gd name="T63" fmla="*/ 151 h 558"/>
                <a:gd name="T64" fmla="*/ 69 w 314"/>
                <a:gd name="T65" fmla="*/ 145 h 558"/>
                <a:gd name="T66" fmla="*/ 70 w 314"/>
                <a:gd name="T67" fmla="*/ 140 h 558"/>
                <a:gd name="T68" fmla="*/ 78 w 314"/>
                <a:gd name="T69" fmla="*/ 139 h 558"/>
                <a:gd name="T70" fmla="*/ 75 w 314"/>
                <a:gd name="T71" fmla="*/ 134 h 558"/>
                <a:gd name="T72" fmla="*/ 76 w 314"/>
                <a:gd name="T73" fmla="*/ 131 h 558"/>
                <a:gd name="T74" fmla="*/ 77 w 314"/>
                <a:gd name="T75" fmla="*/ 130 h 558"/>
                <a:gd name="T76" fmla="*/ 76 w 314"/>
                <a:gd name="T77" fmla="*/ 128 h 558"/>
                <a:gd name="T78" fmla="*/ 78 w 314"/>
                <a:gd name="T79" fmla="*/ 119 h 558"/>
                <a:gd name="T80" fmla="*/ 83 w 314"/>
                <a:gd name="T81" fmla="*/ 111 h 558"/>
                <a:gd name="T82" fmla="*/ 87 w 314"/>
                <a:gd name="T83" fmla="*/ 105 h 558"/>
                <a:gd name="T84" fmla="*/ 83 w 314"/>
                <a:gd name="T85" fmla="*/ 94 h 558"/>
                <a:gd name="T86" fmla="*/ 83 w 314"/>
                <a:gd name="T87" fmla="*/ 88 h 558"/>
                <a:gd name="T88" fmla="*/ 78 w 314"/>
                <a:gd name="T89" fmla="*/ 21 h 558"/>
                <a:gd name="T90" fmla="*/ 77 w 314"/>
                <a:gd name="T91" fmla="*/ 18 h 558"/>
                <a:gd name="T92" fmla="*/ 75 w 314"/>
                <a:gd name="T93" fmla="*/ 10 h 558"/>
                <a:gd name="T94" fmla="*/ 70 w 314"/>
                <a:gd name="T95" fmla="*/ 5 h 55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4"/>
                <a:gd name="T145" fmla="*/ 0 h 558"/>
                <a:gd name="T146" fmla="*/ 314 w 314"/>
                <a:gd name="T147" fmla="*/ 558 h 55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4" h="558">
                  <a:moveTo>
                    <a:pt x="258" y="0"/>
                  </a:moveTo>
                  <a:lnTo>
                    <a:pt x="52" y="14"/>
                  </a:lnTo>
                  <a:lnTo>
                    <a:pt x="56" y="18"/>
                  </a:lnTo>
                  <a:lnTo>
                    <a:pt x="70" y="30"/>
                  </a:lnTo>
                  <a:lnTo>
                    <a:pt x="72" y="38"/>
                  </a:lnTo>
                  <a:lnTo>
                    <a:pt x="86" y="46"/>
                  </a:lnTo>
                  <a:lnTo>
                    <a:pt x="92" y="64"/>
                  </a:lnTo>
                  <a:lnTo>
                    <a:pt x="90" y="72"/>
                  </a:lnTo>
                  <a:lnTo>
                    <a:pt x="86" y="82"/>
                  </a:lnTo>
                  <a:lnTo>
                    <a:pt x="80" y="88"/>
                  </a:lnTo>
                  <a:lnTo>
                    <a:pt x="80" y="96"/>
                  </a:lnTo>
                  <a:lnTo>
                    <a:pt x="68" y="110"/>
                  </a:lnTo>
                  <a:lnTo>
                    <a:pt x="56" y="114"/>
                  </a:lnTo>
                  <a:lnTo>
                    <a:pt x="52" y="118"/>
                  </a:lnTo>
                  <a:lnTo>
                    <a:pt x="36" y="120"/>
                  </a:lnTo>
                  <a:lnTo>
                    <a:pt x="30" y="124"/>
                  </a:lnTo>
                  <a:lnTo>
                    <a:pt x="24" y="134"/>
                  </a:lnTo>
                  <a:lnTo>
                    <a:pt x="26" y="142"/>
                  </a:lnTo>
                  <a:lnTo>
                    <a:pt x="34" y="152"/>
                  </a:lnTo>
                  <a:lnTo>
                    <a:pt x="38" y="158"/>
                  </a:lnTo>
                  <a:lnTo>
                    <a:pt x="34" y="172"/>
                  </a:lnTo>
                  <a:lnTo>
                    <a:pt x="24" y="198"/>
                  </a:lnTo>
                  <a:lnTo>
                    <a:pt x="12" y="204"/>
                  </a:lnTo>
                  <a:lnTo>
                    <a:pt x="8" y="212"/>
                  </a:lnTo>
                  <a:lnTo>
                    <a:pt x="10" y="220"/>
                  </a:lnTo>
                  <a:lnTo>
                    <a:pt x="4" y="228"/>
                  </a:lnTo>
                  <a:lnTo>
                    <a:pt x="4" y="232"/>
                  </a:lnTo>
                  <a:lnTo>
                    <a:pt x="0" y="244"/>
                  </a:lnTo>
                  <a:lnTo>
                    <a:pt x="0" y="262"/>
                  </a:lnTo>
                  <a:lnTo>
                    <a:pt x="8" y="278"/>
                  </a:lnTo>
                  <a:lnTo>
                    <a:pt x="8" y="286"/>
                  </a:lnTo>
                  <a:lnTo>
                    <a:pt x="30" y="312"/>
                  </a:lnTo>
                  <a:lnTo>
                    <a:pt x="54" y="330"/>
                  </a:lnTo>
                  <a:lnTo>
                    <a:pt x="60" y="336"/>
                  </a:lnTo>
                  <a:lnTo>
                    <a:pt x="72" y="372"/>
                  </a:lnTo>
                  <a:lnTo>
                    <a:pt x="76" y="376"/>
                  </a:lnTo>
                  <a:lnTo>
                    <a:pt x="84" y="368"/>
                  </a:lnTo>
                  <a:lnTo>
                    <a:pt x="90" y="364"/>
                  </a:lnTo>
                  <a:lnTo>
                    <a:pt x="108" y="374"/>
                  </a:lnTo>
                  <a:lnTo>
                    <a:pt x="112" y="380"/>
                  </a:lnTo>
                  <a:lnTo>
                    <a:pt x="108" y="392"/>
                  </a:lnTo>
                  <a:lnTo>
                    <a:pt x="110" y="406"/>
                  </a:lnTo>
                  <a:lnTo>
                    <a:pt x="96" y="424"/>
                  </a:lnTo>
                  <a:lnTo>
                    <a:pt x="92" y="430"/>
                  </a:lnTo>
                  <a:lnTo>
                    <a:pt x="98" y="440"/>
                  </a:lnTo>
                  <a:lnTo>
                    <a:pt x="110" y="454"/>
                  </a:lnTo>
                  <a:lnTo>
                    <a:pt x="132" y="468"/>
                  </a:lnTo>
                  <a:lnTo>
                    <a:pt x="144" y="470"/>
                  </a:lnTo>
                  <a:lnTo>
                    <a:pt x="166" y="490"/>
                  </a:lnTo>
                  <a:lnTo>
                    <a:pt x="170" y="508"/>
                  </a:lnTo>
                  <a:lnTo>
                    <a:pt x="178" y="516"/>
                  </a:lnTo>
                  <a:lnTo>
                    <a:pt x="176" y="520"/>
                  </a:lnTo>
                  <a:lnTo>
                    <a:pt x="170" y="526"/>
                  </a:lnTo>
                  <a:lnTo>
                    <a:pt x="170" y="530"/>
                  </a:lnTo>
                  <a:lnTo>
                    <a:pt x="186" y="558"/>
                  </a:lnTo>
                  <a:lnTo>
                    <a:pt x="190" y="556"/>
                  </a:lnTo>
                  <a:lnTo>
                    <a:pt x="190" y="552"/>
                  </a:lnTo>
                  <a:lnTo>
                    <a:pt x="196" y="552"/>
                  </a:lnTo>
                  <a:lnTo>
                    <a:pt x="198" y="554"/>
                  </a:lnTo>
                  <a:lnTo>
                    <a:pt x="202" y="538"/>
                  </a:lnTo>
                  <a:lnTo>
                    <a:pt x="212" y="532"/>
                  </a:lnTo>
                  <a:lnTo>
                    <a:pt x="224" y="534"/>
                  </a:lnTo>
                  <a:lnTo>
                    <a:pt x="234" y="540"/>
                  </a:lnTo>
                  <a:lnTo>
                    <a:pt x="244" y="546"/>
                  </a:lnTo>
                  <a:lnTo>
                    <a:pt x="254" y="542"/>
                  </a:lnTo>
                  <a:lnTo>
                    <a:pt x="250" y="522"/>
                  </a:lnTo>
                  <a:lnTo>
                    <a:pt x="248" y="510"/>
                  </a:lnTo>
                  <a:lnTo>
                    <a:pt x="256" y="506"/>
                  </a:lnTo>
                  <a:lnTo>
                    <a:pt x="280" y="500"/>
                  </a:lnTo>
                  <a:lnTo>
                    <a:pt x="282" y="498"/>
                  </a:lnTo>
                  <a:lnTo>
                    <a:pt x="274" y="488"/>
                  </a:lnTo>
                  <a:lnTo>
                    <a:pt x="272" y="484"/>
                  </a:lnTo>
                  <a:lnTo>
                    <a:pt x="276" y="482"/>
                  </a:lnTo>
                  <a:lnTo>
                    <a:pt x="278" y="474"/>
                  </a:lnTo>
                  <a:lnTo>
                    <a:pt x="280" y="470"/>
                  </a:lnTo>
                  <a:lnTo>
                    <a:pt x="280" y="468"/>
                  </a:lnTo>
                  <a:lnTo>
                    <a:pt x="278" y="464"/>
                  </a:lnTo>
                  <a:lnTo>
                    <a:pt x="278" y="460"/>
                  </a:lnTo>
                  <a:lnTo>
                    <a:pt x="284" y="442"/>
                  </a:lnTo>
                  <a:lnTo>
                    <a:pt x="284" y="428"/>
                  </a:lnTo>
                  <a:lnTo>
                    <a:pt x="294" y="416"/>
                  </a:lnTo>
                  <a:lnTo>
                    <a:pt x="302" y="400"/>
                  </a:lnTo>
                  <a:lnTo>
                    <a:pt x="302" y="394"/>
                  </a:lnTo>
                  <a:lnTo>
                    <a:pt x="314" y="374"/>
                  </a:lnTo>
                  <a:lnTo>
                    <a:pt x="310" y="354"/>
                  </a:lnTo>
                  <a:lnTo>
                    <a:pt x="302" y="336"/>
                  </a:lnTo>
                  <a:lnTo>
                    <a:pt x="304" y="324"/>
                  </a:lnTo>
                  <a:lnTo>
                    <a:pt x="302" y="314"/>
                  </a:lnTo>
                  <a:lnTo>
                    <a:pt x="306" y="310"/>
                  </a:lnTo>
                  <a:lnTo>
                    <a:pt x="286" y="74"/>
                  </a:lnTo>
                  <a:lnTo>
                    <a:pt x="282" y="72"/>
                  </a:lnTo>
                  <a:lnTo>
                    <a:pt x="280" y="66"/>
                  </a:lnTo>
                  <a:lnTo>
                    <a:pt x="274" y="46"/>
                  </a:lnTo>
                  <a:lnTo>
                    <a:pt x="272" y="38"/>
                  </a:lnTo>
                  <a:lnTo>
                    <a:pt x="264" y="32"/>
                  </a:lnTo>
                  <a:lnTo>
                    <a:pt x="258" y="18"/>
                  </a:lnTo>
                  <a:lnTo>
                    <a:pt x="258" y="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8" name="Freeform 9"/>
            <p:cNvSpPr>
              <a:spLocks/>
            </p:cNvSpPr>
            <p:nvPr/>
          </p:nvSpPr>
          <p:spPr bwMode="gray">
            <a:xfrm>
              <a:off x="5655010" y="2203140"/>
              <a:ext cx="583406" cy="625078"/>
            </a:xfrm>
            <a:custGeom>
              <a:avLst/>
              <a:gdLst>
                <a:gd name="T0" fmla="*/ 49 w 416"/>
                <a:gd name="T1" fmla="*/ 125 h 442"/>
                <a:gd name="T2" fmla="*/ 41 w 416"/>
                <a:gd name="T3" fmla="*/ 120 h 442"/>
                <a:gd name="T4" fmla="*/ 37 w 416"/>
                <a:gd name="T5" fmla="*/ 109 h 442"/>
                <a:gd name="T6" fmla="*/ 39 w 416"/>
                <a:gd name="T7" fmla="*/ 105 h 442"/>
                <a:gd name="T8" fmla="*/ 36 w 416"/>
                <a:gd name="T9" fmla="*/ 99 h 442"/>
                <a:gd name="T10" fmla="*/ 36 w 416"/>
                <a:gd name="T11" fmla="*/ 90 h 442"/>
                <a:gd name="T12" fmla="*/ 28 w 416"/>
                <a:gd name="T13" fmla="*/ 84 h 442"/>
                <a:gd name="T14" fmla="*/ 20 w 416"/>
                <a:gd name="T15" fmla="*/ 76 h 442"/>
                <a:gd name="T16" fmla="*/ 13 w 416"/>
                <a:gd name="T17" fmla="*/ 72 h 442"/>
                <a:gd name="T18" fmla="*/ 11 w 416"/>
                <a:gd name="T19" fmla="*/ 69 h 442"/>
                <a:gd name="T20" fmla="*/ 6 w 416"/>
                <a:gd name="T21" fmla="*/ 68 h 442"/>
                <a:gd name="T22" fmla="*/ 3 w 416"/>
                <a:gd name="T23" fmla="*/ 64 h 442"/>
                <a:gd name="T24" fmla="*/ 3 w 416"/>
                <a:gd name="T25" fmla="*/ 52 h 442"/>
                <a:gd name="T26" fmla="*/ 5 w 416"/>
                <a:gd name="T27" fmla="*/ 45 h 442"/>
                <a:gd name="T28" fmla="*/ 0 w 416"/>
                <a:gd name="T29" fmla="*/ 41 h 442"/>
                <a:gd name="T30" fmla="*/ 3 w 416"/>
                <a:gd name="T31" fmla="*/ 36 h 442"/>
                <a:gd name="T32" fmla="*/ 8 w 416"/>
                <a:gd name="T33" fmla="*/ 28 h 442"/>
                <a:gd name="T34" fmla="*/ 11 w 416"/>
                <a:gd name="T35" fmla="*/ 25 h 442"/>
                <a:gd name="T36" fmla="*/ 12 w 416"/>
                <a:gd name="T37" fmla="*/ 9 h 442"/>
                <a:gd name="T38" fmla="*/ 16 w 416"/>
                <a:gd name="T39" fmla="*/ 8 h 442"/>
                <a:gd name="T40" fmla="*/ 22 w 416"/>
                <a:gd name="T41" fmla="*/ 9 h 442"/>
                <a:gd name="T42" fmla="*/ 37 w 416"/>
                <a:gd name="T43" fmla="*/ 0 h 442"/>
                <a:gd name="T44" fmla="*/ 39 w 416"/>
                <a:gd name="T45" fmla="*/ 2 h 442"/>
                <a:gd name="T46" fmla="*/ 37 w 416"/>
                <a:gd name="T47" fmla="*/ 4 h 442"/>
                <a:gd name="T48" fmla="*/ 37 w 416"/>
                <a:gd name="T49" fmla="*/ 10 h 442"/>
                <a:gd name="T50" fmla="*/ 43 w 416"/>
                <a:gd name="T51" fmla="*/ 8 h 442"/>
                <a:gd name="T52" fmla="*/ 47 w 416"/>
                <a:gd name="T53" fmla="*/ 10 h 442"/>
                <a:gd name="T54" fmla="*/ 50 w 416"/>
                <a:gd name="T55" fmla="*/ 12 h 442"/>
                <a:gd name="T56" fmla="*/ 54 w 416"/>
                <a:gd name="T57" fmla="*/ 16 h 442"/>
                <a:gd name="T58" fmla="*/ 72 w 416"/>
                <a:gd name="T59" fmla="*/ 21 h 442"/>
                <a:gd name="T60" fmla="*/ 79 w 416"/>
                <a:gd name="T61" fmla="*/ 24 h 442"/>
                <a:gd name="T62" fmla="*/ 82 w 416"/>
                <a:gd name="T63" fmla="*/ 25 h 442"/>
                <a:gd name="T64" fmla="*/ 83 w 416"/>
                <a:gd name="T65" fmla="*/ 24 h 442"/>
                <a:gd name="T66" fmla="*/ 91 w 416"/>
                <a:gd name="T67" fmla="*/ 25 h 442"/>
                <a:gd name="T68" fmla="*/ 92 w 416"/>
                <a:gd name="T69" fmla="*/ 28 h 442"/>
                <a:gd name="T70" fmla="*/ 95 w 416"/>
                <a:gd name="T71" fmla="*/ 29 h 442"/>
                <a:gd name="T72" fmla="*/ 100 w 416"/>
                <a:gd name="T73" fmla="*/ 33 h 442"/>
                <a:gd name="T74" fmla="*/ 99 w 416"/>
                <a:gd name="T75" fmla="*/ 42 h 442"/>
                <a:gd name="T76" fmla="*/ 102 w 416"/>
                <a:gd name="T77" fmla="*/ 41 h 442"/>
                <a:gd name="T78" fmla="*/ 101 w 416"/>
                <a:gd name="T79" fmla="*/ 44 h 442"/>
                <a:gd name="T80" fmla="*/ 105 w 416"/>
                <a:gd name="T81" fmla="*/ 49 h 442"/>
                <a:gd name="T82" fmla="*/ 101 w 416"/>
                <a:gd name="T83" fmla="*/ 55 h 442"/>
                <a:gd name="T84" fmla="*/ 96 w 416"/>
                <a:gd name="T85" fmla="*/ 63 h 442"/>
                <a:gd name="T86" fmla="*/ 98 w 416"/>
                <a:gd name="T87" fmla="*/ 66 h 442"/>
                <a:gd name="T88" fmla="*/ 104 w 416"/>
                <a:gd name="T89" fmla="*/ 57 h 442"/>
                <a:gd name="T90" fmla="*/ 108 w 416"/>
                <a:gd name="T91" fmla="*/ 55 h 442"/>
                <a:gd name="T92" fmla="*/ 111 w 416"/>
                <a:gd name="T93" fmla="*/ 51 h 442"/>
                <a:gd name="T94" fmla="*/ 111 w 416"/>
                <a:gd name="T95" fmla="*/ 47 h 442"/>
                <a:gd name="T96" fmla="*/ 114 w 416"/>
                <a:gd name="T97" fmla="*/ 44 h 442"/>
                <a:gd name="T98" fmla="*/ 115 w 416"/>
                <a:gd name="T99" fmla="*/ 43 h 442"/>
                <a:gd name="T100" fmla="*/ 116 w 416"/>
                <a:gd name="T101" fmla="*/ 44 h 442"/>
                <a:gd name="T102" fmla="*/ 114 w 416"/>
                <a:gd name="T103" fmla="*/ 55 h 442"/>
                <a:gd name="T104" fmla="*/ 111 w 416"/>
                <a:gd name="T105" fmla="*/ 58 h 442"/>
                <a:gd name="T106" fmla="*/ 108 w 416"/>
                <a:gd name="T107" fmla="*/ 66 h 442"/>
                <a:gd name="T108" fmla="*/ 108 w 416"/>
                <a:gd name="T109" fmla="*/ 74 h 442"/>
                <a:gd name="T110" fmla="*/ 105 w 416"/>
                <a:gd name="T111" fmla="*/ 79 h 442"/>
                <a:gd name="T112" fmla="*/ 106 w 416"/>
                <a:gd name="T113" fmla="*/ 90 h 442"/>
                <a:gd name="T114" fmla="*/ 102 w 416"/>
                <a:gd name="T115" fmla="*/ 99 h 442"/>
                <a:gd name="T116" fmla="*/ 106 w 416"/>
                <a:gd name="T117" fmla="*/ 117 h 442"/>
                <a:gd name="T118" fmla="*/ 106 w 416"/>
                <a:gd name="T119" fmla="*/ 119 h 442"/>
                <a:gd name="T120" fmla="*/ 106 w 416"/>
                <a:gd name="T121" fmla="*/ 124 h 4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6"/>
                <a:gd name="T184" fmla="*/ 0 h 442"/>
                <a:gd name="T185" fmla="*/ 416 w 416"/>
                <a:gd name="T186" fmla="*/ 442 h 4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6" h="442">
                  <a:moveTo>
                    <a:pt x="176" y="442"/>
                  </a:moveTo>
                  <a:lnTo>
                    <a:pt x="174" y="432"/>
                  </a:lnTo>
                  <a:lnTo>
                    <a:pt x="166" y="426"/>
                  </a:lnTo>
                  <a:lnTo>
                    <a:pt x="144" y="418"/>
                  </a:lnTo>
                  <a:lnTo>
                    <a:pt x="138" y="390"/>
                  </a:lnTo>
                  <a:lnTo>
                    <a:pt x="134" y="378"/>
                  </a:lnTo>
                  <a:lnTo>
                    <a:pt x="138" y="370"/>
                  </a:lnTo>
                  <a:lnTo>
                    <a:pt x="140" y="362"/>
                  </a:lnTo>
                  <a:lnTo>
                    <a:pt x="132" y="356"/>
                  </a:lnTo>
                  <a:lnTo>
                    <a:pt x="126" y="344"/>
                  </a:lnTo>
                  <a:lnTo>
                    <a:pt x="124" y="324"/>
                  </a:lnTo>
                  <a:lnTo>
                    <a:pt x="124" y="312"/>
                  </a:lnTo>
                  <a:lnTo>
                    <a:pt x="122" y="306"/>
                  </a:lnTo>
                  <a:lnTo>
                    <a:pt x="100" y="292"/>
                  </a:lnTo>
                  <a:lnTo>
                    <a:pt x="80" y="276"/>
                  </a:lnTo>
                  <a:lnTo>
                    <a:pt x="72" y="262"/>
                  </a:lnTo>
                  <a:lnTo>
                    <a:pt x="52" y="252"/>
                  </a:lnTo>
                  <a:lnTo>
                    <a:pt x="46" y="248"/>
                  </a:lnTo>
                  <a:lnTo>
                    <a:pt x="46" y="244"/>
                  </a:lnTo>
                  <a:lnTo>
                    <a:pt x="42" y="242"/>
                  </a:lnTo>
                  <a:lnTo>
                    <a:pt x="24" y="238"/>
                  </a:lnTo>
                  <a:lnTo>
                    <a:pt x="22" y="234"/>
                  </a:lnTo>
                  <a:lnTo>
                    <a:pt x="14" y="228"/>
                  </a:lnTo>
                  <a:lnTo>
                    <a:pt x="10" y="222"/>
                  </a:lnTo>
                  <a:lnTo>
                    <a:pt x="10" y="198"/>
                  </a:lnTo>
                  <a:lnTo>
                    <a:pt x="14" y="180"/>
                  </a:lnTo>
                  <a:lnTo>
                    <a:pt x="12" y="170"/>
                  </a:lnTo>
                  <a:lnTo>
                    <a:pt x="18" y="160"/>
                  </a:lnTo>
                  <a:lnTo>
                    <a:pt x="10" y="146"/>
                  </a:lnTo>
                  <a:lnTo>
                    <a:pt x="0" y="142"/>
                  </a:lnTo>
                  <a:lnTo>
                    <a:pt x="6" y="126"/>
                  </a:lnTo>
                  <a:lnTo>
                    <a:pt x="8" y="124"/>
                  </a:lnTo>
                  <a:lnTo>
                    <a:pt x="8" y="114"/>
                  </a:lnTo>
                  <a:lnTo>
                    <a:pt x="28" y="98"/>
                  </a:lnTo>
                  <a:lnTo>
                    <a:pt x="36" y="96"/>
                  </a:lnTo>
                  <a:lnTo>
                    <a:pt x="40" y="90"/>
                  </a:lnTo>
                  <a:lnTo>
                    <a:pt x="38" y="36"/>
                  </a:lnTo>
                  <a:lnTo>
                    <a:pt x="44" y="32"/>
                  </a:lnTo>
                  <a:lnTo>
                    <a:pt x="48" y="24"/>
                  </a:lnTo>
                  <a:lnTo>
                    <a:pt x="56" y="28"/>
                  </a:lnTo>
                  <a:lnTo>
                    <a:pt x="66" y="30"/>
                  </a:lnTo>
                  <a:lnTo>
                    <a:pt x="78" y="30"/>
                  </a:lnTo>
                  <a:lnTo>
                    <a:pt x="96" y="18"/>
                  </a:lnTo>
                  <a:lnTo>
                    <a:pt x="130" y="0"/>
                  </a:lnTo>
                  <a:lnTo>
                    <a:pt x="138" y="0"/>
                  </a:lnTo>
                  <a:lnTo>
                    <a:pt x="140" y="2"/>
                  </a:lnTo>
                  <a:lnTo>
                    <a:pt x="140" y="10"/>
                  </a:lnTo>
                  <a:lnTo>
                    <a:pt x="136" y="16"/>
                  </a:lnTo>
                  <a:lnTo>
                    <a:pt x="136" y="20"/>
                  </a:lnTo>
                  <a:lnTo>
                    <a:pt x="132" y="34"/>
                  </a:lnTo>
                  <a:lnTo>
                    <a:pt x="146" y="28"/>
                  </a:lnTo>
                  <a:lnTo>
                    <a:pt x="152" y="28"/>
                  </a:lnTo>
                  <a:lnTo>
                    <a:pt x="160" y="36"/>
                  </a:lnTo>
                  <a:lnTo>
                    <a:pt x="168" y="34"/>
                  </a:lnTo>
                  <a:lnTo>
                    <a:pt x="172" y="40"/>
                  </a:lnTo>
                  <a:lnTo>
                    <a:pt x="182" y="42"/>
                  </a:lnTo>
                  <a:lnTo>
                    <a:pt x="188" y="46"/>
                  </a:lnTo>
                  <a:lnTo>
                    <a:pt x="190" y="56"/>
                  </a:lnTo>
                  <a:lnTo>
                    <a:pt x="196" y="60"/>
                  </a:lnTo>
                  <a:lnTo>
                    <a:pt x="260" y="72"/>
                  </a:lnTo>
                  <a:lnTo>
                    <a:pt x="268" y="72"/>
                  </a:lnTo>
                  <a:lnTo>
                    <a:pt x="282" y="84"/>
                  </a:lnTo>
                  <a:lnTo>
                    <a:pt x="292" y="84"/>
                  </a:lnTo>
                  <a:lnTo>
                    <a:pt x="294" y="88"/>
                  </a:lnTo>
                  <a:lnTo>
                    <a:pt x="298" y="84"/>
                  </a:lnTo>
                  <a:lnTo>
                    <a:pt x="302" y="84"/>
                  </a:lnTo>
                  <a:lnTo>
                    <a:pt x="318" y="86"/>
                  </a:lnTo>
                  <a:lnTo>
                    <a:pt x="328" y="90"/>
                  </a:lnTo>
                  <a:lnTo>
                    <a:pt x="334" y="94"/>
                  </a:lnTo>
                  <a:lnTo>
                    <a:pt x="330" y="96"/>
                  </a:lnTo>
                  <a:lnTo>
                    <a:pt x="330" y="100"/>
                  </a:lnTo>
                  <a:lnTo>
                    <a:pt x="340" y="102"/>
                  </a:lnTo>
                  <a:lnTo>
                    <a:pt x="354" y="110"/>
                  </a:lnTo>
                  <a:lnTo>
                    <a:pt x="356" y="118"/>
                  </a:lnTo>
                  <a:lnTo>
                    <a:pt x="352" y="142"/>
                  </a:lnTo>
                  <a:lnTo>
                    <a:pt x="354" y="144"/>
                  </a:lnTo>
                  <a:lnTo>
                    <a:pt x="366" y="142"/>
                  </a:lnTo>
                  <a:lnTo>
                    <a:pt x="368" y="142"/>
                  </a:lnTo>
                  <a:lnTo>
                    <a:pt x="366" y="148"/>
                  </a:lnTo>
                  <a:lnTo>
                    <a:pt x="362" y="152"/>
                  </a:lnTo>
                  <a:lnTo>
                    <a:pt x="366" y="164"/>
                  </a:lnTo>
                  <a:lnTo>
                    <a:pt x="376" y="170"/>
                  </a:lnTo>
                  <a:lnTo>
                    <a:pt x="374" y="172"/>
                  </a:lnTo>
                  <a:lnTo>
                    <a:pt x="360" y="188"/>
                  </a:lnTo>
                  <a:lnTo>
                    <a:pt x="352" y="206"/>
                  </a:lnTo>
                  <a:lnTo>
                    <a:pt x="348" y="218"/>
                  </a:lnTo>
                  <a:lnTo>
                    <a:pt x="346" y="224"/>
                  </a:lnTo>
                  <a:lnTo>
                    <a:pt x="350" y="228"/>
                  </a:lnTo>
                  <a:lnTo>
                    <a:pt x="360" y="222"/>
                  </a:lnTo>
                  <a:lnTo>
                    <a:pt x="372" y="200"/>
                  </a:lnTo>
                  <a:lnTo>
                    <a:pt x="384" y="190"/>
                  </a:lnTo>
                  <a:lnTo>
                    <a:pt x="390" y="188"/>
                  </a:lnTo>
                  <a:lnTo>
                    <a:pt x="392" y="182"/>
                  </a:lnTo>
                  <a:lnTo>
                    <a:pt x="398" y="176"/>
                  </a:lnTo>
                  <a:lnTo>
                    <a:pt x="400" y="170"/>
                  </a:lnTo>
                  <a:lnTo>
                    <a:pt x="400" y="162"/>
                  </a:lnTo>
                  <a:lnTo>
                    <a:pt x="400" y="158"/>
                  </a:lnTo>
                  <a:lnTo>
                    <a:pt x="404" y="154"/>
                  </a:lnTo>
                  <a:lnTo>
                    <a:pt x="406" y="148"/>
                  </a:lnTo>
                  <a:lnTo>
                    <a:pt x="410" y="146"/>
                  </a:lnTo>
                  <a:lnTo>
                    <a:pt x="414" y="146"/>
                  </a:lnTo>
                  <a:lnTo>
                    <a:pt x="416" y="150"/>
                  </a:lnTo>
                  <a:lnTo>
                    <a:pt x="414" y="162"/>
                  </a:lnTo>
                  <a:lnTo>
                    <a:pt x="404" y="188"/>
                  </a:lnTo>
                  <a:lnTo>
                    <a:pt x="400" y="194"/>
                  </a:lnTo>
                  <a:lnTo>
                    <a:pt x="396" y="202"/>
                  </a:lnTo>
                  <a:lnTo>
                    <a:pt x="396" y="208"/>
                  </a:lnTo>
                  <a:lnTo>
                    <a:pt x="388" y="228"/>
                  </a:lnTo>
                  <a:lnTo>
                    <a:pt x="388" y="246"/>
                  </a:lnTo>
                  <a:lnTo>
                    <a:pt x="386" y="258"/>
                  </a:lnTo>
                  <a:lnTo>
                    <a:pt x="378" y="268"/>
                  </a:lnTo>
                  <a:lnTo>
                    <a:pt x="376" y="274"/>
                  </a:lnTo>
                  <a:lnTo>
                    <a:pt x="378" y="288"/>
                  </a:lnTo>
                  <a:lnTo>
                    <a:pt x="380" y="312"/>
                  </a:lnTo>
                  <a:lnTo>
                    <a:pt x="376" y="316"/>
                  </a:lnTo>
                  <a:lnTo>
                    <a:pt x="368" y="342"/>
                  </a:lnTo>
                  <a:lnTo>
                    <a:pt x="372" y="378"/>
                  </a:lnTo>
                  <a:lnTo>
                    <a:pt x="382" y="404"/>
                  </a:lnTo>
                  <a:lnTo>
                    <a:pt x="380" y="408"/>
                  </a:lnTo>
                  <a:lnTo>
                    <a:pt x="382" y="412"/>
                  </a:lnTo>
                  <a:lnTo>
                    <a:pt x="380" y="418"/>
                  </a:lnTo>
                  <a:lnTo>
                    <a:pt x="382" y="428"/>
                  </a:lnTo>
                  <a:lnTo>
                    <a:pt x="176" y="442"/>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39" name="Freeform 10"/>
            <p:cNvSpPr>
              <a:spLocks/>
            </p:cNvSpPr>
            <p:nvPr/>
          </p:nvSpPr>
          <p:spPr bwMode="gray">
            <a:xfrm>
              <a:off x="4688620" y="3169531"/>
              <a:ext cx="817563" cy="440532"/>
            </a:xfrm>
            <a:custGeom>
              <a:avLst/>
              <a:gdLst>
                <a:gd name="T0" fmla="*/ 5 w 584"/>
                <a:gd name="T1" fmla="*/ 0 h 312"/>
                <a:gd name="T2" fmla="*/ 144 w 584"/>
                <a:gd name="T3" fmla="*/ 3 h 312"/>
                <a:gd name="T4" fmla="*/ 153 w 584"/>
                <a:gd name="T5" fmla="*/ 10 h 312"/>
                <a:gd name="T6" fmla="*/ 151 w 584"/>
                <a:gd name="T7" fmla="*/ 13 h 312"/>
                <a:gd name="T8" fmla="*/ 150 w 584"/>
                <a:gd name="T9" fmla="*/ 16 h 312"/>
                <a:gd name="T10" fmla="*/ 152 w 584"/>
                <a:gd name="T11" fmla="*/ 17 h 312"/>
                <a:gd name="T12" fmla="*/ 153 w 584"/>
                <a:gd name="T13" fmla="*/ 19 h 312"/>
                <a:gd name="T14" fmla="*/ 155 w 584"/>
                <a:gd name="T15" fmla="*/ 23 h 312"/>
                <a:gd name="T16" fmla="*/ 159 w 584"/>
                <a:gd name="T17" fmla="*/ 25 h 312"/>
                <a:gd name="T18" fmla="*/ 159 w 584"/>
                <a:gd name="T19" fmla="*/ 26 h 312"/>
                <a:gd name="T20" fmla="*/ 160 w 584"/>
                <a:gd name="T21" fmla="*/ 26 h 312"/>
                <a:gd name="T22" fmla="*/ 160 w 584"/>
                <a:gd name="T23" fmla="*/ 85 h 312"/>
                <a:gd name="T24" fmla="*/ 0 w 584"/>
                <a:gd name="T25" fmla="*/ 81 h 312"/>
                <a:gd name="T26" fmla="*/ 5 w 584"/>
                <a:gd name="T27" fmla="*/ 0 h 3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4"/>
                <a:gd name="T43" fmla="*/ 0 h 312"/>
                <a:gd name="T44" fmla="*/ 584 w 584"/>
                <a:gd name="T45" fmla="*/ 312 h 3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4" h="312">
                  <a:moveTo>
                    <a:pt x="18" y="0"/>
                  </a:moveTo>
                  <a:lnTo>
                    <a:pt x="524" y="10"/>
                  </a:lnTo>
                  <a:lnTo>
                    <a:pt x="558" y="36"/>
                  </a:lnTo>
                  <a:lnTo>
                    <a:pt x="548" y="48"/>
                  </a:lnTo>
                  <a:lnTo>
                    <a:pt x="546" y="60"/>
                  </a:lnTo>
                  <a:lnTo>
                    <a:pt x="550" y="66"/>
                  </a:lnTo>
                  <a:lnTo>
                    <a:pt x="558" y="70"/>
                  </a:lnTo>
                  <a:lnTo>
                    <a:pt x="564" y="88"/>
                  </a:lnTo>
                  <a:lnTo>
                    <a:pt x="572" y="92"/>
                  </a:lnTo>
                  <a:lnTo>
                    <a:pt x="578" y="94"/>
                  </a:lnTo>
                  <a:lnTo>
                    <a:pt x="582" y="96"/>
                  </a:lnTo>
                  <a:lnTo>
                    <a:pt x="584" y="312"/>
                  </a:lnTo>
                  <a:lnTo>
                    <a:pt x="0" y="300"/>
                  </a:lnTo>
                  <a:lnTo>
                    <a:pt x="18" y="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0" name="Freeform 11"/>
            <p:cNvSpPr>
              <a:spLocks/>
            </p:cNvSpPr>
            <p:nvPr/>
          </p:nvSpPr>
          <p:spPr bwMode="gray">
            <a:xfrm>
              <a:off x="5379182" y="3090156"/>
              <a:ext cx="742156" cy="638969"/>
            </a:xfrm>
            <a:custGeom>
              <a:avLst/>
              <a:gdLst>
                <a:gd name="T0" fmla="*/ 126 w 528"/>
                <a:gd name="T1" fmla="*/ 105 h 456"/>
                <a:gd name="T2" fmla="*/ 128 w 528"/>
                <a:gd name="T3" fmla="*/ 109 h 456"/>
                <a:gd name="T4" fmla="*/ 129 w 528"/>
                <a:gd name="T5" fmla="*/ 114 h 456"/>
                <a:gd name="T6" fmla="*/ 123 w 528"/>
                <a:gd name="T7" fmla="*/ 118 h 456"/>
                <a:gd name="T8" fmla="*/ 137 w 528"/>
                <a:gd name="T9" fmla="*/ 118 h 456"/>
                <a:gd name="T10" fmla="*/ 138 w 528"/>
                <a:gd name="T11" fmla="*/ 114 h 456"/>
                <a:gd name="T12" fmla="*/ 141 w 528"/>
                <a:gd name="T13" fmla="*/ 105 h 456"/>
                <a:gd name="T14" fmla="*/ 145 w 528"/>
                <a:gd name="T15" fmla="*/ 102 h 456"/>
                <a:gd name="T16" fmla="*/ 148 w 528"/>
                <a:gd name="T17" fmla="*/ 102 h 456"/>
                <a:gd name="T18" fmla="*/ 149 w 528"/>
                <a:gd name="T19" fmla="*/ 94 h 456"/>
                <a:gd name="T20" fmla="*/ 147 w 528"/>
                <a:gd name="T21" fmla="*/ 91 h 456"/>
                <a:gd name="T22" fmla="*/ 147 w 528"/>
                <a:gd name="T23" fmla="*/ 90 h 456"/>
                <a:gd name="T24" fmla="*/ 144 w 528"/>
                <a:gd name="T25" fmla="*/ 91 h 456"/>
                <a:gd name="T26" fmla="*/ 138 w 528"/>
                <a:gd name="T27" fmla="*/ 84 h 456"/>
                <a:gd name="T28" fmla="*/ 141 w 528"/>
                <a:gd name="T29" fmla="*/ 83 h 456"/>
                <a:gd name="T30" fmla="*/ 138 w 528"/>
                <a:gd name="T31" fmla="*/ 78 h 456"/>
                <a:gd name="T32" fmla="*/ 131 w 528"/>
                <a:gd name="T33" fmla="*/ 70 h 456"/>
                <a:gd name="T34" fmla="*/ 123 w 528"/>
                <a:gd name="T35" fmla="*/ 66 h 456"/>
                <a:gd name="T36" fmla="*/ 116 w 528"/>
                <a:gd name="T37" fmla="*/ 58 h 456"/>
                <a:gd name="T38" fmla="*/ 123 w 528"/>
                <a:gd name="T39" fmla="*/ 53 h 456"/>
                <a:gd name="T40" fmla="*/ 123 w 528"/>
                <a:gd name="T41" fmla="*/ 46 h 456"/>
                <a:gd name="T42" fmla="*/ 116 w 528"/>
                <a:gd name="T43" fmla="*/ 41 h 456"/>
                <a:gd name="T44" fmla="*/ 112 w 528"/>
                <a:gd name="T45" fmla="*/ 45 h 456"/>
                <a:gd name="T46" fmla="*/ 107 w 528"/>
                <a:gd name="T47" fmla="*/ 34 h 456"/>
                <a:gd name="T48" fmla="*/ 99 w 528"/>
                <a:gd name="T49" fmla="*/ 28 h 456"/>
                <a:gd name="T50" fmla="*/ 93 w 528"/>
                <a:gd name="T51" fmla="*/ 19 h 456"/>
                <a:gd name="T52" fmla="*/ 90 w 528"/>
                <a:gd name="T53" fmla="*/ 10 h 456"/>
                <a:gd name="T54" fmla="*/ 92 w 528"/>
                <a:gd name="T55" fmla="*/ 6 h 456"/>
                <a:gd name="T56" fmla="*/ 0 w 528"/>
                <a:gd name="T57" fmla="*/ 3 h 456"/>
                <a:gd name="T58" fmla="*/ 3 w 528"/>
                <a:gd name="T59" fmla="*/ 7 h 456"/>
                <a:gd name="T60" fmla="*/ 8 w 528"/>
                <a:gd name="T61" fmla="*/ 14 h 456"/>
                <a:gd name="T62" fmla="*/ 9 w 528"/>
                <a:gd name="T63" fmla="*/ 17 h 456"/>
                <a:gd name="T64" fmla="*/ 18 w 528"/>
                <a:gd name="T65" fmla="*/ 25 h 456"/>
                <a:gd name="T66" fmla="*/ 15 w 528"/>
                <a:gd name="T67" fmla="*/ 31 h 456"/>
                <a:gd name="T68" fmla="*/ 18 w 528"/>
                <a:gd name="T69" fmla="*/ 34 h 456"/>
                <a:gd name="T70" fmla="*/ 22 w 528"/>
                <a:gd name="T71" fmla="*/ 40 h 456"/>
                <a:gd name="T72" fmla="*/ 24 w 528"/>
                <a:gd name="T73" fmla="*/ 41 h 456"/>
                <a:gd name="T74" fmla="*/ 26 w 528"/>
                <a:gd name="T75" fmla="*/ 110 h 4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8"/>
                <a:gd name="T115" fmla="*/ 0 h 456"/>
                <a:gd name="T116" fmla="*/ 528 w 528"/>
                <a:gd name="T117" fmla="*/ 456 h 4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8" h="456">
                  <a:moveTo>
                    <a:pt x="92" y="420"/>
                  </a:moveTo>
                  <a:lnTo>
                    <a:pt x="444" y="404"/>
                  </a:lnTo>
                  <a:lnTo>
                    <a:pt x="442" y="408"/>
                  </a:lnTo>
                  <a:lnTo>
                    <a:pt x="450" y="414"/>
                  </a:lnTo>
                  <a:lnTo>
                    <a:pt x="454" y="422"/>
                  </a:lnTo>
                  <a:lnTo>
                    <a:pt x="452" y="430"/>
                  </a:lnTo>
                  <a:lnTo>
                    <a:pt x="442" y="438"/>
                  </a:lnTo>
                  <a:lnTo>
                    <a:pt x="432" y="450"/>
                  </a:lnTo>
                  <a:lnTo>
                    <a:pt x="430" y="456"/>
                  </a:lnTo>
                  <a:lnTo>
                    <a:pt x="484" y="452"/>
                  </a:lnTo>
                  <a:lnTo>
                    <a:pt x="488" y="438"/>
                  </a:lnTo>
                  <a:lnTo>
                    <a:pt x="486" y="432"/>
                  </a:lnTo>
                  <a:lnTo>
                    <a:pt x="490" y="416"/>
                  </a:lnTo>
                  <a:lnTo>
                    <a:pt x="496" y="402"/>
                  </a:lnTo>
                  <a:lnTo>
                    <a:pt x="502" y="394"/>
                  </a:lnTo>
                  <a:lnTo>
                    <a:pt x="512" y="390"/>
                  </a:lnTo>
                  <a:lnTo>
                    <a:pt x="516" y="392"/>
                  </a:lnTo>
                  <a:lnTo>
                    <a:pt x="520" y="388"/>
                  </a:lnTo>
                  <a:lnTo>
                    <a:pt x="528" y="364"/>
                  </a:lnTo>
                  <a:lnTo>
                    <a:pt x="526" y="354"/>
                  </a:lnTo>
                  <a:lnTo>
                    <a:pt x="520" y="352"/>
                  </a:lnTo>
                  <a:lnTo>
                    <a:pt x="518" y="350"/>
                  </a:lnTo>
                  <a:lnTo>
                    <a:pt x="518" y="348"/>
                  </a:lnTo>
                  <a:lnTo>
                    <a:pt x="516" y="346"/>
                  </a:lnTo>
                  <a:lnTo>
                    <a:pt x="510" y="346"/>
                  </a:lnTo>
                  <a:lnTo>
                    <a:pt x="510" y="350"/>
                  </a:lnTo>
                  <a:lnTo>
                    <a:pt x="506" y="352"/>
                  </a:lnTo>
                  <a:lnTo>
                    <a:pt x="490" y="324"/>
                  </a:lnTo>
                  <a:lnTo>
                    <a:pt x="490" y="320"/>
                  </a:lnTo>
                  <a:lnTo>
                    <a:pt x="496" y="314"/>
                  </a:lnTo>
                  <a:lnTo>
                    <a:pt x="498" y="310"/>
                  </a:lnTo>
                  <a:lnTo>
                    <a:pt x="490" y="302"/>
                  </a:lnTo>
                  <a:lnTo>
                    <a:pt x="486" y="284"/>
                  </a:lnTo>
                  <a:lnTo>
                    <a:pt x="464" y="264"/>
                  </a:lnTo>
                  <a:lnTo>
                    <a:pt x="452" y="262"/>
                  </a:lnTo>
                  <a:lnTo>
                    <a:pt x="430" y="248"/>
                  </a:lnTo>
                  <a:lnTo>
                    <a:pt x="418" y="234"/>
                  </a:lnTo>
                  <a:lnTo>
                    <a:pt x="412" y="224"/>
                  </a:lnTo>
                  <a:lnTo>
                    <a:pt x="416" y="218"/>
                  </a:lnTo>
                  <a:lnTo>
                    <a:pt x="430" y="200"/>
                  </a:lnTo>
                  <a:lnTo>
                    <a:pt x="428" y="186"/>
                  </a:lnTo>
                  <a:lnTo>
                    <a:pt x="432" y="174"/>
                  </a:lnTo>
                  <a:lnTo>
                    <a:pt x="428" y="168"/>
                  </a:lnTo>
                  <a:lnTo>
                    <a:pt x="410" y="158"/>
                  </a:lnTo>
                  <a:lnTo>
                    <a:pt x="404" y="162"/>
                  </a:lnTo>
                  <a:lnTo>
                    <a:pt x="396" y="170"/>
                  </a:lnTo>
                  <a:lnTo>
                    <a:pt x="392" y="166"/>
                  </a:lnTo>
                  <a:lnTo>
                    <a:pt x="380" y="130"/>
                  </a:lnTo>
                  <a:lnTo>
                    <a:pt x="374" y="124"/>
                  </a:lnTo>
                  <a:lnTo>
                    <a:pt x="350" y="106"/>
                  </a:lnTo>
                  <a:lnTo>
                    <a:pt x="328" y="80"/>
                  </a:lnTo>
                  <a:lnTo>
                    <a:pt x="328" y="72"/>
                  </a:lnTo>
                  <a:lnTo>
                    <a:pt x="320" y="56"/>
                  </a:lnTo>
                  <a:lnTo>
                    <a:pt x="320" y="38"/>
                  </a:lnTo>
                  <a:lnTo>
                    <a:pt x="324" y="26"/>
                  </a:lnTo>
                  <a:lnTo>
                    <a:pt x="324" y="22"/>
                  </a:lnTo>
                  <a:lnTo>
                    <a:pt x="300" y="0"/>
                  </a:lnTo>
                  <a:lnTo>
                    <a:pt x="0" y="8"/>
                  </a:lnTo>
                  <a:lnTo>
                    <a:pt x="6" y="18"/>
                  </a:lnTo>
                  <a:lnTo>
                    <a:pt x="14" y="26"/>
                  </a:lnTo>
                  <a:lnTo>
                    <a:pt x="16" y="40"/>
                  </a:lnTo>
                  <a:lnTo>
                    <a:pt x="26" y="52"/>
                  </a:lnTo>
                  <a:lnTo>
                    <a:pt x="32" y="54"/>
                  </a:lnTo>
                  <a:lnTo>
                    <a:pt x="30" y="66"/>
                  </a:lnTo>
                  <a:lnTo>
                    <a:pt x="30" y="68"/>
                  </a:lnTo>
                  <a:lnTo>
                    <a:pt x="64" y="94"/>
                  </a:lnTo>
                  <a:lnTo>
                    <a:pt x="54" y="106"/>
                  </a:lnTo>
                  <a:lnTo>
                    <a:pt x="52" y="118"/>
                  </a:lnTo>
                  <a:lnTo>
                    <a:pt x="56" y="124"/>
                  </a:lnTo>
                  <a:lnTo>
                    <a:pt x="64" y="128"/>
                  </a:lnTo>
                  <a:lnTo>
                    <a:pt x="70" y="146"/>
                  </a:lnTo>
                  <a:lnTo>
                    <a:pt x="78" y="150"/>
                  </a:lnTo>
                  <a:lnTo>
                    <a:pt x="84" y="152"/>
                  </a:lnTo>
                  <a:lnTo>
                    <a:pt x="88" y="154"/>
                  </a:lnTo>
                  <a:lnTo>
                    <a:pt x="90" y="370"/>
                  </a:lnTo>
                  <a:lnTo>
                    <a:pt x="92" y="42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1" name="Freeform 12"/>
            <p:cNvSpPr>
              <a:spLocks/>
            </p:cNvSpPr>
            <p:nvPr/>
          </p:nvSpPr>
          <p:spPr bwMode="gray">
            <a:xfrm>
              <a:off x="5510151" y="3655702"/>
              <a:ext cx="545703" cy="509985"/>
            </a:xfrm>
            <a:custGeom>
              <a:avLst/>
              <a:gdLst>
                <a:gd name="T0" fmla="*/ 0 w 392"/>
                <a:gd name="T1" fmla="*/ 4 h 360"/>
                <a:gd name="T2" fmla="*/ 93 w 392"/>
                <a:gd name="T3" fmla="*/ 0 h 360"/>
                <a:gd name="T4" fmla="*/ 91 w 392"/>
                <a:gd name="T5" fmla="*/ 3 h 360"/>
                <a:gd name="T6" fmla="*/ 95 w 392"/>
                <a:gd name="T7" fmla="*/ 3 h 360"/>
                <a:gd name="T8" fmla="*/ 95 w 392"/>
                <a:gd name="T9" fmla="*/ 5 h 360"/>
                <a:gd name="T10" fmla="*/ 95 w 392"/>
                <a:gd name="T11" fmla="*/ 8 h 360"/>
                <a:gd name="T12" fmla="*/ 91 w 392"/>
                <a:gd name="T13" fmla="*/ 10 h 360"/>
                <a:gd name="T14" fmla="*/ 90 w 392"/>
                <a:gd name="T15" fmla="*/ 13 h 360"/>
                <a:gd name="T16" fmla="*/ 89 w 392"/>
                <a:gd name="T17" fmla="*/ 15 h 360"/>
                <a:gd name="T18" fmla="*/ 103 w 392"/>
                <a:gd name="T19" fmla="*/ 14 h 360"/>
                <a:gd name="T20" fmla="*/ 103 w 392"/>
                <a:gd name="T21" fmla="*/ 15 h 360"/>
                <a:gd name="T22" fmla="*/ 103 w 392"/>
                <a:gd name="T23" fmla="*/ 16 h 360"/>
                <a:gd name="T24" fmla="*/ 103 w 392"/>
                <a:gd name="T25" fmla="*/ 18 h 360"/>
                <a:gd name="T26" fmla="*/ 100 w 392"/>
                <a:gd name="T27" fmla="*/ 21 h 360"/>
                <a:gd name="T28" fmla="*/ 98 w 392"/>
                <a:gd name="T29" fmla="*/ 28 h 360"/>
                <a:gd name="T30" fmla="*/ 96 w 392"/>
                <a:gd name="T31" fmla="*/ 32 h 360"/>
                <a:gd name="T32" fmla="*/ 97 w 392"/>
                <a:gd name="T33" fmla="*/ 36 h 360"/>
                <a:gd name="T34" fmla="*/ 96 w 392"/>
                <a:gd name="T35" fmla="*/ 40 h 360"/>
                <a:gd name="T36" fmla="*/ 95 w 392"/>
                <a:gd name="T37" fmla="*/ 40 h 360"/>
                <a:gd name="T38" fmla="*/ 94 w 392"/>
                <a:gd name="T39" fmla="*/ 43 h 360"/>
                <a:gd name="T40" fmla="*/ 93 w 392"/>
                <a:gd name="T41" fmla="*/ 44 h 360"/>
                <a:gd name="T42" fmla="*/ 89 w 392"/>
                <a:gd name="T43" fmla="*/ 48 h 360"/>
                <a:gd name="T44" fmla="*/ 88 w 392"/>
                <a:gd name="T45" fmla="*/ 53 h 360"/>
                <a:gd name="T46" fmla="*/ 88 w 392"/>
                <a:gd name="T47" fmla="*/ 57 h 360"/>
                <a:gd name="T48" fmla="*/ 87 w 392"/>
                <a:gd name="T49" fmla="*/ 59 h 360"/>
                <a:gd name="T50" fmla="*/ 84 w 392"/>
                <a:gd name="T51" fmla="*/ 62 h 360"/>
                <a:gd name="T52" fmla="*/ 82 w 392"/>
                <a:gd name="T53" fmla="*/ 67 h 360"/>
                <a:gd name="T54" fmla="*/ 78 w 392"/>
                <a:gd name="T55" fmla="*/ 68 h 360"/>
                <a:gd name="T56" fmla="*/ 78 w 392"/>
                <a:gd name="T57" fmla="*/ 71 h 360"/>
                <a:gd name="T58" fmla="*/ 78 w 392"/>
                <a:gd name="T59" fmla="*/ 73 h 360"/>
                <a:gd name="T60" fmla="*/ 78 w 392"/>
                <a:gd name="T61" fmla="*/ 77 h 360"/>
                <a:gd name="T62" fmla="*/ 77 w 392"/>
                <a:gd name="T63" fmla="*/ 80 h 360"/>
                <a:gd name="T64" fmla="*/ 74 w 392"/>
                <a:gd name="T65" fmla="*/ 84 h 360"/>
                <a:gd name="T66" fmla="*/ 74 w 392"/>
                <a:gd name="T67" fmla="*/ 89 h 360"/>
                <a:gd name="T68" fmla="*/ 77 w 392"/>
                <a:gd name="T69" fmla="*/ 90 h 360"/>
                <a:gd name="T70" fmla="*/ 78 w 392"/>
                <a:gd name="T71" fmla="*/ 94 h 360"/>
                <a:gd name="T72" fmla="*/ 78 w 392"/>
                <a:gd name="T73" fmla="*/ 94 h 360"/>
                <a:gd name="T74" fmla="*/ 78 w 392"/>
                <a:gd name="T75" fmla="*/ 96 h 360"/>
                <a:gd name="T76" fmla="*/ 77 w 392"/>
                <a:gd name="T77" fmla="*/ 97 h 360"/>
                <a:gd name="T78" fmla="*/ 77 w 392"/>
                <a:gd name="T79" fmla="*/ 98 h 360"/>
                <a:gd name="T80" fmla="*/ 77 w 392"/>
                <a:gd name="T81" fmla="*/ 101 h 360"/>
                <a:gd name="T82" fmla="*/ 14 w 392"/>
                <a:gd name="T83" fmla="*/ 102 h 360"/>
                <a:gd name="T84" fmla="*/ 14 w 392"/>
                <a:gd name="T85" fmla="*/ 88 h 360"/>
                <a:gd name="T86" fmla="*/ 10 w 392"/>
                <a:gd name="T87" fmla="*/ 87 h 360"/>
                <a:gd name="T88" fmla="*/ 8 w 392"/>
                <a:gd name="T89" fmla="*/ 89 h 360"/>
                <a:gd name="T90" fmla="*/ 7 w 392"/>
                <a:gd name="T91" fmla="*/ 88 h 360"/>
                <a:gd name="T92" fmla="*/ 3 w 392"/>
                <a:gd name="T93" fmla="*/ 85 h 360"/>
                <a:gd name="T94" fmla="*/ 3 w 392"/>
                <a:gd name="T95" fmla="*/ 36 h 360"/>
                <a:gd name="T96" fmla="*/ 0 w 392"/>
                <a:gd name="T97" fmla="*/ 4 h 3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360"/>
                <a:gd name="T149" fmla="*/ 392 w 392"/>
                <a:gd name="T150" fmla="*/ 360 h 3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360">
                  <a:moveTo>
                    <a:pt x="0" y="16"/>
                  </a:moveTo>
                  <a:lnTo>
                    <a:pt x="352" y="0"/>
                  </a:lnTo>
                  <a:lnTo>
                    <a:pt x="350" y="4"/>
                  </a:lnTo>
                  <a:lnTo>
                    <a:pt x="358" y="10"/>
                  </a:lnTo>
                  <a:lnTo>
                    <a:pt x="362" y="18"/>
                  </a:lnTo>
                  <a:lnTo>
                    <a:pt x="360" y="26"/>
                  </a:lnTo>
                  <a:lnTo>
                    <a:pt x="350" y="34"/>
                  </a:lnTo>
                  <a:lnTo>
                    <a:pt x="340" y="46"/>
                  </a:lnTo>
                  <a:lnTo>
                    <a:pt x="338" y="52"/>
                  </a:lnTo>
                  <a:lnTo>
                    <a:pt x="392" y="48"/>
                  </a:lnTo>
                  <a:lnTo>
                    <a:pt x="390" y="54"/>
                  </a:lnTo>
                  <a:lnTo>
                    <a:pt x="392" y="58"/>
                  </a:lnTo>
                  <a:lnTo>
                    <a:pt x="388" y="66"/>
                  </a:lnTo>
                  <a:lnTo>
                    <a:pt x="378" y="76"/>
                  </a:lnTo>
                  <a:lnTo>
                    <a:pt x="374" y="98"/>
                  </a:lnTo>
                  <a:lnTo>
                    <a:pt x="364" y="110"/>
                  </a:lnTo>
                  <a:lnTo>
                    <a:pt x="366" y="124"/>
                  </a:lnTo>
                  <a:lnTo>
                    <a:pt x="364" y="142"/>
                  </a:lnTo>
                  <a:lnTo>
                    <a:pt x="362" y="142"/>
                  </a:lnTo>
                  <a:lnTo>
                    <a:pt x="354" y="152"/>
                  </a:lnTo>
                  <a:lnTo>
                    <a:pt x="352" y="156"/>
                  </a:lnTo>
                  <a:lnTo>
                    <a:pt x="336" y="170"/>
                  </a:lnTo>
                  <a:lnTo>
                    <a:pt x="332" y="186"/>
                  </a:lnTo>
                  <a:lnTo>
                    <a:pt x="332" y="200"/>
                  </a:lnTo>
                  <a:lnTo>
                    <a:pt x="330" y="210"/>
                  </a:lnTo>
                  <a:lnTo>
                    <a:pt x="316" y="218"/>
                  </a:lnTo>
                  <a:lnTo>
                    <a:pt x="306" y="234"/>
                  </a:lnTo>
                  <a:lnTo>
                    <a:pt x="302" y="238"/>
                  </a:lnTo>
                  <a:lnTo>
                    <a:pt x="302" y="250"/>
                  </a:lnTo>
                  <a:lnTo>
                    <a:pt x="294" y="260"/>
                  </a:lnTo>
                  <a:lnTo>
                    <a:pt x="294" y="270"/>
                  </a:lnTo>
                  <a:lnTo>
                    <a:pt x="290" y="282"/>
                  </a:lnTo>
                  <a:lnTo>
                    <a:pt x="282" y="296"/>
                  </a:lnTo>
                  <a:lnTo>
                    <a:pt x="284" y="312"/>
                  </a:lnTo>
                  <a:lnTo>
                    <a:pt x="292" y="320"/>
                  </a:lnTo>
                  <a:lnTo>
                    <a:pt x="294" y="330"/>
                  </a:lnTo>
                  <a:lnTo>
                    <a:pt x="296" y="332"/>
                  </a:lnTo>
                  <a:lnTo>
                    <a:pt x="296" y="336"/>
                  </a:lnTo>
                  <a:lnTo>
                    <a:pt x="292" y="340"/>
                  </a:lnTo>
                  <a:lnTo>
                    <a:pt x="290" y="348"/>
                  </a:lnTo>
                  <a:lnTo>
                    <a:pt x="290" y="354"/>
                  </a:lnTo>
                  <a:lnTo>
                    <a:pt x="50" y="360"/>
                  </a:lnTo>
                  <a:lnTo>
                    <a:pt x="50" y="308"/>
                  </a:lnTo>
                  <a:lnTo>
                    <a:pt x="38" y="306"/>
                  </a:lnTo>
                  <a:lnTo>
                    <a:pt x="28" y="310"/>
                  </a:lnTo>
                  <a:lnTo>
                    <a:pt x="24" y="308"/>
                  </a:lnTo>
                  <a:lnTo>
                    <a:pt x="12" y="300"/>
                  </a:lnTo>
                  <a:lnTo>
                    <a:pt x="14" y="124"/>
                  </a:lnTo>
                  <a:lnTo>
                    <a:pt x="0" y="16"/>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2" name="Freeform 13"/>
            <p:cNvSpPr>
              <a:spLocks/>
            </p:cNvSpPr>
            <p:nvPr/>
          </p:nvSpPr>
          <p:spPr bwMode="gray">
            <a:xfrm>
              <a:off x="4577495" y="3584264"/>
              <a:ext cx="948531" cy="496094"/>
            </a:xfrm>
            <a:custGeom>
              <a:avLst/>
              <a:gdLst>
                <a:gd name="T0" fmla="*/ 22 w 678"/>
                <a:gd name="T1" fmla="*/ 3 h 352"/>
                <a:gd name="T2" fmla="*/ 0 w 678"/>
                <a:gd name="T3" fmla="*/ 14 h 352"/>
                <a:gd name="T4" fmla="*/ 63 w 678"/>
                <a:gd name="T5" fmla="*/ 70 h 352"/>
                <a:gd name="T6" fmla="*/ 67 w 678"/>
                <a:gd name="T7" fmla="*/ 71 h 352"/>
                <a:gd name="T8" fmla="*/ 70 w 678"/>
                <a:gd name="T9" fmla="*/ 76 h 352"/>
                <a:gd name="T10" fmla="*/ 77 w 678"/>
                <a:gd name="T11" fmla="*/ 75 h 352"/>
                <a:gd name="T12" fmla="*/ 81 w 678"/>
                <a:gd name="T13" fmla="*/ 78 h 352"/>
                <a:gd name="T14" fmla="*/ 81 w 678"/>
                <a:gd name="T15" fmla="*/ 81 h 352"/>
                <a:gd name="T16" fmla="*/ 89 w 678"/>
                <a:gd name="T17" fmla="*/ 82 h 352"/>
                <a:gd name="T18" fmla="*/ 91 w 678"/>
                <a:gd name="T19" fmla="*/ 83 h 352"/>
                <a:gd name="T20" fmla="*/ 94 w 678"/>
                <a:gd name="T21" fmla="*/ 82 h 352"/>
                <a:gd name="T22" fmla="*/ 98 w 678"/>
                <a:gd name="T23" fmla="*/ 86 h 352"/>
                <a:gd name="T24" fmla="*/ 104 w 678"/>
                <a:gd name="T25" fmla="*/ 84 h 352"/>
                <a:gd name="T26" fmla="*/ 106 w 678"/>
                <a:gd name="T27" fmla="*/ 88 h 352"/>
                <a:gd name="T28" fmla="*/ 107 w 678"/>
                <a:gd name="T29" fmla="*/ 91 h 352"/>
                <a:gd name="T30" fmla="*/ 113 w 678"/>
                <a:gd name="T31" fmla="*/ 89 h 352"/>
                <a:gd name="T32" fmla="*/ 119 w 678"/>
                <a:gd name="T33" fmla="*/ 92 h 352"/>
                <a:gd name="T34" fmla="*/ 123 w 678"/>
                <a:gd name="T35" fmla="*/ 91 h 352"/>
                <a:gd name="T36" fmla="*/ 126 w 678"/>
                <a:gd name="T37" fmla="*/ 92 h 352"/>
                <a:gd name="T38" fmla="*/ 126 w 678"/>
                <a:gd name="T39" fmla="*/ 96 h 352"/>
                <a:gd name="T40" fmla="*/ 127 w 678"/>
                <a:gd name="T41" fmla="*/ 93 h 352"/>
                <a:gd name="T42" fmla="*/ 131 w 678"/>
                <a:gd name="T43" fmla="*/ 90 h 352"/>
                <a:gd name="T44" fmla="*/ 132 w 678"/>
                <a:gd name="T45" fmla="*/ 92 h 352"/>
                <a:gd name="T46" fmla="*/ 136 w 678"/>
                <a:gd name="T47" fmla="*/ 92 h 352"/>
                <a:gd name="T48" fmla="*/ 138 w 678"/>
                <a:gd name="T49" fmla="*/ 92 h 352"/>
                <a:gd name="T50" fmla="*/ 138 w 678"/>
                <a:gd name="T51" fmla="*/ 92 h 352"/>
                <a:gd name="T52" fmla="*/ 143 w 678"/>
                <a:gd name="T53" fmla="*/ 96 h 352"/>
                <a:gd name="T54" fmla="*/ 148 w 678"/>
                <a:gd name="T55" fmla="*/ 92 h 352"/>
                <a:gd name="T56" fmla="*/ 158 w 678"/>
                <a:gd name="T57" fmla="*/ 90 h 352"/>
                <a:gd name="T58" fmla="*/ 161 w 678"/>
                <a:gd name="T59" fmla="*/ 90 h 352"/>
                <a:gd name="T60" fmla="*/ 170 w 678"/>
                <a:gd name="T61" fmla="*/ 90 h 352"/>
                <a:gd name="T62" fmla="*/ 181 w 678"/>
                <a:gd name="T63" fmla="*/ 95 h 352"/>
                <a:gd name="T64" fmla="*/ 183 w 678"/>
                <a:gd name="T65" fmla="*/ 97 h 352"/>
                <a:gd name="T66" fmla="*/ 186 w 678"/>
                <a:gd name="T67" fmla="*/ 49 h 352"/>
                <a:gd name="T68" fmla="*/ 181 w 678"/>
                <a:gd name="T69" fmla="*/ 5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8"/>
                <a:gd name="T106" fmla="*/ 0 h 352"/>
                <a:gd name="T107" fmla="*/ 678 w 678"/>
                <a:gd name="T108" fmla="*/ 352 h 3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8" h="352">
                  <a:moveTo>
                    <a:pt x="662" y="18"/>
                  </a:moveTo>
                  <a:lnTo>
                    <a:pt x="78" y="6"/>
                  </a:lnTo>
                  <a:lnTo>
                    <a:pt x="2" y="0"/>
                  </a:lnTo>
                  <a:lnTo>
                    <a:pt x="0" y="50"/>
                  </a:lnTo>
                  <a:lnTo>
                    <a:pt x="236" y="64"/>
                  </a:lnTo>
                  <a:lnTo>
                    <a:pt x="230" y="256"/>
                  </a:lnTo>
                  <a:lnTo>
                    <a:pt x="238" y="256"/>
                  </a:lnTo>
                  <a:lnTo>
                    <a:pt x="242" y="260"/>
                  </a:lnTo>
                  <a:lnTo>
                    <a:pt x="254" y="276"/>
                  </a:lnTo>
                  <a:lnTo>
                    <a:pt x="260" y="278"/>
                  </a:lnTo>
                  <a:lnTo>
                    <a:pt x="276" y="276"/>
                  </a:lnTo>
                  <a:lnTo>
                    <a:pt x="282" y="270"/>
                  </a:lnTo>
                  <a:lnTo>
                    <a:pt x="290" y="276"/>
                  </a:lnTo>
                  <a:lnTo>
                    <a:pt x="294" y="280"/>
                  </a:lnTo>
                  <a:lnTo>
                    <a:pt x="294" y="284"/>
                  </a:lnTo>
                  <a:lnTo>
                    <a:pt x="298" y="292"/>
                  </a:lnTo>
                  <a:lnTo>
                    <a:pt x="300" y="294"/>
                  </a:lnTo>
                  <a:lnTo>
                    <a:pt x="322" y="298"/>
                  </a:lnTo>
                  <a:lnTo>
                    <a:pt x="330" y="302"/>
                  </a:lnTo>
                  <a:lnTo>
                    <a:pt x="334" y="302"/>
                  </a:lnTo>
                  <a:lnTo>
                    <a:pt x="336" y="300"/>
                  </a:lnTo>
                  <a:lnTo>
                    <a:pt x="342" y="298"/>
                  </a:lnTo>
                  <a:lnTo>
                    <a:pt x="346" y="306"/>
                  </a:lnTo>
                  <a:lnTo>
                    <a:pt x="356" y="310"/>
                  </a:lnTo>
                  <a:lnTo>
                    <a:pt x="362" y="304"/>
                  </a:lnTo>
                  <a:lnTo>
                    <a:pt x="382" y="306"/>
                  </a:lnTo>
                  <a:lnTo>
                    <a:pt x="382" y="310"/>
                  </a:lnTo>
                  <a:lnTo>
                    <a:pt x="390" y="318"/>
                  </a:lnTo>
                  <a:lnTo>
                    <a:pt x="394" y="320"/>
                  </a:lnTo>
                  <a:lnTo>
                    <a:pt x="394" y="330"/>
                  </a:lnTo>
                  <a:lnTo>
                    <a:pt x="410" y="334"/>
                  </a:lnTo>
                  <a:lnTo>
                    <a:pt x="412" y="322"/>
                  </a:lnTo>
                  <a:lnTo>
                    <a:pt x="418" y="320"/>
                  </a:lnTo>
                  <a:lnTo>
                    <a:pt x="438" y="334"/>
                  </a:lnTo>
                  <a:lnTo>
                    <a:pt x="442" y="334"/>
                  </a:lnTo>
                  <a:lnTo>
                    <a:pt x="450" y="330"/>
                  </a:lnTo>
                  <a:lnTo>
                    <a:pt x="456" y="330"/>
                  </a:lnTo>
                  <a:lnTo>
                    <a:pt x="458" y="334"/>
                  </a:lnTo>
                  <a:lnTo>
                    <a:pt x="456" y="340"/>
                  </a:lnTo>
                  <a:lnTo>
                    <a:pt x="460" y="348"/>
                  </a:lnTo>
                  <a:lnTo>
                    <a:pt x="466" y="344"/>
                  </a:lnTo>
                  <a:lnTo>
                    <a:pt x="464" y="338"/>
                  </a:lnTo>
                  <a:lnTo>
                    <a:pt x="470" y="330"/>
                  </a:lnTo>
                  <a:lnTo>
                    <a:pt x="478" y="326"/>
                  </a:lnTo>
                  <a:lnTo>
                    <a:pt x="480" y="326"/>
                  </a:lnTo>
                  <a:lnTo>
                    <a:pt x="482" y="332"/>
                  </a:lnTo>
                  <a:lnTo>
                    <a:pt x="492" y="336"/>
                  </a:lnTo>
                  <a:lnTo>
                    <a:pt x="496" y="334"/>
                  </a:lnTo>
                  <a:lnTo>
                    <a:pt x="498" y="330"/>
                  </a:lnTo>
                  <a:lnTo>
                    <a:pt x="506" y="332"/>
                  </a:lnTo>
                  <a:lnTo>
                    <a:pt x="506" y="334"/>
                  </a:lnTo>
                  <a:lnTo>
                    <a:pt x="514" y="340"/>
                  </a:lnTo>
                  <a:lnTo>
                    <a:pt x="526" y="348"/>
                  </a:lnTo>
                  <a:lnTo>
                    <a:pt x="540" y="338"/>
                  </a:lnTo>
                  <a:lnTo>
                    <a:pt x="544" y="334"/>
                  </a:lnTo>
                  <a:lnTo>
                    <a:pt x="562" y="334"/>
                  </a:lnTo>
                  <a:lnTo>
                    <a:pt x="576" y="328"/>
                  </a:lnTo>
                  <a:lnTo>
                    <a:pt x="582" y="326"/>
                  </a:lnTo>
                  <a:lnTo>
                    <a:pt x="590" y="326"/>
                  </a:lnTo>
                  <a:lnTo>
                    <a:pt x="608" y="330"/>
                  </a:lnTo>
                  <a:lnTo>
                    <a:pt x="620" y="326"/>
                  </a:lnTo>
                  <a:lnTo>
                    <a:pt x="622" y="324"/>
                  </a:lnTo>
                  <a:lnTo>
                    <a:pt x="660" y="344"/>
                  </a:lnTo>
                  <a:lnTo>
                    <a:pt x="668" y="346"/>
                  </a:lnTo>
                  <a:lnTo>
                    <a:pt x="672" y="350"/>
                  </a:lnTo>
                  <a:lnTo>
                    <a:pt x="676" y="352"/>
                  </a:lnTo>
                  <a:lnTo>
                    <a:pt x="678" y="176"/>
                  </a:lnTo>
                  <a:lnTo>
                    <a:pt x="664" y="68"/>
                  </a:lnTo>
                  <a:lnTo>
                    <a:pt x="662" y="18"/>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3" name="Freeform 14"/>
            <p:cNvSpPr>
              <a:spLocks/>
            </p:cNvSpPr>
            <p:nvPr/>
          </p:nvSpPr>
          <p:spPr bwMode="gray">
            <a:xfrm>
              <a:off x="6073714" y="3233030"/>
              <a:ext cx="811609" cy="422671"/>
            </a:xfrm>
            <a:custGeom>
              <a:avLst/>
              <a:gdLst>
                <a:gd name="T0" fmla="*/ 31 w 580"/>
                <a:gd name="T1" fmla="*/ 85 h 298"/>
                <a:gd name="T2" fmla="*/ 31 w 580"/>
                <a:gd name="T3" fmla="*/ 80 h 298"/>
                <a:gd name="T4" fmla="*/ 36 w 580"/>
                <a:gd name="T5" fmla="*/ 80 h 298"/>
                <a:gd name="T6" fmla="*/ 127 w 580"/>
                <a:gd name="T7" fmla="*/ 70 h 298"/>
                <a:gd name="T8" fmla="*/ 136 w 580"/>
                <a:gd name="T9" fmla="*/ 65 h 298"/>
                <a:gd name="T10" fmla="*/ 142 w 580"/>
                <a:gd name="T11" fmla="*/ 60 h 298"/>
                <a:gd name="T12" fmla="*/ 142 w 580"/>
                <a:gd name="T13" fmla="*/ 57 h 298"/>
                <a:gd name="T14" fmla="*/ 144 w 580"/>
                <a:gd name="T15" fmla="*/ 53 h 298"/>
                <a:gd name="T16" fmla="*/ 157 w 580"/>
                <a:gd name="T17" fmla="*/ 40 h 298"/>
                <a:gd name="T18" fmla="*/ 157 w 580"/>
                <a:gd name="T19" fmla="*/ 38 h 298"/>
                <a:gd name="T20" fmla="*/ 154 w 580"/>
                <a:gd name="T21" fmla="*/ 38 h 298"/>
                <a:gd name="T22" fmla="*/ 152 w 580"/>
                <a:gd name="T23" fmla="*/ 35 h 298"/>
                <a:gd name="T24" fmla="*/ 150 w 580"/>
                <a:gd name="T25" fmla="*/ 34 h 298"/>
                <a:gd name="T26" fmla="*/ 142 w 580"/>
                <a:gd name="T27" fmla="*/ 24 h 298"/>
                <a:gd name="T28" fmla="*/ 142 w 580"/>
                <a:gd name="T29" fmla="*/ 21 h 298"/>
                <a:gd name="T30" fmla="*/ 142 w 580"/>
                <a:gd name="T31" fmla="*/ 14 h 298"/>
                <a:gd name="T32" fmla="*/ 139 w 580"/>
                <a:gd name="T33" fmla="*/ 11 h 298"/>
                <a:gd name="T34" fmla="*/ 134 w 580"/>
                <a:gd name="T35" fmla="*/ 8 h 298"/>
                <a:gd name="T36" fmla="*/ 131 w 580"/>
                <a:gd name="T37" fmla="*/ 8 h 298"/>
                <a:gd name="T38" fmla="*/ 128 w 580"/>
                <a:gd name="T39" fmla="*/ 10 h 298"/>
                <a:gd name="T40" fmla="*/ 125 w 580"/>
                <a:gd name="T41" fmla="*/ 11 h 298"/>
                <a:gd name="T42" fmla="*/ 119 w 580"/>
                <a:gd name="T43" fmla="*/ 10 h 298"/>
                <a:gd name="T44" fmla="*/ 114 w 580"/>
                <a:gd name="T45" fmla="*/ 9 h 298"/>
                <a:gd name="T46" fmla="*/ 106 w 580"/>
                <a:gd name="T47" fmla="*/ 8 h 298"/>
                <a:gd name="T48" fmla="*/ 99 w 580"/>
                <a:gd name="T49" fmla="*/ 0 h 298"/>
                <a:gd name="T50" fmla="*/ 96 w 580"/>
                <a:gd name="T51" fmla="*/ 3 h 298"/>
                <a:gd name="T52" fmla="*/ 92 w 580"/>
                <a:gd name="T53" fmla="*/ 2 h 298"/>
                <a:gd name="T54" fmla="*/ 92 w 580"/>
                <a:gd name="T55" fmla="*/ 3 h 298"/>
                <a:gd name="T56" fmla="*/ 92 w 580"/>
                <a:gd name="T57" fmla="*/ 11 h 298"/>
                <a:gd name="T58" fmla="*/ 87 w 580"/>
                <a:gd name="T59" fmla="*/ 14 h 298"/>
                <a:gd name="T60" fmla="*/ 81 w 580"/>
                <a:gd name="T61" fmla="*/ 15 h 298"/>
                <a:gd name="T62" fmla="*/ 74 w 580"/>
                <a:gd name="T63" fmla="*/ 31 h 298"/>
                <a:gd name="T64" fmla="*/ 67 w 580"/>
                <a:gd name="T65" fmla="*/ 37 h 298"/>
                <a:gd name="T66" fmla="*/ 63 w 580"/>
                <a:gd name="T67" fmla="*/ 33 h 298"/>
                <a:gd name="T68" fmla="*/ 60 w 580"/>
                <a:gd name="T69" fmla="*/ 40 h 298"/>
                <a:gd name="T70" fmla="*/ 55 w 580"/>
                <a:gd name="T71" fmla="*/ 40 h 298"/>
                <a:gd name="T72" fmla="*/ 51 w 580"/>
                <a:gd name="T73" fmla="*/ 40 h 298"/>
                <a:gd name="T74" fmla="*/ 48 w 580"/>
                <a:gd name="T75" fmla="*/ 44 h 298"/>
                <a:gd name="T76" fmla="*/ 42 w 580"/>
                <a:gd name="T77" fmla="*/ 40 h 298"/>
                <a:gd name="T78" fmla="*/ 31 w 580"/>
                <a:gd name="T79" fmla="*/ 44 h 298"/>
                <a:gd name="T80" fmla="*/ 31 w 580"/>
                <a:gd name="T81" fmla="*/ 46 h 298"/>
                <a:gd name="T82" fmla="*/ 29 w 580"/>
                <a:gd name="T83" fmla="*/ 46 h 298"/>
                <a:gd name="T84" fmla="*/ 29 w 580"/>
                <a:gd name="T85" fmla="*/ 46 h 298"/>
                <a:gd name="T86" fmla="*/ 27 w 580"/>
                <a:gd name="T87" fmla="*/ 50 h 298"/>
                <a:gd name="T88" fmla="*/ 27 w 580"/>
                <a:gd name="T89" fmla="*/ 52 h 298"/>
                <a:gd name="T90" fmla="*/ 29 w 580"/>
                <a:gd name="T91" fmla="*/ 57 h 298"/>
                <a:gd name="T92" fmla="*/ 20 w 580"/>
                <a:gd name="T93" fmla="*/ 58 h 298"/>
                <a:gd name="T94" fmla="*/ 22 w 580"/>
                <a:gd name="T95" fmla="*/ 68 h 298"/>
                <a:gd name="T96" fmla="*/ 16 w 580"/>
                <a:gd name="T97" fmla="*/ 67 h 298"/>
                <a:gd name="T98" fmla="*/ 10 w 580"/>
                <a:gd name="T99" fmla="*/ 65 h 298"/>
                <a:gd name="T100" fmla="*/ 6 w 580"/>
                <a:gd name="T101" fmla="*/ 71 h 298"/>
                <a:gd name="T102" fmla="*/ 7 w 580"/>
                <a:gd name="T103" fmla="*/ 72 h 298"/>
                <a:gd name="T104" fmla="*/ 9 w 580"/>
                <a:gd name="T105" fmla="*/ 76 h 298"/>
                <a:gd name="T106" fmla="*/ 6 w 580"/>
                <a:gd name="T107" fmla="*/ 85 h 298"/>
                <a:gd name="T108" fmla="*/ 3 w 580"/>
                <a:gd name="T109" fmla="*/ 86 h 2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0"/>
                <a:gd name="T166" fmla="*/ 0 h 298"/>
                <a:gd name="T167" fmla="*/ 580 w 580"/>
                <a:gd name="T168" fmla="*/ 298 h 2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0" h="298">
                  <a:moveTo>
                    <a:pt x="0" y="298"/>
                  </a:moveTo>
                  <a:lnTo>
                    <a:pt x="116" y="288"/>
                  </a:lnTo>
                  <a:lnTo>
                    <a:pt x="116" y="278"/>
                  </a:lnTo>
                  <a:lnTo>
                    <a:pt x="114" y="274"/>
                  </a:lnTo>
                  <a:lnTo>
                    <a:pt x="126" y="272"/>
                  </a:lnTo>
                  <a:lnTo>
                    <a:pt x="132" y="274"/>
                  </a:lnTo>
                  <a:lnTo>
                    <a:pt x="458" y="246"/>
                  </a:lnTo>
                  <a:lnTo>
                    <a:pt x="464" y="240"/>
                  </a:lnTo>
                  <a:lnTo>
                    <a:pt x="470" y="236"/>
                  </a:lnTo>
                  <a:lnTo>
                    <a:pt x="498" y="222"/>
                  </a:lnTo>
                  <a:lnTo>
                    <a:pt x="502" y="214"/>
                  </a:lnTo>
                  <a:lnTo>
                    <a:pt x="518" y="204"/>
                  </a:lnTo>
                  <a:lnTo>
                    <a:pt x="518" y="196"/>
                  </a:lnTo>
                  <a:lnTo>
                    <a:pt x="520" y="192"/>
                  </a:lnTo>
                  <a:lnTo>
                    <a:pt x="528" y="188"/>
                  </a:lnTo>
                  <a:lnTo>
                    <a:pt x="528" y="180"/>
                  </a:lnTo>
                  <a:lnTo>
                    <a:pt x="536" y="172"/>
                  </a:lnTo>
                  <a:lnTo>
                    <a:pt x="576" y="138"/>
                  </a:lnTo>
                  <a:lnTo>
                    <a:pt x="580" y="130"/>
                  </a:lnTo>
                  <a:lnTo>
                    <a:pt x="574" y="130"/>
                  </a:lnTo>
                  <a:lnTo>
                    <a:pt x="568" y="126"/>
                  </a:lnTo>
                  <a:lnTo>
                    <a:pt x="566" y="126"/>
                  </a:lnTo>
                  <a:lnTo>
                    <a:pt x="564" y="122"/>
                  </a:lnTo>
                  <a:lnTo>
                    <a:pt x="556" y="120"/>
                  </a:lnTo>
                  <a:lnTo>
                    <a:pt x="552" y="120"/>
                  </a:lnTo>
                  <a:lnTo>
                    <a:pt x="550" y="118"/>
                  </a:lnTo>
                  <a:lnTo>
                    <a:pt x="540" y="102"/>
                  </a:lnTo>
                  <a:lnTo>
                    <a:pt x="524" y="82"/>
                  </a:lnTo>
                  <a:lnTo>
                    <a:pt x="522" y="76"/>
                  </a:lnTo>
                  <a:lnTo>
                    <a:pt x="522" y="70"/>
                  </a:lnTo>
                  <a:lnTo>
                    <a:pt x="522" y="62"/>
                  </a:lnTo>
                  <a:lnTo>
                    <a:pt x="520" y="48"/>
                  </a:lnTo>
                  <a:lnTo>
                    <a:pt x="518" y="46"/>
                  </a:lnTo>
                  <a:lnTo>
                    <a:pt x="508" y="38"/>
                  </a:lnTo>
                  <a:lnTo>
                    <a:pt x="500" y="38"/>
                  </a:lnTo>
                  <a:lnTo>
                    <a:pt x="492" y="26"/>
                  </a:lnTo>
                  <a:lnTo>
                    <a:pt x="488" y="20"/>
                  </a:lnTo>
                  <a:lnTo>
                    <a:pt x="478" y="26"/>
                  </a:lnTo>
                  <a:lnTo>
                    <a:pt x="476" y="32"/>
                  </a:lnTo>
                  <a:lnTo>
                    <a:pt x="470" y="34"/>
                  </a:lnTo>
                  <a:lnTo>
                    <a:pt x="468" y="36"/>
                  </a:lnTo>
                  <a:lnTo>
                    <a:pt x="458" y="38"/>
                  </a:lnTo>
                  <a:lnTo>
                    <a:pt x="444" y="32"/>
                  </a:lnTo>
                  <a:lnTo>
                    <a:pt x="438" y="34"/>
                  </a:lnTo>
                  <a:lnTo>
                    <a:pt x="432" y="42"/>
                  </a:lnTo>
                  <a:lnTo>
                    <a:pt x="416" y="30"/>
                  </a:lnTo>
                  <a:lnTo>
                    <a:pt x="400" y="32"/>
                  </a:lnTo>
                  <a:lnTo>
                    <a:pt x="388" y="26"/>
                  </a:lnTo>
                  <a:lnTo>
                    <a:pt x="382" y="12"/>
                  </a:lnTo>
                  <a:lnTo>
                    <a:pt x="366" y="0"/>
                  </a:lnTo>
                  <a:lnTo>
                    <a:pt x="358" y="6"/>
                  </a:lnTo>
                  <a:lnTo>
                    <a:pt x="354" y="6"/>
                  </a:lnTo>
                  <a:lnTo>
                    <a:pt x="346" y="2"/>
                  </a:lnTo>
                  <a:lnTo>
                    <a:pt x="338" y="2"/>
                  </a:lnTo>
                  <a:lnTo>
                    <a:pt x="336" y="10"/>
                  </a:lnTo>
                  <a:lnTo>
                    <a:pt x="336" y="14"/>
                  </a:lnTo>
                  <a:lnTo>
                    <a:pt x="342" y="32"/>
                  </a:lnTo>
                  <a:lnTo>
                    <a:pt x="338" y="38"/>
                  </a:lnTo>
                  <a:lnTo>
                    <a:pt x="328" y="40"/>
                  </a:lnTo>
                  <a:lnTo>
                    <a:pt x="318" y="48"/>
                  </a:lnTo>
                  <a:lnTo>
                    <a:pt x="306" y="46"/>
                  </a:lnTo>
                  <a:lnTo>
                    <a:pt x="300" y="50"/>
                  </a:lnTo>
                  <a:lnTo>
                    <a:pt x="300" y="64"/>
                  </a:lnTo>
                  <a:lnTo>
                    <a:pt x="268" y="106"/>
                  </a:lnTo>
                  <a:lnTo>
                    <a:pt x="264" y="122"/>
                  </a:lnTo>
                  <a:lnTo>
                    <a:pt x="244" y="124"/>
                  </a:lnTo>
                  <a:lnTo>
                    <a:pt x="234" y="114"/>
                  </a:lnTo>
                  <a:lnTo>
                    <a:pt x="230" y="112"/>
                  </a:lnTo>
                  <a:lnTo>
                    <a:pt x="224" y="120"/>
                  </a:lnTo>
                  <a:lnTo>
                    <a:pt x="218" y="140"/>
                  </a:lnTo>
                  <a:lnTo>
                    <a:pt x="212" y="144"/>
                  </a:lnTo>
                  <a:lnTo>
                    <a:pt x="204" y="140"/>
                  </a:lnTo>
                  <a:lnTo>
                    <a:pt x="198" y="132"/>
                  </a:lnTo>
                  <a:lnTo>
                    <a:pt x="186" y="138"/>
                  </a:lnTo>
                  <a:lnTo>
                    <a:pt x="180" y="152"/>
                  </a:lnTo>
                  <a:lnTo>
                    <a:pt x="176" y="154"/>
                  </a:lnTo>
                  <a:lnTo>
                    <a:pt x="174" y="152"/>
                  </a:lnTo>
                  <a:lnTo>
                    <a:pt x="150" y="140"/>
                  </a:lnTo>
                  <a:lnTo>
                    <a:pt x="132" y="148"/>
                  </a:lnTo>
                  <a:lnTo>
                    <a:pt x="118" y="146"/>
                  </a:lnTo>
                  <a:lnTo>
                    <a:pt x="114" y="154"/>
                  </a:lnTo>
                  <a:lnTo>
                    <a:pt x="116" y="158"/>
                  </a:lnTo>
                  <a:lnTo>
                    <a:pt x="110" y="160"/>
                  </a:lnTo>
                  <a:lnTo>
                    <a:pt x="104" y="158"/>
                  </a:lnTo>
                  <a:lnTo>
                    <a:pt x="104" y="160"/>
                  </a:lnTo>
                  <a:lnTo>
                    <a:pt x="102" y="164"/>
                  </a:lnTo>
                  <a:lnTo>
                    <a:pt x="100" y="172"/>
                  </a:lnTo>
                  <a:lnTo>
                    <a:pt x="96" y="174"/>
                  </a:lnTo>
                  <a:lnTo>
                    <a:pt x="98" y="178"/>
                  </a:lnTo>
                  <a:lnTo>
                    <a:pt x="106" y="188"/>
                  </a:lnTo>
                  <a:lnTo>
                    <a:pt x="104" y="190"/>
                  </a:lnTo>
                  <a:lnTo>
                    <a:pt x="80" y="196"/>
                  </a:lnTo>
                  <a:lnTo>
                    <a:pt x="72" y="200"/>
                  </a:lnTo>
                  <a:lnTo>
                    <a:pt x="74" y="212"/>
                  </a:lnTo>
                  <a:lnTo>
                    <a:pt x="78" y="232"/>
                  </a:lnTo>
                  <a:lnTo>
                    <a:pt x="68" y="236"/>
                  </a:lnTo>
                  <a:lnTo>
                    <a:pt x="58" y="230"/>
                  </a:lnTo>
                  <a:lnTo>
                    <a:pt x="48" y="224"/>
                  </a:lnTo>
                  <a:lnTo>
                    <a:pt x="36" y="222"/>
                  </a:lnTo>
                  <a:lnTo>
                    <a:pt x="26" y="228"/>
                  </a:lnTo>
                  <a:lnTo>
                    <a:pt x="22" y="244"/>
                  </a:lnTo>
                  <a:lnTo>
                    <a:pt x="22" y="246"/>
                  </a:lnTo>
                  <a:lnTo>
                    <a:pt x="24" y="248"/>
                  </a:lnTo>
                  <a:lnTo>
                    <a:pt x="30" y="250"/>
                  </a:lnTo>
                  <a:lnTo>
                    <a:pt x="32" y="260"/>
                  </a:lnTo>
                  <a:lnTo>
                    <a:pt x="24" y="284"/>
                  </a:lnTo>
                  <a:lnTo>
                    <a:pt x="20" y="288"/>
                  </a:lnTo>
                  <a:lnTo>
                    <a:pt x="16" y="286"/>
                  </a:lnTo>
                  <a:lnTo>
                    <a:pt x="6" y="290"/>
                  </a:lnTo>
                  <a:lnTo>
                    <a:pt x="0" y="298"/>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4" name="Freeform 15"/>
            <p:cNvSpPr>
              <a:spLocks/>
            </p:cNvSpPr>
            <p:nvPr/>
          </p:nvSpPr>
          <p:spPr bwMode="gray">
            <a:xfrm>
              <a:off x="6641245" y="3439405"/>
              <a:ext cx="972344" cy="422671"/>
            </a:xfrm>
            <a:custGeom>
              <a:avLst/>
              <a:gdLst>
                <a:gd name="T0" fmla="*/ 3 w 694"/>
                <a:gd name="T1" fmla="*/ 67 h 300"/>
                <a:gd name="T2" fmla="*/ 6 w 694"/>
                <a:gd name="T3" fmla="*/ 63 h 300"/>
                <a:gd name="T4" fmla="*/ 8 w 694"/>
                <a:gd name="T5" fmla="*/ 59 h 300"/>
                <a:gd name="T6" fmla="*/ 23 w 694"/>
                <a:gd name="T7" fmla="*/ 51 h 300"/>
                <a:gd name="T8" fmla="*/ 28 w 694"/>
                <a:gd name="T9" fmla="*/ 44 h 300"/>
                <a:gd name="T10" fmla="*/ 32 w 694"/>
                <a:gd name="T11" fmla="*/ 42 h 300"/>
                <a:gd name="T12" fmla="*/ 36 w 694"/>
                <a:gd name="T13" fmla="*/ 41 h 300"/>
                <a:gd name="T14" fmla="*/ 37 w 694"/>
                <a:gd name="T15" fmla="*/ 40 h 300"/>
                <a:gd name="T16" fmla="*/ 46 w 694"/>
                <a:gd name="T17" fmla="*/ 36 h 300"/>
                <a:gd name="T18" fmla="*/ 54 w 694"/>
                <a:gd name="T19" fmla="*/ 27 h 300"/>
                <a:gd name="T20" fmla="*/ 54 w 694"/>
                <a:gd name="T21" fmla="*/ 22 h 300"/>
                <a:gd name="T22" fmla="*/ 60 w 694"/>
                <a:gd name="T23" fmla="*/ 20 h 300"/>
                <a:gd name="T24" fmla="*/ 69 w 694"/>
                <a:gd name="T25" fmla="*/ 20 h 300"/>
                <a:gd name="T26" fmla="*/ 183 w 694"/>
                <a:gd name="T27" fmla="*/ 3 h 300"/>
                <a:gd name="T28" fmla="*/ 185 w 694"/>
                <a:gd name="T29" fmla="*/ 3 h 300"/>
                <a:gd name="T30" fmla="*/ 188 w 694"/>
                <a:gd name="T31" fmla="*/ 9 h 300"/>
                <a:gd name="T32" fmla="*/ 187 w 694"/>
                <a:gd name="T33" fmla="*/ 9 h 300"/>
                <a:gd name="T34" fmla="*/ 185 w 694"/>
                <a:gd name="T35" fmla="*/ 9 h 300"/>
                <a:gd name="T36" fmla="*/ 183 w 694"/>
                <a:gd name="T37" fmla="*/ 9 h 300"/>
                <a:gd name="T38" fmla="*/ 176 w 694"/>
                <a:gd name="T39" fmla="*/ 14 h 300"/>
                <a:gd name="T40" fmla="*/ 170 w 694"/>
                <a:gd name="T41" fmla="*/ 17 h 300"/>
                <a:gd name="T42" fmla="*/ 173 w 694"/>
                <a:gd name="T43" fmla="*/ 19 h 300"/>
                <a:gd name="T44" fmla="*/ 181 w 694"/>
                <a:gd name="T45" fmla="*/ 15 h 300"/>
                <a:gd name="T46" fmla="*/ 185 w 694"/>
                <a:gd name="T47" fmla="*/ 17 h 300"/>
                <a:gd name="T48" fmla="*/ 186 w 694"/>
                <a:gd name="T49" fmla="*/ 19 h 300"/>
                <a:gd name="T50" fmla="*/ 190 w 694"/>
                <a:gd name="T51" fmla="*/ 15 h 300"/>
                <a:gd name="T52" fmla="*/ 193 w 694"/>
                <a:gd name="T53" fmla="*/ 23 h 300"/>
                <a:gd name="T54" fmla="*/ 190 w 694"/>
                <a:gd name="T55" fmla="*/ 27 h 300"/>
                <a:gd name="T56" fmla="*/ 185 w 694"/>
                <a:gd name="T57" fmla="*/ 31 h 300"/>
                <a:gd name="T58" fmla="*/ 179 w 694"/>
                <a:gd name="T59" fmla="*/ 31 h 300"/>
                <a:gd name="T60" fmla="*/ 178 w 694"/>
                <a:gd name="T61" fmla="*/ 31 h 300"/>
                <a:gd name="T62" fmla="*/ 175 w 694"/>
                <a:gd name="T63" fmla="*/ 29 h 300"/>
                <a:gd name="T64" fmla="*/ 175 w 694"/>
                <a:gd name="T65" fmla="*/ 34 h 300"/>
                <a:gd name="T66" fmla="*/ 178 w 694"/>
                <a:gd name="T67" fmla="*/ 36 h 300"/>
                <a:gd name="T68" fmla="*/ 179 w 694"/>
                <a:gd name="T69" fmla="*/ 40 h 300"/>
                <a:gd name="T70" fmla="*/ 171 w 694"/>
                <a:gd name="T71" fmla="*/ 44 h 300"/>
                <a:gd name="T72" fmla="*/ 170 w 694"/>
                <a:gd name="T73" fmla="*/ 47 h 300"/>
                <a:gd name="T74" fmla="*/ 181 w 694"/>
                <a:gd name="T75" fmla="*/ 42 h 300"/>
                <a:gd name="T76" fmla="*/ 185 w 694"/>
                <a:gd name="T77" fmla="*/ 43 h 300"/>
                <a:gd name="T78" fmla="*/ 175 w 694"/>
                <a:gd name="T79" fmla="*/ 51 h 300"/>
                <a:gd name="T80" fmla="*/ 166 w 694"/>
                <a:gd name="T81" fmla="*/ 59 h 300"/>
                <a:gd name="T82" fmla="*/ 165 w 694"/>
                <a:gd name="T83" fmla="*/ 61 h 300"/>
                <a:gd name="T84" fmla="*/ 156 w 694"/>
                <a:gd name="T85" fmla="*/ 71 h 300"/>
                <a:gd name="T86" fmla="*/ 150 w 694"/>
                <a:gd name="T87" fmla="*/ 81 h 300"/>
                <a:gd name="T88" fmla="*/ 111 w 694"/>
                <a:gd name="T89" fmla="*/ 62 h 300"/>
                <a:gd name="T90" fmla="*/ 82 w 694"/>
                <a:gd name="T91" fmla="*/ 59 h 300"/>
                <a:gd name="T92" fmla="*/ 79 w 694"/>
                <a:gd name="T93" fmla="*/ 58 h 300"/>
                <a:gd name="T94" fmla="*/ 49 w 694"/>
                <a:gd name="T95" fmla="*/ 61 h 300"/>
                <a:gd name="T96" fmla="*/ 43 w 694"/>
                <a:gd name="T97" fmla="*/ 65 h 300"/>
                <a:gd name="T98" fmla="*/ 0 w 694"/>
                <a:gd name="T99" fmla="*/ 74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4"/>
                <a:gd name="T151" fmla="*/ 0 h 300"/>
                <a:gd name="T152" fmla="*/ 694 w 694"/>
                <a:gd name="T153" fmla="*/ 300 h 3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4" h="300">
                  <a:moveTo>
                    <a:pt x="0" y="266"/>
                  </a:moveTo>
                  <a:lnTo>
                    <a:pt x="2" y="242"/>
                  </a:lnTo>
                  <a:lnTo>
                    <a:pt x="10" y="242"/>
                  </a:lnTo>
                  <a:lnTo>
                    <a:pt x="14" y="242"/>
                  </a:lnTo>
                  <a:lnTo>
                    <a:pt x="20" y="236"/>
                  </a:lnTo>
                  <a:lnTo>
                    <a:pt x="20" y="230"/>
                  </a:lnTo>
                  <a:lnTo>
                    <a:pt x="20" y="224"/>
                  </a:lnTo>
                  <a:lnTo>
                    <a:pt x="22" y="218"/>
                  </a:lnTo>
                  <a:lnTo>
                    <a:pt x="28" y="212"/>
                  </a:lnTo>
                  <a:lnTo>
                    <a:pt x="44" y="204"/>
                  </a:lnTo>
                  <a:lnTo>
                    <a:pt x="64" y="200"/>
                  </a:lnTo>
                  <a:lnTo>
                    <a:pt x="82" y="184"/>
                  </a:lnTo>
                  <a:lnTo>
                    <a:pt x="88" y="180"/>
                  </a:lnTo>
                  <a:lnTo>
                    <a:pt x="100" y="170"/>
                  </a:lnTo>
                  <a:lnTo>
                    <a:pt x="102" y="160"/>
                  </a:lnTo>
                  <a:lnTo>
                    <a:pt x="106" y="160"/>
                  </a:lnTo>
                  <a:lnTo>
                    <a:pt x="110" y="160"/>
                  </a:lnTo>
                  <a:lnTo>
                    <a:pt x="114" y="156"/>
                  </a:lnTo>
                  <a:lnTo>
                    <a:pt x="114" y="154"/>
                  </a:lnTo>
                  <a:lnTo>
                    <a:pt x="120" y="148"/>
                  </a:lnTo>
                  <a:lnTo>
                    <a:pt x="124" y="148"/>
                  </a:lnTo>
                  <a:lnTo>
                    <a:pt x="128" y="152"/>
                  </a:lnTo>
                  <a:lnTo>
                    <a:pt x="134" y="148"/>
                  </a:lnTo>
                  <a:lnTo>
                    <a:pt x="136" y="144"/>
                  </a:lnTo>
                  <a:lnTo>
                    <a:pt x="144" y="136"/>
                  </a:lnTo>
                  <a:lnTo>
                    <a:pt x="152" y="134"/>
                  </a:lnTo>
                  <a:lnTo>
                    <a:pt x="164" y="134"/>
                  </a:lnTo>
                  <a:lnTo>
                    <a:pt x="178" y="112"/>
                  </a:lnTo>
                  <a:lnTo>
                    <a:pt x="188" y="104"/>
                  </a:lnTo>
                  <a:lnTo>
                    <a:pt x="190" y="98"/>
                  </a:lnTo>
                  <a:lnTo>
                    <a:pt x="192" y="92"/>
                  </a:lnTo>
                  <a:lnTo>
                    <a:pt x="190" y="84"/>
                  </a:lnTo>
                  <a:lnTo>
                    <a:pt x="192" y="78"/>
                  </a:lnTo>
                  <a:lnTo>
                    <a:pt x="192" y="76"/>
                  </a:lnTo>
                  <a:lnTo>
                    <a:pt x="214" y="72"/>
                  </a:lnTo>
                  <a:lnTo>
                    <a:pt x="212" y="76"/>
                  </a:lnTo>
                  <a:lnTo>
                    <a:pt x="234" y="74"/>
                  </a:lnTo>
                  <a:lnTo>
                    <a:pt x="242" y="72"/>
                  </a:lnTo>
                  <a:lnTo>
                    <a:pt x="246" y="72"/>
                  </a:lnTo>
                  <a:lnTo>
                    <a:pt x="454" y="38"/>
                  </a:lnTo>
                  <a:lnTo>
                    <a:pt x="652" y="0"/>
                  </a:lnTo>
                  <a:lnTo>
                    <a:pt x="656" y="4"/>
                  </a:lnTo>
                  <a:lnTo>
                    <a:pt x="658" y="8"/>
                  </a:lnTo>
                  <a:lnTo>
                    <a:pt x="664" y="10"/>
                  </a:lnTo>
                  <a:lnTo>
                    <a:pt x="666" y="12"/>
                  </a:lnTo>
                  <a:lnTo>
                    <a:pt x="670" y="16"/>
                  </a:lnTo>
                  <a:lnTo>
                    <a:pt x="672" y="20"/>
                  </a:lnTo>
                  <a:lnTo>
                    <a:pt x="678" y="30"/>
                  </a:lnTo>
                  <a:lnTo>
                    <a:pt x="676" y="32"/>
                  </a:lnTo>
                  <a:lnTo>
                    <a:pt x="674" y="32"/>
                  </a:lnTo>
                  <a:lnTo>
                    <a:pt x="672" y="30"/>
                  </a:lnTo>
                  <a:lnTo>
                    <a:pt x="666" y="32"/>
                  </a:lnTo>
                  <a:lnTo>
                    <a:pt x="662" y="32"/>
                  </a:lnTo>
                  <a:lnTo>
                    <a:pt x="658" y="30"/>
                  </a:lnTo>
                  <a:lnTo>
                    <a:pt x="656" y="30"/>
                  </a:lnTo>
                  <a:lnTo>
                    <a:pt x="658" y="34"/>
                  </a:lnTo>
                  <a:lnTo>
                    <a:pt x="656" y="36"/>
                  </a:lnTo>
                  <a:lnTo>
                    <a:pt x="638" y="46"/>
                  </a:lnTo>
                  <a:lnTo>
                    <a:pt x="634" y="50"/>
                  </a:lnTo>
                  <a:lnTo>
                    <a:pt x="628" y="56"/>
                  </a:lnTo>
                  <a:lnTo>
                    <a:pt x="616" y="58"/>
                  </a:lnTo>
                  <a:lnTo>
                    <a:pt x="612" y="66"/>
                  </a:lnTo>
                  <a:lnTo>
                    <a:pt x="612" y="68"/>
                  </a:lnTo>
                  <a:lnTo>
                    <a:pt x="614" y="70"/>
                  </a:lnTo>
                  <a:lnTo>
                    <a:pt x="620" y="68"/>
                  </a:lnTo>
                  <a:lnTo>
                    <a:pt x="632" y="62"/>
                  </a:lnTo>
                  <a:lnTo>
                    <a:pt x="644" y="58"/>
                  </a:lnTo>
                  <a:lnTo>
                    <a:pt x="652" y="54"/>
                  </a:lnTo>
                  <a:lnTo>
                    <a:pt x="664" y="54"/>
                  </a:lnTo>
                  <a:lnTo>
                    <a:pt x="664" y="56"/>
                  </a:lnTo>
                  <a:lnTo>
                    <a:pt x="664" y="64"/>
                  </a:lnTo>
                  <a:lnTo>
                    <a:pt x="664" y="66"/>
                  </a:lnTo>
                  <a:lnTo>
                    <a:pt x="668" y="70"/>
                  </a:lnTo>
                  <a:lnTo>
                    <a:pt x="672" y="68"/>
                  </a:lnTo>
                  <a:lnTo>
                    <a:pt x="674" y="64"/>
                  </a:lnTo>
                  <a:lnTo>
                    <a:pt x="682" y="54"/>
                  </a:lnTo>
                  <a:lnTo>
                    <a:pt x="686" y="54"/>
                  </a:lnTo>
                  <a:lnTo>
                    <a:pt x="692" y="64"/>
                  </a:lnTo>
                  <a:lnTo>
                    <a:pt x="692" y="80"/>
                  </a:lnTo>
                  <a:lnTo>
                    <a:pt x="694" y="84"/>
                  </a:lnTo>
                  <a:lnTo>
                    <a:pt x="694" y="88"/>
                  </a:lnTo>
                  <a:lnTo>
                    <a:pt x="684" y="96"/>
                  </a:lnTo>
                  <a:lnTo>
                    <a:pt x="682" y="102"/>
                  </a:lnTo>
                  <a:lnTo>
                    <a:pt x="680" y="106"/>
                  </a:lnTo>
                  <a:lnTo>
                    <a:pt x="672" y="112"/>
                  </a:lnTo>
                  <a:lnTo>
                    <a:pt x="666" y="114"/>
                  </a:lnTo>
                  <a:lnTo>
                    <a:pt x="660" y="118"/>
                  </a:lnTo>
                  <a:lnTo>
                    <a:pt x="646" y="116"/>
                  </a:lnTo>
                  <a:lnTo>
                    <a:pt x="642" y="116"/>
                  </a:lnTo>
                  <a:lnTo>
                    <a:pt x="640" y="116"/>
                  </a:lnTo>
                  <a:lnTo>
                    <a:pt x="638" y="110"/>
                  </a:lnTo>
                  <a:lnTo>
                    <a:pt x="638" y="108"/>
                  </a:lnTo>
                  <a:lnTo>
                    <a:pt x="636" y="106"/>
                  </a:lnTo>
                  <a:lnTo>
                    <a:pt x="632" y="104"/>
                  </a:lnTo>
                  <a:lnTo>
                    <a:pt x="630" y="106"/>
                  </a:lnTo>
                  <a:lnTo>
                    <a:pt x="632" y="120"/>
                  </a:lnTo>
                  <a:lnTo>
                    <a:pt x="630" y="122"/>
                  </a:lnTo>
                  <a:lnTo>
                    <a:pt x="628" y="120"/>
                  </a:lnTo>
                  <a:lnTo>
                    <a:pt x="632" y="128"/>
                  </a:lnTo>
                  <a:lnTo>
                    <a:pt x="638" y="128"/>
                  </a:lnTo>
                  <a:lnTo>
                    <a:pt x="642" y="134"/>
                  </a:lnTo>
                  <a:lnTo>
                    <a:pt x="638" y="140"/>
                  </a:lnTo>
                  <a:lnTo>
                    <a:pt x="642" y="144"/>
                  </a:lnTo>
                  <a:lnTo>
                    <a:pt x="626" y="162"/>
                  </a:lnTo>
                  <a:lnTo>
                    <a:pt x="622" y="164"/>
                  </a:lnTo>
                  <a:lnTo>
                    <a:pt x="614" y="162"/>
                  </a:lnTo>
                  <a:lnTo>
                    <a:pt x="608" y="162"/>
                  </a:lnTo>
                  <a:lnTo>
                    <a:pt x="606" y="164"/>
                  </a:lnTo>
                  <a:lnTo>
                    <a:pt x="612" y="168"/>
                  </a:lnTo>
                  <a:lnTo>
                    <a:pt x="628" y="166"/>
                  </a:lnTo>
                  <a:lnTo>
                    <a:pt x="638" y="164"/>
                  </a:lnTo>
                  <a:lnTo>
                    <a:pt x="652" y="156"/>
                  </a:lnTo>
                  <a:lnTo>
                    <a:pt x="654" y="152"/>
                  </a:lnTo>
                  <a:lnTo>
                    <a:pt x="658" y="152"/>
                  </a:lnTo>
                  <a:lnTo>
                    <a:pt x="664" y="158"/>
                  </a:lnTo>
                  <a:lnTo>
                    <a:pt x="658" y="170"/>
                  </a:lnTo>
                  <a:lnTo>
                    <a:pt x="646" y="184"/>
                  </a:lnTo>
                  <a:lnTo>
                    <a:pt x="632" y="186"/>
                  </a:lnTo>
                  <a:lnTo>
                    <a:pt x="628" y="188"/>
                  </a:lnTo>
                  <a:lnTo>
                    <a:pt x="612" y="190"/>
                  </a:lnTo>
                  <a:lnTo>
                    <a:pt x="598" y="212"/>
                  </a:lnTo>
                  <a:lnTo>
                    <a:pt x="592" y="214"/>
                  </a:lnTo>
                  <a:lnTo>
                    <a:pt x="592" y="218"/>
                  </a:lnTo>
                  <a:lnTo>
                    <a:pt x="576" y="228"/>
                  </a:lnTo>
                  <a:lnTo>
                    <a:pt x="568" y="240"/>
                  </a:lnTo>
                  <a:lnTo>
                    <a:pt x="560" y="258"/>
                  </a:lnTo>
                  <a:lnTo>
                    <a:pt x="556" y="282"/>
                  </a:lnTo>
                  <a:lnTo>
                    <a:pt x="552" y="288"/>
                  </a:lnTo>
                  <a:lnTo>
                    <a:pt x="542" y="292"/>
                  </a:lnTo>
                  <a:lnTo>
                    <a:pt x="510" y="296"/>
                  </a:lnTo>
                  <a:lnTo>
                    <a:pt x="508" y="300"/>
                  </a:lnTo>
                  <a:lnTo>
                    <a:pt x="400" y="226"/>
                  </a:lnTo>
                  <a:lnTo>
                    <a:pt x="312" y="238"/>
                  </a:lnTo>
                  <a:lnTo>
                    <a:pt x="310" y="226"/>
                  </a:lnTo>
                  <a:lnTo>
                    <a:pt x="292" y="212"/>
                  </a:lnTo>
                  <a:lnTo>
                    <a:pt x="286" y="218"/>
                  </a:lnTo>
                  <a:lnTo>
                    <a:pt x="282" y="214"/>
                  </a:lnTo>
                  <a:lnTo>
                    <a:pt x="284" y="210"/>
                  </a:lnTo>
                  <a:lnTo>
                    <a:pt x="282" y="208"/>
                  </a:lnTo>
                  <a:lnTo>
                    <a:pt x="178" y="220"/>
                  </a:lnTo>
                  <a:lnTo>
                    <a:pt x="174" y="218"/>
                  </a:lnTo>
                  <a:lnTo>
                    <a:pt x="172" y="222"/>
                  </a:lnTo>
                  <a:lnTo>
                    <a:pt x="152" y="232"/>
                  </a:lnTo>
                  <a:lnTo>
                    <a:pt x="152" y="236"/>
                  </a:lnTo>
                  <a:lnTo>
                    <a:pt x="144" y="236"/>
                  </a:lnTo>
                  <a:lnTo>
                    <a:pt x="120" y="248"/>
                  </a:lnTo>
                  <a:lnTo>
                    <a:pt x="0" y="266"/>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5" name="Freeform 16"/>
            <p:cNvSpPr>
              <a:spLocks/>
            </p:cNvSpPr>
            <p:nvPr/>
          </p:nvSpPr>
          <p:spPr bwMode="gray">
            <a:xfrm>
              <a:off x="6216589" y="2867906"/>
              <a:ext cx="337343" cy="591343"/>
            </a:xfrm>
            <a:custGeom>
              <a:avLst/>
              <a:gdLst>
                <a:gd name="T0" fmla="*/ 3 w 240"/>
                <a:gd name="T1" fmla="*/ 7 h 420"/>
                <a:gd name="T2" fmla="*/ 8 w 240"/>
                <a:gd name="T3" fmla="*/ 69 h 420"/>
                <a:gd name="T4" fmla="*/ 7 w 240"/>
                <a:gd name="T5" fmla="*/ 71 h 420"/>
                <a:gd name="T6" fmla="*/ 8 w 240"/>
                <a:gd name="T7" fmla="*/ 74 h 420"/>
                <a:gd name="T8" fmla="*/ 7 w 240"/>
                <a:gd name="T9" fmla="*/ 76 h 420"/>
                <a:gd name="T10" fmla="*/ 9 w 240"/>
                <a:gd name="T11" fmla="*/ 81 h 420"/>
                <a:gd name="T12" fmla="*/ 10 w 240"/>
                <a:gd name="T13" fmla="*/ 87 h 420"/>
                <a:gd name="T14" fmla="*/ 7 w 240"/>
                <a:gd name="T15" fmla="*/ 92 h 420"/>
                <a:gd name="T16" fmla="*/ 7 w 240"/>
                <a:gd name="T17" fmla="*/ 94 h 420"/>
                <a:gd name="T18" fmla="*/ 4 w 240"/>
                <a:gd name="T19" fmla="*/ 98 h 420"/>
                <a:gd name="T20" fmla="*/ 3 w 240"/>
                <a:gd name="T21" fmla="*/ 102 h 420"/>
                <a:gd name="T22" fmla="*/ 3 w 240"/>
                <a:gd name="T23" fmla="*/ 105 h 420"/>
                <a:gd name="T24" fmla="*/ 0 w 240"/>
                <a:gd name="T25" fmla="*/ 110 h 420"/>
                <a:gd name="T26" fmla="*/ 0 w 240"/>
                <a:gd name="T27" fmla="*/ 112 h 420"/>
                <a:gd name="T28" fmla="*/ 2 w 240"/>
                <a:gd name="T29" fmla="*/ 112 h 420"/>
                <a:gd name="T30" fmla="*/ 2 w 240"/>
                <a:gd name="T31" fmla="*/ 112 h 420"/>
                <a:gd name="T32" fmla="*/ 3 w 240"/>
                <a:gd name="T33" fmla="*/ 113 h 420"/>
                <a:gd name="T34" fmla="*/ 3 w 240"/>
                <a:gd name="T35" fmla="*/ 112 h 420"/>
                <a:gd name="T36" fmla="*/ 3 w 240"/>
                <a:gd name="T37" fmla="*/ 112 h 420"/>
                <a:gd name="T38" fmla="*/ 4 w 240"/>
                <a:gd name="T39" fmla="*/ 109 h 420"/>
                <a:gd name="T40" fmla="*/ 9 w 240"/>
                <a:gd name="T41" fmla="*/ 110 h 420"/>
                <a:gd name="T42" fmla="*/ 14 w 240"/>
                <a:gd name="T43" fmla="*/ 107 h 420"/>
                <a:gd name="T44" fmla="*/ 21 w 240"/>
                <a:gd name="T45" fmla="*/ 111 h 420"/>
                <a:gd name="T46" fmla="*/ 21 w 240"/>
                <a:gd name="T47" fmla="*/ 112 h 420"/>
                <a:gd name="T48" fmla="*/ 22 w 240"/>
                <a:gd name="T49" fmla="*/ 111 h 420"/>
                <a:gd name="T50" fmla="*/ 24 w 240"/>
                <a:gd name="T51" fmla="*/ 107 h 420"/>
                <a:gd name="T52" fmla="*/ 28 w 240"/>
                <a:gd name="T53" fmla="*/ 105 h 420"/>
                <a:gd name="T54" fmla="*/ 29 w 240"/>
                <a:gd name="T55" fmla="*/ 107 h 420"/>
                <a:gd name="T56" fmla="*/ 32 w 240"/>
                <a:gd name="T57" fmla="*/ 109 h 420"/>
                <a:gd name="T58" fmla="*/ 33 w 240"/>
                <a:gd name="T59" fmla="*/ 107 h 420"/>
                <a:gd name="T60" fmla="*/ 35 w 240"/>
                <a:gd name="T61" fmla="*/ 102 h 420"/>
                <a:gd name="T62" fmla="*/ 37 w 240"/>
                <a:gd name="T63" fmla="*/ 100 h 420"/>
                <a:gd name="T64" fmla="*/ 38 w 240"/>
                <a:gd name="T65" fmla="*/ 101 h 420"/>
                <a:gd name="T66" fmla="*/ 41 w 240"/>
                <a:gd name="T67" fmla="*/ 103 h 420"/>
                <a:gd name="T68" fmla="*/ 47 w 240"/>
                <a:gd name="T69" fmla="*/ 102 h 420"/>
                <a:gd name="T70" fmla="*/ 49 w 240"/>
                <a:gd name="T71" fmla="*/ 98 h 420"/>
                <a:gd name="T72" fmla="*/ 57 w 240"/>
                <a:gd name="T73" fmla="*/ 87 h 420"/>
                <a:gd name="T74" fmla="*/ 57 w 240"/>
                <a:gd name="T75" fmla="*/ 84 h 420"/>
                <a:gd name="T76" fmla="*/ 59 w 240"/>
                <a:gd name="T77" fmla="*/ 82 h 420"/>
                <a:gd name="T78" fmla="*/ 63 w 240"/>
                <a:gd name="T79" fmla="*/ 83 h 420"/>
                <a:gd name="T80" fmla="*/ 65 w 240"/>
                <a:gd name="T81" fmla="*/ 80 h 420"/>
                <a:gd name="T82" fmla="*/ 68 w 240"/>
                <a:gd name="T83" fmla="*/ 80 h 420"/>
                <a:gd name="T84" fmla="*/ 69 w 240"/>
                <a:gd name="T85" fmla="*/ 79 h 420"/>
                <a:gd name="T86" fmla="*/ 68 w 240"/>
                <a:gd name="T87" fmla="*/ 74 h 420"/>
                <a:gd name="T88" fmla="*/ 68 w 240"/>
                <a:gd name="T89" fmla="*/ 73 h 420"/>
                <a:gd name="T90" fmla="*/ 68 w 240"/>
                <a:gd name="T91" fmla="*/ 70 h 420"/>
                <a:gd name="T92" fmla="*/ 60 w 240"/>
                <a:gd name="T93" fmla="*/ 3 h 420"/>
                <a:gd name="T94" fmla="*/ 60 w 240"/>
                <a:gd name="T95" fmla="*/ 0 h 420"/>
                <a:gd name="T96" fmla="*/ 16 w 240"/>
                <a:gd name="T97" fmla="*/ 5 h 420"/>
                <a:gd name="T98" fmla="*/ 15 w 240"/>
                <a:gd name="T99" fmla="*/ 6 h 420"/>
                <a:gd name="T100" fmla="*/ 11 w 240"/>
                <a:gd name="T101" fmla="*/ 7 h 420"/>
                <a:gd name="T102" fmla="*/ 9 w 240"/>
                <a:gd name="T103" fmla="*/ 8 h 420"/>
                <a:gd name="T104" fmla="*/ 5 w 240"/>
                <a:gd name="T105" fmla="*/ 9 h 420"/>
                <a:gd name="T106" fmla="*/ 3 w 240"/>
                <a:gd name="T107" fmla="*/ 7 h 4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0"/>
                <a:gd name="T163" fmla="*/ 0 h 420"/>
                <a:gd name="T164" fmla="*/ 240 w 240"/>
                <a:gd name="T165" fmla="*/ 420 h 4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0" h="420">
                  <a:moveTo>
                    <a:pt x="8" y="24"/>
                  </a:moveTo>
                  <a:lnTo>
                    <a:pt x="28" y="260"/>
                  </a:lnTo>
                  <a:lnTo>
                    <a:pt x="24" y="264"/>
                  </a:lnTo>
                  <a:lnTo>
                    <a:pt x="26" y="274"/>
                  </a:lnTo>
                  <a:lnTo>
                    <a:pt x="24" y="286"/>
                  </a:lnTo>
                  <a:lnTo>
                    <a:pt x="32" y="304"/>
                  </a:lnTo>
                  <a:lnTo>
                    <a:pt x="36" y="324"/>
                  </a:lnTo>
                  <a:lnTo>
                    <a:pt x="24" y="344"/>
                  </a:lnTo>
                  <a:lnTo>
                    <a:pt x="24" y="350"/>
                  </a:lnTo>
                  <a:lnTo>
                    <a:pt x="16" y="366"/>
                  </a:lnTo>
                  <a:lnTo>
                    <a:pt x="6" y="378"/>
                  </a:lnTo>
                  <a:lnTo>
                    <a:pt x="6" y="392"/>
                  </a:lnTo>
                  <a:lnTo>
                    <a:pt x="0" y="410"/>
                  </a:lnTo>
                  <a:lnTo>
                    <a:pt x="0" y="414"/>
                  </a:lnTo>
                  <a:lnTo>
                    <a:pt x="2" y="418"/>
                  </a:lnTo>
                  <a:lnTo>
                    <a:pt x="8" y="420"/>
                  </a:lnTo>
                  <a:lnTo>
                    <a:pt x="14" y="418"/>
                  </a:lnTo>
                  <a:lnTo>
                    <a:pt x="12" y="414"/>
                  </a:lnTo>
                  <a:lnTo>
                    <a:pt x="16" y="406"/>
                  </a:lnTo>
                  <a:lnTo>
                    <a:pt x="30" y="408"/>
                  </a:lnTo>
                  <a:lnTo>
                    <a:pt x="48" y="400"/>
                  </a:lnTo>
                  <a:lnTo>
                    <a:pt x="72" y="412"/>
                  </a:lnTo>
                  <a:lnTo>
                    <a:pt x="74" y="414"/>
                  </a:lnTo>
                  <a:lnTo>
                    <a:pt x="78" y="412"/>
                  </a:lnTo>
                  <a:lnTo>
                    <a:pt x="84" y="398"/>
                  </a:lnTo>
                  <a:lnTo>
                    <a:pt x="96" y="392"/>
                  </a:lnTo>
                  <a:lnTo>
                    <a:pt x="102" y="400"/>
                  </a:lnTo>
                  <a:lnTo>
                    <a:pt x="110" y="404"/>
                  </a:lnTo>
                  <a:lnTo>
                    <a:pt x="116" y="400"/>
                  </a:lnTo>
                  <a:lnTo>
                    <a:pt x="122" y="380"/>
                  </a:lnTo>
                  <a:lnTo>
                    <a:pt x="128" y="372"/>
                  </a:lnTo>
                  <a:lnTo>
                    <a:pt x="132" y="374"/>
                  </a:lnTo>
                  <a:lnTo>
                    <a:pt x="142" y="384"/>
                  </a:lnTo>
                  <a:lnTo>
                    <a:pt x="162" y="382"/>
                  </a:lnTo>
                  <a:lnTo>
                    <a:pt x="166" y="366"/>
                  </a:lnTo>
                  <a:lnTo>
                    <a:pt x="198" y="324"/>
                  </a:lnTo>
                  <a:lnTo>
                    <a:pt x="198" y="310"/>
                  </a:lnTo>
                  <a:lnTo>
                    <a:pt x="204" y="306"/>
                  </a:lnTo>
                  <a:lnTo>
                    <a:pt x="216" y="308"/>
                  </a:lnTo>
                  <a:lnTo>
                    <a:pt x="226" y="300"/>
                  </a:lnTo>
                  <a:lnTo>
                    <a:pt x="236" y="298"/>
                  </a:lnTo>
                  <a:lnTo>
                    <a:pt x="240" y="292"/>
                  </a:lnTo>
                  <a:lnTo>
                    <a:pt x="234" y="274"/>
                  </a:lnTo>
                  <a:lnTo>
                    <a:pt x="234" y="270"/>
                  </a:lnTo>
                  <a:lnTo>
                    <a:pt x="236" y="262"/>
                  </a:lnTo>
                  <a:lnTo>
                    <a:pt x="208" y="4"/>
                  </a:lnTo>
                  <a:lnTo>
                    <a:pt x="208" y="0"/>
                  </a:lnTo>
                  <a:lnTo>
                    <a:pt x="54" y="18"/>
                  </a:lnTo>
                  <a:lnTo>
                    <a:pt x="50" y="22"/>
                  </a:lnTo>
                  <a:lnTo>
                    <a:pt x="40" y="26"/>
                  </a:lnTo>
                  <a:lnTo>
                    <a:pt x="32" y="30"/>
                  </a:lnTo>
                  <a:lnTo>
                    <a:pt x="18" y="32"/>
                  </a:lnTo>
                  <a:lnTo>
                    <a:pt x="8" y="24"/>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6" name="Freeform 17"/>
            <p:cNvSpPr>
              <a:spLocks/>
            </p:cNvSpPr>
            <p:nvPr/>
          </p:nvSpPr>
          <p:spPr bwMode="gray">
            <a:xfrm>
              <a:off x="6510276" y="2780593"/>
              <a:ext cx="462359" cy="521890"/>
            </a:xfrm>
            <a:custGeom>
              <a:avLst/>
              <a:gdLst>
                <a:gd name="T0" fmla="*/ 8 w 330"/>
                <a:gd name="T1" fmla="*/ 88 h 370"/>
                <a:gd name="T2" fmla="*/ 12 w 330"/>
                <a:gd name="T3" fmla="*/ 89 h 370"/>
                <a:gd name="T4" fmla="*/ 15 w 330"/>
                <a:gd name="T5" fmla="*/ 87 h 370"/>
                <a:gd name="T6" fmla="*/ 22 w 330"/>
                <a:gd name="T7" fmla="*/ 94 h 370"/>
                <a:gd name="T8" fmla="*/ 29 w 330"/>
                <a:gd name="T9" fmla="*/ 95 h 370"/>
                <a:gd name="T10" fmla="*/ 36 w 330"/>
                <a:gd name="T11" fmla="*/ 97 h 370"/>
                <a:gd name="T12" fmla="*/ 41 w 330"/>
                <a:gd name="T13" fmla="*/ 98 h 370"/>
                <a:gd name="T14" fmla="*/ 44 w 330"/>
                <a:gd name="T15" fmla="*/ 97 h 370"/>
                <a:gd name="T16" fmla="*/ 47 w 330"/>
                <a:gd name="T17" fmla="*/ 94 h 370"/>
                <a:gd name="T18" fmla="*/ 50 w 330"/>
                <a:gd name="T19" fmla="*/ 94 h 370"/>
                <a:gd name="T20" fmla="*/ 55 w 330"/>
                <a:gd name="T21" fmla="*/ 98 h 370"/>
                <a:gd name="T22" fmla="*/ 58 w 330"/>
                <a:gd name="T23" fmla="*/ 101 h 370"/>
                <a:gd name="T24" fmla="*/ 63 w 330"/>
                <a:gd name="T25" fmla="*/ 97 h 370"/>
                <a:gd name="T26" fmla="*/ 65 w 330"/>
                <a:gd name="T27" fmla="*/ 93 h 370"/>
                <a:gd name="T28" fmla="*/ 66 w 330"/>
                <a:gd name="T29" fmla="*/ 83 h 370"/>
                <a:gd name="T30" fmla="*/ 70 w 330"/>
                <a:gd name="T31" fmla="*/ 86 h 370"/>
                <a:gd name="T32" fmla="*/ 71 w 330"/>
                <a:gd name="T33" fmla="*/ 80 h 370"/>
                <a:gd name="T34" fmla="*/ 75 w 330"/>
                <a:gd name="T35" fmla="*/ 74 h 370"/>
                <a:gd name="T36" fmla="*/ 78 w 330"/>
                <a:gd name="T37" fmla="*/ 71 h 370"/>
                <a:gd name="T38" fmla="*/ 81 w 330"/>
                <a:gd name="T39" fmla="*/ 70 h 370"/>
                <a:gd name="T40" fmla="*/ 87 w 330"/>
                <a:gd name="T41" fmla="*/ 65 h 370"/>
                <a:gd name="T42" fmla="*/ 90 w 330"/>
                <a:gd name="T43" fmla="*/ 63 h 370"/>
                <a:gd name="T44" fmla="*/ 88 w 330"/>
                <a:gd name="T45" fmla="*/ 58 h 370"/>
                <a:gd name="T46" fmla="*/ 90 w 330"/>
                <a:gd name="T47" fmla="*/ 54 h 370"/>
                <a:gd name="T48" fmla="*/ 87 w 330"/>
                <a:gd name="T49" fmla="*/ 42 h 370"/>
                <a:gd name="T50" fmla="*/ 89 w 330"/>
                <a:gd name="T51" fmla="*/ 36 h 370"/>
                <a:gd name="T52" fmla="*/ 91 w 330"/>
                <a:gd name="T53" fmla="*/ 36 h 370"/>
                <a:gd name="T54" fmla="*/ 75 w 330"/>
                <a:gd name="T55" fmla="*/ 6 h 370"/>
                <a:gd name="T56" fmla="*/ 68 w 330"/>
                <a:gd name="T57" fmla="*/ 9 h 370"/>
                <a:gd name="T58" fmla="*/ 61 w 330"/>
                <a:gd name="T59" fmla="*/ 16 h 370"/>
                <a:gd name="T60" fmla="*/ 55 w 330"/>
                <a:gd name="T61" fmla="*/ 16 h 370"/>
                <a:gd name="T62" fmla="*/ 49 w 330"/>
                <a:gd name="T63" fmla="*/ 21 h 370"/>
                <a:gd name="T64" fmla="*/ 42 w 330"/>
                <a:gd name="T65" fmla="*/ 19 h 370"/>
                <a:gd name="T66" fmla="*/ 41 w 330"/>
                <a:gd name="T67" fmla="*/ 19 h 370"/>
                <a:gd name="T68" fmla="*/ 41 w 330"/>
                <a:gd name="T69" fmla="*/ 17 h 370"/>
                <a:gd name="T70" fmla="*/ 31 w 330"/>
                <a:gd name="T71" fmla="*/ 15 h 370"/>
                <a:gd name="T72" fmla="*/ 27 w 330"/>
                <a:gd name="T73" fmla="*/ 16 h 370"/>
                <a:gd name="T74" fmla="*/ 0 w 330"/>
                <a:gd name="T75" fmla="*/ 17 h 3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0"/>
                <a:gd name="T115" fmla="*/ 0 h 370"/>
                <a:gd name="T116" fmla="*/ 330 w 330"/>
                <a:gd name="T117" fmla="*/ 370 h 3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0" h="370">
                  <a:moveTo>
                    <a:pt x="0" y="66"/>
                  </a:moveTo>
                  <a:lnTo>
                    <a:pt x="28" y="324"/>
                  </a:lnTo>
                  <a:lnTo>
                    <a:pt x="36" y="324"/>
                  </a:lnTo>
                  <a:lnTo>
                    <a:pt x="44" y="328"/>
                  </a:lnTo>
                  <a:lnTo>
                    <a:pt x="48" y="328"/>
                  </a:lnTo>
                  <a:lnTo>
                    <a:pt x="56" y="322"/>
                  </a:lnTo>
                  <a:lnTo>
                    <a:pt x="72" y="334"/>
                  </a:lnTo>
                  <a:lnTo>
                    <a:pt x="78" y="348"/>
                  </a:lnTo>
                  <a:lnTo>
                    <a:pt x="90" y="354"/>
                  </a:lnTo>
                  <a:lnTo>
                    <a:pt x="106" y="352"/>
                  </a:lnTo>
                  <a:lnTo>
                    <a:pt x="122" y="364"/>
                  </a:lnTo>
                  <a:lnTo>
                    <a:pt x="128" y="356"/>
                  </a:lnTo>
                  <a:lnTo>
                    <a:pt x="134" y="354"/>
                  </a:lnTo>
                  <a:lnTo>
                    <a:pt x="148" y="360"/>
                  </a:lnTo>
                  <a:lnTo>
                    <a:pt x="158" y="358"/>
                  </a:lnTo>
                  <a:lnTo>
                    <a:pt x="160" y="356"/>
                  </a:lnTo>
                  <a:lnTo>
                    <a:pt x="166" y="354"/>
                  </a:lnTo>
                  <a:lnTo>
                    <a:pt x="168" y="348"/>
                  </a:lnTo>
                  <a:lnTo>
                    <a:pt x="178" y="342"/>
                  </a:lnTo>
                  <a:lnTo>
                    <a:pt x="182" y="348"/>
                  </a:lnTo>
                  <a:lnTo>
                    <a:pt x="190" y="360"/>
                  </a:lnTo>
                  <a:lnTo>
                    <a:pt x="198" y="360"/>
                  </a:lnTo>
                  <a:lnTo>
                    <a:pt x="208" y="368"/>
                  </a:lnTo>
                  <a:lnTo>
                    <a:pt x="210" y="370"/>
                  </a:lnTo>
                  <a:lnTo>
                    <a:pt x="220" y="370"/>
                  </a:lnTo>
                  <a:lnTo>
                    <a:pt x="228" y="356"/>
                  </a:lnTo>
                  <a:lnTo>
                    <a:pt x="234" y="352"/>
                  </a:lnTo>
                  <a:lnTo>
                    <a:pt x="234" y="342"/>
                  </a:lnTo>
                  <a:lnTo>
                    <a:pt x="234" y="330"/>
                  </a:lnTo>
                  <a:lnTo>
                    <a:pt x="240" y="306"/>
                  </a:lnTo>
                  <a:lnTo>
                    <a:pt x="246" y="306"/>
                  </a:lnTo>
                  <a:lnTo>
                    <a:pt x="254" y="318"/>
                  </a:lnTo>
                  <a:lnTo>
                    <a:pt x="262" y="308"/>
                  </a:lnTo>
                  <a:lnTo>
                    <a:pt x="260" y="296"/>
                  </a:lnTo>
                  <a:lnTo>
                    <a:pt x="268" y="280"/>
                  </a:lnTo>
                  <a:lnTo>
                    <a:pt x="274" y="272"/>
                  </a:lnTo>
                  <a:lnTo>
                    <a:pt x="274" y="268"/>
                  </a:lnTo>
                  <a:lnTo>
                    <a:pt x="280" y="262"/>
                  </a:lnTo>
                  <a:lnTo>
                    <a:pt x="288" y="264"/>
                  </a:lnTo>
                  <a:lnTo>
                    <a:pt x="296" y="260"/>
                  </a:lnTo>
                  <a:lnTo>
                    <a:pt x="298" y="258"/>
                  </a:lnTo>
                  <a:lnTo>
                    <a:pt x="312" y="240"/>
                  </a:lnTo>
                  <a:lnTo>
                    <a:pt x="316" y="238"/>
                  </a:lnTo>
                  <a:lnTo>
                    <a:pt x="324" y="230"/>
                  </a:lnTo>
                  <a:lnTo>
                    <a:pt x="322" y="220"/>
                  </a:lnTo>
                  <a:lnTo>
                    <a:pt x="320" y="214"/>
                  </a:lnTo>
                  <a:lnTo>
                    <a:pt x="320" y="206"/>
                  </a:lnTo>
                  <a:lnTo>
                    <a:pt x="324" y="198"/>
                  </a:lnTo>
                  <a:lnTo>
                    <a:pt x="330" y="162"/>
                  </a:lnTo>
                  <a:lnTo>
                    <a:pt x="316" y="154"/>
                  </a:lnTo>
                  <a:lnTo>
                    <a:pt x="326" y="146"/>
                  </a:lnTo>
                  <a:lnTo>
                    <a:pt x="322" y="136"/>
                  </a:lnTo>
                  <a:lnTo>
                    <a:pt x="328" y="130"/>
                  </a:lnTo>
                  <a:lnTo>
                    <a:pt x="330" y="132"/>
                  </a:lnTo>
                  <a:lnTo>
                    <a:pt x="308" y="0"/>
                  </a:lnTo>
                  <a:lnTo>
                    <a:pt x="270" y="20"/>
                  </a:lnTo>
                  <a:lnTo>
                    <a:pt x="254" y="30"/>
                  </a:lnTo>
                  <a:lnTo>
                    <a:pt x="246" y="34"/>
                  </a:lnTo>
                  <a:lnTo>
                    <a:pt x="224" y="58"/>
                  </a:lnTo>
                  <a:lnTo>
                    <a:pt x="218" y="62"/>
                  </a:lnTo>
                  <a:lnTo>
                    <a:pt x="212" y="62"/>
                  </a:lnTo>
                  <a:lnTo>
                    <a:pt x="200" y="62"/>
                  </a:lnTo>
                  <a:lnTo>
                    <a:pt x="194" y="64"/>
                  </a:lnTo>
                  <a:lnTo>
                    <a:pt x="176" y="78"/>
                  </a:lnTo>
                  <a:lnTo>
                    <a:pt x="168" y="76"/>
                  </a:lnTo>
                  <a:lnTo>
                    <a:pt x="154" y="72"/>
                  </a:lnTo>
                  <a:lnTo>
                    <a:pt x="150" y="74"/>
                  </a:lnTo>
                  <a:lnTo>
                    <a:pt x="146" y="72"/>
                  </a:lnTo>
                  <a:lnTo>
                    <a:pt x="150" y="66"/>
                  </a:lnTo>
                  <a:lnTo>
                    <a:pt x="146" y="66"/>
                  </a:lnTo>
                  <a:lnTo>
                    <a:pt x="136" y="64"/>
                  </a:lnTo>
                  <a:lnTo>
                    <a:pt x="112" y="56"/>
                  </a:lnTo>
                  <a:lnTo>
                    <a:pt x="108" y="56"/>
                  </a:lnTo>
                  <a:lnTo>
                    <a:pt x="96" y="58"/>
                  </a:lnTo>
                  <a:lnTo>
                    <a:pt x="96" y="52"/>
                  </a:lnTo>
                  <a:lnTo>
                    <a:pt x="0" y="66"/>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7" name="Freeform 19"/>
            <p:cNvSpPr>
              <a:spLocks/>
            </p:cNvSpPr>
            <p:nvPr/>
          </p:nvSpPr>
          <p:spPr bwMode="gray">
            <a:xfrm>
              <a:off x="6723772" y="3089681"/>
              <a:ext cx="842365" cy="480066"/>
            </a:xfrm>
            <a:custGeom>
              <a:avLst/>
              <a:gdLst>
                <a:gd name="T0" fmla="*/ 52 w 600"/>
                <a:gd name="T1" fmla="*/ 81 h 344"/>
                <a:gd name="T2" fmla="*/ 43 w 600"/>
                <a:gd name="T3" fmla="*/ 81 h 344"/>
                <a:gd name="T4" fmla="*/ 37 w 600"/>
                <a:gd name="T5" fmla="*/ 82 h 344"/>
                <a:gd name="T6" fmla="*/ 10 w 600"/>
                <a:gd name="T7" fmla="*/ 81 h 344"/>
                <a:gd name="T8" fmla="*/ 15 w 600"/>
                <a:gd name="T9" fmla="*/ 75 h 344"/>
                <a:gd name="T10" fmla="*/ 18 w 600"/>
                <a:gd name="T11" fmla="*/ 71 h 344"/>
                <a:gd name="T12" fmla="*/ 32 w 600"/>
                <a:gd name="T13" fmla="*/ 59 h 344"/>
                <a:gd name="T14" fmla="*/ 36 w 600"/>
                <a:gd name="T15" fmla="*/ 64 h 344"/>
                <a:gd name="T16" fmla="*/ 45 w 600"/>
                <a:gd name="T17" fmla="*/ 64 h 344"/>
                <a:gd name="T18" fmla="*/ 49 w 600"/>
                <a:gd name="T19" fmla="*/ 63 h 344"/>
                <a:gd name="T20" fmla="*/ 57 w 600"/>
                <a:gd name="T21" fmla="*/ 61 h 344"/>
                <a:gd name="T22" fmla="*/ 60 w 600"/>
                <a:gd name="T23" fmla="*/ 59 h 344"/>
                <a:gd name="T24" fmla="*/ 69 w 600"/>
                <a:gd name="T25" fmla="*/ 51 h 344"/>
                <a:gd name="T26" fmla="*/ 73 w 600"/>
                <a:gd name="T27" fmla="*/ 42 h 344"/>
                <a:gd name="T28" fmla="*/ 82 w 600"/>
                <a:gd name="T29" fmla="*/ 27 h 344"/>
                <a:gd name="T30" fmla="*/ 87 w 600"/>
                <a:gd name="T31" fmla="*/ 28 h 344"/>
                <a:gd name="T32" fmla="*/ 91 w 600"/>
                <a:gd name="T33" fmla="*/ 17 h 344"/>
                <a:gd name="T34" fmla="*/ 97 w 600"/>
                <a:gd name="T35" fmla="*/ 13 h 344"/>
                <a:gd name="T36" fmla="*/ 102 w 600"/>
                <a:gd name="T37" fmla="*/ 8 h 344"/>
                <a:gd name="T38" fmla="*/ 100 w 600"/>
                <a:gd name="T39" fmla="*/ 3 h 344"/>
                <a:gd name="T40" fmla="*/ 112 w 600"/>
                <a:gd name="T41" fmla="*/ 6 h 344"/>
                <a:gd name="T42" fmla="*/ 115 w 600"/>
                <a:gd name="T43" fmla="*/ 3 h 344"/>
                <a:gd name="T44" fmla="*/ 121 w 600"/>
                <a:gd name="T45" fmla="*/ 3 h 344"/>
                <a:gd name="T46" fmla="*/ 127 w 600"/>
                <a:gd name="T47" fmla="*/ 7 h 344"/>
                <a:gd name="T48" fmla="*/ 132 w 600"/>
                <a:gd name="T49" fmla="*/ 11 h 344"/>
                <a:gd name="T50" fmla="*/ 129 w 600"/>
                <a:gd name="T51" fmla="*/ 21 h 344"/>
                <a:gd name="T52" fmla="*/ 135 w 600"/>
                <a:gd name="T53" fmla="*/ 21 h 344"/>
                <a:gd name="T54" fmla="*/ 140 w 600"/>
                <a:gd name="T55" fmla="*/ 24 h 344"/>
                <a:gd name="T56" fmla="*/ 143 w 600"/>
                <a:gd name="T57" fmla="*/ 26 h 344"/>
                <a:gd name="T58" fmla="*/ 152 w 600"/>
                <a:gd name="T59" fmla="*/ 28 h 344"/>
                <a:gd name="T60" fmla="*/ 152 w 600"/>
                <a:gd name="T61" fmla="*/ 33 h 344"/>
                <a:gd name="T62" fmla="*/ 152 w 600"/>
                <a:gd name="T63" fmla="*/ 38 h 344"/>
                <a:gd name="T64" fmla="*/ 157 w 600"/>
                <a:gd name="T65" fmla="*/ 42 h 344"/>
                <a:gd name="T66" fmla="*/ 153 w 600"/>
                <a:gd name="T67" fmla="*/ 44 h 344"/>
                <a:gd name="T68" fmla="*/ 155 w 600"/>
                <a:gd name="T69" fmla="*/ 45 h 344"/>
                <a:gd name="T70" fmla="*/ 152 w 600"/>
                <a:gd name="T71" fmla="*/ 46 h 344"/>
                <a:gd name="T72" fmla="*/ 155 w 600"/>
                <a:gd name="T73" fmla="*/ 49 h 344"/>
                <a:gd name="T74" fmla="*/ 156 w 600"/>
                <a:gd name="T75" fmla="*/ 52 h 344"/>
                <a:gd name="T76" fmla="*/ 152 w 600"/>
                <a:gd name="T77" fmla="*/ 52 h 344"/>
                <a:gd name="T78" fmla="*/ 157 w 600"/>
                <a:gd name="T79" fmla="*/ 54 h 344"/>
                <a:gd name="T80" fmla="*/ 166 w 600"/>
                <a:gd name="T81" fmla="*/ 52 h 344"/>
                <a:gd name="T82" fmla="*/ 167 w 600"/>
                <a:gd name="T83" fmla="*/ 62 h 3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00"/>
                <a:gd name="T127" fmla="*/ 0 h 344"/>
                <a:gd name="T128" fmla="*/ 600 w 600"/>
                <a:gd name="T129" fmla="*/ 344 h 3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00" h="344">
                  <a:moveTo>
                    <a:pt x="592" y="250"/>
                  </a:moveTo>
                  <a:lnTo>
                    <a:pt x="394" y="288"/>
                  </a:lnTo>
                  <a:lnTo>
                    <a:pt x="186" y="322"/>
                  </a:lnTo>
                  <a:lnTo>
                    <a:pt x="182" y="322"/>
                  </a:lnTo>
                  <a:lnTo>
                    <a:pt x="174" y="324"/>
                  </a:lnTo>
                  <a:lnTo>
                    <a:pt x="152" y="326"/>
                  </a:lnTo>
                  <a:lnTo>
                    <a:pt x="154" y="322"/>
                  </a:lnTo>
                  <a:lnTo>
                    <a:pt x="132" y="326"/>
                  </a:lnTo>
                  <a:lnTo>
                    <a:pt x="132" y="328"/>
                  </a:lnTo>
                  <a:lnTo>
                    <a:pt x="0" y="344"/>
                  </a:lnTo>
                  <a:lnTo>
                    <a:pt x="6" y="340"/>
                  </a:lnTo>
                  <a:lnTo>
                    <a:pt x="34" y="326"/>
                  </a:lnTo>
                  <a:lnTo>
                    <a:pt x="38" y="318"/>
                  </a:lnTo>
                  <a:lnTo>
                    <a:pt x="54" y="308"/>
                  </a:lnTo>
                  <a:lnTo>
                    <a:pt x="54" y="300"/>
                  </a:lnTo>
                  <a:lnTo>
                    <a:pt x="56" y="296"/>
                  </a:lnTo>
                  <a:lnTo>
                    <a:pt x="64" y="292"/>
                  </a:lnTo>
                  <a:lnTo>
                    <a:pt x="64" y="284"/>
                  </a:lnTo>
                  <a:lnTo>
                    <a:pt x="72" y="276"/>
                  </a:lnTo>
                  <a:lnTo>
                    <a:pt x="112" y="242"/>
                  </a:lnTo>
                  <a:lnTo>
                    <a:pt x="116" y="234"/>
                  </a:lnTo>
                  <a:lnTo>
                    <a:pt x="118" y="236"/>
                  </a:lnTo>
                  <a:lnTo>
                    <a:pt x="116" y="244"/>
                  </a:lnTo>
                  <a:lnTo>
                    <a:pt x="126" y="256"/>
                  </a:lnTo>
                  <a:lnTo>
                    <a:pt x="144" y="262"/>
                  </a:lnTo>
                  <a:lnTo>
                    <a:pt x="152" y="262"/>
                  </a:lnTo>
                  <a:lnTo>
                    <a:pt x="162" y="256"/>
                  </a:lnTo>
                  <a:lnTo>
                    <a:pt x="162" y="250"/>
                  </a:lnTo>
                  <a:lnTo>
                    <a:pt x="168" y="246"/>
                  </a:lnTo>
                  <a:lnTo>
                    <a:pt x="176" y="252"/>
                  </a:lnTo>
                  <a:lnTo>
                    <a:pt x="178" y="254"/>
                  </a:lnTo>
                  <a:lnTo>
                    <a:pt x="184" y="252"/>
                  </a:lnTo>
                  <a:lnTo>
                    <a:pt x="204" y="244"/>
                  </a:lnTo>
                  <a:lnTo>
                    <a:pt x="208" y="232"/>
                  </a:lnTo>
                  <a:lnTo>
                    <a:pt x="210" y="232"/>
                  </a:lnTo>
                  <a:lnTo>
                    <a:pt x="214" y="236"/>
                  </a:lnTo>
                  <a:lnTo>
                    <a:pt x="230" y="222"/>
                  </a:lnTo>
                  <a:lnTo>
                    <a:pt x="236" y="226"/>
                  </a:lnTo>
                  <a:lnTo>
                    <a:pt x="248" y="208"/>
                  </a:lnTo>
                  <a:lnTo>
                    <a:pt x="244" y="202"/>
                  </a:lnTo>
                  <a:lnTo>
                    <a:pt x="246" y="190"/>
                  </a:lnTo>
                  <a:lnTo>
                    <a:pt x="260" y="166"/>
                  </a:lnTo>
                  <a:lnTo>
                    <a:pt x="276" y="100"/>
                  </a:lnTo>
                  <a:lnTo>
                    <a:pt x="280" y="100"/>
                  </a:lnTo>
                  <a:lnTo>
                    <a:pt x="290" y="106"/>
                  </a:lnTo>
                  <a:lnTo>
                    <a:pt x="290" y="110"/>
                  </a:lnTo>
                  <a:lnTo>
                    <a:pt x="296" y="114"/>
                  </a:lnTo>
                  <a:lnTo>
                    <a:pt x="306" y="112"/>
                  </a:lnTo>
                  <a:lnTo>
                    <a:pt x="312" y="102"/>
                  </a:lnTo>
                  <a:lnTo>
                    <a:pt x="318" y="76"/>
                  </a:lnTo>
                  <a:lnTo>
                    <a:pt x="324" y="68"/>
                  </a:lnTo>
                  <a:lnTo>
                    <a:pt x="334" y="72"/>
                  </a:lnTo>
                  <a:lnTo>
                    <a:pt x="340" y="58"/>
                  </a:lnTo>
                  <a:lnTo>
                    <a:pt x="346" y="54"/>
                  </a:lnTo>
                  <a:lnTo>
                    <a:pt x="350" y="48"/>
                  </a:lnTo>
                  <a:lnTo>
                    <a:pt x="356" y="34"/>
                  </a:lnTo>
                  <a:lnTo>
                    <a:pt x="360" y="32"/>
                  </a:lnTo>
                  <a:lnTo>
                    <a:pt x="360" y="28"/>
                  </a:lnTo>
                  <a:lnTo>
                    <a:pt x="358" y="26"/>
                  </a:lnTo>
                  <a:lnTo>
                    <a:pt x="358" y="6"/>
                  </a:lnTo>
                  <a:lnTo>
                    <a:pt x="360" y="2"/>
                  </a:lnTo>
                  <a:lnTo>
                    <a:pt x="364" y="0"/>
                  </a:lnTo>
                  <a:lnTo>
                    <a:pt x="400" y="22"/>
                  </a:lnTo>
                  <a:lnTo>
                    <a:pt x="404" y="24"/>
                  </a:lnTo>
                  <a:lnTo>
                    <a:pt x="406" y="22"/>
                  </a:lnTo>
                  <a:lnTo>
                    <a:pt x="410" y="4"/>
                  </a:lnTo>
                  <a:lnTo>
                    <a:pt x="416" y="2"/>
                  </a:lnTo>
                  <a:lnTo>
                    <a:pt x="422" y="6"/>
                  </a:lnTo>
                  <a:lnTo>
                    <a:pt x="430" y="8"/>
                  </a:lnTo>
                  <a:lnTo>
                    <a:pt x="426" y="16"/>
                  </a:lnTo>
                  <a:lnTo>
                    <a:pt x="434" y="26"/>
                  </a:lnTo>
                  <a:lnTo>
                    <a:pt x="450" y="26"/>
                  </a:lnTo>
                  <a:lnTo>
                    <a:pt x="456" y="32"/>
                  </a:lnTo>
                  <a:lnTo>
                    <a:pt x="466" y="36"/>
                  </a:lnTo>
                  <a:lnTo>
                    <a:pt x="472" y="44"/>
                  </a:lnTo>
                  <a:lnTo>
                    <a:pt x="470" y="48"/>
                  </a:lnTo>
                  <a:lnTo>
                    <a:pt x="460" y="66"/>
                  </a:lnTo>
                  <a:lnTo>
                    <a:pt x="456" y="82"/>
                  </a:lnTo>
                  <a:lnTo>
                    <a:pt x="456" y="92"/>
                  </a:lnTo>
                  <a:lnTo>
                    <a:pt x="468" y="94"/>
                  </a:lnTo>
                  <a:lnTo>
                    <a:pt x="478" y="86"/>
                  </a:lnTo>
                  <a:lnTo>
                    <a:pt x="486" y="96"/>
                  </a:lnTo>
                  <a:lnTo>
                    <a:pt x="492" y="98"/>
                  </a:lnTo>
                  <a:lnTo>
                    <a:pt x="496" y="100"/>
                  </a:lnTo>
                  <a:lnTo>
                    <a:pt x="500" y="104"/>
                  </a:lnTo>
                  <a:lnTo>
                    <a:pt x="504" y="106"/>
                  </a:lnTo>
                  <a:lnTo>
                    <a:pt x="510" y="104"/>
                  </a:lnTo>
                  <a:lnTo>
                    <a:pt x="512" y="104"/>
                  </a:lnTo>
                  <a:lnTo>
                    <a:pt x="530" y="114"/>
                  </a:lnTo>
                  <a:lnTo>
                    <a:pt x="544" y="116"/>
                  </a:lnTo>
                  <a:lnTo>
                    <a:pt x="550" y="124"/>
                  </a:lnTo>
                  <a:lnTo>
                    <a:pt x="548" y="128"/>
                  </a:lnTo>
                  <a:lnTo>
                    <a:pt x="544" y="132"/>
                  </a:lnTo>
                  <a:lnTo>
                    <a:pt x="546" y="144"/>
                  </a:lnTo>
                  <a:lnTo>
                    <a:pt x="544" y="148"/>
                  </a:lnTo>
                  <a:lnTo>
                    <a:pt x="540" y="150"/>
                  </a:lnTo>
                  <a:lnTo>
                    <a:pt x="554" y="158"/>
                  </a:lnTo>
                  <a:lnTo>
                    <a:pt x="558" y="166"/>
                  </a:lnTo>
                  <a:lnTo>
                    <a:pt x="558" y="170"/>
                  </a:lnTo>
                  <a:lnTo>
                    <a:pt x="556" y="174"/>
                  </a:lnTo>
                  <a:lnTo>
                    <a:pt x="546" y="172"/>
                  </a:lnTo>
                  <a:lnTo>
                    <a:pt x="544" y="176"/>
                  </a:lnTo>
                  <a:lnTo>
                    <a:pt x="548" y="180"/>
                  </a:lnTo>
                  <a:lnTo>
                    <a:pt x="550" y="180"/>
                  </a:lnTo>
                  <a:lnTo>
                    <a:pt x="550" y="184"/>
                  </a:lnTo>
                  <a:lnTo>
                    <a:pt x="544" y="186"/>
                  </a:lnTo>
                  <a:lnTo>
                    <a:pt x="540" y="186"/>
                  </a:lnTo>
                  <a:lnTo>
                    <a:pt x="540" y="188"/>
                  </a:lnTo>
                  <a:lnTo>
                    <a:pt x="544" y="192"/>
                  </a:lnTo>
                  <a:lnTo>
                    <a:pt x="552" y="194"/>
                  </a:lnTo>
                  <a:lnTo>
                    <a:pt x="562" y="196"/>
                  </a:lnTo>
                  <a:lnTo>
                    <a:pt x="564" y="200"/>
                  </a:lnTo>
                  <a:lnTo>
                    <a:pt x="554" y="210"/>
                  </a:lnTo>
                  <a:lnTo>
                    <a:pt x="550" y="210"/>
                  </a:lnTo>
                  <a:lnTo>
                    <a:pt x="538" y="206"/>
                  </a:lnTo>
                  <a:lnTo>
                    <a:pt x="538" y="210"/>
                  </a:lnTo>
                  <a:lnTo>
                    <a:pt x="546" y="216"/>
                  </a:lnTo>
                  <a:lnTo>
                    <a:pt x="554" y="220"/>
                  </a:lnTo>
                  <a:lnTo>
                    <a:pt x="562" y="218"/>
                  </a:lnTo>
                  <a:lnTo>
                    <a:pt x="570" y="210"/>
                  </a:lnTo>
                  <a:lnTo>
                    <a:pt x="578" y="212"/>
                  </a:lnTo>
                  <a:lnTo>
                    <a:pt x="590" y="210"/>
                  </a:lnTo>
                  <a:lnTo>
                    <a:pt x="592" y="212"/>
                  </a:lnTo>
                  <a:lnTo>
                    <a:pt x="600" y="240"/>
                  </a:lnTo>
                  <a:lnTo>
                    <a:pt x="594" y="246"/>
                  </a:lnTo>
                  <a:lnTo>
                    <a:pt x="592" y="246"/>
                  </a:lnTo>
                  <a:lnTo>
                    <a:pt x="592" y="25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8" name="Freeform 20"/>
            <p:cNvSpPr>
              <a:spLocks/>
            </p:cNvSpPr>
            <p:nvPr/>
          </p:nvSpPr>
          <p:spPr bwMode="gray">
            <a:xfrm>
              <a:off x="7098875" y="2993668"/>
              <a:ext cx="507683" cy="247356"/>
            </a:xfrm>
            <a:custGeom>
              <a:avLst/>
              <a:gdLst>
                <a:gd name="T0" fmla="*/ 57 w 362"/>
                <a:gd name="T1" fmla="*/ 3 h 174"/>
                <a:gd name="T2" fmla="*/ 3 w 362"/>
                <a:gd name="T3" fmla="*/ 30 h 174"/>
                <a:gd name="T4" fmla="*/ 6 w 362"/>
                <a:gd name="T5" fmla="*/ 28 h 174"/>
                <a:gd name="T6" fmla="*/ 11 w 362"/>
                <a:gd name="T7" fmla="*/ 22 h 174"/>
                <a:gd name="T8" fmla="*/ 15 w 362"/>
                <a:gd name="T9" fmla="*/ 18 h 174"/>
                <a:gd name="T10" fmla="*/ 17 w 362"/>
                <a:gd name="T11" fmla="*/ 17 h 174"/>
                <a:gd name="T12" fmla="*/ 23 w 362"/>
                <a:gd name="T13" fmla="*/ 17 h 174"/>
                <a:gd name="T14" fmla="*/ 31 w 362"/>
                <a:gd name="T15" fmla="*/ 12 h 174"/>
                <a:gd name="T16" fmla="*/ 33 w 362"/>
                <a:gd name="T17" fmla="*/ 14 h 174"/>
                <a:gd name="T18" fmla="*/ 37 w 362"/>
                <a:gd name="T19" fmla="*/ 15 h 174"/>
                <a:gd name="T20" fmla="*/ 40 w 362"/>
                <a:gd name="T21" fmla="*/ 21 h 174"/>
                <a:gd name="T22" fmla="*/ 41 w 362"/>
                <a:gd name="T23" fmla="*/ 20 h 174"/>
                <a:gd name="T24" fmla="*/ 45 w 362"/>
                <a:gd name="T25" fmla="*/ 22 h 174"/>
                <a:gd name="T26" fmla="*/ 47 w 362"/>
                <a:gd name="T27" fmla="*/ 27 h 174"/>
                <a:gd name="T28" fmla="*/ 52 w 362"/>
                <a:gd name="T29" fmla="*/ 30 h 174"/>
                <a:gd name="T30" fmla="*/ 57 w 362"/>
                <a:gd name="T31" fmla="*/ 33 h 174"/>
                <a:gd name="T32" fmla="*/ 54 w 362"/>
                <a:gd name="T33" fmla="*/ 39 h 174"/>
                <a:gd name="T34" fmla="*/ 52 w 362"/>
                <a:gd name="T35" fmla="*/ 47 h 174"/>
                <a:gd name="T36" fmla="*/ 58 w 362"/>
                <a:gd name="T37" fmla="*/ 45 h 174"/>
                <a:gd name="T38" fmla="*/ 62 w 362"/>
                <a:gd name="T39" fmla="*/ 49 h 174"/>
                <a:gd name="T40" fmla="*/ 65 w 362"/>
                <a:gd name="T41" fmla="*/ 47 h 174"/>
                <a:gd name="T42" fmla="*/ 72 w 362"/>
                <a:gd name="T43" fmla="*/ 50 h 174"/>
                <a:gd name="T44" fmla="*/ 76 w 362"/>
                <a:gd name="T45" fmla="*/ 51 h 174"/>
                <a:gd name="T46" fmla="*/ 75 w 362"/>
                <a:gd name="T47" fmla="*/ 48 h 174"/>
                <a:gd name="T48" fmla="*/ 71 w 362"/>
                <a:gd name="T49" fmla="*/ 45 h 174"/>
                <a:gd name="T50" fmla="*/ 71 w 362"/>
                <a:gd name="T51" fmla="*/ 43 h 174"/>
                <a:gd name="T52" fmla="*/ 72 w 362"/>
                <a:gd name="T53" fmla="*/ 41 h 174"/>
                <a:gd name="T54" fmla="*/ 69 w 362"/>
                <a:gd name="T55" fmla="*/ 38 h 174"/>
                <a:gd name="T56" fmla="*/ 66 w 362"/>
                <a:gd name="T57" fmla="*/ 30 h 174"/>
                <a:gd name="T58" fmla="*/ 66 w 362"/>
                <a:gd name="T59" fmla="*/ 22 h 174"/>
                <a:gd name="T60" fmla="*/ 66 w 362"/>
                <a:gd name="T61" fmla="*/ 20 h 174"/>
                <a:gd name="T62" fmla="*/ 66 w 362"/>
                <a:gd name="T63" fmla="*/ 17 h 174"/>
                <a:gd name="T64" fmla="*/ 67 w 362"/>
                <a:gd name="T65" fmla="*/ 14 h 174"/>
                <a:gd name="T66" fmla="*/ 71 w 362"/>
                <a:gd name="T67" fmla="*/ 10 h 174"/>
                <a:gd name="T68" fmla="*/ 75 w 362"/>
                <a:gd name="T69" fmla="*/ 7 h 174"/>
                <a:gd name="T70" fmla="*/ 74 w 362"/>
                <a:gd name="T71" fmla="*/ 11 h 174"/>
                <a:gd name="T72" fmla="*/ 71 w 362"/>
                <a:gd name="T73" fmla="*/ 15 h 174"/>
                <a:gd name="T74" fmla="*/ 71 w 362"/>
                <a:gd name="T75" fmla="*/ 21 h 174"/>
                <a:gd name="T76" fmla="*/ 75 w 362"/>
                <a:gd name="T77" fmla="*/ 26 h 174"/>
                <a:gd name="T78" fmla="*/ 71 w 362"/>
                <a:gd name="T79" fmla="*/ 30 h 174"/>
                <a:gd name="T80" fmla="*/ 74 w 362"/>
                <a:gd name="T81" fmla="*/ 31 h 174"/>
                <a:gd name="T82" fmla="*/ 74 w 362"/>
                <a:gd name="T83" fmla="*/ 34 h 174"/>
                <a:gd name="T84" fmla="*/ 75 w 362"/>
                <a:gd name="T85" fmla="*/ 39 h 174"/>
                <a:gd name="T86" fmla="*/ 79 w 362"/>
                <a:gd name="T87" fmla="*/ 45 h 174"/>
                <a:gd name="T88" fmla="*/ 82 w 362"/>
                <a:gd name="T89" fmla="*/ 43 h 174"/>
                <a:gd name="T90" fmla="*/ 83 w 362"/>
                <a:gd name="T91" fmla="*/ 45 h 174"/>
                <a:gd name="T92" fmla="*/ 85 w 362"/>
                <a:gd name="T93" fmla="*/ 48 h 174"/>
                <a:gd name="T94" fmla="*/ 86 w 362"/>
                <a:gd name="T95" fmla="*/ 51 h 174"/>
                <a:gd name="T96" fmla="*/ 89 w 362"/>
                <a:gd name="T97" fmla="*/ 52 h 174"/>
                <a:gd name="T98" fmla="*/ 98 w 362"/>
                <a:gd name="T99" fmla="*/ 47 h 174"/>
                <a:gd name="T100" fmla="*/ 99 w 362"/>
                <a:gd name="T101" fmla="*/ 45 h 174"/>
                <a:gd name="T102" fmla="*/ 101 w 362"/>
                <a:gd name="T103" fmla="*/ 34 h 174"/>
                <a:gd name="T104" fmla="*/ 76 w 362"/>
                <a:gd name="T105" fmla="*/ 0 h 1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62"/>
                <a:gd name="T160" fmla="*/ 0 h 174"/>
                <a:gd name="T161" fmla="*/ 362 w 362"/>
                <a:gd name="T162" fmla="*/ 174 h 1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62" h="174">
                  <a:moveTo>
                    <a:pt x="274" y="0"/>
                  </a:moveTo>
                  <a:lnTo>
                    <a:pt x="208" y="12"/>
                  </a:lnTo>
                  <a:lnTo>
                    <a:pt x="0" y="52"/>
                  </a:lnTo>
                  <a:lnTo>
                    <a:pt x="12" y="104"/>
                  </a:lnTo>
                  <a:lnTo>
                    <a:pt x="16" y="96"/>
                  </a:lnTo>
                  <a:lnTo>
                    <a:pt x="20" y="94"/>
                  </a:lnTo>
                  <a:lnTo>
                    <a:pt x="36" y="76"/>
                  </a:lnTo>
                  <a:lnTo>
                    <a:pt x="42" y="74"/>
                  </a:lnTo>
                  <a:lnTo>
                    <a:pt x="48" y="66"/>
                  </a:lnTo>
                  <a:lnTo>
                    <a:pt x="54" y="62"/>
                  </a:lnTo>
                  <a:lnTo>
                    <a:pt x="58" y="52"/>
                  </a:lnTo>
                  <a:lnTo>
                    <a:pt x="62" y="58"/>
                  </a:lnTo>
                  <a:lnTo>
                    <a:pt x="72" y="60"/>
                  </a:lnTo>
                  <a:lnTo>
                    <a:pt x="82" y="56"/>
                  </a:lnTo>
                  <a:lnTo>
                    <a:pt x="84" y="50"/>
                  </a:lnTo>
                  <a:lnTo>
                    <a:pt x="108" y="42"/>
                  </a:lnTo>
                  <a:lnTo>
                    <a:pt x="114" y="44"/>
                  </a:lnTo>
                  <a:lnTo>
                    <a:pt x="120" y="46"/>
                  </a:lnTo>
                  <a:lnTo>
                    <a:pt x="128" y="42"/>
                  </a:lnTo>
                  <a:lnTo>
                    <a:pt x="130" y="50"/>
                  </a:lnTo>
                  <a:lnTo>
                    <a:pt x="134" y="52"/>
                  </a:lnTo>
                  <a:lnTo>
                    <a:pt x="142" y="70"/>
                  </a:lnTo>
                  <a:lnTo>
                    <a:pt x="148" y="68"/>
                  </a:lnTo>
                  <a:lnTo>
                    <a:pt x="154" y="72"/>
                  </a:lnTo>
                  <a:lnTo>
                    <a:pt x="162" y="74"/>
                  </a:lnTo>
                  <a:lnTo>
                    <a:pt x="158" y="82"/>
                  </a:lnTo>
                  <a:lnTo>
                    <a:pt x="166" y="92"/>
                  </a:lnTo>
                  <a:lnTo>
                    <a:pt x="182" y="92"/>
                  </a:lnTo>
                  <a:lnTo>
                    <a:pt x="188" y="98"/>
                  </a:lnTo>
                  <a:lnTo>
                    <a:pt x="198" y="102"/>
                  </a:lnTo>
                  <a:lnTo>
                    <a:pt x="204" y="110"/>
                  </a:lnTo>
                  <a:lnTo>
                    <a:pt x="202" y="114"/>
                  </a:lnTo>
                  <a:lnTo>
                    <a:pt x="192" y="132"/>
                  </a:lnTo>
                  <a:lnTo>
                    <a:pt x="188" y="148"/>
                  </a:lnTo>
                  <a:lnTo>
                    <a:pt x="188" y="158"/>
                  </a:lnTo>
                  <a:lnTo>
                    <a:pt x="200" y="160"/>
                  </a:lnTo>
                  <a:lnTo>
                    <a:pt x="210" y="152"/>
                  </a:lnTo>
                  <a:lnTo>
                    <a:pt x="218" y="162"/>
                  </a:lnTo>
                  <a:lnTo>
                    <a:pt x="224" y="164"/>
                  </a:lnTo>
                  <a:lnTo>
                    <a:pt x="224" y="162"/>
                  </a:lnTo>
                  <a:lnTo>
                    <a:pt x="232" y="160"/>
                  </a:lnTo>
                  <a:lnTo>
                    <a:pt x="246" y="160"/>
                  </a:lnTo>
                  <a:lnTo>
                    <a:pt x="262" y="166"/>
                  </a:lnTo>
                  <a:lnTo>
                    <a:pt x="268" y="170"/>
                  </a:lnTo>
                  <a:lnTo>
                    <a:pt x="272" y="170"/>
                  </a:lnTo>
                  <a:lnTo>
                    <a:pt x="272" y="166"/>
                  </a:lnTo>
                  <a:lnTo>
                    <a:pt x="268" y="162"/>
                  </a:lnTo>
                  <a:lnTo>
                    <a:pt x="262" y="150"/>
                  </a:lnTo>
                  <a:lnTo>
                    <a:pt x="256" y="148"/>
                  </a:lnTo>
                  <a:lnTo>
                    <a:pt x="254" y="146"/>
                  </a:lnTo>
                  <a:lnTo>
                    <a:pt x="256" y="144"/>
                  </a:lnTo>
                  <a:lnTo>
                    <a:pt x="258" y="144"/>
                  </a:lnTo>
                  <a:lnTo>
                    <a:pt x="260" y="140"/>
                  </a:lnTo>
                  <a:lnTo>
                    <a:pt x="252" y="136"/>
                  </a:lnTo>
                  <a:lnTo>
                    <a:pt x="246" y="126"/>
                  </a:lnTo>
                  <a:lnTo>
                    <a:pt x="240" y="110"/>
                  </a:lnTo>
                  <a:lnTo>
                    <a:pt x="238" y="104"/>
                  </a:lnTo>
                  <a:lnTo>
                    <a:pt x="238" y="92"/>
                  </a:lnTo>
                  <a:lnTo>
                    <a:pt x="240" y="74"/>
                  </a:lnTo>
                  <a:lnTo>
                    <a:pt x="240" y="70"/>
                  </a:lnTo>
                  <a:lnTo>
                    <a:pt x="236" y="68"/>
                  </a:lnTo>
                  <a:lnTo>
                    <a:pt x="236" y="62"/>
                  </a:lnTo>
                  <a:lnTo>
                    <a:pt x="238" y="58"/>
                  </a:lnTo>
                  <a:lnTo>
                    <a:pt x="240" y="54"/>
                  </a:lnTo>
                  <a:lnTo>
                    <a:pt x="242" y="48"/>
                  </a:lnTo>
                  <a:lnTo>
                    <a:pt x="256" y="38"/>
                  </a:lnTo>
                  <a:lnTo>
                    <a:pt x="258" y="36"/>
                  </a:lnTo>
                  <a:lnTo>
                    <a:pt x="262" y="22"/>
                  </a:lnTo>
                  <a:lnTo>
                    <a:pt x="270" y="22"/>
                  </a:lnTo>
                  <a:lnTo>
                    <a:pt x="272" y="28"/>
                  </a:lnTo>
                  <a:lnTo>
                    <a:pt x="266" y="38"/>
                  </a:lnTo>
                  <a:lnTo>
                    <a:pt x="262" y="46"/>
                  </a:lnTo>
                  <a:lnTo>
                    <a:pt x="256" y="52"/>
                  </a:lnTo>
                  <a:lnTo>
                    <a:pt x="252" y="60"/>
                  </a:lnTo>
                  <a:lnTo>
                    <a:pt x="258" y="70"/>
                  </a:lnTo>
                  <a:lnTo>
                    <a:pt x="264" y="72"/>
                  </a:lnTo>
                  <a:lnTo>
                    <a:pt x="268" y="90"/>
                  </a:lnTo>
                  <a:lnTo>
                    <a:pt x="266" y="92"/>
                  </a:lnTo>
                  <a:lnTo>
                    <a:pt x="256" y="100"/>
                  </a:lnTo>
                  <a:lnTo>
                    <a:pt x="258" y="104"/>
                  </a:lnTo>
                  <a:lnTo>
                    <a:pt x="266" y="106"/>
                  </a:lnTo>
                  <a:lnTo>
                    <a:pt x="268" y="110"/>
                  </a:lnTo>
                  <a:lnTo>
                    <a:pt x="266" y="118"/>
                  </a:lnTo>
                  <a:lnTo>
                    <a:pt x="268" y="124"/>
                  </a:lnTo>
                  <a:lnTo>
                    <a:pt x="268" y="128"/>
                  </a:lnTo>
                  <a:lnTo>
                    <a:pt x="272" y="140"/>
                  </a:lnTo>
                  <a:lnTo>
                    <a:pt x="284" y="148"/>
                  </a:lnTo>
                  <a:lnTo>
                    <a:pt x="290" y="148"/>
                  </a:lnTo>
                  <a:lnTo>
                    <a:pt x="292" y="144"/>
                  </a:lnTo>
                  <a:lnTo>
                    <a:pt x="300" y="144"/>
                  </a:lnTo>
                  <a:lnTo>
                    <a:pt x="302" y="146"/>
                  </a:lnTo>
                  <a:lnTo>
                    <a:pt x="300" y="152"/>
                  </a:lnTo>
                  <a:lnTo>
                    <a:pt x="306" y="162"/>
                  </a:lnTo>
                  <a:lnTo>
                    <a:pt x="308" y="166"/>
                  </a:lnTo>
                  <a:lnTo>
                    <a:pt x="310" y="172"/>
                  </a:lnTo>
                  <a:lnTo>
                    <a:pt x="320" y="172"/>
                  </a:lnTo>
                  <a:lnTo>
                    <a:pt x="322" y="174"/>
                  </a:lnTo>
                  <a:lnTo>
                    <a:pt x="328" y="166"/>
                  </a:lnTo>
                  <a:lnTo>
                    <a:pt x="352" y="158"/>
                  </a:lnTo>
                  <a:lnTo>
                    <a:pt x="354" y="154"/>
                  </a:lnTo>
                  <a:lnTo>
                    <a:pt x="356" y="148"/>
                  </a:lnTo>
                  <a:lnTo>
                    <a:pt x="362" y="114"/>
                  </a:lnTo>
                  <a:lnTo>
                    <a:pt x="360" y="112"/>
                  </a:lnTo>
                  <a:lnTo>
                    <a:pt x="310" y="122"/>
                  </a:lnTo>
                  <a:lnTo>
                    <a:pt x="274" y="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49" name="Freeform 21"/>
            <p:cNvSpPr>
              <a:spLocks/>
            </p:cNvSpPr>
            <p:nvPr/>
          </p:nvSpPr>
          <p:spPr bwMode="gray">
            <a:xfrm>
              <a:off x="7480445" y="2974140"/>
              <a:ext cx="121262" cy="192027"/>
            </a:xfrm>
            <a:custGeom>
              <a:avLst/>
              <a:gdLst>
                <a:gd name="T0" fmla="*/ 25 w 86"/>
                <a:gd name="T1" fmla="*/ 32 h 138"/>
                <a:gd name="T2" fmla="*/ 25 w 86"/>
                <a:gd name="T3" fmla="*/ 28 h 138"/>
                <a:gd name="T4" fmla="*/ 24 w 86"/>
                <a:gd name="T5" fmla="*/ 26 h 138"/>
                <a:gd name="T6" fmla="*/ 21 w 86"/>
                <a:gd name="T7" fmla="*/ 23 h 138"/>
                <a:gd name="T8" fmla="*/ 17 w 86"/>
                <a:gd name="T9" fmla="*/ 21 h 138"/>
                <a:gd name="T10" fmla="*/ 15 w 86"/>
                <a:gd name="T11" fmla="*/ 20 h 138"/>
                <a:gd name="T12" fmla="*/ 14 w 86"/>
                <a:gd name="T13" fmla="*/ 17 h 138"/>
                <a:gd name="T14" fmla="*/ 11 w 86"/>
                <a:gd name="T15" fmla="*/ 13 h 138"/>
                <a:gd name="T16" fmla="*/ 10 w 86"/>
                <a:gd name="T17" fmla="*/ 11 h 138"/>
                <a:gd name="T18" fmla="*/ 7 w 86"/>
                <a:gd name="T19" fmla="*/ 9 h 138"/>
                <a:gd name="T20" fmla="*/ 7 w 86"/>
                <a:gd name="T21" fmla="*/ 8 h 138"/>
                <a:gd name="T22" fmla="*/ 6 w 86"/>
                <a:gd name="T23" fmla="*/ 6 h 138"/>
                <a:gd name="T24" fmla="*/ 6 w 86"/>
                <a:gd name="T25" fmla="*/ 6 h 138"/>
                <a:gd name="T26" fmla="*/ 6 w 86"/>
                <a:gd name="T27" fmla="*/ 5 h 138"/>
                <a:gd name="T28" fmla="*/ 8 w 86"/>
                <a:gd name="T29" fmla="*/ 2 h 138"/>
                <a:gd name="T30" fmla="*/ 6 w 86"/>
                <a:gd name="T31" fmla="*/ 0 h 138"/>
                <a:gd name="T32" fmla="*/ 3 w 86"/>
                <a:gd name="T33" fmla="*/ 0 h 138"/>
                <a:gd name="T34" fmla="*/ 3 w 86"/>
                <a:gd name="T35" fmla="*/ 3 h 138"/>
                <a:gd name="T36" fmla="*/ 3 w 86"/>
                <a:gd name="T37" fmla="*/ 3 h 138"/>
                <a:gd name="T38" fmla="*/ 2 w 86"/>
                <a:gd name="T39" fmla="*/ 3 h 138"/>
                <a:gd name="T40" fmla="*/ 0 w 86"/>
                <a:gd name="T41" fmla="*/ 4 h 138"/>
                <a:gd name="T42" fmla="*/ 10 w 86"/>
                <a:gd name="T43" fmla="*/ 33 h 138"/>
                <a:gd name="T44" fmla="*/ 25 w 86"/>
                <a:gd name="T45" fmla="*/ 32 h 1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138"/>
                <a:gd name="T71" fmla="*/ 86 w 86"/>
                <a:gd name="T72" fmla="*/ 138 h 1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138">
                  <a:moveTo>
                    <a:pt x="86" y="128"/>
                  </a:moveTo>
                  <a:lnTo>
                    <a:pt x="86" y="118"/>
                  </a:lnTo>
                  <a:lnTo>
                    <a:pt x="80" y="104"/>
                  </a:lnTo>
                  <a:lnTo>
                    <a:pt x="70" y="94"/>
                  </a:lnTo>
                  <a:lnTo>
                    <a:pt x="56" y="86"/>
                  </a:lnTo>
                  <a:lnTo>
                    <a:pt x="52" y="80"/>
                  </a:lnTo>
                  <a:lnTo>
                    <a:pt x="48" y="72"/>
                  </a:lnTo>
                  <a:lnTo>
                    <a:pt x="38" y="54"/>
                  </a:lnTo>
                  <a:lnTo>
                    <a:pt x="34" y="46"/>
                  </a:lnTo>
                  <a:lnTo>
                    <a:pt x="24" y="36"/>
                  </a:lnTo>
                  <a:lnTo>
                    <a:pt x="22" y="30"/>
                  </a:lnTo>
                  <a:lnTo>
                    <a:pt x="20" y="24"/>
                  </a:lnTo>
                  <a:lnTo>
                    <a:pt x="20" y="22"/>
                  </a:lnTo>
                  <a:lnTo>
                    <a:pt x="20" y="20"/>
                  </a:lnTo>
                  <a:lnTo>
                    <a:pt x="26" y="2"/>
                  </a:lnTo>
                  <a:lnTo>
                    <a:pt x="20" y="0"/>
                  </a:lnTo>
                  <a:lnTo>
                    <a:pt x="12" y="0"/>
                  </a:lnTo>
                  <a:lnTo>
                    <a:pt x="4" y="8"/>
                  </a:lnTo>
                  <a:lnTo>
                    <a:pt x="4" y="14"/>
                  </a:lnTo>
                  <a:lnTo>
                    <a:pt x="2" y="14"/>
                  </a:lnTo>
                  <a:lnTo>
                    <a:pt x="0" y="16"/>
                  </a:lnTo>
                  <a:lnTo>
                    <a:pt x="36" y="138"/>
                  </a:lnTo>
                  <a:lnTo>
                    <a:pt x="86" y="128"/>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0" name="Freeform 22"/>
            <p:cNvSpPr>
              <a:spLocks/>
            </p:cNvSpPr>
            <p:nvPr/>
          </p:nvSpPr>
          <p:spPr bwMode="gray">
            <a:xfrm>
              <a:off x="7511165" y="2744684"/>
              <a:ext cx="155215" cy="340114"/>
            </a:xfrm>
            <a:custGeom>
              <a:avLst/>
              <a:gdLst>
                <a:gd name="T0" fmla="*/ 0 w 110"/>
                <a:gd name="T1" fmla="*/ 48 h 242"/>
                <a:gd name="T2" fmla="*/ 3 w 110"/>
                <a:gd name="T3" fmla="*/ 48 h 242"/>
                <a:gd name="T4" fmla="*/ 3 w 110"/>
                <a:gd name="T5" fmla="*/ 54 h 242"/>
                <a:gd name="T6" fmla="*/ 11 w 110"/>
                <a:gd name="T7" fmla="*/ 58 h 242"/>
                <a:gd name="T8" fmla="*/ 17 w 110"/>
                <a:gd name="T9" fmla="*/ 59 h 242"/>
                <a:gd name="T10" fmla="*/ 18 w 110"/>
                <a:gd name="T11" fmla="*/ 62 h 242"/>
                <a:gd name="T12" fmla="*/ 20 w 110"/>
                <a:gd name="T13" fmla="*/ 65 h 242"/>
                <a:gd name="T14" fmla="*/ 23 w 110"/>
                <a:gd name="T15" fmla="*/ 60 h 242"/>
                <a:gd name="T16" fmla="*/ 25 w 110"/>
                <a:gd name="T17" fmla="*/ 54 h 242"/>
                <a:gd name="T18" fmla="*/ 30 w 110"/>
                <a:gd name="T19" fmla="*/ 47 h 242"/>
                <a:gd name="T20" fmla="*/ 33 w 110"/>
                <a:gd name="T21" fmla="*/ 41 h 242"/>
                <a:gd name="T22" fmla="*/ 31 w 110"/>
                <a:gd name="T23" fmla="*/ 30 h 242"/>
                <a:gd name="T24" fmla="*/ 29 w 110"/>
                <a:gd name="T25" fmla="*/ 20 h 242"/>
                <a:gd name="T26" fmla="*/ 25 w 110"/>
                <a:gd name="T27" fmla="*/ 22 h 242"/>
                <a:gd name="T28" fmla="*/ 23 w 110"/>
                <a:gd name="T29" fmla="*/ 21 h 242"/>
                <a:gd name="T30" fmla="*/ 22 w 110"/>
                <a:gd name="T31" fmla="*/ 22 h 242"/>
                <a:gd name="T32" fmla="*/ 24 w 110"/>
                <a:gd name="T33" fmla="*/ 16 h 242"/>
                <a:gd name="T34" fmla="*/ 25 w 110"/>
                <a:gd name="T35" fmla="*/ 16 h 242"/>
                <a:gd name="T36" fmla="*/ 26 w 110"/>
                <a:gd name="T37" fmla="*/ 11 h 242"/>
                <a:gd name="T38" fmla="*/ 28 w 110"/>
                <a:gd name="T39" fmla="*/ 9 h 242"/>
                <a:gd name="T40" fmla="*/ 8 w 110"/>
                <a:gd name="T41" fmla="*/ 0 h 242"/>
                <a:gd name="T42" fmla="*/ 5 w 110"/>
                <a:gd name="T43" fmla="*/ 3 h 242"/>
                <a:gd name="T44" fmla="*/ 3 w 110"/>
                <a:gd name="T45" fmla="*/ 8 h 242"/>
                <a:gd name="T46" fmla="*/ 3 w 110"/>
                <a:gd name="T47" fmla="*/ 11 h 242"/>
                <a:gd name="T48" fmla="*/ 3 w 110"/>
                <a:gd name="T49" fmla="*/ 14 h 242"/>
                <a:gd name="T50" fmla="*/ 3 w 110"/>
                <a:gd name="T51" fmla="*/ 16 h 242"/>
                <a:gd name="T52" fmla="*/ 3 w 110"/>
                <a:gd name="T53" fmla="*/ 22 h 242"/>
                <a:gd name="T54" fmla="*/ 6 w 110"/>
                <a:gd name="T55" fmla="*/ 26 h 242"/>
                <a:gd name="T56" fmla="*/ 9 w 110"/>
                <a:gd name="T57" fmla="*/ 27 h 242"/>
                <a:gd name="T58" fmla="*/ 12 w 110"/>
                <a:gd name="T59" fmla="*/ 30 h 242"/>
                <a:gd name="T60" fmla="*/ 15 w 110"/>
                <a:gd name="T61" fmla="*/ 32 h 242"/>
                <a:gd name="T62" fmla="*/ 8 w 110"/>
                <a:gd name="T63" fmla="*/ 38 h 242"/>
                <a:gd name="T64" fmla="*/ 3 w 110"/>
                <a:gd name="T65" fmla="*/ 44 h 2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242"/>
                <a:gd name="T101" fmla="*/ 110 w 110"/>
                <a:gd name="T102" fmla="*/ 242 h 2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242">
                  <a:moveTo>
                    <a:pt x="6" y="164"/>
                  </a:moveTo>
                  <a:lnTo>
                    <a:pt x="0" y="182"/>
                  </a:lnTo>
                  <a:lnTo>
                    <a:pt x="0" y="184"/>
                  </a:lnTo>
                  <a:lnTo>
                    <a:pt x="4" y="182"/>
                  </a:lnTo>
                  <a:lnTo>
                    <a:pt x="8" y="192"/>
                  </a:lnTo>
                  <a:lnTo>
                    <a:pt x="14" y="198"/>
                  </a:lnTo>
                  <a:lnTo>
                    <a:pt x="20" y="206"/>
                  </a:lnTo>
                  <a:lnTo>
                    <a:pt x="38" y="214"/>
                  </a:lnTo>
                  <a:lnTo>
                    <a:pt x="44" y="216"/>
                  </a:lnTo>
                  <a:lnTo>
                    <a:pt x="56" y="218"/>
                  </a:lnTo>
                  <a:lnTo>
                    <a:pt x="62" y="220"/>
                  </a:lnTo>
                  <a:lnTo>
                    <a:pt x="62" y="232"/>
                  </a:lnTo>
                  <a:lnTo>
                    <a:pt x="62" y="238"/>
                  </a:lnTo>
                  <a:lnTo>
                    <a:pt x="66" y="242"/>
                  </a:lnTo>
                  <a:lnTo>
                    <a:pt x="70" y="236"/>
                  </a:lnTo>
                  <a:lnTo>
                    <a:pt x="76" y="226"/>
                  </a:lnTo>
                  <a:lnTo>
                    <a:pt x="76" y="214"/>
                  </a:lnTo>
                  <a:lnTo>
                    <a:pt x="84" y="200"/>
                  </a:lnTo>
                  <a:lnTo>
                    <a:pt x="88" y="190"/>
                  </a:lnTo>
                  <a:lnTo>
                    <a:pt x="100" y="174"/>
                  </a:lnTo>
                  <a:lnTo>
                    <a:pt x="104" y="162"/>
                  </a:lnTo>
                  <a:lnTo>
                    <a:pt x="110" y="150"/>
                  </a:lnTo>
                  <a:lnTo>
                    <a:pt x="108" y="144"/>
                  </a:lnTo>
                  <a:lnTo>
                    <a:pt x="106" y="110"/>
                  </a:lnTo>
                  <a:lnTo>
                    <a:pt x="104" y="84"/>
                  </a:lnTo>
                  <a:lnTo>
                    <a:pt x="98" y="76"/>
                  </a:lnTo>
                  <a:lnTo>
                    <a:pt x="88" y="80"/>
                  </a:lnTo>
                  <a:lnTo>
                    <a:pt x="84" y="82"/>
                  </a:lnTo>
                  <a:lnTo>
                    <a:pt x="80" y="82"/>
                  </a:lnTo>
                  <a:lnTo>
                    <a:pt x="78" y="78"/>
                  </a:lnTo>
                  <a:lnTo>
                    <a:pt x="76" y="82"/>
                  </a:lnTo>
                  <a:lnTo>
                    <a:pt x="74" y="80"/>
                  </a:lnTo>
                  <a:lnTo>
                    <a:pt x="74" y="76"/>
                  </a:lnTo>
                  <a:lnTo>
                    <a:pt x="80" y="64"/>
                  </a:lnTo>
                  <a:lnTo>
                    <a:pt x="82" y="60"/>
                  </a:lnTo>
                  <a:lnTo>
                    <a:pt x="86" y="60"/>
                  </a:lnTo>
                  <a:lnTo>
                    <a:pt x="86" y="50"/>
                  </a:lnTo>
                  <a:lnTo>
                    <a:pt x="88" y="42"/>
                  </a:lnTo>
                  <a:lnTo>
                    <a:pt x="90" y="38"/>
                  </a:lnTo>
                  <a:lnTo>
                    <a:pt x="94" y="34"/>
                  </a:lnTo>
                  <a:lnTo>
                    <a:pt x="90" y="24"/>
                  </a:lnTo>
                  <a:lnTo>
                    <a:pt x="26" y="0"/>
                  </a:lnTo>
                  <a:lnTo>
                    <a:pt x="22" y="4"/>
                  </a:lnTo>
                  <a:lnTo>
                    <a:pt x="18" y="12"/>
                  </a:lnTo>
                  <a:lnTo>
                    <a:pt x="18" y="16"/>
                  </a:lnTo>
                  <a:lnTo>
                    <a:pt x="14" y="30"/>
                  </a:lnTo>
                  <a:lnTo>
                    <a:pt x="6" y="40"/>
                  </a:lnTo>
                  <a:lnTo>
                    <a:pt x="4" y="42"/>
                  </a:lnTo>
                  <a:lnTo>
                    <a:pt x="4" y="46"/>
                  </a:lnTo>
                  <a:lnTo>
                    <a:pt x="10" y="52"/>
                  </a:lnTo>
                  <a:lnTo>
                    <a:pt x="10" y="62"/>
                  </a:lnTo>
                  <a:lnTo>
                    <a:pt x="6" y="64"/>
                  </a:lnTo>
                  <a:lnTo>
                    <a:pt x="6" y="82"/>
                  </a:lnTo>
                  <a:lnTo>
                    <a:pt x="8" y="84"/>
                  </a:lnTo>
                  <a:lnTo>
                    <a:pt x="18" y="86"/>
                  </a:lnTo>
                  <a:lnTo>
                    <a:pt x="20" y="98"/>
                  </a:lnTo>
                  <a:lnTo>
                    <a:pt x="30" y="100"/>
                  </a:lnTo>
                  <a:lnTo>
                    <a:pt x="32" y="102"/>
                  </a:lnTo>
                  <a:lnTo>
                    <a:pt x="38" y="106"/>
                  </a:lnTo>
                  <a:lnTo>
                    <a:pt x="42" y="110"/>
                  </a:lnTo>
                  <a:lnTo>
                    <a:pt x="52" y="118"/>
                  </a:lnTo>
                  <a:lnTo>
                    <a:pt x="52" y="120"/>
                  </a:lnTo>
                  <a:lnTo>
                    <a:pt x="40" y="128"/>
                  </a:lnTo>
                  <a:lnTo>
                    <a:pt x="28" y="140"/>
                  </a:lnTo>
                  <a:lnTo>
                    <a:pt x="26" y="150"/>
                  </a:lnTo>
                  <a:lnTo>
                    <a:pt x="6" y="164"/>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1" name="Freeform 23"/>
            <p:cNvSpPr>
              <a:spLocks/>
            </p:cNvSpPr>
            <p:nvPr/>
          </p:nvSpPr>
          <p:spPr bwMode="gray">
            <a:xfrm>
              <a:off x="7648595" y="2443626"/>
              <a:ext cx="363786" cy="188772"/>
            </a:xfrm>
            <a:custGeom>
              <a:avLst/>
              <a:gdLst>
                <a:gd name="T0" fmla="*/ 14 w 260"/>
                <a:gd name="T1" fmla="*/ 12 h 134"/>
                <a:gd name="T2" fmla="*/ 37 w 260"/>
                <a:gd name="T3" fmla="*/ 6 h 134"/>
                <a:gd name="T4" fmla="*/ 39 w 260"/>
                <a:gd name="T5" fmla="*/ 6 h 134"/>
                <a:gd name="T6" fmla="*/ 39 w 260"/>
                <a:gd name="T7" fmla="*/ 3 h 134"/>
                <a:gd name="T8" fmla="*/ 42 w 260"/>
                <a:gd name="T9" fmla="*/ 0 h 134"/>
                <a:gd name="T10" fmla="*/ 45 w 260"/>
                <a:gd name="T11" fmla="*/ 2 h 134"/>
                <a:gd name="T12" fmla="*/ 48 w 260"/>
                <a:gd name="T13" fmla="*/ 6 h 134"/>
                <a:gd name="T14" fmla="*/ 50 w 260"/>
                <a:gd name="T15" fmla="*/ 9 h 134"/>
                <a:gd name="T16" fmla="*/ 48 w 260"/>
                <a:gd name="T17" fmla="*/ 11 h 134"/>
                <a:gd name="T18" fmla="*/ 45 w 260"/>
                <a:gd name="T19" fmla="*/ 16 h 134"/>
                <a:gd name="T20" fmla="*/ 52 w 260"/>
                <a:gd name="T21" fmla="*/ 17 h 134"/>
                <a:gd name="T22" fmla="*/ 57 w 260"/>
                <a:gd name="T23" fmla="*/ 23 h 134"/>
                <a:gd name="T24" fmla="*/ 64 w 260"/>
                <a:gd name="T25" fmla="*/ 27 h 134"/>
                <a:gd name="T26" fmla="*/ 68 w 260"/>
                <a:gd name="T27" fmla="*/ 23 h 134"/>
                <a:gd name="T28" fmla="*/ 65 w 260"/>
                <a:gd name="T29" fmla="*/ 20 h 134"/>
                <a:gd name="T30" fmla="*/ 64 w 260"/>
                <a:gd name="T31" fmla="*/ 17 h 134"/>
                <a:gd name="T32" fmla="*/ 66 w 260"/>
                <a:gd name="T33" fmla="*/ 17 h 134"/>
                <a:gd name="T34" fmla="*/ 70 w 260"/>
                <a:gd name="T35" fmla="*/ 27 h 134"/>
                <a:gd name="T36" fmla="*/ 69 w 260"/>
                <a:gd name="T37" fmla="*/ 27 h 134"/>
                <a:gd name="T38" fmla="*/ 64 w 260"/>
                <a:gd name="T39" fmla="*/ 31 h 134"/>
                <a:gd name="T40" fmla="*/ 58 w 260"/>
                <a:gd name="T41" fmla="*/ 35 h 134"/>
                <a:gd name="T42" fmla="*/ 58 w 260"/>
                <a:gd name="T43" fmla="*/ 31 h 134"/>
                <a:gd name="T44" fmla="*/ 56 w 260"/>
                <a:gd name="T45" fmla="*/ 30 h 134"/>
                <a:gd name="T46" fmla="*/ 52 w 260"/>
                <a:gd name="T47" fmla="*/ 36 h 134"/>
                <a:gd name="T48" fmla="*/ 50 w 260"/>
                <a:gd name="T49" fmla="*/ 35 h 134"/>
                <a:gd name="T50" fmla="*/ 48 w 260"/>
                <a:gd name="T51" fmla="*/ 35 h 134"/>
                <a:gd name="T52" fmla="*/ 48 w 260"/>
                <a:gd name="T53" fmla="*/ 33 h 134"/>
                <a:gd name="T54" fmla="*/ 43 w 260"/>
                <a:gd name="T55" fmla="*/ 31 h 134"/>
                <a:gd name="T56" fmla="*/ 42 w 260"/>
                <a:gd name="T57" fmla="*/ 27 h 134"/>
                <a:gd name="T58" fmla="*/ 34 w 260"/>
                <a:gd name="T59" fmla="*/ 27 h 134"/>
                <a:gd name="T60" fmla="*/ 14 w 260"/>
                <a:gd name="T61" fmla="*/ 33 h 134"/>
                <a:gd name="T62" fmla="*/ 13 w 260"/>
                <a:gd name="T63" fmla="*/ 31 h 134"/>
                <a:gd name="T64" fmla="*/ 0 w 260"/>
                <a:gd name="T65" fmla="*/ 35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0"/>
                <a:gd name="T100" fmla="*/ 0 h 134"/>
                <a:gd name="T101" fmla="*/ 260 w 260"/>
                <a:gd name="T102" fmla="*/ 134 h 1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0" h="134">
                  <a:moveTo>
                    <a:pt x="0" y="56"/>
                  </a:moveTo>
                  <a:lnTo>
                    <a:pt x="52" y="44"/>
                  </a:lnTo>
                  <a:lnTo>
                    <a:pt x="138" y="26"/>
                  </a:lnTo>
                  <a:lnTo>
                    <a:pt x="138" y="22"/>
                  </a:lnTo>
                  <a:lnTo>
                    <a:pt x="142" y="20"/>
                  </a:lnTo>
                  <a:lnTo>
                    <a:pt x="144" y="22"/>
                  </a:lnTo>
                  <a:lnTo>
                    <a:pt x="144" y="20"/>
                  </a:lnTo>
                  <a:lnTo>
                    <a:pt x="144" y="14"/>
                  </a:lnTo>
                  <a:lnTo>
                    <a:pt x="150" y="12"/>
                  </a:lnTo>
                  <a:lnTo>
                    <a:pt x="156" y="0"/>
                  </a:lnTo>
                  <a:lnTo>
                    <a:pt x="162" y="0"/>
                  </a:lnTo>
                  <a:lnTo>
                    <a:pt x="166" y="2"/>
                  </a:lnTo>
                  <a:lnTo>
                    <a:pt x="170" y="14"/>
                  </a:lnTo>
                  <a:lnTo>
                    <a:pt x="180" y="22"/>
                  </a:lnTo>
                  <a:lnTo>
                    <a:pt x="182" y="26"/>
                  </a:lnTo>
                  <a:lnTo>
                    <a:pt x="182" y="30"/>
                  </a:lnTo>
                  <a:lnTo>
                    <a:pt x="176" y="32"/>
                  </a:lnTo>
                  <a:lnTo>
                    <a:pt x="172" y="42"/>
                  </a:lnTo>
                  <a:lnTo>
                    <a:pt x="168" y="52"/>
                  </a:lnTo>
                  <a:lnTo>
                    <a:pt x="168" y="58"/>
                  </a:lnTo>
                  <a:lnTo>
                    <a:pt x="180" y="58"/>
                  </a:lnTo>
                  <a:lnTo>
                    <a:pt x="190" y="64"/>
                  </a:lnTo>
                  <a:lnTo>
                    <a:pt x="204" y="78"/>
                  </a:lnTo>
                  <a:lnTo>
                    <a:pt x="210" y="88"/>
                  </a:lnTo>
                  <a:lnTo>
                    <a:pt x="216" y="96"/>
                  </a:lnTo>
                  <a:lnTo>
                    <a:pt x="234" y="98"/>
                  </a:lnTo>
                  <a:lnTo>
                    <a:pt x="244" y="94"/>
                  </a:lnTo>
                  <a:lnTo>
                    <a:pt x="250" y="82"/>
                  </a:lnTo>
                  <a:lnTo>
                    <a:pt x="246" y="78"/>
                  </a:lnTo>
                  <a:lnTo>
                    <a:pt x="240" y="72"/>
                  </a:lnTo>
                  <a:lnTo>
                    <a:pt x="232" y="68"/>
                  </a:lnTo>
                  <a:lnTo>
                    <a:pt x="232" y="64"/>
                  </a:lnTo>
                  <a:lnTo>
                    <a:pt x="238" y="64"/>
                  </a:lnTo>
                  <a:lnTo>
                    <a:pt x="242" y="64"/>
                  </a:lnTo>
                  <a:lnTo>
                    <a:pt x="254" y="82"/>
                  </a:lnTo>
                  <a:lnTo>
                    <a:pt x="260" y="98"/>
                  </a:lnTo>
                  <a:lnTo>
                    <a:pt x="260" y="106"/>
                  </a:lnTo>
                  <a:lnTo>
                    <a:pt x="252" y="100"/>
                  </a:lnTo>
                  <a:lnTo>
                    <a:pt x="244" y="106"/>
                  </a:lnTo>
                  <a:lnTo>
                    <a:pt x="232" y="112"/>
                  </a:lnTo>
                  <a:lnTo>
                    <a:pt x="220" y="124"/>
                  </a:lnTo>
                  <a:lnTo>
                    <a:pt x="214" y="124"/>
                  </a:lnTo>
                  <a:lnTo>
                    <a:pt x="214" y="122"/>
                  </a:lnTo>
                  <a:lnTo>
                    <a:pt x="214" y="116"/>
                  </a:lnTo>
                  <a:lnTo>
                    <a:pt x="212" y="108"/>
                  </a:lnTo>
                  <a:lnTo>
                    <a:pt x="208" y="108"/>
                  </a:lnTo>
                  <a:lnTo>
                    <a:pt x="202" y="120"/>
                  </a:lnTo>
                  <a:lnTo>
                    <a:pt x="192" y="132"/>
                  </a:lnTo>
                  <a:lnTo>
                    <a:pt x="190" y="134"/>
                  </a:lnTo>
                  <a:lnTo>
                    <a:pt x="184" y="128"/>
                  </a:lnTo>
                  <a:lnTo>
                    <a:pt x="184" y="126"/>
                  </a:lnTo>
                  <a:lnTo>
                    <a:pt x="180" y="126"/>
                  </a:lnTo>
                  <a:lnTo>
                    <a:pt x="178" y="124"/>
                  </a:lnTo>
                  <a:lnTo>
                    <a:pt x="174" y="120"/>
                  </a:lnTo>
                  <a:lnTo>
                    <a:pt x="174" y="116"/>
                  </a:lnTo>
                  <a:lnTo>
                    <a:pt x="160" y="112"/>
                  </a:lnTo>
                  <a:lnTo>
                    <a:pt x="156" y="104"/>
                  </a:lnTo>
                  <a:lnTo>
                    <a:pt x="152" y="102"/>
                  </a:lnTo>
                  <a:lnTo>
                    <a:pt x="148" y="92"/>
                  </a:lnTo>
                  <a:lnTo>
                    <a:pt x="122" y="98"/>
                  </a:lnTo>
                  <a:lnTo>
                    <a:pt x="54" y="116"/>
                  </a:lnTo>
                  <a:lnTo>
                    <a:pt x="52" y="120"/>
                  </a:lnTo>
                  <a:lnTo>
                    <a:pt x="52" y="122"/>
                  </a:lnTo>
                  <a:lnTo>
                    <a:pt x="48" y="116"/>
                  </a:lnTo>
                  <a:lnTo>
                    <a:pt x="2" y="128"/>
                  </a:lnTo>
                  <a:lnTo>
                    <a:pt x="0" y="124"/>
                  </a:lnTo>
                  <a:lnTo>
                    <a:pt x="0" y="56"/>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2" name="Freeform 24"/>
            <p:cNvSpPr>
              <a:spLocks/>
            </p:cNvSpPr>
            <p:nvPr/>
          </p:nvSpPr>
          <p:spPr bwMode="gray">
            <a:xfrm>
              <a:off x="7819979" y="2570559"/>
              <a:ext cx="93776" cy="110659"/>
            </a:xfrm>
            <a:custGeom>
              <a:avLst/>
              <a:gdLst>
                <a:gd name="T0" fmla="*/ 0 w 68"/>
                <a:gd name="T1" fmla="*/ 4 h 76"/>
                <a:gd name="T2" fmla="*/ 3 w 68"/>
                <a:gd name="T3" fmla="*/ 22 h 76"/>
                <a:gd name="T4" fmla="*/ 3 w 68"/>
                <a:gd name="T5" fmla="*/ 25 h 76"/>
                <a:gd name="T6" fmla="*/ 3 w 68"/>
                <a:gd name="T7" fmla="*/ 26 h 76"/>
                <a:gd name="T8" fmla="*/ 3 w 68"/>
                <a:gd name="T9" fmla="*/ 27 h 76"/>
                <a:gd name="T10" fmla="*/ 3 w 68"/>
                <a:gd name="T11" fmla="*/ 28 h 76"/>
                <a:gd name="T12" fmla="*/ 4 w 68"/>
                <a:gd name="T13" fmla="*/ 28 h 76"/>
                <a:gd name="T14" fmla="*/ 8 w 68"/>
                <a:gd name="T15" fmla="*/ 24 h 76"/>
                <a:gd name="T16" fmla="*/ 9 w 68"/>
                <a:gd name="T17" fmla="*/ 21 h 76"/>
                <a:gd name="T18" fmla="*/ 9 w 68"/>
                <a:gd name="T19" fmla="*/ 19 h 76"/>
                <a:gd name="T20" fmla="*/ 9 w 68"/>
                <a:gd name="T21" fmla="*/ 17 h 76"/>
                <a:gd name="T22" fmla="*/ 9 w 68"/>
                <a:gd name="T23" fmla="*/ 15 h 76"/>
                <a:gd name="T24" fmla="*/ 10 w 68"/>
                <a:gd name="T25" fmla="*/ 12 h 76"/>
                <a:gd name="T26" fmla="*/ 11 w 68"/>
                <a:gd name="T27" fmla="*/ 13 h 76"/>
                <a:gd name="T28" fmla="*/ 11 w 68"/>
                <a:gd name="T29" fmla="*/ 15 h 76"/>
                <a:gd name="T30" fmla="*/ 11 w 68"/>
                <a:gd name="T31" fmla="*/ 19 h 76"/>
                <a:gd name="T32" fmla="*/ 12 w 68"/>
                <a:gd name="T33" fmla="*/ 21 h 76"/>
                <a:gd name="T34" fmla="*/ 13 w 68"/>
                <a:gd name="T35" fmla="*/ 21 h 76"/>
                <a:gd name="T36" fmla="*/ 13 w 68"/>
                <a:gd name="T37" fmla="*/ 17 h 76"/>
                <a:gd name="T38" fmla="*/ 14 w 68"/>
                <a:gd name="T39" fmla="*/ 17 h 76"/>
                <a:gd name="T40" fmla="*/ 15 w 68"/>
                <a:gd name="T41" fmla="*/ 17 h 76"/>
                <a:gd name="T42" fmla="*/ 16 w 68"/>
                <a:gd name="T43" fmla="*/ 16 h 76"/>
                <a:gd name="T44" fmla="*/ 16 w 68"/>
                <a:gd name="T45" fmla="*/ 15 h 76"/>
                <a:gd name="T46" fmla="*/ 15 w 68"/>
                <a:gd name="T47" fmla="*/ 13 h 76"/>
                <a:gd name="T48" fmla="*/ 15 w 68"/>
                <a:gd name="T49" fmla="*/ 12 h 76"/>
                <a:gd name="T50" fmla="*/ 14 w 68"/>
                <a:gd name="T51" fmla="*/ 12 h 76"/>
                <a:gd name="T52" fmla="*/ 14 w 68"/>
                <a:gd name="T53" fmla="*/ 12 h 76"/>
                <a:gd name="T54" fmla="*/ 13 w 68"/>
                <a:gd name="T55" fmla="*/ 11 h 76"/>
                <a:gd name="T56" fmla="*/ 13 w 68"/>
                <a:gd name="T57" fmla="*/ 9 h 76"/>
                <a:gd name="T58" fmla="*/ 9 w 68"/>
                <a:gd name="T59" fmla="*/ 8 h 76"/>
                <a:gd name="T60" fmla="*/ 8 w 68"/>
                <a:gd name="T61" fmla="*/ 4 h 76"/>
                <a:gd name="T62" fmla="*/ 8 w 68"/>
                <a:gd name="T63" fmla="*/ 4 h 76"/>
                <a:gd name="T64" fmla="*/ 7 w 68"/>
                <a:gd name="T65" fmla="*/ 0 h 76"/>
                <a:gd name="T66" fmla="*/ 0 w 68"/>
                <a:gd name="T67" fmla="*/ 4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76"/>
                <a:gd name="T104" fmla="*/ 68 w 68"/>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76">
                  <a:moveTo>
                    <a:pt x="0" y="6"/>
                  </a:moveTo>
                  <a:lnTo>
                    <a:pt x="14" y="62"/>
                  </a:lnTo>
                  <a:lnTo>
                    <a:pt x="12" y="68"/>
                  </a:lnTo>
                  <a:lnTo>
                    <a:pt x="12" y="70"/>
                  </a:lnTo>
                  <a:lnTo>
                    <a:pt x="12" y="74"/>
                  </a:lnTo>
                  <a:lnTo>
                    <a:pt x="12" y="76"/>
                  </a:lnTo>
                  <a:lnTo>
                    <a:pt x="16" y="76"/>
                  </a:lnTo>
                  <a:lnTo>
                    <a:pt x="30" y="66"/>
                  </a:lnTo>
                  <a:lnTo>
                    <a:pt x="40" y="60"/>
                  </a:lnTo>
                  <a:lnTo>
                    <a:pt x="40" y="54"/>
                  </a:lnTo>
                  <a:lnTo>
                    <a:pt x="36" y="48"/>
                  </a:lnTo>
                  <a:lnTo>
                    <a:pt x="36" y="40"/>
                  </a:lnTo>
                  <a:lnTo>
                    <a:pt x="42" y="34"/>
                  </a:lnTo>
                  <a:lnTo>
                    <a:pt x="46" y="36"/>
                  </a:lnTo>
                  <a:lnTo>
                    <a:pt x="46" y="42"/>
                  </a:lnTo>
                  <a:lnTo>
                    <a:pt x="46" y="54"/>
                  </a:lnTo>
                  <a:lnTo>
                    <a:pt x="48" y="56"/>
                  </a:lnTo>
                  <a:lnTo>
                    <a:pt x="52" y="56"/>
                  </a:lnTo>
                  <a:lnTo>
                    <a:pt x="52" y="48"/>
                  </a:lnTo>
                  <a:lnTo>
                    <a:pt x="56" y="48"/>
                  </a:lnTo>
                  <a:lnTo>
                    <a:pt x="60" y="46"/>
                  </a:lnTo>
                  <a:lnTo>
                    <a:pt x="68" y="44"/>
                  </a:lnTo>
                  <a:lnTo>
                    <a:pt x="68" y="42"/>
                  </a:lnTo>
                  <a:lnTo>
                    <a:pt x="62" y="36"/>
                  </a:lnTo>
                  <a:lnTo>
                    <a:pt x="62" y="34"/>
                  </a:lnTo>
                  <a:lnTo>
                    <a:pt x="58" y="34"/>
                  </a:lnTo>
                  <a:lnTo>
                    <a:pt x="56" y="32"/>
                  </a:lnTo>
                  <a:lnTo>
                    <a:pt x="52" y="28"/>
                  </a:lnTo>
                  <a:lnTo>
                    <a:pt x="52" y="24"/>
                  </a:lnTo>
                  <a:lnTo>
                    <a:pt x="38" y="20"/>
                  </a:lnTo>
                  <a:lnTo>
                    <a:pt x="34" y="12"/>
                  </a:lnTo>
                  <a:lnTo>
                    <a:pt x="30" y="10"/>
                  </a:lnTo>
                  <a:lnTo>
                    <a:pt x="26" y="0"/>
                  </a:lnTo>
                  <a:lnTo>
                    <a:pt x="0" y="6"/>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3" name="Freeform 25"/>
            <p:cNvSpPr>
              <a:spLocks/>
            </p:cNvSpPr>
            <p:nvPr/>
          </p:nvSpPr>
          <p:spPr bwMode="gray">
            <a:xfrm>
              <a:off x="7558053" y="2170233"/>
              <a:ext cx="194019" cy="351506"/>
            </a:xfrm>
            <a:custGeom>
              <a:avLst/>
              <a:gdLst>
                <a:gd name="T0" fmla="*/ 0 w 138"/>
                <a:gd name="T1" fmla="*/ 9 h 248"/>
                <a:gd name="T2" fmla="*/ 3 w 138"/>
                <a:gd name="T3" fmla="*/ 12 h 248"/>
                <a:gd name="T4" fmla="*/ 3 w 138"/>
                <a:gd name="T5" fmla="*/ 13 h 248"/>
                <a:gd name="T6" fmla="*/ 3 w 138"/>
                <a:gd name="T7" fmla="*/ 15 h 248"/>
                <a:gd name="T8" fmla="*/ 3 w 138"/>
                <a:gd name="T9" fmla="*/ 16 h 248"/>
                <a:gd name="T10" fmla="*/ 6 w 138"/>
                <a:gd name="T11" fmla="*/ 24 h 248"/>
                <a:gd name="T12" fmla="*/ 7 w 138"/>
                <a:gd name="T13" fmla="*/ 29 h 248"/>
                <a:gd name="T14" fmla="*/ 5 w 138"/>
                <a:gd name="T15" fmla="*/ 33 h 248"/>
                <a:gd name="T16" fmla="*/ 6 w 138"/>
                <a:gd name="T17" fmla="*/ 36 h 248"/>
                <a:gd name="T18" fmla="*/ 9 w 138"/>
                <a:gd name="T19" fmla="*/ 44 h 248"/>
                <a:gd name="T20" fmla="*/ 9 w 138"/>
                <a:gd name="T21" fmla="*/ 48 h 248"/>
                <a:gd name="T22" fmla="*/ 9 w 138"/>
                <a:gd name="T23" fmla="*/ 49 h 248"/>
                <a:gd name="T24" fmla="*/ 10 w 138"/>
                <a:gd name="T25" fmla="*/ 49 h 248"/>
                <a:gd name="T26" fmla="*/ 10 w 138"/>
                <a:gd name="T27" fmla="*/ 49 h 248"/>
                <a:gd name="T28" fmla="*/ 11 w 138"/>
                <a:gd name="T29" fmla="*/ 48 h 248"/>
                <a:gd name="T30" fmla="*/ 13 w 138"/>
                <a:gd name="T31" fmla="*/ 51 h 248"/>
                <a:gd name="T32" fmla="*/ 14 w 138"/>
                <a:gd name="T33" fmla="*/ 58 h 248"/>
                <a:gd name="T34" fmla="*/ 14 w 138"/>
                <a:gd name="T35" fmla="*/ 63 h 248"/>
                <a:gd name="T36" fmla="*/ 16 w 138"/>
                <a:gd name="T37" fmla="*/ 67 h 248"/>
                <a:gd name="T38" fmla="*/ 18 w 138"/>
                <a:gd name="T39" fmla="*/ 72 h 248"/>
                <a:gd name="T40" fmla="*/ 32 w 138"/>
                <a:gd name="T41" fmla="*/ 68 h 248"/>
                <a:gd name="T42" fmla="*/ 32 w 138"/>
                <a:gd name="T43" fmla="*/ 67 h 248"/>
                <a:gd name="T44" fmla="*/ 32 w 138"/>
                <a:gd name="T45" fmla="*/ 65 h 248"/>
                <a:gd name="T46" fmla="*/ 32 w 138"/>
                <a:gd name="T47" fmla="*/ 63 h 248"/>
                <a:gd name="T48" fmla="*/ 32 w 138"/>
                <a:gd name="T49" fmla="*/ 61 h 248"/>
                <a:gd name="T50" fmla="*/ 32 w 138"/>
                <a:gd name="T51" fmla="*/ 58 h 248"/>
                <a:gd name="T52" fmla="*/ 30 w 138"/>
                <a:gd name="T53" fmla="*/ 47 h 248"/>
                <a:gd name="T54" fmla="*/ 30 w 138"/>
                <a:gd name="T55" fmla="*/ 44 h 248"/>
                <a:gd name="T56" fmla="*/ 32 w 138"/>
                <a:gd name="T57" fmla="*/ 37 h 248"/>
                <a:gd name="T58" fmla="*/ 32 w 138"/>
                <a:gd name="T59" fmla="*/ 32 h 248"/>
                <a:gd name="T60" fmla="*/ 32 w 138"/>
                <a:gd name="T61" fmla="*/ 29 h 248"/>
                <a:gd name="T62" fmla="*/ 32 w 138"/>
                <a:gd name="T63" fmla="*/ 25 h 248"/>
                <a:gd name="T64" fmla="*/ 32 w 138"/>
                <a:gd name="T65" fmla="*/ 24 h 248"/>
                <a:gd name="T66" fmla="*/ 32 w 138"/>
                <a:gd name="T67" fmla="*/ 22 h 248"/>
                <a:gd name="T68" fmla="*/ 37 w 138"/>
                <a:gd name="T69" fmla="*/ 18 h 248"/>
                <a:gd name="T70" fmla="*/ 38 w 138"/>
                <a:gd name="T71" fmla="*/ 12 h 248"/>
                <a:gd name="T72" fmla="*/ 37 w 138"/>
                <a:gd name="T73" fmla="*/ 8 h 248"/>
                <a:gd name="T74" fmla="*/ 37 w 138"/>
                <a:gd name="T75" fmla="*/ 7 h 248"/>
                <a:gd name="T76" fmla="*/ 37 w 138"/>
                <a:gd name="T77" fmla="*/ 5 h 248"/>
                <a:gd name="T78" fmla="*/ 37 w 138"/>
                <a:gd name="T79" fmla="*/ 3 h 248"/>
                <a:gd name="T80" fmla="*/ 37 w 138"/>
                <a:gd name="T81" fmla="*/ 0 h 248"/>
                <a:gd name="T82" fmla="*/ 0 w 138"/>
                <a:gd name="T83" fmla="*/ 9 h 248"/>
                <a:gd name="T84" fmla="*/ 0 w 138"/>
                <a:gd name="T85" fmla="*/ 9 h 2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
                <a:gd name="T130" fmla="*/ 0 h 248"/>
                <a:gd name="T131" fmla="*/ 138 w 138"/>
                <a:gd name="T132" fmla="*/ 248 h 2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 h="248">
                  <a:moveTo>
                    <a:pt x="0" y="32"/>
                  </a:moveTo>
                  <a:lnTo>
                    <a:pt x="6" y="42"/>
                  </a:lnTo>
                  <a:lnTo>
                    <a:pt x="4" y="46"/>
                  </a:lnTo>
                  <a:lnTo>
                    <a:pt x="8" y="50"/>
                  </a:lnTo>
                  <a:lnTo>
                    <a:pt x="8" y="54"/>
                  </a:lnTo>
                  <a:lnTo>
                    <a:pt x="20" y="82"/>
                  </a:lnTo>
                  <a:lnTo>
                    <a:pt x="24" y="102"/>
                  </a:lnTo>
                  <a:lnTo>
                    <a:pt x="18" y="114"/>
                  </a:lnTo>
                  <a:lnTo>
                    <a:pt x="20" y="124"/>
                  </a:lnTo>
                  <a:lnTo>
                    <a:pt x="32" y="152"/>
                  </a:lnTo>
                  <a:lnTo>
                    <a:pt x="30" y="164"/>
                  </a:lnTo>
                  <a:lnTo>
                    <a:pt x="32" y="170"/>
                  </a:lnTo>
                  <a:lnTo>
                    <a:pt x="34" y="168"/>
                  </a:lnTo>
                  <a:lnTo>
                    <a:pt x="34" y="166"/>
                  </a:lnTo>
                  <a:lnTo>
                    <a:pt x="38" y="164"/>
                  </a:lnTo>
                  <a:lnTo>
                    <a:pt x="46" y="178"/>
                  </a:lnTo>
                  <a:lnTo>
                    <a:pt x="50" y="202"/>
                  </a:lnTo>
                  <a:lnTo>
                    <a:pt x="50" y="216"/>
                  </a:lnTo>
                  <a:lnTo>
                    <a:pt x="56" y="232"/>
                  </a:lnTo>
                  <a:lnTo>
                    <a:pt x="64" y="248"/>
                  </a:lnTo>
                  <a:lnTo>
                    <a:pt x="116" y="236"/>
                  </a:lnTo>
                  <a:lnTo>
                    <a:pt x="116" y="232"/>
                  </a:lnTo>
                  <a:lnTo>
                    <a:pt x="110" y="226"/>
                  </a:lnTo>
                  <a:lnTo>
                    <a:pt x="110" y="216"/>
                  </a:lnTo>
                  <a:lnTo>
                    <a:pt x="112" y="212"/>
                  </a:lnTo>
                  <a:lnTo>
                    <a:pt x="110" y="202"/>
                  </a:lnTo>
                  <a:lnTo>
                    <a:pt x="106" y="162"/>
                  </a:lnTo>
                  <a:lnTo>
                    <a:pt x="106" y="150"/>
                  </a:lnTo>
                  <a:lnTo>
                    <a:pt x="110" y="126"/>
                  </a:lnTo>
                  <a:lnTo>
                    <a:pt x="114" y="110"/>
                  </a:lnTo>
                  <a:lnTo>
                    <a:pt x="116" y="100"/>
                  </a:lnTo>
                  <a:lnTo>
                    <a:pt x="110" y="90"/>
                  </a:lnTo>
                  <a:lnTo>
                    <a:pt x="110" y="82"/>
                  </a:lnTo>
                  <a:lnTo>
                    <a:pt x="114" y="76"/>
                  </a:lnTo>
                  <a:lnTo>
                    <a:pt x="130" y="64"/>
                  </a:lnTo>
                  <a:lnTo>
                    <a:pt x="138" y="42"/>
                  </a:lnTo>
                  <a:lnTo>
                    <a:pt x="130" y="28"/>
                  </a:lnTo>
                  <a:lnTo>
                    <a:pt x="128" y="22"/>
                  </a:lnTo>
                  <a:lnTo>
                    <a:pt x="132" y="18"/>
                  </a:lnTo>
                  <a:lnTo>
                    <a:pt x="130" y="14"/>
                  </a:lnTo>
                  <a:lnTo>
                    <a:pt x="126" y="0"/>
                  </a:lnTo>
                  <a:lnTo>
                    <a:pt x="0" y="32"/>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4" name="Freeform 26"/>
            <p:cNvSpPr>
              <a:spLocks/>
            </p:cNvSpPr>
            <p:nvPr/>
          </p:nvSpPr>
          <p:spPr bwMode="gray">
            <a:xfrm>
              <a:off x="7705184" y="2118157"/>
              <a:ext cx="179468" cy="385681"/>
            </a:xfrm>
            <a:custGeom>
              <a:avLst/>
              <a:gdLst>
                <a:gd name="T0" fmla="*/ 40 w 126"/>
                <a:gd name="T1" fmla="*/ 64 h 274"/>
                <a:gd name="T2" fmla="*/ 38 w 126"/>
                <a:gd name="T3" fmla="*/ 63 h 274"/>
                <a:gd name="T4" fmla="*/ 37 w 126"/>
                <a:gd name="T5" fmla="*/ 63 h 274"/>
                <a:gd name="T6" fmla="*/ 34 w 126"/>
                <a:gd name="T7" fmla="*/ 66 h 274"/>
                <a:gd name="T8" fmla="*/ 33 w 126"/>
                <a:gd name="T9" fmla="*/ 67 h 274"/>
                <a:gd name="T10" fmla="*/ 33 w 126"/>
                <a:gd name="T11" fmla="*/ 68 h 274"/>
                <a:gd name="T12" fmla="*/ 33 w 126"/>
                <a:gd name="T13" fmla="*/ 69 h 274"/>
                <a:gd name="T14" fmla="*/ 33 w 126"/>
                <a:gd name="T15" fmla="*/ 68 h 274"/>
                <a:gd name="T16" fmla="*/ 31 w 126"/>
                <a:gd name="T17" fmla="*/ 69 h 274"/>
                <a:gd name="T18" fmla="*/ 31 w 126"/>
                <a:gd name="T19" fmla="*/ 69 h 274"/>
                <a:gd name="T20" fmla="*/ 4 w 126"/>
                <a:gd name="T21" fmla="*/ 74 h 274"/>
                <a:gd name="T22" fmla="*/ 4 w 126"/>
                <a:gd name="T23" fmla="*/ 74 h 274"/>
                <a:gd name="T24" fmla="*/ 4 w 126"/>
                <a:gd name="T25" fmla="*/ 71 h 274"/>
                <a:gd name="T26" fmla="*/ 4 w 126"/>
                <a:gd name="T27" fmla="*/ 69 h 274"/>
                <a:gd name="T28" fmla="*/ 4 w 126"/>
                <a:gd name="T29" fmla="*/ 68 h 274"/>
                <a:gd name="T30" fmla="*/ 4 w 126"/>
                <a:gd name="T31" fmla="*/ 65 h 274"/>
                <a:gd name="T32" fmla="*/ 0 w 126"/>
                <a:gd name="T33" fmla="*/ 54 h 274"/>
                <a:gd name="T34" fmla="*/ 0 w 126"/>
                <a:gd name="T35" fmla="*/ 52 h 274"/>
                <a:gd name="T36" fmla="*/ 4 w 126"/>
                <a:gd name="T37" fmla="*/ 45 h 274"/>
                <a:gd name="T38" fmla="*/ 4 w 126"/>
                <a:gd name="T39" fmla="*/ 41 h 274"/>
                <a:gd name="T40" fmla="*/ 4 w 126"/>
                <a:gd name="T41" fmla="*/ 37 h 274"/>
                <a:gd name="T42" fmla="*/ 4 w 126"/>
                <a:gd name="T43" fmla="*/ 35 h 274"/>
                <a:gd name="T44" fmla="*/ 4 w 126"/>
                <a:gd name="T45" fmla="*/ 32 h 274"/>
                <a:gd name="T46" fmla="*/ 4 w 126"/>
                <a:gd name="T47" fmla="*/ 31 h 274"/>
                <a:gd name="T48" fmla="*/ 8 w 126"/>
                <a:gd name="T49" fmla="*/ 27 h 274"/>
                <a:gd name="T50" fmla="*/ 10 w 126"/>
                <a:gd name="T51" fmla="*/ 22 h 274"/>
                <a:gd name="T52" fmla="*/ 8 w 126"/>
                <a:gd name="T53" fmla="*/ 17 h 274"/>
                <a:gd name="T54" fmla="*/ 7 w 126"/>
                <a:gd name="T55" fmla="*/ 16 h 274"/>
                <a:gd name="T56" fmla="*/ 9 w 126"/>
                <a:gd name="T57" fmla="*/ 15 h 274"/>
                <a:gd name="T58" fmla="*/ 8 w 126"/>
                <a:gd name="T59" fmla="*/ 14 h 274"/>
                <a:gd name="T60" fmla="*/ 7 w 126"/>
                <a:gd name="T61" fmla="*/ 10 h 274"/>
                <a:gd name="T62" fmla="*/ 8 w 126"/>
                <a:gd name="T63" fmla="*/ 6 h 274"/>
                <a:gd name="T64" fmla="*/ 7 w 126"/>
                <a:gd name="T65" fmla="*/ 3 h 274"/>
                <a:gd name="T66" fmla="*/ 7 w 126"/>
                <a:gd name="T67" fmla="*/ 3 h 274"/>
                <a:gd name="T68" fmla="*/ 9 w 126"/>
                <a:gd name="T69" fmla="*/ 3 h 274"/>
                <a:gd name="T70" fmla="*/ 10 w 126"/>
                <a:gd name="T71" fmla="*/ 3 h 274"/>
                <a:gd name="T72" fmla="*/ 11 w 126"/>
                <a:gd name="T73" fmla="*/ 3 h 274"/>
                <a:gd name="T74" fmla="*/ 12 w 126"/>
                <a:gd name="T75" fmla="*/ 3 h 274"/>
                <a:gd name="T76" fmla="*/ 14 w 126"/>
                <a:gd name="T77" fmla="*/ 0 h 274"/>
                <a:gd name="T78" fmla="*/ 32 w 126"/>
                <a:gd name="T79" fmla="*/ 45 h 274"/>
                <a:gd name="T80" fmla="*/ 33 w 126"/>
                <a:gd name="T81" fmla="*/ 47 h 274"/>
                <a:gd name="T82" fmla="*/ 33 w 126"/>
                <a:gd name="T83" fmla="*/ 48 h 274"/>
                <a:gd name="T84" fmla="*/ 33 w 126"/>
                <a:gd name="T85" fmla="*/ 49 h 274"/>
                <a:gd name="T86" fmla="*/ 37 w 126"/>
                <a:gd name="T87" fmla="*/ 52 h 274"/>
                <a:gd name="T88" fmla="*/ 37 w 126"/>
                <a:gd name="T89" fmla="*/ 52 h 274"/>
                <a:gd name="T90" fmla="*/ 38 w 126"/>
                <a:gd name="T91" fmla="*/ 54 h 274"/>
                <a:gd name="T92" fmla="*/ 38 w 126"/>
                <a:gd name="T93" fmla="*/ 55 h 274"/>
                <a:gd name="T94" fmla="*/ 41 w 126"/>
                <a:gd name="T95" fmla="*/ 59 h 274"/>
                <a:gd name="T96" fmla="*/ 41 w 126"/>
                <a:gd name="T97" fmla="*/ 60 h 274"/>
                <a:gd name="T98" fmla="*/ 40 w 126"/>
                <a:gd name="T99" fmla="*/ 61 h 274"/>
                <a:gd name="T100" fmla="*/ 40 w 126"/>
                <a:gd name="T101" fmla="*/ 64 h 2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6"/>
                <a:gd name="T154" fmla="*/ 0 h 274"/>
                <a:gd name="T155" fmla="*/ 126 w 126"/>
                <a:gd name="T156" fmla="*/ 274 h 2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6" h="274">
                  <a:moveTo>
                    <a:pt x="124" y="232"/>
                  </a:moveTo>
                  <a:lnTo>
                    <a:pt x="120" y="230"/>
                  </a:lnTo>
                  <a:lnTo>
                    <a:pt x="114" y="230"/>
                  </a:lnTo>
                  <a:lnTo>
                    <a:pt x="108" y="242"/>
                  </a:lnTo>
                  <a:lnTo>
                    <a:pt x="102" y="244"/>
                  </a:lnTo>
                  <a:lnTo>
                    <a:pt x="102" y="250"/>
                  </a:lnTo>
                  <a:lnTo>
                    <a:pt x="102" y="252"/>
                  </a:lnTo>
                  <a:lnTo>
                    <a:pt x="100" y="250"/>
                  </a:lnTo>
                  <a:lnTo>
                    <a:pt x="96" y="252"/>
                  </a:lnTo>
                  <a:lnTo>
                    <a:pt x="96" y="256"/>
                  </a:lnTo>
                  <a:lnTo>
                    <a:pt x="10" y="274"/>
                  </a:lnTo>
                  <a:lnTo>
                    <a:pt x="10" y="270"/>
                  </a:lnTo>
                  <a:lnTo>
                    <a:pt x="4" y="264"/>
                  </a:lnTo>
                  <a:lnTo>
                    <a:pt x="4" y="254"/>
                  </a:lnTo>
                  <a:lnTo>
                    <a:pt x="6" y="250"/>
                  </a:lnTo>
                  <a:lnTo>
                    <a:pt x="4" y="240"/>
                  </a:lnTo>
                  <a:lnTo>
                    <a:pt x="0" y="200"/>
                  </a:lnTo>
                  <a:lnTo>
                    <a:pt x="0" y="188"/>
                  </a:lnTo>
                  <a:lnTo>
                    <a:pt x="4" y="164"/>
                  </a:lnTo>
                  <a:lnTo>
                    <a:pt x="8" y="148"/>
                  </a:lnTo>
                  <a:lnTo>
                    <a:pt x="10" y="138"/>
                  </a:lnTo>
                  <a:lnTo>
                    <a:pt x="4" y="128"/>
                  </a:lnTo>
                  <a:lnTo>
                    <a:pt x="4" y="120"/>
                  </a:lnTo>
                  <a:lnTo>
                    <a:pt x="8" y="114"/>
                  </a:lnTo>
                  <a:lnTo>
                    <a:pt x="24" y="102"/>
                  </a:lnTo>
                  <a:lnTo>
                    <a:pt x="32" y="80"/>
                  </a:lnTo>
                  <a:lnTo>
                    <a:pt x="24" y="66"/>
                  </a:lnTo>
                  <a:lnTo>
                    <a:pt x="22" y="60"/>
                  </a:lnTo>
                  <a:lnTo>
                    <a:pt x="26" y="56"/>
                  </a:lnTo>
                  <a:lnTo>
                    <a:pt x="24" y="52"/>
                  </a:lnTo>
                  <a:lnTo>
                    <a:pt x="20" y="38"/>
                  </a:lnTo>
                  <a:lnTo>
                    <a:pt x="24" y="20"/>
                  </a:lnTo>
                  <a:lnTo>
                    <a:pt x="20" y="14"/>
                  </a:lnTo>
                  <a:lnTo>
                    <a:pt x="22" y="10"/>
                  </a:lnTo>
                  <a:lnTo>
                    <a:pt x="26" y="10"/>
                  </a:lnTo>
                  <a:lnTo>
                    <a:pt x="30" y="4"/>
                  </a:lnTo>
                  <a:lnTo>
                    <a:pt x="34" y="6"/>
                  </a:lnTo>
                  <a:lnTo>
                    <a:pt x="38" y="6"/>
                  </a:lnTo>
                  <a:lnTo>
                    <a:pt x="42" y="0"/>
                  </a:lnTo>
                  <a:lnTo>
                    <a:pt x="98" y="168"/>
                  </a:lnTo>
                  <a:lnTo>
                    <a:pt x="100" y="172"/>
                  </a:lnTo>
                  <a:lnTo>
                    <a:pt x="100" y="180"/>
                  </a:lnTo>
                  <a:lnTo>
                    <a:pt x="100" y="182"/>
                  </a:lnTo>
                  <a:lnTo>
                    <a:pt x="114" y="194"/>
                  </a:lnTo>
                  <a:lnTo>
                    <a:pt x="116" y="194"/>
                  </a:lnTo>
                  <a:lnTo>
                    <a:pt x="118" y="200"/>
                  </a:lnTo>
                  <a:lnTo>
                    <a:pt x="118" y="202"/>
                  </a:lnTo>
                  <a:lnTo>
                    <a:pt x="126" y="216"/>
                  </a:lnTo>
                  <a:lnTo>
                    <a:pt x="126" y="220"/>
                  </a:lnTo>
                  <a:lnTo>
                    <a:pt x="124" y="226"/>
                  </a:lnTo>
                  <a:lnTo>
                    <a:pt x="124" y="232"/>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5" name="Freeform 27"/>
            <p:cNvSpPr>
              <a:spLocks/>
            </p:cNvSpPr>
            <p:nvPr/>
          </p:nvSpPr>
          <p:spPr bwMode="gray">
            <a:xfrm>
              <a:off x="7766624" y="1768279"/>
              <a:ext cx="402589" cy="655819"/>
            </a:xfrm>
            <a:custGeom>
              <a:avLst/>
              <a:gdLst>
                <a:gd name="T0" fmla="*/ 14 w 288"/>
                <a:gd name="T1" fmla="*/ 117 h 464"/>
                <a:gd name="T2" fmla="*/ 16 w 288"/>
                <a:gd name="T3" fmla="*/ 121 h 464"/>
                <a:gd name="T4" fmla="*/ 19 w 288"/>
                <a:gd name="T5" fmla="*/ 124 h 464"/>
                <a:gd name="T6" fmla="*/ 20 w 288"/>
                <a:gd name="T7" fmla="*/ 126 h 464"/>
                <a:gd name="T8" fmla="*/ 22 w 288"/>
                <a:gd name="T9" fmla="*/ 130 h 464"/>
                <a:gd name="T10" fmla="*/ 23 w 288"/>
                <a:gd name="T11" fmla="*/ 127 h 464"/>
                <a:gd name="T12" fmla="*/ 26 w 288"/>
                <a:gd name="T13" fmla="*/ 119 h 464"/>
                <a:gd name="T14" fmla="*/ 29 w 288"/>
                <a:gd name="T15" fmla="*/ 112 h 464"/>
                <a:gd name="T16" fmla="*/ 28 w 288"/>
                <a:gd name="T17" fmla="*/ 111 h 464"/>
                <a:gd name="T18" fmla="*/ 31 w 288"/>
                <a:gd name="T19" fmla="*/ 102 h 464"/>
                <a:gd name="T20" fmla="*/ 34 w 288"/>
                <a:gd name="T21" fmla="*/ 106 h 464"/>
                <a:gd name="T22" fmla="*/ 35 w 288"/>
                <a:gd name="T23" fmla="*/ 106 h 464"/>
                <a:gd name="T24" fmla="*/ 35 w 288"/>
                <a:gd name="T25" fmla="*/ 102 h 464"/>
                <a:gd name="T26" fmla="*/ 41 w 288"/>
                <a:gd name="T27" fmla="*/ 100 h 464"/>
                <a:gd name="T28" fmla="*/ 41 w 288"/>
                <a:gd name="T29" fmla="*/ 97 h 464"/>
                <a:gd name="T30" fmla="*/ 45 w 288"/>
                <a:gd name="T31" fmla="*/ 96 h 464"/>
                <a:gd name="T32" fmla="*/ 47 w 288"/>
                <a:gd name="T33" fmla="*/ 92 h 464"/>
                <a:gd name="T34" fmla="*/ 48 w 288"/>
                <a:gd name="T35" fmla="*/ 87 h 464"/>
                <a:gd name="T36" fmla="*/ 49 w 288"/>
                <a:gd name="T37" fmla="*/ 84 h 464"/>
                <a:gd name="T38" fmla="*/ 54 w 288"/>
                <a:gd name="T39" fmla="*/ 84 h 464"/>
                <a:gd name="T40" fmla="*/ 54 w 288"/>
                <a:gd name="T41" fmla="*/ 80 h 464"/>
                <a:gd name="T42" fmla="*/ 59 w 288"/>
                <a:gd name="T43" fmla="*/ 77 h 464"/>
                <a:gd name="T44" fmla="*/ 63 w 288"/>
                <a:gd name="T45" fmla="*/ 80 h 464"/>
                <a:gd name="T46" fmla="*/ 68 w 288"/>
                <a:gd name="T47" fmla="*/ 72 h 464"/>
                <a:gd name="T48" fmla="*/ 73 w 288"/>
                <a:gd name="T49" fmla="*/ 67 h 464"/>
                <a:gd name="T50" fmla="*/ 74 w 288"/>
                <a:gd name="T51" fmla="*/ 67 h 464"/>
                <a:gd name="T52" fmla="*/ 78 w 288"/>
                <a:gd name="T53" fmla="*/ 63 h 464"/>
                <a:gd name="T54" fmla="*/ 76 w 288"/>
                <a:gd name="T55" fmla="*/ 61 h 464"/>
                <a:gd name="T56" fmla="*/ 74 w 288"/>
                <a:gd name="T57" fmla="*/ 60 h 464"/>
                <a:gd name="T58" fmla="*/ 76 w 288"/>
                <a:gd name="T59" fmla="*/ 58 h 464"/>
                <a:gd name="T60" fmla="*/ 74 w 288"/>
                <a:gd name="T61" fmla="*/ 53 h 464"/>
                <a:gd name="T62" fmla="*/ 70 w 288"/>
                <a:gd name="T63" fmla="*/ 52 h 464"/>
                <a:gd name="T64" fmla="*/ 69 w 288"/>
                <a:gd name="T65" fmla="*/ 54 h 464"/>
                <a:gd name="T66" fmla="*/ 65 w 288"/>
                <a:gd name="T67" fmla="*/ 45 h 464"/>
                <a:gd name="T68" fmla="*/ 65 w 288"/>
                <a:gd name="T69" fmla="*/ 43 h 464"/>
                <a:gd name="T70" fmla="*/ 63 w 288"/>
                <a:gd name="T71" fmla="*/ 43 h 464"/>
                <a:gd name="T72" fmla="*/ 60 w 288"/>
                <a:gd name="T73" fmla="*/ 43 h 464"/>
                <a:gd name="T74" fmla="*/ 57 w 288"/>
                <a:gd name="T75" fmla="*/ 42 h 464"/>
                <a:gd name="T76" fmla="*/ 56 w 288"/>
                <a:gd name="T77" fmla="*/ 37 h 464"/>
                <a:gd name="T78" fmla="*/ 39 w 288"/>
                <a:gd name="T79" fmla="*/ 2 h 464"/>
                <a:gd name="T80" fmla="*/ 35 w 288"/>
                <a:gd name="T81" fmla="*/ 2 h 464"/>
                <a:gd name="T82" fmla="*/ 33 w 288"/>
                <a:gd name="T83" fmla="*/ 3 h 464"/>
                <a:gd name="T84" fmla="*/ 29 w 288"/>
                <a:gd name="T85" fmla="*/ 4 h 464"/>
                <a:gd name="T86" fmla="*/ 23 w 288"/>
                <a:gd name="T87" fmla="*/ 9 h 464"/>
                <a:gd name="T88" fmla="*/ 22 w 288"/>
                <a:gd name="T89" fmla="*/ 3 h 464"/>
                <a:gd name="T90" fmla="*/ 19 w 288"/>
                <a:gd name="T91" fmla="*/ 3 h 464"/>
                <a:gd name="T92" fmla="*/ 10 w 288"/>
                <a:gd name="T93" fmla="*/ 27 h 464"/>
                <a:gd name="T94" fmla="*/ 11 w 288"/>
                <a:gd name="T95" fmla="*/ 32 h 464"/>
                <a:gd name="T96" fmla="*/ 10 w 288"/>
                <a:gd name="T97" fmla="*/ 37 h 464"/>
                <a:gd name="T98" fmla="*/ 9 w 288"/>
                <a:gd name="T99" fmla="*/ 40 h 464"/>
                <a:gd name="T100" fmla="*/ 10 w 288"/>
                <a:gd name="T101" fmla="*/ 53 h 464"/>
                <a:gd name="T102" fmla="*/ 7 w 288"/>
                <a:gd name="T103" fmla="*/ 60 h 464"/>
                <a:gd name="T104" fmla="*/ 7 w 288"/>
                <a:gd name="T105" fmla="*/ 65 h 464"/>
                <a:gd name="T106" fmla="*/ 5 w 288"/>
                <a:gd name="T107" fmla="*/ 66 h 464"/>
                <a:gd name="T108" fmla="*/ 5 w 288"/>
                <a:gd name="T109" fmla="*/ 69 h 464"/>
                <a:gd name="T110" fmla="*/ 3 w 288"/>
                <a:gd name="T111" fmla="*/ 69 h 4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88"/>
                <a:gd name="T169" fmla="*/ 0 h 464"/>
                <a:gd name="T170" fmla="*/ 288 w 288"/>
                <a:gd name="T171" fmla="*/ 464 h 4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88" h="464">
                  <a:moveTo>
                    <a:pt x="0" y="248"/>
                  </a:moveTo>
                  <a:lnTo>
                    <a:pt x="56" y="416"/>
                  </a:lnTo>
                  <a:lnTo>
                    <a:pt x="58" y="420"/>
                  </a:lnTo>
                  <a:lnTo>
                    <a:pt x="58" y="428"/>
                  </a:lnTo>
                  <a:lnTo>
                    <a:pt x="58" y="430"/>
                  </a:lnTo>
                  <a:lnTo>
                    <a:pt x="72" y="442"/>
                  </a:lnTo>
                  <a:lnTo>
                    <a:pt x="74" y="442"/>
                  </a:lnTo>
                  <a:lnTo>
                    <a:pt x="76" y="448"/>
                  </a:lnTo>
                  <a:lnTo>
                    <a:pt x="76" y="450"/>
                  </a:lnTo>
                  <a:lnTo>
                    <a:pt x="84" y="464"/>
                  </a:lnTo>
                  <a:lnTo>
                    <a:pt x="86" y="462"/>
                  </a:lnTo>
                  <a:lnTo>
                    <a:pt x="88" y="450"/>
                  </a:lnTo>
                  <a:lnTo>
                    <a:pt x="88" y="438"/>
                  </a:lnTo>
                  <a:lnTo>
                    <a:pt x="94" y="426"/>
                  </a:lnTo>
                  <a:lnTo>
                    <a:pt x="100" y="408"/>
                  </a:lnTo>
                  <a:lnTo>
                    <a:pt x="106" y="400"/>
                  </a:lnTo>
                  <a:lnTo>
                    <a:pt x="108" y="396"/>
                  </a:lnTo>
                  <a:lnTo>
                    <a:pt x="104" y="394"/>
                  </a:lnTo>
                  <a:lnTo>
                    <a:pt x="100" y="384"/>
                  </a:lnTo>
                  <a:lnTo>
                    <a:pt x="118" y="366"/>
                  </a:lnTo>
                  <a:lnTo>
                    <a:pt x="122" y="368"/>
                  </a:lnTo>
                  <a:lnTo>
                    <a:pt x="124" y="376"/>
                  </a:lnTo>
                  <a:lnTo>
                    <a:pt x="126" y="378"/>
                  </a:lnTo>
                  <a:lnTo>
                    <a:pt x="130" y="376"/>
                  </a:lnTo>
                  <a:lnTo>
                    <a:pt x="130" y="368"/>
                  </a:lnTo>
                  <a:lnTo>
                    <a:pt x="130" y="362"/>
                  </a:lnTo>
                  <a:lnTo>
                    <a:pt x="144" y="360"/>
                  </a:lnTo>
                  <a:lnTo>
                    <a:pt x="150" y="356"/>
                  </a:lnTo>
                  <a:lnTo>
                    <a:pt x="150" y="348"/>
                  </a:lnTo>
                  <a:lnTo>
                    <a:pt x="154" y="346"/>
                  </a:lnTo>
                  <a:lnTo>
                    <a:pt x="160" y="346"/>
                  </a:lnTo>
                  <a:lnTo>
                    <a:pt x="166" y="342"/>
                  </a:lnTo>
                  <a:lnTo>
                    <a:pt x="168" y="338"/>
                  </a:lnTo>
                  <a:lnTo>
                    <a:pt x="172" y="328"/>
                  </a:lnTo>
                  <a:lnTo>
                    <a:pt x="170" y="318"/>
                  </a:lnTo>
                  <a:lnTo>
                    <a:pt x="178" y="308"/>
                  </a:lnTo>
                  <a:lnTo>
                    <a:pt x="178" y="302"/>
                  </a:lnTo>
                  <a:lnTo>
                    <a:pt x="182" y="302"/>
                  </a:lnTo>
                  <a:lnTo>
                    <a:pt x="192" y="304"/>
                  </a:lnTo>
                  <a:lnTo>
                    <a:pt x="198" y="300"/>
                  </a:lnTo>
                  <a:lnTo>
                    <a:pt x="200" y="296"/>
                  </a:lnTo>
                  <a:lnTo>
                    <a:pt x="204" y="286"/>
                  </a:lnTo>
                  <a:lnTo>
                    <a:pt x="208" y="286"/>
                  </a:lnTo>
                  <a:lnTo>
                    <a:pt x="216" y="274"/>
                  </a:lnTo>
                  <a:lnTo>
                    <a:pt x="226" y="276"/>
                  </a:lnTo>
                  <a:lnTo>
                    <a:pt x="234" y="282"/>
                  </a:lnTo>
                  <a:lnTo>
                    <a:pt x="244" y="264"/>
                  </a:lnTo>
                  <a:lnTo>
                    <a:pt x="252" y="258"/>
                  </a:lnTo>
                  <a:lnTo>
                    <a:pt x="268" y="246"/>
                  </a:lnTo>
                  <a:lnTo>
                    <a:pt x="272" y="238"/>
                  </a:lnTo>
                  <a:lnTo>
                    <a:pt x="274" y="236"/>
                  </a:lnTo>
                  <a:lnTo>
                    <a:pt x="278" y="236"/>
                  </a:lnTo>
                  <a:lnTo>
                    <a:pt x="286" y="234"/>
                  </a:lnTo>
                  <a:lnTo>
                    <a:pt x="288" y="226"/>
                  </a:lnTo>
                  <a:lnTo>
                    <a:pt x="288" y="218"/>
                  </a:lnTo>
                  <a:lnTo>
                    <a:pt x="282" y="216"/>
                  </a:lnTo>
                  <a:lnTo>
                    <a:pt x="280" y="216"/>
                  </a:lnTo>
                  <a:lnTo>
                    <a:pt x="276" y="214"/>
                  </a:lnTo>
                  <a:lnTo>
                    <a:pt x="280" y="208"/>
                  </a:lnTo>
                  <a:lnTo>
                    <a:pt x="282" y="206"/>
                  </a:lnTo>
                  <a:lnTo>
                    <a:pt x="280" y="200"/>
                  </a:lnTo>
                  <a:lnTo>
                    <a:pt x="276" y="188"/>
                  </a:lnTo>
                  <a:lnTo>
                    <a:pt x="268" y="184"/>
                  </a:lnTo>
                  <a:lnTo>
                    <a:pt x="262" y="184"/>
                  </a:lnTo>
                  <a:lnTo>
                    <a:pt x="260" y="188"/>
                  </a:lnTo>
                  <a:lnTo>
                    <a:pt x="254" y="190"/>
                  </a:lnTo>
                  <a:lnTo>
                    <a:pt x="248" y="188"/>
                  </a:lnTo>
                  <a:lnTo>
                    <a:pt x="240" y="162"/>
                  </a:lnTo>
                  <a:lnTo>
                    <a:pt x="244" y="158"/>
                  </a:lnTo>
                  <a:lnTo>
                    <a:pt x="242" y="154"/>
                  </a:lnTo>
                  <a:lnTo>
                    <a:pt x="240" y="152"/>
                  </a:lnTo>
                  <a:lnTo>
                    <a:pt x="236" y="152"/>
                  </a:lnTo>
                  <a:lnTo>
                    <a:pt x="232" y="154"/>
                  </a:lnTo>
                  <a:lnTo>
                    <a:pt x="222" y="150"/>
                  </a:lnTo>
                  <a:lnTo>
                    <a:pt x="216" y="150"/>
                  </a:lnTo>
                  <a:lnTo>
                    <a:pt x="212" y="148"/>
                  </a:lnTo>
                  <a:lnTo>
                    <a:pt x="208" y="132"/>
                  </a:lnTo>
                  <a:lnTo>
                    <a:pt x="208" y="130"/>
                  </a:lnTo>
                  <a:lnTo>
                    <a:pt x="172" y="20"/>
                  </a:lnTo>
                  <a:lnTo>
                    <a:pt x="142" y="2"/>
                  </a:lnTo>
                  <a:lnTo>
                    <a:pt x="134" y="0"/>
                  </a:lnTo>
                  <a:lnTo>
                    <a:pt x="128" y="2"/>
                  </a:lnTo>
                  <a:lnTo>
                    <a:pt x="124" y="6"/>
                  </a:lnTo>
                  <a:lnTo>
                    <a:pt x="122" y="12"/>
                  </a:lnTo>
                  <a:lnTo>
                    <a:pt x="118" y="12"/>
                  </a:lnTo>
                  <a:lnTo>
                    <a:pt x="108" y="16"/>
                  </a:lnTo>
                  <a:lnTo>
                    <a:pt x="92" y="30"/>
                  </a:lnTo>
                  <a:lnTo>
                    <a:pt x="88" y="30"/>
                  </a:lnTo>
                  <a:lnTo>
                    <a:pt x="82" y="22"/>
                  </a:lnTo>
                  <a:lnTo>
                    <a:pt x="82" y="12"/>
                  </a:lnTo>
                  <a:lnTo>
                    <a:pt x="80" y="8"/>
                  </a:lnTo>
                  <a:lnTo>
                    <a:pt x="74" y="8"/>
                  </a:lnTo>
                  <a:lnTo>
                    <a:pt x="64" y="12"/>
                  </a:lnTo>
                  <a:lnTo>
                    <a:pt x="38" y="96"/>
                  </a:lnTo>
                  <a:lnTo>
                    <a:pt x="38" y="110"/>
                  </a:lnTo>
                  <a:lnTo>
                    <a:pt x="42" y="114"/>
                  </a:lnTo>
                  <a:lnTo>
                    <a:pt x="42" y="124"/>
                  </a:lnTo>
                  <a:lnTo>
                    <a:pt x="40" y="130"/>
                  </a:lnTo>
                  <a:lnTo>
                    <a:pt x="36" y="134"/>
                  </a:lnTo>
                  <a:lnTo>
                    <a:pt x="32" y="142"/>
                  </a:lnTo>
                  <a:lnTo>
                    <a:pt x="40" y="176"/>
                  </a:lnTo>
                  <a:lnTo>
                    <a:pt x="36" y="188"/>
                  </a:lnTo>
                  <a:lnTo>
                    <a:pt x="36" y="196"/>
                  </a:lnTo>
                  <a:lnTo>
                    <a:pt x="24" y="214"/>
                  </a:lnTo>
                  <a:lnTo>
                    <a:pt x="22" y="220"/>
                  </a:lnTo>
                  <a:lnTo>
                    <a:pt x="26" y="230"/>
                  </a:lnTo>
                  <a:lnTo>
                    <a:pt x="26" y="232"/>
                  </a:lnTo>
                  <a:lnTo>
                    <a:pt x="18" y="232"/>
                  </a:lnTo>
                  <a:lnTo>
                    <a:pt x="20" y="240"/>
                  </a:lnTo>
                  <a:lnTo>
                    <a:pt x="18" y="246"/>
                  </a:lnTo>
                  <a:lnTo>
                    <a:pt x="14" y="246"/>
                  </a:lnTo>
                  <a:lnTo>
                    <a:pt x="8" y="244"/>
                  </a:lnTo>
                  <a:lnTo>
                    <a:pt x="0" y="248"/>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6" name="Freeform 28"/>
            <p:cNvSpPr>
              <a:spLocks/>
            </p:cNvSpPr>
            <p:nvPr/>
          </p:nvSpPr>
          <p:spPr bwMode="gray">
            <a:xfrm>
              <a:off x="7005099" y="2217425"/>
              <a:ext cx="832665" cy="641173"/>
            </a:xfrm>
            <a:custGeom>
              <a:avLst/>
              <a:gdLst>
                <a:gd name="T0" fmla="*/ 127 w 594"/>
                <a:gd name="T1" fmla="*/ 110 h 456"/>
                <a:gd name="T2" fmla="*/ 123 w 594"/>
                <a:gd name="T3" fmla="*/ 113 h 456"/>
                <a:gd name="T4" fmla="*/ 121 w 594"/>
                <a:gd name="T5" fmla="*/ 118 h 456"/>
                <a:gd name="T6" fmla="*/ 121 w 594"/>
                <a:gd name="T7" fmla="*/ 122 h 456"/>
                <a:gd name="T8" fmla="*/ 125 w 594"/>
                <a:gd name="T9" fmla="*/ 118 h 456"/>
                <a:gd name="T10" fmla="*/ 131 w 594"/>
                <a:gd name="T11" fmla="*/ 118 h 456"/>
                <a:gd name="T12" fmla="*/ 140 w 594"/>
                <a:gd name="T13" fmla="*/ 113 h 456"/>
                <a:gd name="T14" fmla="*/ 155 w 594"/>
                <a:gd name="T15" fmla="*/ 105 h 456"/>
                <a:gd name="T16" fmla="*/ 160 w 594"/>
                <a:gd name="T17" fmla="*/ 100 h 456"/>
                <a:gd name="T18" fmla="*/ 164 w 594"/>
                <a:gd name="T19" fmla="*/ 96 h 456"/>
                <a:gd name="T20" fmla="*/ 161 w 594"/>
                <a:gd name="T21" fmla="*/ 96 h 456"/>
                <a:gd name="T22" fmla="*/ 156 w 594"/>
                <a:gd name="T23" fmla="*/ 99 h 456"/>
                <a:gd name="T24" fmla="*/ 153 w 594"/>
                <a:gd name="T25" fmla="*/ 102 h 456"/>
                <a:gd name="T26" fmla="*/ 156 w 594"/>
                <a:gd name="T27" fmla="*/ 94 h 456"/>
                <a:gd name="T28" fmla="*/ 153 w 594"/>
                <a:gd name="T29" fmla="*/ 97 h 456"/>
                <a:gd name="T30" fmla="*/ 140 w 594"/>
                <a:gd name="T31" fmla="*/ 105 h 456"/>
                <a:gd name="T32" fmla="*/ 129 w 594"/>
                <a:gd name="T33" fmla="*/ 112 h 456"/>
                <a:gd name="T34" fmla="*/ 129 w 594"/>
                <a:gd name="T35" fmla="*/ 107 h 456"/>
                <a:gd name="T36" fmla="*/ 131 w 594"/>
                <a:gd name="T37" fmla="*/ 100 h 456"/>
                <a:gd name="T38" fmla="*/ 127 w 594"/>
                <a:gd name="T39" fmla="*/ 78 h 456"/>
                <a:gd name="T40" fmla="*/ 125 w 594"/>
                <a:gd name="T41" fmla="*/ 54 h 456"/>
                <a:gd name="T42" fmla="*/ 121 w 594"/>
                <a:gd name="T43" fmla="*/ 39 h 456"/>
                <a:gd name="T44" fmla="*/ 119 w 594"/>
                <a:gd name="T45" fmla="*/ 36 h 456"/>
                <a:gd name="T46" fmla="*/ 117 w 594"/>
                <a:gd name="T47" fmla="*/ 32 h 456"/>
                <a:gd name="T48" fmla="*/ 116 w 594"/>
                <a:gd name="T49" fmla="*/ 19 h 456"/>
                <a:gd name="T50" fmla="*/ 112 w 594"/>
                <a:gd name="T51" fmla="*/ 5 h 456"/>
                <a:gd name="T52" fmla="*/ 110 w 594"/>
                <a:gd name="T53" fmla="*/ 0 h 456"/>
                <a:gd name="T54" fmla="*/ 82 w 594"/>
                <a:gd name="T55" fmla="*/ 6 h 456"/>
                <a:gd name="T56" fmla="*/ 74 w 594"/>
                <a:gd name="T57" fmla="*/ 12 h 456"/>
                <a:gd name="T58" fmla="*/ 67 w 594"/>
                <a:gd name="T59" fmla="*/ 24 h 456"/>
                <a:gd name="T60" fmla="*/ 58 w 594"/>
                <a:gd name="T61" fmla="*/ 35 h 456"/>
                <a:gd name="T62" fmla="*/ 59 w 594"/>
                <a:gd name="T63" fmla="*/ 39 h 456"/>
                <a:gd name="T64" fmla="*/ 62 w 594"/>
                <a:gd name="T65" fmla="*/ 41 h 456"/>
                <a:gd name="T66" fmla="*/ 63 w 594"/>
                <a:gd name="T67" fmla="*/ 47 h 456"/>
                <a:gd name="T68" fmla="*/ 53 w 594"/>
                <a:gd name="T69" fmla="*/ 59 h 456"/>
                <a:gd name="T70" fmla="*/ 35 w 594"/>
                <a:gd name="T71" fmla="*/ 62 h 456"/>
                <a:gd name="T72" fmla="*/ 20 w 594"/>
                <a:gd name="T73" fmla="*/ 63 h 456"/>
                <a:gd name="T74" fmla="*/ 10 w 594"/>
                <a:gd name="T75" fmla="*/ 69 h 456"/>
                <a:gd name="T76" fmla="*/ 15 w 594"/>
                <a:gd name="T77" fmla="*/ 79 h 456"/>
                <a:gd name="T78" fmla="*/ 11 w 594"/>
                <a:gd name="T79" fmla="*/ 86 h 456"/>
                <a:gd name="T80" fmla="*/ 3 w 594"/>
                <a:gd name="T81" fmla="*/ 105 h 456"/>
                <a:gd name="T82" fmla="*/ 92 w 594"/>
                <a:gd name="T83" fmla="*/ 88 h 456"/>
                <a:gd name="T84" fmla="*/ 94 w 594"/>
                <a:gd name="T85" fmla="*/ 91 h 456"/>
                <a:gd name="T86" fmla="*/ 99 w 594"/>
                <a:gd name="T87" fmla="*/ 97 h 456"/>
                <a:gd name="T88" fmla="*/ 105 w 594"/>
                <a:gd name="T89" fmla="*/ 99 h 4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94"/>
                <a:gd name="T136" fmla="*/ 0 h 456"/>
                <a:gd name="T137" fmla="*/ 594 w 594"/>
                <a:gd name="T138" fmla="*/ 456 h 4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94" h="456">
                  <a:moveTo>
                    <a:pt x="386" y="374"/>
                  </a:moveTo>
                  <a:lnTo>
                    <a:pt x="450" y="398"/>
                  </a:lnTo>
                  <a:lnTo>
                    <a:pt x="454" y="408"/>
                  </a:lnTo>
                  <a:lnTo>
                    <a:pt x="450" y="412"/>
                  </a:lnTo>
                  <a:lnTo>
                    <a:pt x="448" y="416"/>
                  </a:lnTo>
                  <a:lnTo>
                    <a:pt x="446" y="424"/>
                  </a:lnTo>
                  <a:lnTo>
                    <a:pt x="446" y="434"/>
                  </a:lnTo>
                  <a:lnTo>
                    <a:pt x="442" y="434"/>
                  </a:lnTo>
                  <a:lnTo>
                    <a:pt x="440" y="438"/>
                  </a:lnTo>
                  <a:lnTo>
                    <a:pt x="434" y="450"/>
                  </a:lnTo>
                  <a:lnTo>
                    <a:pt x="434" y="454"/>
                  </a:lnTo>
                  <a:lnTo>
                    <a:pt x="436" y="456"/>
                  </a:lnTo>
                  <a:lnTo>
                    <a:pt x="438" y="452"/>
                  </a:lnTo>
                  <a:lnTo>
                    <a:pt x="440" y="450"/>
                  </a:lnTo>
                  <a:lnTo>
                    <a:pt x="450" y="440"/>
                  </a:lnTo>
                  <a:lnTo>
                    <a:pt x="456" y="442"/>
                  </a:lnTo>
                  <a:lnTo>
                    <a:pt x="470" y="442"/>
                  </a:lnTo>
                  <a:lnTo>
                    <a:pt x="474" y="438"/>
                  </a:lnTo>
                  <a:lnTo>
                    <a:pt x="488" y="434"/>
                  </a:lnTo>
                  <a:lnTo>
                    <a:pt x="500" y="430"/>
                  </a:lnTo>
                  <a:lnTo>
                    <a:pt x="506" y="424"/>
                  </a:lnTo>
                  <a:lnTo>
                    <a:pt x="514" y="416"/>
                  </a:lnTo>
                  <a:lnTo>
                    <a:pt x="550" y="392"/>
                  </a:lnTo>
                  <a:lnTo>
                    <a:pt x="560" y="386"/>
                  </a:lnTo>
                  <a:lnTo>
                    <a:pt x="568" y="380"/>
                  </a:lnTo>
                  <a:lnTo>
                    <a:pt x="574" y="378"/>
                  </a:lnTo>
                  <a:lnTo>
                    <a:pt x="578" y="372"/>
                  </a:lnTo>
                  <a:lnTo>
                    <a:pt x="586" y="368"/>
                  </a:lnTo>
                  <a:lnTo>
                    <a:pt x="590" y="364"/>
                  </a:lnTo>
                  <a:lnTo>
                    <a:pt x="594" y="356"/>
                  </a:lnTo>
                  <a:lnTo>
                    <a:pt x="594" y="354"/>
                  </a:lnTo>
                  <a:lnTo>
                    <a:pt x="594" y="352"/>
                  </a:lnTo>
                  <a:lnTo>
                    <a:pt x="586" y="360"/>
                  </a:lnTo>
                  <a:lnTo>
                    <a:pt x="578" y="362"/>
                  </a:lnTo>
                  <a:lnTo>
                    <a:pt x="568" y="366"/>
                  </a:lnTo>
                  <a:lnTo>
                    <a:pt x="564" y="370"/>
                  </a:lnTo>
                  <a:lnTo>
                    <a:pt x="560" y="376"/>
                  </a:lnTo>
                  <a:lnTo>
                    <a:pt x="552" y="382"/>
                  </a:lnTo>
                  <a:lnTo>
                    <a:pt x="550" y="378"/>
                  </a:lnTo>
                  <a:lnTo>
                    <a:pt x="552" y="372"/>
                  </a:lnTo>
                  <a:lnTo>
                    <a:pt x="560" y="364"/>
                  </a:lnTo>
                  <a:lnTo>
                    <a:pt x="566" y="352"/>
                  </a:lnTo>
                  <a:lnTo>
                    <a:pt x="564" y="350"/>
                  </a:lnTo>
                  <a:lnTo>
                    <a:pt x="558" y="356"/>
                  </a:lnTo>
                  <a:lnTo>
                    <a:pt x="554" y="364"/>
                  </a:lnTo>
                  <a:lnTo>
                    <a:pt x="548" y="368"/>
                  </a:lnTo>
                  <a:lnTo>
                    <a:pt x="528" y="380"/>
                  </a:lnTo>
                  <a:lnTo>
                    <a:pt x="504" y="392"/>
                  </a:lnTo>
                  <a:lnTo>
                    <a:pt x="482" y="402"/>
                  </a:lnTo>
                  <a:lnTo>
                    <a:pt x="474" y="408"/>
                  </a:lnTo>
                  <a:lnTo>
                    <a:pt x="466" y="418"/>
                  </a:lnTo>
                  <a:lnTo>
                    <a:pt x="462" y="414"/>
                  </a:lnTo>
                  <a:lnTo>
                    <a:pt x="460" y="406"/>
                  </a:lnTo>
                  <a:lnTo>
                    <a:pt x="464" y="398"/>
                  </a:lnTo>
                  <a:lnTo>
                    <a:pt x="470" y="392"/>
                  </a:lnTo>
                  <a:lnTo>
                    <a:pt x="462" y="384"/>
                  </a:lnTo>
                  <a:lnTo>
                    <a:pt x="474" y="372"/>
                  </a:lnTo>
                  <a:lnTo>
                    <a:pt x="474" y="368"/>
                  </a:lnTo>
                  <a:lnTo>
                    <a:pt x="470" y="360"/>
                  </a:lnTo>
                  <a:lnTo>
                    <a:pt x="460" y="288"/>
                  </a:lnTo>
                  <a:lnTo>
                    <a:pt x="458" y="284"/>
                  </a:lnTo>
                  <a:lnTo>
                    <a:pt x="458" y="216"/>
                  </a:lnTo>
                  <a:lnTo>
                    <a:pt x="450" y="200"/>
                  </a:lnTo>
                  <a:lnTo>
                    <a:pt x="444" y="184"/>
                  </a:lnTo>
                  <a:lnTo>
                    <a:pt x="444" y="170"/>
                  </a:lnTo>
                  <a:lnTo>
                    <a:pt x="440" y="146"/>
                  </a:lnTo>
                  <a:lnTo>
                    <a:pt x="432" y="132"/>
                  </a:lnTo>
                  <a:lnTo>
                    <a:pt x="428" y="134"/>
                  </a:lnTo>
                  <a:lnTo>
                    <a:pt x="428" y="136"/>
                  </a:lnTo>
                  <a:lnTo>
                    <a:pt x="426" y="138"/>
                  </a:lnTo>
                  <a:lnTo>
                    <a:pt x="424" y="132"/>
                  </a:lnTo>
                  <a:lnTo>
                    <a:pt x="426" y="120"/>
                  </a:lnTo>
                  <a:lnTo>
                    <a:pt x="414" y="92"/>
                  </a:lnTo>
                  <a:lnTo>
                    <a:pt x="412" y="82"/>
                  </a:lnTo>
                  <a:lnTo>
                    <a:pt x="418" y="70"/>
                  </a:lnTo>
                  <a:lnTo>
                    <a:pt x="414" y="50"/>
                  </a:lnTo>
                  <a:lnTo>
                    <a:pt x="402" y="22"/>
                  </a:lnTo>
                  <a:lnTo>
                    <a:pt x="402" y="18"/>
                  </a:lnTo>
                  <a:lnTo>
                    <a:pt x="398" y="14"/>
                  </a:lnTo>
                  <a:lnTo>
                    <a:pt x="400" y="10"/>
                  </a:lnTo>
                  <a:lnTo>
                    <a:pt x="394" y="0"/>
                  </a:lnTo>
                  <a:lnTo>
                    <a:pt x="300" y="24"/>
                  </a:lnTo>
                  <a:lnTo>
                    <a:pt x="300" y="20"/>
                  </a:lnTo>
                  <a:lnTo>
                    <a:pt x="296" y="20"/>
                  </a:lnTo>
                  <a:lnTo>
                    <a:pt x="288" y="26"/>
                  </a:lnTo>
                  <a:lnTo>
                    <a:pt x="266" y="48"/>
                  </a:lnTo>
                  <a:lnTo>
                    <a:pt x="244" y="80"/>
                  </a:lnTo>
                  <a:lnTo>
                    <a:pt x="240" y="86"/>
                  </a:lnTo>
                  <a:lnTo>
                    <a:pt x="242" y="90"/>
                  </a:lnTo>
                  <a:lnTo>
                    <a:pt x="238" y="102"/>
                  </a:lnTo>
                  <a:lnTo>
                    <a:pt x="234" y="108"/>
                  </a:lnTo>
                  <a:lnTo>
                    <a:pt x="210" y="130"/>
                  </a:lnTo>
                  <a:lnTo>
                    <a:pt x="208" y="134"/>
                  </a:lnTo>
                  <a:lnTo>
                    <a:pt x="212" y="144"/>
                  </a:lnTo>
                  <a:lnTo>
                    <a:pt x="214" y="146"/>
                  </a:lnTo>
                  <a:lnTo>
                    <a:pt x="220" y="144"/>
                  </a:lnTo>
                  <a:lnTo>
                    <a:pt x="224" y="148"/>
                  </a:lnTo>
                  <a:lnTo>
                    <a:pt x="226" y="154"/>
                  </a:lnTo>
                  <a:lnTo>
                    <a:pt x="220" y="158"/>
                  </a:lnTo>
                  <a:lnTo>
                    <a:pt x="222" y="166"/>
                  </a:lnTo>
                  <a:lnTo>
                    <a:pt x="228" y="174"/>
                  </a:lnTo>
                  <a:lnTo>
                    <a:pt x="228" y="188"/>
                  </a:lnTo>
                  <a:lnTo>
                    <a:pt x="212" y="194"/>
                  </a:lnTo>
                  <a:lnTo>
                    <a:pt x="190" y="218"/>
                  </a:lnTo>
                  <a:lnTo>
                    <a:pt x="174" y="224"/>
                  </a:lnTo>
                  <a:lnTo>
                    <a:pt x="136" y="234"/>
                  </a:lnTo>
                  <a:lnTo>
                    <a:pt x="124" y="230"/>
                  </a:lnTo>
                  <a:lnTo>
                    <a:pt x="114" y="228"/>
                  </a:lnTo>
                  <a:lnTo>
                    <a:pt x="94" y="230"/>
                  </a:lnTo>
                  <a:lnTo>
                    <a:pt x="72" y="234"/>
                  </a:lnTo>
                  <a:lnTo>
                    <a:pt x="52" y="242"/>
                  </a:lnTo>
                  <a:lnTo>
                    <a:pt x="40" y="248"/>
                  </a:lnTo>
                  <a:lnTo>
                    <a:pt x="38" y="262"/>
                  </a:lnTo>
                  <a:lnTo>
                    <a:pt x="38" y="270"/>
                  </a:lnTo>
                  <a:lnTo>
                    <a:pt x="54" y="288"/>
                  </a:lnTo>
                  <a:lnTo>
                    <a:pt x="56" y="296"/>
                  </a:lnTo>
                  <a:lnTo>
                    <a:pt x="54" y="302"/>
                  </a:lnTo>
                  <a:lnTo>
                    <a:pt x="48" y="306"/>
                  </a:lnTo>
                  <a:lnTo>
                    <a:pt x="42" y="320"/>
                  </a:lnTo>
                  <a:lnTo>
                    <a:pt x="12" y="350"/>
                  </a:lnTo>
                  <a:lnTo>
                    <a:pt x="0" y="360"/>
                  </a:lnTo>
                  <a:lnTo>
                    <a:pt x="6" y="386"/>
                  </a:lnTo>
                  <a:lnTo>
                    <a:pt x="324" y="322"/>
                  </a:lnTo>
                  <a:lnTo>
                    <a:pt x="330" y="326"/>
                  </a:lnTo>
                  <a:lnTo>
                    <a:pt x="332" y="330"/>
                  </a:lnTo>
                  <a:lnTo>
                    <a:pt x="334" y="334"/>
                  </a:lnTo>
                  <a:lnTo>
                    <a:pt x="338" y="332"/>
                  </a:lnTo>
                  <a:lnTo>
                    <a:pt x="340" y="336"/>
                  </a:lnTo>
                  <a:lnTo>
                    <a:pt x="346" y="336"/>
                  </a:lnTo>
                  <a:lnTo>
                    <a:pt x="356" y="356"/>
                  </a:lnTo>
                  <a:lnTo>
                    <a:pt x="356" y="362"/>
                  </a:lnTo>
                  <a:lnTo>
                    <a:pt x="360" y="366"/>
                  </a:lnTo>
                  <a:lnTo>
                    <a:pt x="360" y="368"/>
                  </a:lnTo>
                  <a:lnTo>
                    <a:pt x="380" y="370"/>
                  </a:lnTo>
                  <a:lnTo>
                    <a:pt x="386" y="374"/>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7" name="Freeform 29"/>
            <p:cNvSpPr>
              <a:spLocks/>
            </p:cNvSpPr>
            <p:nvPr/>
          </p:nvSpPr>
          <p:spPr bwMode="gray">
            <a:xfrm>
              <a:off x="6937193" y="2669827"/>
              <a:ext cx="645113" cy="421482"/>
            </a:xfrm>
            <a:custGeom>
              <a:avLst/>
              <a:gdLst>
                <a:gd name="T0" fmla="*/ 32 w 460"/>
                <a:gd name="T1" fmla="*/ 80 h 298"/>
                <a:gd name="T2" fmla="*/ 89 w 460"/>
                <a:gd name="T3" fmla="*/ 68 h 298"/>
                <a:gd name="T4" fmla="*/ 108 w 460"/>
                <a:gd name="T5" fmla="*/ 65 h 298"/>
                <a:gd name="T6" fmla="*/ 108 w 460"/>
                <a:gd name="T7" fmla="*/ 64 h 298"/>
                <a:gd name="T8" fmla="*/ 109 w 460"/>
                <a:gd name="T9" fmla="*/ 64 h 298"/>
                <a:gd name="T10" fmla="*/ 109 w 460"/>
                <a:gd name="T11" fmla="*/ 63 h 298"/>
                <a:gd name="T12" fmla="*/ 111 w 460"/>
                <a:gd name="T13" fmla="*/ 61 h 298"/>
                <a:gd name="T14" fmla="*/ 113 w 460"/>
                <a:gd name="T15" fmla="*/ 61 h 298"/>
                <a:gd name="T16" fmla="*/ 115 w 460"/>
                <a:gd name="T17" fmla="*/ 61 h 298"/>
                <a:gd name="T18" fmla="*/ 121 w 460"/>
                <a:gd name="T19" fmla="*/ 57 h 298"/>
                <a:gd name="T20" fmla="*/ 121 w 460"/>
                <a:gd name="T21" fmla="*/ 55 h 298"/>
                <a:gd name="T22" fmla="*/ 124 w 460"/>
                <a:gd name="T23" fmla="*/ 51 h 298"/>
                <a:gd name="T24" fmla="*/ 128 w 460"/>
                <a:gd name="T25" fmla="*/ 49 h 298"/>
                <a:gd name="T26" fmla="*/ 128 w 460"/>
                <a:gd name="T27" fmla="*/ 48 h 298"/>
                <a:gd name="T28" fmla="*/ 125 w 460"/>
                <a:gd name="T29" fmla="*/ 46 h 298"/>
                <a:gd name="T30" fmla="*/ 124 w 460"/>
                <a:gd name="T31" fmla="*/ 44 h 298"/>
                <a:gd name="T32" fmla="*/ 122 w 460"/>
                <a:gd name="T33" fmla="*/ 43 h 298"/>
                <a:gd name="T34" fmla="*/ 121 w 460"/>
                <a:gd name="T35" fmla="*/ 43 h 298"/>
                <a:gd name="T36" fmla="*/ 119 w 460"/>
                <a:gd name="T37" fmla="*/ 43 h 298"/>
                <a:gd name="T38" fmla="*/ 118 w 460"/>
                <a:gd name="T39" fmla="*/ 38 h 298"/>
                <a:gd name="T40" fmla="*/ 116 w 460"/>
                <a:gd name="T41" fmla="*/ 38 h 298"/>
                <a:gd name="T42" fmla="*/ 115 w 460"/>
                <a:gd name="T43" fmla="*/ 37 h 298"/>
                <a:gd name="T44" fmla="*/ 115 w 460"/>
                <a:gd name="T45" fmla="*/ 32 h 298"/>
                <a:gd name="T46" fmla="*/ 116 w 460"/>
                <a:gd name="T47" fmla="*/ 32 h 298"/>
                <a:gd name="T48" fmla="*/ 116 w 460"/>
                <a:gd name="T49" fmla="*/ 29 h 298"/>
                <a:gd name="T50" fmla="*/ 114 w 460"/>
                <a:gd name="T51" fmla="*/ 28 h 298"/>
                <a:gd name="T52" fmla="*/ 114 w 460"/>
                <a:gd name="T53" fmla="*/ 27 h 298"/>
                <a:gd name="T54" fmla="*/ 115 w 460"/>
                <a:gd name="T55" fmla="*/ 26 h 298"/>
                <a:gd name="T56" fmla="*/ 117 w 460"/>
                <a:gd name="T57" fmla="*/ 23 h 298"/>
                <a:gd name="T58" fmla="*/ 118 w 460"/>
                <a:gd name="T59" fmla="*/ 19 h 298"/>
                <a:gd name="T60" fmla="*/ 118 w 460"/>
                <a:gd name="T61" fmla="*/ 18 h 298"/>
                <a:gd name="T62" fmla="*/ 121 w 460"/>
                <a:gd name="T63" fmla="*/ 16 h 298"/>
                <a:gd name="T64" fmla="*/ 121 w 460"/>
                <a:gd name="T65" fmla="*/ 15 h 298"/>
                <a:gd name="T66" fmla="*/ 119 w 460"/>
                <a:gd name="T67" fmla="*/ 14 h 298"/>
                <a:gd name="T68" fmla="*/ 113 w 460"/>
                <a:gd name="T69" fmla="*/ 13 h 298"/>
                <a:gd name="T70" fmla="*/ 113 w 460"/>
                <a:gd name="T71" fmla="*/ 13 h 298"/>
                <a:gd name="T72" fmla="*/ 113 w 460"/>
                <a:gd name="T73" fmla="*/ 11 h 298"/>
                <a:gd name="T74" fmla="*/ 113 w 460"/>
                <a:gd name="T75" fmla="*/ 10 h 298"/>
                <a:gd name="T76" fmla="*/ 110 w 460"/>
                <a:gd name="T77" fmla="*/ 3 h 298"/>
                <a:gd name="T78" fmla="*/ 108 w 460"/>
                <a:gd name="T79" fmla="*/ 3 h 298"/>
                <a:gd name="T80" fmla="*/ 108 w 460"/>
                <a:gd name="T81" fmla="*/ 3 h 298"/>
                <a:gd name="T82" fmla="*/ 106 w 460"/>
                <a:gd name="T83" fmla="*/ 3 h 298"/>
                <a:gd name="T84" fmla="*/ 105 w 460"/>
                <a:gd name="T85" fmla="*/ 3 h 298"/>
                <a:gd name="T86" fmla="*/ 105 w 460"/>
                <a:gd name="T87" fmla="*/ 3 h 298"/>
                <a:gd name="T88" fmla="*/ 104 w 460"/>
                <a:gd name="T89" fmla="*/ 0 h 298"/>
                <a:gd name="T90" fmla="*/ 15 w 460"/>
                <a:gd name="T91" fmla="*/ 18 h 298"/>
                <a:gd name="T92" fmla="*/ 13 w 460"/>
                <a:gd name="T93" fmla="*/ 11 h 298"/>
                <a:gd name="T94" fmla="*/ 9 w 460"/>
                <a:gd name="T95" fmla="*/ 15 h 298"/>
                <a:gd name="T96" fmla="*/ 8 w 460"/>
                <a:gd name="T97" fmla="*/ 16 h 298"/>
                <a:gd name="T98" fmla="*/ 8 w 460"/>
                <a:gd name="T99" fmla="*/ 15 h 298"/>
                <a:gd name="T100" fmla="*/ 7 w 460"/>
                <a:gd name="T101" fmla="*/ 15 h 298"/>
                <a:gd name="T102" fmla="*/ 6 w 460"/>
                <a:gd name="T103" fmla="*/ 17 h 298"/>
                <a:gd name="T104" fmla="*/ 3 w 460"/>
                <a:gd name="T105" fmla="*/ 21 h 298"/>
                <a:gd name="T106" fmla="*/ 0 w 460"/>
                <a:gd name="T107" fmla="*/ 22 h 298"/>
                <a:gd name="T108" fmla="*/ 6 w 460"/>
                <a:gd name="T109" fmla="*/ 59 h 298"/>
                <a:gd name="T110" fmla="*/ 10 w 460"/>
                <a:gd name="T111" fmla="*/ 84 h 298"/>
                <a:gd name="T112" fmla="*/ 32 w 460"/>
                <a:gd name="T113" fmla="*/ 80 h 2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60"/>
                <a:gd name="T172" fmla="*/ 0 h 298"/>
                <a:gd name="T173" fmla="*/ 460 w 460"/>
                <a:gd name="T174" fmla="*/ 298 h 2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60" h="298">
                  <a:moveTo>
                    <a:pt x="114" y="282"/>
                  </a:moveTo>
                  <a:lnTo>
                    <a:pt x="322" y="242"/>
                  </a:lnTo>
                  <a:lnTo>
                    <a:pt x="388" y="230"/>
                  </a:lnTo>
                  <a:lnTo>
                    <a:pt x="390" y="228"/>
                  </a:lnTo>
                  <a:lnTo>
                    <a:pt x="392" y="228"/>
                  </a:lnTo>
                  <a:lnTo>
                    <a:pt x="392" y="222"/>
                  </a:lnTo>
                  <a:lnTo>
                    <a:pt x="400" y="214"/>
                  </a:lnTo>
                  <a:lnTo>
                    <a:pt x="408" y="214"/>
                  </a:lnTo>
                  <a:lnTo>
                    <a:pt x="414" y="216"/>
                  </a:lnTo>
                  <a:lnTo>
                    <a:pt x="434" y="202"/>
                  </a:lnTo>
                  <a:lnTo>
                    <a:pt x="436" y="192"/>
                  </a:lnTo>
                  <a:lnTo>
                    <a:pt x="448" y="180"/>
                  </a:lnTo>
                  <a:lnTo>
                    <a:pt x="460" y="172"/>
                  </a:lnTo>
                  <a:lnTo>
                    <a:pt x="460" y="170"/>
                  </a:lnTo>
                  <a:lnTo>
                    <a:pt x="450" y="162"/>
                  </a:lnTo>
                  <a:lnTo>
                    <a:pt x="446" y="158"/>
                  </a:lnTo>
                  <a:lnTo>
                    <a:pt x="440" y="154"/>
                  </a:lnTo>
                  <a:lnTo>
                    <a:pt x="438" y="152"/>
                  </a:lnTo>
                  <a:lnTo>
                    <a:pt x="428" y="150"/>
                  </a:lnTo>
                  <a:lnTo>
                    <a:pt x="426" y="138"/>
                  </a:lnTo>
                  <a:lnTo>
                    <a:pt x="416" y="136"/>
                  </a:lnTo>
                  <a:lnTo>
                    <a:pt x="414" y="134"/>
                  </a:lnTo>
                  <a:lnTo>
                    <a:pt x="414" y="116"/>
                  </a:lnTo>
                  <a:lnTo>
                    <a:pt x="418" y="114"/>
                  </a:lnTo>
                  <a:lnTo>
                    <a:pt x="418" y="104"/>
                  </a:lnTo>
                  <a:lnTo>
                    <a:pt x="412" y="98"/>
                  </a:lnTo>
                  <a:lnTo>
                    <a:pt x="412" y="94"/>
                  </a:lnTo>
                  <a:lnTo>
                    <a:pt x="414" y="92"/>
                  </a:lnTo>
                  <a:lnTo>
                    <a:pt x="422" y="82"/>
                  </a:lnTo>
                  <a:lnTo>
                    <a:pt x="426" y="68"/>
                  </a:lnTo>
                  <a:lnTo>
                    <a:pt x="426" y="64"/>
                  </a:lnTo>
                  <a:lnTo>
                    <a:pt x="430" y="56"/>
                  </a:lnTo>
                  <a:lnTo>
                    <a:pt x="434" y="52"/>
                  </a:lnTo>
                  <a:lnTo>
                    <a:pt x="428" y="48"/>
                  </a:lnTo>
                  <a:lnTo>
                    <a:pt x="408" y="46"/>
                  </a:lnTo>
                  <a:lnTo>
                    <a:pt x="408" y="44"/>
                  </a:lnTo>
                  <a:lnTo>
                    <a:pt x="404" y="40"/>
                  </a:lnTo>
                  <a:lnTo>
                    <a:pt x="404" y="34"/>
                  </a:lnTo>
                  <a:lnTo>
                    <a:pt x="394" y="14"/>
                  </a:lnTo>
                  <a:lnTo>
                    <a:pt x="388" y="14"/>
                  </a:lnTo>
                  <a:lnTo>
                    <a:pt x="386" y="10"/>
                  </a:lnTo>
                  <a:lnTo>
                    <a:pt x="382" y="12"/>
                  </a:lnTo>
                  <a:lnTo>
                    <a:pt x="380" y="8"/>
                  </a:lnTo>
                  <a:lnTo>
                    <a:pt x="378" y="4"/>
                  </a:lnTo>
                  <a:lnTo>
                    <a:pt x="372" y="0"/>
                  </a:lnTo>
                  <a:lnTo>
                    <a:pt x="54" y="64"/>
                  </a:lnTo>
                  <a:lnTo>
                    <a:pt x="48" y="38"/>
                  </a:lnTo>
                  <a:lnTo>
                    <a:pt x="32" y="54"/>
                  </a:lnTo>
                  <a:lnTo>
                    <a:pt x="28" y="56"/>
                  </a:lnTo>
                  <a:lnTo>
                    <a:pt x="26" y="52"/>
                  </a:lnTo>
                  <a:lnTo>
                    <a:pt x="24" y="52"/>
                  </a:lnTo>
                  <a:lnTo>
                    <a:pt x="20" y="62"/>
                  </a:lnTo>
                  <a:lnTo>
                    <a:pt x="4" y="74"/>
                  </a:lnTo>
                  <a:lnTo>
                    <a:pt x="0" y="78"/>
                  </a:lnTo>
                  <a:lnTo>
                    <a:pt x="22" y="210"/>
                  </a:lnTo>
                  <a:lnTo>
                    <a:pt x="38" y="298"/>
                  </a:lnTo>
                  <a:lnTo>
                    <a:pt x="114" y="282"/>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8" name="Freeform 30"/>
            <p:cNvSpPr>
              <a:spLocks/>
            </p:cNvSpPr>
            <p:nvPr/>
          </p:nvSpPr>
          <p:spPr bwMode="gray">
            <a:xfrm>
              <a:off x="6801379" y="2962748"/>
              <a:ext cx="496365" cy="493085"/>
            </a:xfrm>
            <a:custGeom>
              <a:avLst/>
              <a:gdLst>
                <a:gd name="T0" fmla="*/ 31 w 354"/>
                <a:gd name="T1" fmla="*/ 0 h 350"/>
                <a:gd name="T2" fmla="*/ 31 w 354"/>
                <a:gd name="T3" fmla="*/ 4 h 350"/>
                <a:gd name="T4" fmla="*/ 33 w 354"/>
                <a:gd name="T5" fmla="*/ 9 h 350"/>
                <a:gd name="T6" fmla="*/ 31 w 354"/>
                <a:gd name="T7" fmla="*/ 20 h 350"/>
                <a:gd name="T8" fmla="*/ 31 w 354"/>
                <a:gd name="T9" fmla="*/ 25 h 350"/>
                <a:gd name="T10" fmla="*/ 29 w 354"/>
                <a:gd name="T11" fmla="*/ 30 h 350"/>
                <a:gd name="T12" fmla="*/ 23 w 354"/>
                <a:gd name="T13" fmla="*/ 35 h 350"/>
                <a:gd name="T14" fmla="*/ 22 w 354"/>
                <a:gd name="T15" fmla="*/ 36 h 350"/>
                <a:gd name="T16" fmla="*/ 17 w 354"/>
                <a:gd name="T17" fmla="*/ 37 h 350"/>
                <a:gd name="T18" fmla="*/ 16 w 354"/>
                <a:gd name="T19" fmla="*/ 42 h 350"/>
                <a:gd name="T20" fmla="*/ 14 w 354"/>
                <a:gd name="T21" fmla="*/ 48 h 350"/>
                <a:gd name="T22" fmla="*/ 10 w 354"/>
                <a:gd name="T23" fmla="*/ 48 h 350"/>
                <a:gd name="T24" fmla="*/ 7 w 354"/>
                <a:gd name="T25" fmla="*/ 55 h 350"/>
                <a:gd name="T26" fmla="*/ 7 w 354"/>
                <a:gd name="T27" fmla="*/ 61 h 350"/>
                <a:gd name="T28" fmla="*/ 3 w 354"/>
                <a:gd name="T29" fmla="*/ 65 h 350"/>
                <a:gd name="T30" fmla="*/ 2 w 354"/>
                <a:gd name="T31" fmla="*/ 69 h 350"/>
                <a:gd name="T32" fmla="*/ 2 w 354"/>
                <a:gd name="T33" fmla="*/ 74 h 350"/>
                <a:gd name="T34" fmla="*/ 6 w 354"/>
                <a:gd name="T35" fmla="*/ 81 h 350"/>
                <a:gd name="T36" fmla="*/ 9 w 354"/>
                <a:gd name="T37" fmla="*/ 86 h 350"/>
                <a:gd name="T38" fmla="*/ 12 w 354"/>
                <a:gd name="T39" fmla="*/ 86 h 350"/>
                <a:gd name="T40" fmla="*/ 13 w 354"/>
                <a:gd name="T41" fmla="*/ 87 h 350"/>
                <a:gd name="T42" fmla="*/ 16 w 354"/>
                <a:gd name="T43" fmla="*/ 89 h 350"/>
                <a:gd name="T44" fmla="*/ 16 w 354"/>
                <a:gd name="T45" fmla="*/ 90 h 350"/>
                <a:gd name="T46" fmla="*/ 23 w 354"/>
                <a:gd name="T47" fmla="*/ 96 h 350"/>
                <a:gd name="T48" fmla="*/ 29 w 354"/>
                <a:gd name="T49" fmla="*/ 94 h 350"/>
                <a:gd name="T50" fmla="*/ 31 w 354"/>
                <a:gd name="T51" fmla="*/ 91 h 350"/>
                <a:gd name="T52" fmla="*/ 34 w 354"/>
                <a:gd name="T53" fmla="*/ 93 h 350"/>
                <a:gd name="T54" fmla="*/ 41 w 354"/>
                <a:gd name="T55" fmla="*/ 90 h 350"/>
                <a:gd name="T56" fmla="*/ 42 w 354"/>
                <a:gd name="T57" fmla="*/ 87 h 350"/>
                <a:gd name="T58" fmla="*/ 49 w 354"/>
                <a:gd name="T59" fmla="*/ 85 h 350"/>
                <a:gd name="T60" fmla="*/ 54 w 354"/>
                <a:gd name="T61" fmla="*/ 81 h 350"/>
                <a:gd name="T62" fmla="*/ 54 w 354"/>
                <a:gd name="T63" fmla="*/ 76 h 350"/>
                <a:gd name="T64" fmla="*/ 62 w 354"/>
                <a:gd name="T65" fmla="*/ 52 h 350"/>
                <a:gd name="T66" fmla="*/ 65 w 354"/>
                <a:gd name="T67" fmla="*/ 53 h 350"/>
                <a:gd name="T68" fmla="*/ 66 w 354"/>
                <a:gd name="T69" fmla="*/ 55 h 350"/>
                <a:gd name="T70" fmla="*/ 71 w 354"/>
                <a:gd name="T71" fmla="*/ 52 h 350"/>
                <a:gd name="T72" fmla="*/ 75 w 354"/>
                <a:gd name="T73" fmla="*/ 42 h 350"/>
                <a:gd name="T74" fmla="*/ 79 w 354"/>
                <a:gd name="T75" fmla="*/ 40 h 350"/>
                <a:gd name="T76" fmla="*/ 82 w 354"/>
                <a:gd name="T77" fmla="*/ 36 h 350"/>
                <a:gd name="T78" fmla="*/ 85 w 354"/>
                <a:gd name="T79" fmla="*/ 33 h 350"/>
                <a:gd name="T80" fmla="*/ 83 w 354"/>
                <a:gd name="T81" fmla="*/ 31 h 350"/>
                <a:gd name="T82" fmla="*/ 85 w 354"/>
                <a:gd name="T83" fmla="*/ 25 h 350"/>
                <a:gd name="T84" fmla="*/ 95 w 354"/>
                <a:gd name="T85" fmla="*/ 30 h 350"/>
                <a:gd name="T86" fmla="*/ 98 w 354"/>
                <a:gd name="T87" fmla="*/ 30 h 350"/>
                <a:gd name="T88" fmla="*/ 98 w 354"/>
                <a:gd name="T89" fmla="*/ 25 h 350"/>
                <a:gd name="T90" fmla="*/ 95 w 354"/>
                <a:gd name="T91" fmla="*/ 20 h 350"/>
                <a:gd name="T92" fmla="*/ 92 w 354"/>
                <a:gd name="T93" fmla="*/ 19 h 350"/>
                <a:gd name="T94" fmla="*/ 88 w 354"/>
                <a:gd name="T95" fmla="*/ 17 h 350"/>
                <a:gd name="T96" fmla="*/ 82 w 354"/>
                <a:gd name="T97" fmla="*/ 22 h 350"/>
                <a:gd name="T98" fmla="*/ 76 w 354"/>
                <a:gd name="T99" fmla="*/ 22 h 350"/>
                <a:gd name="T100" fmla="*/ 74 w 354"/>
                <a:gd name="T101" fmla="*/ 23 h 350"/>
                <a:gd name="T102" fmla="*/ 71 w 354"/>
                <a:gd name="T103" fmla="*/ 26 h 350"/>
                <a:gd name="T104" fmla="*/ 65 w 354"/>
                <a:gd name="T105" fmla="*/ 31 h 350"/>
                <a:gd name="T106" fmla="*/ 62 w 354"/>
                <a:gd name="T107" fmla="*/ 35 h 350"/>
                <a:gd name="T108" fmla="*/ 36 w 354"/>
                <a:gd name="T109" fmla="*/ 25 h 3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4"/>
                <a:gd name="T166" fmla="*/ 0 h 350"/>
                <a:gd name="T167" fmla="*/ 354 w 354"/>
                <a:gd name="T168" fmla="*/ 350 h 3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4" h="350">
                  <a:moveTo>
                    <a:pt x="120" y="2"/>
                  </a:moveTo>
                  <a:lnTo>
                    <a:pt x="118" y="0"/>
                  </a:lnTo>
                  <a:lnTo>
                    <a:pt x="112" y="6"/>
                  </a:lnTo>
                  <a:lnTo>
                    <a:pt x="116" y="16"/>
                  </a:lnTo>
                  <a:lnTo>
                    <a:pt x="106" y="24"/>
                  </a:lnTo>
                  <a:lnTo>
                    <a:pt x="120" y="32"/>
                  </a:lnTo>
                  <a:lnTo>
                    <a:pt x="114" y="68"/>
                  </a:lnTo>
                  <a:lnTo>
                    <a:pt x="110" y="76"/>
                  </a:lnTo>
                  <a:lnTo>
                    <a:pt x="110" y="84"/>
                  </a:lnTo>
                  <a:lnTo>
                    <a:pt x="112" y="90"/>
                  </a:lnTo>
                  <a:lnTo>
                    <a:pt x="114" y="100"/>
                  </a:lnTo>
                  <a:lnTo>
                    <a:pt x="106" y="108"/>
                  </a:lnTo>
                  <a:lnTo>
                    <a:pt x="102" y="110"/>
                  </a:lnTo>
                  <a:lnTo>
                    <a:pt x="88" y="128"/>
                  </a:lnTo>
                  <a:lnTo>
                    <a:pt x="86" y="130"/>
                  </a:lnTo>
                  <a:lnTo>
                    <a:pt x="78" y="134"/>
                  </a:lnTo>
                  <a:lnTo>
                    <a:pt x="70" y="132"/>
                  </a:lnTo>
                  <a:lnTo>
                    <a:pt x="64" y="138"/>
                  </a:lnTo>
                  <a:lnTo>
                    <a:pt x="64" y="142"/>
                  </a:lnTo>
                  <a:lnTo>
                    <a:pt x="58" y="150"/>
                  </a:lnTo>
                  <a:lnTo>
                    <a:pt x="50" y="166"/>
                  </a:lnTo>
                  <a:lnTo>
                    <a:pt x="52" y="178"/>
                  </a:lnTo>
                  <a:lnTo>
                    <a:pt x="44" y="188"/>
                  </a:lnTo>
                  <a:lnTo>
                    <a:pt x="36" y="176"/>
                  </a:lnTo>
                  <a:lnTo>
                    <a:pt x="30" y="176"/>
                  </a:lnTo>
                  <a:lnTo>
                    <a:pt x="24" y="200"/>
                  </a:lnTo>
                  <a:lnTo>
                    <a:pt x="24" y="212"/>
                  </a:lnTo>
                  <a:lnTo>
                    <a:pt x="24" y="222"/>
                  </a:lnTo>
                  <a:lnTo>
                    <a:pt x="18" y="226"/>
                  </a:lnTo>
                  <a:lnTo>
                    <a:pt x="10" y="240"/>
                  </a:lnTo>
                  <a:lnTo>
                    <a:pt x="0" y="240"/>
                  </a:lnTo>
                  <a:lnTo>
                    <a:pt x="2" y="254"/>
                  </a:lnTo>
                  <a:lnTo>
                    <a:pt x="2" y="262"/>
                  </a:lnTo>
                  <a:lnTo>
                    <a:pt x="2" y="268"/>
                  </a:lnTo>
                  <a:lnTo>
                    <a:pt x="4" y="274"/>
                  </a:lnTo>
                  <a:lnTo>
                    <a:pt x="20" y="294"/>
                  </a:lnTo>
                  <a:lnTo>
                    <a:pt x="30" y="310"/>
                  </a:lnTo>
                  <a:lnTo>
                    <a:pt x="32" y="312"/>
                  </a:lnTo>
                  <a:lnTo>
                    <a:pt x="36" y="312"/>
                  </a:lnTo>
                  <a:lnTo>
                    <a:pt x="44" y="314"/>
                  </a:lnTo>
                  <a:lnTo>
                    <a:pt x="46" y="318"/>
                  </a:lnTo>
                  <a:lnTo>
                    <a:pt x="48" y="318"/>
                  </a:lnTo>
                  <a:lnTo>
                    <a:pt x="54" y="322"/>
                  </a:lnTo>
                  <a:lnTo>
                    <a:pt x="60" y="322"/>
                  </a:lnTo>
                  <a:lnTo>
                    <a:pt x="62" y="324"/>
                  </a:lnTo>
                  <a:lnTo>
                    <a:pt x="60" y="332"/>
                  </a:lnTo>
                  <a:lnTo>
                    <a:pt x="70" y="344"/>
                  </a:lnTo>
                  <a:lnTo>
                    <a:pt x="88" y="350"/>
                  </a:lnTo>
                  <a:lnTo>
                    <a:pt x="96" y="350"/>
                  </a:lnTo>
                  <a:lnTo>
                    <a:pt x="106" y="344"/>
                  </a:lnTo>
                  <a:lnTo>
                    <a:pt x="106" y="338"/>
                  </a:lnTo>
                  <a:lnTo>
                    <a:pt x="112" y="334"/>
                  </a:lnTo>
                  <a:lnTo>
                    <a:pt x="120" y="340"/>
                  </a:lnTo>
                  <a:lnTo>
                    <a:pt x="122" y="342"/>
                  </a:lnTo>
                  <a:lnTo>
                    <a:pt x="128" y="340"/>
                  </a:lnTo>
                  <a:lnTo>
                    <a:pt x="148" y="332"/>
                  </a:lnTo>
                  <a:lnTo>
                    <a:pt x="152" y="320"/>
                  </a:lnTo>
                  <a:lnTo>
                    <a:pt x="154" y="320"/>
                  </a:lnTo>
                  <a:lnTo>
                    <a:pt x="158" y="324"/>
                  </a:lnTo>
                  <a:lnTo>
                    <a:pt x="174" y="310"/>
                  </a:lnTo>
                  <a:lnTo>
                    <a:pt x="180" y="314"/>
                  </a:lnTo>
                  <a:lnTo>
                    <a:pt x="192" y="296"/>
                  </a:lnTo>
                  <a:lnTo>
                    <a:pt x="188" y="290"/>
                  </a:lnTo>
                  <a:lnTo>
                    <a:pt x="190" y="278"/>
                  </a:lnTo>
                  <a:lnTo>
                    <a:pt x="204" y="254"/>
                  </a:lnTo>
                  <a:lnTo>
                    <a:pt x="220" y="188"/>
                  </a:lnTo>
                  <a:lnTo>
                    <a:pt x="224" y="188"/>
                  </a:lnTo>
                  <a:lnTo>
                    <a:pt x="234" y="194"/>
                  </a:lnTo>
                  <a:lnTo>
                    <a:pt x="234" y="198"/>
                  </a:lnTo>
                  <a:lnTo>
                    <a:pt x="240" y="202"/>
                  </a:lnTo>
                  <a:lnTo>
                    <a:pt x="250" y="200"/>
                  </a:lnTo>
                  <a:lnTo>
                    <a:pt x="256" y="190"/>
                  </a:lnTo>
                  <a:lnTo>
                    <a:pt x="262" y="164"/>
                  </a:lnTo>
                  <a:lnTo>
                    <a:pt x="268" y="156"/>
                  </a:lnTo>
                  <a:lnTo>
                    <a:pt x="278" y="160"/>
                  </a:lnTo>
                  <a:lnTo>
                    <a:pt x="284" y="146"/>
                  </a:lnTo>
                  <a:lnTo>
                    <a:pt x="290" y="142"/>
                  </a:lnTo>
                  <a:lnTo>
                    <a:pt x="294" y="136"/>
                  </a:lnTo>
                  <a:lnTo>
                    <a:pt x="300" y="122"/>
                  </a:lnTo>
                  <a:lnTo>
                    <a:pt x="304" y="120"/>
                  </a:lnTo>
                  <a:lnTo>
                    <a:pt x="304" y="116"/>
                  </a:lnTo>
                  <a:lnTo>
                    <a:pt x="302" y="114"/>
                  </a:lnTo>
                  <a:lnTo>
                    <a:pt x="302" y="94"/>
                  </a:lnTo>
                  <a:lnTo>
                    <a:pt x="304" y="90"/>
                  </a:lnTo>
                  <a:lnTo>
                    <a:pt x="308" y="88"/>
                  </a:lnTo>
                  <a:lnTo>
                    <a:pt x="344" y="110"/>
                  </a:lnTo>
                  <a:lnTo>
                    <a:pt x="348" y="112"/>
                  </a:lnTo>
                  <a:lnTo>
                    <a:pt x="350" y="110"/>
                  </a:lnTo>
                  <a:lnTo>
                    <a:pt x="354" y="92"/>
                  </a:lnTo>
                  <a:lnTo>
                    <a:pt x="346" y="74"/>
                  </a:lnTo>
                  <a:lnTo>
                    <a:pt x="342" y="72"/>
                  </a:lnTo>
                  <a:lnTo>
                    <a:pt x="340" y="64"/>
                  </a:lnTo>
                  <a:lnTo>
                    <a:pt x="332" y="68"/>
                  </a:lnTo>
                  <a:lnTo>
                    <a:pt x="326" y="66"/>
                  </a:lnTo>
                  <a:lnTo>
                    <a:pt x="320" y="64"/>
                  </a:lnTo>
                  <a:lnTo>
                    <a:pt x="296" y="72"/>
                  </a:lnTo>
                  <a:lnTo>
                    <a:pt x="294" y="78"/>
                  </a:lnTo>
                  <a:lnTo>
                    <a:pt x="284" y="82"/>
                  </a:lnTo>
                  <a:lnTo>
                    <a:pt x="274" y="80"/>
                  </a:lnTo>
                  <a:lnTo>
                    <a:pt x="270" y="74"/>
                  </a:lnTo>
                  <a:lnTo>
                    <a:pt x="266" y="84"/>
                  </a:lnTo>
                  <a:lnTo>
                    <a:pt x="260" y="88"/>
                  </a:lnTo>
                  <a:lnTo>
                    <a:pt x="254" y="96"/>
                  </a:lnTo>
                  <a:lnTo>
                    <a:pt x="248" y="98"/>
                  </a:lnTo>
                  <a:lnTo>
                    <a:pt x="232" y="116"/>
                  </a:lnTo>
                  <a:lnTo>
                    <a:pt x="228" y="118"/>
                  </a:lnTo>
                  <a:lnTo>
                    <a:pt x="224" y="126"/>
                  </a:lnTo>
                  <a:lnTo>
                    <a:pt x="212" y="74"/>
                  </a:lnTo>
                  <a:lnTo>
                    <a:pt x="136" y="90"/>
                  </a:lnTo>
                  <a:lnTo>
                    <a:pt x="120" y="2"/>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59" name="Freeform 31"/>
            <p:cNvSpPr>
              <a:spLocks/>
            </p:cNvSpPr>
            <p:nvPr/>
          </p:nvSpPr>
          <p:spPr bwMode="gray">
            <a:xfrm>
              <a:off x="7648595" y="2581950"/>
              <a:ext cx="189168" cy="185517"/>
            </a:xfrm>
            <a:custGeom>
              <a:avLst/>
              <a:gdLst>
                <a:gd name="T0" fmla="*/ 0 w 134"/>
                <a:gd name="T1" fmla="*/ 8 h 134"/>
                <a:gd name="T2" fmla="*/ 14 w 134"/>
                <a:gd name="T3" fmla="*/ 4 h 134"/>
                <a:gd name="T4" fmla="*/ 15 w 134"/>
                <a:gd name="T5" fmla="*/ 6 h 134"/>
                <a:gd name="T6" fmla="*/ 15 w 134"/>
                <a:gd name="T7" fmla="*/ 6 h 134"/>
                <a:gd name="T8" fmla="*/ 15 w 134"/>
                <a:gd name="T9" fmla="*/ 4 h 134"/>
                <a:gd name="T10" fmla="*/ 35 w 134"/>
                <a:gd name="T11" fmla="*/ 0 h 134"/>
                <a:gd name="T12" fmla="*/ 39 w 134"/>
                <a:gd name="T13" fmla="*/ 14 h 134"/>
                <a:gd name="T14" fmla="*/ 39 w 134"/>
                <a:gd name="T15" fmla="*/ 14 h 134"/>
                <a:gd name="T16" fmla="*/ 39 w 134"/>
                <a:gd name="T17" fmla="*/ 14 h 134"/>
                <a:gd name="T18" fmla="*/ 39 w 134"/>
                <a:gd name="T19" fmla="*/ 16 h 134"/>
                <a:gd name="T20" fmla="*/ 39 w 134"/>
                <a:gd name="T21" fmla="*/ 16 h 134"/>
                <a:gd name="T22" fmla="*/ 37 w 134"/>
                <a:gd name="T23" fmla="*/ 16 h 134"/>
                <a:gd name="T24" fmla="*/ 30 w 134"/>
                <a:gd name="T25" fmla="*/ 19 h 134"/>
                <a:gd name="T26" fmla="*/ 29 w 134"/>
                <a:gd name="T27" fmla="*/ 19 h 134"/>
                <a:gd name="T28" fmla="*/ 28 w 134"/>
                <a:gd name="T29" fmla="*/ 19 h 134"/>
                <a:gd name="T30" fmla="*/ 27 w 134"/>
                <a:gd name="T31" fmla="*/ 20 h 134"/>
                <a:gd name="T32" fmla="*/ 27 w 134"/>
                <a:gd name="T33" fmla="*/ 20 h 134"/>
                <a:gd name="T34" fmla="*/ 23 w 134"/>
                <a:gd name="T35" fmla="*/ 22 h 134"/>
                <a:gd name="T36" fmla="*/ 17 w 134"/>
                <a:gd name="T37" fmla="*/ 22 h 134"/>
                <a:gd name="T38" fmla="*/ 17 w 134"/>
                <a:gd name="T39" fmla="*/ 22 h 134"/>
                <a:gd name="T40" fmla="*/ 14 w 134"/>
                <a:gd name="T41" fmla="*/ 26 h 134"/>
                <a:gd name="T42" fmla="*/ 6 w 134"/>
                <a:gd name="T43" fmla="*/ 30 h 134"/>
                <a:gd name="T44" fmla="*/ 3 w 134"/>
                <a:gd name="T45" fmla="*/ 31 h 134"/>
                <a:gd name="T46" fmla="*/ 2 w 134"/>
                <a:gd name="T47" fmla="*/ 30 h 134"/>
                <a:gd name="T48" fmla="*/ 3 w 134"/>
                <a:gd name="T49" fmla="*/ 26 h 134"/>
                <a:gd name="T50" fmla="*/ 3 w 134"/>
                <a:gd name="T51" fmla="*/ 26 h 134"/>
                <a:gd name="T52" fmla="*/ 3 w 134"/>
                <a:gd name="T53" fmla="*/ 24 h 134"/>
                <a:gd name="T54" fmla="*/ 0 w 134"/>
                <a:gd name="T55" fmla="*/ 8 h 1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4"/>
                <a:gd name="T85" fmla="*/ 0 h 134"/>
                <a:gd name="T86" fmla="*/ 134 w 134"/>
                <a:gd name="T87" fmla="*/ 134 h 1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4" h="134">
                  <a:moveTo>
                    <a:pt x="0" y="30"/>
                  </a:moveTo>
                  <a:lnTo>
                    <a:pt x="46" y="18"/>
                  </a:lnTo>
                  <a:lnTo>
                    <a:pt x="50" y="24"/>
                  </a:lnTo>
                  <a:lnTo>
                    <a:pt x="50" y="22"/>
                  </a:lnTo>
                  <a:lnTo>
                    <a:pt x="52" y="18"/>
                  </a:lnTo>
                  <a:lnTo>
                    <a:pt x="120" y="0"/>
                  </a:lnTo>
                  <a:lnTo>
                    <a:pt x="134" y="56"/>
                  </a:lnTo>
                  <a:lnTo>
                    <a:pt x="132" y="62"/>
                  </a:lnTo>
                  <a:lnTo>
                    <a:pt x="132" y="64"/>
                  </a:lnTo>
                  <a:lnTo>
                    <a:pt x="132" y="68"/>
                  </a:lnTo>
                  <a:lnTo>
                    <a:pt x="132" y="70"/>
                  </a:lnTo>
                  <a:lnTo>
                    <a:pt x="124" y="70"/>
                  </a:lnTo>
                  <a:lnTo>
                    <a:pt x="102" y="80"/>
                  </a:lnTo>
                  <a:lnTo>
                    <a:pt x="96" y="80"/>
                  </a:lnTo>
                  <a:lnTo>
                    <a:pt x="94" y="82"/>
                  </a:lnTo>
                  <a:lnTo>
                    <a:pt x="92" y="86"/>
                  </a:lnTo>
                  <a:lnTo>
                    <a:pt x="92" y="88"/>
                  </a:lnTo>
                  <a:lnTo>
                    <a:pt x="78" y="90"/>
                  </a:lnTo>
                  <a:lnTo>
                    <a:pt x="60" y="98"/>
                  </a:lnTo>
                  <a:lnTo>
                    <a:pt x="58" y="94"/>
                  </a:lnTo>
                  <a:lnTo>
                    <a:pt x="46" y="106"/>
                  </a:lnTo>
                  <a:lnTo>
                    <a:pt x="20" y="128"/>
                  </a:lnTo>
                  <a:lnTo>
                    <a:pt x="10" y="134"/>
                  </a:lnTo>
                  <a:lnTo>
                    <a:pt x="2" y="126"/>
                  </a:lnTo>
                  <a:lnTo>
                    <a:pt x="14" y="114"/>
                  </a:lnTo>
                  <a:lnTo>
                    <a:pt x="14" y="110"/>
                  </a:lnTo>
                  <a:lnTo>
                    <a:pt x="10" y="102"/>
                  </a:lnTo>
                  <a:lnTo>
                    <a:pt x="0" y="3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60" name="Freeform 33"/>
            <p:cNvSpPr>
              <a:spLocks/>
            </p:cNvSpPr>
            <p:nvPr/>
          </p:nvSpPr>
          <p:spPr bwMode="gray">
            <a:xfrm>
              <a:off x="4512008" y="2738921"/>
              <a:ext cx="912813" cy="452437"/>
            </a:xfrm>
            <a:custGeom>
              <a:avLst/>
              <a:gdLst>
                <a:gd name="T0" fmla="*/ 0 w 650"/>
                <a:gd name="T1" fmla="*/ 54 h 322"/>
                <a:gd name="T2" fmla="*/ 4 w 650"/>
                <a:gd name="T3" fmla="*/ 0 h 322"/>
                <a:gd name="T4" fmla="*/ 116 w 650"/>
                <a:gd name="T5" fmla="*/ 6 h 322"/>
                <a:gd name="T6" fmla="*/ 119 w 650"/>
                <a:gd name="T7" fmla="*/ 10 h 322"/>
                <a:gd name="T8" fmla="*/ 123 w 650"/>
                <a:gd name="T9" fmla="*/ 10 h 322"/>
                <a:gd name="T10" fmla="*/ 126 w 650"/>
                <a:gd name="T11" fmla="*/ 9 h 322"/>
                <a:gd name="T12" fmla="*/ 128 w 650"/>
                <a:gd name="T13" fmla="*/ 10 h 322"/>
                <a:gd name="T14" fmla="*/ 130 w 650"/>
                <a:gd name="T15" fmla="*/ 14 h 322"/>
                <a:gd name="T16" fmla="*/ 133 w 650"/>
                <a:gd name="T17" fmla="*/ 14 h 322"/>
                <a:gd name="T18" fmla="*/ 135 w 650"/>
                <a:gd name="T19" fmla="*/ 14 h 322"/>
                <a:gd name="T20" fmla="*/ 139 w 650"/>
                <a:gd name="T21" fmla="*/ 12 h 322"/>
                <a:gd name="T22" fmla="*/ 142 w 650"/>
                <a:gd name="T23" fmla="*/ 12 h 322"/>
                <a:gd name="T24" fmla="*/ 144 w 650"/>
                <a:gd name="T25" fmla="*/ 12 h 322"/>
                <a:gd name="T26" fmla="*/ 154 w 650"/>
                <a:gd name="T27" fmla="*/ 18 h 322"/>
                <a:gd name="T28" fmla="*/ 156 w 650"/>
                <a:gd name="T29" fmla="*/ 22 h 322"/>
                <a:gd name="T30" fmla="*/ 158 w 650"/>
                <a:gd name="T31" fmla="*/ 24 h 322"/>
                <a:gd name="T32" fmla="*/ 161 w 650"/>
                <a:gd name="T33" fmla="*/ 26 h 322"/>
                <a:gd name="T34" fmla="*/ 161 w 650"/>
                <a:gd name="T35" fmla="*/ 27 h 322"/>
                <a:gd name="T36" fmla="*/ 160 w 650"/>
                <a:gd name="T37" fmla="*/ 30 h 322"/>
                <a:gd name="T38" fmla="*/ 161 w 650"/>
                <a:gd name="T39" fmla="*/ 33 h 322"/>
                <a:gd name="T40" fmla="*/ 162 w 650"/>
                <a:gd name="T41" fmla="*/ 37 h 322"/>
                <a:gd name="T42" fmla="*/ 166 w 650"/>
                <a:gd name="T43" fmla="*/ 41 h 322"/>
                <a:gd name="T44" fmla="*/ 165 w 650"/>
                <a:gd name="T45" fmla="*/ 41 h 322"/>
                <a:gd name="T46" fmla="*/ 166 w 650"/>
                <a:gd name="T47" fmla="*/ 44 h 322"/>
                <a:gd name="T48" fmla="*/ 167 w 650"/>
                <a:gd name="T49" fmla="*/ 47 h 322"/>
                <a:gd name="T50" fmla="*/ 169 w 650"/>
                <a:gd name="T51" fmla="*/ 47 h 322"/>
                <a:gd name="T52" fmla="*/ 167 w 650"/>
                <a:gd name="T53" fmla="*/ 50 h 322"/>
                <a:gd name="T54" fmla="*/ 167 w 650"/>
                <a:gd name="T55" fmla="*/ 54 h 322"/>
                <a:gd name="T56" fmla="*/ 169 w 650"/>
                <a:gd name="T57" fmla="*/ 55 h 322"/>
                <a:gd name="T58" fmla="*/ 170 w 650"/>
                <a:gd name="T59" fmla="*/ 58 h 322"/>
                <a:gd name="T60" fmla="*/ 169 w 650"/>
                <a:gd name="T61" fmla="*/ 59 h 322"/>
                <a:gd name="T62" fmla="*/ 169 w 650"/>
                <a:gd name="T63" fmla="*/ 62 h 322"/>
                <a:gd name="T64" fmla="*/ 172 w 650"/>
                <a:gd name="T65" fmla="*/ 64 h 322"/>
                <a:gd name="T66" fmla="*/ 170 w 650"/>
                <a:gd name="T67" fmla="*/ 66 h 322"/>
                <a:gd name="T68" fmla="*/ 172 w 650"/>
                <a:gd name="T69" fmla="*/ 68 h 322"/>
                <a:gd name="T70" fmla="*/ 173 w 650"/>
                <a:gd name="T71" fmla="*/ 69 h 322"/>
                <a:gd name="T72" fmla="*/ 174 w 650"/>
                <a:gd name="T73" fmla="*/ 73 h 322"/>
                <a:gd name="T74" fmla="*/ 175 w 650"/>
                <a:gd name="T75" fmla="*/ 74 h 322"/>
                <a:gd name="T76" fmla="*/ 177 w 650"/>
                <a:gd name="T77" fmla="*/ 79 h 322"/>
                <a:gd name="T78" fmla="*/ 180 w 650"/>
                <a:gd name="T79" fmla="*/ 82 h 322"/>
                <a:gd name="T80" fmla="*/ 180 w 650"/>
                <a:gd name="T81" fmla="*/ 83 h 322"/>
                <a:gd name="T82" fmla="*/ 180 w 650"/>
                <a:gd name="T83" fmla="*/ 85 h 322"/>
                <a:gd name="T84" fmla="*/ 180 w 650"/>
                <a:gd name="T85" fmla="*/ 86 h 322"/>
                <a:gd name="T86" fmla="*/ 40 w 650"/>
                <a:gd name="T87" fmla="*/ 83 h 322"/>
                <a:gd name="T88" fmla="*/ 41 w 650"/>
                <a:gd name="T89" fmla="*/ 56 h 322"/>
                <a:gd name="T90" fmla="*/ 0 w 650"/>
                <a:gd name="T91" fmla="*/ 54 h 322"/>
                <a:gd name="T92" fmla="*/ 0 w 650"/>
                <a:gd name="T93" fmla="*/ 54 h 32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50"/>
                <a:gd name="T142" fmla="*/ 0 h 322"/>
                <a:gd name="T143" fmla="*/ 650 w 650"/>
                <a:gd name="T144" fmla="*/ 322 h 32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50" h="322">
                  <a:moveTo>
                    <a:pt x="0" y="200"/>
                  </a:moveTo>
                  <a:lnTo>
                    <a:pt x="16" y="0"/>
                  </a:lnTo>
                  <a:lnTo>
                    <a:pt x="418" y="22"/>
                  </a:lnTo>
                  <a:lnTo>
                    <a:pt x="428" y="38"/>
                  </a:lnTo>
                  <a:lnTo>
                    <a:pt x="442" y="38"/>
                  </a:lnTo>
                  <a:lnTo>
                    <a:pt x="452" y="34"/>
                  </a:lnTo>
                  <a:lnTo>
                    <a:pt x="460" y="40"/>
                  </a:lnTo>
                  <a:lnTo>
                    <a:pt x="464" y="52"/>
                  </a:lnTo>
                  <a:lnTo>
                    <a:pt x="476" y="56"/>
                  </a:lnTo>
                  <a:lnTo>
                    <a:pt x="486" y="52"/>
                  </a:lnTo>
                  <a:lnTo>
                    <a:pt x="496" y="46"/>
                  </a:lnTo>
                  <a:lnTo>
                    <a:pt x="510" y="46"/>
                  </a:lnTo>
                  <a:lnTo>
                    <a:pt x="518" y="48"/>
                  </a:lnTo>
                  <a:lnTo>
                    <a:pt x="550" y="68"/>
                  </a:lnTo>
                  <a:lnTo>
                    <a:pt x="564" y="80"/>
                  </a:lnTo>
                  <a:lnTo>
                    <a:pt x="566" y="90"/>
                  </a:lnTo>
                  <a:lnTo>
                    <a:pt x="576" y="96"/>
                  </a:lnTo>
                  <a:lnTo>
                    <a:pt x="576" y="102"/>
                  </a:lnTo>
                  <a:lnTo>
                    <a:pt x="570" y="116"/>
                  </a:lnTo>
                  <a:lnTo>
                    <a:pt x="578" y="124"/>
                  </a:lnTo>
                  <a:lnTo>
                    <a:pt x="584" y="140"/>
                  </a:lnTo>
                  <a:lnTo>
                    <a:pt x="592" y="148"/>
                  </a:lnTo>
                  <a:lnTo>
                    <a:pt x="590" y="156"/>
                  </a:lnTo>
                  <a:lnTo>
                    <a:pt x="592" y="164"/>
                  </a:lnTo>
                  <a:lnTo>
                    <a:pt x="602" y="172"/>
                  </a:lnTo>
                  <a:lnTo>
                    <a:pt x="604" y="180"/>
                  </a:lnTo>
                  <a:lnTo>
                    <a:pt x="602" y="188"/>
                  </a:lnTo>
                  <a:lnTo>
                    <a:pt x="600" y="204"/>
                  </a:lnTo>
                  <a:lnTo>
                    <a:pt x="610" y="208"/>
                  </a:lnTo>
                  <a:lnTo>
                    <a:pt x="612" y="216"/>
                  </a:lnTo>
                  <a:lnTo>
                    <a:pt x="608" y="224"/>
                  </a:lnTo>
                  <a:lnTo>
                    <a:pt x="610" y="232"/>
                  </a:lnTo>
                  <a:lnTo>
                    <a:pt x="616" y="240"/>
                  </a:lnTo>
                  <a:lnTo>
                    <a:pt x="612" y="248"/>
                  </a:lnTo>
                  <a:lnTo>
                    <a:pt x="616" y="258"/>
                  </a:lnTo>
                  <a:lnTo>
                    <a:pt x="618" y="262"/>
                  </a:lnTo>
                  <a:lnTo>
                    <a:pt x="624" y="272"/>
                  </a:lnTo>
                  <a:lnTo>
                    <a:pt x="632" y="280"/>
                  </a:lnTo>
                  <a:lnTo>
                    <a:pt x="634" y="294"/>
                  </a:lnTo>
                  <a:lnTo>
                    <a:pt x="644" y="306"/>
                  </a:lnTo>
                  <a:lnTo>
                    <a:pt x="650" y="308"/>
                  </a:lnTo>
                  <a:lnTo>
                    <a:pt x="648" y="320"/>
                  </a:lnTo>
                  <a:lnTo>
                    <a:pt x="648" y="322"/>
                  </a:lnTo>
                  <a:lnTo>
                    <a:pt x="142" y="312"/>
                  </a:lnTo>
                  <a:lnTo>
                    <a:pt x="148" y="212"/>
                  </a:lnTo>
                  <a:lnTo>
                    <a:pt x="0" y="20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61" name="Freeform 34"/>
            <p:cNvSpPr>
              <a:spLocks/>
            </p:cNvSpPr>
            <p:nvPr/>
          </p:nvSpPr>
          <p:spPr bwMode="gray">
            <a:xfrm>
              <a:off x="5236305" y="1881671"/>
              <a:ext cx="728265" cy="825500"/>
            </a:xfrm>
            <a:custGeom>
              <a:avLst/>
              <a:gdLst>
                <a:gd name="T0" fmla="*/ 14 w 518"/>
                <a:gd name="T1" fmla="*/ 112 h 584"/>
                <a:gd name="T2" fmla="*/ 7 w 518"/>
                <a:gd name="T3" fmla="*/ 103 h 584"/>
                <a:gd name="T4" fmla="*/ 11 w 518"/>
                <a:gd name="T5" fmla="*/ 96 h 584"/>
                <a:gd name="T6" fmla="*/ 11 w 518"/>
                <a:gd name="T7" fmla="*/ 91 h 584"/>
                <a:gd name="T8" fmla="*/ 9 w 518"/>
                <a:gd name="T9" fmla="*/ 77 h 584"/>
                <a:gd name="T10" fmla="*/ 8 w 518"/>
                <a:gd name="T11" fmla="*/ 70 h 584"/>
                <a:gd name="T12" fmla="*/ 7 w 518"/>
                <a:gd name="T13" fmla="*/ 54 h 584"/>
                <a:gd name="T14" fmla="*/ 3 w 518"/>
                <a:gd name="T15" fmla="*/ 43 h 584"/>
                <a:gd name="T16" fmla="*/ 2 w 518"/>
                <a:gd name="T17" fmla="*/ 26 h 584"/>
                <a:gd name="T18" fmla="*/ 3 w 518"/>
                <a:gd name="T19" fmla="*/ 19 h 584"/>
                <a:gd name="T20" fmla="*/ 0 w 518"/>
                <a:gd name="T21" fmla="*/ 10 h 584"/>
                <a:gd name="T22" fmla="*/ 37 w 518"/>
                <a:gd name="T23" fmla="*/ 3 h 584"/>
                <a:gd name="T24" fmla="*/ 42 w 518"/>
                <a:gd name="T25" fmla="*/ 0 h 584"/>
                <a:gd name="T26" fmla="*/ 45 w 518"/>
                <a:gd name="T27" fmla="*/ 8 h 584"/>
                <a:gd name="T28" fmla="*/ 46 w 518"/>
                <a:gd name="T29" fmla="*/ 16 h 584"/>
                <a:gd name="T30" fmla="*/ 52 w 518"/>
                <a:gd name="T31" fmla="*/ 18 h 584"/>
                <a:gd name="T32" fmla="*/ 56 w 518"/>
                <a:gd name="T33" fmla="*/ 20 h 584"/>
                <a:gd name="T34" fmla="*/ 63 w 518"/>
                <a:gd name="T35" fmla="*/ 20 h 584"/>
                <a:gd name="T36" fmla="*/ 63 w 518"/>
                <a:gd name="T37" fmla="*/ 23 h 584"/>
                <a:gd name="T38" fmla="*/ 71 w 518"/>
                <a:gd name="T39" fmla="*/ 21 h 584"/>
                <a:gd name="T40" fmla="*/ 84 w 518"/>
                <a:gd name="T41" fmla="*/ 22 h 584"/>
                <a:gd name="T42" fmla="*/ 84 w 518"/>
                <a:gd name="T43" fmla="*/ 23 h 584"/>
                <a:gd name="T44" fmla="*/ 88 w 518"/>
                <a:gd name="T45" fmla="*/ 24 h 584"/>
                <a:gd name="T46" fmla="*/ 89 w 518"/>
                <a:gd name="T47" fmla="*/ 28 h 584"/>
                <a:gd name="T48" fmla="*/ 93 w 518"/>
                <a:gd name="T49" fmla="*/ 27 h 584"/>
                <a:gd name="T50" fmla="*/ 97 w 518"/>
                <a:gd name="T51" fmla="*/ 27 h 584"/>
                <a:gd name="T52" fmla="*/ 103 w 518"/>
                <a:gd name="T53" fmla="*/ 31 h 584"/>
                <a:gd name="T54" fmla="*/ 106 w 518"/>
                <a:gd name="T55" fmla="*/ 34 h 584"/>
                <a:gd name="T56" fmla="*/ 112 w 518"/>
                <a:gd name="T57" fmla="*/ 33 h 584"/>
                <a:gd name="T58" fmla="*/ 119 w 518"/>
                <a:gd name="T59" fmla="*/ 29 h 584"/>
                <a:gd name="T60" fmla="*/ 132 w 518"/>
                <a:gd name="T61" fmla="*/ 31 h 584"/>
                <a:gd name="T62" fmla="*/ 136 w 518"/>
                <a:gd name="T63" fmla="*/ 32 h 584"/>
                <a:gd name="T64" fmla="*/ 141 w 518"/>
                <a:gd name="T65" fmla="*/ 33 h 584"/>
                <a:gd name="T66" fmla="*/ 142 w 518"/>
                <a:gd name="T67" fmla="*/ 36 h 584"/>
                <a:gd name="T68" fmla="*/ 132 w 518"/>
                <a:gd name="T69" fmla="*/ 41 h 584"/>
                <a:gd name="T70" fmla="*/ 128 w 518"/>
                <a:gd name="T71" fmla="*/ 43 h 584"/>
                <a:gd name="T72" fmla="*/ 119 w 518"/>
                <a:gd name="T73" fmla="*/ 49 h 584"/>
                <a:gd name="T74" fmla="*/ 97 w 518"/>
                <a:gd name="T75" fmla="*/ 71 h 584"/>
                <a:gd name="T76" fmla="*/ 94 w 518"/>
                <a:gd name="T77" fmla="*/ 74 h 584"/>
                <a:gd name="T78" fmla="*/ 93 w 518"/>
                <a:gd name="T79" fmla="*/ 91 h 584"/>
                <a:gd name="T80" fmla="*/ 85 w 518"/>
                <a:gd name="T81" fmla="*/ 95 h 584"/>
                <a:gd name="T82" fmla="*/ 84 w 518"/>
                <a:gd name="T83" fmla="*/ 99 h 584"/>
                <a:gd name="T84" fmla="*/ 87 w 518"/>
                <a:gd name="T85" fmla="*/ 106 h 584"/>
                <a:gd name="T86" fmla="*/ 87 w 518"/>
                <a:gd name="T87" fmla="*/ 111 h 584"/>
                <a:gd name="T88" fmla="*/ 87 w 518"/>
                <a:gd name="T89" fmla="*/ 119 h 584"/>
                <a:gd name="T90" fmla="*/ 88 w 518"/>
                <a:gd name="T91" fmla="*/ 128 h 584"/>
                <a:gd name="T92" fmla="*/ 89 w 518"/>
                <a:gd name="T93" fmla="*/ 131 h 584"/>
                <a:gd name="T94" fmla="*/ 96 w 518"/>
                <a:gd name="T95" fmla="*/ 132 h 584"/>
                <a:gd name="T96" fmla="*/ 97 w 518"/>
                <a:gd name="T97" fmla="*/ 135 h 584"/>
                <a:gd name="T98" fmla="*/ 106 w 518"/>
                <a:gd name="T99" fmla="*/ 141 h 584"/>
                <a:gd name="T100" fmla="*/ 118 w 518"/>
                <a:gd name="T101" fmla="*/ 150 h 584"/>
                <a:gd name="T102" fmla="*/ 118 w 518"/>
                <a:gd name="T103" fmla="*/ 155 h 584"/>
                <a:gd name="T104" fmla="*/ 14 w 518"/>
                <a:gd name="T105" fmla="*/ 163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8"/>
                <a:gd name="T160" fmla="*/ 0 h 584"/>
                <a:gd name="T161" fmla="*/ 518 w 518"/>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8" h="584">
                  <a:moveTo>
                    <a:pt x="50" y="584"/>
                  </a:moveTo>
                  <a:lnTo>
                    <a:pt x="50" y="402"/>
                  </a:lnTo>
                  <a:lnTo>
                    <a:pt x="24" y="378"/>
                  </a:lnTo>
                  <a:lnTo>
                    <a:pt x="22" y="370"/>
                  </a:lnTo>
                  <a:lnTo>
                    <a:pt x="36" y="356"/>
                  </a:lnTo>
                  <a:lnTo>
                    <a:pt x="40" y="346"/>
                  </a:lnTo>
                  <a:lnTo>
                    <a:pt x="40" y="338"/>
                  </a:lnTo>
                  <a:lnTo>
                    <a:pt x="40" y="324"/>
                  </a:lnTo>
                  <a:lnTo>
                    <a:pt x="40" y="310"/>
                  </a:lnTo>
                  <a:lnTo>
                    <a:pt x="30" y="274"/>
                  </a:lnTo>
                  <a:lnTo>
                    <a:pt x="28" y="268"/>
                  </a:lnTo>
                  <a:lnTo>
                    <a:pt x="28" y="250"/>
                  </a:lnTo>
                  <a:lnTo>
                    <a:pt x="26" y="240"/>
                  </a:lnTo>
                  <a:lnTo>
                    <a:pt x="24" y="190"/>
                  </a:lnTo>
                  <a:lnTo>
                    <a:pt x="18" y="160"/>
                  </a:lnTo>
                  <a:lnTo>
                    <a:pt x="10" y="152"/>
                  </a:lnTo>
                  <a:lnTo>
                    <a:pt x="4" y="120"/>
                  </a:lnTo>
                  <a:lnTo>
                    <a:pt x="2" y="92"/>
                  </a:lnTo>
                  <a:lnTo>
                    <a:pt x="4" y="76"/>
                  </a:lnTo>
                  <a:lnTo>
                    <a:pt x="8" y="68"/>
                  </a:lnTo>
                  <a:lnTo>
                    <a:pt x="0" y="44"/>
                  </a:lnTo>
                  <a:lnTo>
                    <a:pt x="0" y="36"/>
                  </a:lnTo>
                  <a:lnTo>
                    <a:pt x="134" y="36"/>
                  </a:lnTo>
                  <a:lnTo>
                    <a:pt x="134" y="14"/>
                  </a:lnTo>
                  <a:lnTo>
                    <a:pt x="136" y="0"/>
                  </a:lnTo>
                  <a:lnTo>
                    <a:pt x="146" y="0"/>
                  </a:lnTo>
                  <a:lnTo>
                    <a:pt x="160" y="6"/>
                  </a:lnTo>
                  <a:lnTo>
                    <a:pt x="162" y="28"/>
                  </a:lnTo>
                  <a:lnTo>
                    <a:pt x="166" y="42"/>
                  </a:lnTo>
                  <a:lnTo>
                    <a:pt x="164" y="56"/>
                  </a:lnTo>
                  <a:lnTo>
                    <a:pt x="180" y="66"/>
                  </a:lnTo>
                  <a:lnTo>
                    <a:pt x="184" y="64"/>
                  </a:lnTo>
                  <a:lnTo>
                    <a:pt x="194" y="66"/>
                  </a:lnTo>
                  <a:lnTo>
                    <a:pt x="200" y="72"/>
                  </a:lnTo>
                  <a:lnTo>
                    <a:pt x="212" y="72"/>
                  </a:lnTo>
                  <a:lnTo>
                    <a:pt x="224" y="72"/>
                  </a:lnTo>
                  <a:lnTo>
                    <a:pt x="226" y="78"/>
                  </a:lnTo>
                  <a:lnTo>
                    <a:pt x="226" y="82"/>
                  </a:lnTo>
                  <a:lnTo>
                    <a:pt x="246" y="80"/>
                  </a:lnTo>
                  <a:lnTo>
                    <a:pt x="252" y="74"/>
                  </a:lnTo>
                  <a:lnTo>
                    <a:pt x="282" y="72"/>
                  </a:lnTo>
                  <a:lnTo>
                    <a:pt x="300" y="78"/>
                  </a:lnTo>
                  <a:lnTo>
                    <a:pt x="304" y="78"/>
                  </a:lnTo>
                  <a:lnTo>
                    <a:pt x="302" y="82"/>
                  </a:lnTo>
                  <a:lnTo>
                    <a:pt x="308" y="86"/>
                  </a:lnTo>
                  <a:lnTo>
                    <a:pt x="310" y="86"/>
                  </a:lnTo>
                  <a:lnTo>
                    <a:pt x="314" y="90"/>
                  </a:lnTo>
                  <a:lnTo>
                    <a:pt x="318" y="102"/>
                  </a:lnTo>
                  <a:lnTo>
                    <a:pt x="324" y="106"/>
                  </a:lnTo>
                  <a:lnTo>
                    <a:pt x="332" y="96"/>
                  </a:lnTo>
                  <a:lnTo>
                    <a:pt x="336" y="94"/>
                  </a:lnTo>
                  <a:lnTo>
                    <a:pt x="344" y="96"/>
                  </a:lnTo>
                  <a:lnTo>
                    <a:pt x="348" y="106"/>
                  </a:lnTo>
                  <a:lnTo>
                    <a:pt x="364" y="110"/>
                  </a:lnTo>
                  <a:lnTo>
                    <a:pt x="368" y="116"/>
                  </a:lnTo>
                  <a:lnTo>
                    <a:pt x="376" y="122"/>
                  </a:lnTo>
                  <a:lnTo>
                    <a:pt x="386" y="122"/>
                  </a:lnTo>
                  <a:lnTo>
                    <a:pt x="396" y="120"/>
                  </a:lnTo>
                  <a:lnTo>
                    <a:pt x="422" y="102"/>
                  </a:lnTo>
                  <a:lnTo>
                    <a:pt x="426" y="104"/>
                  </a:lnTo>
                  <a:lnTo>
                    <a:pt x="432" y="112"/>
                  </a:lnTo>
                  <a:lnTo>
                    <a:pt x="470" y="112"/>
                  </a:lnTo>
                  <a:lnTo>
                    <a:pt x="476" y="114"/>
                  </a:lnTo>
                  <a:lnTo>
                    <a:pt x="482" y="116"/>
                  </a:lnTo>
                  <a:lnTo>
                    <a:pt x="492" y="124"/>
                  </a:lnTo>
                  <a:lnTo>
                    <a:pt x="500" y="120"/>
                  </a:lnTo>
                  <a:lnTo>
                    <a:pt x="518" y="118"/>
                  </a:lnTo>
                  <a:lnTo>
                    <a:pt x="508" y="128"/>
                  </a:lnTo>
                  <a:lnTo>
                    <a:pt x="484" y="140"/>
                  </a:lnTo>
                  <a:lnTo>
                    <a:pt x="472" y="144"/>
                  </a:lnTo>
                  <a:lnTo>
                    <a:pt x="464" y="148"/>
                  </a:lnTo>
                  <a:lnTo>
                    <a:pt x="454" y="158"/>
                  </a:lnTo>
                  <a:lnTo>
                    <a:pt x="434" y="166"/>
                  </a:lnTo>
                  <a:lnTo>
                    <a:pt x="424" y="174"/>
                  </a:lnTo>
                  <a:lnTo>
                    <a:pt x="392" y="210"/>
                  </a:lnTo>
                  <a:lnTo>
                    <a:pt x="344" y="252"/>
                  </a:lnTo>
                  <a:lnTo>
                    <a:pt x="340" y="260"/>
                  </a:lnTo>
                  <a:lnTo>
                    <a:pt x="334" y="264"/>
                  </a:lnTo>
                  <a:lnTo>
                    <a:pt x="336" y="318"/>
                  </a:lnTo>
                  <a:lnTo>
                    <a:pt x="332" y="324"/>
                  </a:lnTo>
                  <a:lnTo>
                    <a:pt x="324" y="326"/>
                  </a:lnTo>
                  <a:lnTo>
                    <a:pt x="304" y="342"/>
                  </a:lnTo>
                  <a:lnTo>
                    <a:pt x="304" y="352"/>
                  </a:lnTo>
                  <a:lnTo>
                    <a:pt x="302" y="354"/>
                  </a:lnTo>
                  <a:lnTo>
                    <a:pt x="296" y="370"/>
                  </a:lnTo>
                  <a:lnTo>
                    <a:pt x="306" y="374"/>
                  </a:lnTo>
                  <a:lnTo>
                    <a:pt x="314" y="388"/>
                  </a:lnTo>
                  <a:lnTo>
                    <a:pt x="308" y="398"/>
                  </a:lnTo>
                  <a:lnTo>
                    <a:pt x="310" y="408"/>
                  </a:lnTo>
                  <a:lnTo>
                    <a:pt x="306" y="426"/>
                  </a:lnTo>
                  <a:lnTo>
                    <a:pt x="306" y="450"/>
                  </a:lnTo>
                  <a:lnTo>
                    <a:pt x="310" y="456"/>
                  </a:lnTo>
                  <a:lnTo>
                    <a:pt x="318" y="462"/>
                  </a:lnTo>
                  <a:lnTo>
                    <a:pt x="320" y="466"/>
                  </a:lnTo>
                  <a:lnTo>
                    <a:pt x="338" y="470"/>
                  </a:lnTo>
                  <a:lnTo>
                    <a:pt x="342" y="472"/>
                  </a:lnTo>
                  <a:lnTo>
                    <a:pt x="342" y="476"/>
                  </a:lnTo>
                  <a:lnTo>
                    <a:pt x="348" y="480"/>
                  </a:lnTo>
                  <a:lnTo>
                    <a:pt x="368" y="490"/>
                  </a:lnTo>
                  <a:lnTo>
                    <a:pt x="376" y="504"/>
                  </a:lnTo>
                  <a:lnTo>
                    <a:pt x="396" y="520"/>
                  </a:lnTo>
                  <a:lnTo>
                    <a:pt x="418" y="534"/>
                  </a:lnTo>
                  <a:lnTo>
                    <a:pt x="420" y="540"/>
                  </a:lnTo>
                  <a:lnTo>
                    <a:pt x="420" y="552"/>
                  </a:lnTo>
                  <a:lnTo>
                    <a:pt x="422" y="572"/>
                  </a:lnTo>
                  <a:lnTo>
                    <a:pt x="50" y="584"/>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62" name="Freeform 35"/>
            <p:cNvSpPr>
              <a:spLocks/>
            </p:cNvSpPr>
            <p:nvPr/>
          </p:nvSpPr>
          <p:spPr bwMode="gray">
            <a:xfrm>
              <a:off x="4573525" y="1909452"/>
              <a:ext cx="720327" cy="454423"/>
            </a:xfrm>
            <a:custGeom>
              <a:avLst/>
              <a:gdLst>
                <a:gd name="T0" fmla="*/ 0 w 516"/>
                <a:gd name="T1" fmla="*/ 81 h 324"/>
                <a:gd name="T2" fmla="*/ 7 w 516"/>
                <a:gd name="T3" fmla="*/ 0 h 324"/>
                <a:gd name="T4" fmla="*/ 68 w 516"/>
                <a:gd name="T5" fmla="*/ 4 h 324"/>
                <a:gd name="T6" fmla="*/ 128 w 516"/>
                <a:gd name="T7" fmla="*/ 6 h 324"/>
                <a:gd name="T8" fmla="*/ 128 w 516"/>
                <a:gd name="T9" fmla="*/ 8 h 324"/>
                <a:gd name="T10" fmla="*/ 130 w 516"/>
                <a:gd name="T11" fmla="*/ 14 h 324"/>
                <a:gd name="T12" fmla="*/ 130 w 516"/>
                <a:gd name="T13" fmla="*/ 16 h 324"/>
                <a:gd name="T14" fmla="*/ 130 w 516"/>
                <a:gd name="T15" fmla="*/ 21 h 324"/>
                <a:gd name="T16" fmla="*/ 130 w 516"/>
                <a:gd name="T17" fmla="*/ 29 h 324"/>
                <a:gd name="T18" fmla="*/ 131 w 516"/>
                <a:gd name="T19" fmla="*/ 37 h 324"/>
                <a:gd name="T20" fmla="*/ 134 w 516"/>
                <a:gd name="T21" fmla="*/ 39 h 324"/>
                <a:gd name="T22" fmla="*/ 134 w 516"/>
                <a:gd name="T23" fmla="*/ 47 h 324"/>
                <a:gd name="T24" fmla="*/ 135 w 516"/>
                <a:gd name="T25" fmla="*/ 60 h 324"/>
                <a:gd name="T26" fmla="*/ 136 w 516"/>
                <a:gd name="T27" fmla="*/ 63 h 324"/>
                <a:gd name="T28" fmla="*/ 136 w 516"/>
                <a:gd name="T29" fmla="*/ 69 h 324"/>
                <a:gd name="T30" fmla="*/ 137 w 516"/>
                <a:gd name="T31" fmla="*/ 69 h 324"/>
                <a:gd name="T32" fmla="*/ 139 w 516"/>
                <a:gd name="T33" fmla="*/ 80 h 324"/>
                <a:gd name="T34" fmla="*/ 139 w 516"/>
                <a:gd name="T35" fmla="*/ 84 h 324"/>
                <a:gd name="T36" fmla="*/ 139 w 516"/>
                <a:gd name="T37" fmla="*/ 87 h 324"/>
                <a:gd name="T38" fmla="*/ 0 w 516"/>
                <a:gd name="T39" fmla="*/ 81 h 3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6"/>
                <a:gd name="T61" fmla="*/ 0 h 324"/>
                <a:gd name="T62" fmla="*/ 516 w 516"/>
                <a:gd name="T63" fmla="*/ 324 h 3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6" h="324">
                  <a:moveTo>
                    <a:pt x="0" y="302"/>
                  </a:moveTo>
                  <a:lnTo>
                    <a:pt x="24" y="0"/>
                  </a:lnTo>
                  <a:lnTo>
                    <a:pt x="252" y="16"/>
                  </a:lnTo>
                  <a:lnTo>
                    <a:pt x="476" y="22"/>
                  </a:lnTo>
                  <a:lnTo>
                    <a:pt x="476" y="30"/>
                  </a:lnTo>
                  <a:lnTo>
                    <a:pt x="484" y="54"/>
                  </a:lnTo>
                  <a:lnTo>
                    <a:pt x="480" y="62"/>
                  </a:lnTo>
                  <a:lnTo>
                    <a:pt x="478" y="78"/>
                  </a:lnTo>
                  <a:lnTo>
                    <a:pt x="480" y="106"/>
                  </a:lnTo>
                  <a:lnTo>
                    <a:pt x="486" y="138"/>
                  </a:lnTo>
                  <a:lnTo>
                    <a:pt x="494" y="146"/>
                  </a:lnTo>
                  <a:lnTo>
                    <a:pt x="500" y="176"/>
                  </a:lnTo>
                  <a:lnTo>
                    <a:pt x="502" y="226"/>
                  </a:lnTo>
                  <a:lnTo>
                    <a:pt x="504" y="236"/>
                  </a:lnTo>
                  <a:lnTo>
                    <a:pt x="504" y="254"/>
                  </a:lnTo>
                  <a:lnTo>
                    <a:pt x="506" y="260"/>
                  </a:lnTo>
                  <a:lnTo>
                    <a:pt x="516" y="296"/>
                  </a:lnTo>
                  <a:lnTo>
                    <a:pt x="516" y="310"/>
                  </a:lnTo>
                  <a:lnTo>
                    <a:pt x="516" y="324"/>
                  </a:lnTo>
                  <a:lnTo>
                    <a:pt x="0" y="302"/>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63" name="Freeform 36"/>
            <p:cNvSpPr>
              <a:spLocks/>
            </p:cNvSpPr>
            <p:nvPr/>
          </p:nvSpPr>
          <p:spPr bwMode="gray">
            <a:xfrm>
              <a:off x="4537806" y="2328156"/>
              <a:ext cx="769938" cy="523875"/>
            </a:xfrm>
            <a:custGeom>
              <a:avLst/>
              <a:gdLst>
                <a:gd name="T0" fmla="*/ 0 w 552"/>
                <a:gd name="T1" fmla="*/ 78 h 372"/>
                <a:gd name="T2" fmla="*/ 4 w 552"/>
                <a:gd name="T3" fmla="*/ 26 h 372"/>
                <a:gd name="T4" fmla="*/ 7 w 552"/>
                <a:gd name="T5" fmla="*/ 0 h 372"/>
                <a:gd name="T6" fmla="*/ 146 w 552"/>
                <a:gd name="T7" fmla="*/ 6 h 372"/>
                <a:gd name="T8" fmla="*/ 146 w 552"/>
                <a:gd name="T9" fmla="*/ 8 h 372"/>
                <a:gd name="T10" fmla="*/ 145 w 552"/>
                <a:gd name="T11" fmla="*/ 10 h 372"/>
                <a:gd name="T12" fmla="*/ 140 w 552"/>
                <a:gd name="T13" fmla="*/ 14 h 372"/>
                <a:gd name="T14" fmla="*/ 141 w 552"/>
                <a:gd name="T15" fmla="*/ 16 h 372"/>
                <a:gd name="T16" fmla="*/ 149 w 552"/>
                <a:gd name="T17" fmla="*/ 22 h 372"/>
                <a:gd name="T18" fmla="*/ 149 w 552"/>
                <a:gd name="T19" fmla="*/ 71 h 372"/>
                <a:gd name="T20" fmla="*/ 147 w 552"/>
                <a:gd name="T21" fmla="*/ 71 h 372"/>
                <a:gd name="T22" fmla="*/ 146 w 552"/>
                <a:gd name="T23" fmla="*/ 71 h 372"/>
                <a:gd name="T24" fmla="*/ 146 w 552"/>
                <a:gd name="T25" fmla="*/ 73 h 372"/>
                <a:gd name="T26" fmla="*/ 147 w 552"/>
                <a:gd name="T27" fmla="*/ 74 h 372"/>
                <a:gd name="T28" fmla="*/ 146 w 552"/>
                <a:gd name="T29" fmla="*/ 78 h 372"/>
                <a:gd name="T30" fmla="*/ 147 w 552"/>
                <a:gd name="T31" fmla="*/ 79 h 372"/>
                <a:gd name="T32" fmla="*/ 149 w 552"/>
                <a:gd name="T33" fmla="*/ 82 h 372"/>
                <a:gd name="T34" fmla="*/ 147 w 552"/>
                <a:gd name="T35" fmla="*/ 83 h 372"/>
                <a:gd name="T36" fmla="*/ 147 w 552"/>
                <a:gd name="T37" fmla="*/ 86 h 372"/>
                <a:gd name="T38" fmla="*/ 146 w 552"/>
                <a:gd name="T39" fmla="*/ 90 h 372"/>
                <a:gd name="T40" fmla="*/ 147 w 552"/>
                <a:gd name="T41" fmla="*/ 95 h 372"/>
                <a:gd name="T42" fmla="*/ 147 w 552"/>
                <a:gd name="T43" fmla="*/ 98 h 372"/>
                <a:gd name="T44" fmla="*/ 147 w 552"/>
                <a:gd name="T45" fmla="*/ 99 h 372"/>
                <a:gd name="T46" fmla="*/ 143 w 552"/>
                <a:gd name="T47" fmla="*/ 95 h 372"/>
                <a:gd name="T48" fmla="*/ 135 w 552"/>
                <a:gd name="T49" fmla="*/ 90 h 372"/>
                <a:gd name="T50" fmla="*/ 134 w 552"/>
                <a:gd name="T51" fmla="*/ 90 h 372"/>
                <a:gd name="T52" fmla="*/ 129 w 552"/>
                <a:gd name="T53" fmla="*/ 90 h 372"/>
                <a:gd name="T54" fmla="*/ 126 w 552"/>
                <a:gd name="T55" fmla="*/ 91 h 372"/>
                <a:gd name="T56" fmla="*/ 124 w 552"/>
                <a:gd name="T57" fmla="*/ 91 h 372"/>
                <a:gd name="T58" fmla="*/ 121 w 552"/>
                <a:gd name="T59" fmla="*/ 91 h 372"/>
                <a:gd name="T60" fmla="*/ 119 w 552"/>
                <a:gd name="T61" fmla="*/ 88 h 372"/>
                <a:gd name="T62" fmla="*/ 118 w 552"/>
                <a:gd name="T63" fmla="*/ 86 h 372"/>
                <a:gd name="T64" fmla="*/ 115 w 552"/>
                <a:gd name="T65" fmla="*/ 87 h 372"/>
                <a:gd name="T66" fmla="*/ 111 w 552"/>
                <a:gd name="T67" fmla="*/ 87 h 372"/>
                <a:gd name="T68" fmla="*/ 108 w 552"/>
                <a:gd name="T69" fmla="*/ 83 h 372"/>
                <a:gd name="T70" fmla="*/ 0 w 552"/>
                <a:gd name="T71" fmla="*/ 78 h 3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2"/>
                <a:gd name="T109" fmla="*/ 0 h 372"/>
                <a:gd name="T110" fmla="*/ 552 w 552"/>
                <a:gd name="T111" fmla="*/ 372 h 3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2" h="372">
                  <a:moveTo>
                    <a:pt x="0" y="292"/>
                  </a:moveTo>
                  <a:lnTo>
                    <a:pt x="16" y="96"/>
                  </a:lnTo>
                  <a:lnTo>
                    <a:pt x="26" y="0"/>
                  </a:lnTo>
                  <a:lnTo>
                    <a:pt x="542" y="22"/>
                  </a:lnTo>
                  <a:lnTo>
                    <a:pt x="542" y="30"/>
                  </a:lnTo>
                  <a:lnTo>
                    <a:pt x="538" y="40"/>
                  </a:lnTo>
                  <a:lnTo>
                    <a:pt x="524" y="54"/>
                  </a:lnTo>
                  <a:lnTo>
                    <a:pt x="526" y="62"/>
                  </a:lnTo>
                  <a:lnTo>
                    <a:pt x="552" y="86"/>
                  </a:lnTo>
                  <a:lnTo>
                    <a:pt x="552" y="268"/>
                  </a:lnTo>
                  <a:lnTo>
                    <a:pt x="546" y="266"/>
                  </a:lnTo>
                  <a:lnTo>
                    <a:pt x="540" y="268"/>
                  </a:lnTo>
                  <a:lnTo>
                    <a:pt x="544" y="274"/>
                  </a:lnTo>
                  <a:lnTo>
                    <a:pt x="546" y="280"/>
                  </a:lnTo>
                  <a:lnTo>
                    <a:pt x="542" y="290"/>
                  </a:lnTo>
                  <a:lnTo>
                    <a:pt x="548" y="294"/>
                  </a:lnTo>
                  <a:lnTo>
                    <a:pt x="552" y="310"/>
                  </a:lnTo>
                  <a:lnTo>
                    <a:pt x="546" y="314"/>
                  </a:lnTo>
                  <a:lnTo>
                    <a:pt x="546" y="324"/>
                  </a:lnTo>
                  <a:lnTo>
                    <a:pt x="540" y="340"/>
                  </a:lnTo>
                  <a:lnTo>
                    <a:pt x="546" y="358"/>
                  </a:lnTo>
                  <a:lnTo>
                    <a:pt x="550" y="368"/>
                  </a:lnTo>
                  <a:lnTo>
                    <a:pt x="548" y="372"/>
                  </a:lnTo>
                  <a:lnTo>
                    <a:pt x="534" y="360"/>
                  </a:lnTo>
                  <a:lnTo>
                    <a:pt x="502" y="340"/>
                  </a:lnTo>
                  <a:lnTo>
                    <a:pt x="494" y="338"/>
                  </a:lnTo>
                  <a:lnTo>
                    <a:pt x="480" y="338"/>
                  </a:lnTo>
                  <a:lnTo>
                    <a:pt x="470" y="344"/>
                  </a:lnTo>
                  <a:lnTo>
                    <a:pt x="460" y="348"/>
                  </a:lnTo>
                  <a:lnTo>
                    <a:pt x="448" y="344"/>
                  </a:lnTo>
                  <a:lnTo>
                    <a:pt x="444" y="332"/>
                  </a:lnTo>
                  <a:lnTo>
                    <a:pt x="436" y="326"/>
                  </a:lnTo>
                  <a:lnTo>
                    <a:pt x="426" y="330"/>
                  </a:lnTo>
                  <a:lnTo>
                    <a:pt x="412" y="330"/>
                  </a:lnTo>
                  <a:lnTo>
                    <a:pt x="402" y="314"/>
                  </a:lnTo>
                  <a:lnTo>
                    <a:pt x="0" y="292"/>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64" name="Freeform 37"/>
            <p:cNvSpPr>
              <a:spLocks/>
            </p:cNvSpPr>
            <p:nvPr/>
          </p:nvSpPr>
          <p:spPr bwMode="gray">
            <a:xfrm>
              <a:off x="5289883" y="2689312"/>
              <a:ext cx="664766" cy="438546"/>
            </a:xfrm>
            <a:custGeom>
              <a:avLst/>
              <a:gdLst>
                <a:gd name="T0" fmla="*/ 107 w 474"/>
                <a:gd name="T1" fmla="*/ 0 h 312"/>
                <a:gd name="T2" fmla="*/ 110 w 474"/>
                <a:gd name="T3" fmla="*/ 5 h 312"/>
                <a:gd name="T4" fmla="*/ 108 w 474"/>
                <a:gd name="T5" fmla="*/ 9 h 312"/>
                <a:gd name="T6" fmla="*/ 112 w 474"/>
                <a:gd name="T7" fmla="*/ 19 h 312"/>
                <a:gd name="T8" fmla="*/ 121 w 474"/>
                <a:gd name="T9" fmla="*/ 23 h 312"/>
                <a:gd name="T10" fmla="*/ 121 w 474"/>
                <a:gd name="T11" fmla="*/ 27 h 312"/>
                <a:gd name="T12" fmla="*/ 127 w 474"/>
                <a:gd name="T13" fmla="*/ 32 h 312"/>
                <a:gd name="T14" fmla="*/ 131 w 474"/>
                <a:gd name="T15" fmla="*/ 40 h 312"/>
                <a:gd name="T16" fmla="*/ 130 w 474"/>
                <a:gd name="T17" fmla="*/ 43 h 312"/>
                <a:gd name="T18" fmla="*/ 128 w 474"/>
                <a:gd name="T19" fmla="*/ 47 h 312"/>
                <a:gd name="T20" fmla="*/ 121 w 474"/>
                <a:gd name="T21" fmla="*/ 52 h 312"/>
                <a:gd name="T22" fmla="*/ 116 w 474"/>
                <a:gd name="T23" fmla="*/ 53 h 312"/>
                <a:gd name="T24" fmla="*/ 113 w 474"/>
                <a:gd name="T25" fmla="*/ 58 h 312"/>
                <a:gd name="T26" fmla="*/ 115 w 474"/>
                <a:gd name="T27" fmla="*/ 62 h 312"/>
                <a:gd name="T28" fmla="*/ 115 w 474"/>
                <a:gd name="T29" fmla="*/ 67 h 312"/>
                <a:gd name="T30" fmla="*/ 110 w 474"/>
                <a:gd name="T31" fmla="*/ 77 h 312"/>
                <a:gd name="T32" fmla="*/ 108 w 474"/>
                <a:gd name="T33" fmla="*/ 80 h 312"/>
                <a:gd name="T34" fmla="*/ 101 w 474"/>
                <a:gd name="T35" fmla="*/ 77 h 312"/>
                <a:gd name="T36" fmla="*/ 16 w 474"/>
                <a:gd name="T37" fmla="*/ 78 h 312"/>
                <a:gd name="T38" fmla="*/ 16 w 474"/>
                <a:gd name="T39" fmla="*/ 72 h 312"/>
                <a:gd name="T40" fmla="*/ 14 w 474"/>
                <a:gd name="T41" fmla="*/ 67 h 312"/>
                <a:gd name="T42" fmla="*/ 15 w 474"/>
                <a:gd name="T43" fmla="*/ 64 h 312"/>
                <a:gd name="T44" fmla="*/ 13 w 474"/>
                <a:gd name="T45" fmla="*/ 58 h 312"/>
                <a:gd name="T46" fmla="*/ 13 w 474"/>
                <a:gd name="T47" fmla="*/ 54 h 312"/>
                <a:gd name="T48" fmla="*/ 9 w 474"/>
                <a:gd name="T49" fmla="*/ 50 h 312"/>
                <a:gd name="T50" fmla="*/ 8 w 474"/>
                <a:gd name="T51" fmla="*/ 46 h 312"/>
                <a:gd name="T52" fmla="*/ 3 w 474"/>
                <a:gd name="T53" fmla="*/ 40 h 312"/>
                <a:gd name="T54" fmla="*/ 6 w 474"/>
                <a:gd name="T55" fmla="*/ 34 h 312"/>
                <a:gd name="T56" fmla="*/ 3 w 474"/>
                <a:gd name="T57" fmla="*/ 30 h 312"/>
                <a:gd name="T58" fmla="*/ 3 w 474"/>
                <a:gd name="T59" fmla="*/ 27 h 312"/>
                <a:gd name="T60" fmla="*/ 3 w 474"/>
                <a:gd name="T61" fmla="*/ 18 h 312"/>
                <a:gd name="T62" fmla="*/ 3 w 474"/>
                <a:gd name="T63" fmla="*/ 14 h 312"/>
                <a:gd name="T64" fmla="*/ 2 w 474"/>
                <a:gd name="T65" fmla="*/ 9 h 312"/>
                <a:gd name="T66" fmla="*/ 3 w 474"/>
                <a:gd name="T67" fmla="*/ 5 h 312"/>
                <a:gd name="T68" fmla="*/ 3 w 474"/>
                <a:gd name="T69" fmla="*/ 3 h 3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74"/>
                <a:gd name="T106" fmla="*/ 0 h 312"/>
                <a:gd name="T107" fmla="*/ 474 w 474"/>
                <a:gd name="T108" fmla="*/ 312 h 3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74" h="312">
                  <a:moveTo>
                    <a:pt x="12" y="12"/>
                  </a:moveTo>
                  <a:lnTo>
                    <a:pt x="384" y="0"/>
                  </a:lnTo>
                  <a:lnTo>
                    <a:pt x="390" y="12"/>
                  </a:lnTo>
                  <a:lnTo>
                    <a:pt x="398" y="18"/>
                  </a:lnTo>
                  <a:lnTo>
                    <a:pt x="396" y="26"/>
                  </a:lnTo>
                  <a:lnTo>
                    <a:pt x="392" y="34"/>
                  </a:lnTo>
                  <a:lnTo>
                    <a:pt x="396" y="46"/>
                  </a:lnTo>
                  <a:lnTo>
                    <a:pt x="402" y="74"/>
                  </a:lnTo>
                  <a:lnTo>
                    <a:pt x="424" y="82"/>
                  </a:lnTo>
                  <a:lnTo>
                    <a:pt x="432" y="88"/>
                  </a:lnTo>
                  <a:lnTo>
                    <a:pt x="434" y="98"/>
                  </a:lnTo>
                  <a:lnTo>
                    <a:pt x="438" y="102"/>
                  </a:lnTo>
                  <a:lnTo>
                    <a:pt x="452" y="114"/>
                  </a:lnTo>
                  <a:lnTo>
                    <a:pt x="454" y="122"/>
                  </a:lnTo>
                  <a:lnTo>
                    <a:pt x="468" y="130"/>
                  </a:lnTo>
                  <a:lnTo>
                    <a:pt x="474" y="148"/>
                  </a:lnTo>
                  <a:lnTo>
                    <a:pt x="472" y="156"/>
                  </a:lnTo>
                  <a:lnTo>
                    <a:pt x="468" y="166"/>
                  </a:lnTo>
                  <a:lnTo>
                    <a:pt x="462" y="172"/>
                  </a:lnTo>
                  <a:lnTo>
                    <a:pt x="462" y="180"/>
                  </a:lnTo>
                  <a:lnTo>
                    <a:pt x="450" y="194"/>
                  </a:lnTo>
                  <a:lnTo>
                    <a:pt x="438" y="198"/>
                  </a:lnTo>
                  <a:lnTo>
                    <a:pt x="434" y="202"/>
                  </a:lnTo>
                  <a:lnTo>
                    <a:pt x="418" y="204"/>
                  </a:lnTo>
                  <a:lnTo>
                    <a:pt x="412" y="208"/>
                  </a:lnTo>
                  <a:lnTo>
                    <a:pt x="406" y="218"/>
                  </a:lnTo>
                  <a:lnTo>
                    <a:pt x="408" y="226"/>
                  </a:lnTo>
                  <a:lnTo>
                    <a:pt x="416" y="236"/>
                  </a:lnTo>
                  <a:lnTo>
                    <a:pt x="420" y="242"/>
                  </a:lnTo>
                  <a:lnTo>
                    <a:pt x="416" y="256"/>
                  </a:lnTo>
                  <a:lnTo>
                    <a:pt x="406" y="282"/>
                  </a:lnTo>
                  <a:lnTo>
                    <a:pt x="394" y="288"/>
                  </a:lnTo>
                  <a:lnTo>
                    <a:pt x="390" y="296"/>
                  </a:lnTo>
                  <a:lnTo>
                    <a:pt x="392" y="304"/>
                  </a:lnTo>
                  <a:lnTo>
                    <a:pt x="386" y="312"/>
                  </a:lnTo>
                  <a:lnTo>
                    <a:pt x="362" y="290"/>
                  </a:lnTo>
                  <a:lnTo>
                    <a:pt x="62" y="298"/>
                  </a:lnTo>
                  <a:lnTo>
                    <a:pt x="60" y="294"/>
                  </a:lnTo>
                  <a:lnTo>
                    <a:pt x="56" y="284"/>
                  </a:lnTo>
                  <a:lnTo>
                    <a:pt x="60" y="276"/>
                  </a:lnTo>
                  <a:lnTo>
                    <a:pt x="54" y="268"/>
                  </a:lnTo>
                  <a:lnTo>
                    <a:pt x="52" y="260"/>
                  </a:lnTo>
                  <a:lnTo>
                    <a:pt x="56" y="252"/>
                  </a:lnTo>
                  <a:lnTo>
                    <a:pt x="54" y="244"/>
                  </a:lnTo>
                  <a:lnTo>
                    <a:pt x="44" y="240"/>
                  </a:lnTo>
                  <a:lnTo>
                    <a:pt x="46" y="224"/>
                  </a:lnTo>
                  <a:lnTo>
                    <a:pt x="48" y="216"/>
                  </a:lnTo>
                  <a:lnTo>
                    <a:pt x="46" y="208"/>
                  </a:lnTo>
                  <a:lnTo>
                    <a:pt x="36" y="200"/>
                  </a:lnTo>
                  <a:lnTo>
                    <a:pt x="34" y="192"/>
                  </a:lnTo>
                  <a:lnTo>
                    <a:pt x="36" y="184"/>
                  </a:lnTo>
                  <a:lnTo>
                    <a:pt x="28" y="176"/>
                  </a:lnTo>
                  <a:lnTo>
                    <a:pt x="22" y="160"/>
                  </a:lnTo>
                  <a:lnTo>
                    <a:pt x="14" y="152"/>
                  </a:lnTo>
                  <a:lnTo>
                    <a:pt x="20" y="138"/>
                  </a:lnTo>
                  <a:lnTo>
                    <a:pt x="20" y="132"/>
                  </a:lnTo>
                  <a:lnTo>
                    <a:pt x="10" y="126"/>
                  </a:lnTo>
                  <a:lnTo>
                    <a:pt x="8" y="116"/>
                  </a:lnTo>
                  <a:lnTo>
                    <a:pt x="10" y="112"/>
                  </a:lnTo>
                  <a:lnTo>
                    <a:pt x="6" y="102"/>
                  </a:lnTo>
                  <a:lnTo>
                    <a:pt x="0" y="84"/>
                  </a:lnTo>
                  <a:lnTo>
                    <a:pt x="6" y="68"/>
                  </a:lnTo>
                  <a:lnTo>
                    <a:pt x="6" y="58"/>
                  </a:lnTo>
                  <a:lnTo>
                    <a:pt x="12" y="54"/>
                  </a:lnTo>
                  <a:lnTo>
                    <a:pt x="8" y="38"/>
                  </a:lnTo>
                  <a:lnTo>
                    <a:pt x="2" y="34"/>
                  </a:lnTo>
                  <a:lnTo>
                    <a:pt x="6" y="24"/>
                  </a:lnTo>
                  <a:lnTo>
                    <a:pt x="4" y="18"/>
                  </a:lnTo>
                  <a:lnTo>
                    <a:pt x="0" y="12"/>
                  </a:lnTo>
                  <a:lnTo>
                    <a:pt x="6" y="10"/>
                  </a:lnTo>
                  <a:lnTo>
                    <a:pt x="12" y="12"/>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nvGrpSpPr>
            <p:cNvPr id="265" name="Group 264"/>
            <p:cNvGrpSpPr/>
            <p:nvPr/>
          </p:nvGrpSpPr>
          <p:grpSpPr>
            <a:xfrm>
              <a:off x="2406846" y="1591952"/>
              <a:ext cx="2315294" cy="2732306"/>
              <a:chOff x="2406846" y="1591952"/>
              <a:chExt cx="2315294" cy="2732306"/>
            </a:xfrm>
            <a:solidFill>
              <a:srgbClr val="FF6600"/>
            </a:solidFill>
          </p:grpSpPr>
          <p:sp>
            <p:nvSpPr>
              <p:cNvPr id="290" name="Freeform 56"/>
              <p:cNvSpPr>
                <a:spLocks/>
              </p:cNvSpPr>
              <p:nvPr/>
            </p:nvSpPr>
            <p:spPr bwMode="gray">
              <a:xfrm>
                <a:off x="2678472" y="1591952"/>
                <a:ext cx="737273" cy="540277"/>
              </a:xfrm>
              <a:custGeom>
                <a:avLst/>
                <a:gdLst>
                  <a:gd name="T0" fmla="*/ 3 w 526"/>
                  <a:gd name="T1" fmla="*/ 63 h 384"/>
                  <a:gd name="T2" fmla="*/ 0 w 526"/>
                  <a:gd name="T3" fmla="*/ 63 h 384"/>
                  <a:gd name="T4" fmla="*/ 3 w 526"/>
                  <a:gd name="T5" fmla="*/ 59 h 384"/>
                  <a:gd name="T6" fmla="*/ 3 w 526"/>
                  <a:gd name="T7" fmla="*/ 55 h 384"/>
                  <a:gd name="T8" fmla="*/ 3 w 526"/>
                  <a:gd name="T9" fmla="*/ 54 h 384"/>
                  <a:gd name="T10" fmla="*/ 3 w 526"/>
                  <a:gd name="T11" fmla="*/ 57 h 384"/>
                  <a:gd name="T12" fmla="*/ 3 w 526"/>
                  <a:gd name="T13" fmla="*/ 59 h 384"/>
                  <a:gd name="T14" fmla="*/ 6 w 526"/>
                  <a:gd name="T15" fmla="*/ 57 h 384"/>
                  <a:gd name="T16" fmla="*/ 5 w 526"/>
                  <a:gd name="T17" fmla="*/ 54 h 384"/>
                  <a:gd name="T18" fmla="*/ 6 w 526"/>
                  <a:gd name="T19" fmla="*/ 52 h 384"/>
                  <a:gd name="T20" fmla="*/ 3 w 526"/>
                  <a:gd name="T21" fmla="*/ 47 h 384"/>
                  <a:gd name="T22" fmla="*/ 6 w 526"/>
                  <a:gd name="T23" fmla="*/ 47 h 384"/>
                  <a:gd name="T24" fmla="*/ 9 w 526"/>
                  <a:gd name="T25" fmla="*/ 46 h 384"/>
                  <a:gd name="T26" fmla="*/ 7 w 526"/>
                  <a:gd name="T27" fmla="*/ 44 h 384"/>
                  <a:gd name="T28" fmla="*/ 4 w 526"/>
                  <a:gd name="T29" fmla="*/ 45 h 384"/>
                  <a:gd name="T30" fmla="*/ 4 w 526"/>
                  <a:gd name="T31" fmla="*/ 41 h 384"/>
                  <a:gd name="T32" fmla="*/ 5 w 526"/>
                  <a:gd name="T33" fmla="*/ 35 h 384"/>
                  <a:gd name="T34" fmla="*/ 5 w 526"/>
                  <a:gd name="T35" fmla="*/ 26 h 384"/>
                  <a:gd name="T36" fmla="*/ 3 w 526"/>
                  <a:gd name="T37" fmla="*/ 16 h 384"/>
                  <a:gd name="T38" fmla="*/ 3 w 526"/>
                  <a:gd name="T39" fmla="*/ 9 h 384"/>
                  <a:gd name="T40" fmla="*/ 19 w 526"/>
                  <a:gd name="T41" fmla="*/ 14 h 384"/>
                  <a:gd name="T42" fmla="*/ 31 w 526"/>
                  <a:gd name="T43" fmla="*/ 20 h 384"/>
                  <a:gd name="T44" fmla="*/ 36 w 526"/>
                  <a:gd name="T45" fmla="*/ 22 h 384"/>
                  <a:gd name="T46" fmla="*/ 40 w 526"/>
                  <a:gd name="T47" fmla="*/ 23 h 384"/>
                  <a:gd name="T48" fmla="*/ 40 w 526"/>
                  <a:gd name="T49" fmla="*/ 31 h 384"/>
                  <a:gd name="T50" fmla="*/ 36 w 526"/>
                  <a:gd name="T51" fmla="*/ 36 h 384"/>
                  <a:gd name="T52" fmla="*/ 36 w 526"/>
                  <a:gd name="T53" fmla="*/ 41 h 384"/>
                  <a:gd name="T54" fmla="*/ 36 w 526"/>
                  <a:gd name="T55" fmla="*/ 42 h 384"/>
                  <a:gd name="T56" fmla="*/ 36 w 526"/>
                  <a:gd name="T57" fmla="*/ 45 h 384"/>
                  <a:gd name="T58" fmla="*/ 41 w 526"/>
                  <a:gd name="T59" fmla="*/ 37 h 384"/>
                  <a:gd name="T60" fmla="*/ 43 w 526"/>
                  <a:gd name="T61" fmla="*/ 34 h 384"/>
                  <a:gd name="T62" fmla="*/ 47 w 526"/>
                  <a:gd name="T63" fmla="*/ 29 h 384"/>
                  <a:gd name="T64" fmla="*/ 42 w 526"/>
                  <a:gd name="T65" fmla="*/ 16 h 384"/>
                  <a:gd name="T66" fmla="*/ 43 w 526"/>
                  <a:gd name="T67" fmla="*/ 14 h 384"/>
                  <a:gd name="T68" fmla="*/ 47 w 526"/>
                  <a:gd name="T69" fmla="*/ 11 h 384"/>
                  <a:gd name="T70" fmla="*/ 44 w 526"/>
                  <a:gd name="T71" fmla="*/ 7 h 384"/>
                  <a:gd name="T72" fmla="*/ 43 w 526"/>
                  <a:gd name="T73" fmla="*/ 0 h 384"/>
                  <a:gd name="T74" fmla="*/ 101 w 526"/>
                  <a:gd name="T75" fmla="*/ 14 h 384"/>
                  <a:gd name="T76" fmla="*/ 145 w 526"/>
                  <a:gd name="T77" fmla="*/ 25 h 384"/>
                  <a:gd name="T78" fmla="*/ 130 w 526"/>
                  <a:gd name="T79" fmla="*/ 93 h 384"/>
                  <a:gd name="T80" fmla="*/ 129 w 526"/>
                  <a:gd name="T81" fmla="*/ 94 h 384"/>
                  <a:gd name="T82" fmla="*/ 130 w 526"/>
                  <a:gd name="T83" fmla="*/ 97 h 384"/>
                  <a:gd name="T84" fmla="*/ 130 w 526"/>
                  <a:gd name="T85" fmla="*/ 98 h 384"/>
                  <a:gd name="T86" fmla="*/ 129 w 526"/>
                  <a:gd name="T87" fmla="*/ 100 h 384"/>
                  <a:gd name="T88" fmla="*/ 130 w 526"/>
                  <a:gd name="T89" fmla="*/ 103 h 384"/>
                  <a:gd name="T90" fmla="*/ 88 w 526"/>
                  <a:gd name="T91" fmla="*/ 96 h 384"/>
                  <a:gd name="T92" fmla="*/ 85 w 526"/>
                  <a:gd name="T93" fmla="*/ 94 h 384"/>
                  <a:gd name="T94" fmla="*/ 81 w 526"/>
                  <a:gd name="T95" fmla="*/ 94 h 384"/>
                  <a:gd name="T96" fmla="*/ 76 w 526"/>
                  <a:gd name="T97" fmla="*/ 94 h 384"/>
                  <a:gd name="T98" fmla="*/ 70 w 526"/>
                  <a:gd name="T99" fmla="*/ 94 h 384"/>
                  <a:gd name="T100" fmla="*/ 66 w 526"/>
                  <a:gd name="T101" fmla="*/ 97 h 384"/>
                  <a:gd name="T102" fmla="*/ 61 w 526"/>
                  <a:gd name="T103" fmla="*/ 94 h 384"/>
                  <a:gd name="T104" fmla="*/ 49 w 526"/>
                  <a:gd name="T105" fmla="*/ 94 h 384"/>
                  <a:gd name="T106" fmla="*/ 40 w 526"/>
                  <a:gd name="T107" fmla="*/ 91 h 384"/>
                  <a:gd name="T108" fmla="*/ 31 w 526"/>
                  <a:gd name="T109" fmla="*/ 91 h 384"/>
                  <a:gd name="T110" fmla="*/ 20 w 526"/>
                  <a:gd name="T111" fmla="*/ 87 h 384"/>
                  <a:gd name="T112" fmla="*/ 19 w 526"/>
                  <a:gd name="T113" fmla="*/ 79 h 384"/>
                  <a:gd name="T114" fmla="*/ 17 w 526"/>
                  <a:gd name="T115" fmla="*/ 73 h 384"/>
                  <a:gd name="T116" fmla="*/ 11 w 526"/>
                  <a:gd name="T117" fmla="*/ 69 h 384"/>
                  <a:gd name="T118" fmla="*/ 9 w 526"/>
                  <a:gd name="T119" fmla="*/ 67 h 3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6"/>
                  <a:gd name="T181" fmla="*/ 0 h 384"/>
                  <a:gd name="T182" fmla="*/ 526 w 526"/>
                  <a:gd name="T183" fmla="*/ 384 h 3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6" h="384">
                    <a:moveTo>
                      <a:pt x="20" y="242"/>
                    </a:moveTo>
                    <a:lnTo>
                      <a:pt x="6" y="232"/>
                    </a:lnTo>
                    <a:lnTo>
                      <a:pt x="2" y="232"/>
                    </a:lnTo>
                    <a:lnTo>
                      <a:pt x="0" y="232"/>
                    </a:lnTo>
                    <a:lnTo>
                      <a:pt x="0" y="228"/>
                    </a:lnTo>
                    <a:lnTo>
                      <a:pt x="4" y="216"/>
                    </a:lnTo>
                    <a:lnTo>
                      <a:pt x="6" y="210"/>
                    </a:lnTo>
                    <a:lnTo>
                      <a:pt x="6" y="206"/>
                    </a:lnTo>
                    <a:lnTo>
                      <a:pt x="6" y="202"/>
                    </a:lnTo>
                    <a:lnTo>
                      <a:pt x="8" y="202"/>
                    </a:lnTo>
                    <a:lnTo>
                      <a:pt x="10" y="202"/>
                    </a:lnTo>
                    <a:lnTo>
                      <a:pt x="12" y="210"/>
                    </a:lnTo>
                    <a:lnTo>
                      <a:pt x="10" y="214"/>
                    </a:lnTo>
                    <a:lnTo>
                      <a:pt x="10" y="216"/>
                    </a:lnTo>
                    <a:lnTo>
                      <a:pt x="10" y="218"/>
                    </a:lnTo>
                    <a:lnTo>
                      <a:pt x="20" y="210"/>
                    </a:lnTo>
                    <a:lnTo>
                      <a:pt x="18" y="208"/>
                    </a:lnTo>
                    <a:lnTo>
                      <a:pt x="18" y="202"/>
                    </a:lnTo>
                    <a:lnTo>
                      <a:pt x="22" y="198"/>
                    </a:lnTo>
                    <a:lnTo>
                      <a:pt x="20" y="192"/>
                    </a:lnTo>
                    <a:lnTo>
                      <a:pt x="14" y="190"/>
                    </a:lnTo>
                    <a:lnTo>
                      <a:pt x="14" y="176"/>
                    </a:lnTo>
                    <a:lnTo>
                      <a:pt x="16" y="174"/>
                    </a:lnTo>
                    <a:lnTo>
                      <a:pt x="20" y="176"/>
                    </a:lnTo>
                    <a:lnTo>
                      <a:pt x="22" y="174"/>
                    </a:lnTo>
                    <a:lnTo>
                      <a:pt x="32" y="170"/>
                    </a:lnTo>
                    <a:lnTo>
                      <a:pt x="24" y="164"/>
                    </a:lnTo>
                    <a:lnTo>
                      <a:pt x="24" y="162"/>
                    </a:lnTo>
                    <a:lnTo>
                      <a:pt x="16" y="166"/>
                    </a:lnTo>
                    <a:lnTo>
                      <a:pt x="16" y="154"/>
                    </a:lnTo>
                    <a:lnTo>
                      <a:pt x="16" y="148"/>
                    </a:lnTo>
                    <a:lnTo>
                      <a:pt x="18" y="136"/>
                    </a:lnTo>
                    <a:lnTo>
                      <a:pt x="18" y="126"/>
                    </a:lnTo>
                    <a:lnTo>
                      <a:pt x="16" y="118"/>
                    </a:lnTo>
                    <a:lnTo>
                      <a:pt x="18" y="98"/>
                    </a:lnTo>
                    <a:lnTo>
                      <a:pt x="20" y="90"/>
                    </a:lnTo>
                    <a:lnTo>
                      <a:pt x="12" y="62"/>
                    </a:lnTo>
                    <a:lnTo>
                      <a:pt x="12" y="44"/>
                    </a:lnTo>
                    <a:lnTo>
                      <a:pt x="14" y="34"/>
                    </a:lnTo>
                    <a:lnTo>
                      <a:pt x="18" y="18"/>
                    </a:lnTo>
                    <a:lnTo>
                      <a:pt x="68" y="54"/>
                    </a:lnTo>
                    <a:lnTo>
                      <a:pt x="92" y="68"/>
                    </a:lnTo>
                    <a:lnTo>
                      <a:pt x="112" y="74"/>
                    </a:lnTo>
                    <a:lnTo>
                      <a:pt x="124" y="82"/>
                    </a:lnTo>
                    <a:lnTo>
                      <a:pt x="134" y="82"/>
                    </a:lnTo>
                    <a:lnTo>
                      <a:pt x="138" y="84"/>
                    </a:lnTo>
                    <a:lnTo>
                      <a:pt x="142" y="88"/>
                    </a:lnTo>
                    <a:lnTo>
                      <a:pt x="144" y="114"/>
                    </a:lnTo>
                    <a:lnTo>
                      <a:pt x="142" y="118"/>
                    </a:lnTo>
                    <a:lnTo>
                      <a:pt x="134" y="124"/>
                    </a:lnTo>
                    <a:lnTo>
                      <a:pt x="130" y="134"/>
                    </a:lnTo>
                    <a:lnTo>
                      <a:pt x="130" y="144"/>
                    </a:lnTo>
                    <a:lnTo>
                      <a:pt x="132" y="148"/>
                    </a:lnTo>
                    <a:lnTo>
                      <a:pt x="132" y="152"/>
                    </a:lnTo>
                    <a:lnTo>
                      <a:pt x="130" y="156"/>
                    </a:lnTo>
                    <a:lnTo>
                      <a:pt x="130" y="162"/>
                    </a:lnTo>
                    <a:lnTo>
                      <a:pt x="134" y="166"/>
                    </a:lnTo>
                    <a:lnTo>
                      <a:pt x="144" y="160"/>
                    </a:lnTo>
                    <a:lnTo>
                      <a:pt x="148" y="138"/>
                    </a:lnTo>
                    <a:lnTo>
                      <a:pt x="154" y="134"/>
                    </a:lnTo>
                    <a:lnTo>
                      <a:pt x="158" y="124"/>
                    </a:lnTo>
                    <a:lnTo>
                      <a:pt x="170" y="110"/>
                    </a:lnTo>
                    <a:lnTo>
                      <a:pt x="170" y="106"/>
                    </a:lnTo>
                    <a:lnTo>
                      <a:pt x="164" y="86"/>
                    </a:lnTo>
                    <a:lnTo>
                      <a:pt x="154" y="58"/>
                    </a:lnTo>
                    <a:lnTo>
                      <a:pt x="154" y="54"/>
                    </a:lnTo>
                    <a:lnTo>
                      <a:pt x="158" y="52"/>
                    </a:lnTo>
                    <a:lnTo>
                      <a:pt x="164" y="54"/>
                    </a:lnTo>
                    <a:lnTo>
                      <a:pt x="170" y="42"/>
                    </a:lnTo>
                    <a:lnTo>
                      <a:pt x="168" y="28"/>
                    </a:lnTo>
                    <a:lnTo>
                      <a:pt x="160" y="26"/>
                    </a:lnTo>
                    <a:lnTo>
                      <a:pt x="158" y="18"/>
                    </a:lnTo>
                    <a:lnTo>
                      <a:pt x="158" y="0"/>
                    </a:lnTo>
                    <a:lnTo>
                      <a:pt x="262" y="28"/>
                    </a:lnTo>
                    <a:lnTo>
                      <a:pt x="362" y="54"/>
                    </a:lnTo>
                    <a:lnTo>
                      <a:pt x="524" y="92"/>
                    </a:lnTo>
                    <a:lnTo>
                      <a:pt x="526" y="92"/>
                    </a:lnTo>
                    <a:lnTo>
                      <a:pt x="470" y="342"/>
                    </a:lnTo>
                    <a:lnTo>
                      <a:pt x="468" y="344"/>
                    </a:lnTo>
                    <a:lnTo>
                      <a:pt x="466" y="350"/>
                    </a:lnTo>
                    <a:lnTo>
                      <a:pt x="468" y="354"/>
                    </a:lnTo>
                    <a:lnTo>
                      <a:pt x="470" y="358"/>
                    </a:lnTo>
                    <a:lnTo>
                      <a:pt x="472" y="362"/>
                    </a:lnTo>
                    <a:lnTo>
                      <a:pt x="472" y="366"/>
                    </a:lnTo>
                    <a:lnTo>
                      <a:pt x="470" y="366"/>
                    </a:lnTo>
                    <a:lnTo>
                      <a:pt x="466" y="372"/>
                    </a:lnTo>
                    <a:lnTo>
                      <a:pt x="466" y="378"/>
                    </a:lnTo>
                    <a:lnTo>
                      <a:pt x="468" y="384"/>
                    </a:lnTo>
                    <a:lnTo>
                      <a:pt x="330" y="352"/>
                    </a:lnTo>
                    <a:lnTo>
                      <a:pt x="318" y="354"/>
                    </a:lnTo>
                    <a:lnTo>
                      <a:pt x="312" y="354"/>
                    </a:lnTo>
                    <a:lnTo>
                      <a:pt x="304" y="352"/>
                    </a:lnTo>
                    <a:lnTo>
                      <a:pt x="296" y="352"/>
                    </a:lnTo>
                    <a:lnTo>
                      <a:pt x="290" y="350"/>
                    </a:lnTo>
                    <a:lnTo>
                      <a:pt x="284" y="350"/>
                    </a:lnTo>
                    <a:lnTo>
                      <a:pt x="276" y="352"/>
                    </a:lnTo>
                    <a:lnTo>
                      <a:pt x="266" y="350"/>
                    </a:lnTo>
                    <a:lnTo>
                      <a:pt x="256" y="350"/>
                    </a:lnTo>
                    <a:lnTo>
                      <a:pt x="246" y="354"/>
                    </a:lnTo>
                    <a:lnTo>
                      <a:pt x="238" y="356"/>
                    </a:lnTo>
                    <a:lnTo>
                      <a:pt x="222" y="354"/>
                    </a:lnTo>
                    <a:lnTo>
                      <a:pt x="218" y="352"/>
                    </a:lnTo>
                    <a:lnTo>
                      <a:pt x="206" y="346"/>
                    </a:lnTo>
                    <a:lnTo>
                      <a:pt x="176" y="352"/>
                    </a:lnTo>
                    <a:lnTo>
                      <a:pt x="170" y="342"/>
                    </a:lnTo>
                    <a:lnTo>
                      <a:pt x="144" y="334"/>
                    </a:lnTo>
                    <a:lnTo>
                      <a:pt x="130" y="332"/>
                    </a:lnTo>
                    <a:lnTo>
                      <a:pt x="114" y="334"/>
                    </a:lnTo>
                    <a:lnTo>
                      <a:pt x="90" y="332"/>
                    </a:lnTo>
                    <a:lnTo>
                      <a:pt x="70" y="324"/>
                    </a:lnTo>
                    <a:lnTo>
                      <a:pt x="66" y="314"/>
                    </a:lnTo>
                    <a:lnTo>
                      <a:pt x="68" y="290"/>
                    </a:lnTo>
                    <a:lnTo>
                      <a:pt x="70" y="284"/>
                    </a:lnTo>
                    <a:lnTo>
                      <a:pt x="66" y="270"/>
                    </a:lnTo>
                    <a:lnTo>
                      <a:pt x="52" y="258"/>
                    </a:lnTo>
                    <a:lnTo>
                      <a:pt x="40" y="258"/>
                    </a:lnTo>
                    <a:lnTo>
                      <a:pt x="40" y="254"/>
                    </a:lnTo>
                    <a:lnTo>
                      <a:pt x="34" y="248"/>
                    </a:lnTo>
                    <a:lnTo>
                      <a:pt x="20" y="242"/>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1" name="Freeform 57"/>
              <p:cNvSpPr>
                <a:spLocks/>
              </p:cNvSpPr>
              <p:nvPr/>
            </p:nvSpPr>
            <p:spPr bwMode="gray">
              <a:xfrm>
                <a:off x="2481220" y="1933693"/>
                <a:ext cx="886021" cy="742067"/>
              </a:xfrm>
              <a:custGeom>
                <a:avLst/>
                <a:gdLst>
                  <a:gd name="T0" fmla="*/ 3 w 634"/>
                  <a:gd name="T1" fmla="*/ 104 h 528"/>
                  <a:gd name="T2" fmla="*/ 3 w 634"/>
                  <a:gd name="T3" fmla="*/ 97 h 528"/>
                  <a:gd name="T4" fmla="*/ 3 w 634"/>
                  <a:gd name="T5" fmla="*/ 90 h 528"/>
                  <a:gd name="T6" fmla="*/ 3 w 634"/>
                  <a:gd name="T7" fmla="*/ 79 h 528"/>
                  <a:gd name="T8" fmla="*/ 6 w 634"/>
                  <a:gd name="T9" fmla="*/ 78 h 528"/>
                  <a:gd name="T10" fmla="*/ 8 w 634"/>
                  <a:gd name="T11" fmla="*/ 74 h 528"/>
                  <a:gd name="T12" fmla="*/ 9 w 634"/>
                  <a:gd name="T13" fmla="*/ 69 h 528"/>
                  <a:gd name="T14" fmla="*/ 16 w 634"/>
                  <a:gd name="T15" fmla="*/ 59 h 528"/>
                  <a:gd name="T16" fmla="*/ 26 w 634"/>
                  <a:gd name="T17" fmla="*/ 35 h 528"/>
                  <a:gd name="T18" fmla="*/ 33 w 634"/>
                  <a:gd name="T19" fmla="*/ 20 h 528"/>
                  <a:gd name="T20" fmla="*/ 39 w 634"/>
                  <a:gd name="T21" fmla="*/ 5 h 528"/>
                  <a:gd name="T22" fmla="*/ 39 w 634"/>
                  <a:gd name="T23" fmla="*/ 2 h 528"/>
                  <a:gd name="T24" fmla="*/ 42 w 634"/>
                  <a:gd name="T25" fmla="*/ 2 h 528"/>
                  <a:gd name="T26" fmla="*/ 47 w 634"/>
                  <a:gd name="T27" fmla="*/ 3 h 528"/>
                  <a:gd name="T28" fmla="*/ 49 w 634"/>
                  <a:gd name="T29" fmla="*/ 4 h 528"/>
                  <a:gd name="T30" fmla="*/ 56 w 634"/>
                  <a:gd name="T31" fmla="*/ 8 h 528"/>
                  <a:gd name="T32" fmla="*/ 57 w 634"/>
                  <a:gd name="T33" fmla="*/ 12 h 528"/>
                  <a:gd name="T34" fmla="*/ 57 w 634"/>
                  <a:gd name="T35" fmla="*/ 22 h 528"/>
                  <a:gd name="T36" fmla="*/ 69 w 634"/>
                  <a:gd name="T37" fmla="*/ 25 h 528"/>
                  <a:gd name="T38" fmla="*/ 76 w 634"/>
                  <a:gd name="T39" fmla="*/ 25 h 528"/>
                  <a:gd name="T40" fmla="*/ 86 w 634"/>
                  <a:gd name="T41" fmla="*/ 30 h 528"/>
                  <a:gd name="T42" fmla="*/ 97 w 634"/>
                  <a:gd name="T43" fmla="*/ 30 h 528"/>
                  <a:gd name="T44" fmla="*/ 102 w 634"/>
                  <a:gd name="T45" fmla="*/ 30 h 528"/>
                  <a:gd name="T46" fmla="*/ 107 w 634"/>
                  <a:gd name="T47" fmla="*/ 29 h 528"/>
                  <a:gd name="T48" fmla="*/ 112 w 634"/>
                  <a:gd name="T49" fmla="*/ 30 h 528"/>
                  <a:gd name="T50" fmla="*/ 116 w 634"/>
                  <a:gd name="T51" fmla="*/ 29 h 528"/>
                  <a:gd name="T52" fmla="*/ 121 w 634"/>
                  <a:gd name="T53" fmla="*/ 30 h 528"/>
                  <a:gd name="T54" fmla="*/ 124 w 634"/>
                  <a:gd name="T55" fmla="*/ 30 h 528"/>
                  <a:gd name="T56" fmla="*/ 164 w 634"/>
                  <a:gd name="T57" fmla="*/ 38 h 528"/>
                  <a:gd name="T58" fmla="*/ 167 w 634"/>
                  <a:gd name="T59" fmla="*/ 42 h 528"/>
                  <a:gd name="T60" fmla="*/ 170 w 634"/>
                  <a:gd name="T61" fmla="*/ 45 h 528"/>
                  <a:gd name="T62" fmla="*/ 162 w 634"/>
                  <a:gd name="T63" fmla="*/ 63 h 528"/>
                  <a:gd name="T64" fmla="*/ 159 w 634"/>
                  <a:gd name="T65" fmla="*/ 65 h 528"/>
                  <a:gd name="T66" fmla="*/ 155 w 634"/>
                  <a:gd name="T67" fmla="*/ 69 h 528"/>
                  <a:gd name="T68" fmla="*/ 150 w 634"/>
                  <a:gd name="T69" fmla="*/ 79 h 528"/>
                  <a:gd name="T70" fmla="*/ 152 w 634"/>
                  <a:gd name="T71" fmla="*/ 83 h 528"/>
                  <a:gd name="T72" fmla="*/ 154 w 634"/>
                  <a:gd name="T73" fmla="*/ 86 h 528"/>
                  <a:gd name="T74" fmla="*/ 152 w 634"/>
                  <a:gd name="T75" fmla="*/ 87 h 528"/>
                  <a:gd name="T76" fmla="*/ 150 w 634"/>
                  <a:gd name="T77" fmla="*/ 94 h 528"/>
                  <a:gd name="T78" fmla="*/ 81 w 634"/>
                  <a:gd name="T79" fmla="*/ 129 h 5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4"/>
                  <a:gd name="T121" fmla="*/ 0 h 528"/>
                  <a:gd name="T122" fmla="*/ 634 w 634"/>
                  <a:gd name="T123" fmla="*/ 528 h 5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4" h="528">
                    <a:moveTo>
                      <a:pt x="8" y="398"/>
                    </a:moveTo>
                    <a:lnTo>
                      <a:pt x="6" y="392"/>
                    </a:lnTo>
                    <a:lnTo>
                      <a:pt x="0" y="372"/>
                    </a:lnTo>
                    <a:lnTo>
                      <a:pt x="4" y="362"/>
                    </a:lnTo>
                    <a:lnTo>
                      <a:pt x="4" y="354"/>
                    </a:lnTo>
                    <a:lnTo>
                      <a:pt x="10" y="338"/>
                    </a:lnTo>
                    <a:lnTo>
                      <a:pt x="8" y="306"/>
                    </a:lnTo>
                    <a:lnTo>
                      <a:pt x="12" y="300"/>
                    </a:lnTo>
                    <a:lnTo>
                      <a:pt x="18" y="296"/>
                    </a:lnTo>
                    <a:lnTo>
                      <a:pt x="22" y="292"/>
                    </a:lnTo>
                    <a:lnTo>
                      <a:pt x="26" y="282"/>
                    </a:lnTo>
                    <a:lnTo>
                      <a:pt x="30" y="278"/>
                    </a:lnTo>
                    <a:lnTo>
                      <a:pt x="32" y="264"/>
                    </a:lnTo>
                    <a:lnTo>
                      <a:pt x="34" y="262"/>
                    </a:lnTo>
                    <a:lnTo>
                      <a:pt x="54" y="240"/>
                    </a:lnTo>
                    <a:lnTo>
                      <a:pt x="62" y="220"/>
                    </a:lnTo>
                    <a:lnTo>
                      <a:pt x="78" y="188"/>
                    </a:lnTo>
                    <a:lnTo>
                      <a:pt x="98" y="134"/>
                    </a:lnTo>
                    <a:lnTo>
                      <a:pt x="110" y="110"/>
                    </a:lnTo>
                    <a:lnTo>
                      <a:pt x="122" y="76"/>
                    </a:lnTo>
                    <a:lnTo>
                      <a:pt x="136" y="34"/>
                    </a:lnTo>
                    <a:lnTo>
                      <a:pt x="142" y="20"/>
                    </a:lnTo>
                    <a:lnTo>
                      <a:pt x="144" y="6"/>
                    </a:lnTo>
                    <a:lnTo>
                      <a:pt x="144" y="2"/>
                    </a:lnTo>
                    <a:lnTo>
                      <a:pt x="150" y="0"/>
                    </a:lnTo>
                    <a:lnTo>
                      <a:pt x="158" y="2"/>
                    </a:lnTo>
                    <a:lnTo>
                      <a:pt x="162" y="0"/>
                    </a:lnTo>
                    <a:lnTo>
                      <a:pt x="176" y="6"/>
                    </a:lnTo>
                    <a:lnTo>
                      <a:pt x="182" y="12"/>
                    </a:lnTo>
                    <a:lnTo>
                      <a:pt x="182" y="16"/>
                    </a:lnTo>
                    <a:lnTo>
                      <a:pt x="194" y="16"/>
                    </a:lnTo>
                    <a:lnTo>
                      <a:pt x="208" y="28"/>
                    </a:lnTo>
                    <a:lnTo>
                      <a:pt x="212" y="42"/>
                    </a:lnTo>
                    <a:lnTo>
                      <a:pt x="210" y="48"/>
                    </a:lnTo>
                    <a:lnTo>
                      <a:pt x="208" y="72"/>
                    </a:lnTo>
                    <a:lnTo>
                      <a:pt x="212" y="82"/>
                    </a:lnTo>
                    <a:lnTo>
                      <a:pt x="232" y="90"/>
                    </a:lnTo>
                    <a:lnTo>
                      <a:pt x="256" y="92"/>
                    </a:lnTo>
                    <a:lnTo>
                      <a:pt x="272" y="90"/>
                    </a:lnTo>
                    <a:lnTo>
                      <a:pt x="286" y="92"/>
                    </a:lnTo>
                    <a:lnTo>
                      <a:pt x="312" y="100"/>
                    </a:lnTo>
                    <a:lnTo>
                      <a:pt x="318" y="110"/>
                    </a:lnTo>
                    <a:lnTo>
                      <a:pt x="348" y="104"/>
                    </a:lnTo>
                    <a:lnTo>
                      <a:pt x="360" y="110"/>
                    </a:lnTo>
                    <a:lnTo>
                      <a:pt x="364" y="112"/>
                    </a:lnTo>
                    <a:lnTo>
                      <a:pt x="380" y="114"/>
                    </a:lnTo>
                    <a:lnTo>
                      <a:pt x="388" y="112"/>
                    </a:lnTo>
                    <a:lnTo>
                      <a:pt x="398" y="108"/>
                    </a:lnTo>
                    <a:lnTo>
                      <a:pt x="408" y="108"/>
                    </a:lnTo>
                    <a:lnTo>
                      <a:pt x="418" y="110"/>
                    </a:lnTo>
                    <a:lnTo>
                      <a:pt x="426" y="108"/>
                    </a:lnTo>
                    <a:lnTo>
                      <a:pt x="432" y="108"/>
                    </a:lnTo>
                    <a:lnTo>
                      <a:pt x="438" y="110"/>
                    </a:lnTo>
                    <a:lnTo>
                      <a:pt x="446" y="110"/>
                    </a:lnTo>
                    <a:lnTo>
                      <a:pt x="454" y="112"/>
                    </a:lnTo>
                    <a:lnTo>
                      <a:pt x="460" y="112"/>
                    </a:lnTo>
                    <a:lnTo>
                      <a:pt x="472" y="110"/>
                    </a:lnTo>
                    <a:lnTo>
                      <a:pt x="610" y="142"/>
                    </a:lnTo>
                    <a:lnTo>
                      <a:pt x="612" y="150"/>
                    </a:lnTo>
                    <a:lnTo>
                      <a:pt x="618" y="160"/>
                    </a:lnTo>
                    <a:lnTo>
                      <a:pt x="624" y="162"/>
                    </a:lnTo>
                    <a:lnTo>
                      <a:pt x="632" y="168"/>
                    </a:lnTo>
                    <a:lnTo>
                      <a:pt x="634" y="182"/>
                    </a:lnTo>
                    <a:lnTo>
                      <a:pt x="600" y="234"/>
                    </a:lnTo>
                    <a:lnTo>
                      <a:pt x="594" y="240"/>
                    </a:lnTo>
                    <a:lnTo>
                      <a:pt x="592" y="246"/>
                    </a:lnTo>
                    <a:lnTo>
                      <a:pt x="586" y="254"/>
                    </a:lnTo>
                    <a:lnTo>
                      <a:pt x="574" y="260"/>
                    </a:lnTo>
                    <a:lnTo>
                      <a:pt x="558" y="286"/>
                    </a:lnTo>
                    <a:lnTo>
                      <a:pt x="554" y="298"/>
                    </a:lnTo>
                    <a:lnTo>
                      <a:pt x="556" y="306"/>
                    </a:lnTo>
                    <a:lnTo>
                      <a:pt x="568" y="310"/>
                    </a:lnTo>
                    <a:lnTo>
                      <a:pt x="572" y="318"/>
                    </a:lnTo>
                    <a:lnTo>
                      <a:pt x="570" y="324"/>
                    </a:lnTo>
                    <a:lnTo>
                      <a:pt x="568" y="326"/>
                    </a:lnTo>
                    <a:lnTo>
                      <a:pt x="566" y="328"/>
                    </a:lnTo>
                    <a:lnTo>
                      <a:pt x="566" y="340"/>
                    </a:lnTo>
                    <a:lnTo>
                      <a:pt x="556" y="352"/>
                    </a:lnTo>
                    <a:lnTo>
                      <a:pt x="516" y="528"/>
                    </a:lnTo>
                    <a:lnTo>
                      <a:pt x="304" y="478"/>
                    </a:lnTo>
                    <a:lnTo>
                      <a:pt x="8" y="398"/>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2" name="Freeform 58"/>
              <p:cNvSpPr>
                <a:spLocks/>
              </p:cNvSpPr>
              <p:nvPr/>
            </p:nvSpPr>
            <p:spPr bwMode="gray">
              <a:xfrm>
                <a:off x="2406846" y="2493499"/>
                <a:ext cx="882786" cy="1515054"/>
              </a:xfrm>
              <a:custGeom>
                <a:avLst/>
                <a:gdLst>
                  <a:gd name="T0" fmla="*/ 99 w 630"/>
                  <a:gd name="T1" fmla="*/ 286 h 1076"/>
                  <a:gd name="T2" fmla="*/ 99 w 630"/>
                  <a:gd name="T3" fmla="*/ 281 h 1076"/>
                  <a:gd name="T4" fmla="*/ 97 w 630"/>
                  <a:gd name="T5" fmla="*/ 278 h 1076"/>
                  <a:gd name="T6" fmla="*/ 92 w 630"/>
                  <a:gd name="T7" fmla="*/ 259 h 1076"/>
                  <a:gd name="T8" fmla="*/ 81 w 630"/>
                  <a:gd name="T9" fmla="*/ 247 h 1076"/>
                  <a:gd name="T10" fmla="*/ 78 w 630"/>
                  <a:gd name="T11" fmla="*/ 243 h 1076"/>
                  <a:gd name="T12" fmla="*/ 75 w 630"/>
                  <a:gd name="T13" fmla="*/ 238 h 1076"/>
                  <a:gd name="T14" fmla="*/ 63 w 630"/>
                  <a:gd name="T15" fmla="*/ 233 h 1076"/>
                  <a:gd name="T16" fmla="*/ 54 w 630"/>
                  <a:gd name="T17" fmla="*/ 223 h 1076"/>
                  <a:gd name="T18" fmla="*/ 36 w 630"/>
                  <a:gd name="T19" fmla="*/ 217 h 1076"/>
                  <a:gd name="T20" fmla="*/ 36 w 630"/>
                  <a:gd name="T21" fmla="*/ 210 h 1076"/>
                  <a:gd name="T22" fmla="*/ 36 w 630"/>
                  <a:gd name="T23" fmla="*/ 201 h 1076"/>
                  <a:gd name="T24" fmla="*/ 35 w 630"/>
                  <a:gd name="T25" fmla="*/ 194 h 1076"/>
                  <a:gd name="T26" fmla="*/ 36 w 630"/>
                  <a:gd name="T27" fmla="*/ 190 h 1076"/>
                  <a:gd name="T28" fmla="*/ 26 w 630"/>
                  <a:gd name="T29" fmla="*/ 174 h 1076"/>
                  <a:gd name="T30" fmla="*/ 20 w 630"/>
                  <a:gd name="T31" fmla="*/ 161 h 1076"/>
                  <a:gd name="T32" fmla="*/ 23 w 630"/>
                  <a:gd name="T33" fmla="*/ 153 h 1076"/>
                  <a:gd name="T34" fmla="*/ 23 w 630"/>
                  <a:gd name="T35" fmla="*/ 144 h 1076"/>
                  <a:gd name="T36" fmla="*/ 15 w 630"/>
                  <a:gd name="T37" fmla="*/ 136 h 1076"/>
                  <a:gd name="T38" fmla="*/ 16 w 630"/>
                  <a:gd name="T39" fmla="*/ 125 h 1076"/>
                  <a:gd name="T40" fmla="*/ 19 w 630"/>
                  <a:gd name="T41" fmla="*/ 119 h 1076"/>
                  <a:gd name="T42" fmla="*/ 20 w 630"/>
                  <a:gd name="T43" fmla="*/ 125 h 1076"/>
                  <a:gd name="T44" fmla="*/ 23 w 630"/>
                  <a:gd name="T45" fmla="*/ 125 h 1076"/>
                  <a:gd name="T46" fmla="*/ 23 w 630"/>
                  <a:gd name="T47" fmla="*/ 113 h 1076"/>
                  <a:gd name="T48" fmla="*/ 20 w 630"/>
                  <a:gd name="T49" fmla="*/ 116 h 1076"/>
                  <a:gd name="T50" fmla="*/ 13 w 630"/>
                  <a:gd name="T51" fmla="*/ 112 h 1076"/>
                  <a:gd name="T52" fmla="*/ 10 w 630"/>
                  <a:gd name="T53" fmla="*/ 108 h 1076"/>
                  <a:gd name="T54" fmla="*/ 5 w 630"/>
                  <a:gd name="T55" fmla="*/ 89 h 1076"/>
                  <a:gd name="T56" fmla="*/ 3 w 630"/>
                  <a:gd name="T57" fmla="*/ 76 h 1076"/>
                  <a:gd name="T58" fmla="*/ 6 w 630"/>
                  <a:gd name="T59" fmla="*/ 65 h 1076"/>
                  <a:gd name="T60" fmla="*/ 3 w 630"/>
                  <a:gd name="T61" fmla="*/ 52 h 1076"/>
                  <a:gd name="T62" fmla="*/ 3 w 630"/>
                  <a:gd name="T63" fmla="*/ 48 h 1076"/>
                  <a:gd name="T64" fmla="*/ 2 w 630"/>
                  <a:gd name="T65" fmla="*/ 42 h 1076"/>
                  <a:gd name="T66" fmla="*/ 11 w 630"/>
                  <a:gd name="T67" fmla="*/ 26 h 1076"/>
                  <a:gd name="T68" fmla="*/ 13 w 630"/>
                  <a:gd name="T69" fmla="*/ 19 h 1076"/>
                  <a:gd name="T70" fmla="*/ 14 w 630"/>
                  <a:gd name="T71" fmla="*/ 5 h 1076"/>
                  <a:gd name="T72" fmla="*/ 99 w 630"/>
                  <a:gd name="T73" fmla="*/ 22 h 1076"/>
                  <a:gd name="T74" fmla="*/ 167 w 630"/>
                  <a:gd name="T75" fmla="*/ 235 h 1076"/>
                  <a:gd name="T76" fmla="*/ 168 w 630"/>
                  <a:gd name="T77" fmla="*/ 241 h 1076"/>
                  <a:gd name="T78" fmla="*/ 171 w 630"/>
                  <a:gd name="T79" fmla="*/ 249 h 1076"/>
                  <a:gd name="T80" fmla="*/ 173 w 630"/>
                  <a:gd name="T81" fmla="*/ 254 h 1076"/>
                  <a:gd name="T82" fmla="*/ 171 w 630"/>
                  <a:gd name="T83" fmla="*/ 258 h 1076"/>
                  <a:gd name="T84" fmla="*/ 163 w 630"/>
                  <a:gd name="T85" fmla="*/ 268 h 1076"/>
                  <a:gd name="T86" fmla="*/ 155 w 630"/>
                  <a:gd name="T87" fmla="*/ 275 h 1076"/>
                  <a:gd name="T88" fmla="*/ 155 w 630"/>
                  <a:gd name="T89" fmla="*/ 281 h 1076"/>
                  <a:gd name="T90" fmla="*/ 159 w 630"/>
                  <a:gd name="T91" fmla="*/ 287 h 1076"/>
                  <a:gd name="T92" fmla="*/ 156 w 630"/>
                  <a:gd name="T93" fmla="*/ 292 h 10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30"/>
                  <a:gd name="T142" fmla="*/ 0 h 1076"/>
                  <a:gd name="T143" fmla="*/ 630 w 630"/>
                  <a:gd name="T144" fmla="*/ 1076 h 10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30" h="1076">
                    <a:moveTo>
                      <a:pt x="548" y="1072"/>
                    </a:moveTo>
                    <a:lnTo>
                      <a:pt x="358" y="1052"/>
                    </a:lnTo>
                    <a:lnTo>
                      <a:pt x="356" y="1050"/>
                    </a:lnTo>
                    <a:lnTo>
                      <a:pt x="354" y="1040"/>
                    </a:lnTo>
                    <a:lnTo>
                      <a:pt x="356" y="1036"/>
                    </a:lnTo>
                    <a:lnTo>
                      <a:pt x="358" y="1034"/>
                    </a:lnTo>
                    <a:lnTo>
                      <a:pt x="356" y="1032"/>
                    </a:lnTo>
                    <a:lnTo>
                      <a:pt x="352" y="1030"/>
                    </a:lnTo>
                    <a:lnTo>
                      <a:pt x="350" y="1022"/>
                    </a:lnTo>
                    <a:lnTo>
                      <a:pt x="352" y="1020"/>
                    </a:lnTo>
                    <a:lnTo>
                      <a:pt x="350" y="988"/>
                    </a:lnTo>
                    <a:lnTo>
                      <a:pt x="334" y="952"/>
                    </a:lnTo>
                    <a:lnTo>
                      <a:pt x="324" y="942"/>
                    </a:lnTo>
                    <a:lnTo>
                      <a:pt x="316" y="928"/>
                    </a:lnTo>
                    <a:lnTo>
                      <a:pt x="296" y="912"/>
                    </a:lnTo>
                    <a:lnTo>
                      <a:pt x="284" y="912"/>
                    </a:lnTo>
                    <a:lnTo>
                      <a:pt x="278" y="906"/>
                    </a:lnTo>
                    <a:lnTo>
                      <a:pt x="282" y="896"/>
                    </a:lnTo>
                    <a:lnTo>
                      <a:pt x="280" y="890"/>
                    </a:lnTo>
                    <a:lnTo>
                      <a:pt x="280" y="884"/>
                    </a:lnTo>
                    <a:lnTo>
                      <a:pt x="274" y="876"/>
                    </a:lnTo>
                    <a:lnTo>
                      <a:pt x="254" y="874"/>
                    </a:lnTo>
                    <a:lnTo>
                      <a:pt x="242" y="870"/>
                    </a:lnTo>
                    <a:lnTo>
                      <a:pt x="228" y="858"/>
                    </a:lnTo>
                    <a:lnTo>
                      <a:pt x="220" y="836"/>
                    </a:lnTo>
                    <a:lnTo>
                      <a:pt x="208" y="826"/>
                    </a:lnTo>
                    <a:lnTo>
                      <a:pt x="194" y="822"/>
                    </a:lnTo>
                    <a:lnTo>
                      <a:pt x="158" y="806"/>
                    </a:lnTo>
                    <a:lnTo>
                      <a:pt x="148" y="806"/>
                    </a:lnTo>
                    <a:lnTo>
                      <a:pt x="132" y="798"/>
                    </a:lnTo>
                    <a:lnTo>
                      <a:pt x="124" y="788"/>
                    </a:lnTo>
                    <a:lnTo>
                      <a:pt x="124" y="780"/>
                    </a:lnTo>
                    <a:lnTo>
                      <a:pt x="128" y="774"/>
                    </a:lnTo>
                    <a:lnTo>
                      <a:pt x="132" y="756"/>
                    </a:lnTo>
                    <a:lnTo>
                      <a:pt x="134" y="746"/>
                    </a:lnTo>
                    <a:lnTo>
                      <a:pt x="136" y="740"/>
                    </a:lnTo>
                    <a:lnTo>
                      <a:pt x="134" y="728"/>
                    </a:lnTo>
                    <a:lnTo>
                      <a:pt x="124" y="724"/>
                    </a:lnTo>
                    <a:lnTo>
                      <a:pt x="124" y="712"/>
                    </a:lnTo>
                    <a:lnTo>
                      <a:pt x="126" y="710"/>
                    </a:lnTo>
                    <a:lnTo>
                      <a:pt x="128" y="710"/>
                    </a:lnTo>
                    <a:lnTo>
                      <a:pt x="128" y="700"/>
                    </a:lnTo>
                    <a:lnTo>
                      <a:pt x="118" y="692"/>
                    </a:lnTo>
                    <a:lnTo>
                      <a:pt x="96" y="650"/>
                    </a:lnTo>
                    <a:lnTo>
                      <a:pt x="94" y="638"/>
                    </a:lnTo>
                    <a:lnTo>
                      <a:pt x="90" y="628"/>
                    </a:lnTo>
                    <a:lnTo>
                      <a:pt x="88" y="620"/>
                    </a:lnTo>
                    <a:lnTo>
                      <a:pt x="70" y="594"/>
                    </a:lnTo>
                    <a:lnTo>
                      <a:pt x="72" y="570"/>
                    </a:lnTo>
                    <a:lnTo>
                      <a:pt x="76" y="564"/>
                    </a:lnTo>
                    <a:lnTo>
                      <a:pt x="82" y="564"/>
                    </a:lnTo>
                    <a:lnTo>
                      <a:pt x="90" y="554"/>
                    </a:lnTo>
                    <a:lnTo>
                      <a:pt x="92" y="536"/>
                    </a:lnTo>
                    <a:lnTo>
                      <a:pt x="86" y="532"/>
                    </a:lnTo>
                    <a:lnTo>
                      <a:pt x="74" y="526"/>
                    </a:lnTo>
                    <a:lnTo>
                      <a:pt x="60" y="514"/>
                    </a:lnTo>
                    <a:lnTo>
                      <a:pt x="56" y="502"/>
                    </a:lnTo>
                    <a:lnTo>
                      <a:pt x="56" y="470"/>
                    </a:lnTo>
                    <a:lnTo>
                      <a:pt x="60" y="466"/>
                    </a:lnTo>
                    <a:lnTo>
                      <a:pt x="58" y="456"/>
                    </a:lnTo>
                    <a:lnTo>
                      <a:pt x="62" y="454"/>
                    </a:lnTo>
                    <a:lnTo>
                      <a:pt x="64" y="438"/>
                    </a:lnTo>
                    <a:lnTo>
                      <a:pt x="68" y="438"/>
                    </a:lnTo>
                    <a:lnTo>
                      <a:pt x="70" y="444"/>
                    </a:lnTo>
                    <a:lnTo>
                      <a:pt x="70" y="456"/>
                    </a:lnTo>
                    <a:lnTo>
                      <a:pt x="72" y="460"/>
                    </a:lnTo>
                    <a:lnTo>
                      <a:pt x="84" y="468"/>
                    </a:lnTo>
                    <a:lnTo>
                      <a:pt x="86" y="466"/>
                    </a:lnTo>
                    <a:lnTo>
                      <a:pt x="88" y="456"/>
                    </a:lnTo>
                    <a:lnTo>
                      <a:pt x="82" y="438"/>
                    </a:lnTo>
                    <a:lnTo>
                      <a:pt x="80" y="428"/>
                    </a:lnTo>
                    <a:lnTo>
                      <a:pt x="82" y="414"/>
                    </a:lnTo>
                    <a:lnTo>
                      <a:pt x="78" y="412"/>
                    </a:lnTo>
                    <a:lnTo>
                      <a:pt x="70" y="422"/>
                    </a:lnTo>
                    <a:lnTo>
                      <a:pt x="70" y="426"/>
                    </a:lnTo>
                    <a:lnTo>
                      <a:pt x="68" y="432"/>
                    </a:lnTo>
                    <a:lnTo>
                      <a:pt x="56" y="428"/>
                    </a:lnTo>
                    <a:lnTo>
                      <a:pt x="46" y="412"/>
                    </a:lnTo>
                    <a:lnTo>
                      <a:pt x="34" y="406"/>
                    </a:lnTo>
                    <a:lnTo>
                      <a:pt x="38" y="396"/>
                    </a:lnTo>
                    <a:lnTo>
                      <a:pt x="38" y="360"/>
                    </a:lnTo>
                    <a:lnTo>
                      <a:pt x="24" y="342"/>
                    </a:lnTo>
                    <a:lnTo>
                      <a:pt x="18" y="330"/>
                    </a:lnTo>
                    <a:lnTo>
                      <a:pt x="6" y="300"/>
                    </a:lnTo>
                    <a:lnTo>
                      <a:pt x="12" y="290"/>
                    </a:lnTo>
                    <a:lnTo>
                      <a:pt x="10" y="280"/>
                    </a:lnTo>
                    <a:lnTo>
                      <a:pt x="8" y="272"/>
                    </a:lnTo>
                    <a:lnTo>
                      <a:pt x="14" y="250"/>
                    </a:lnTo>
                    <a:lnTo>
                      <a:pt x="22" y="240"/>
                    </a:lnTo>
                    <a:lnTo>
                      <a:pt x="22" y="234"/>
                    </a:lnTo>
                    <a:lnTo>
                      <a:pt x="22" y="212"/>
                    </a:lnTo>
                    <a:lnTo>
                      <a:pt x="12" y="192"/>
                    </a:lnTo>
                    <a:lnTo>
                      <a:pt x="12" y="188"/>
                    </a:lnTo>
                    <a:lnTo>
                      <a:pt x="8" y="182"/>
                    </a:lnTo>
                    <a:lnTo>
                      <a:pt x="4" y="176"/>
                    </a:lnTo>
                    <a:lnTo>
                      <a:pt x="0" y="166"/>
                    </a:lnTo>
                    <a:lnTo>
                      <a:pt x="0" y="154"/>
                    </a:lnTo>
                    <a:lnTo>
                      <a:pt x="2" y="150"/>
                    </a:lnTo>
                    <a:lnTo>
                      <a:pt x="0" y="140"/>
                    </a:lnTo>
                    <a:lnTo>
                      <a:pt x="12" y="124"/>
                    </a:lnTo>
                    <a:lnTo>
                      <a:pt x="40" y="94"/>
                    </a:lnTo>
                    <a:lnTo>
                      <a:pt x="40" y="86"/>
                    </a:lnTo>
                    <a:lnTo>
                      <a:pt x="42" y="76"/>
                    </a:lnTo>
                    <a:lnTo>
                      <a:pt x="48" y="70"/>
                    </a:lnTo>
                    <a:lnTo>
                      <a:pt x="54" y="58"/>
                    </a:lnTo>
                    <a:lnTo>
                      <a:pt x="58" y="30"/>
                    </a:lnTo>
                    <a:lnTo>
                      <a:pt x="50" y="18"/>
                    </a:lnTo>
                    <a:lnTo>
                      <a:pt x="58" y="4"/>
                    </a:lnTo>
                    <a:lnTo>
                      <a:pt x="60" y="0"/>
                    </a:lnTo>
                    <a:lnTo>
                      <a:pt x="356" y="80"/>
                    </a:lnTo>
                    <a:lnTo>
                      <a:pt x="282" y="374"/>
                    </a:lnTo>
                    <a:lnTo>
                      <a:pt x="606" y="852"/>
                    </a:lnTo>
                    <a:lnTo>
                      <a:pt x="606" y="866"/>
                    </a:lnTo>
                    <a:lnTo>
                      <a:pt x="608" y="872"/>
                    </a:lnTo>
                    <a:lnTo>
                      <a:pt x="606" y="876"/>
                    </a:lnTo>
                    <a:lnTo>
                      <a:pt x="612" y="888"/>
                    </a:lnTo>
                    <a:lnTo>
                      <a:pt x="612" y="898"/>
                    </a:lnTo>
                    <a:lnTo>
                      <a:pt x="616" y="904"/>
                    </a:lnTo>
                    <a:lnTo>
                      <a:pt x="618" y="916"/>
                    </a:lnTo>
                    <a:lnTo>
                      <a:pt x="624" y="920"/>
                    </a:lnTo>
                    <a:lnTo>
                      <a:pt x="628" y="926"/>
                    </a:lnTo>
                    <a:lnTo>
                      <a:pt x="630" y="934"/>
                    </a:lnTo>
                    <a:lnTo>
                      <a:pt x="628" y="938"/>
                    </a:lnTo>
                    <a:lnTo>
                      <a:pt x="626" y="936"/>
                    </a:lnTo>
                    <a:lnTo>
                      <a:pt x="616" y="944"/>
                    </a:lnTo>
                    <a:lnTo>
                      <a:pt x="604" y="948"/>
                    </a:lnTo>
                    <a:lnTo>
                      <a:pt x="594" y="960"/>
                    </a:lnTo>
                    <a:lnTo>
                      <a:pt x="588" y="986"/>
                    </a:lnTo>
                    <a:lnTo>
                      <a:pt x="572" y="1006"/>
                    </a:lnTo>
                    <a:lnTo>
                      <a:pt x="564" y="1006"/>
                    </a:lnTo>
                    <a:lnTo>
                      <a:pt x="564" y="1012"/>
                    </a:lnTo>
                    <a:lnTo>
                      <a:pt x="566" y="1020"/>
                    </a:lnTo>
                    <a:lnTo>
                      <a:pt x="566" y="1026"/>
                    </a:lnTo>
                    <a:lnTo>
                      <a:pt x="562" y="1038"/>
                    </a:lnTo>
                    <a:lnTo>
                      <a:pt x="564" y="1044"/>
                    </a:lnTo>
                    <a:lnTo>
                      <a:pt x="576" y="1052"/>
                    </a:lnTo>
                    <a:lnTo>
                      <a:pt x="578" y="1058"/>
                    </a:lnTo>
                    <a:lnTo>
                      <a:pt x="574" y="1062"/>
                    </a:lnTo>
                    <a:lnTo>
                      <a:pt x="572" y="1068"/>
                    </a:lnTo>
                    <a:lnTo>
                      <a:pt x="566" y="1076"/>
                    </a:lnTo>
                    <a:lnTo>
                      <a:pt x="562" y="1074"/>
                    </a:lnTo>
                    <a:lnTo>
                      <a:pt x="548" y="1072"/>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3" name="Freeform 59"/>
              <p:cNvSpPr>
                <a:spLocks/>
              </p:cNvSpPr>
              <p:nvPr/>
            </p:nvSpPr>
            <p:spPr bwMode="gray">
              <a:xfrm>
                <a:off x="3202324" y="1718885"/>
                <a:ext cx="658048" cy="1078927"/>
              </a:xfrm>
              <a:custGeom>
                <a:avLst/>
                <a:gdLst>
                  <a:gd name="T0" fmla="*/ 11 w 470"/>
                  <a:gd name="T1" fmla="*/ 144 h 762"/>
                  <a:gd name="T2" fmla="*/ 14 w 470"/>
                  <a:gd name="T3" fmla="*/ 137 h 762"/>
                  <a:gd name="T4" fmla="*/ 15 w 470"/>
                  <a:gd name="T5" fmla="*/ 135 h 762"/>
                  <a:gd name="T6" fmla="*/ 14 w 470"/>
                  <a:gd name="T7" fmla="*/ 131 h 762"/>
                  <a:gd name="T8" fmla="*/ 10 w 470"/>
                  <a:gd name="T9" fmla="*/ 129 h 762"/>
                  <a:gd name="T10" fmla="*/ 16 w 470"/>
                  <a:gd name="T11" fmla="*/ 117 h 762"/>
                  <a:gd name="T12" fmla="*/ 20 w 470"/>
                  <a:gd name="T13" fmla="*/ 114 h 762"/>
                  <a:gd name="T14" fmla="*/ 23 w 470"/>
                  <a:gd name="T15" fmla="*/ 109 h 762"/>
                  <a:gd name="T16" fmla="*/ 31 w 470"/>
                  <a:gd name="T17" fmla="*/ 90 h 762"/>
                  <a:gd name="T18" fmla="*/ 27 w 470"/>
                  <a:gd name="T19" fmla="*/ 89 h 762"/>
                  <a:gd name="T20" fmla="*/ 26 w 470"/>
                  <a:gd name="T21" fmla="*/ 84 h 762"/>
                  <a:gd name="T22" fmla="*/ 27 w 470"/>
                  <a:gd name="T23" fmla="*/ 78 h 762"/>
                  <a:gd name="T24" fmla="*/ 26 w 470"/>
                  <a:gd name="T25" fmla="*/ 75 h 762"/>
                  <a:gd name="T26" fmla="*/ 27 w 470"/>
                  <a:gd name="T27" fmla="*/ 72 h 762"/>
                  <a:gd name="T28" fmla="*/ 42 w 470"/>
                  <a:gd name="T29" fmla="*/ 0 h 762"/>
                  <a:gd name="T30" fmla="*/ 53 w 470"/>
                  <a:gd name="T31" fmla="*/ 32 h 762"/>
                  <a:gd name="T32" fmla="*/ 59 w 470"/>
                  <a:gd name="T33" fmla="*/ 44 h 762"/>
                  <a:gd name="T34" fmla="*/ 55 w 470"/>
                  <a:gd name="T35" fmla="*/ 49 h 762"/>
                  <a:gd name="T36" fmla="*/ 59 w 470"/>
                  <a:gd name="T37" fmla="*/ 52 h 762"/>
                  <a:gd name="T38" fmla="*/ 68 w 470"/>
                  <a:gd name="T39" fmla="*/ 64 h 762"/>
                  <a:gd name="T40" fmla="*/ 70 w 470"/>
                  <a:gd name="T41" fmla="*/ 72 h 762"/>
                  <a:gd name="T42" fmla="*/ 72 w 470"/>
                  <a:gd name="T43" fmla="*/ 74 h 762"/>
                  <a:gd name="T44" fmla="*/ 78 w 470"/>
                  <a:gd name="T45" fmla="*/ 77 h 762"/>
                  <a:gd name="T46" fmla="*/ 74 w 470"/>
                  <a:gd name="T47" fmla="*/ 87 h 762"/>
                  <a:gd name="T48" fmla="*/ 72 w 470"/>
                  <a:gd name="T49" fmla="*/ 94 h 762"/>
                  <a:gd name="T50" fmla="*/ 72 w 470"/>
                  <a:gd name="T51" fmla="*/ 96 h 762"/>
                  <a:gd name="T52" fmla="*/ 70 w 470"/>
                  <a:gd name="T53" fmla="*/ 100 h 762"/>
                  <a:gd name="T54" fmla="*/ 68 w 470"/>
                  <a:gd name="T55" fmla="*/ 104 h 762"/>
                  <a:gd name="T56" fmla="*/ 74 w 470"/>
                  <a:gd name="T57" fmla="*/ 108 h 762"/>
                  <a:gd name="T58" fmla="*/ 81 w 470"/>
                  <a:gd name="T59" fmla="*/ 103 h 762"/>
                  <a:gd name="T60" fmla="*/ 81 w 470"/>
                  <a:gd name="T61" fmla="*/ 105 h 762"/>
                  <a:gd name="T62" fmla="*/ 83 w 470"/>
                  <a:gd name="T63" fmla="*/ 107 h 762"/>
                  <a:gd name="T64" fmla="*/ 83 w 470"/>
                  <a:gd name="T65" fmla="*/ 116 h 762"/>
                  <a:gd name="T66" fmla="*/ 86 w 470"/>
                  <a:gd name="T67" fmla="*/ 123 h 762"/>
                  <a:gd name="T68" fmla="*/ 85 w 470"/>
                  <a:gd name="T69" fmla="*/ 126 h 762"/>
                  <a:gd name="T70" fmla="*/ 89 w 470"/>
                  <a:gd name="T71" fmla="*/ 131 h 762"/>
                  <a:gd name="T72" fmla="*/ 91 w 470"/>
                  <a:gd name="T73" fmla="*/ 135 h 762"/>
                  <a:gd name="T74" fmla="*/ 90 w 470"/>
                  <a:gd name="T75" fmla="*/ 139 h 762"/>
                  <a:gd name="T76" fmla="*/ 94 w 470"/>
                  <a:gd name="T77" fmla="*/ 144 h 762"/>
                  <a:gd name="T78" fmla="*/ 98 w 470"/>
                  <a:gd name="T79" fmla="*/ 141 h 762"/>
                  <a:gd name="T80" fmla="*/ 103 w 470"/>
                  <a:gd name="T81" fmla="*/ 144 h 762"/>
                  <a:gd name="T82" fmla="*/ 107 w 470"/>
                  <a:gd name="T83" fmla="*/ 141 h 762"/>
                  <a:gd name="T84" fmla="*/ 113 w 470"/>
                  <a:gd name="T85" fmla="*/ 143 h 762"/>
                  <a:gd name="T86" fmla="*/ 115 w 470"/>
                  <a:gd name="T87" fmla="*/ 144 h 762"/>
                  <a:gd name="T88" fmla="*/ 121 w 470"/>
                  <a:gd name="T89" fmla="*/ 141 h 762"/>
                  <a:gd name="T90" fmla="*/ 126 w 470"/>
                  <a:gd name="T91" fmla="*/ 143 h 762"/>
                  <a:gd name="T92" fmla="*/ 128 w 470"/>
                  <a:gd name="T93" fmla="*/ 148 h 762"/>
                  <a:gd name="T94" fmla="*/ 120 w 470"/>
                  <a:gd name="T95" fmla="*/ 218 h 762"/>
                  <a:gd name="T96" fmla="*/ 59 w 470"/>
                  <a:gd name="T97" fmla="*/ 205 h 7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0"/>
                  <a:gd name="T148" fmla="*/ 0 h 762"/>
                  <a:gd name="T149" fmla="*/ 470 w 470"/>
                  <a:gd name="T150" fmla="*/ 762 h 7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0" h="762">
                    <a:moveTo>
                      <a:pt x="0" y="678"/>
                    </a:moveTo>
                    <a:lnTo>
                      <a:pt x="40" y="502"/>
                    </a:lnTo>
                    <a:lnTo>
                      <a:pt x="50" y="490"/>
                    </a:lnTo>
                    <a:lnTo>
                      <a:pt x="50" y="478"/>
                    </a:lnTo>
                    <a:lnTo>
                      <a:pt x="52" y="476"/>
                    </a:lnTo>
                    <a:lnTo>
                      <a:pt x="54" y="474"/>
                    </a:lnTo>
                    <a:lnTo>
                      <a:pt x="56" y="468"/>
                    </a:lnTo>
                    <a:lnTo>
                      <a:pt x="52" y="460"/>
                    </a:lnTo>
                    <a:lnTo>
                      <a:pt x="40" y="456"/>
                    </a:lnTo>
                    <a:lnTo>
                      <a:pt x="38" y="448"/>
                    </a:lnTo>
                    <a:lnTo>
                      <a:pt x="42" y="436"/>
                    </a:lnTo>
                    <a:lnTo>
                      <a:pt x="58" y="410"/>
                    </a:lnTo>
                    <a:lnTo>
                      <a:pt x="70" y="404"/>
                    </a:lnTo>
                    <a:lnTo>
                      <a:pt x="76" y="396"/>
                    </a:lnTo>
                    <a:lnTo>
                      <a:pt x="78" y="390"/>
                    </a:lnTo>
                    <a:lnTo>
                      <a:pt x="84" y="384"/>
                    </a:lnTo>
                    <a:lnTo>
                      <a:pt x="118" y="332"/>
                    </a:lnTo>
                    <a:lnTo>
                      <a:pt x="116" y="318"/>
                    </a:lnTo>
                    <a:lnTo>
                      <a:pt x="108" y="312"/>
                    </a:lnTo>
                    <a:lnTo>
                      <a:pt x="102" y="310"/>
                    </a:lnTo>
                    <a:lnTo>
                      <a:pt x="96" y="300"/>
                    </a:lnTo>
                    <a:lnTo>
                      <a:pt x="94" y="292"/>
                    </a:lnTo>
                    <a:lnTo>
                      <a:pt x="92" y="280"/>
                    </a:lnTo>
                    <a:lnTo>
                      <a:pt x="96" y="274"/>
                    </a:lnTo>
                    <a:lnTo>
                      <a:pt x="98" y="270"/>
                    </a:lnTo>
                    <a:lnTo>
                      <a:pt x="94" y="262"/>
                    </a:lnTo>
                    <a:lnTo>
                      <a:pt x="94" y="252"/>
                    </a:lnTo>
                    <a:lnTo>
                      <a:pt x="96" y="250"/>
                    </a:lnTo>
                    <a:lnTo>
                      <a:pt x="152" y="0"/>
                    </a:lnTo>
                    <a:lnTo>
                      <a:pt x="150" y="0"/>
                    </a:lnTo>
                    <a:lnTo>
                      <a:pt x="214" y="16"/>
                    </a:lnTo>
                    <a:lnTo>
                      <a:pt x="196" y="110"/>
                    </a:lnTo>
                    <a:lnTo>
                      <a:pt x="208" y="136"/>
                    </a:lnTo>
                    <a:lnTo>
                      <a:pt x="212" y="154"/>
                    </a:lnTo>
                    <a:lnTo>
                      <a:pt x="208" y="162"/>
                    </a:lnTo>
                    <a:lnTo>
                      <a:pt x="204" y="168"/>
                    </a:lnTo>
                    <a:lnTo>
                      <a:pt x="208" y="172"/>
                    </a:lnTo>
                    <a:lnTo>
                      <a:pt x="216" y="184"/>
                    </a:lnTo>
                    <a:lnTo>
                      <a:pt x="234" y="200"/>
                    </a:lnTo>
                    <a:lnTo>
                      <a:pt x="246" y="226"/>
                    </a:lnTo>
                    <a:lnTo>
                      <a:pt x="248" y="238"/>
                    </a:lnTo>
                    <a:lnTo>
                      <a:pt x="254" y="252"/>
                    </a:lnTo>
                    <a:lnTo>
                      <a:pt x="264" y="252"/>
                    </a:lnTo>
                    <a:lnTo>
                      <a:pt x="264" y="260"/>
                    </a:lnTo>
                    <a:lnTo>
                      <a:pt x="280" y="262"/>
                    </a:lnTo>
                    <a:lnTo>
                      <a:pt x="284" y="268"/>
                    </a:lnTo>
                    <a:lnTo>
                      <a:pt x="268" y="300"/>
                    </a:lnTo>
                    <a:lnTo>
                      <a:pt x="270" y="304"/>
                    </a:lnTo>
                    <a:lnTo>
                      <a:pt x="264" y="310"/>
                    </a:lnTo>
                    <a:lnTo>
                      <a:pt x="262" y="326"/>
                    </a:lnTo>
                    <a:lnTo>
                      <a:pt x="264" y="326"/>
                    </a:lnTo>
                    <a:lnTo>
                      <a:pt x="264" y="336"/>
                    </a:lnTo>
                    <a:lnTo>
                      <a:pt x="252" y="344"/>
                    </a:lnTo>
                    <a:lnTo>
                      <a:pt x="252" y="352"/>
                    </a:lnTo>
                    <a:lnTo>
                      <a:pt x="254" y="358"/>
                    </a:lnTo>
                    <a:lnTo>
                      <a:pt x="250" y="366"/>
                    </a:lnTo>
                    <a:lnTo>
                      <a:pt x="264" y="378"/>
                    </a:lnTo>
                    <a:lnTo>
                      <a:pt x="268" y="378"/>
                    </a:lnTo>
                    <a:lnTo>
                      <a:pt x="288" y="360"/>
                    </a:lnTo>
                    <a:lnTo>
                      <a:pt x="292" y="360"/>
                    </a:lnTo>
                    <a:lnTo>
                      <a:pt x="294" y="360"/>
                    </a:lnTo>
                    <a:lnTo>
                      <a:pt x="296" y="368"/>
                    </a:lnTo>
                    <a:lnTo>
                      <a:pt x="300" y="370"/>
                    </a:lnTo>
                    <a:lnTo>
                      <a:pt x="304" y="374"/>
                    </a:lnTo>
                    <a:lnTo>
                      <a:pt x="302" y="386"/>
                    </a:lnTo>
                    <a:lnTo>
                      <a:pt x="302" y="406"/>
                    </a:lnTo>
                    <a:lnTo>
                      <a:pt x="306" y="418"/>
                    </a:lnTo>
                    <a:lnTo>
                      <a:pt x="314" y="430"/>
                    </a:lnTo>
                    <a:lnTo>
                      <a:pt x="314" y="436"/>
                    </a:lnTo>
                    <a:lnTo>
                      <a:pt x="308" y="444"/>
                    </a:lnTo>
                    <a:lnTo>
                      <a:pt x="316" y="458"/>
                    </a:lnTo>
                    <a:lnTo>
                      <a:pt x="324" y="458"/>
                    </a:lnTo>
                    <a:lnTo>
                      <a:pt x="332" y="466"/>
                    </a:lnTo>
                    <a:lnTo>
                      <a:pt x="334" y="474"/>
                    </a:lnTo>
                    <a:lnTo>
                      <a:pt x="330" y="486"/>
                    </a:lnTo>
                    <a:lnTo>
                      <a:pt x="330" y="490"/>
                    </a:lnTo>
                    <a:lnTo>
                      <a:pt x="336" y="500"/>
                    </a:lnTo>
                    <a:lnTo>
                      <a:pt x="346" y="506"/>
                    </a:lnTo>
                    <a:lnTo>
                      <a:pt x="350" y="496"/>
                    </a:lnTo>
                    <a:lnTo>
                      <a:pt x="356" y="494"/>
                    </a:lnTo>
                    <a:lnTo>
                      <a:pt x="370" y="500"/>
                    </a:lnTo>
                    <a:lnTo>
                      <a:pt x="376" y="502"/>
                    </a:lnTo>
                    <a:lnTo>
                      <a:pt x="384" y="494"/>
                    </a:lnTo>
                    <a:lnTo>
                      <a:pt x="388" y="494"/>
                    </a:lnTo>
                    <a:lnTo>
                      <a:pt x="392" y="498"/>
                    </a:lnTo>
                    <a:lnTo>
                      <a:pt x="412" y="498"/>
                    </a:lnTo>
                    <a:lnTo>
                      <a:pt x="420" y="504"/>
                    </a:lnTo>
                    <a:lnTo>
                      <a:pt x="424" y="502"/>
                    </a:lnTo>
                    <a:lnTo>
                      <a:pt x="444" y="502"/>
                    </a:lnTo>
                    <a:lnTo>
                      <a:pt x="442" y="494"/>
                    </a:lnTo>
                    <a:lnTo>
                      <a:pt x="452" y="488"/>
                    </a:lnTo>
                    <a:lnTo>
                      <a:pt x="462" y="496"/>
                    </a:lnTo>
                    <a:lnTo>
                      <a:pt x="464" y="508"/>
                    </a:lnTo>
                    <a:lnTo>
                      <a:pt x="470" y="516"/>
                    </a:lnTo>
                    <a:lnTo>
                      <a:pt x="436" y="762"/>
                    </a:lnTo>
                    <a:lnTo>
                      <a:pt x="434" y="762"/>
                    </a:lnTo>
                    <a:lnTo>
                      <a:pt x="216" y="722"/>
                    </a:lnTo>
                    <a:lnTo>
                      <a:pt x="0" y="678"/>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4" name="Freeform 60"/>
              <p:cNvSpPr>
                <a:spLocks/>
              </p:cNvSpPr>
              <p:nvPr/>
            </p:nvSpPr>
            <p:spPr bwMode="gray">
              <a:xfrm>
                <a:off x="2802969" y="2607413"/>
                <a:ext cx="700086" cy="1087064"/>
              </a:xfrm>
              <a:custGeom>
                <a:avLst/>
                <a:gdLst>
                  <a:gd name="T0" fmla="*/ 19 w 502"/>
                  <a:gd name="T1" fmla="*/ 0 h 772"/>
                  <a:gd name="T2" fmla="*/ 0 w 502"/>
                  <a:gd name="T3" fmla="*/ 80 h 772"/>
                  <a:gd name="T4" fmla="*/ 85 w 502"/>
                  <a:gd name="T5" fmla="*/ 209 h 772"/>
                  <a:gd name="T6" fmla="*/ 85 w 502"/>
                  <a:gd name="T7" fmla="*/ 209 h 772"/>
                  <a:gd name="T8" fmla="*/ 86 w 502"/>
                  <a:gd name="T9" fmla="*/ 207 h 772"/>
                  <a:gd name="T10" fmla="*/ 89 w 502"/>
                  <a:gd name="T11" fmla="*/ 201 h 772"/>
                  <a:gd name="T12" fmla="*/ 87 w 502"/>
                  <a:gd name="T13" fmla="*/ 199 h 772"/>
                  <a:gd name="T14" fmla="*/ 89 w 502"/>
                  <a:gd name="T15" fmla="*/ 186 h 772"/>
                  <a:gd name="T16" fmla="*/ 88 w 502"/>
                  <a:gd name="T17" fmla="*/ 181 h 772"/>
                  <a:gd name="T18" fmla="*/ 89 w 502"/>
                  <a:gd name="T19" fmla="*/ 181 h 772"/>
                  <a:gd name="T20" fmla="*/ 91 w 502"/>
                  <a:gd name="T21" fmla="*/ 179 h 772"/>
                  <a:gd name="T22" fmla="*/ 96 w 502"/>
                  <a:gd name="T23" fmla="*/ 181 h 772"/>
                  <a:gd name="T24" fmla="*/ 97 w 502"/>
                  <a:gd name="T25" fmla="*/ 182 h 772"/>
                  <a:gd name="T26" fmla="*/ 97 w 502"/>
                  <a:gd name="T27" fmla="*/ 183 h 772"/>
                  <a:gd name="T28" fmla="*/ 99 w 502"/>
                  <a:gd name="T29" fmla="*/ 185 h 772"/>
                  <a:gd name="T30" fmla="*/ 100 w 502"/>
                  <a:gd name="T31" fmla="*/ 185 h 772"/>
                  <a:gd name="T32" fmla="*/ 105 w 502"/>
                  <a:gd name="T33" fmla="*/ 174 h 772"/>
                  <a:gd name="T34" fmla="*/ 106 w 502"/>
                  <a:gd name="T35" fmla="*/ 160 h 772"/>
                  <a:gd name="T36" fmla="*/ 133 w 502"/>
                  <a:gd name="T37" fmla="*/ 26 h 772"/>
                  <a:gd name="T38" fmla="*/ 76 w 502"/>
                  <a:gd name="T39" fmla="*/ 14 h 772"/>
                  <a:gd name="T40" fmla="*/ 19 w 502"/>
                  <a:gd name="T41" fmla="*/ 0 h 7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2"/>
                  <a:gd name="T64" fmla="*/ 0 h 772"/>
                  <a:gd name="T65" fmla="*/ 502 w 502"/>
                  <a:gd name="T66" fmla="*/ 772 h 7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2" h="772">
                    <a:moveTo>
                      <a:pt x="74" y="0"/>
                    </a:moveTo>
                    <a:lnTo>
                      <a:pt x="0" y="294"/>
                    </a:lnTo>
                    <a:lnTo>
                      <a:pt x="324" y="772"/>
                    </a:lnTo>
                    <a:lnTo>
                      <a:pt x="324" y="768"/>
                    </a:lnTo>
                    <a:lnTo>
                      <a:pt x="328" y="760"/>
                    </a:lnTo>
                    <a:lnTo>
                      <a:pt x="334" y="740"/>
                    </a:lnTo>
                    <a:lnTo>
                      <a:pt x="330" y="732"/>
                    </a:lnTo>
                    <a:lnTo>
                      <a:pt x="336" y="686"/>
                    </a:lnTo>
                    <a:lnTo>
                      <a:pt x="332" y="668"/>
                    </a:lnTo>
                    <a:lnTo>
                      <a:pt x="336" y="662"/>
                    </a:lnTo>
                    <a:lnTo>
                      <a:pt x="348" y="660"/>
                    </a:lnTo>
                    <a:lnTo>
                      <a:pt x="364" y="664"/>
                    </a:lnTo>
                    <a:lnTo>
                      <a:pt x="368" y="670"/>
                    </a:lnTo>
                    <a:lnTo>
                      <a:pt x="368" y="674"/>
                    </a:lnTo>
                    <a:lnTo>
                      <a:pt x="374" y="680"/>
                    </a:lnTo>
                    <a:lnTo>
                      <a:pt x="382" y="680"/>
                    </a:lnTo>
                    <a:lnTo>
                      <a:pt x="398" y="638"/>
                    </a:lnTo>
                    <a:lnTo>
                      <a:pt x="406" y="586"/>
                    </a:lnTo>
                    <a:lnTo>
                      <a:pt x="502" y="94"/>
                    </a:lnTo>
                    <a:lnTo>
                      <a:pt x="286" y="50"/>
                    </a:lnTo>
                    <a:lnTo>
                      <a:pt x="74" y="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5" name="Freeform 61"/>
              <p:cNvSpPr>
                <a:spLocks/>
              </p:cNvSpPr>
              <p:nvPr/>
            </p:nvSpPr>
            <p:spPr bwMode="gray">
              <a:xfrm>
                <a:off x="3920195" y="2963801"/>
                <a:ext cx="801945" cy="636290"/>
              </a:xfrm>
              <a:custGeom>
                <a:avLst/>
                <a:gdLst>
                  <a:gd name="T0" fmla="*/ 0 w 572"/>
                  <a:gd name="T1" fmla="*/ 104 h 454"/>
                  <a:gd name="T2" fmla="*/ 15 w 572"/>
                  <a:gd name="T3" fmla="*/ 0 h 454"/>
                  <a:gd name="T4" fmla="*/ 117 w 572"/>
                  <a:gd name="T5" fmla="*/ 11 h 454"/>
                  <a:gd name="T6" fmla="*/ 159 w 572"/>
                  <a:gd name="T7" fmla="*/ 14 h 454"/>
                  <a:gd name="T8" fmla="*/ 156 w 572"/>
                  <a:gd name="T9" fmla="*/ 40 h 454"/>
                  <a:gd name="T10" fmla="*/ 152 w 572"/>
                  <a:gd name="T11" fmla="*/ 118 h 454"/>
                  <a:gd name="T12" fmla="*/ 131 w 572"/>
                  <a:gd name="T13" fmla="*/ 117 h 454"/>
                  <a:gd name="T14" fmla="*/ 0 w 572"/>
                  <a:gd name="T15" fmla="*/ 104 h 454"/>
                  <a:gd name="T16" fmla="*/ 0 60000 65536"/>
                  <a:gd name="T17" fmla="*/ 0 60000 65536"/>
                  <a:gd name="T18" fmla="*/ 0 60000 65536"/>
                  <a:gd name="T19" fmla="*/ 0 60000 65536"/>
                  <a:gd name="T20" fmla="*/ 0 60000 65536"/>
                  <a:gd name="T21" fmla="*/ 0 60000 65536"/>
                  <a:gd name="T22" fmla="*/ 0 60000 65536"/>
                  <a:gd name="T23" fmla="*/ 0 60000 65536"/>
                  <a:gd name="T24" fmla="*/ 0 w 572"/>
                  <a:gd name="T25" fmla="*/ 0 h 454"/>
                  <a:gd name="T26" fmla="*/ 572 w 572"/>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2" h="454">
                    <a:moveTo>
                      <a:pt x="0" y="396"/>
                    </a:moveTo>
                    <a:lnTo>
                      <a:pt x="54" y="0"/>
                    </a:lnTo>
                    <a:lnTo>
                      <a:pt x="424" y="42"/>
                    </a:lnTo>
                    <a:lnTo>
                      <a:pt x="572" y="54"/>
                    </a:lnTo>
                    <a:lnTo>
                      <a:pt x="566" y="154"/>
                    </a:lnTo>
                    <a:lnTo>
                      <a:pt x="548" y="454"/>
                    </a:lnTo>
                    <a:lnTo>
                      <a:pt x="472" y="448"/>
                    </a:lnTo>
                    <a:lnTo>
                      <a:pt x="0" y="396"/>
                    </a:lnTo>
                    <a:close/>
                  </a:path>
                </a:pathLst>
              </a:custGeom>
              <a:solidFill>
                <a:srgbClr val="FF6600"/>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6" name="Freeform 62"/>
              <p:cNvSpPr>
                <a:spLocks/>
              </p:cNvSpPr>
              <p:nvPr/>
            </p:nvSpPr>
            <p:spPr bwMode="gray">
              <a:xfrm>
                <a:off x="3808634" y="3518724"/>
                <a:ext cx="771226" cy="805534"/>
              </a:xfrm>
              <a:custGeom>
                <a:avLst/>
                <a:gdLst>
                  <a:gd name="T0" fmla="*/ 22 w 552"/>
                  <a:gd name="T1" fmla="*/ 0 h 570"/>
                  <a:gd name="T2" fmla="*/ 0 w 552"/>
                  <a:gd name="T3" fmla="*/ 157 h 570"/>
                  <a:gd name="T4" fmla="*/ 0 w 552"/>
                  <a:gd name="T5" fmla="*/ 157 h 570"/>
                  <a:gd name="T6" fmla="*/ 19 w 552"/>
                  <a:gd name="T7" fmla="*/ 160 h 570"/>
                  <a:gd name="T8" fmla="*/ 21 w 552"/>
                  <a:gd name="T9" fmla="*/ 148 h 570"/>
                  <a:gd name="T10" fmla="*/ 58 w 552"/>
                  <a:gd name="T11" fmla="*/ 152 h 570"/>
                  <a:gd name="T12" fmla="*/ 58 w 552"/>
                  <a:gd name="T13" fmla="*/ 152 h 570"/>
                  <a:gd name="T14" fmla="*/ 56 w 552"/>
                  <a:gd name="T15" fmla="*/ 149 h 570"/>
                  <a:gd name="T16" fmla="*/ 58 w 552"/>
                  <a:gd name="T17" fmla="*/ 148 h 570"/>
                  <a:gd name="T18" fmla="*/ 57 w 552"/>
                  <a:gd name="T19" fmla="*/ 148 h 570"/>
                  <a:gd name="T20" fmla="*/ 56 w 552"/>
                  <a:gd name="T21" fmla="*/ 146 h 570"/>
                  <a:gd name="T22" fmla="*/ 57 w 552"/>
                  <a:gd name="T23" fmla="*/ 146 h 570"/>
                  <a:gd name="T24" fmla="*/ 137 w 552"/>
                  <a:gd name="T25" fmla="*/ 155 h 570"/>
                  <a:gd name="T26" fmla="*/ 146 w 552"/>
                  <a:gd name="T27" fmla="*/ 28 h 570"/>
                  <a:gd name="T28" fmla="*/ 147 w 552"/>
                  <a:gd name="T29" fmla="*/ 28 h 570"/>
                  <a:gd name="T30" fmla="*/ 149 w 552"/>
                  <a:gd name="T31" fmla="*/ 15 h 570"/>
                  <a:gd name="T32" fmla="*/ 22 w 552"/>
                  <a:gd name="T33" fmla="*/ 0 h 5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2"/>
                  <a:gd name="T52" fmla="*/ 0 h 570"/>
                  <a:gd name="T53" fmla="*/ 552 w 552"/>
                  <a:gd name="T54" fmla="*/ 570 h 5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2" h="570">
                    <a:moveTo>
                      <a:pt x="80" y="0"/>
                    </a:moveTo>
                    <a:lnTo>
                      <a:pt x="0" y="560"/>
                    </a:lnTo>
                    <a:lnTo>
                      <a:pt x="72" y="570"/>
                    </a:lnTo>
                    <a:lnTo>
                      <a:pt x="78" y="526"/>
                    </a:lnTo>
                    <a:lnTo>
                      <a:pt x="214" y="542"/>
                    </a:lnTo>
                    <a:lnTo>
                      <a:pt x="214" y="540"/>
                    </a:lnTo>
                    <a:lnTo>
                      <a:pt x="210" y="532"/>
                    </a:lnTo>
                    <a:lnTo>
                      <a:pt x="214" y="528"/>
                    </a:lnTo>
                    <a:lnTo>
                      <a:pt x="212" y="526"/>
                    </a:lnTo>
                    <a:lnTo>
                      <a:pt x="210" y="522"/>
                    </a:lnTo>
                    <a:lnTo>
                      <a:pt x="212" y="520"/>
                    </a:lnTo>
                    <a:lnTo>
                      <a:pt x="508" y="550"/>
                    </a:lnTo>
                    <a:lnTo>
                      <a:pt x="544" y="102"/>
                    </a:lnTo>
                    <a:lnTo>
                      <a:pt x="550" y="102"/>
                    </a:lnTo>
                    <a:lnTo>
                      <a:pt x="552" y="52"/>
                    </a:lnTo>
                    <a:lnTo>
                      <a:pt x="80" y="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7" name="Freeform 63"/>
              <p:cNvSpPr>
                <a:spLocks/>
              </p:cNvSpPr>
              <p:nvPr/>
            </p:nvSpPr>
            <p:spPr bwMode="gray">
              <a:xfrm>
                <a:off x="3368857" y="2739227"/>
                <a:ext cx="628945" cy="779496"/>
              </a:xfrm>
              <a:custGeom>
                <a:avLst/>
                <a:gdLst>
                  <a:gd name="T0" fmla="*/ 115 w 446"/>
                  <a:gd name="T1" fmla="*/ 150 h 554"/>
                  <a:gd name="T2" fmla="*/ 130 w 446"/>
                  <a:gd name="T3" fmla="*/ 42 h 554"/>
                  <a:gd name="T4" fmla="*/ 88 w 446"/>
                  <a:gd name="T5" fmla="*/ 36 h 554"/>
                  <a:gd name="T6" fmla="*/ 92 w 446"/>
                  <a:gd name="T7" fmla="*/ 10 h 554"/>
                  <a:gd name="T8" fmla="*/ 29 w 446"/>
                  <a:gd name="T9" fmla="*/ 0 h 554"/>
                  <a:gd name="T10" fmla="*/ 0 w 446"/>
                  <a:gd name="T11" fmla="*/ 132 h 554"/>
                  <a:gd name="T12" fmla="*/ 0 w 446"/>
                  <a:gd name="T13" fmla="*/ 132 h 554"/>
                  <a:gd name="T14" fmla="*/ 115 w 446"/>
                  <a:gd name="T15" fmla="*/ 150 h 554"/>
                  <a:gd name="T16" fmla="*/ 0 60000 65536"/>
                  <a:gd name="T17" fmla="*/ 0 60000 65536"/>
                  <a:gd name="T18" fmla="*/ 0 60000 65536"/>
                  <a:gd name="T19" fmla="*/ 0 60000 65536"/>
                  <a:gd name="T20" fmla="*/ 0 60000 65536"/>
                  <a:gd name="T21" fmla="*/ 0 60000 65536"/>
                  <a:gd name="T22" fmla="*/ 0 60000 65536"/>
                  <a:gd name="T23" fmla="*/ 0 60000 65536"/>
                  <a:gd name="T24" fmla="*/ 0 w 446"/>
                  <a:gd name="T25" fmla="*/ 0 h 554"/>
                  <a:gd name="T26" fmla="*/ 446 w 446"/>
                  <a:gd name="T27" fmla="*/ 554 h 5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6" h="554">
                    <a:moveTo>
                      <a:pt x="392" y="554"/>
                    </a:moveTo>
                    <a:lnTo>
                      <a:pt x="446" y="158"/>
                    </a:lnTo>
                    <a:lnTo>
                      <a:pt x="300" y="136"/>
                    </a:lnTo>
                    <a:lnTo>
                      <a:pt x="314" y="40"/>
                    </a:lnTo>
                    <a:lnTo>
                      <a:pt x="96" y="0"/>
                    </a:lnTo>
                    <a:lnTo>
                      <a:pt x="0" y="492"/>
                    </a:lnTo>
                    <a:lnTo>
                      <a:pt x="392" y="554"/>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8" name="Freeform 64"/>
              <p:cNvSpPr>
                <a:spLocks/>
              </p:cNvSpPr>
              <p:nvPr/>
            </p:nvSpPr>
            <p:spPr bwMode="gray">
              <a:xfrm>
                <a:off x="3477184" y="1743295"/>
                <a:ext cx="1130161" cy="720913"/>
              </a:xfrm>
              <a:custGeom>
                <a:avLst/>
                <a:gdLst>
                  <a:gd name="T0" fmla="*/ 79 w 806"/>
                  <a:gd name="T1" fmla="*/ 127 h 510"/>
                  <a:gd name="T2" fmla="*/ 76 w 806"/>
                  <a:gd name="T3" fmla="*/ 141 h 510"/>
                  <a:gd name="T4" fmla="*/ 74 w 806"/>
                  <a:gd name="T5" fmla="*/ 135 h 510"/>
                  <a:gd name="T6" fmla="*/ 69 w 806"/>
                  <a:gd name="T7" fmla="*/ 135 h 510"/>
                  <a:gd name="T8" fmla="*/ 63 w 806"/>
                  <a:gd name="T9" fmla="*/ 137 h 510"/>
                  <a:gd name="T10" fmla="*/ 60 w 806"/>
                  <a:gd name="T11" fmla="*/ 136 h 510"/>
                  <a:gd name="T12" fmla="*/ 54 w 806"/>
                  <a:gd name="T13" fmla="*/ 135 h 510"/>
                  <a:gd name="T14" fmla="*/ 49 w 806"/>
                  <a:gd name="T15" fmla="*/ 137 h 510"/>
                  <a:gd name="T16" fmla="*/ 45 w 806"/>
                  <a:gd name="T17" fmla="*/ 135 h 510"/>
                  <a:gd name="T18" fmla="*/ 42 w 806"/>
                  <a:gd name="T19" fmla="*/ 137 h 510"/>
                  <a:gd name="T20" fmla="*/ 36 w 806"/>
                  <a:gd name="T21" fmla="*/ 134 h 510"/>
                  <a:gd name="T22" fmla="*/ 38 w 806"/>
                  <a:gd name="T23" fmla="*/ 129 h 510"/>
                  <a:gd name="T24" fmla="*/ 36 w 806"/>
                  <a:gd name="T25" fmla="*/ 124 h 510"/>
                  <a:gd name="T26" fmla="*/ 31 w 806"/>
                  <a:gd name="T27" fmla="*/ 121 h 510"/>
                  <a:gd name="T28" fmla="*/ 31 w 806"/>
                  <a:gd name="T29" fmla="*/ 117 h 510"/>
                  <a:gd name="T30" fmla="*/ 29 w 806"/>
                  <a:gd name="T31" fmla="*/ 110 h 510"/>
                  <a:gd name="T32" fmla="*/ 31 w 806"/>
                  <a:gd name="T33" fmla="*/ 101 h 510"/>
                  <a:gd name="T34" fmla="*/ 27 w 806"/>
                  <a:gd name="T35" fmla="*/ 100 h 510"/>
                  <a:gd name="T36" fmla="*/ 27 w 806"/>
                  <a:gd name="T37" fmla="*/ 97 h 510"/>
                  <a:gd name="T38" fmla="*/ 20 w 806"/>
                  <a:gd name="T39" fmla="*/ 102 h 510"/>
                  <a:gd name="T40" fmla="*/ 15 w 806"/>
                  <a:gd name="T41" fmla="*/ 98 h 510"/>
                  <a:gd name="T42" fmla="*/ 15 w 806"/>
                  <a:gd name="T43" fmla="*/ 95 h 510"/>
                  <a:gd name="T44" fmla="*/ 19 w 806"/>
                  <a:gd name="T45" fmla="*/ 89 h 510"/>
                  <a:gd name="T46" fmla="*/ 17 w 806"/>
                  <a:gd name="T47" fmla="*/ 88 h 510"/>
                  <a:gd name="T48" fmla="*/ 20 w 806"/>
                  <a:gd name="T49" fmla="*/ 81 h 510"/>
                  <a:gd name="T50" fmla="*/ 23 w 806"/>
                  <a:gd name="T51" fmla="*/ 71 h 510"/>
                  <a:gd name="T52" fmla="*/ 19 w 806"/>
                  <a:gd name="T53" fmla="*/ 69 h 510"/>
                  <a:gd name="T54" fmla="*/ 16 w 806"/>
                  <a:gd name="T55" fmla="*/ 67 h 510"/>
                  <a:gd name="T56" fmla="*/ 14 w 806"/>
                  <a:gd name="T57" fmla="*/ 58 h 510"/>
                  <a:gd name="T58" fmla="*/ 6 w 806"/>
                  <a:gd name="T59" fmla="*/ 48 h 510"/>
                  <a:gd name="T60" fmla="*/ 3 w 806"/>
                  <a:gd name="T61" fmla="*/ 43 h 510"/>
                  <a:gd name="T62" fmla="*/ 4 w 806"/>
                  <a:gd name="T63" fmla="*/ 38 h 510"/>
                  <a:gd name="T64" fmla="*/ 0 w 806"/>
                  <a:gd name="T65" fmla="*/ 27 h 510"/>
                  <a:gd name="T66" fmla="*/ 25 w 806"/>
                  <a:gd name="T67" fmla="*/ 3 h 510"/>
                  <a:gd name="T68" fmla="*/ 136 w 806"/>
                  <a:gd name="T69" fmla="*/ 23 h 510"/>
                  <a:gd name="T70" fmla="*/ 217 w 806"/>
                  <a:gd name="T71" fmla="*/ 117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6"/>
                  <a:gd name="T109" fmla="*/ 0 h 510"/>
                  <a:gd name="T110" fmla="*/ 806 w 806"/>
                  <a:gd name="T111" fmla="*/ 510 h 5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6" h="510">
                    <a:moveTo>
                      <a:pt x="772" y="510"/>
                    </a:moveTo>
                    <a:lnTo>
                      <a:pt x="282" y="450"/>
                    </a:lnTo>
                    <a:lnTo>
                      <a:pt x="274" y="500"/>
                    </a:lnTo>
                    <a:lnTo>
                      <a:pt x="268" y="492"/>
                    </a:lnTo>
                    <a:lnTo>
                      <a:pt x="266" y="480"/>
                    </a:lnTo>
                    <a:lnTo>
                      <a:pt x="256" y="472"/>
                    </a:lnTo>
                    <a:lnTo>
                      <a:pt x="246" y="478"/>
                    </a:lnTo>
                    <a:lnTo>
                      <a:pt x="248" y="486"/>
                    </a:lnTo>
                    <a:lnTo>
                      <a:pt x="228" y="486"/>
                    </a:lnTo>
                    <a:lnTo>
                      <a:pt x="224" y="488"/>
                    </a:lnTo>
                    <a:lnTo>
                      <a:pt x="216" y="482"/>
                    </a:lnTo>
                    <a:lnTo>
                      <a:pt x="196" y="482"/>
                    </a:lnTo>
                    <a:lnTo>
                      <a:pt x="192" y="478"/>
                    </a:lnTo>
                    <a:lnTo>
                      <a:pt x="188" y="478"/>
                    </a:lnTo>
                    <a:lnTo>
                      <a:pt x="180" y="486"/>
                    </a:lnTo>
                    <a:lnTo>
                      <a:pt x="174" y="484"/>
                    </a:lnTo>
                    <a:lnTo>
                      <a:pt x="160" y="478"/>
                    </a:lnTo>
                    <a:lnTo>
                      <a:pt x="154" y="480"/>
                    </a:lnTo>
                    <a:lnTo>
                      <a:pt x="150" y="490"/>
                    </a:lnTo>
                    <a:lnTo>
                      <a:pt x="140" y="484"/>
                    </a:lnTo>
                    <a:lnTo>
                      <a:pt x="134" y="474"/>
                    </a:lnTo>
                    <a:lnTo>
                      <a:pt x="134" y="470"/>
                    </a:lnTo>
                    <a:lnTo>
                      <a:pt x="138" y="458"/>
                    </a:lnTo>
                    <a:lnTo>
                      <a:pt x="136" y="450"/>
                    </a:lnTo>
                    <a:lnTo>
                      <a:pt x="128" y="442"/>
                    </a:lnTo>
                    <a:lnTo>
                      <a:pt x="120" y="442"/>
                    </a:lnTo>
                    <a:lnTo>
                      <a:pt x="112" y="428"/>
                    </a:lnTo>
                    <a:lnTo>
                      <a:pt x="118" y="420"/>
                    </a:lnTo>
                    <a:lnTo>
                      <a:pt x="118" y="414"/>
                    </a:lnTo>
                    <a:lnTo>
                      <a:pt x="110" y="402"/>
                    </a:lnTo>
                    <a:lnTo>
                      <a:pt x="106" y="390"/>
                    </a:lnTo>
                    <a:lnTo>
                      <a:pt x="106" y="370"/>
                    </a:lnTo>
                    <a:lnTo>
                      <a:pt x="108" y="358"/>
                    </a:lnTo>
                    <a:lnTo>
                      <a:pt x="104" y="354"/>
                    </a:lnTo>
                    <a:lnTo>
                      <a:pt x="100" y="352"/>
                    </a:lnTo>
                    <a:lnTo>
                      <a:pt x="98" y="344"/>
                    </a:lnTo>
                    <a:lnTo>
                      <a:pt x="96" y="344"/>
                    </a:lnTo>
                    <a:lnTo>
                      <a:pt x="92" y="344"/>
                    </a:lnTo>
                    <a:lnTo>
                      <a:pt x="72" y="362"/>
                    </a:lnTo>
                    <a:lnTo>
                      <a:pt x="68" y="362"/>
                    </a:lnTo>
                    <a:lnTo>
                      <a:pt x="54" y="350"/>
                    </a:lnTo>
                    <a:lnTo>
                      <a:pt x="58" y="342"/>
                    </a:lnTo>
                    <a:lnTo>
                      <a:pt x="56" y="336"/>
                    </a:lnTo>
                    <a:lnTo>
                      <a:pt x="56" y="328"/>
                    </a:lnTo>
                    <a:lnTo>
                      <a:pt x="68" y="320"/>
                    </a:lnTo>
                    <a:lnTo>
                      <a:pt x="68" y="310"/>
                    </a:lnTo>
                    <a:lnTo>
                      <a:pt x="66" y="310"/>
                    </a:lnTo>
                    <a:lnTo>
                      <a:pt x="68" y="294"/>
                    </a:lnTo>
                    <a:lnTo>
                      <a:pt x="74" y="288"/>
                    </a:lnTo>
                    <a:lnTo>
                      <a:pt x="72" y="284"/>
                    </a:lnTo>
                    <a:lnTo>
                      <a:pt x="88" y="252"/>
                    </a:lnTo>
                    <a:lnTo>
                      <a:pt x="84" y="246"/>
                    </a:lnTo>
                    <a:lnTo>
                      <a:pt x="68" y="244"/>
                    </a:lnTo>
                    <a:lnTo>
                      <a:pt x="68" y="236"/>
                    </a:lnTo>
                    <a:lnTo>
                      <a:pt x="58" y="236"/>
                    </a:lnTo>
                    <a:lnTo>
                      <a:pt x="52" y="222"/>
                    </a:lnTo>
                    <a:lnTo>
                      <a:pt x="50" y="210"/>
                    </a:lnTo>
                    <a:lnTo>
                      <a:pt x="38" y="184"/>
                    </a:lnTo>
                    <a:lnTo>
                      <a:pt x="20" y="168"/>
                    </a:lnTo>
                    <a:lnTo>
                      <a:pt x="12" y="156"/>
                    </a:lnTo>
                    <a:lnTo>
                      <a:pt x="8" y="152"/>
                    </a:lnTo>
                    <a:lnTo>
                      <a:pt x="12" y="146"/>
                    </a:lnTo>
                    <a:lnTo>
                      <a:pt x="16" y="138"/>
                    </a:lnTo>
                    <a:lnTo>
                      <a:pt x="12" y="120"/>
                    </a:lnTo>
                    <a:lnTo>
                      <a:pt x="0" y="94"/>
                    </a:lnTo>
                    <a:lnTo>
                      <a:pt x="18" y="0"/>
                    </a:lnTo>
                    <a:lnTo>
                      <a:pt x="92" y="12"/>
                    </a:lnTo>
                    <a:lnTo>
                      <a:pt x="288" y="46"/>
                    </a:lnTo>
                    <a:lnTo>
                      <a:pt x="490" y="80"/>
                    </a:lnTo>
                    <a:lnTo>
                      <a:pt x="806" y="112"/>
                    </a:lnTo>
                    <a:lnTo>
                      <a:pt x="782" y="414"/>
                    </a:lnTo>
                    <a:lnTo>
                      <a:pt x="772" y="510"/>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99" name="Freeform 65"/>
              <p:cNvSpPr>
                <a:spLocks/>
              </p:cNvSpPr>
              <p:nvPr/>
            </p:nvSpPr>
            <p:spPr bwMode="gray">
              <a:xfrm>
                <a:off x="3792465" y="2377958"/>
                <a:ext cx="764759" cy="641172"/>
              </a:xfrm>
              <a:custGeom>
                <a:avLst/>
                <a:gdLst>
                  <a:gd name="T0" fmla="*/ 137 w 548"/>
                  <a:gd name="T1" fmla="*/ 122 h 456"/>
                  <a:gd name="T2" fmla="*/ 142 w 548"/>
                  <a:gd name="T3" fmla="*/ 68 h 456"/>
                  <a:gd name="T4" fmla="*/ 145 w 548"/>
                  <a:gd name="T5" fmla="*/ 16 h 456"/>
                  <a:gd name="T6" fmla="*/ 16 w 548"/>
                  <a:gd name="T7" fmla="*/ 0 h 456"/>
                  <a:gd name="T8" fmla="*/ 14 w 548"/>
                  <a:gd name="T9" fmla="*/ 14 h 456"/>
                  <a:gd name="T10" fmla="*/ 4 w 548"/>
                  <a:gd name="T11" fmla="*/ 79 h 456"/>
                  <a:gd name="T12" fmla="*/ 3 w 548"/>
                  <a:gd name="T13" fmla="*/ 79 h 456"/>
                  <a:gd name="T14" fmla="*/ 0 w 548"/>
                  <a:gd name="T15" fmla="*/ 105 h 456"/>
                  <a:gd name="T16" fmla="*/ 39 w 548"/>
                  <a:gd name="T17" fmla="*/ 111 h 456"/>
                  <a:gd name="T18" fmla="*/ 137 w 548"/>
                  <a:gd name="T19" fmla="*/ 122 h 456"/>
                  <a:gd name="T20" fmla="*/ 137 w 548"/>
                  <a:gd name="T21" fmla="*/ 122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8"/>
                  <a:gd name="T34" fmla="*/ 0 h 456"/>
                  <a:gd name="T35" fmla="*/ 548 w 548"/>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8" h="456">
                    <a:moveTo>
                      <a:pt x="516" y="456"/>
                    </a:moveTo>
                    <a:lnTo>
                      <a:pt x="532" y="256"/>
                    </a:lnTo>
                    <a:lnTo>
                      <a:pt x="548" y="60"/>
                    </a:lnTo>
                    <a:lnTo>
                      <a:pt x="58" y="0"/>
                    </a:lnTo>
                    <a:lnTo>
                      <a:pt x="50" y="50"/>
                    </a:lnTo>
                    <a:lnTo>
                      <a:pt x="16" y="296"/>
                    </a:lnTo>
                    <a:lnTo>
                      <a:pt x="14" y="296"/>
                    </a:lnTo>
                    <a:lnTo>
                      <a:pt x="0" y="392"/>
                    </a:lnTo>
                    <a:lnTo>
                      <a:pt x="146" y="414"/>
                    </a:lnTo>
                    <a:lnTo>
                      <a:pt x="516" y="456"/>
                    </a:lnTo>
                    <a:close/>
                  </a:path>
                </a:pathLst>
              </a:custGeom>
              <a:solidFill>
                <a:schemeClr val="accent4"/>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0" name="Freeform 66"/>
              <p:cNvSpPr>
                <a:spLocks/>
              </p:cNvSpPr>
              <p:nvPr/>
            </p:nvSpPr>
            <p:spPr bwMode="gray">
              <a:xfrm>
                <a:off x="3163520" y="3432475"/>
                <a:ext cx="756674" cy="877137"/>
              </a:xfrm>
              <a:custGeom>
                <a:avLst/>
                <a:gdLst>
                  <a:gd name="T0" fmla="*/ 130 w 538"/>
                  <a:gd name="T1" fmla="*/ 172 h 622"/>
                  <a:gd name="T2" fmla="*/ 154 w 538"/>
                  <a:gd name="T3" fmla="*/ 17 h 622"/>
                  <a:gd name="T4" fmla="*/ 43 w 538"/>
                  <a:gd name="T5" fmla="*/ 0 h 622"/>
                  <a:gd name="T6" fmla="*/ 43 w 538"/>
                  <a:gd name="T7" fmla="*/ 0 h 622"/>
                  <a:gd name="T8" fmla="*/ 38 w 538"/>
                  <a:gd name="T9" fmla="*/ 14 h 622"/>
                  <a:gd name="T10" fmla="*/ 35 w 538"/>
                  <a:gd name="T11" fmla="*/ 26 h 622"/>
                  <a:gd name="T12" fmla="*/ 32 w 538"/>
                  <a:gd name="T13" fmla="*/ 26 h 622"/>
                  <a:gd name="T14" fmla="*/ 31 w 538"/>
                  <a:gd name="T15" fmla="*/ 23 h 622"/>
                  <a:gd name="T16" fmla="*/ 31 w 538"/>
                  <a:gd name="T17" fmla="*/ 23 h 622"/>
                  <a:gd name="T18" fmla="*/ 29 w 538"/>
                  <a:gd name="T19" fmla="*/ 22 h 622"/>
                  <a:gd name="T20" fmla="*/ 24 w 538"/>
                  <a:gd name="T21" fmla="*/ 20 h 622"/>
                  <a:gd name="T22" fmla="*/ 21 w 538"/>
                  <a:gd name="T23" fmla="*/ 20 h 622"/>
                  <a:gd name="T24" fmla="*/ 21 w 538"/>
                  <a:gd name="T25" fmla="*/ 23 h 622"/>
                  <a:gd name="T26" fmla="*/ 21 w 538"/>
                  <a:gd name="T27" fmla="*/ 27 h 622"/>
                  <a:gd name="T28" fmla="*/ 20 w 538"/>
                  <a:gd name="T29" fmla="*/ 41 h 622"/>
                  <a:gd name="T30" fmla="*/ 21 w 538"/>
                  <a:gd name="T31" fmla="*/ 42 h 622"/>
                  <a:gd name="T32" fmla="*/ 19 w 538"/>
                  <a:gd name="T33" fmla="*/ 49 h 622"/>
                  <a:gd name="T34" fmla="*/ 18 w 538"/>
                  <a:gd name="T35" fmla="*/ 50 h 622"/>
                  <a:gd name="T36" fmla="*/ 18 w 538"/>
                  <a:gd name="T37" fmla="*/ 51 h 622"/>
                  <a:gd name="T38" fmla="*/ 18 w 538"/>
                  <a:gd name="T39" fmla="*/ 55 h 622"/>
                  <a:gd name="T40" fmla="*/ 18 w 538"/>
                  <a:gd name="T41" fmla="*/ 57 h 622"/>
                  <a:gd name="T42" fmla="*/ 18 w 538"/>
                  <a:gd name="T43" fmla="*/ 58 h 622"/>
                  <a:gd name="T44" fmla="*/ 20 w 538"/>
                  <a:gd name="T45" fmla="*/ 61 h 622"/>
                  <a:gd name="T46" fmla="*/ 20 w 538"/>
                  <a:gd name="T47" fmla="*/ 65 h 622"/>
                  <a:gd name="T48" fmla="*/ 21 w 538"/>
                  <a:gd name="T49" fmla="*/ 66 h 622"/>
                  <a:gd name="T50" fmla="*/ 21 w 538"/>
                  <a:gd name="T51" fmla="*/ 69 h 622"/>
                  <a:gd name="T52" fmla="*/ 23 w 538"/>
                  <a:gd name="T53" fmla="*/ 70 h 622"/>
                  <a:gd name="T54" fmla="*/ 24 w 538"/>
                  <a:gd name="T55" fmla="*/ 71 h 622"/>
                  <a:gd name="T56" fmla="*/ 24 w 538"/>
                  <a:gd name="T57" fmla="*/ 75 h 622"/>
                  <a:gd name="T58" fmla="*/ 24 w 538"/>
                  <a:gd name="T59" fmla="*/ 75 h 622"/>
                  <a:gd name="T60" fmla="*/ 24 w 538"/>
                  <a:gd name="T61" fmla="*/ 75 h 622"/>
                  <a:gd name="T62" fmla="*/ 21 w 538"/>
                  <a:gd name="T63" fmla="*/ 76 h 622"/>
                  <a:gd name="T64" fmla="*/ 17 w 538"/>
                  <a:gd name="T65" fmla="*/ 78 h 622"/>
                  <a:gd name="T66" fmla="*/ 15 w 538"/>
                  <a:gd name="T67" fmla="*/ 81 h 622"/>
                  <a:gd name="T68" fmla="*/ 13 w 538"/>
                  <a:gd name="T69" fmla="*/ 88 h 622"/>
                  <a:gd name="T70" fmla="*/ 9 w 538"/>
                  <a:gd name="T71" fmla="*/ 94 h 622"/>
                  <a:gd name="T72" fmla="*/ 7 w 538"/>
                  <a:gd name="T73" fmla="*/ 94 h 622"/>
                  <a:gd name="T74" fmla="*/ 7 w 538"/>
                  <a:gd name="T75" fmla="*/ 95 h 622"/>
                  <a:gd name="T76" fmla="*/ 7 w 538"/>
                  <a:gd name="T77" fmla="*/ 98 h 622"/>
                  <a:gd name="T78" fmla="*/ 7 w 538"/>
                  <a:gd name="T79" fmla="*/ 100 h 622"/>
                  <a:gd name="T80" fmla="*/ 6 w 538"/>
                  <a:gd name="T81" fmla="*/ 103 h 622"/>
                  <a:gd name="T82" fmla="*/ 7 w 538"/>
                  <a:gd name="T83" fmla="*/ 104 h 622"/>
                  <a:gd name="T84" fmla="*/ 10 w 538"/>
                  <a:gd name="T85" fmla="*/ 106 h 622"/>
                  <a:gd name="T86" fmla="*/ 10 w 538"/>
                  <a:gd name="T87" fmla="*/ 108 h 622"/>
                  <a:gd name="T88" fmla="*/ 9 w 538"/>
                  <a:gd name="T89" fmla="*/ 109 h 622"/>
                  <a:gd name="T90" fmla="*/ 9 w 538"/>
                  <a:gd name="T91" fmla="*/ 111 h 622"/>
                  <a:gd name="T92" fmla="*/ 7 w 538"/>
                  <a:gd name="T93" fmla="*/ 113 h 622"/>
                  <a:gd name="T94" fmla="*/ 6 w 538"/>
                  <a:gd name="T95" fmla="*/ 113 h 622"/>
                  <a:gd name="T96" fmla="*/ 3 w 538"/>
                  <a:gd name="T97" fmla="*/ 112 h 622"/>
                  <a:gd name="T98" fmla="*/ 0 w 538"/>
                  <a:gd name="T99" fmla="*/ 120 h 622"/>
                  <a:gd name="T100" fmla="*/ 83 w 538"/>
                  <a:gd name="T101" fmla="*/ 164 h 622"/>
                  <a:gd name="T102" fmla="*/ 130 w 538"/>
                  <a:gd name="T103" fmla="*/ 172 h 622"/>
                  <a:gd name="T104" fmla="*/ 130 w 538"/>
                  <a:gd name="T105" fmla="*/ 172 h 6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38"/>
                  <a:gd name="T160" fmla="*/ 0 h 622"/>
                  <a:gd name="T161" fmla="*/ 538 w 538"/>
                  <a:gd name="T162" fmla="*/ 622 h 6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38" h="622">
                    <a:moveTo>
                      <a:pt x="458" y="622"/>
                    </a:moveTo>
                    <a:lnTo>
                      <a:pt x="538" y="62"/>
                    </a:lnTo>
                    <a:lnTo>
                      <a:pt x="146" y="0"/>
                    </a:lnTo>
                    <a:lnTo>
                      <a:pt x="138" y="52"/>
                    </a:lnTo>
                    <a:lnTo>
                      <a:pt x="122" y="94"/>
                    </a:lnTo>
                    <a:lnTo>
                      <a:pt x="114" y="94"/>
                    </a:lnTo>
                    <a:lnTo>
                      <a:pt x="108" y="88"/>
                    </a:lnTo>
                    <a:lnTo>
                      <a:pt x="108" y="84"/>
                    </a:lnTo>
                    <a:lnTo>
                      <a:pt x="104" y="78"/>
                    </a:lnTo>
                    <a:lnTo>
                      <a:pt x="88" y="74"/>
                    </a:lnTo>
                    <a:lnTo>
                      <a:pt x="76" y="76"/>
                    </a:lnTo>
                    <a:lnTo>
                      <a:pt x="72" y="82"/>
                    </a:lnTo>
                    <a:lnTo>
                      <a:pt x="76" y="100"/>
                    </a:lnTo>
                    <a:lnTo>
                      <a:pt x="70" y="146"/>
                    </a:lnTo>
                    <a:lnTo>
                      <a:pt x="74" y="154"/>
                    </a:lnTo>
                    <a:lnTo>
                      <a:pt x="68" y="174"/>
                    </a:lnTo>
                    <a:lnTo>
                      <a:pt x="64" y="182"/>
                    </a:lnTo>
                    <a:lnTo>
                      <a:pt x="64" y="186"/>
                    </a:lnTo>
                    <a:lnTo>
                      <a:pt x="64" y="200"/>
                    </a:lnTo>
                    <a:lnTo>
                      <a:pt x="66" y="206"/>
                    </a:lnTo>
                    <a:lnTo>
                      <a:pt x="64" y="210"/>
                    </a:lnTo>
                    <a:lnTo>
                      <a:pt x="70" y="222"/>
                    </a:lnTo>
                    <a:lnTo>
                      <a:pt x="70" y="232"/>
                    </a:lnTo>
                    <a:lnTo>
                      <a:pt x="74" y="238"/>
                    </a:lnTo>
                    <a:lnTo>
                      <a:pt x="76" y="250"/>
                    </a:lnTo>
                    <a:lnTo>
                      <a:pt x="82" y="254"/>
                    </a:lnTo>
                    <a:lnTo>
                      <a:pt x="86" y="260"/>
                    </a:lnTo>
                    <a:lnTo>
                      <a:pt x="88" y="268"/>
                    </a:lnTo>
                    <a:lnTo>
                      <a:pt x="86" y="272"/>
                    </a:lnTo>
                    <a:lnTo>
                      <a:pt x="84" y="270"/>
                    </a:lnTo>
                    <a:lnTo>
                      <a:pt x="74" y="278"/>
                    </a:lnTo>
                    <a:lnTo>
                      <a:pt x="62" y="282"/>
                    </a:lnTo>
                    <a:lnTo>
                      <a:pt x="52" y="294"/>
                    </a:lnTo>
                    <a:lnTo>
                      <a:pt x="46" y="320"/>
                    </a:lnTo>
                    <a:lnTo>
                      <a:pt x="30" y="340"/>
                    </a:lnTo>
                    <a:lnTo>
                      <a:pt x="22" y="340"/>
                    </a:lnTo>
                    <a:lnTo>
                      <a:pt x="22" y="346"/>
                    </a:lnTo>
                    <a:lnTo>
                      <a:pt x="24" y="354"/>
                    </a:lnTo>
                    <a:lnTo>
                      <a:pt x="24" y="360"/>
                    </a:lnTo>
                    <a:lnTo>
                      <a:pt x="20" y="372"/>
                    </a:lnTo>
                    <a:lnTo>
                      <a:pt x="22" y="378"/>
                    </a:lnTo>
                    <a:lnTo>
                      <a:pt x="34" y="386"/>
                    </a:lnTo>
                    <a:lnTo>
                      <a:pt x="36" y="392"/>
                    </a:lnTo>
                    <a:lnTo>
                      <a:pt x="32" y="396"/>
                    </a:lnTo>
                    <a:lnTo>
                      <a:pt x="30" y="402"/>
                    </a:lnTo>
                    <a:lnTo>
                      <a:pt x="24" y="410"/>
                    </a:lnTo>
                    <a:lnTo>
                      <a:pt x="20" y="408"/>
                    </a:lnTo>
                    <a:lnTo>
                      <a:pt x="6" y="406"/>
                    </a:lnTo>
                    <a:lnTo>
                      <a:pt x="0" y="430"/>
                    </a:lnTo>
                    <a:lnTo>
                      <a:pt x="290" y="596"/>
                    </a:lnTo>
                    <a:lnTo>
                      <a:pt x="458" y="622"/>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nvGrpSpPr>
            <p:cNvPr id="266" name="Group 265"/>
            <p:cNvGrpSpPr/>
            <p:nvPr/>
          </p:nvGrpSpPr>
          <p:grpSpPr bwMode="auto">
            <a:xfrm>
              <a:off x="3575005" y="4717887"/>
              <a:ext cx="698944" cy="495547"/>
              <a:chOff x="915987" y="5040312"/>
              <a:chExt cx="452438" cy="320675"/>
            </a:xfrm>
            <a:solidFill>
              <a:schemeClr val="accent4"/>
            </a:solidFill>
          </p:grpSpPr>
          <p:sp>
            <p:nvSpPr>
              <p:cNvPr id="276" name="Freeform 42"/>
              <p:cNvSpPr>
                <a:spLocks/>
              </p:cNvSpPr>
              <p:nvPr/>
            </p:nvSpPr>
            <p:spPr bwMode="auto">
              <a:xfrm>
                <a:off x="1260475" y="5230812"/>
                <a:ext cx="107950" cy="130175"/>
              </a:xfrm>
              <a:custGeom>
                <a:avLst/>
                <a:gdLst>
                  <a:gd name="T0" fmla="*/ 2147483647 w 68"/>
                  <a:gd name="T1" fmla="*/ 0 h 82"/>
                  <a:gd name="T2" fmla="*/ 2147483647 w 68"/>
                  <a:gd name="T3" fmla="*/ 2147483647 h 82"/>
                  <a:gd name="T4" fmla="*/ 2147483647 w 68"/>
                  <a:gd name="T5" fmla="*/ 2147483647 h 82"/>
                  <a:gd name="T6" fmla="*/ 2147483647 w 68"/>
                  <a:gd name="T7" fmla="*/ 2147483647 h 82"/>
                  <a:gd name="T8" fmla="*/ 2147483647 w 68"/>
                  <a:gd name="T9" fmla="*/ 2147483647 h 82"/>
                  <a:gd name="T10" fmla="*/ 2147483647 w 68"/>
                  <a:gd name="T11" fmla="*/ 2147483647 h 82"/>
                  <a:gd name="T12" fmla="*/ 2147483647 w 68"/>
                  <a:gd name="T13" fmla="*/ 2147483647 h 82"/>
                  <a:gd name="T14" fmla="*/ 2147483647 w 68"/>
                  <a:gd name="T15" fmla="*/ 2147483647 h 82"/>
                  <a:gd name="T16" fmla="*/ 0 w 68"/>
                  <a:gd name="T17" fmla="*/ 2147483647 h 82"/>
                  <a:gd name="T18" fmla="*/ 2147483647 w 68"/>
                  <a:gd name="T19" fmla="*/ 2147483647 h 82"/>
                  <a:gd name="T20" fmla="*/ 2147483647 w 68"/>
                  <a:gd name="T21" fmla="*/ 2147483647 h 82"/>
                  <a:gd name="T22" fmla="*/ 2147483647 w 68"/>
                  <a:gd name="T23" fmla="*/ 2147483647 h 82"/>
                  <a:gd name="T24" fmla="*/ 2147483647 w 68"/>
                  <a:gd name="T25" fmla="*/ 2147483647 h 82"/>
                  <a:gd name="T26" fmla="*/ 2147483647 w 68"/>
                  <a:gd name="T27" fmla="*/ 2147483647 h 82"/>
                  <a:gd name="T28" fmla="*/ 2147483647 w 68"/>
                  <a:gd name="T29" fmla="*/ 2147483647 h 82"/>
                  <a:gd name="T30" fmla="*/ 2147483647 w 68"/>
                  <a:gd name="T31" fmla="*/ 2147483647 h 82"/>
                  <a:gd name="T32" fmla="*/ 2147483647 w 68"/>
                  <a:gd name="T33" fmla="*/ 2147483647 h 82"/>
                  <a:gd name="T34" fmla="*/ 2147483647 w 68"/>
                  <a:gd name="T35" fmla="*/ 2147483647 h 82"/>
                  <a:gd name="T36" fmla="*/ 2147483647 w 68"/>
                  <a:gd name="T37" fmla="*/ 2147483647 h 82"/>
                  <a:gd name="T38" fmla="*/ 2147483647 w 68"/>
                  <a:gd name="T39" fmla="*/ 2147483647 h 82"/>
                  <a:gd name="T40" fmla="*/ 2147483647 w 68"/>
                  <a:gd name="T41" fmla="*/ 2147483647 h 82"/>
                  <a:gd name="T42" fmla="*/ 2147483647 w 68"/>
                  <a:gd name="T43" fmla="*/ 2147483647 h 82"/>
                  <a:gd name="T44" fmla="*/ 2147483647 w 68"/>
                  <a:gd name="T45" fmla="*/ 2147483647 h 82"/>
                  <a:gd name="T46" fmla="*/ 2147483647 w 68"/>
                  <a:gd name="T47" fmla="*/ 2147483647 h 82"/>
                  <a:gd name="T48" fmla="*/ 2147483647 w 68"/>
                  <a:gd name="T49" fmla="*/ 2147483647 h 82"/>
                  <a:gd name="T50" fmla="*/ 2147483647 w 68"/>
                  <a:gd name="T51" fmla="*/ 2147483647 h 82"/>
                  <a:gd name="T52" fmla="*/ 2147483647 w 68"/>
                  <a:gd name="T53" fmla="*/ 2147483647 h 82"/>
                  <a:gd name="T54" fmla="*/ 2147483647 w 68"/>
                  <a:gd name="T55" fmla="*/ 2147483647 h 82"/>
                  <a:gd name="T56" fmla="*/ 2147483647 w 68"/>
                  <a:gd name="T57" fmla="*/ 2147483647 h 82"/>
                  <a:gd name="T58" fmla="*/ 2147483647 w 68"/>
                  <a:gd name="T59" fmla="*/ 2147483647 h 82"/>
                  <a:gd name="T60" fmla="*/ 2147483647 w 68"/>
                  <a:gd name="T61" fmla="*/ 2147483647 h 82"/>
                  <a:gd name="T62" fmla="*/ 2147483647 w 68"/>
                  <a:gd name="T63" fmla="*/ 2147483647 h 82"/>
                  <a:gd name="T64" fmla="*/ 2147483647 w 68"/>
                  <a:gd name="T65" fmla="*/ 2147483647 h 82"/>
                  <a:gd name="T66" fmla="*/ 2147483647 w 68"/>
                  <a:gd name="T67" fmla="*/ 2147483647 h 82"/>
                  <a:gd name="T68" fmla="*/ 2147483647 w 68"/>
                  <a:gd name="T69" fmla="*/ 2147483647 h 82"/>
                  <a:gd name="T70" fmla="*/ 2147483647 w 68"/>
                  <a:gd name="T71" fmla="*/ 2147483647 h 82"/>
                  <a:gd name="T72" fmla="*/ 2147483647 w 68"/>
                  <a:gd name="T73" fmla="*/ 2147483647 h 82"/>
                  <a:gd name="T74" fmla="*/ 2147483647 w 68"/>
                  <a:gd name="T75" fmla="*/ 2147483647 h 82"/>
                  <a:gd name="T76" fmla="*/ 2147483647 w 68"/>
                  <a:gd name="T77" fmla="*/ 2147483647 h 82"/>
                  <a:gd name="T78" fmla="*/ 2147483647 w 68"/>
                  <a:gd name="T79" fmla="*/ 2147483647 h 82"/>
                  <a:gd name="T80" fmla="*/ 2147483647 w 68"/>
                  <a:gd name="T81" fmla="*/ 2147483647 h 82"/>
                  <a:gd name="T82" fmla="*/ 2147483647 w 68"/>
                  <a:gd name="T83" fmla="*/ 2147483647 h 82"/>
                  <a:gd name="T84" fmla="*/ 2147483647 w 68"/>
                  <a:gd name="T85" fmla="*/ 2147483647 h 82"/>
                  <a:gd name="T86" fmla="*/ 2147483647 w 68"/>
                  <a:gd name="T87" fmla="*/ 2147483647 h 82"/>
                  <a:gd name="T88" fmla="*/ 2147483647 w 68"/>
                  <a:gd name="T89" fmla="*/ 2147483647 h 82"/>
                  <a:gd name="T90" fmla="*/ 2147483647 w 68"/>
                  <a:gd name="T91" fmla="*/ 2147483647 h 82"/>
                  <a:gd name="T92" fmla="*/ 2147483647 w 68"/>
                  <a:gd name="T93" fmla="*/ 2147483647 h 82"/>
                  <a:gd name="T94" fmla="*/ 2147483647 w 68"/>
                  <a:gd name="T95" fmla="*/ 2147483647 h 82"/>
                  <a:gd name="T96" fmla="*/ 2147483647 w 68"/>
                  <a:gd name="T97" fmla="*/ 0 h 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8"/>
                  <a:gd name="T148" fmla="*/ 0 h 82"/>
                  <a:gd name="T149" fmla="*/ 68 w 68"/>
                  <a:gd name="T150" fmla="*/ 82 h 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8" h="82">
                    <a:moveTo>
                      <a:pt x="13" y="0"/>
                    </a:moveTo>
                    <a:lnTo>
                      <a:pt x="12" y="0"/>
                    </a:lnTo>
                    <a:lnTo>
                      <a:pt x="10" y="0"/>
                    </a:lnTo>
                    <a:lnTo>
                      <a:pt x="9" y="2"/>
                    </a:lnTo>
                    <a:lnTo>
                      <a:pt x="8" y="6"/>
                    </a:lnTo>
                    <a:lnTo>
                      <a:pt x="9" y="10"/>
                    </a:lnTo>
                    <a:lnTo>
                      <a:pt x="10" y="11"/>
                    </a:lnTo>
                    <a:lnTo>
                      <a:pt x="11" y="13"/>
                    </a:lnTo>
                    <a:lnTo>
                      <a:pt x="9" y="17"/>
                    </a:lnTo>
                    <a:lnTo>
                      <a:pt x="8" y="20"/>
                    </a:lnTo>
                    <a:lnTo>
                      <a:pt x="6" y="22"/>
                    </a:lnTo>
                    <a:lnTo>
                      <a:pt x="5" y="23"/>
                    </a:lnTo>
                    <a:lnTo>
                      <a:pt x="3" y="24"/>
                    </a:lnTo>
                    <a:lnTo>
                      <a:pt x="2" y="24"/>
                    </a:lnTo>
                    <a:lnTo>
                      <a:pt x="1" y="25"/>
                    </a:lnTo>
                    <a:lnTo>
                      <a:pt x="1" y="26"/>
                    </a:lnTo>
                    <a:lnTo>
                      <a:pt x="0" y="28"/>
                    </a:lnTo>
                    <a:lnTo>
                      <a:pt x="0" y="33"/>
                    </a:lnTo>
                    <a:lnTo>
                      <a:pt x="1" y="37"/>
                    </a:lnTo>
                    <a:lnTo>
                      <a:pt x="2" y="42"/>
                    </a:lnTo>
                    <a:lnTo>
                      <a:pt x="2" y="47"/>
                    </a:lnTo>
                    <a:lnTo>
                      <a:pt x="2" y="52"/>
                    </a:lnTo>
                    <a:lnTo>
                      <a:pt x="2" y="56"/>
                    </a:lnTo>
                    <a:lnTo>
                      <a:pt x="2" y="60"/>
                    </a:lnTo>
                    <a:lnTo>
                      <a:pt x="2" y="63"/>
                    </a:lnTo>
                    <a:lnTo>
                      <a:pt x="3" y="65"/>
                    </a:lnTo>
                    <a:lnTo>
                      <a:pt x="4" y="67"/>
                    </a:lnTo>
                    <a:lnTo>
                      <a:pt x="5" y="68"/>
                    </a:lnTo>
                    <a:lnTo>
                      <a:pt x="6" y="70"/>
                    </a:lnTo>
                    <a:lnTo>
                      <a:pt x="8" y="71"/>
                    </a:lnTo>
                    <a:lnTo>
                      <a:pt x="9" y="72"/>
                    </a:lnTo>
                    <a:lnTo>
                      <a:pt x="11" y="74"/>
                    </a:lnTo>
                    <a:lnTo>
                      <a:pt x="12" y="75"/>
                    </a:lnTo>
                    <a:lnTo>
                      <a:pt x="13" y="76"/>
                    </a:lnTo>
                    <a:lnTo>
                      <a:pt x="15" y="77"/>
                    </a:lnTo>
                    <a:lnTo>
                      <a:pt x="16" y="79"/>
                    </a:lnTo>
                    <a:lnTo>
                      <a:pt x="17" y="80"/>
                    </a:lnTo>
                    <a:lnTo>
                      <a:pt x="18" y="81"/>
                    </a:lnTo>
                    <a:lnTo>
                      <a:pt x="18" y="82"/>
                    </a:lnTo>
                    <a:lnTo>
                      <a:pt x="19" y="82"/>
                    </a:lnTo>
                    <a:lnTo>
                      <a:pt x="20" y="82"/>
                    </a:lnTo>
                    <a:lnTo>
                      <a:pt x="21" y="81"/>
                    </a:lnTo>
                    <a:lnTo>
                      <a:pt x="22" y="80"/>
                    </a:lnTo>
                    <a:lnTo>
                      <a:pt x="23" y="79"/>
                    </a:lnTo>
                    <a:lnTo>
                      <a:pt x="25" y="78"/>
                    </a:lnTo>
                    <a:lnTo>
                      <a:pt x="26" y="77"/>
                    </a:lnTo>
                    <a:lnTo>
                      <a:pt x="27" y="75"/>
                    </a:lnTo>
                    <a:lnTo>
                      <a:pt x="28" y="74"/>
                    </a:lnTo>
                    <a:lnTo>
                      <a:pt x="29" y="72"/>
                    </a:lnTo>
                    <a:lnTo>
                      <a:pt x="31" y="70"/>
                    </a:lnTo>
                    <a:lnTo>
                      <a:pt x="32" y="69"/>
                    </a:lnTo>
                    <a:lnTo>
                      <a:pt x="34" y="67"/>
                    </a:lnTo>
                    <a:lnTo>
                      <a:pt x="37" y="65"/>
                    </a:lnTo>
                    <a:lnTo>
                      <a:pt x="39" y="63"/>
                    </a:lnTo>
                    <a:lnTo>
                      <a:pt x="41" y="62"/>
                    </a:lnTo>
                    <a:lnTo>
                      <a:pt x="43" y="61"/>
                    </a:lnTo>
                    <a:lnTo>
                      <a:pt x="45" y="60"/>
                    </a:lnTo>
                    <a:lnTo>
                      <a:pt x="47" y="59"/>
                    </a:lnTo>
                    <a:lnTo>
                      <a:pt x="50" y="58"/>
                    </a:lnTo>
                    <a:lnTo>
                      <a:pt x="54" y="56"/>
                    </a:lnTo>
                    <a:lnTo>
                      <a:pt x="58" y="54"/>
                    </a:lnTo>
                    <a:lnTo>
                      <a:pt x="61" y="52"/>
                    </a:lnTo>
                    <a:lnTo>
                      <a:pt x="64" y="50"/>
                    </a:lnTo>
                    <a:lnTo>
                      <a:pt x="66" y="48"/>
                    </a:lnTo>
                    <a:lnTo>
                      <a:pt x="68" y="46"/>
                    </a:lnTo>
                    <a:lnTo>
                      <a:pt x="68" y="45"/>
                    </a:lnTo>
                    <a:lnTo>
                      <a:pt x="68" y="44"/>
                    </a:lnTo>
                    <a:lnTo>
                      <a:pt x="67" y="43"/>
                    </a:lnTo>
                    <a:lnTo>
                      <a:pt x="66" y="42"/>
                    </a:lnTo>
                    <a:lnTo>
                      <a:pt x="64" y="42"/>
                    </a:lnTo>
                    <a:lnTo>
                      <a:pt x="62" y="41"/>
                    </a:lnTo>
                    <a:lnTo>
                      <a:pt x="61" y="40"/>
                    </a:lnTo>
                    <a:lnTo>
                      <a:pt x="59" y="38"/>
                    </a:lnTo>
                    <a:lnTo>
                      <a:pt x="57" y="34"/>
                    </a:lnTo>
                    <a:lnTo>
                      <a:pt x="55" y="31"/>
                    </a:lnTo>
                    <a:lnTo>
                      <a:pt x="53" y="29"/>
                    </a:lnTo>
                    <a:lnTo>
                      <a:pt x="53" y="28"/>
                    </a:lnTo>
                    <a:lnTo>
                      <a:pt x="50" y="28"/>
                    </a:lnTo>
                    <a:lnTo>
                      <a:pt x="50" y="27"/>
                    </a:lnTo>
                    <a:lnTo>
                      <a:pt x="49" y="25"/>
                    </a:lnTo>
                    <a:lnTo>
                      <a:pt x="48" y="22"/>
                    </a:lnTo>
                    <a:lnTo>
                      <a:pt x="47" y="20"/>
                    </a:lnTo>
                    <a:lnTo>
                      <a:pt x="46" y="18"/>
                    </a:lnTo>
                    <a:lnTo>
                      <a:pt x="44" y="16"/>
                    </a:lnTo>
                    <a:lnTo>
                      <a:pt x="42" y="14"/>
                    </a:lnTo>
                    <a:lnTo>
                      <a:pt x="39" y="12"/>
                    </a:lnTo>
                    <a:lnTo>
                      <a:pt x="36" y="10"/>
                    </a:lnTo>
                    <a:lnTo>
                      <a:pt x="34" y="8"/>
                    </a:lnTo>
                    <a:lnTo>
                      <a:pt x="31" y="7"/>
                    </a:lnTo>
                    <a:lnTo>
                      <a:pt x="29" y="5"/>
                    </a:lnTo>
                    <a:lnTo>
                      <a:pt x="28" y="4"/>
                    </a:lnTo>
                    <a:lnTo>
                      <a:pt x="26" y="5"/>
                    </a:lnTo>
                    <a:lnTo>
                      <a:pt x="25" y="5"/>
                    </a:lnTo>
                    <a:lnTo>
                      <a:pt x="24" y="5"/>
                    </a:lnTo>
                    <a:lnTo>
                      <a:pt x="22" y="5"/>
                    </a:lnTo>
                    <a:lnTo>
                      <a:pt x="19" y="5"/>
                    </a:lnTo>
                    <a:lnTo>
                      <a:pt x="16" y="3"/>
                    </a:lnTo>
                    <a:lnTo>
                      <a:pt x="13"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7" name="Freeform 43"/>
              <p:cNvSpPr>
                <a:spLocks/>
              </p:cNvSpPr>
              <p:nvPr/>
            </p:nvSpPr>
            <p:spPr bwMode="auto">
              <a:xfrm>
                <a:off x="1141412" y="5141912"/>
                <a:ext cx="68263" cy="22225"/>
              </a:xfrm>
              <a:custGeom>
                <a:avLst/>
                <a:gdLst>
                  <a:gd name="T0" fmla="*/ 2147483647 w 43"/>
                  <a:gd name="T1" fmla="*/ 0 h 14"/>
                  <a:gd name="T2" fmla="*/ 2147483647 w 43"/>
                  <a:gd name="T3" fmla="*/ 0 h 14"/>
                  <a:gd name="T4" fmla="*/ 2147483647 w 43"/>
                  <a:gd name="T5" fmla="*/ 2147483647 h 14"/>
                  <a:gd name="T6" fmla="*/ 2147483647 w 43"/>
                  <a:gd name="T7" fmla="*/ 2147483647 h 14"/>
                  <a:gd name="T8" fmla="*/ 2147483647 w 43"/>
                  <a:gd name="T9" fmla="*/ 2147483647 h 14"/>
                  <a:gd name="T10" fmla="*/ 2147483647 w 43"/>
                  <a:gd name="T11" fmla="*/ 2147483647 h 14"/>
                  <a:gd name="T12" fmla="*/ 2147483647 w 43"/>
                  <a:gd name="T13" fmla="*/ 2147483647 h 14"/>
                  <a:gd name="T14" fmla="*/ 2147483647 w 43"/>
                  <a:gd name="T15" fmla="*/ 2147483647 h 14"/>
                  <a:gd name="T16" fmla="*/ 2147483647 w 43"/>
                  <a:gd name="T17" fmla="*/ 2147483647 h 14"/>
                  <a:gd name="T18" fmla="*/ 2147483647 w 43"/>
                  <a:gd name="T19" fmla="*/ 2147483647 h 14"/>
                  <a:gd name="T20" fmla="*/ 2147483647 w 43"/>
                  <a:gd name="T21" fmla="*/ 2147483647 h 14"/>
                  <a:gd name="T22" fmla="*/ 2147483647 w 43"/>
                  <a:gd name="T23" fmla="*/ 2147483647 h 14"/>
                  <a:gd name="T24" fmla="*/ 2147483647 w 43"/>
                  <a:gd name="T25" fmla="*/ 2147483647 h 14"/>
                  <a:gd name="T26" fmla="*/ 2147483647 w 43"/>
                  <a:gd name="T27" fmla="*/ 2147483647 h 14"/>
                  <a:gd name="T28" fmla="*/ 2147483647 w 43"/>
                  <a:gd name="T29" fmla="*/ 2147483647 h 14"/>
                  <a:gd name="T30" fmla="*/ 2147483647 w 43"/>
                  <a:gd name="T31" fmla="*/ 2147483647 h 14"/>
                  <a:gd name="T32" fmla="*/ 2147483647 w 43"/>
                  <a:gd name="T33" fmla="*/ 2147483647 h 14"/>
                  <a:gd name="T34" fmla="*/ 2147483647 w 43"/>
                  <a:gd name="T35" fmla="*/ 2147483647 h 14"/>
                  <a:gd name="T36" fmla="*/ 2147483647 w 43"/>
                  <a:gd name="T37" fmla="*/ 2147483647 h 14"/>
                  <a:gd name="T38" fmla="*/ 2147483647 w 43"/>
                  <a:gd name="T39" fmla="*/ 2147483647 h 14"/>
                  <a:gd name="T40" fmla="*/ 2147483647 w 43"/>
                  <a:gd name="T41" fmla="*/ 2147483647 h 14"/>
                  <a:gd name="T42" fmla="*/ 2147483647 w 43"/>
                  <a:gd name="T43" fmla="*/ 2147483647 h 14"/>
                  <a:gd name="T44" fmla="*/ 2147483647 w 43"/>
                  <a:gd name="T45" fmla="*/ 2147483647 h 14"/>
                  <a:gd name="T46" fmla="*/ 2147483647 w 43"/>
                  <a:gd name="T47" fmla="*/ 2147483647 h 14"/>
                  <a:gd name="T48" fmla="*/ 2147483647 w 43"/>
                  <a:gd name="T49" fmla="*/ 2147483647 h 14"/>
                  <a:gd name="T50" fmla="*/ 2147483647 w 43"/>
                  <a:gd name="T51" fmla="*/ 2147483647 h 14"/>
                  <a:gd name="T52" fmla="*/ 2147483647 w 43"/>
                  <a:gd name="T53" fmla="*/ 2147483647 h 14"/>
                  <a:gd name="T54" fmla="*/ 2147483647 w 43"/>
                  <a:gd name="T55" fmla="*/ 2147483647 h 14"/>
                  <a:gd name="T56" fmla="*/ 2147483647 w 43"/>
                  <a:gd name="T57" fmla="*/ 2147483647 h 14"/>
                  <a:gd name="T58" fmla="*/ 2147483647 w 43"/>
                  <a:gd name="T59" fmla="*/ 2147483647 h 14"/>
                  <a:gd name="T60" fmla="*/ 0 w 43"/>
                  <a:gd name="T61" fmla="*/ 2147483647 h 14"/>
                  <a:gd name="T62" fmla="*/ 0 w 43"/>
                  <a:gd name="T63" fmla="*/ 2147483647 h 14"/>
                  <a:gd name="T64" fmla="*/ 2147483647 w 43"/>
                  <a:gd name="T65" fmla="*/ 2147483647 h 14"/>
                  <a:gd name="T66" fmla="*/ 2147483647 w 43"/>
                  <a:gd name="T67" fmla="*/ 2147483647 h 14"/>
                  <a:gd name="T68" fmla="*/ 2147483647 w 43"/>
                  <a:gd name="T69" fmla="*/ 2147483647 h 14"/>
                  <a:gd name="T70" fmla="*/ 2147483647 w 43"/>
                  <a:gd name="T71" fmla="*/ 2147483647 h 14"/>
                  <a:gd name="T72" fmla="*/ 2147483647 w 43"/>
                  <a:gd name="T73" fmla="*/ 2147483647 h 14"/>
                  <a:gd name="T74" fmla="*/ 2147483647 w 43"/>
                  <a:gd name="T75" fmla="*/ 2147483647 h 14"/>
                  <a:gd name="T76" fmla="*/ 2147483647 w 43"/>
                  <a:gd name="T77" fmla="*/ 2147483647 h 14"/>
                  <a:gd name="T78" fmla="*/ 2147483647 w 43"/>
                  <a:gd name="T79" fmla="*/ 2147483647 h 14"/>
                  <a:gd name="T80" fmla="*/ 2147483647 w 43"/>
                  <a:gd name="T81" fmla="*/ 2147483647 h 14"/>
                  <a:gd name="T82" fmla="*/ 2147483647 w 43"/>
                  <a:gd name="T83" fmla="*/ 2147483647 h 14"/>
                  <a:gd name="T84" fmla="*/ 2147483647 w 43"/>
                  <a:gd name="T85" fmla="*/ 2147483647 h 14"/>
                  <a:gd name="T86" fmla="*/ 2147483647 w 43"/>
                  <a:gd name="T87" fmla="*/ 2147483647 h 14"/>
                  <a:gd name="T88" fmla="*/ 2147483647 w 43"/>
                  <a:gd name="T89" fmla="*/ 2147483647 h 14"/>
                  <a:gd name="T90" fmla="*/ 2147483647 w 43"/>
                  <a:gd name="T91" fmla="*/ 2147483647 h 14"/>
                  <a:gd name="T92" fmla="*/ 2147483647 w 43"/>
                  <a:gd name="T93" fmla="*/ 2147483647 h 14"/>
                  <a:gd name="T94" fmla="*/ 2147483647 w 43"/>
                  <a:gd name="T95" fmla="*/ 2147483647 h 14"/>
                  <a:gd name="T96" fmla="*/ 2147483647 w 43"/>
                  <a:gd name="T97" fmla="*/ 2147483647 h 14"/>
                  <a:gd name="T98" fmla="*/ 2147483647 w 43"/>
                  <a:gd name="T99" fmla="*/ 2147483647 h 14"/>
                  <a:gd name="T100" fmla="*/ 2147483647 w 43"/>
                  <a:gd name="T101" fmla="*/ 2147483647 h 14"/>
                  <a:gd name="T102" fmla="*/ 2147483647 w 43"/>
                  <a:gd name="T103" fmla="*/ 2147483647 h 14"/>
                  <a:gd name="T104" fmla="*/ 2147483647 w 43"/>
                  <a:gd name="T105" fmla="*/ 2147483647 h 14"/>
                  <a:gd name="T106" fmla="*/ 2147483647 w 43"/>
                  <a:gd name="T107" fmla="*/ 2147483647 h 14"/>
                  <a:gd name="T108" fmla="*/ 2147483647 w 43"/>
                  <a:gd name="T109" fmla="*/ 2147483647 h 14"/>
                  <a:gd name="T110" fmla="*/ 2147483647 w 43"/>
                  <a:gd name="T111" fmla="*/ 2147483647 h 14"/>
                  <a:gd name="T112" fmla="*/ 2147483647 w 43"/>
                  <a:gd name="T113" fmla="*/ 2147483647 h 14"/>
                  <a:gd name="T114" fmla="*/ 2147483647 w 43"/>
                  <a:gd name="T115" fmla="*/ 2147483647 h 14"/>
                  <a:gd name="T116" fmla="*/ 2147483647 w 43"/>
                  <a:gd name="T117" fmla="*/ 2147483647 h 14"/>
                  <a:gd name="T118" fmla="*/ 2147483647 w 43"/>
                  <a:gd name="T119" fmla="*/ 2147483647 h 14"/>
                  <a:gd name="T120" fmla="*/ 2147483647 w 43"/>
                  <a:gd name="T121" fmla="*/ 0 h 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
                  <a:gd name="T184" fmla="*/ 0 h 14"/>
                  <a:gd name="T185" fmla="*/ 43 w 43"/>
                  <a:gd name="T186" fmla="*/ 14 h 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 h="14">
                    <a:moveTo>
                      <a:pt x="38" y="0"/>
                    </a:moveTo>
                    <a:lnTo>
                      <a:pt x="37" y="0"/>
                    </a:lnTo>
                    <a:lnTo>
                      <a:pt x="36" y="1"/>
                    </a:lnTo>
                    <a:lnTo>
                      <a:pt x="34" y="1"/>
                    </a:lnTo>
                    <a:lnTo>
                      <a:pt x="32" y="1"/>
                    </a:lnTo>
                    <a:lnTo>
                      <a:pt x="30" y="2"/>
                    </a:lnTo>
                    <a:lnTo>
                      <a:pt x="27" y="2"/>
                    </a:lnTo>
                    <a:lnTo>
                      <a:pt x="25" y="2"/>
                    </a:lnTo>
                    <a:lnTo>
                      <a:pt x="24" y="2"/>
                    </a:lnTo>
                    <a:lnTo>
                      <a:pt x="22" y="2"/>
                    </a:lnTo>
                    <a:lnTo>
                      <a:pt x="20" y="1"/>
                    </a:lnTo>
                    <a:lnTo>
                      <a:pt x="18" y="1"/>
                    </a:lnTo>
                    <a:lnTo>
                      <a:pt x="16" y="1"/>
                    </a:lnTo>
                    <a:lnTo>
                      <a:pt x="14" y="1"/>
                    </a:lnTo>
                    <a:lnTo>
                      <a:pt x="13" y="1"/>
                    </a:lnTo>
                    <a:lnTo>
                      <a:pt x="11" y="1"/>
                    </a:lnTo>
                    <a:lnTo>
                      <a:pt x="10" y="2"/>
                    </a:lnTo>
                    <a:lnTo>
                      <a:pt x="9" y="2"/>
                    </a:lnTo>
                    <a:lnTo>
                      <a:pt x="8" y="3"/>
                    </a:lnTo>
                    <a:lnTo>
                      <a:pt x="6" y="3"/>
                    </a:lnTo>
                    <a:lnTo>
                      <a:pt x="5" y="3"/>
                    </a:lnTo>
                    <a:lnTo>
                      <a:pt x="3" y="3"/>
                    </a:lnTo>
                    <a:lnTo>
                      <a:pt x="3" y="4"/>
                    </a:lnTo>
                    <a:lnTo>
                      <a:pt x="3" y="5"/>
                    </a:lnTo>
                    <a:lnTo>
                      <a:pt x="4" y="6"/>
                    </a:lnTo>
                    <a:lnTo>
                      <a:pt x="5" y="7"/>
                    </a:lnTo>
                    <a:lnTo>
                      <a:pt x="5" y="9"/>
                    </a:lnTo>
                    <a:lnTo>
                      <a:pt x="4" y="10"/>
                    </a:lnTo>
                    <a:lnTo>
                      <a:pt x="2" y="10"/>
                    </a:lnTo>
                    <a:lnTo>
                      <a:pt x="1" y="11"/>
                    </a:lnTo>
                    <a:lnTo>
                      <a:pt x="0" y="12"/>
                    </a:lnTo>
                    <a:lnTo>
                      <a:pt x="0" y="13"/>
                    </a:lnTo>
                    <a:lnTo>
                      <a:pt x="2" y="13"/>
                    </a:lnTo>
                    <a:lnTo>
                      <a:pt x="4" y="14"/>
                    </a:lnTo>
                    <a:lnTo>
                      <a:pt x="7" y="14"/>
                    </a:lnTo>
                    <a:lnTo>
                      <a:pt x="9" y="13"/>
                    </a:lnTo>
                    <a:lnTo>
                      <a:pt x="12" y="13"/>
                    </a:lnTo>
                    <a:lnTo>
                      <a:pt x="14" y="12"/>
                    </a:lnTo>
                    <a:lnTo>
                      <a:pt x="17" y="11"/>
                    </a:lnTo>
                    <a:lnTo>
                      <a:pt x="19" y="11"/>
                    </a:lnTo>
                    <a:lnTo>
                      <a:pt x="21" y="10"/>
                    </a:lnTo>
                    <a:lnTo>
                      <a:pt x="23" y="10"/>
                    </a:lnTo>
                    <a:lnTo>
                      <a:pt x="24" y="10"/>
                    </a:lnTo>
                    <a:lnTo>
                      <a:pt x="26" y="10"/>
                    </a:lnTo>
                    <a:lnTo>
                      <a:pt x="28" y="10"/>
                    </a:lnTo>
                    <a:lnTo>
                      <a:pt x="29" y="10"/>
                    </a:lnTo>
                    <a:lnTo>
                      <a:pt x="31" y="10"/>
                    </a:lnTo>
                    <a:lnTo>
                      <a:pt x="33" y="10"/>
                    </a:lnTo>
                    <a:lnTo>
                      <a:pt x="35" y="9"/>
                    </a:lnTo>
                    <a:lnTo>
                      <a:pt x="37" y="9"/>
                    </a:lnTo>
                    <a:lnTo>
                      <a:pt x="39" y="8"/>
                    </a:lnTo>
                    <a:lnTo>
                      <a:pt x="40" y="7"/>
                    </a:lnTo>
                    <a:lnTo>
                      <a:pt x="41" y="7"/>
                    </a:lnTo>
                    <a:lnTo>
                      <a:pt x="42" y="6"/>
                    </a:lnTo>
                    <a:lnTo>
                      <a:pt x="43" y="5"/>
                    </a:lnTo>
                    <a:lnTo>
                      <a:pt x="42" y="4"/>
                    </a:lnTo>
                    <a:lnTo>
                      <a:pt x="42" y="2"/>
                    </a:lnTo>
                    <a:lnTo>
                      <a:pt x="41" y="1"/>
                    </a:lnTo>
                    <a:lnTo>
                      <a:pt x="40" y="1"/>
                    </a:lnTo>
                    <a:lnTo>
                      <a:pt x="38"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8" name="Freeform 44"/>
              <p:cNvSpPr>
                <a:spLocks/>
              </p:cNvSpPr>
              <p:nvPr/>
            </p:nvSpPr>
            <p:spPr bwMode="auto">
              <a:xfrm>
                <a:off x="1176337" y="5170487"/>
                <a:ext cx="23813" cy="22225"/>
              </a:xfrm>
              <a:custGeom>
                <a:avLst/>
                <a:gdLst>
                  <a:gd name="T0" fmla="*/ 2147483647 w 15"/>
                  <a:gd name="T1" fmla="*/ 0 h 14"/>
                  <a:gd name="T2" fmla="*/ 2147483647 w 15"/>
                  <a:gd name="T3" fmla="*/ 2147483647 h 14"/>
                  <a:gd name="T4" fmla="*/ 2147483647 w 15"/>
                  <a:gd name="T5" fmla="*/ 2147483647 h 14"/>
                  <a:gd name="T6" fmla="*/ 0 w 15"/>
                  <a:gd name="T7" fmla="*/ 2147483647 h 14"/>
                  <a:gd name="T8" fmla="*/ 0 w 15"/>
                  <a:gd name="T9" fmla="*/ 2147483647 h 14"/>
                  <a:gd name="T10" fmla="*/ 2147483647 w 15"/>
                  <a:gd name="T11" fmla="*/ 2147483647 h 14"/>
                  <a:gd name="T12" fmla="*/ 2147483647 w 15"/>
                  <a:gd name="T13" fmla="*/ 2147483647 h 14"/>
                  <a:gd name="T14" fmla="*/ 2147483647 w 15"/>
                  <a:gd name="T15" fmla="*/ 2147483647 h 14"/>
                  <a:gd name="T16" fmla="*/ 2147483647 w 15"/>
                  <a:gd name="T17" fmla="*/ 2147483647 h 14"/>
                  <a:gd name="T18" fmla="*/ 2147483647 w 15"/>
                  <a:gd name="T19" fmla="*/ 2147483647 h 14"/>
                  <a:gd name="T20" fmla="*/ 2147483647 w 15"/>
                  <a:gd name="T21" fmla="*/ 2147483647 h 14"/>
                  <a:gd name="T22" fmla="*/ 2147483647 w 15"/>
                  <a:gd name="T23" fmla="*/ 2147483647 h 14"/>
                  <a:gd name="T24" fmla="*/ 2147483647 w 15"/>
                  <a:gd name="T25" fmla="*/ 2147483647 h 14"/>
                  <a:gd name="T26" fmla="*/ 2147483647 w 15"/>
                  <a:gd name="T27" fmla="*/ 2147483647 h 14"/>
                  <a:gd name="T28" fmla="*/ 2147483647 w 15"/>
                  <a:gd name="T29" fmla="*/ 2147483647 h 14"/>
                  <a:gd name="T30" fmla="*/ 2147483647 w 15"/>
                  <a:gd name="T31" fmla="*/ 2147483647 h 14"/>
                  <a:gd name="T32" fmla="*/ 2147483647 w 15"/>
                  <a:gd name="T33" fmla="*/ 2147483647 h 14"/>
                  <a:gd name="T34" fmla="*/ 2147483647 w 15"/>
                  <a:gd name="T35" fmla="*/ 2147483647 h 14"/>
                  <a:gd name="T36" fmla="*/ 2147483647 w 15"/>
                  <a:gd name="T37" fmla="*/ 2147483647 h 14"/>
                  <a:gd name="T38" fmla="*/ 2147483647 w 15"/>
                  <a:gd name="T39" fmla="*/ 2147483647 h 14"/>
                  <a:gd name="T40" fmla="*/ 2147483647 w 15"/>
                  <a:gd name="T41" fmla="*/ 2147483647 h 14"/>
                  <a:gd name="T42" fmla="*/ 2147483647 w 15"/>
                  <a:gd name="T43" fmla="*/ 2147483647 h 14"/>
                  <a:gd name="T44" fmla="*/ 2147483647 w 15"/>
                  <a:gd name="T45" fmla="*/ 2147483647 h 14"/>
                  <a:gd name="T46" fmla="*/ 2147483647 w 15"/>
                  <a:gd name="T47" fmla="*/ 2147483647 h 14"/>
                  <a:gd name="T48" fmla="*/ 2147483647 w 15"/>
                  <a:gd name="T49" fmla="*/ 2147483647 h 14"/>
                  <a:gd name="T50" fmla="*/ 2147483647 w 15"/>
                  <a:gd name="T51" fmla="*/ 2147483647 h 14"/>
                  <a:gd name="T52" fmla="*/ 2147483647 w 15"/>
                  <a:gd name="T53" fmla="*/ 0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
                  <a:gd name="T82" fmla="*/ 0 h 14"/>
                  <a:gd name="T83" fmla="*/ 15 w 15"/>
                  <a:gd name="T84" fmla="*/ 14 h 1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 h="14">
                    <a:moveTo>
                      <a:pt x="5" y="0"/>
                    </a:moveTo>
                    <a:lnTo>
                      <a:pt x="4" y="1"/>
                    </a:lnTo>
                    <a:lnTo>
                      <a:pt x="2" y="2"/>
                    </a:lnTo>
                    <a:lnTo>
                      <a:pt x="0" y="3"/>
                    </a:lnTo>
                    <a:lnTo>
                      <a:pt x="0" y="5"/>
                    </a:lnTo>
                    <a:lnTo>
                      <a:pt x="1" y="7"/>
                    </a:lnTo>
                    <a:lnTo>
                      <a:pt x="2" y="9"/>
                    </a:lnTo>
                    <a:lnTo>
                      <a:pt x="4" y="11"/>
                    </a:lnTo>
                    <a:lnTo>
                      <a:pt x="5" y="12"/>
                    </a:lnTo>
                    <a:lnTo>
                      <a:pt x="5" y="14"/>
                    </a:lnTo>
                    <a:lnTo>
                      <a:pt x="6" y="14"/>
                    </a:lnTo>
                    <a:lnTo>
                      <a:pt x="7" y="13"/>
                    </a:lnTo>
                    <a:lnTo>
                      <a:pt x="8" y="11"/>
                    </a:lnTo>
                    <a:lnTo>
                      <a:pt x="10" y="10"/>
                    </a:lnTo>
                    <a:lnTo>
                      <a:pt x="11" y="10"/>
                    </a:lnTo>
                    <a:lnTo>
                      <a:pt x="12" y="11"/>
                    </a:lnTo>
                    <a:lnTo>
                      <a:pt x="15" y="8"/>
                    </a:lnTo>
                    <a:lnTo>
                      <a:pt x="13" y="4"/>
                    </a:lnTo>
                    <a:lnTo>
                      <a:pt x="12" y="4"/>
                    </a:lnTo>
                    <a:lnTo>
                      <a:pt x="11" y="4"/>
                    </a:lnTo>
                    <a:lnTo>
                      <a:pt x="10" y="4"/>
                    </a:lnTo>
                    <a:lnTo>
                      <a:pt x="9" y="3"/>
                    </a:lnTo>
                    <a:lnTo>
                      <a:pt x="8" y="2"/>
                    </a:lnTo>
                    <a:lnTo>
                      <a:pt x="6" y="1"/>
                    </a:lnTo>
                    <a:lnTo>
                      <a:pt x="5"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9" name="Freeform 45"/>
              <p:cNvSpPr>
                <a:spLocks/>
              </p:cNvSpPr>
              <p:nvPr/>
            </p:nvSpPr>
            <p:spPr bwMode="auto">
              <a:xfrm>
                <a:off x="1196975" y="5199062"/>
                <a:ext cx="23812" cy="11113"/>
              </a:xfrm>
              <a:custGeom>
                <a:avLst/>
                <a:gdLst>
                  <a:gd name="T0" fmla="*/ 2147483647 w 15"/>
                  <a:gd name="T1" fmla="*/ 0 h 7"/>
                  <a:gd name="T2" fmla="*/ 2147483647 w 15"/>
                  <a:gd name="T3" fmla="*/ 0 h 7"/>
                  <a:gd name="T4" fmla="*/ 2147483647 w 15"/>
                  <a:gd name="T5" fmla="*/ 2147483647 h 7"/>
                  <a:gd name="T6" fmla="*/ 2147483647 w 15"/>
                  <a:gd name="T7" fmla="*/ 2147483647 h 7"/>
                  <a:gd name="T8" fmla="*/ 2147483647 w 15"/>
                  <a:gd name="T9" fmla="*/ 2147483647 h 7"/>
                  <a:gd name="T10" fmla="*/ 2147483647 w 15"/>
                  <a:gd name="T11" fmla="*/ 2147483647 h 7"/>
                  <a:gd name="T12" fmla="*/ 2147483647 w 15"/>
                  <a:gd name="T13" fmla="*/ 2147483647 h 7"/>
                  <a:gd name="T14" fmla="*/ 0 w 15"/>
                  <a:gd name="T15" fmla="*/ 2147483647 h 7"/>
                  <a:gd name="T16" fmla="*/ 0 w 15"/>
                  <a:gd name="T17" fmla="*/ 2147483647 h 7"/>
                  <a:gd name="T18" fmla="*/ 2147483647 w 15"/>
                  <a:gd name="T19" fmla="*/ 2147483647 h 7"/>
                  <a:gd name="T20" fmla="*/ 2147483647 w 15"/>
                  <a:gd name="T21" fmla="*/ 2147483647 h 7"/>
                  <a:gd name="T22" fmla="*/ 2147483647 w 15"/>
                  <a:gd name="T23" fmla="*/ 2147483647 h 7"/>
                  <a:gd name="T24" fmla="*/ 2147483647 w 15"/>
                  <a:gd name="T25" fmla="*/ 2147483647 h 7"/>
                  <a:gd name="T26" fmla="*/ 2147483647 w 15"/>
                  <a:gd name="T27" fmla="*/ 2147483647 h 7"/>
                  <a:gd name="T28" fmla="*/ 2147483647 w 15"/>
                  <a:gd name="T29" fmla="*/ 2147483647 h 7"/>
                  <a:gd name="T30" fmla="*/ 2147483647 w 15"/>
                  <a:gd name="T31" fmla="*/ 2147483647 h 7"/>
                  <a:gd name="T32" fmla="*/ 2147483647 w 15"/>
                  <a:gd name="T33" fmla="*/ 2147483647 h 7"/>
                  <a:gd name="T34" fmla="*/ 2147483647 w 15"/>
                  <a:gd name="T35" fmla="*/ 2147483647 h 7"/>
                  <a:gd name="T36" fmla="*/ 2147483647 w 15"/>
                  <a:gd name="T37" fmla="*/ 2147483647 h 7"/>
                  <a:gd name="T38" fmla="*/ 2147483647 w 15"/>
                  <a:gd name="T39" fmla="*/ 2147483647 h 7"/>
                  <a:gd name="T40" fmla="*/ 2147483647 w 15"/>
                  <a:gd name="T41" fmla="*/ 0 h 7"/>
                  <a:gd name="T42" fmla="*/ 2147483647 w 15"/>
                  <a:gd name="T43" fmla="*/ 0 h 7"/>
                  <a:gd name="T44" fmla="*/ 2147483647 w 15"/>
                  <a:gd name="T45" fmla="*/ 0 h 7"/>
                  <a:gd name="T46" fmla="*/ 2147483647 w 15"/>
                  <a:gd name="T47" fmla="*/ 0 h 7"/>
                  <a:gd name="T48" fmla="*/ 2147483647 w 15"/>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
                  <a:gd name="T76" fmla="*/ 0 h 7"/>
                  <a:gd name="T77" fmla="*/ 15 w 15"/>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 h="7">
                    <a:moveTo>
                      <a:pt x="8" y="0"/>
                    </a:moveTo>
                    <a:lnTo>
                      <a:pt x="7" y="0"/>
                    </a:lnTo>
                    <a:lnTo>
                      <a:pt x="6" y="1"/>
                    </a:lnTo>
                    <a:lnTo>
                      <a:pt x="5" y="2"/>
                    </a:lnTo>
                    <a:lnTo>
                      <a:pt x="4" y="3"/>
                    </a:lnTo>
                    <a:lnTo>
                      <a:pt x="2" y="3"/>
                    </a:lnTo>
                    <a:lnTo>
                      <a:pt x="1" y="4"/>
                    </a:lnTo>
                    <a:lnTo>
                      <a:pt x="0" y="5"/>
                    </a:lnTo>
                    <a:lnTo>
                      <a:pt x="0" y="6"/>
                    </a:lnTo>
                    <a:lnTo>
                      <a:pt x="1" y="6"/>
                    </a:lnTo>
                    <a:lnTo>
                      <a:pt x="2" y="7"/>
                    </a:lnTo>
                    <a:lnTo>
                      <a:pt x="4" y="7"/>
                    </a:lnTo>
                    <a:lnTo>
                      <a:pt x="6" y="7"/>
                    </a:lnTo>
                    <a:lnTo>
                      <a:pt x="8" y="7"/>
                    </a:lnTo>
                    <a:lnTo>
                      <a:pt x="10" y="7"/>
                    </a:lnTo>
                    <a:lnTo>
                      <a:pt x="12" y="7"/>
                    </a:lnTo>
                    <a:lnTo>
                      <a:pt x="13" y="7"/>
                    </a:lnTo>
                    <a:lnTo>
                      <a:pt x="14" y="6"/>
                    </a:lnTo>
                    <a:lnTo>
                      <a:pt x="15" y="4"/>
                    </a:lnTo>
                    <a:lnTo>
                      <a:pt x="14" y="1"/>
                    </a:lnTo>
                    <a:lnTo>
                      <a:pt x="13" y="0"/>
                    </a:lnTo>
                    <a:lnTo>
                      <a:pt x="12" y="0"/>
                    </a:lnTo>
                    <a:lnTo>
                      <a:pt x="10" y="0"/>
                    </a:lnTo>
                    <a:lnTo>
                      <a:pt x="9" y="0"/>
                    </a:lnTo>
                    <a:lnTo>
                      <a:pt x="8"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0" name="Freeform 46"/>
              <p:cNvSpPr>
                <a:spLocks/>
              </p:cNvSpPr>
              <p:nvPr/>
            </p:nvSpPr>
            <p:spPr bwMode="auto">
              <a:xfrm>
                <a:off x="1204912" y="5160962"/>
                <a:ext cx="65088" cy="44450"/>
              </a:xfrm>
              <a:custGeom>
                <a:avLst/>
                <a:gdLst>
                  <a:gd name="T0" fmla="*/ 2147483647 w 41"/>
                  <a:gd name="T1" fmla="*/ 0 h 28"/>
                  <a:gd name="T2" fmla="*/ 2147483647 w 41"/>
                  <a:gd name="T3" fmla="*/ 0 h 28"/>
                  <a:gd name="T4" fmla="*/ 0 w 41"/>
                  <a:gd name="T5" fmla="*/ 2147483647 h 28"/>
                  <a:gd name="T6" fmla="*/ 0 w 41"/>
                  <a:gd name="T7" fmla="*/ 2147483647 h 28"/>
                  <a:gd name="T8" fmla="*/ 2147483647 w 41"/>
                  <a:gd name="T9" fmla="*/ 2147483647 h 28"/>
                  <a:gd name="T10" fmla="*/ 2147483647 w 41"/>
                  <a:gd name="T11" fmla="*/ 2147483647 h 28"/>
                  <a:gd name="T12" fmla="*/ 2147483647 w 41"/>
                  <a:gd name="T13" fmla="*/ 2147483647 h 28"/>
                  <a:gd name="T14" fmla="*/ 2147483647 w 41"/>
                  <a:gd name="T15" fmla="*/ 2147483647 h 28"/>
                  <a:gd name="T16" fmla="*/ 2147483647 w 41"/>
                  <a:gd name="T17" fmla="*/ 2147483647 h 28"/>
                  <a:gd name="T18" fmla="*/ 2147483647 w 41"/>
                  <a:gd name="T19" fmla="*/ 2147483647 h 28"/>
                  <a:gd name="T20" fmla="*/ 2147483647 w 41"/>
                  <a:gd name="T21" fmla="*/ 2147483647 h 28"/>
                  <a:gd name="T22" fmla="*/ 2147483647 w 41"/>
                  <a:gd name="T23" fmla="*/ 2147483647 h 28"/>
                  <a:gd name="T24" fmla="*/ 2147483647 w 41"/>
                  <a:gd name="T25" fmla="*/ 2147483647 h 28"/>
                  <a:gd name="T26" fmla="*/ 2147483647 w 41"/>
                  <a:gd name="T27" fmla="*/ 2147483647 h 28"/>
                  <a:gd name="T28" fmla="*/ 2147483647 w 41"/>
                  <a:gd name="T29" fmla="*/ 2147483647 h 28"/>
                  <a:gd name="T30" fmla="*/ 2147483647 w 41"/>
                  <a:gd name="T31" fmla="*/ 2147483647 h 28"/>
                  <a:gd name="T32" fmla="*/ 2147483647 w 41"/>
                  <a:gd name="T33" fmla="*/ 2147483647 h 28"/>
                  <a:gd name="T34" fmla="*/ 2147483647 w 41"/>
                  <a:gd name="T35" fmla="*/ 2147483647 h 28"/>
                  <a:gd name="T36" fmla="*/ 2147483647 w 41"/>
                  <a:gd name="T37" fmla="*/ 2147483647 h 28"/>
                  <a:gd name="T38" fmla="*/ 2147483647 w 41"/>
                  <a:gd name="T39" fmla="*/ 2147483647 h 28"/>
                  <a:gd name="T40" fmla="*/ 2147483647 w 41"/>
                  <a:gd name="T41" fmla="*/ 2147483647 h 28"/>
                  <a:gd name="T42" fmla="*/ 2147483647 w 41"/>
                  <a:gd name="T43" fmla="*/ 2147483647 h 28"/>
                  <a:gd name="T44" fmla="*/ 2147483647 w 41"/>
                  <a:gd name="T45" fmla="*/ 2147483647 h 28"/>
                  <a:gd name="T46" fmla="*/ 2147483647 w 41"/>
                  <a:gd name="T47" fmla="*/ 2147483647 h 28"/>
                  <a:gd name="T48" fmla="*/ 2147483647 w 41"/>
                  <a:gd name="T49" fmla="*/ 2147483647 h 28"/>
                  <a:gd name="T50" fmla="*/ 2147483647 w 41"/>
                  <a:gd name="T51" fmla="*/ 2147483647 h 28"/>
                  <a:gd name="T52" fmla="*/ 2147483647 w 41"/>
                  <a:gd name="T53" fmla="*/ 2147483647 h 28"/>
                  <a:gd name="T54" fmla="*/ 2147483647 w 41"/>
                  <a:gd name="T55" fmla="*/ 2147483647 h 28"/>
                  <a:gd name="T56" fmla="*/ 2147483647 w 41"/>
                  <a:gd name="T57" fmla="*/ 2147483647 h 28"/>
                  <a:gd name="T58" fmla="*/ 2147483647 w 41"/>
                  <a:gd name="T59" fmla="*/ 2147483647 h 28"/>
                  <a:gd name="T60" fmla="*/ 2147483647 w 41"/>
                  <a:gd name="T61" fmla="*/ 2147483647 h 28"/>
                  <a:gd name="T62" fmla="*/ 2147483647 w 41"/>
                  <a:gd name="T63" fmla="*/ 2147483647 h 28"/>
                  <a:gd name="T64" fmla="*/ 2147483647 w 41"/>
                  <a:gd name="T65" fmla="*/ 2147483647 h 28"/>
                  <a:gd name="T66" fmla="*/ 2147483647 w 41"/>
                  <a:gd name="T67" fmla="*/ 2147483647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28"/>
                  <a:gd name="T104" fmla="*/ 41 w 41"/>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28">
                    <a:moveTo>
                      <a:pt x="6" y="0"/>
                    </a:moveTo>
                    <a:lnTo>
                      <a:pt x="6" y="0"/>
                    </a:lnTo>
                    <a:lnTo>
                      <a:pt x="4" y="0"/>
                    </a:lnTo>
                    <a:lnTo>
                      <a:pt x="3" y="0"/>
                    </a:lnTo>
                    <a:lnTo>
                      <a:pt x="2" y="1"/>
                    </a:lnTo>
                    <a:lnTo>
                      <a:pt x="0" y="3"/>
                    </a:lnTo>
                    <a:lnTo>
                      <a:pt x="0" y="5"/>
                    </a:lnTo>
                    <a:lnTo>
                      <a:pt x="0" y="8"/>
                    </a:lnTo>
                    <a:lnTo>
                      <a:pt x="2" y="10"/>
                    </a:lnTo>
                    <a:lnTo>
                      <a:pt x="3" y="11"/>
                    </a:lnTo>
                    <a:lnTo>
                      <a:pt x="5" y="12"/>
                    </a:lnTo>
                    <a:lnTo>
                      <a:pt x="6" y="12"/>
                    </a:lnTo>
                    <a:lnTo>
                      <a:pt x="7" y="13"/>
                    </a:lnTo>
                    <a:lnTo>
                      <a:pt x="9" y="13"/>
                    </a:lnTo>
                    <a:lnTo>
                      <a:pt x="10" y="13"/>
                    </a:lnTo>
                    <a:lnTo>
                      <a:pt x="11" y="13"/>
                    </a:lnTo>
                    <a:lnTo>
                      <a:pt x="12" y="14"/>
                    </a:lnTo>
                    <a:lnTo>
                      <a:pt x="13" y="15"/>
                    </a:lnTo>
                    <a:lnTo>
                      <a:pt x="13" y="16"/>
                    </a:lnTo>
                    <a:lnTo>
                      <a:pt x="13" y="18"/>
                    </a:lnTo>
                    <a:lnTo>
                      <a:pt x="13" y="20"/>
                    </a:lnTo>
                    <a:lnTo>
                      <a:pt x="14" y="23"/>
                    </a:lnTo>
                    <a:lnTo>
                      <a:pt x="15" y="25"/>
                    </a:lnTo>
                    <a:lnTo>
                      <a:pt x="15" y="26"/>
                    </a:lnTo>
                    <a:lnTo>
                      <a:pt x="16" y="27"/>
                    </a:lnTo>
                    <a:lnTo>
                      <a:pt x="17" y="27"/>
                    </a:lnTo>
                    <a:lnTo>
                      <a:pt x="18" y="27"/>
                    </a:lnTo>
                    <a:lnTo>
                      <a:pt x="19" y="28"/>
                    </a:lnTo>
                    <a:lnTo>
                      <a:pt x="21" y="28"/>
                    </a:lnTo>
                    <a:lnTo>
                      <a:pt x="22" y="28"/>
                    </a:lnTo>
                    <a:lnTo>
                      <a:pt x="24" y="28"/>
                    </a:lnTo>
                    <a:lnTo>
                      <a:pt x="25" y="27"/>
                    </a:lnTo>
                    <a:lnTo>
                      <a:pt x="27" y="26"/>
                    </a:lnTo>
                    <a:lnTo>
                      <a:pt x="28" y="25"/>
                    </a:lnTo>
                    <a:lnTo>
                      <a:pt x="30" y="24"/>
                    </a:lnTo>
                    <a:lnTo>
                      <a:pt x="32" y="24"/>
                    </a:lnTo>
                    <a:lnTo>
                      <a:pt x="33" y="23"/>
                    </a:lnTo>
                    <a:lnTo>
                      <a:pt x="34" y="23"/>
                    </a:lnTo>
                    <a:lnTo>
                      <a:pt x="35" y="23"/>
                    </a:lnTo>
                    <a:lnTo>
                      <a:pt x="35" y="22"/>
                    </a:lnTo>
                    <a:lnTo>
                      <a:pt x="37" y="20"/>
                    </a:lnTo>
                    <a:lnTo>
                      <a:pt x="38" y="18"/>
                    </a:lnTo>
                    <a:lnTo>
                      <a:pt x="40" y="17"/>
                    </a:lnTo>
                    <a:lnTo>
                      <a:pt x="41" y="16"/>
                    </a:lnTo>
                    <a:lnTo>
                      <a:pt x="41" y="14"/>
                    </a:lnTo>
                    <a:lnTo>
                      <a:pt x="41" y="12"/>
                    </a:lnTo>
                    <a:lnTo>
                      <a:pt x="38" y="11"/>
                    </a:lnTo>
                    <a:lnTo>
                      <a:pt x="36" y="10"/>
                    </a:lnTo>
                    <a:lnTo>
                      <a:pt x="34" y="9"/>
                    </a:lnTo>
                    <a:lnTo>
                      <a:pt x="31" y="8"/>
                    </a:lnTo>
                    <a:lnTo>
                      <a:pt x="29" y="6"/>
                    </a:lnTo>
                    <a:lnTo>
                      <a:pt x="27" y="5"/>
                    </a:lnTo>
                    <a:lnTo>
                      <a:pt x="25" y="4"/>
                    </a:lnTo>
                    <a:lnTo>
                      <a:pt x="24" y="3"/>
                    </a:lnTo>
                    <a:lnTo>
                      <a:pt x="23" y="3"/>
                    </a:lnTo>
                    <a:lnTo>
                      <a:pt x="22" y="3"/>
                    </a:lnTo>
                    <a:lnTo>
                      <a:pt x="20" y="3"/>
                    </a:lnTo>
                    <a:lnTo>
                      <a:pt x="19" y="3"/>
                    </a:lnTo>
                    <a:lnTo>
                      <a:pt x="17" y="3"/>
                    </a:lnTo>
                    <a:lnTo>
                      <a:pt x="15" y="3"/>
                    </a:lnTo>
                    <a:lnTo>
                      <a:pt x="14" y="4"/>
                    </a:lnTo>
                    <a:lnTo>
                      <a:pt x="12" y="4"/>
                    </a:lnTo>
                    <a:lnTo>
                      <a:pt x="10" y="4"/>
                    </a:lnTo>
                    <a:lnTo>
                      <a:pt x="9" y="3"/>
                    </a:lnTo>
                    <a:lnTo>
                      <a:pt x="7" y="1"/>
                    </a:lnTo>
                    <a:lnTo>
                      <a:pt x="6"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1" name="Freeform 47"/>
              <p:cNvSpPr>
                <a:spLocks/>
              </p:cNvSpPr>
              <p:nvPr/>
            </p:nvSpPr>
            <p:spPr bwMode="auto">
              <a:xfrm>
                <a:off x="1066800" y="5091112"/>
                <a:ext cx="66675" cy="47625"/>
              </a:xfrm>
              <a:custGeom>
                <a:avLst/>
                <a:gdLst>
                  <a:gd name="T0" fmla="*/ 2147483647 w 42"/>
                  <a:gd name="T1" fmla="*/ 0 h 30"/>
                  <a:gd name="T2" fmla="*/ 2147483647 w 42"/>
                  <a:gd name="T3" fmla="*/ 2147483647 h 30"/>
                  <a:gd name="T4" fmla="*/ 2147483647 w 42"/>
                  <a:gd name="T5" fmla="*/ 2147483647 h 30"/>
                  <a:gd name="T6" fmla="*/ 2147483647 w 42"/>
                  <a:gd name="T7" fmla="*/ 2147483647 h 30"/>
                  <a:gd name="T8" fmla="*/ 2147483647 w 42"/>
                  <a:gd name="T9" fmla="*/ 2147483647 h 30"/>
                  <a:gd name="T10" fmla="*/ 2147483647 w 42"/>
                  <a:gd name="T11" fmla="*/ 2147483647 h 30"/>
                  <a:gd name="T12" fmla="*/ 2147483647 w 42"/>
                  <a:gd name="T13" fmla="*/ 2147483647 h 30"/>
                  <a:gd name="T14" fmla="*/ 2147483647 w 42"/>
                  <a:gd name="T15" fmla="*/ 2147483647 h 30"/>
                  <a:gd name="T16" fmla="*/ 0 w 42"/>
                  <a:gd name="T17" fmla="*/ 2147483647 h 30"/>
                  <a:gd name="T18" fmla="*/ 2147483647 w 42"/>
                  <a:gd name="T19" fmla="*/ 2147483647 h 30"/>
                  <a:gd name="T20" fmla="*/ 2147483647 w 42"/>
                  <a:gd name="T21" fmla="*/ 2147483647 h 30"/>
                  <a:gd name="T22" fmla="*/ 2147483647 w 42"/>
                  <a:gd name="T23" fmla="*/ 2147483647 h 30"/>
                  <a:gd name="T24" fmla="*/ 2147483647 w 42"/>
                  <a:gd name="T25" fmla="*/ 2147483647 h 30"/>
                  <a:gd name="T26" fmla="*/ 2147483647 w 42"/>
                  <a:gd name="T27" fmla="*/ 2147483647 h 30"/>
                  <a:gd name="T28" fmla="*/ 2147483647 w 42"/>
                  <a:gd name="T29" fmla="*/ 2147483647 h 30"/>
                  <a:gd name="T30" fmla="*/ 2147483647 w 42"/>
                  <a:gd name="T31" fmla="*/ 2147483647 h 30"/>
                  <a:gd name="T32" fmla="*/ 2147483647 w 42"/>
                  <a:gd name="T33" fmla="*/ 2147483647 h 30"/>
                  <a:gd name="T34" fmla="*/ 2147483647 w 42"/>
                  <a:gd name="T35" fmla="*/ 2147483647 h 30"/>
                  <a:gd name="T36" fmla="*/ 2147483647 w 42"/>
                  <a:gd name="T37" fmla="*/ 2147483647 h 30"/>
                  <a:gd name="T38" fmla="*/ 2147483647 w 42"/>
                  <a:gd name="T39" fmla="*/ 2147483647 h 30"/>
                  <a:gd name="T40" fmla="*/ 2147483647 w 42"/>
                  <a:gd name="T41" fmla="*/ 2147483647 h 30"/>
                  <a:gd name="T42" fmla="*/ 2147483647 w 42"/>
                  <a:gd name="T43" fmla="*/ 2147483647 h 30"/>
                  <a:gd name="T44" fmla="*/ 2147483647 w 42"/>
                  <a:gd name="T45" fmla="*/ 2147483647 h 30"/>
                  <a:gd name="T46" fmla="*/ 2147483647 w 42"/>
                  <a:gd name="T47" fmla="*/ 2147483647 h 30"/>
                  <a:gd name="T48" fmla="*/ 2147483647 w 42"/>
                  <a:gd name="T49" fmla="*/ 2147483647 h 30"/>
                  <a:gd name="T50" fmla="*/ 2147483647 w 42"/>
                  <a:gd name="T51" fmla="*/ 2147483647 h 30"/>
                  <a:gd name="T52" fmla="*/ 2147483647 w 42"/>
                  <a:gd name="T53" fmla="*/ 2147483647 h 30"/>
                  <a:gd name="T54" fmla="*/ 2147483647 w 42"/>
                  <a:gd name="T55" fmla="*/ 2147483647 h 30"/>
                  <a:gd name="T56" fmla="*/ 2147483647 w 42"/>
                  <a:gd name="T57" fmla="*/ 2147483647 h 30"/>
                  <a:gd name="T58" fmla="*/ 2147483647 w 42"/>
                  <a:gd name="T59" fmla="*/ 2147483647 h 30"/>
                  <a:gd name="T60" fmla="*/ 2147483647 w 42"/>
                  <a:gd name="T61" fmla="*/ 2147483647 h 30"/>
                  <a:gd name="T62" fmla="*/ 2147483647 w 42"/>
                  <a:gd name="T63" fmla="*/ 2147483647 h 30"/>
                  <a:gd name="T64" fmla="*/ 2147483647 w 42"/>
                  <a:gd name="T65" fmla="*/ 2147483647 h 30"/>
                  <a:gd name="T66" fmla="*/ 2147483647 w 42"/>
                  <a:gd name="T67" fmla="*/ 2147483647 h 30"/>
                  <a:gd name="T68" fmla="*/ 2147483647 w 42"/>
                  <a:gd name="T69" fmla="*/ 2147483647 h 30"/>
                  <a:gd name="T70" fmla="*/ 2147483647 w 42"/>
                  <a:gd name="T71" fmla="*/ 2147483647 h 30"/>
                  <a:gd name="T72" fmla="*/ 2147483647 w 42"/>
                  <a:gd name="T73" fmla="*/ 2147483647 h 30"/>
                  <a:gd name="T74" fmla="*/ 2147483647 w 42"/>
                  <a:gd name="T75" fmla="*/ 2147483647 h 30"/>
                  <a:gd name="T76" fmla="*/ 2147483647 w 42"/>
                  <a:gd name="T77" fmla="*/ 2147483647 h 30"/>
                  <a:gd name="T78" fmla="*/ 2147483647 w 42"/>
                  <a:gd name="T79" fmla="*/ 0 h 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
                  <a:gd name="T121" fmla="*/ 0 h 30"/>
                  <a:gd name="T122" fmla="*/ 42 w 42"/>
                  <a:gd name="T123" fmla="*/ 30 h 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 h="30">
                    <a:moveTo>
                      <a:pt x="21" y="0"/>
                    </a:moveTo>
                    <a:lnTo>
                      <a:pt x="20" y="0"/>
                    </a:lnTo>
                    <a:lnTo>
                      <a:pt x="19" y="1"/>
                    </a:lnTo>
                    <a:lnTo>
                      <a:pt x="18" y="2"/>
                    </a:lnTo>
                    <a:lnTo>
                      <a:pt x="18" y="3"/>
                    </a:lnTo>
                    <a:lnTo>
                      <a:pt x="17" y="4"/>
                    </a:lnTo>
                    <a:lnTo>
                      <a:pt x="16" y="5"/>
                    </a:lnTo>
                    <a:lnTo>
                      <a:pt x="15" y="7"/>
                    </a:lnTo>
                    <a:lnTo>
                      <a:pt x="13" y="8"/>
                    </a:lnTo>
                    <a:lnTo>
                      <a:pt x="12" y="8"/>
                    </a:lnTo>
                    <a:lnTo>
                      <a:pt x="10" y="9"/>
                    </a:lnTo>
                    <a:lnTo>
                      <a:pt x="8" y="9"/>
                    </a:lnTo>
                    <a:lnTo>
                      <a:pt x="6" y="10"/>
                    </a:lnTo>
                    <a:lnTo>
                      <a:pt x="4" y="11"/>
                    </a:lnTo>
                    <a:lnTo>
                      <a:pt x="2" y="12"/>
                    </a:lnTo>
                    <a:lnTo>
                      <a:pt x="1" y="12"/>
                    </a:lnTo>
                    <a:lnTo>
                      <a:pt x="0" y="13"/>
                    </a:lnTo>
                    <a:lnTo>
                      <a:pt x="0" y="15"/>
                    </a:lnTo>
                    <a:lnTo>
                      <a:pt x="1" y="16"/>
                    </a:lnTo>
                    <a:lnTo>
                      <a:pt x="3" y="16"/>
                    </a:lnTo>
                    <a:lnTo>
                      <a:pt x="4" y="17"/>
                    </a:lnTo>
                    <a:lnTo>
                      <a:pt x="5" y="18"/>
                    </a:lnTo>
                    <a:lnTo>
                      <a:pt x="6" y="20"/>
                    </a:lnTo>
                    <a:lnTo>
                      <a:pt x="8" y="22"/>
                    </a:lnTo>
                    <a:lnTo>
                      <a:pt x="9" y="25"/>
                    </a:lnTo>
                    <a:lnTo>
                      <a:pt x="11" y="26"/>
                    </a:lnTo>
                    <a:lnTo>
                      <a:pt x="12" y="28"/>
                    </a:lnTo>
                    <a:lnTo>
                      <a:pt x="14" y="29"/>
                    </a:lnTo>
                    <a:lnTo>
                      <a:pt x="15" y="29"/>
                    </a:lnTo>
                    <a:lnTo>
                      <a:pt x="17" y="29"/>
                    </a:lnTo>
                    <a:lnTo>
                      <a:pt x="18" y="28"/>
                    </a:lnTo>
                    <a:lnTo>
                      <a:pt x="20" y="28"/>
                    </a:lnTo>
                    <a:lnTo>
                      <a:pt x="21" y="27"/>
                    </a:lnTo>
                    <a:lnTo>
                      <a:pt x="23" y="26"/>
                    </a:lnTo>
                    <a:lnTo>
                      <a:pt x="24" y="26"/>
                    </a:lnTo>
                    <a:lnTo>
                      <a:pt x="25" y="26"/>
                    </a:lnTo>
                    <a:lnTo>
                      <a:pt x="26" y="27"/>
                    </a:lnTo>
                    <a:lnTo>
                      <a:pt x="27" y="28"/>
                    </a:lnTo>
                    <a:lnTo>
                      <a:pt x="27" y="29"/>
                    </a:lnTo>
                    <a:lnTo>
                      <a:pt x="28" y="29"/>
                    </a:lnTo>
                    <a:lnTo>
                      <a:pt x="29" y="28"/>
                    </a:lnTo>
                    <a:lnTo>
                      <a:pt x="30" y="29"/>
                    </a:lnTo>
                    <a:lnTo>
                      <a:pt x="31" y="29"/>
                    </a:lnTo>
                    <a:lnTo>
                      <a:pt x="32" y="29"/>
                    </a:lnTo>
                    <a:lnTo>
                      <a:pt x="32" y="30"/>
                    </a:lnTo>
                    <a:lnTo>
                      <a:pt x="33" y="30"/>
                    </a:lnTo>
                    <a:lnTo>
                      <a:pt x="35" y="30"/>
                    </a:lnTo>
                    <a:lnTo>
                      <a:pt x="36" y="30"/>
                    </a:lnTo>
                    <a:lnTo>
                      <a:pt x="38" y="30"/>
                    </a:lnTo>
                    <a:lnTo>
                      <a:pt x="39" y="29"/>
                    </a:lnTo>
                    <a:lnTo>
                      <a:pt x="40" y="29"/>
                    </a:lnTo>
                    <a:lnTo>
                      <a:pt x="41" y="28"/>
                    </a:lnTo>
                    <a:lnTo>
                      <a:pt x="42" y="26"/>
                    </a:lnTo>
                    <a:lnTo>
                      <a:pt x="42" y="25"/>
                    </a:lnTo>
                    <a:lnTo>
                      <a:pt x="42" y="23"/>
                    </a:lnTo>
                    <a:lnTo>
                      <a:pt x="41" y="22"/>
                    </a:lnTo>
                    <a:lnTo>
                      <a:pt x="40" y="21"/>
                    </a:lnTo>
                    <a:lnTo>
                      <a:pt x="40" y="19"/>
                    </a:lnTo>
                    <a:lnTo>
                      <a:pt x="39" y="18"/>
                    </a:lnTo>
                    <a:lnTo>
                      <a:pt x="38" y="16"/>
                    </a:lnTo>
                    <a:lnTo>
                      <a:pt x="37" y="14"/>
                    </a:lnTo>
                    <a:lnTo>
                      <a:pt x="36" y="14"/>
                    </a:lnTo>
                    <a:lnTo>
                      <a:pt x="35" y="14"/>
                    </a:lnTo>
                    <a:lnTo>
                      <a:pt x="34" y="15"/>
                    </a:lnTo>
                    <a:lnTo>
                      <a:pt x="33" y="15"/>
                    </a:lnTo>
                    <a:lnTo>
                      <a:pt x="31" y="13"/>
                    </a:lnTo>
                    <a:lnTo>
                      <a:pt x="30" y="11"/>
                    </a:lnTo>
                    <a:lnTo>
                      <a:pt x="29" y="9"/>
                    </a:lnTo>
                    <a:lnTo>
                      <a:pt x="28" y="7"/>
                    </a:lnTo>
                    <a:lnTo>
                      <a:pt x="28" y="6"/>
                    </a:lnTo>
                    <a:lnTo>
                      <a:pt x="26" y="6"/>
                    </a:lnTo>
                    <a:lnTo>
                      <a:pt x="25" y="6"/>
                    </a:lnTo>
                    <a:lnTo>
                      <a:pt x="24" y="7"/>
                    </a:lnTo>
                    <a:lnTo>
                      <a:pt x="23" y="6"/>
                    </a:lnTo>
                    <a:lnTo>
                      <a:pt x="23" y="5"/>
                    </a:lnTo>
                    <a:lnTo>
                      <a:pt x="23" y="3"/>
                    </a:lnTo>
                    <a:lnTo>
                      <a:pt x="23" y="1"/>
                    </a:lnTo>
                    <a:lnTo>
                      <a:pt x="22" y="0"/>
                    </a:lnTo>
                    <a:lnTo>
                      <a:pt x="21"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2" name="Freeform 48"/>
              <p:cNvSpPr>
                <a:spLocks/>
              </p:cNvSpPr>
              <p:nvPr/>
            </p:nvSpPr>
            <p:spPr bwMode="auto">
              <a:xfrm>
                <a:off x="915987" y="5054600"/>
                <a:ext cx="30163" cy="38100"/>
              </a:xfrm>
              <a:custGeom>
                <a:avLst/>
                <a:gdLst>
                  <a:gd name="T0" fmla="*/ 2147483647 w 19"/>
                  <a:gd name="T1" fmla="*/ 2147483647 h 24"/>
                  <a:gd name="T2" fmla="*/ 2147483647 w 19"/>
                  <a:gd name="T3" fmla="*/ 2147483647 h 24"/>
                  <a:gd name="T4" fmla="*/ 2147483647 w 19"/>
                  <a:gd name="T5" fmla="*/ 2147483647 h 24"/>
                  <a:gd name="T6" fmla="*/ 2147483647 w 19"/>
                  <a:gd name="T7" fmla="*/ 2147483647 h 24"/>
                  <a:gd name="T8" fmla="*/ 2147483647 w 19"/>
                  <a:gd name="T9" fmla="*/ 2147483647 h 24"/>
                  <a:gd name="T10" fmla="*/ 2147483647 w 19"/>
                  <a:gd name="T11" fmla="*/ 2147483647 h 24"/>
                  <a:gd name="T12" fmla="*/ 2147483647 w 19"/>
                  <a:gd name="T13" fmla="*/ 2147483647 h 24"/>
                  <a:gd name="T14" fmla="*/ 2147483647 w 19"/>
                  <a:gd name="T15" fmla="*/ 2147483647 h 24"/>
                  <a:gd name="T16" fmla="*/ 2147483647 w 19"/>
                  <a:gd name="T17" fmla="*/ 2147483647 h 24"/>
                  <a:gd name="T18" fmla="*/ 2147483647 w 19"/>
                  <a:gd name="T19" fmla="*/ 2147483647 h 24"/>
                  <a:gd name="T20" fmla="*/ 0 w 19"/>
                  <a:gd name="T21" fmla="*/ 2147483647 h 24"/>
                  <a:gd name="T22" fmla="*/ 0 w 19"/>
                  <a:gd name="T23" fmla="*/ 2147483647 h 24"/>
                  <a:gd name="T24" fmla="*/ 0 w 19"/>
                  <a:gd name="T25" fmla="*/ 2147483647 h 24"/>
                  <a:gd name="T26" fmla="*/ 2147483647 w 19"/>
                  <a:gd name="T27" fmla="*/ 2147483647 h 24"/>
                  <a:gd name="T28" fmla="*/ 2147483647 w 19"/>
                  <a:gd name="T29" fmla="*/ 2147483647 h 24"/>
                  <a:gd name="T30" fmla="*/ 2147483647 w 19"/>
                  <a:gd name="T31" fmla="*/ 2147483647 h 24"/>
                  <a:gd name="T32" fmla="*/ 2147483647 w 19"/>
                  <a:gd name="T33" fmla="*/ 2147483647 h 24"/>
                  <a:gd name="T34" fmla="*/ 2147483647 w 19"/>
                  <a:gd name="T35" fmla="*/ 2147483647 h 24"/>
                  <a:gd name="T36" fmla="*/ 2147483647 w 19"/>
                  <a:gd name="T37" fmla="*/ 2147483647 h 24"/>
                  <a:gd name="T38" fmla="*/ 2147483647 w 19"/>
                  <a:gd name="T39" fmla="*/ 2147483647 h 24"/>
                  <a:gd name="T40" fmla="*/ 2147483647 w 19"/>
                  <a:gd name="T41" fmla="*/ 2147483647 h 24"/>
                  <a:gd name="T42" fmla="*/ 2147483647 w 19"/>
                  <a:gd name="T43" fmla="*/ 2147483647 h 24"/>
                  <a:gd name="T44" fmla="*/ 2147483647 w 19"/>
                  <a:gd name="T45" fmla="*/ 2147483647 h 24"/>
                  <a:gd name="T46" fmla="*/ 2147483647 w 19"/>
                  <a:gd name="T47" fmla="*/ 2147483647 h 24"/>
                  <a:gd name="T48" fmla="*/ 2147483647 w 19"/>
                  <a:gd name="T49" fmla="*/ 2147483647 h 24"/>
                  <a:gd name="T50" fmla="*/ 2147483647 w 19"/>
                  <a:gd name="T51" fmla="*/ 2147483647 h 24"/>
                  <a:gd name="T52" fmla="*/ 2147483647 w 19"/>
                  <a:gd name="T53" fmla="*/ 2147483647 h 24"/>
                  <a:gd name="T54" fmla="*/ 2147483647 w 19"/>
                  <a:gd name="T55" fmla="*/ 2147483647 h 24"/>
                  <a:gd name="T56" fmla="*/ 2147483647 w 19"/>
                  <a:gd name="T57" fmla="*/ 2147483647 h 24"/>
                  <a:gd name="T58" fmla="*/ 2147483647 w 19"/>
                  <a:gd name="T59" fmla="*/ 0 h 24"/>
                  <a:gd name="T60" fmla="*/ 2147483647 w 19"/>
                  <a:gd name="T61" fmla="*/ 0 h 24"/>
                  <a:gd name="T62" fmla="*/ 2147483647 w 19"/>
                  <a:gd name="T63" fmla="*/ 2147483647 h 24"/>
                  <a:gd name="T64" fmla="*/ 2147483647 w 19"/>
                  <a:gd name="T65" fmla="*/ 2147483647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4"/>
                  <a:gd name="T101" fmla="*/ 19 w 19"/>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4">
                    <a:moveTo>
                      <a:pt x="15" y="2"/>
                    </a:moveTo>
                    <a:lnTo>
                      <a:pt x="15" y="2"/>
                    </a:lnTo>
                    <a:lnTo>
                      <a:pt x="14" y="4"/>
                    </a:lnTo>
                    <a:lnTo>
                      <a:pt x="13" y="6"/>
                    </a:lnTo>
                    <a:lnTo>
                      <a:pt x="10" y="8"/>
                    </a:lnTo>
                    <a:lnTo>
                      <a:pt x="8" y="10"/>
                    </a:lnTo>
                    <a:lnTo>
                      <a:pt x="6" y="12"/>
                    </a:lnTo>
                    <a:lnTo>
                      <a:pt x="4" y="13"/>
                    </a:lnTo>
                    <a:lnTo>
                      <a:pt x="3" y="15"/>
                    </a:lnTo>
                    <a:lnTo>
                      <a:pt x="1" y="17"/>
                    </a:lnTo>
                    <a:lnTo>
                      <a:pt x="0" y="18"/>
                    </a:lnTo>
                    <a:lnTo>
                      <a:pt x="0" y="20"/>
                    </a:lnTo>
                    <a:lnTo>
                      <a:pt x="0" y="21"/>
                    </a:lnTo>
                    <a:lnTo>
                      <a:pt x="1" y="23"/>
                    </a:lnTo>
                    <a:lnTo>
                      <a:pt x="2" y="24"/>
                    </a:lnTo>
                    <a:lnTo>
                      <a:pt x="4" y="24"/>
                    </a:lnTo>
                    <a:lnTo>
                      <a:pt x="5" y="22"/>
                    </a:lnTo>
                    <a:lnTo>
                      <a:pt x="6" y="20"/>
                    </a:lnTo>
                    <a:lnTo>
                      <a:pt x="8" y="18"/>
                    </a:lnTo>
                    <a:lnTo>
                      <a:pt x="10" y="16"/>
                    </a:lnTo>
                    <a:lnTo>
                      <a:pt x="12" y="15"/>
                    </a:lnTo>
                    <a:lnTo>
                      <a:pt x="14" y="14"/>
                    </a:lnTo>
                    <a:lnTo>
                      <a:pt x="16" y="12"/>
                    </a:lnTo>
                    <a:lnTo>
                      <a:pt x="17" y="11"/>
                    </a:lnTo>
                    <a:lnTo>
                      <a:pt x="18" y="9"/>
                    </a:lnTo>
                    <a:lnTo>
                      <a:pt x="18" y="7"/>
                    </a:lnTo>
                    <a:lnTo>
                      <a:pt x="19" y="5"/>
                    </a:lnTo>
                    <a:lnTo>
                      <a:pt x="19" y="3"/>
                    </a:lnTo>
                    <a:lnTo>
                      <a:pt x="19" y="2"/>
                    </a:lnTo>
                    <a:lnTo>
                      <a:pt x="18" y="0"/>
                    </a:lnTo>
                    <a:lnTo>
                      <a:pt x="17" y="0"/>
                    </a:lnTo>
                    <a:lnTo>
                      <a:pt x="15" y="1"/>
                    </a:lnTo>
                    <a:lnTo>
                      <a:pt x="15" y="2"/>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3" name="Freeform 49"/>
              <p:cNvSpPr>
                <a:spLocks/>
              </p:cNvSpPr>
              <p:nvPr/>
            </p:nvSpPr>
            <p:spPr bwMode="auto">
              <a:xfrm>
                <a:off x="954087" y="5040312"/>
                <a:ext cx="55563" cy="42863"/>
              </a:xfrm>
              <a:custGeom>
                <a:avLst/>
                <a:gdLst>
                  <a:gd name="T0" fmla="*/ 2147483647 w 35"/>
                  <a:gd name="T1" fmla="*/ 2147483647 h 27"/>
                  <a:gd name="T2" fmla="*/ 2147483647 w 35"/>
                  <a:gd name="T3" fmla="*/ 2147483647 h 27"/>
                  <a:gd name="T4" fmla="*/ 2147483647 w 35"/>
                  <a:gd name="T5" fmla="*/ 2147483647 h 27"/>
                  <a:gd name="T6" fmla="*/ 2147483647 w 35"/>
                  <a:gd name="T7" fmla="*/ 2147483647 h 27"/>
                  <a:gd name="T8" fmla="*/ 2147483647 w 35"/>
                  <a:gd name="T9" fmla="*/ 2147483647 h 27"/>
                  <a:gd name="T10" fmla="*/ 2147483647 w 35"/>
                  <a:gd name="T11" fmla="*/ 2147483647 h 27"/>
                  <a:gd name="T12" fmla="*/ 2147483647 w 35"/>
                  <a:gd name="T13" fmla="*/ 2147483647 h 27"/>
                  <a:gd name="T14" fmla="*/ 2147483647 w 35"/>
                  <a:gd name="T15" fmla="*/ 2147483647 h 27"/>
                  <a:gd name="T16" fmla="*/ 2147483647 w 35"/>
                  <a:gd name="T17" fmla="*/ 0 h 27"/>
                  <a:gd name="T18" fmla="*/ 2147483647 w 35"/>
                  <a:gd name="T19" fmla="*/ 0 h 27"/>
                  <a:gd name="T20" fmla="*/ 2147483647 w 35"/>
                  <a:gd name="T21" fmla="*/ 2147483647 h 27"/>
                  <a:gd name="T22" fmla="*/ 2147483647 w 35"/>
                  <a:gd name="T23" fmla="*/ 2147483647 h 27"/>
                  <a:gd name="T24" fmla="*/ 2147483647 w 35"/>
                  <a:gd name="T25" fmla="*/ 2147483647 h 27"/>
                  <a:gd name="T26" fmla="*/ 2147483647 w 35"/>
                  <a:gd name="T27" fmla="*/ 2147483647 h 27"/>
                  <a:gd name="T28" fmla="*/ 2147483647 w 35"/>
                  <a:gd name="T29" fmla="*/ 2147483647 h 27"/>
                  <a:gd name="T30" fmla="*/ 2147483647 w 35"/>
                  <a:gd name="T31" fmla="*/ 2147483647 h 27"/>
                  <a:gd name="T32" fmla="*/ 2147483647 w 35"/>
                  <a:gd name="T33" fmla="*/ 2147483647 h 27"/>
                  <a:gd name="T34" fmla="*/ 0 w 35"/>
                  <a:gd name="T35" fmla="*/ 2147483647 h 27"/>
                  <a:gd name="T36" fmla="*/ 2147483647 w 35"/>
                  <a:gd name="T37" fmla="*/ 2147483647 h 27"/>
                  <a:gd name="T38" fmla="*/ 2147483647 w 35"/>
                  <a:gd name="T39" fmla="*/ 2147483647 h 27"/>
                  <a:gd name="T40" fmla="*/ 2147483647 w 35"/>
                  <a:gd name="T41" fmla="*/ 2147483647 h 27"/>
                  <a:gd name="T42" fmla="*/ 2147483647 w 35"/>
                  <a:gd name="T43" fmla="*/ 2147483647 h 27"/>
                  <a:gd name="T44" fmla="*/ 2147483647 w 35"/>
                  <a:gd name="T45" fmla="*/ 2147483647 h 27"/>
                  <a:gd name="T46" fmla="*/ 2147483647 w 35"/>
                  <a:gd name="T47" fmla="*/ 2147483647 h 27"/>
                  <a:gd name="T48" fmla="*/ 2147483647 w 35"/>
                  <a:gd name="T49" fmla="*/ 2147483647 h 27"/>
                  <a:gd name="T50" fmla="*/ 2147483647 w 35"/>
                  <a:gd name="T51" fmla="*/ 2147483647 h 27"/>
                  <a:gd name="T52" fmla="*/ 2147483647 w 35"/>
                  <a:gd name="T53" fmla="*/ 2147483647 h 27"/>
                  <a:gd name="T54" fmla="*/ 2147483647 w 35"/>
                  <a:gd name="T55" fmla="*/ 2147483647 h 27"/>
                  <a:gd name="T56" fmla="*/ 2147483647 w 35"/>
                  <a:gd name="T57" fmla="*/ 2147483647 h 27"/>
                  <a:gd name="T58" fmla="*/ 2147483647 w 35"/>
                  <a:gd name="T59" fmla="*/ 2147483647 h 27"/>
                  <a:gd name="T60" fmla="*/ 2147483647 w 35"/>
                  <a:gd name="T61" fmla="*/ 2147483647 h 27"/>
                  <a:gd name="T62" fmla="*/ 2147483647 w 35"/>
                  <a:gd name="T63" fmla="*/ 2147483647 h 27"/>
                  <a:gd name="T64" fmla="*/ 2147483647 w 35"/>
                  <a:gd name="T65" fmla="*/ 2147483647 h 27"/>
                  <a:gd name="T66" fmla="*/ 2147483647 w 35"/>
                  <a:gd name="T67" fmla="*/ 2147483647 h 27"/>
                  <a:gd name="T68" fmla="*/ 2147483647 w 35"/>
                  <a:gd name="T69" fmla="*/ 2147483647 h 27"/>
                  <a:gd name="T70" fmla="*/ 2147483647 w 35"/>
                  <a:gd name="T71" fmla="*/ 2147483647 h 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
                  <a:gd name="T109" fmla="*/ 0 h 27"/>
                  <a:gd name="T110" fmla="*/ 35 w 35"/>
                  <a:gd name="T111" fmla="*/ 27 h 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 h="27">
                    <a:moveTo>
                      <a:pt x="32" y="14"/>
                    </a:moveTo>
                    <a:lnTo>
                      <a:pt x="33" y="13"/>
                    </a:lnTo>
                    <a:lnTo>
                      <a:pt x="34" y="12"/>
                    </a:lnTo>
                    <a:lnTo>
                      <a:pt x="35" y="10"/>
                    </a:lnTo>
                    <a:lnTo>
                      <a:pt x="35" y="8"/>
                    </a:lnTo>
                    <a:lnTo>
                      <a:pt x="35" y="6"/>
                    </a:lnTo>
                    <a:lnTo>
                      <a:pt x="35" y="4"/>
                    </a:lnTo>
                    <a:lnTo>
                      <a:pt x="33" y="3"/>
                    </a:lnTo>
                    <a:lnTo>
                      <a:pt x="31" y="2"/>
                    </a:lnTo>
                    <a:lnTo>
                      <a:pt x="29" y="2"/>
                    </a:lnTo>
                    <a:lnTo>
                      <a:pt x="28" y="2"/>
                    </a:lnTo>
                    <a:lnTo>
                      <a:pt x="27" y="2"/>
                    </a:lnTo>
                    <a:lnTo>
                      <a:pt x="26" y="2"/>
                    </a:lnTo>
                    <a:lnTo>
                      <a:pt x="25" y="2"/>
                    </a:lnTo>
                    <a:lnTo>
                      <a:pt x="24" y="1"/>
                    </a:lnTo>
                    <a:lnTo>
                      <a:pt x="23" y="1"/>
                    </a:lnTo>
                    <a:lnTo>
                      <a:pt x="22" y="0"/>
                    </a:lnTo>
                    <a:lnTo>
                      <a:pt x="21" y="0"/>
                    </a:lnTo>
                    <a:lnTo>
                      <a:pt x="18" y="0"/>
                    </a:lnTo>
                    <a:lnTo>
                      <a:pt x="16" y="1"/>
                    </a:lnTo>
                    <a:lnTo>
                      <a:pt x="13" y="1"/>
                    </a:lnTo>
                    <a:lnTo>
                      <a:pt x="10" y="2"/>
                    </a:lnTo>
                    <a:lnTo>
                      <a:pt x="8" y="2"/>
                    </a:lnTo>
                    <a:lnTo>
                      <a:pt x="8" y="3"/>
                    </a:lnTo>
                    <a:lnTo>
                      <a:pt x="7" y="4"/>
                    </a:lnTo>
                    <a:lnTo>
                      <a:pt x="7" y="6"/>
                    </a:lnTo>
                    <a:lnTo>
                      <a:pt x="6" y="7"/>
                    </a:lnTo>
                    <a:lnTo>
                      <a:pt x="5" y="9"/>
                    </a:lnTo>
                    <a:lnTo>
                      <a:pt x="4" y="9"/>
                    </a:lnTo>
                    <a:lnTo>
                      <a:pt x="4" y="10"/>
                    </a:lnTo>
                    <a:lnTo>
                      <a:pt x="3" y="11"/>
                    </a:lnTo>
                    <a:lnTo>
                      <a:pt x="1" y="11"/>
                    </a:lnTo>
                    <a:lnTo>
                      <a:pt x="1" y="12"/>
                    </a:lnTo>
                    <a:lnTo>
                      <a:pt x="0" y="13"/>
                    </a:lnTo>
                    <a:lnTo>
                      <a:pt x="0" y="14"/>
                    </a:lnTo>
                    <a:lnTo>
                      <a:pt x="0" y="16"/>
                    </a:lnTo>
                    <a:lnTo>
                      <a:pt x="1" y="17"/>
                    </a:lnTo>
                    <a:lnTo>
                      <a:pt x="2" y="17"/>
                    </a:lnTo>
                    <a:lnTo>
                      <a:pt x="3" y="18"/>
                    </a:lnTo>
                    <a:lnTo>
                      <a:pt x="4" y="18"/>
                    </a:lnTo>
                    <a:lnTo>
                      <a:pt x="6" y="19"/>
                    </a:lnTo>
                    <a:lnTo>
                      <a:pt x="7" y="19"/>
                    </a:lnTo>
                    <a:lnTo>
                      <a:pt x="8" y="19"/>
                    </a:lnTo>
                    <a:lnTo>
                      <a:pt x="7" y="19"/>
                    </a:lnTo>
                    <a:lnTo>
                      <a:pt x="7" y="20"/>
                    </a:lnTo>
                    <a:lnTo>
                      <a:pt x="7" y="21"/>
                    </a:lnTo>
                    <a:lnTo>
                      <a:pt x="8" y="21"/>
                    </a:lnTo>
                    <a:lnTo>
                      <a:pt x="9" y="21"/>
                    </a:lnTo>
                    <a:lnTo>
                      <a:pt x="10" y="21"/>
                    </a:lnTo>
                    <a:lnTo>
                      <a:pt x="12" y="21"/>
                    </a:lnTo>
                    <a:lnTo>
                      <a:pt x="13" y="21"/>
                    </a:lnTo>
                    <a:lnTo>
                      <a:pt x="14" y="21"/>
                    </a:lnTo>
                    <a:lnTo>
                      <a:pt x="15" y="21"/>
                    </a:lnTo>
                    <a:lnTo>
                      <a:pt x="16" y="22"/>
                    </a:lnTo>
                    <a:lnTo>
                      <a:pt x="17" y="24"/>
                    </a:lnTo>
                    <a:lnTo>
                      <a:pt x="18" y="25"/>
                    </a:lnTo>
                    <a:lnTo>
                      <a:pt x="20" y="27"/>
                    </a:lnTo>
                    <a:lnTo>
                      <a:pt x="22" y="27"/>
                    </a:lnTo>
                    <a:lnTo>
                      <a:pt x="23" y="27"/>
                    </a:lnTo>
                    <a:lnTo>
                      <a:pt x="24" y="27"/>
                    </a:lnTo>
                    <a:lnTo>
                      <a:pt x="25" y="27"/>
                    </a:lnTo>
                    <a:lnTo>
                      <a:pt x="27" y="27"/>
                    </a:lnTo>
                    <a:lnTo>
                      <a:pt x="28" y="26"/>
                    </a:lnTo>
                    <a:lnTo>
                      <a:pt x="29" y="26"/>
                    </a:lnTo>
                    <a:lnTo>
                      <a:pt x="30" y="25"/>
                    </a:lnTo>
                    <a:lnTo>
                      <a:pt x="30" y="24"/>
                    </a:lnTo>
                    <a:lnTo>
                      <a:pt x="31" y="22"/>
                    </a:lnTo>
                    <a:lnTo>
                      <a:pt x="32" y="20"/>
                    </a:lnTo>
                    <a:lnTo>
                      <a:pt x="33" y="17"/>
                    </a:lnTo>
                    <a:lnTo>
                      <a:pt x="32" y="1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4" name="Freeform 50"/>
              <p:cNvSpPr>
                <a:spLocks/>
              </p:cNvSpPr>
              <p:nvPr/>
            </p:nvSpPr>
            <p:spPr bwMode="auto">
              <a:xfrm>
                <a:off x="1150937" y="5132387"/>
                <a:ext cx="68263" cy="22225"/>
              </a:xfrm>
              <a:custGeom>
                <a:avLst/>
                <a:gdLst>
                  <a:gd name="T0" fmla="*/ 2147483647 w 43"/>
                  <a:gd name="T1" fmla="*/ 0 h 14"/>
                  <a:gd name="T2" fmla="*/ 2147483647 w 43"/>
                  <a:gd name="T3" fmla="*/ 0 h 14"/>
                  <a:gd name="T4" fmla="*/ 2147483647 w 43"/>
                  <a:gd name="T5" fmla="*/ 0 h 14"/>
                  <a:gd name="T6" fmla="*/ 2147483647 w 43"/>
                  <a:gd name="T7" fmla="*/ 2147483647 h 14"/>
                  <a:gd name="T8" fmla="*/ 2147483647 w 43"/>
                  <a:gd name="T9" fmla="*/ 2147483647 h 14"/>
                  <a:gd name="T10" fmla="*/ 2147483647 w 43"/>
                  <a:gd name="T11" fmla="*/ 2147483647 h 14"/>
                  <a:gd name="T12" fmla="*/ 2147483647 w 43"/>
                  <a:gd name="T13" fmla="*/ 2147483647 h 14"/>
                  <a:gd name="T14" fmla="*/ 2147483647 w 43"/>
                  <a:gd name="T15" fmla="*/ 2147483647 h 14"/>
                  <a:gd name="T16" fmla="*/ 2147483647 w 43"/>
                  <a:gd name="T17" fmla="*/ 2147483647 h 14"/>
                  <a:gd name="T18" fmla="*/ 2147483647 w 43"/>
                  <a:gd name="T19" fmla="*/ 2147483647 h 14"/>
                  <a:gd name="T20" fmla="*/ 2147483647 w 43"/>
                  <a:gd name="T21" fmla="*/ 2147483647 h 14"/>
                  <a:gd name="T22" fmla="*/ 2147483647 w 43"/>
                  <a:gd name="T23" fmla="*/ 2147483647 h 14"/>
                  <a:gd name="T24" fmla="*/ 2147483647 w 43"/>
                  <a:gd name="T25" fmla="*/ 2147483647 h 14"/>
                  <a:gd name="T26" fmla="*/ 2147483647 w 43"/>
                  <a:gd name="T27" fmla="*/ 2147483647 h 14"/>
                  <a:gd name="T28" fmla="*/ 2147483647 w 43"/>
                  <a:gd name="T29" fmla="*/ 2147483647 h 14"/>
                  <a:gd name="T30" fmla="*/ 2147483647 w 43"/>
                  <a:gd name="T31" fmla="*/ 2147483647 h 14"/>
                  <a:gd name="T32" fmla="*/ 2147483647 w 43"/>
                  <a:gd name="T33" fmla="*/ 2147483647 h 14"/>
                  <a:gd name="T34" fmla="*/ 2147483647 w 43"/>
                  <a:gd name="T35" fmla="*/ 2147483647 h 14"/>
                  <a:gd name="T36" fmla="*/ 2147483647 w 43"/>
                  <a:gd name="T37" fmla="*/ 2147483647 h 14"/>
                  <a:gd name="T38" fmla="*/ 2147483647 w 43"/>
                  <a:gd name="T39" fmla="*/ 2147483647 h 14"/>
                  <a:gd name="T40" fmla="*/ 2147483647 w 43"/>
                  <a:gd name="T41" fmla="*/ 2147483647 h 14"/>
                  <a:gd name="T42" fmla="*/ 2147483647 w 43"/>
                  <a:gd name="T43" fmla="*/ 2147483647 h 14"/>
                  <a:gd name="T44" fmla="*/ 2147483647 w 43"/>
                  <a:gd name="T45" fmla="*/ 2147483647 h 14"/>
                  <a:gd name="T46" fmla="*/ 2147483647 w 43"/>
                  <a:gd name="T47" fmla="*/ 2147483647 h 14"/>
                  <a:gd name="T48" fmla="*/ 2147483647 w 43"/>
                  <a:gd name="T49" fmla="*/ 2147483647 h 14"/>
                  <a:gd name="T50" fmla="*/ 2147483647 w 43"/>
                  <a:gd name="T51" fmla="*/ 2147483647 h 14"/>
                  <a:gd name="T52" fmla="*/ 2147483647 w 43"/>
                  <a:gd name="T53" fmla="*/ 2147483647 h 14"/>
                  <a:gd name="T54" fmla="*/ 2147483647 w 43"/>
                  <a:gd name="T55" fmla="*/ 2147483647 h 14"/>
                  <a:gd name="T56" fmla="*/ 2147483647 w 43"/>
                  <a:gd name="T57" fmla="*/ 2147483647 h 14"/>
                  <a:gd name="T58" fmla="*/ 2147483647 w 43"/>
                  <a:gd name="T59" fmla="*/ 2147483647 h 14"/>
                  <a:gd name="T60" fmla="*/ 0 w 43"/>
                  <a:gd name="T61" fmla="*/ 2147483647 h 14"/>
                  <a:gd name="T62" fmla="*/ 0 w 43"/>
                  <a:gd name="T63" fmla="*/ 2147483647 h 14"/>
                  <a:gd name="T64" fmla="*/ 2147483647 w 43"/>
                  <a:gd name="T65" fmla="*/ 2147483647 h 14"/>
                  <a:gd name="T66" fmla="*/ 2147483647 w 43"/>
                  <a:gd name="T67" fmla="*/ 2147483647 h 14"/>
                  <a:gd name="T68" fmla="*/ 2147483647 w 43"/>
                  <a:gd name="T69" fmla="*/ 2147483647 h 14"/>
                  <a:gd name="T70" fmla="*/ 2147483647 w 43"/>
                  <a:gd name="T71" fmla="*/ 2147483647 h 14"/>
                  <a:gd name="T72" fmla="*/ 2147483647 w 43"/>
                  <a:gd name="T73" fmla="*/ 2147483647 h 14"/>
                  <a:gd name="T74" fmla="*/ 2147483647 w 43"/>
                  <a:gd name="T75" fmla="*/ 2147483647 h 14"/>
                  <a:gd name="T76" fmla="*/ 2147483647 w 43"/>
                  <a:gd name="T77" fmla="*/ 2147483647 h 14"/>
                  <a:gd name="T78" fmla="*/ 2147483647 w 43"/>
                  <a:gd name="T79" fmla="*/ 2147483647 h 14"/>
                  <a:gd name="T80" fmla="*/ 2147483647 w 43"/>
                  <a:gd name="T81" fmla="*/ 2147483647 h 14"/>
                  <a:gd name="T82" fmla="*/ 2147483647 w 43"/>
                  <a:gd name="T83" fmla="*/ 2147483647 h 14"/>
                  <a:gd name="T84" fmla="*/ 2147483647 w 43"/>
                  <a:gd name="T85" fmla="*/ 2147483647 h 14"/>
                  <a:gd name="T86" fmla="*/ 2147483647 w 43"/>
                  <a:gd name="T87" fmla="*/ 2147483647 h 14"/>
                  <a:gd name="T88" fmla="*/ 2147483647 w 43"/>
                  <a:gd name="T89" fmla="*/ 2147483647 h 14"/>
                  <a:gd name="T90" fmla="*/ 2147483647 w 43"/>
                  <a:gd name="T91" fmla="*/ 2147483647 h 14"/>
                  <a:gd name="T92" fmla="*/ 2147483647 w 43"/>
                  <a:gd name="T93" fmla="*/ 2147483647 h 14"/>
                  <a:gd name="T94" fmla="*/ 2147483647 w 43"/>
                  <a:gd name="T95" fmla="*/ 2147483647 h 14"/>
                  <a:gd name="T96" fmla="*/ 2147483647 w 43"/>
                  <a:gd name="T97" fmla="*/ 2147483647 h 14"/>
                  <a:gd name="T98" fmla="*/ 2147483647 w 43"/>
                  <a:gd name="T99" fmla="*/ 2147483647 h 14"/>
                  <a:gd name="T100" fmla="*/ 2147483647 w 43"/>
                  <a:gd name="T101" fmla="*/ 2147483647 h 14"/>
                  <a:gd name="T102" fmla="*/ 2147483647 w 43"/>
                  <a:gd name="T103" fmla="*/ 2147483647 h 14"/>
                  <a:gd name="T104" fmla="*/ 2147483647 w 43"/>
                  <a:gd name="T105" fmla="*/ 2147483647 h 14"/>
                  <a:gd name="T106" fmla="*/ 2147483647 w 43"/>
                  <a:gd name="T107" fmla="*/ 2147483647 h 14"/>
                  <a:gd name="T108" fmla="*/ 2147483647 w 43"/>
                  <a:gd name="T109" fmla="*/ 2147483647 h 14"/>
                  <a:gd name="T110" fmla="*/ 2147483647 w 43"/>
                  <a:gd name="T111" fmla="*/ 2147483647 h 14"/>
                  <a:gd name="T112" fmla="*/ 2147483647 w 43"/>
                  <a:gd name="T113" fmla="*/ 2147483647 h 14"/>
                  <a:gd name="T114" fmla="*/ 2147483647 w 43"/>
                  <a:gd name="T115" fmla="*/ 2147483647 h 14"/>
                  <a:gd name="T116" fmla="*/ 2147483647 w 43"/>
                  <a:gd name="T117" fmla="*/ 2147483647 h 14"/>
                  <a:gd name="T118" fmla="*/ 2147483647 w 43"/>
                  <a:gd name="T119" fmla="*/ 0 h 14"/>
                  <a:gd name="T120" fmla="*/ 2147483647 w 43"/>
                  <a:gd name="T121" fmla="*/ 0 h 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
                  <a:gd name="T184" fmla="*/ 0 h 14"/>
                  <a:gd name="T185" fmla="*/ 43 w 43"/>
                  <a:gd name="T186" fmla="*/ 14 h 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 h="14">
                    <a:moveTo>
                      <a:pt x="39" y="0"/>
                    </a:moveTo>
                    <a:lnTo>
                      <a:pt x="38" y="0"/>
                    </a:lnTo>
                    <a:lnTo>
                      <a:pt x="37" y="0"/>
                    </a:lnTo>
                    <a:lnTo>
                      <a:pt x="35" y="1"/>
                    </a:lnTo>
                    <a:lnTo>
                      <a:pt x="33" y="1"/>
                    </a:lnTo>
                    <a:lnTo>
                      <a:pt x="30" y="1"/>
                    </a:lnTo>
                    <a:lnTo>
                      <a:pt x="28" y="2"/>
                    </a:lnTo>
                    <a:lnTo>
                      <a:pt x="26" y="2"/>
                    </a:lnTo>
                    <a:lnTo>
                      <a:pt x="24" y="2"/>
                    </a:lnTo>
                    <a:lnTo>
                      <a:pt x="23" y="1"/>
                    </a:lnTo>
                    <a:lnTo>
                      <a:pt x="21" y="1"/>
                    </a:lnTo>
                    <a:lnTo>
                      <a:pt x="19" y="1"/>
                    </a:lnTo>
                    <a:lnTo>
                      <a:pt x="17" y="1"/>
                    </a:lnTo>
                    <a:lnTo>
                      <a:pt x="15" y="1"/>
                    </a:lnTo>
                    <a:lnTo>
                      <a:pt x="13" y="1"/>
                    </a:lnTo>
                    <a:lnTo>
                      <a:pt x="12" y="1"/>
                    </a:lnTo>
                    <a:lnTo>
                      <a:pt x="11" y="2"/>
                    </a:lnTo>
                    <a:lnTo>
                      <a:pt x="9" y="2"/>
                    </a:lnTo>
                    <a:lnTo>
                      <a:pt x="8" y="2"/>
                    </a:lnTo>
                    <a:lnTo>
                      <a:pt x="6" y="2"/>
                    </a:lnTo>
                    <a:lnTo>
                      <a:pt x="5" y="3"/>
                    </a:lnTo>
                    <a:lnTo>
                      <a:pt x="3" y="3"/>
                    </a:lnTo>
                    <a:lnTo>
                      <a:pt x="3" y="4"/>
                    </a:lnTo>
                    <a:lnTo>
                      <a:pt x="3" y="5"/>
                    </a:lnTo>
                    <a:lnTo>
                      <a:pt x="4" y="6"/>
                    </a:lnTo>
                    <a:lnTo>
                      <a:pt x="5" y="7"/>
                    </a:lnTo>
                    <a:lnTo>
                      <a:pt x="5" y="9"/>
                    </a:lnTo>
                    <a:lnTo>
                      <a:pt x="4" y="9"/>
                    </a:lnTo>
                    <a:lnTo>
                      <a:pt x="2" y="10"/>
                    </a:lnTo>
                    <a:lnTo>
                      <a:pt x="1" y="11"/>
                    </a:lnTo>
                    <a:lnTo>
                      <a:pt x="0" y="12"/>
                    </a:lnTo>
                    <a:lnTo>
                      <a:pt x="2" y="13"/>
                    </a:lnTo>
                    <a:lnTo>
                      <a:pt x="5" y="14"/>
                    </a:lnTo>
                    <a:lnTo>
                      <a:pt x="7" y="14"/>
                    </a:lnTo>
                    <a:lnTo>
                      <a:pt x="10" y="13"/>
                    </a:lnTo>
                    <a:lnTo>
                      <a:pt x="12" y="13"/>
                    </a:lnTo>
                    <a:lnTo>
                      <a:pt x="15" y="12"/>
                    </a:lnTo>
                    <a:lnTo>
                      <a:pt x="17" y="11"/>
                    </a:lnTo>
                    <a:lnTo>
                      <a:pt x="19" y="11"/>
                    </a:lnTo>
                    <a:lnTo>
                      <a:pt x="21" y="10"/>
                    </a:lnTo>
                    <a:lnTo>
                      <a:pt x="23" y="10"/>
                    </a:lnTo>
                    <a:lnTo>
                      <a:pt x="25" y="10"/>
                    </a:lnTo>
                    <a:lnTo>
                      <a:pt x="27" y="10"/>
                    </a:lnTo>
                    <a:lnTo>
                      <a:pt x="28" y="10"/>
                    </a:lnTo>
                    <a:lnTo>
                      <a:pt x="30" y="10"/>
                    </a:lnTo>
                    <a:lnTo>
                      <a:pt x="32" y="9"/>
                    </a:lnTo>
                    <a:lnTo>
                      <a:pt x="34" y="9"/>
                    </a:lnTo>
                    <a:lnTo>
                      <a:pt x="36" y="9"/>
                    </a:lnTo>
                    <a:lnTo>
                      <a:pt x="38" y="8"/>
                    </a:lnTo>
                    <a:lnTo>
                      <a:pt x="39" y="8"/>
                    </a:lnTo>
                    <a:lnTo>
                      <a:pt x="41" y="7"/>
                    </a:lnTo>
                    <a:lnTo>
                      <a:pt x="42" y="7"/>
                    </a:lnTo>
                    <a:lnTo>
                      <a:pt x="42" y="6"/>
                    </a:lnTo>
                    <a:lnTo>
                      <a:pt x="43" y="6"/>
                    </a:lnTo>
                    <a:lnTo>
                      <a:pt x="43" y="5"/>
                    </a:lnTo>
                    <a:lnTo>
                      <a:pt x="43" y="4"/>
                    </a:lnTo>
                    <a:lnTo>
                      <a:pt x="42" y="2"/>
                    </a:lnTo>
                    <a:lnTo>
                      <a:pt x="41" y="1"/>
                    </a:lnTo>
                    <a:lnTo>
                      <a:pt x="40" y="0"/>
                    </a:lnTo>
                    <a:lnTo>
                      <a:pt x="39"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5" name="Freeform 51"/>
              <p:cNvSpPr>
                <a:spLocks/>
              </p:cNvSpPr>
              <p:nvPr/>
            </p:nvSpPr>
            <p:spPr bwMode="auto">
              <a:xfrm>
                <a:off x="1185862" y="5160962"/>
                <a:ext cx="23813" cy="22225"/>
              </a:xfrm>
              <a:custGeom>
                <a:avLst/>
                <a:gdLst>
                  <a:gd name="T0" fmla="*/ 2147483647 w 15"/>
                  <a:gd name="T1" fmla="*/ 0 h 14"/>
                  <a:gd name="T2" fmla="*/ 2147483647 w 15"/>
                  <a:gd name="T3" fmla="*/ 2147483647 h 14"/>
                  <a:gd name="T4" fmla="*/ 2147483647 w 15"/>
                  <a:gd name="T5" fmla="*/ 2147483647 h 14"/>
                  <a:gd name="T6" fmla="*/ 2147483647 w 15"/>
                  <a:gd name="T7" fmla="*/ 2147483647 h 14"/>
                  <a:gd name="T8" fmla="*/ 0 w 15"/>
                  <a:gd name="T9" fmla="*/ 2147483647 h 14"/>
                  <a:gd name="T10" fmla="*/ 2147483647 w 15"/>
                  <a:gd name="T11" fmla="*/ 2147483647 h 14"/>
                  <a:gd name="T12" fmla="*/ 2147483647 w 15"/>
                  <a:gd name="T13" fmla="*/ 2147483647 h 14"/>
                  <a:gd name="T14" fmla="*/ 2147483647 w 15"/>
                  <a:gd name="T15" fmla="*/ 2147483647 h 14"/>
                  <a:gd name="T16" fmla="*/ 2147483647 w 15"/>
                  <a:gd name="T17" fmla="*/ 2147483647 h 14"/>
                  <a:gd name="T18" fmla="*/ 2147483647 w 15"/>
                  <a:gd name="T19" fmla="*/ 2147483647 h 14"/>
                  <a:gd name="T20" fmla="*/ 2147483647 w 15"/>
                  <a:gd name="T21" fmla="*/ 2147483647 h 14"/>
                  <a:gd name="T22" fmla="*/ 2147483647 w 15"/>
                  <a:gd name="T23" fmla="*/ 2147483647 h 14"/>
                  <a:gd name="T24" fmla="*/ 2147483647 w 15"/>
                  <a:gd name="T25" fmla="*/ 2147483647 h 14"/>
                  <a:gd name="T26" fmla="*/ 2147483647 w 15"/>
                  <a:gd name="T27" fmla="*/ 2147483647 h 14"/>
                  <a:gd name="T28" fmla="*/ 2147483647 w 15"/>
                  <a:gd name="T29" fmla="*/ 2147483647 h 14"/>
                  <a:gd name="T30" fmla="*/ 2147483647 w 15"/>
                  <a:gd name="T31" fmla="*/ 2147483647 h 14"/>
                  <a:gd name="T32" fmla="*/ 2147483647 w 15"/>
                  <a:gd name="T33" fmla="*/ 2147483647 h 14"/>
                  <a:gd name="T34" fmla="*/ 2147483647 w 15"/>
                  <a:gd name="T35" fmla="*/ 2147483647 h 14"/>
                  <a:gd name="T36" fmla="*/ 2147483647 w 15"/>
                  <a:gd name="T37" fmla="*/ 2147483647 h 14"/>
                  <a:gd name="T38" fmla="*/ 2147483647 w 15"/>
                  <a:gd name="T39" fmla="*/ 2147483647 h 14"/>
                  <a:gd name="T40" fmla="*/ 2147483647 w 15"/>
                  <a:gd name="T41" fmla="*/ 2147483647 h 14"/>
                  <a:gd name="T42" fmla="*/ 2147483647 w 15"/>
                  <a:gd name="T43" fmla="*/ 2147483647 h 14"/>
                  <a:gd name="T44" fmla="*/ 2147483647 w 15"/>
                  <a:gd name="T45" fmla="*/ 2147483647 h 14"/>
                  <a:gd name="T46" fmla="*/ 2147483647 w 15"/>
                  <a:gd name="T47" fmla="*/ 2147483647 h 14"/>
                  <a:gd name="T48" fmla="*/ 2147483647 w 15"/>
                  <a:gd name="T49" fmla="*/ 2147483647 h 14"/>
                  <a:gd name="T50" fmla="*/ 2147483647 w 15"/>
                  <a:gd name="T51" fmla="*/ 2147483647 h 14"/>
                  <a:gd name="T52" fmla="*/ 2147483647 w 15"/>
                  <a:gd name="T53" fmla="*/ 0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
                  <a:gd name="T82" fmla="*/ 0 h 14"/>
                  <a:gd name="T83" fmla="*/ 15 w 15"/>
                  <a:gd name="T84" fmla="*/ 14 h 1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 h="14">
                    <a:moveTo>
                      <a:pt x="6" y="0"/>
                    </a:moveTo>
                    <a:lnTo>
                      <a:pt x="5" y="1"/>
                    </a:lnTo>
                    <a:lnTo>
                      <a:pt x="2" y="1"/>
                    </a:lnTo>
                    <a:lnTo>
                      <a:pt x="1" y="3"/>
                    </a:lnTo>
                    <a:lnTo>
                      <a:pt x="0" y="5"/>
                    </a:lnTo>
                    <a:lnTo>
                      <a:pt x="1" y="7"/>
                    </a:lnTo>
                    <a:lnTo>
                      <a:pt x="3" y="9"/>
                    </a:lnTo>
                    <a:lnTo>
                      <a:pt x="4" y="11"/>
                    </a:lnTo>
                    <a:lnTo>
                      <a:pt x="5" y="12"/>
                    </a:lnTo>
                    <a:lnTo>
                      <a:pt x="5" y="13"/>
                    </a:lnTo>
                    <a:lnTo>
                      <a:pt x="7" y="14"/>
                    </a:lnTo>
                    <a:lnTo>
                      <a:pt x="8" y="13"/>
                    </a:lnTo>
                    <a:lnTo>
                      <a:pt x="9" y="11"/>
                    </a:lnTo>
                    <a:lnTo>
                      <a:pt x="10" y="10"/>
                    </a:lnTo>
                    <a:lnTo>
                      <a:pt x="11" y="10"/>
                    </a:lnTo>
                    <a:lnTo>
                      <a:pt x="12" y="11"/>
                    </a:lnTo>
                    <a:lnTo>
                      <a:pt x="13" y="11"/>
                    </a:lnTo>
                    <a:lnTo>
                      <a:pt x="15" y="8"/>
                    </a:lnTo>
                    <a:lnTo>
                      <a:pt x="14" y="4"/>
                    </a:lnTo>
                    <a:lnTo>
                      <a:pt x="13" y="4"/>
                    </a:lnTo>
                    <a:lnTo>
                      <a:pt x="12" y="4"/>
                    </a:lnTo>
                    <a:lnTo>
                      <a:pt x="11" y="4"/>
                    </a:lnTo>
                    <a:lnTo>
                      <a:pt x="10" y="4"/>
                    </a:lnTo>
                    <a:lnTo>
                      <a:pt x="9" y="3"/>
                    </a:lnTo>
                    <a:lnTo>
                      <a:pt x="8" y="1"/>
                    </a:lnTo>
                    <a:lnTo>
                      <a:pt x="7" y="1"/>
                    </a:lnTo>
                    <a:lnTo>
                      <a:pt x="6" y="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6" name="Freeform 52"/>
              <p:cNvSpPr>
                <a:spLocks/>
              </p:cNvSpPr>
              <p:nvPr/>
            </p:nvSpPr>
            <p:spPr bwMode="auto">
              <a:xfrm>
                <a:off x="1206500" y="5187950"/>
                <a:ext cx="23812" cy="12700"/>
              </a:xfrm>
              <a:custGeom>
                <a:avLst/>
                <a:gdLst>
                  <a:gd name="T0" fmla="*/ 2147483647 w 15"/>
                  <a:gd name="T1" fmla="*/ 2147483647 h 8"/>
                  <a:gd name="T2" fmla="*/ 2147483647 w 15"/>
                  <a:gd name="T3" fmla="*/ 2147483647 h 8"/>
                  <a:gd name="T4" fmla="*/ 2147483647 w 15"/>
                  <a:gd name="T5" fmla="*/ 2147483647 h 8"/>
                  <a:gd name="T6" fmla="*/ 2147483647 w 15"/>
                  <a:gd name="T7" fmla="*/ 2147483647 h 8"/>
                  <a:gd name="T8" fmla="*/ 2147483647 w 15"/>
                  <a:gd name="T9" fmla="*/ 2147483647 h 8"/>
                  <a:gd name="T10" fmla="*/ 2147483647 w 15"/>
                  <a:gd name="T11" fmla="*/ 2147483647 h 8"/>
                  <a:gd name="T12" fmla="*/ 2147483647 w 15"/>
                  <a:gd name="T13" fmla="*/ 2147483647 h 8"/>
                  <a:gd name="T14" fmla="*/ 0 w 15"/>
                  <a:gd name="T15" fmla="*/ 2147483647 h 8"/>
                  <a:gd name="T16" fmla="*/ 0 w 15"/>
                  <a:gd name="T17" fmla="*/ 2147483647 h 8"/>
                  <a:gd name="T18" fmla="*/ 2147483647 w 15"/>
                  <a:gd name="T19" fmla="*/ 2147483647 h 8"/>
                  <a:gd name="T20" fmla="*/ 2147483647 w 15"/>
                  <a:gd name="T21" fmla="*/ 2147483647 h 8"/>
                  <a:gd name="T22" fmla="*/ 2147483647 w 15"/>
                  <a:gd name="T23" fmla="*/ 2147483647 h 8"/>
                  <a:gd name="T24" fmla="*/ 2147483647 w 15"/>
                  <a:gd name="T25" fmla="*/ 2147483647 h 8"/>
                  <a:gd name="T26" fmla="*/ 2147483647 w 15"/>
                  <a:gd name="T27" fmla="*/ 2147483647 h 8"/>
                  <a:gd name="T28" fmla="*/ 2147483647 w 15"/>
                  <a:gd name="T29" fmla="*/ 2147483647 h 8"/>
                  <a:gd name="T30" fmla="*/ 2147483647 w 15"/>
                  <a:gd name="T31" fmla="*/ 2147483647 h 8"/>
                  <a:gd name="T32" fmla="*/ 2147483647 w 15"/>
                  <a:gd name="T33" fmla="*/ 2147483647 h 8"/>
                  <a:gd name="T34" fmla="*/ 2147483647 w 15"/>
                  <a:gd name="T35" fmla="*/ 2147483647 h 8"/>
                  <a:gd name="T36" fmla="*/ 2147483647 w 15"/>
                  <a:gd name="T37" fmla="*/ 2147483647 h 8"/>
                  <a:gd name="T38" fmla="*/ 2147483647 w 15"/>
                  <a:gd name="T39" fmla="*/ 2147483647 h 8"/>
                  <a:gd name="T40" fmla="*/ 2147483647 w 15"/>
                  <a:gd name="T41" fmla="*/ 2147483647 h 8"/>
                  <a:gd name="T42" fmla="*/ 2147483647 w 15"/>
                  <a:gd name="T43" fmla="*/ 0 h 8"/>
                  <a:gd name="T44" fmla="*/ 2147483647 w 15"/>
                  <a:gd name="T45" fmla="*/ 2147483647 h 8"/>
                  <a:gd name="T46" fmla="*/ 2147483647 w 15"/>
                  <a:gd name="T47" fmla="*/ 2147483647 h 8"/>
                  <a:gd name="T48" fmla="*/ 2147483647 w 15"/>
                  <a:gd name="T49" fmla="*/ 2147483647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
                  <a:gd name="T76" fmla="*/ 0 h 8"/>
                  <a:gd name="T77" fmla="*/ 15 w 15"/>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 h="8">
                    <a:moveTo>
                      <a:pt x="8" y="1"/>
                    </a:moveTo>
                    <a:lnTo>
                      <a:pt x="8" y="1"/>
                    </a:lnTo>
                    <a:lnTo>
                      <a:pt x="7" y="2"/>
                    </a:lnTo>
                    <a:lnTo>
                      <a:pt x="5" y="2"/>
                    </a:lnTo>
                    <a:lnTo>
                      <a:pt x="4" y="3"/>
                    </a:lnTo>
                    <a:lnTo>
                      <a:pt x="3" y="4"/>
                    </a:lnTo>
                    <a:lnTo>
                      <a:pt x="1" y="5"/>
                    </a:lnTo>
                    <a:lnTo>
                      <a:pt x="0" y="6"/>
                    </a:lnTo>
                    <a:lnTo>
                      <a:pt x="0" y="7"/>
                    </a:lnTo>
                    <a:lnTo>
                      <a:pt x="1" y="7"/>
                    </a:lnTo>
                    <a:lnTo>
                      <a:pt x="2" y="8"/>
                    </a:lnTo>
                    <a:lnTo>
                      <a:pt x="4" y="8"/>
                    </a:lnTo>
                    <a:lnTo>
                      <a:pt x="6" y="8"/>
                    </a:lnTo>
                    <a:lnTo>
                      <a:pt x="8" y="8"/>
                    </a:lnTo>
                    <a:lnTo>
                      <a:pt x="11" y="8"/>
                    </a:lnTo>
                    <a:lnTo>
                      <a:pt x="13" y="8"/>
                    </a:lnTo>
                    <a:lnTo>
                      <a:pt x="14" y="8"/>
                    </a:lnTo>
                    <a:lnTo>
                      <a:pt x="15" y="7"/>
                    </a:lnTo>
                    <a:lnTo>
                      <a:pt x="15" y="4"/>
                    </a:lnTo>
                    <a:lnTo>
                      <a:pt x="15" y="2"/>
                    </a:lnTo>
                    <a:lnTo>
                      <a:pt x="14" y="1"/>
                    </a:lnTo>
                    <a:lnTo>
                      <a:pt x="12" y="0"/>
                    </a:lnTo>
                    <a:lnTo>
                      <a:pt x="11" y="1"/>
                    </a:lnTo>
                    <a:lnTo>
                      <a:pt x="9" y="1"/>
                    </a:lnTo>
                    <a:lnTo>
                      <a:pt x="8" y="1"/>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7" name="Freeform 53"/>
              <p:cNvSpPr>
                <a:spLocks/>
              </p:cNvSpPr>
              <p:nvPr/>
            </p:nvSpPr>
            <p:spPr bwMode="auto">
              <a:xfrm>
                <a:off x="925512" y="5045075"/>
                <a:ext cx="30163" cy="38100"/>
              </a:xfrm>
              <a:custGeom>
                <a:avLst/>
                <a:gdLst>
                  <a:gd name="T0" fmla="*/ 2147483647 w 19"/>
                  <a:gd name="T1" fmla="*/ 2147483647 h 24"/>
                  <a:gd name="T2" fmla="*/ 2147483647 w 19"/>
                  <a:gd name="T3" fmla="*/ 2147483647 h 24"/>
                  <a:gd name="T4" fmla="*/ 2147483647 w 19"/>
                  <a:gd name="T5" fmla="*/ 2147483647 h 24"/>
                  <a:gd name="T6" fmla="*/ 2147483647 w 19"/>
                  <a:gd name="T7" fmla="*/ 2147483647 h 24"/>
                  <a:gd name="T8" fmla="*/ 2147483647 w 19"/>
                  <a:gd name="T9" fmla="*/ 2147483647 h 24"/>
                  <a:gd name="T10" fmla="*/ 2147483647 w 19"/>
                  <a:gd name="T11" fmla="*/ 2147483647 h 24"/>
                  <a:gd name="T12" fmla="*/ 2147483647 w 19"/>
                  <a:gd name="T13" fmla="*/ 2147483647 h 24"/>
                  <a:gd name="T14" fmla="*/ 2147483647 w 19"/>
                  <a:gd name="T15" fmla="*/ 2147483647 h 24"/>
                  <a:gd name="T16" fmla="*/ 2147483647 w 19"/>
                  <a:gd name="T17" fmla="*/ 2147483647 h 24"/>
                  <a:gd name="T18" fmla="*/ 2147483647 w 19"/>
                  <a:gd name="T19" fmla="*/ 2147483647 h 24"/>
                  <a:gd name="T20" fmla="*/ 2147483647 w 19"/>
                  <a:gd name="T21" fmla="*/ 2147483647 h 24"/>
                  <a:gd name="T22" fmla="*/ 0 w 19"/>
                  <a:gd name="T23" fmla="*/ 2147483647 h 24"/>
                  <a:gd name="T24" fmla="*/ 0 w 19"/>
                  <a:gd name="T25" fmla="*/ 2147483647 h 24"/>
                  <a:gd name="T26" fmla="*/ 2147483647 w 19"/>
                  <a:gd name="T27" fmla="*/ 2147483647 h 24"/>
                  <a:gd name="T28" fmla="*/ 2147483647 w 19"/>
                  <a:gd name="T29" fmla="*/ 2147483647 h 24"/>
                  <a:gd name="T30" fmla="*/ 2147483647 w 19"/>
                  <a:gd name="T31" fmla="*/ 2147483647 h 24"/>
                  <a:gd name="T32" fmla="*/ 2147483647 w 19"/>
                  <a:gd name="T33" fmla="*/ 2147483647 h 24"/>
                  <a:gd name="T34" fmla="*/ 2147483647 w 19"/>
                  <a:gd name="T35" fmla="*/ 2147483647 h 24"/>
                  <a:gd name="T36" fmla="*/ 2147483647 w 19"/>
                  <a:gd name="T37" fmla="*/ 2147483647 h 24"/>
                  <a:gd name="T38" fmla="*/ 2147483647 w 19"/>
                  <a:gd name="T39" fmla="*/ 2147483647 h 24"/>
                  <a:gd name="T40" fmla="*/ 2147483647 w 19"/>
                  <a:gd name="T41" fmla="*/ 2147483647 h 24"/>
                  <a:gd name="T42" fmla="*/ 2147483647 w 19"/>
                  <a:gd name="T43" fmla="*/ 2147483647 h 24"/>
                  <a:gd name="T44" fmla="*/ 2147483647 w 19"/>
                  <a:gd name="T45" fmla="*/ 2147483647 h 24"/>
                  <a:gd name="T46" fmla="*/ 2147483647 w 19"/>
                  <a:gd name="T47" fmla="*/ 2147483647 h 24"/>
                  <a:gd name="T48" fmla="*/ 2147483647 w 19"/>
                  <a:gd name="T49" fmla="*/ 2147483647 h 24"/>
                  <a:gd name="T50" fmla="*/ 2147483647 w 19"/>
                  <a:gd name="T51" fmla="*/ 2147483647 h 24"/>
                  <a:gd name="T52" fmla="*/ 2147483647 w 19"/>
                  <a:gd name="T53" fmla="*/ 2147483647 h 24"/>
                  <a:gd name="T54" fmla="*/ 2147483647 w 19"/>
                  <a:gd name="T55" fmla="*/ 2147483647 h 24"/>
                  <a:gd name="T56" fmla="*/ 2147483647 w 19"/>
                  <a:gd name="T57" fmla="*/ 2147483647 h 24"/>
                  <a:gd name="T58" fmla="*/ 2147483647 w 19"/>
                  <a:gd name="T59" fmla="*/ 0 h 24"/>
                  <a:gd name="T60" fmla="*/ 2147483647 w 19"/>
                  <a:gd name="T61" fmla="*/ 0 h 24"/>
                  <a:gd name="T62" fmla="*/ 2147483647 w 19"/>
                  <a:gd name="T63" fmla="*/ 2147483647 h 24"/>
                  <a:gd name="T64" fmla="*/ 2147483647 w 19"/>
                  <a:gd name="T65" fmla="*/ 2147483647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4"/>
                  <a:gd name="T101" fmla="*/ 19 w 19"/>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4">
                    <a:moveTo>
                      <a:pt x="15" y="2"/>
                    </a:moveTo>
                    <a:lnTo>
                      <a:pt x="15" y="2"/>
                    </a:lnTo>
                    <a:lnTo>
                      <a:pt x="15" y="4"/>
                    </a:lnTo>
                    <a:lnTo>
                      <a:pt x="13" y="6"/>
                    </a:lnTo>
                    <a:lnTo>
                      <a:pt x="10" y="8"/>
                    </a:lnTo>
                    <a:lnTo>
                      <a:pt x="8" y="10"/>
                    </a:lnTo>
                    <a:lnTo>
                      <a:pt x="6" y="11"/>
                    </a:lnTo>
                    <a:lnTo>
                      <a:pt x="5" y="13"/>
                    </a:lnTo>
                    <a:lnTo>
                      <a:pt x="3" y="15"/>
                    </a:lnTo>
                    <a:lnTo>
                      <a:pt x="2" y="17"/>
                    </a:lnTo>
                    <a:lnTo>
                      <a:pt x="1" y="18"/>
                    </a:lnTo>
                    <a:lnTo>
                      <a:pt x="0" y="20"/>
                    </a:lnTo>
                    <a:lnTo>
                      <a:pt x="0" y="21"/>
                    </a:lnTo>
                    <a:lnTo>
                      <a:pt x="1" y="23"/>
                    </a:lnTo>
                    <a:lnTo>
                      <a:pt x="3" y="24"/>
                    </a:lnTo>
                    <a:lnTo>
                      <a:pt x="4" y="24"/>
                    </a:lnTo>
                    <a:lnTo>
                      <a:pt x="6" y="22"/>
                    </a:lnTo>
                    <a:lnTo>
                      <a:pt x="7" y="20"/>
                    </a:lnTo>
                    <a:lnTo>
                      <a:pt x="9" y="17"/>
                    </a:lnTo>
                    <a:lnTo>
                      <a:pt x="10" y="16"/>
                    </a:lnTo>
                    <a:lnTo>
                      <a:pt x="13" y="14"/>
                    </a:lnTo>
                    <a:lnTo>
                      <a:pt x="14" y="14"/>
                    </a:lnTo>
                    <a:lnTo>
                      <a:pt x="16" y="12"/>
                    </a:lnTo>
                    <a:lnTo>
                      <a:pt x="17" y="11"/>
                    </a:lnTo>
                    <a:lnTo>
                      <a:pt x="18" y="9"/>
                    </a:lnTo>
                    <a:lnTo>
                      <a:pt x="19" y="7"/>
                    </a:lnTo>
                    <a:lnTo>
                      <a:pt x="19" y="4"/>
                    </a:lnTo>
                    <a:lnTo>
                      <a:pt x="19" y="3"/>
                    </a:lnTo>
                    <a:lnTo>
                      <a:pt x="19" y="1"/>
                    </a:lnTo>
                    <a:lnTo>
                      <a:pt x="18" y="0"/>
                    </a:lnTo>
                    <a:lnTo>
                      <a:pt x="17" y="0"/>
                    </a:lnTo>
                    <a:lnTo>
                      <a:pt x="16" y="1"/>
                    </a:lnTo>
                    <a:lnTo>
                      <a:pt x="15" y="2"/>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8" name="Freeform 54"/>
              <p:cNvSpPr>
                <a:spLocks/>
              </p:cNvSpPr>
              <p:nvPr/>
            </p:nvSpPr>
            <p:spPr bwMode="auto">
              <a:xfrm>
                <a:off x="1127125" y="5113337"/>
                <a:ext cx="15875" cy="17463"/>
              </a:xfrm>
              <a:custGeom>
                <a:avLst/>
                <a:gdLst>
                  <a:gd name="T0" fmla="*/ 2147483647 w 10"/>
                  <a:gd name="T1" fmla="*/ 2147483647 h 11"/>
                  <a:gd name="T2" fmla="*/ 2147483647 w 10"/>
                  <a:gd name="T3" fmla="*/ 2147483647 h 11"/>
                  <a:gd name="T4" fmla="*/ 2147483647 w 10"/>
                  <a:gd name="T5" fmla="*/ 2147483647 h 11"/>
                  <a:gd name="T6" fmla="*/ 2147483647 w 10"/>
                  <a:gd name="T7" fmla="*/ 2147483647 h 11"/>
                  <a:gd name="T8" fmla="*/ 2147483647 w 10"/>
                  <a:gd name="T9" fmla="*/ 2147483647 h 11"/>
                  <a:gd name="T10" fmla="*/ 2147483647 w 10"/>
                  <a:gd name="T11" fmla="*/ 2147483647 h 11"/>
                  <a:gd name="T12" fmla="*/ 2147483647 w 10"/>
                  <a:gd name="T13" fmla="*/ 2147483647 h 11"/>
                  <a:gd name="T14" fmla="*/ 2147483647 w 10"/>
                  <a:gd name="T15" fmla="*/ 2147483647 h 11"/>
                  <a:gd name="T16" fmla="*/ 2147483647 w 10"/>
                  <a:gd name="T17" fmla="*/ 0 h 11"/>
                  <a:gd name="T18" fmla="*/ 2147483647 w 10"/>
                  <a:gd name="T19" fmla="*/ 2147483647 h 11"/>
                  <a:gd name="T20" fmla="*/ 2147483647 w 10"/>
                  <a:gd name="T21" fmla="*/ 2147483647 h 11"/>
                  <a:gd name="T22" fmla="*/ 0 w 10"/>
                  <a:gd name="T23" fmla="*/ 2147483647 h 11"/>
                  <a:gd name="T24" fmla="*/ 0 w 10"/>
                  <a:gd name="T25" fmla="*/ 2147483647 h 11"/>
                  <a:gd name="T26" fmla="*/ 0 w 10"/>
                  <a:gd name="T27" fmla="*/ 2147483647 h 11"/>
                  <a:gd name="T28" fmla="*/ 2147483647 w 10"/>
                  <a:gd name="T29" fmla="*/ 2147483647 h 11"/>
                  <a:gd name="T30" fmla="*/ 2147483647 w 10"/>
                  <a:gd name="T31" fmla="*/ 2147483647 h 11"/>
                  <a:gd name="T32" fmla="*/ 2147483647 w 10"/>
                  <a:gd name="T33" fmla="*/ 214748364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
                  <a:gd name="T52" fmla="*/ 0 h 11"/>
                  <a:gd name="T53" fmla="*/ 10 w 10"/>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 h="11">
                    <a:moveTo>
                      <a:pt x="5" y="11"/>
                    </a:moveTo>
                    <a:lnTo>
                      <a:pt x="7" y="10"/>
                    </a:lnTo>
                    <a:lnTo>
                      <a:pt x="9" y="9"/>
                    </a:lnTo>
                    <a:lnTo>
                      <a:pt x="10" y="7"/>
                    </a:lnTo>
                    <a:lnTo>
                      <a:pt x="10" y="5"/>
                    </a:lnTo>
                    <a:lnTo>
                      <a:pt x="10" y="3"/>
                    </a:lnTo>
                    <a:lnTo>
                      <a:pt x="9" y="1"/>
                    </a:lnTo>
                    <a:lnTo>
                      <a:pt x="7" y="1"/>
                    </a:lnTo>
                    <a:lnTo>
                      <a:pt x="5" y="0"/>
                    </a:lnTo>
                    <a:lnTo>
                      <a:pt x="3" y="1"/>
                    </a:lnTo>
                    <a:lnTo>
                      <a:pt x="1" y="1"/>
                    </a:lnTo>
                    <a:lnTo>
                      <a:pt x="0" y="3"/>
                    </a:lnTo>
                    <a:lnTo>
                      <a:pt x="0" y="5"/>
                    </a:lnTo>
                    <a:lnTo>
                      <a:pt x="0" y="7"/>
                    </a:lnTo>
                    <a:lnTo>
                      <a:pt x="1" y="9"/>
                    </a:lnTo>
                    <a:lnTo>
                      <a:pt x="3" y="10"/>
                    </a:lnTo>
                    <a:lnTo>
                      <a:pt x="5" y="11"/>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89" name="Freeform 55"/>
              <p:cNvSpPr>
                <a:spLocks/>
              </p:cNvSpPr>
              <p:nvPr/>
            </p:nvSpPr>
            <p:spPr bwMode="auto">
              <a:xfrm>
                <a:off x="1130300" y="5114925"/>
                <a:ext cx="12700" cy="11112"/>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2147483647 w 8"/>
                  <a:gd name="T17" fmla="*/ 0 h 7"/>
                  <a:gd name="T18" fmla="*/ 2147483647 w 8"/>
                  <a:gd name="T19" fmla="*/ 0 h 7"/>
                  <a:gd name="T20" fmla="*/ 2147483647 w 8"/>
                  <a:gd name="T21" fmla="*/ 2147483647 h 7"/>
                  <a:gd name="T22" fmla="*/ 2147483647 w 8"/>
                  <a:gd name="T23" fmla="*/ 2147483647 h 7"/>
                  <a:gd name="T24" fmla="*/ 0 w 8"/>
                  <a:gd name="T25" fmla="*/ 2147483647 h 7"/>
                  <a:gd name="T26" fmla="*/ 2147483647 w 8"/>
                  <a:gd name="T27" fmla="*/ 2147483647 h 7"/>
                  <a:gd name="T28" fmla="*/ 2147483647 w 8"/>
                  <a:gd name="T29" fmla="*/ 2147483647 h 7"/>
                  <a:gd name="T30" fmla="*/ 2147483647 w 8"/>
                  <a:gd name="T31" fmla="*/ 2147483647 h 7"/>
                  <a:gd name="T32" fmla="*/ 2147483647 w 8"/>
                  <a:gd name="T33" fmla="*/ 2147483647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7"/>
                  <a:gd name="T53" fmla="*/ 8 w 8"/>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7">
                    <a:moveTo>
                      <a:pt x="4" y="7"/>
                    </a:moveTo>
                    <a:lnTo>
                      <a:pt x="6" y="7"/>
                    </a:lnTo>
                    <a:lnTo>
                      <a:pt x="7" y="6"/>
                    </a:lnTo>
                    <a:lnTo>
                      <a:pt x="8" y="5"/>
                    </a:lnTo>
                    <a:lnTo>
                      <a:pt x="8" y="3"/>
                    </a:lnTo>
                    <a:lnTo>
                      <a:pt x="8" y="2"/>
                    </a:lnTo>
                    <a:lnTo>
                      <a:pt x="7" y="1"/>
                    </a:lnTo>
                    <a:lnTo>
                      <a:pt x="6" y="0"/>
                    </a:lnTo>
                    <a:lnTo>
                      <a:pt x="4" y="0"/>
                    </a:lnTo>
                    <a:lnTo>
                      <a:pt x="3" y="0"/>
                    </a:lnTo>
                    <a:lnTo>
                      <a:pt x="2" y="1"/>
                    </a:lnTo>
                    <a:lnTo>
                      <a:pt x="1" y="2"/>
                    </a:lnTo>
                    <a:lnTo>
                      <a:pt x="0" y="3"/>
                    </a:lnTo>
                    <a:lnTo>
                      <a:pt x="1" y="5"/>
                    </a:lnTo>
                    <a:lnTo>
                      <a:pt x="2" y="6"/>
                    </a:lnTo>
                    <a:lnTo>
                      <a:pt x="3" y="7"/>
                    </a:lnTo>
                    <a:lnTo>
                      <a:pt x="4" y="7"/>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sp>
          <p:nvSpPr>
            <p:cNvPr id="267" name="Freeform 41"/>
            <p:cNvSpPr>
              <a:spLocks/>
            </p:cNvSpPr>
            <p:nvPr/>
          </p:nvSpPr>
          <p:spPr bwMode="auto">
            <a:xfrm>
              <a:off x="2388843" y="4275437"/>
              <a:ext cx="1059726" cy="814421"/>
            </a:xfrm>
            <a:custGeom>
              <a:avLst/>
              <a:gdLst>
                <a:gd name="T0" fmla="*/ 2147483647 w 350"/>
                <a:gd name="T1" fmla="*/ 2147483647 h 274"/>
                <a:gd name="T2" fmla="*/ 2147483647 w 350"/>
                <a:gd name="T3" fmla="*/ 2147483647 h 274"/>
                <a:gd name="T4" fmla="*/ 2147483647 w 350"/>
                <a:gd name="T5" fmla="*/ 2147483647 h 274"/>
                <a:gd name="T6" fmla="*/ 2147483647 w 350"/>
                <a:gd name="T7" fmla="*/ 2147483647 h 274"/>
                <a:gd name="T8" fmla="*/ 2147483647 w 350"/>
                <a:gd name="T9" fmla="*/ 2147483647 h 274"/>
                <a:gd name="T10" fmla="*/ 2147483647 w 350"/>
                <a:gd name="T11" fmla="*/ 2147483647 h 274"/>
                <a:gd name="T12" fmla="*/ 2147483647 w 350"/>
                <a:gd name="T13" fmla="*/ 2147483647 h 274"/>
                <a:gd name="T14" fmla="*/ 2147483647 w 350"/>
                <a:gd name="T15" fmla="*/ 2147483647 h 274"/>
                <a:gd name="T16" fmla="*/ 2147483647 w 350"/>
                <a:gd name="T17" fmla="*/ 2147483647 h 274"/>
                <a:gd name="T18" fmla="*/ 2147483647 w 350"/>
                <a:gd name="T19" fmla="*/ 2147483647 h 274"/>
                <a:gd name="T20" fmla="*/ 2147483647 w 350"/>
                <a:gd name="T21" fmla="*/ 2147483647 h 274"/>
                <a:gd name="T22" fmla="*/ 2147483647 w 350"/>
                <a:gd name="T23" fmla="*/ 2147483647 h 274"/>
                <a:gd name="T24" fmla="*/ 2147483647 w 350"/>
                <a:gd name="T25" fmla="*/ 2147483647 h 274"/>
                <a:gd name="T26" fmla="*/ 2147483647 w 350"/>
                <a:gd name="T27" fmla="*/ 2147483647 h 274"/>
                <a:gd name="T28" fmla="*/ 2147483647 w 350"/>
                <a:gd name="T29" fmla="*/ 2147483647 h 274"/>
                <a:gd name="T30" fmla="*/ 2147483647 w 350"/>
                <a:gd name="T31" fmla="*/ 2147483647 h 274"/>
                <a:gd name="T32" fmla="*/ 2147483647 w 350"/>
                <a:gd name="T33" fmla="*/ 2147483647 h 274"/>
                <a:gd name="T34" fmla="*/ 2147483647 w 350"/>
                <a:gd name="T35" fmla="*/ 2147483647 h 274"/>
                <a:gd name="T36" fmla="*/ 2147483647 w 350"/>
                <a:gd name="T37" fmla="*/ 2147483647 h 274"/>
                <a:gd name="T38" fmla="*/ 2147483647 w 350"/>
                <a:gd name="T39" fmla="*/ 2147483647 h 274"/>
                <a:gd name="T40" fmla="*/ 2147483647 w 350"/>
                <a:gd name="T41" fmla="*/ 2147483647 h 274"/>
                <a:gd name="T42" fmla="*/ 2147483647 w 350"/>
                <a:gd name="T43" fmla="*/ 2147483647 h 274"/>
                <a:gd name="T44" fmla="*/ 2147483647 w 350"/>
                <a:gd name="T45" fmla="*/ 2147483647 h 274"/>
                <a:gd name="T46" fmla="*/ 2147483647 w 350"/>
                <a:gd name="T47" fmla="*/ 2147483647 h 274"/>
                <a:gd name="T48" fmla="*/ 2147483647 w 350"/>
                <a:gd name="T49" fmla="*/ 2147483647 h 274"/>
                <a:gd name="T50" fmla="*/ 2147483647 w 350"/>
                <a:gd name="T51" fmla="*/ 2147483647 h 274"/>
                <a:gd name="T52" fmla="*/ 2147483647 w 350"/>
                <a:gd name="T53" fmla="*/ 2147483647 h 274"/>
                <a:gd name="T54" fmla="*/ 2147483647 w 350"/>
                <a:gd name="T55" fmla="*/ 2147483647 h 274"/>
                <a:gd name="T56" fmla="*/ 2147483647 w 350"/>
                <a:gd name="T57" fmla="*/ 2147483647 h 274"/>
                <a:gd name="T58" fmla="*/ 2147483647 w 350"/>
                <a:gd name="T59" fmla="*/ 2147483647 h 274"/>
                <a:gd name="T60" fmla="*/ 2147483647 w 350"/>
                <a:gd name="T61" fmla="*/ 2147483647 h 274"/>
                <a:gd name="T62" fmla="*/ 2147483647 w 350"/>
                <a:gd name="T63" fmla="*/ 2147483647 h 274"/>
                <a:gd name="T64" fmla="*/ 2147483647 w 350"/>
                <a:gd name="T65" fmla="*/ 2147483647 h 274"/>
                <a:gd name="T66" fmla="*/ 2147483647 w 350"/>
                <a:gd name="T67" fmla="*/ 2147483647 h 274"/>
                <a:gd name="T68" fmla="*/ 2147483647 w 350"/>
                <a:gd name="T69" fmla="*/ 2147483647 h 274"/>
                <a:gd name="T70" fmla="*/ 2147483647 w 350"/>
                <a:gd name="T71" fmla="*/ 2147483647 h 274"/>
                <a:gd name="T72" fmla="*/ 2147483647 w 350"/>
                <a:gd name="T73" fmla="*/ 2147483647 h 274"/>
                <a:gd name="T74" fmla="*/ 2147483647 w 350"/>
                <a:gd name="T75" fmla="*/ 2147483647 h 274"/>
                <a:gd name="T76" fmla="*/ 2147483647 w 350"/>
                <a:gd name="T77" fmla="*/ 2147483647 h 274"/>
                <a:gd name="T78" fmla="*/ 2147483647 w 350"/>
                <a:gd name="T79" fmla="*/ 2147483647 h 274"/>
                <a:gd name="T80" fmla="*/ 2147483647 w 350"/>
                <a:gd name="T81" fmla="*/ 2147483647 h 274"/>
                <a:gd name="T82" fmla="*/ 2147483647 w 350"/>
                <a:gd name="T83" fmla="*/ 2147483647 h 274"/>
                <a:gd name="T84" fmla="*/ 2147483647 w 350"/>
                <a:gd name="T85" fmla="*/ 2147483647 h 274"/>
                <a:gd name="T86" fmla="*/ 2147483647 w 350"/>
                <a:gd name="T87" fmla="*/ 2147483647 h 274"/>
                <a:gd name="T88" fmla="*/ 2147483647 w 350"/>
                <a:gd name="T89" fmla="*/ 2147483647 h 274"/>
                <a:gd name="T90" fmla="*/ 2147483647 w 350"/>
                <a:gd name="T91" fmla="*/ 2147483647 h 274"/>
                <a:gd name="T92" fmla="*/ 2147483647 w 350"/>
                <a:gd name="T93" fmla="*/ 2147483647 h 274"/>
                <a:gd name="T94" fmla="*/ 2147483647 w 350"/>
                <a:gd name="T95" fmla="*/ 2147483647 h 274"/>
                <a:gd name="T96" fmla="*/ 2147483647 w 350"/>
                <a:gd name="T97" fmla="*/ 2147483647 h 274"/>
                <a:gd name="T98" fmla="*/ 2147483647 w 350"/>
                <a:gd name="T99" fmla="*/ 2147483647 h 274"/>
                <a:gd name="T100" fmla="*/ 2147483647 w 350"/>
                <a:gd name="T101" fmla="*/ 2147483647 h 274"/>
                <a:gd name="T102" fmla="*/ 2147483647 w 350"/>
                <a:gd name="T103" fmla="*/ 2147483647 h 274"/>
                <a:gd name="T104" fmla="*/ 2147483647 w 350"/>
                <a:gd name="T105" fmla="*/ 2147483647 h 274"/>
                <a:gd name="T106" fmla="*/ 2147483647 w 350"/>
                <a:gd name="T107" fmla="*/ 2147483647 h 274"/>
                <a:gd name="T108" fmla="*/ 2147483647 w 350"/>
                <a:gd name="T109" fmla="*/ 2147483647 h 274"/>
                <a:gd name="T110" fmla="*/ 2147483647 w 350"/>
                <a:gd name="T111" fmla="*/ 2147483647 h 274"/>
                <a:gd name="T112" fmla="*/ 2147483647 w 350"/>
                <a:gd name="T113" fmla="*/ 2147483647 h 274"/>
                <a:gd name="T114" fmla="*/ 2147483647 w 350"/>
                <a:gd name="T115" fmla="*/ 2147483647 h 274"/>
                <a:gd name="T116" fmla="*/ 2147483647 w 350"/>
                <a:gd name="T117" fmla="*/ 2147483647 h 274"/>
                <a:gd name="T118" fmla="*/ 2147483647 w 350"/>
                <a:gd name="T119" fmla="*/ 2147483647 h 274"/>
                <a:gd name="T120" fmla="*/ 2147483647 w 350"/>
                <a:gd name="T121" fmla="*/ 2147483647 h 274"/>
                <a:gd name="T122" fmla="*/ 2147483647 w 350"/>
                <a:gd name="T123" fmla="*/ 2147483647 h 2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
                <a:gd name="T187" fmla="*/ 0 h 274"/>
                <a:gd name="T188" fmla="*/ 350 w 350"/>
                <a:gd name="T189" fmla="*/ 274 h 2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 h="274">
                  <a:moveTo>
                    <a:pt x="253" y="181"/>
                  </a:moveTo>
                  <a:lnTo>
                    <a:pt x="251" y="181"/>
                  </a:lnTo>
                  <a:lnTo>
                    <a:pt x="249" y="181"/>
                  </a:lnTo>
                  <a:lnTo>
                    <a:pt x="246" y="181"/>
                  </a:lnTo>
                  <a:lnTo>
                    <a:pt x="244" y="181"/>
                  </a:lnTo>
                  <a:lnTo>
                    <a:pt x="244" y="182"/>
                  </a:lnTo>
                  <a:lnTo>
                    <a:pt x="244" y="183"/>
                  </a:lnTo>
                  <a:lnTo>
                    <a:pt x="243" y="183"/>
                  </a:lnTo>
                  <a:lnTo>
                    <a:pt x="241" y="183"/>
                  </a:lnTo>
                  <a:lnTo>
                    <a:pt x="240" y="183"/>
                  </a:lnTo>
                  <a:lnTo>
                    <a:pt x="239" y="182"/>
                  </a:lnTo>
                  <a:lnTo>
                    <a:pt x="236" y="181"/>
                  </a:lnTo>
                  <a:lnTo>
                    <a:pt x="223" y="26"/>
                  </a:lnTo>
                  <a:lnTo>
                    <a:pt x="220" y="26"/>
                  </a:lnTo>
                  <a:lnTo>
                    <a:pt x="218" y="23"/>
                  </a:lnTo>
                  <a:lnTo>
                    <a:pt x="217" y="23"/>
                  </a:lnTo>
                  <a:lnTo>
                    <a:pt x="216" y="23"/>
                  </a:lnTo>
                  <a:lnTo>
                    <a:pt x="215" y="23"/>
                  </a:lnTo>
                  <a:lnTo>
                    <a:pt x="213" y="22"/>
                  </a:lnTo>
                  <a:lnTo>
                    <a:pt x="211" y="21"/>
                  </a:lnTo>
                  <a:lnTo>
                    <a:pt x="210" y="21"/>
                  </a:lnTo>
                  <a:lnTo>
                    <a:pt x="208" y="20"/>
                  </a:lnTo>
                  <a:lnTo>
                    <a:pt x="207" y="20"/>
                  </a:lnTo>
                  <a:lnTo>
                    <a:pt x="203" y="23"/>
                  </a:lnTo>
                  <a:lnTo>
                    <a:pt x="199" y="21"/>
                  </a:lnTo>
                  <a:lnTo>
                    <a:pt x="194" y="23"/>
                  </a:lnTo>
                  <a:lnTo>
                    <a:pt x="193" y="22"/>
                  </a:lnTo>
                  <a:lnTo>
                    <a:pt x="192" y="22"/>
                  </a:lnTo>
                  <a:lnTo>
                    <a:pt x="189" y="21"/>
                  </a:lnTo>
                  <a:lnTo>
                    <a:pt x="186" y="20"/>
                  </a:lnTo>
                  <a:lnTo>
                    <a:pt x="184" y="19"/>
                  </a:lnTo>
                  <a:lnTo>
                    <a:pt x="182" y="19"/>
                  </a:lnTo>
                  <a:lnTo>
                    <a:pt x="182" y="18"/>
                  </a:lnTo>
                  <a:lnTo>
                    <a:pt x="178" y="19"/>
                  </a:lnTo>
                  <a:lnTo>
                    <a:pt x="177" y="19"/>
                  </a:lnTo>
                  <a:lnTo>
                    <a:pt x="176" y="18"/>
                  </a:lnTo>
                  <a:lnTo>
                    <a:pt x="176" y="17"/>
                  </a:lnTo>
                  <a:lnTo>
                    <a:pt x="177" y="15"/>
                  </a:lnTo>
                  <a:lnTo>
                    <a:pt x="176" y="14"/>
                  </a:lnTo>
                  <a:lnTo>
                    <a:pt x="174" y="14"/>
                  </a:lnTo>
                  <a:lnTo>
                    <a:pt x="172" y="15"/>
                  </a:lnTo>
                  <a:lnTo>
                    <a:pt x="169" y="15"/>
                  </a:lnTo>
                  <a:lnTo>
                    <a:pt x="167" y="15"/>
                  </a:lnTo>
                  <a:lnTo>
                    <a:pt x="165" y="16"/>
                  </a:lnTo>
                  <a:lnTo>
                    <a:pt x="160" y="13"/>
                  </a:lnTo>
                  <a:lnTo>
                    <a:pt x="159" y="8"/>
                  </a:lnTo>
                  <a:lnTo>
                    <a:pt x="155" y="11"/>
                  </a:lnTo>
                  <a:lnTo>
                    <a:pt x="156" y="14"/>
                  </a:lnTo>
                  <a:lnTo>
                    <a:pt x="154" y="18"/>
                  </a:lnTo>
                  <a:lnTo>
                    <a:pt x="152" y="14"/>
                  </a:lnTo>
                  <a:lnTo>
                    <a:pt x="151" y="13"/>
                  </a:lnTo>
                  <a:lnTo>
                    <a:pt x="151" y="7"/>
                  </a:lnTo>
                  <a:lnTo>
                    <a:pt x="144" y="5"/>
                  </a:lnTo>
                  <a:lnTo>
                    <a:pt x="143" y="4"/>
                  </a:lnTo>
                  <a:lnTo>
                    <a:pt x="141" y="3"/>
                  </a:lnTo>
                  <a:lnTo>
                    <a:pt x="138" y="1"/>
                  </a:lnTo>
                  <a:lnTo>
                    <a:pt x="137" y="0"/>
                  </a:lnTo>
                  <a:lnTo>
                    <a:pt x="135" y="1"/>
                  </a:lnTo>
                  <a:lnTo>
                    <a:pt x="133" y="2"/>
                  </a:lnTo>
                  <a:lnTo>
                    <a:pt x="132" y="2"/>
                  </a:lnTo>
                  <a:lnTo>
                    <a:pt x="132" y="3"/>
                  </a:lnTo>
                  <a:lnTo>
                    <a:pt x="129" y="4"/>
                  </a:lnTo>
                  <a:lnTo>
                    <a:pt x="127" y="5"/>
                  </a:lnTo>
                  <a:lnTo>
                    <a:pt x="124" y="5"/>
                  </a:lnTo>
                  <a:lnTo>
                    <a:pt x="121" y="4"/>
                  </a:lnTo>
                  <a:lnTo>
                    <a:pt x="119" y="5"/>
                  </a:lnTo>
                  <a:lnTo>
                    <a:pt x="118" y="6"/>
                  </a:lnTo>
                  <a:lnTo>
                    <a:pt x="118" y="7"/>
                  </a:lnTo>
                  <a:lnTo>
                    <a:pt x="106" y="9"/>
                  </a:lnTo>
                  <a:lnTo>
                    <a:pt x="106" y="13"/>
                  </a:lnTo>
                  <a:lnTo>
                    <a:pt x="106" y="14"/>
                  </a:lnTo>
                  <a:lnTo>
                    <a:pt x="104" y="15"/>
                  </a:lnTo>
                  <a:lnTo>
                    <a:pt x="103" y="18"/>
                  </a:lnTo>
                  <a:lnTo>
                    <a:pt x="100" y="21"/>
                  </a:lnTo>
                  <a:lnTo>
                    <a:pt x="98" y="24"/>
                  </a:lnTo>
                  <a:lnTo>
                    <a:pt x="95" y="26"/>
                  </a:lnTo>
                  <a:lnTo>
                    <a:pt x="93" y="27"/>
                  </a:lnTo>
                  <a:lnTo>
                    <a:pt x="92" y="28"/>
                  </a:lnTo>
                  <a:lnTo>
                    <a:pt x="90" y="28"/>
                  </a:lnTo>
                  <a:lnTo>
                    <a:pt x="88" y="27"/>
                  </a:lnTo>
                  <a:lnTo>
                    <a:pt x="85" y="27"/>
                  </a:lnTo>
                  <a:lnTo>
                    <a:pt x="83" y="27"/>
                  </a:lnTo>
                  <a:lnTo>
                    <a:pt x="80" y="26"/>
                  </a:lnTo>
                  <a:lnTo>
                    <a:pt x="78" y="26"/>
                  </a:lnTo>
                  <a:lnTo>
                    <a:pt x="77" y="26"/>
                  </a:lnTo>
                  <a:lnTo>
                    <a:pt x="76" y="26"/>
                  </a:lnTo>
                  <a:lnTo>
                    <a:pt x="77" y="26"/>
                  </a:lnTo>
                  <a:lnTo>
                    <a:pt x="77" y="28"/>
                  </a:lnTo>
                  <a:lnTo>
                    <a:pt x="77" y="30"/>
                  </a:lnTo>
                  <a:lnTo>
                    <a:pt x="75" y="32"/>
                  </a:lnTo>
                  <a:lnTo>
                    <a:pt x="74" y="32"/>
                  </a:lnTo>
                  <a:lnTo>
                    <a:pt x="72" y="33"/>
                  </a:lnTo>
                  <a:lnTo>
                    <a:pt x="70" y="33"/>
                  </a:lnTo>
                  <a:lnTo>
                    <a:pt x="74" y="36"/>
                  </a:lnTo>
                  <a:lnTo>
                    <a:pt x="74" y="37"/>
                  </a:lnTo>
                  <a:lnTo>
                    <a:pt x="74" y="38"/>
                  </a:lnTo>
                  <a:lnTo>
                    <a:pt x="75" y="39"/>
                  </a:lnTo>
                  <a:lnTo>
                    <a:pt x="75" y="40"/>
                  </a:lnTo>
                  <a:lnTo>
                    <a:pt x="76" y="41"/>
                  </a:lnTo>
                  <a:lnTo>
                    <a:pt x="77" y="42"/>
                  </a:lnTo>
                  <a:lnTo>
                    <a:pt x="78" y="42"/>
                  </a:lnTo>
                  <a:lnTo>
                    <a:pt x="79" y="43"/>
                  </a:lnTo>
                  <a:lnTo>
                    <a:pt x="79" y="44"/>
                  </a:lnTo>
                  <a:lnTo>
                    <a:pt x="82" y="50"/>
                  </a:lnTo>
                  <a:lnTo>
                    <a:pt x="82" y="51"/>
                  </a:lnTo>
                  <a:lnTo>
                    <a:pt x="82" y="54"/>
                  </a:lnTo>
                  <a:lnTo>
                    <a:pt x="82" y="56"/>
                  </a:lnTo>
                  <a:lnTo>
                    <a:pt x="83" y="58"/>
                  </a:lnTo>
                  <a:lnTo>
                    <a:pt x="84" y="60"/>
                  </a:lnTo>
                  <a:lnTo>
                    <a:pt x="86" y="62"/>
                  </a:lnTo>
                  <a:lnTo>
                    <a:pt x="87" y="63"/>
                  </a:lnTo>
                  <a:lnTo>
                    <a:pt x="91" y="64"/>
                  </a:lnTo>
                  <a:lnTo>
                    <a:pt x="94" y="65"/>
                  </a:lnTo>
                  <a:lnTo>
                    <a:pt x="95" y="67"/>
                  </a:lnTo>
                  <a:lnTo>
                    <a:pt x="94" y="69"/>
                  </a:lnTo>
                  <a:lnTo>
                    <a:pt x="94" y="70"/>
                  </a:lnTo>
                  <a:lnTo>
                    <a:pt x="95" y="70"/>
                  </a:lnTo>
                  <a:lnTo>
                    <a:pt x="98" y="72"/>
                  </a:lnTo>
                  <a:lnTo>
                    <a:pt x="100" y="74"/>
                  </a:lnTo>
                  <a:lnTo>
                    <a:pt x="101" y="76"/>
                  </a:lnTo>
                  <a:lnTo>
                    <a:pt x="101" y="77"/>
                  </a:lnTo>
                  <a:lnTo>
                    <a:pt x="99" y="77"/>
                  </a:lnTo>
                  <a:lnTo>
                    <a:pt x="98" y="76"/>
                  </a:lnTo>
                  <a:lnTo>
                    <a:pt x="94" y="78"/>
                  </a:lnTo>
                  <a:lnTo>
                    <a:pt x="92" y="78"/>
                  </a:lnTo>
                  <a:lnTo>
                    <a:pt x="91" y="79"/>
                  </a:lnTo>
                  <a:lnTo>
                    <a:pt x="88" y="79"/>
                  </a:lnTo>
                  <a:lnTo>
                    <a:pt x="86" y="79"/>
                  </a:lnTo>
                  <a:lnTo>
                    <a:pt x="83" y="79"/>
                  </a:lnTo>
                  <a:lnTo>
                    <a:pt x="81" y="78"/>
                  </a:lnTo>
                  <a:lnTo>
                    <a:pt x="79" y="76"/>
                  </a:lnTo>
                  <a:lnTo>
                    <a:pt x="77" y="73"/>
                  </a:lnTo>
                  <a:lnTo>
                    <a:pt x="78" y="72"/>
                  </a:lnTo>
                  <a:lnTo>
                    <a:pt x="79" y="71"/>
                  </a:lnTo>
                  <a:lnTo>
                    <a:pt x="80" y="68"/>
                  </a:lnTo>
                  <a:lnTo>
                    <a:pt x="80" y="67"/>
                  </a:lnTo>
                  <a:lnTo>
                    <a:pt x="79" y="66"/>
                  </a:lnTo>
                  <a:lnTo>
                    <a:pt x="78" y="66"/>
                  </a:lnTo>
                  <a:lnTo>
                    <a:pt x="76" y="66"/>
                  </a:lnTo>
                  <a:lnTo>
                    <a:pt x="75" y="66"/>
                  </a:lnTo>
                  <a:lnTo>
                    <a:pt x="75" y="67"/>
                  </a:lnTo>
                  <a:lnTo>
                    <a:pt x="74" y="67"/>
                  </a:lnTo>
                  <a:lnTo>
                    <a:pt x="66" y="69"/>
                  </a:lnTo>
                  <a:lnTo>
                    <a:pt x="66" y="72"/>
                  </a:lnTo>
                  <a:lnTo>
                    <a:pt x="62" y="70"/>
                  </a:lnTo>
                  <a:lnTo>
                    <a:pt x="60" y="70"/>
                  </a:lnTo>
                  <a:lnTo>
                    <a:pt x="58" y="71"/>
                  </a:lnTo>
                  <a:lnTo>
                    <a:pt x="56" y="72"/>
                  </a:lnTo>
                  <a:lnTo>
                    <a:pt x="54" y="73"/>
                  </a:lnTo>
                  <a:lnTo>
                    <a:pt x="51" y="73"/>
                  </a:lnTo>
                  <a:lnTo>
                    <a:pt x="50" y="74"/>
                  </a:lnTo>
                  <a:lnTo>
                    <a:pt x="48" y="74"/>
                  </a:lnTo>
                  <a:lnTo>
                    <a:pt x="47" y="75"/>
                  </a:lnTo>
                  <a:lnTo>
                    <a:pt x="47" y="76"/>
                  </a:lnTo>
                  <a:lnTo>
                    <a:pt x="48" y="77"/>
                  </a:lnTo>
                  <a:lnTo>
                    <a:pt x="49" y="78"/>
                  </a:lnTo>
                  <a:lnTo>
                    <a:pt x="51" y="79"/>
                  </a:lnTo>
                  <a:lnTo>
                    <a:pt x="53" y="79"/>
                  </a:lnTo>
                  <a:lnTo>
                    <a:pt x="55" y="80"/>
                  </a:lnTo>
                  <a:lnTo>
                    <a:pt x="56" y="81"/>
                  </a:lnTo>
                  <a:lnTo>
                    <a:pt x="55" y="82"/>
                  </a:lnTo>
                  <a:lnTo>
                    <a:pt x="54" y="83"/>
                  </a:lnTo>
                  <a:lnTo>
                    <a:pt x="53" y="83"/>
                  </a:lnTo>
                  <a:lnTo>
                    <a:pt x="54" y="84"/>
                  </a:lnTo>
                  <a:lnTo>
                    <a:pt x="55" y="85"/>
                  </a:lnTo>
                  <a:lnTo>
                    <a:pt x="56" y="85"/>
                  </a:lnTo>
                  <a:lnTo>
                    <a:pt x="57" y="86"/>
                  </a:lnTo>
                  <a:lnTo>
                    <a:pt x="56" y="88"/>
                  </a:lnTo>
                  <a:lnTo>
                    <a:pt x="56" y="91"/>
                  </a:lnTo>
                  <a:lnTo>
                    <a:pt x="55" y="91"/>
                  </a:lnTo>
                  <a:lnTo>
                    <a:pt x="56" y="93"/>
                  </a:lnTo>
                  <a:lnTo>
                    <a:pt x="57" y="96"/>
                  </a:lnTo>
                  <a:lnTo>
                    <a:pt x="59" y="99"/>
                  </a:lnTo>
                  <a:lnTo>
                    <a:pt x="62" y="101"/>
                  </a:lnTo>
                  <a:lnTo>
                    <a:pt x="63" y="101"/>
                  </a:lnTo>
                  <a:lnTo>
                    <a:pt x="65" y="101"/>
                  </a:lnTo>
                  <a:lnTo>
                    <a:pt x="67" y="101"/>
                  </a:lnTo>
                  <a:lnTo>
                    <a:pt x="69" y="101"/>
                  </a:lnTo>
                  <a:lnTo>
                    <a:pt x="71" y="101"/>
                  </a:lnTo>
                  <a:lnTo>
                    <a:pt x="73" y="101"/>
                  </a:lnTo>
                  <a:lnTo>
                    <a:pt x="74" y="101"/>
                  </a:lnTo>
                  <a:lnTo>
                    <a:pt x="75" y="101"/>
                  </a:lnTo>
                  <a:lnTo>
                    <a:pt x="76" y="101"/>
                  </a:lnTo>
                  <a:lnTo>
                    <a:pt x="77" y="101"/>
                  </a:lnTo>
                  <a:lnTo>
                    <a:pt x="79" y="100"/>
                  </a:lnTo>
                  <a:lnTo>
                    <a:pt x="80" y="103"/>
                  </a:lnTo>
                  <a:lnTo>
                    <a:pt x="82" y="104"/>
                  </a:lnTo>
                  <a:lnTo>
                    <a:pt x="85" y="103"/>
                  </a:lnTo>
                  <a:lnTo>
                    <a:pt x="86" y="102"/>
                  </a:lnTo>
                  <a:lnTo>
                    <a:pt x="88" y="101"/>
                  </a:lnTo>
                  <a:lnTo>
                    <a:pt x="89" y="101"/>
                  </a:lnTo>
                  <a:lnTo>
                    <a:pt x="91" y="101"/>
                  </a:lnTo>
                  <a:lnTo>
                    <a:pt x="91" y="102"/>
                  </a:lnTo>
                  <a:lnTo>
                    <a:pt x="89" y="103"/>
                  </a:lnTo>
                  <a:lnTo>
                    <a:pt x="88" y="105"/>
                  </a:lnTo>
                  <a:lnTo>
                    <a:pt x="87" y="107"/>
                  </a:lnTo>
                  <a:lnTo>
                    <a:pt x="87" y="108"/>
                  </a:lnTo>
                  <a:lnTo>
                    <a:pt x="87" y="109"/>
                  </a:lnTo>
                  <a:lnTo>
                    <a:pt x="88" y="110"/>
                  </a:lnTo>
                  <a:lnTo>
                    <a:pt x="88" y="111"/>
                  </a:lnTo>
                  <a:lnTo>
                    <a:pt x="89" y="112"/>
                  </a:lnTo>
                  <a:lnTo>
                    <a:pt x="89" y="113"/>
                  </a:lnTo>
                  <a:lnTo>
                    <a:pt x="89" y="114"/>
                  </a:lnTo>
                  <a:lnTo>
                    <a:pt x="90" y="115"/>
                  </a:lnTo>
                  <a:lnTo>
                    <a:pt x="90" y="116"/>
                  </a:lnTo>
                  <a:lnTo>
                    <a:pt x="90" y="117"/>
                  </a:lnTo>
                  <a:lnTo>
                    <a:pt x="88" y="118"/>
                  </a:lnTo>
                  <a:lnTo>
                    <a:pt x="86" y="119"/>
                  </a:lnTo>
                  <a:lnTo>
                    <a:pt x="85" y="120"/>
                  </a:lnTo>
                  <a:lnTo>
                    <a:pt x="84" y="120"/>
                  </a:lnTo>
                  <a:lnTo>
                    <a:pt x="84" y="121"/>
                  </a:lnTo>
                  <a:lnTo>
                    <a:pt x="83" y="122"/>
                  </a:lnTo>
                  <a:lnTo>
                    <a:pt x="82" y="122"/>
                  </a:lnTo>
                  <a:lnTo>
                    <a:pt x="81" y="122"/>
                  </a:lnTo>
                  <a:lnTo>
                    <a:pt x="80" y="121"/>
                  </a:lnTo>
                  <a:lnTo>
                    <a:pt x="79" y="120"/>
                  </a:lnTo>
                  <a:lnTo>
                    <a:pt x="77" y="123"/>
                  </a:lnTo>
                  <a:lnTo>
                    <a:pt x="76" y="124"/>
                  </a:lnTo>
                  <a:lnTo>
                    <a:pt x="75" y="124"/>
                  </a:lnTo>
                  <a:lnTo>
                    <a:pt x="74" y="125"/>
                  </a:lnTo>
                  <a:lnTo>
                    <a:pt x="72" y="125"/>
                  </a:lnTo>
                  <a:lnTo>
                    <a:pt x="71" y="125"/>
                  </a:lnTo>
                  <a:lnTo>
                    <a:pt x="70" y="124"/>
                  </a:lnTo>
                  <a:lnTo>
                    <a:pt x="69" y="123"/>
                  </a:lnTo>
                  <a:lnTo>
                    <a:pt x="68" y="122"/>
                  </a:lnTo>
                  <a:lnTo>
                    <a:pt x="67" y="121"/>
                  </a:lnTo>
                  <a:lnTo>
                    <a:pt x="65" y="121"/>
                  </a:lnTo>
                  <a:lnTo>
                    <a:pt x="63" y="121"/>
                  </a:lnTo>
                  <a:lnTo>
                    <a:pt x="61" y="122"/>
                  </a:lnTo>
                  <a:lnTo>
                    <a:pt x="58" y="124"/>
                  </a:lnTo>
                  <a:lnTo>
                    <a:pt x="56" y="125"/>
                  </a:lnTo>
                  <a:lnTo>
                    <a:pt x="56" y="126"/>
                  </a:lnTo>
                  <a:lnTo>
                    <a:pt x="57" y="127"/>
                  </a:lnTo>
                  <a:lnTo>
                    <a:pt x="57" y="128"/>
                  </a:lnTo>
                  <a:lnTo>
                    <a:pt x="58" y="129"/>
                  </a:lnTo>
                  <a:lnTo>
                    <a:pt x="58" y="130"/>
                  </a:lnTo>
                  <a:lnTo>
                    <a:pt x="55" y="131"/>
                  </a:lnTo>
                  <a:lnTo>
                    <a:pt x="54" y="131"/>
                  </a:lnTo>
                  <a:lnTo>
                    <a:pt x="52" y="132"/>
                  </a:lnTo>
                  <a:lnTo>
                    <a:pt x="50" y="134"/>
                  </a:lnTo>
                  <a:lnTo>
                    <a:pt x="49" y="136"/>
                  </a:lnTo>
                  <a:lnTo>
                    <a:pt x="48" y="138"/>
                  </a:lnTo>
                  <a:lnTo>
                    <a:pt x="47" y="140"/>
                  </a:lnTo>
                  <a:lnTo>
                    <a:pt x="46" y="141"/>
                  </a:lnTo>
                  <a:lnTo>
                    <a:pt x="45" y="141"/>
                  </a:lnTo>
                  <a:lnTo>
                    <a:pt x="44" y="142"/>
                  </a:lnTo>
                  <a:lnTo>
                    <a:pt x="43" y="143"/>
                  </a:lnTo>
                  <a:lnTo>
                    <a:pt x="42" y="144"/>
                  </a:lnTo>
                  <a:lnTo>
                    <a:pt x="41" y="145"/>
                  </a:lnTo>
                  <a:lnTo>
                    <a:pt x="41" y="147"/>
                  </a:lnTo>
                  <a:lnTo>
                    <a:pt x="42" y="150"/>
                  </a:lnTo>
                  <a:lnTo>
                    <a:pt x="43" y="152"/>
                  </a:lnTo>
                  <a:lnTo>
                    <a:pt x="44" y="152"/>
                  </a:lnTo>
                  <a:lnTo>
                    <a:pt x="45" y="153"/>
                  </a:lnTo>
                  <a:lnTo>
                    <a:pt x="46" y="154"/>
                  </a:lnTo>
                  <a:lnTo>
                    <a:pt x="47" y="155"/>
                  </a:lnTo>
                  <a:lnTo>
                    <a:pt x="47" y="156"/>
                  </a:lnTo>
                  <a:lnTo>
                    <a:pt x="47" y="160"/>
                  </a:lnTo>
                  <a:lnTo>
                    <a:pt x="42" y="161"/>
                  </a:lnTo>
                  <a:lnTo>
                    <a:pt x="42" y="162"/>
                  </a:lnTo>
                  <a:lnTo>
                    <a:pt x="42" y="163"/>
                  </a:lnTo>
                  <a:lnTo>
                    <a:pt x="41" y="164"/>
                  </a:lnTo>
                  <a:lnTo>
                    <a:pt x="42" y="165"/>
                  </a:lnTo>
                  <a:lnTo>
                    <a:pt x="44" y="165"/>
                  </a:lnTo>
                  <a:lnTo>
                    <a:pt x="45" y="166"/>
                  </a:lnTo>
                  <a:lnTo>
                    <a:pt x="46" y="166"/>
                  </a:lnTo>
                  <a:lnTo>
                    <a:pt x="47" y="167"/>
                  </a:lnTo>
                  <a:lnTo>
                    <a:pt x="46" y="168"/>
                  </a:lnTo>
                  <a:lnTo>
                    <a:pt x="50" y="172"/>
                  </a:lnTo>
                  <a:lnTo>
                    <a:pt x="50" y="173"/>
                  </a:lnTo>
                  <a:lnTo>
                    <a:pt x="50" y="174"/>
                  </a:lnTo>
                  <a:lnTo>
                    <a:pt x="51" y="176"/>
                  </a:lnTo>
                  <a:lnTo>
                    <a:pt x="51" y="177"/>
                  </a:lnTo>
                  <a:lnTo>
                    <a:pt x="52" y="179"/>
                  </a:lnTo>
                  <a:lnTo>
                    <a:pt x="53" y="180"/>
                  </a:lnTo>
                  <a:lnTo>
                    <a:pt x="56" y="182"/>
                  </a:lnTo>
                  <a:lnTo>
                    <a:pt x="58" y="182"/>
                  </a:lnTo>
                  <a:lnTo>
                    <a:pt x="61" y="181"/>
                  </a:lnTo>
                  <a:lnTo>
                    <a:pt x="63" y="180"/>
                  </a:lnTo>
                  <a:lnTo>
                    <a:pt x="65" y="179"/>
                  </a:lnTo>
                  <a:lnTo>
                    <a:pt x="66" y="177"/>
                  </a:lnTo>
                  <a:lnTo>
                    <a:pt x="67" y="178"/>
                  </a:lnTo>
                  <a:lnTo>
                    <a:pt x="67" y="180"/>
                  </a:lnTo>
                  <a:lnTo>
                    <a:pt x="67" y="183"/>
                  </a:lnTo>
                  <a:lnTo>
                    <a:pt x="67" y="186"/>
                  </a:lnTo>
                  <a:lnTo>
                    <a:pt x="66" y="189"/>
                  </a:lnTo>
                  <a:lnTo>
                    <a:pt x="65" y="191"/>
                  </a:lnTo>
                  <a:lnTo>
                    <a:pt x="64" y="193"/>
                  </a:lnTo>
                  <a:lnTo>
                    <a:pt x="64" y="194"/>
                  </a:lnTo>
                  <a:lnTo>
                    <a:pt x="65" y="197"/>
                  </a:lnTo>
                  <a:lnTo>
                    <a:pt x="58" y="203"/>
                  </a:lnTo>
                  <a:lnTo>
                    <a:pt x="58" y="204"/>
                  </a:lnTo>
                  <a:lnTo>
                    <a:pt x="57" y="205"/>
                  </a:lnTo>
                  <a:lnTo>
                    <a:pt x="58" y="206"/>
                  </a:lnTo>
                  <a:lnTo>
                    <a:pt x="61" y="206"/>
                  </a:lnTo>
                  <a:lnTo>
                    <a:pt x="63" y="205"/>
                  </a:lnTo>
                  <a:lnTo>
                    <a:pt x="65" y="204"/>
                  </a:lnTo>
                  <a:lnTo>
                    <a:pt x="67" y="203"/>
                  </a:lnTo>
                  <a:lnTo>
                    <a:pt x="69" y="202"/>
                  </a:lnTo>
                  <a:lnTo>
                    <a:pt x="70" y="201"/>
                  </a:lnTo>
                  <a:lnTo>
                    <a:pt x="71" y="201"/>
                  </a:lnTo>
                  <a:lnTo>
                    <a:pt x="72" y="201"/>
                  </a:lnTo>
                  <a:lnTo>
                    <a:pt x="73" y="203"/>
                  </a:lnTo>
                  <a:lnTo>
                    <a:pt x="73" y="204"/>
                  </a:lnTo>
                  <a:lnTo>
                    <a:pt x="74" y="205"/>
                  </a:lnTo>
                  <a:lnTo>
                    <a:pt x="75" y="205"/>
                  </a:lnTo>
                  <a:lnTo>
                    <a:pt x="76" y="204"/>
                  </a:lnTo>
                  <a:lnTo>
                    <a:pt x="78" y="204"/>
                  </a:lnTo>
                  <a:lnTo>
                    <a:pt x="79" y="203"/>
                  </a:lnTo>
                  <a:lnTo>
                    <a:pt x="80" y="204"/>
                  </a:lnTo>
                  <a:lnTo>
                    <a:pt x="80" y="206"/>
                  </a:lnTo>
                  <a:lnTo>
                    <a:pt x="81" y="208"/>
                  </a:lnTo>
                  <a:lnTo>
                    <a:pt x="82" y="210"/>
                  </a:lnTo>
                  <a:lnTo>
                    <a:pt x="83" y="212"/>
                  </a:lnTo>
                  <a:lnTo>
                    <a:pt x="84" y="213"/>
                  </a:lnTo>
                  <a:lnTo>
                    <a:pt x="86" y="214"/>
                  </a:lnTo>
                  <a:lnTo>
                    <a:pt x="87" y="215"/>
                  </a:lnTo>
                  <a:lnTo>
                    <a:pt x="88" y="216"/>
                  </a:lnTo>
                  <a:lnTo>
                    <a:pt x="89" y="215"/>
                  </a:lnTo>
                  <a:lnTo>
                    <a:pt x="90" y="214"/>
                  </a:lnTo>
                  <a:lnTo>
                    <a:pt x="90" y="213"/>
                  </a:lnTo>
                  <a:lnTo>
                    <a:pt x="89" y="212"/>
                  </a:lnTo>
                  <a:lnTo>
                    <a:pt x="89" y="210"/>
                  </a:lnTo>
                  <a:lnTo>
                    <a:pt x="89" y="208"/>
                  </a:lnTo>
                  <a:lnTo>
                    <a:pt x="90" y="206"/>
                  </a:lnTo>
                  <a:lnTo>
                    <a:pt x="91" y="204"/>
                  </a:lnTo>
                  <a:lnTo>
                    <a:pt x="93" y="203"/>
                  </a:lnTo>
                  <a:lnTo>
                    <a:pt x="94" y="202"/>
                  </a:lnTo>
                  <a:lnTo>
                    <a:pt x="93" y="203"/>
                  </a:lnTo>
                  <a:lnTo>
                    <a:pt x="93" y="205"/>
                  </a:lnTo>
                  <a:lnTo>
                    <a:pt x="92" y="207"/>
                  </a:lnTo>
                  <a:lnTo>
                    <a:pt x="93" y="209"/>
                  </a:lnTo>
                  <a:lnTo>
                    <a:pt x="95" y="209"/>
                  </a:lnTo>
                  <a:lnTo>
                    <a:pt x="96" y="209"/>
                  </a:lnTo>
                  <a:lnTo>
                    <a:pt x="98" y="209"/>
                  </a:lnTo>
                  <a:lnTo>
                    <a:pt x="99" y="208"/>
                  </a:lnTo>
                  <a:lnTo>
                    <a:pt x="101" y="208"/>
                  </a:lnTo>
                  <a:lnTo>
                    <a:pt x="102" y="207"/>
                  </a:lnTo>
                  <a:lnTo>
                    <a:pt x="103" y="207"/>
                  </a:lnTo>
                  <a:lnTo>
                    <a:pt x="103" y="208"/>
                  </a:lnTo>
                  <a:lnTo>
                    <a:pt x="103" y="209"/>
                  </a:lnTo>
                  <a:lnTo>
                    <a:pt x="103" y="210"/>
                  </a:lnTo>
                  <a:lnTo>
                    <a:pt x="98" y="213"/>
                  </a:lnTo>
                  <a:lnTo>
                    <a:pt x="98" y="214"/>
                  </a:lnTo>
                  <a:lnTo>
                    <a:pt x="98" y="215"/>
                  </a:lnTo>
                  <a:lnTo>
                    <a:pt x="98" y="217"/>
                  </a:lnTo>
                  <a:lnTo>
                    <a:pt x="98" y="218"/>
                  </a:lnTo>
                  <a:lnTo>
                    <a:pt x="98" y="219"/>
                  </a:lnTo>
                  <a:lnTo>
                    <a:pt x="97" y="220"/>
                  </a:lnTo>
                  <a:lnTo>
                    <a:pt x="96" y="221"/>
                  </a:lnTo>
                  <a:lnTo>
                    <a:pt x="95" y="222"/>
                  </a:lnTo>
                  <a:lnTo>
                    <a:pt x="95" y="223"/>
                  </a:lnTo>
                  <a:lnTo>
                    <a:pt x="94" y="224"/>
                  </a:lnTo>
                  <a:lnTo>
                    <a:pt x="94" y="226"/>
                  </a:lnTo>
                  <a:lnTo>
                    <a:pt x="93" y="229"/>
                  </a:lnTo>
                  <a:lnTo>
                    <a:pt x="93" y="230"/>
                  </a:lnTo>
                  <a:lnTo>
                    <a:pt x="86" y="231"/>
                  </a:lnTo>
                  <a:lnTo>
                    <a:pt x="86" y="232"/>
                  </a:lnTo>
                  <a:lnTo>
                    <a:pt x="85" y="232"/>
                  </a:lnTo>
                  <a:lnTo>
                    <a:pt x="84" y="234"/>
                  </a:lnTo>
                  <a:lnTo>
                    <a:pt x="83" y="234"/>
                  </a:lnTo>
                  <a:lnTo>
                    <a:pt x="82" y="235"/>
                  </a:lnTo>
                  <a:lnTo>
                    <a:pt x="81" y="235"/>
                  </a:lnTo>
                  <a:lnTo>
                    <a:pt x="80" y="235"/>
                  </a:lnTo>
                  <a:lnTo>
                    <a:pt x="75" y="239"/>
                  </a:lnTo>
                  <a:lnTo>
                    <a:pt x="75" y="240"/>
                  </a:lnTo>
                  <a:lnTo>
                    <a:pt x="75" y="241"/>
                  </a:lnTo>
                  <a:lnTo>
                    <a:pt x="75" y="242"/>
                  </a:lnTo>
                  <a:lnTo>
                    <a:pt x="74" y="243"/>
                  </a:lnTo>
                  <a:lnTo>
                    <a:pt x="73" y="244"/>
                  </a:lnTo>
                  <a:lnTo>
                    <a:pt x="72" y="245"/>
                  </a:lnTo>
                  <a:lnTo>
                    <a:pt x="71" y="245"/>
                  </a:lnTo>
                  <a:lnTo>
                    <a:pt x="70" y="245"/>
                  </a:lnTo>
                  <a:lnTo>
                    <a:pt x="68" y="244"/>
                  </a:lnTo>
                  <a:lnTo>
                    <a:pt x="67" y="244"/>
                  </a:lnTo>
                  <a:lnTo>
                    <a:pt x="66" y="244"/>
                  </a:lnTo>
                  <a:lnTo>
                    <a:pt x="65" y="244"/>
                  </a:lnTo>
                  <a:lnTo>
                    <a:pt x="63" y="245"/>
                  </a:lnTo>
                  <a:lnTo>
                    <a:pt x="62" y="246"/>
                  </a:lnTo>
                  <a:lnTo>
                    <a:pt x="62" y="247"/>
                  </a:lnTo>
                  <a:lnTo>
                    <a:pt x="59" y="249"/>
                  </a:lnTo>
                  <a:lnTo>
                    <a:pt x="44" y="252"/>
                  </a:lnTo>
                  <a:lnTo>
                    <a:pt x="44" y="253"/>
                  </a:lnTo>
                  <a:lnTo>
                    <a:pt x="44" y="254"/>
                  </a:lnTo>
                  <a:lnTo>
                    <a:pt x="44" y="255"/>
                  </a:lnTo>
                  <a:lnTo>
                    <a:pt x="44" y="256"/>
                  </a:lnTo>
                  <a:lnTo>
                    <a:pt x="45" y="257"/>
                  </a:lnTo>
                  <a:lnTo>
                    <a:pt x="44" y="257"/>
                  </a:lnTo>
                  <a:lnTo>
                    <a:pt x="42" y="257"/>
                  </a:lnTo>
                  <a:lnTo>
                    <a:pt x="41" y="257"/>
                  </a:lnTo>
                  <a:lnTo>
                    <a:pt x="40" y="257"/>
                  </a:lnTo>
                  <a:lnTo>
                    <a:pt x="40" y="258"/>
                  </a:lnTo>
                  <a:lnTo>
                    <a:pt x="36" y="258"/>
                  </a:lnTo>
                  <a:lnTo>
                    <a:pt x="38" y="255"/>
                  </a:lnTo>
                  <a:lnTo>
                    <a:pt x="34" y="255"/>
                  </a:lnTo>
                  <a:lnTo>
                    <a:pt x="33" y="255"/>
                  </a:lnTo>
                  <a:lnTo>
                    <a:pt x="31" y="255"/>
                  </a:lnTo>
                  <a:lnTo>
                    <a:pt x="29" y="256"/>
                  </a:lnTo>
                  <a:lnTo>
                    <a:pt x="27" y="257"/>
                  </a:lnTo>
                  <a:lnTo>
                    <a:pt x="26" y="258"/>
                  </a:lnTo>
                  <a:lnTo>
                    <a:pt x="25" y="259"/>
                  </a:lnTo>
                  <a:lnTo>
                    <a:pt x="24" y="260"/>
                  </a:lnTo>
                  <a:lnTo>
                    <a:pt x="22" y="262"/>
                  </a:lnTo>
                  <a:lnTo>
                    <a:pt x="20" y="262"/>
                  </a:lnTo>
                  <a:lnTo>
                    <a:pt x="20" y="263"/>
                  </a:lnTo>
                  <a:lnTo>
                    <a:pt x="20" y="264"/>
                  </a:lnTo>
                  <a:lnTo>
                    <a:pt x="19" y="264"/>
                  </a:lnTo>
                  <a:lnTo>
                    <a:pt x="18" y="265"/>
                  </a:lnTo>
                  <a:lnTo>
                    <a:pt x="17" y="265"/>
                  </a:lnTo>
                  <a:lnTo>
                    <a:pt x="16" y="265"/>
                  </a:lnTo>
                  <a:lnTo>
                    <a:pt x="15" y="265"/>
                  </a:lnTo>
                  <a:lnTo>
                    <a:pt x="14" y="266"/>
                  </a:lnTo>
                  <a:lnTo>
                    <a:pt x="12" y="266"/>
                  </a:lnTo>
                  <a:lnTo>
                    <a:pt x="10" y="267"/>
                  </a:lnTo>
                  <a:lnTo>
                    <a:pt x="9" y="267"/>
                  </a:lnTo>
                  <a:lnTo>
                    <a:pt x="7" y="268"/>
                  </a:lnTo>
                  <a:lnTo>
                    <a:pt x="6" y="268"/>
                  </a:lnTo>
                  <a:lnTo>
                    <a:pt x="5" y="268"/>
                  </a:lnTo>
                  <a:lnTo>
                    <a:pt x="3" y="270"/>
                  </a:lnTo>
                  <a:lnTo>
                    <a:pt x="1" y="271"/>
                  </a:lnTo>
                  <a:lnTo>
                    <a:pt x="0" y="273"/>
                  </a:lnTo>
                  <a:lnTo>
                    <a:pt x="1" y="273"/>
                  </a:lnTo>
                  <a:lnTo>
                    <a:pt x="2" y="274"/>
                  </a:lnTo>
                  <a:lnTo>
                    <a:pt x="3" y="274"/>
                  </a:lnTo>
                  <a:lnTo>
                    <a:pt x="4" y="274"/>
                  </a:lnTo>
                  <a:lnTo>
                    <a:pt x="6" y="273"/>
                  </a:lnTo>
                  <a:lnTo>
                    <a:pt x="7" y="272"/>
                  </a:lnTo>
                  <a:lnTo>
                    <a:pt x="8" y="273"/>
                  </a:lnTo>
                  <a:lnTo>
                    <a:pt x="10" y="274"/>
                  </a:lnTo>
                  <a:lnTo>
                    <a:pt x="11" y="274"/>
                  </a:lnTo>
                  <a:lnTo>
                    <a:pt x="14" y="270"/>
                  </a:lnTo>
                  <a:lnTo>
                    <a:pt x="16" y="273"/>
                  </a:lnTo>
                  <a:lnTo>
                    <a:pt x="21" y="272"/>
                  </a:lnTo>
                  <a:lnTo>
                    <a:pt x="26" y="267"/>
                  </a:lnTo>
                  <a:lnTo>
                    <a:pt x="31" y="263"/>
                  </a:lnTo>
                  <a:lnTo>
                    <a:pt x="30" y="267"/>
                  </a:lnTo>
                  <a:lnTo>
                    <a:pt x="28" y="269"/>
                  </a:lnTo>
                  <a:lnTo>
                    <a:pt x="30" y="270"/>
                  </a:lnTo>
                  <a:lnTo>
                    <a:pt x="32" y="269"/>
                  </a:lnTo>
                  <a:lnTo>
                    <a:pt x="34" y="268"/>
                  </a:lnTo>
                  <a:lnTo>
                    <a:pt x="35" y="267"/>
                  </a:lnTo>
                  <a:lnTo>
                    <a:pt x="37" y="266"/>
                  </a:lnTo>
                  <a:lnTo>
                    <a:pt x="38" y="265"/>
                  </a:lnTo>
                  <a:lnTo>
                    <a:pt x="39" y="265"/>
                  </a:lnTo>
                  <a:lnTo>
                    <a:pt x="45" y="265"/>
                  </a:lnTo>
                  <a:lnTo>
                    <a:pt x="45" y="264"/>
                  </a:lnTo>
                  <a:lnTo>
                    <a:pt x="45" y="263"/>
                  </a:lnTo>
                  <a:lnTo>
                    <a:pt x="46" y="262"/>
                  </a:lnTo>
                  <a:lnTo>
                    <a:pt x="46" y="260"/>
                  </a:lnTo>
                  <a:lnTo>
                    <a:pt x="48" y="260"/>
                  </a:lnTo>
                  <a:lnTo>
                    <a:pt x="49" y="260"/>
                  </a:lnTo>
                  <a:lnTo>
                    <a:pt x="49" y="261"/>
                  </a:lnTo>
                  <a:lnTo>
                    <a:pt x="50" y="262"/>
                  </a:lnTo>
                  <a:lnTo>
                    <a:pt x="50" y="264"/>
                  </a:lnTo>
                  <a:lnTo>
                    <a:pt x="53" y="264"/>
                  </a:lnTo>
                  <a:lnTo>
                    <a:pt x="54" y="263"/>
                  </a:lnTo>
                  <a:lnTo>
                    <a:pt x="54" y="262"/>
                  </a:lnTo>
                  <a:lnTo>
                    <a:pt x="55" y="261"/>
                  </a:lnTo>
                  <a:lnTo>
                    <a:pt x="56" y="261"/>
                  </a:lnTo>
                  <a:lnTo>
                    <a:pt x="57" y="261"/>
                  </a:lnTo>
                  <a:lnTo>
                    <a:pt x="59" y="260"/>
                  </a:lnTo>
                  <a:lnTo>
                    <a:pt x="61" y="260"/>
                  </a:lnTo>
                  <a:lnTo>
                    <a:pt x="63" y="259"/>
                  </a:lnTo>
                  <a:lnTo>
                    <a:pt x="64" y="259"/>
                  </a:lnTo>
                  <a:lnTo>
                    <a:pt x="66" y="258"/>
                  </a:lnTo>
                  <a:lnTo>
                    <a:pt x="67" y="258"/>
                  </a:lnTo>
                  <a:lnTo>
                    <a:pt x="68" y="258"/>
                  </a:lnTo>
                  <a:lnTo>
                    <a:pt x="70" y="258"/>
                  </a:lnTo>
                  <a:lnTo>
                    <a:pt x="71" y="259"/>
                  </a:lnTo>
                  <a:lnTo>
                    <a:pt x="72" y="259"/>
                  </a:lnTo>
                  <a:lnTo>
                    <a:pt x="74" y="258"/>
                  </a:lnTo>
                  <a:lnTo>
                    <a:pt x="75" y="257"/>
                  </a:lnTo>
                  <a:lnTo>
                    <a:pt x="75" y="256"/>
                  </a:lnTo>
                  <a:lnTo>
                    <a:pt x="74" y="255"/>
                  </a:lnTo>
                  <a:lnTo>
                    <a:pt x="73" y="254"/>
                  </a:lnTo>
                  <a:lnTo>
                    <a:pt x="74" y="253"/>
                  </a:lnTo>
                  <a:lnTo>
                    <a:pt x="76" y="252"/>
                  </a:lnTo>
                  <a:lnTo>
                    <a:pt x="79" y="252"/>
                  </a:lnTo>
                  <a:lnTo>
                    <a:pt x="81" y="252"/>
                  </a:lnTo>
                  <a:lnTo>
                    <a:pt x="83" y="253"/>
                  </a:lnTo>
                  <a:lnTo>
                    <a:pt x="84" y="253"/>
                  </a:lnTo>
                  <a:lnTo>
                    <a:pt x="86" y="253"/>
                  </a:lnTo>
                  <a:lnTo>
                    <a:pt x="86" y="252"/>
                  </a:lnTo>
                  <a:lnTo>
                    <a:pt x="85" y="251"/>
                  </a:lnTo>
                  <a:lnTo>
                    <a:pt x="84" y="250"/>
                  </a:lnTo>
                  <a:lnTo>
                    <a:pt x="82" y="250"/>
                  </a:lnTo>
                  <a:lnTo>
                    <a:pt x="82" y="249"/>
                  </a:lnTo>
                  <a:lnTo>
                    <a:pt x="90" y="247"/>
                  </a:lnTo>
                  <a:lnTo>
                    <a:pt x="90" y="246"/>
                  </a:lnTo>
                  <a:lnTo>
                    <a:pt x="91" y="246"/>
                  </a:lnTo>
                  <a:lnTo>
                    <a:pt x="91" y="245"/>
                  </a:lnTo>
                  <a:lnTo>
                    <a:pt x="92" y="244"/>
                  </a:lnTo>
                  <a:lnTo>
                    <a:pt x="94" y="244"/>
                  </a:lnTo>
                  <a:lnTo>
                    <a:pt x="96" y="244"/>
                  </a:lnTo>
                  <a:lnTo>
                    <a:pt x="98" y="244"/>
                  </a:lnTo>
                  <a:lnTo>
                    <a:pt x="99" y="243"/>
                  </a:lnTo>
                  <a:lnTo>
                    <a:pt x="100" y="241"/>
                  </a:lnTo>
                  <a:lnTo>
                    <a:pt x="102" y="240"/>
                  </a:lnTo>
                  <a:lnTo>
                    <a:pt x="102" y="239"/>
                  </a:lnTo>
                  <a:lnTo>
                    <a:pt x="107" y="239"/>
                  </a:lnTo>
                  <a:lnTo>
                    <a:pt x="108" y="238"/>
                  </a:lnTo>
                  <a:lnTo>
                    <a:pt x="109" y="235"/>
                  </a:lnTo>
                  <a:lnTo>
                    <a:pt x="111" y="232"/>
                  </a:lnTo>
                  <a:lnTo>
                    <a:pt x="113" y="230"/>
                  </a:lnTo>
                  <a:lnTo>
                    <a:pt x="114" y="230"/>
                  </a:lnTo>
                  <a:lnTo>
                    <a:pt x="115" y="229"/>
                  </a:lnTo>
                  <a:lnTo>
                    <a:pt x="117" y="229"/>
                  </a:lnTo>
                  <a:lnTo>
                    <a:pt x="120" y="228"/>
                  </a:lnTo>
                  <a:lnTo>
                    <a:pt x="122" y="228"/>
                  </a:lnTo>
                  <a:lnTo>
                    <a:pt x="124" y="227"/>
                  </a:lnTo>
                  <a:lnTo>
                    <a:pt x="125" y="227"/>
                  </a:lnTo>
                  <a:lnTo>
                    <a:pt x="126" y="227"/>
                  </a:lnTo>
                  <a:lnTo>
                    <a:pt x="126" y="226"/>
                  </a:lnTo>
                  <a:lnTo>
                    <a:pt x="127" y="225"/>
                  </a:lnTo>
                  <a:lnTo>
                    <a:pt x="129" y="222"/>
                  </a:lnTo>
                  <a:lnTo>
                    <a:pt x="130" y="220"/>
                  </a:lnTo>
                  <a:lnTo>
                    <a:pt x="132" y="218"/>
                  </a:lnTo>
                  <a:lnTo>
                    <a:pt x="134" y="215"/>
                  </a:lnTo>
                  <a:lnTo>
                    <a:pt x="136" y="214"/>
                  </a:lnTo>
                  <a:lnTo>
                    <a:pt x="137" y="213"/>
                  </a:lnTo>
                  <a:lnTo>
                    <a:pt x="137" y="206"/>
                  </a:lnTo>
                  <a:lnTo>
                    <a:pt x="136" y="205"/>
                  </a:lnTo>
                  <a:lnTo>
                    <a:pt x="134" y="204"/>
                  </a:lnTo>
                  <a:lnTo>
                    <a:pt x="132" y="203"/>
                  </a:lnTo>
                  <a:lnTo>
                    <a:pt x="131" y="203"/>
                  </a:lnTo>
                  <a:lnTo>
                    <a:pt x="130" y="202"/>
                  </a:lnTo>
                  <a:lnTo>
                    <a:pt x="130" y="201"/>
                  </a:lnTo>
                  <a:lnTo>
                    <a:pt x="131" y="199"/>
                  </a:lnTo>
                  <a:lnTo>
                    <a:pt x="133" y="198"/>
                  </a:lnTo>
                  <a:lnTo>
                    <a:pt x="136" y="197"/>
                  </a:lnTo>
                  <a:lnTo>
                    <a:pt x="138" y="195"/>
                  </a:lnTo>
                  <a:lnTo>
                    <a:pt x="139" y="194"/>
                  </a:lnTo>
                  <a:lnTo>
                    <a:pt x="140" y="193"/>
                  </a:lnTo>
                  <a:lnTo>
                    <a:pt x="142" y="191"/>
                  </a:lnTo>
                  <a:lnTo>
                    <a:pt x="143" y="190"/>
                  </a:lnTo>
                  <a:lnTo>
                    <a:pt x="143" y="188"/>
                  </a:lnTo>
                  <a:lnTo>
                    <a:pt x="143" y="186"/>
                  </a:lnTo>
                  <a:lnTo>
                    <a:pt x="144" y="184"/>
                  </a:lnTo>
                  <a:lnTo>
                    <a:pt x="145" y="182"/>
                  </a:lnTo>
                  <a:lnTo>
                    <a:pt x="147" y="180"/>
                  </a:lnTo>
                  <a:lnTo>
                    <a:pt x="150" y="178"/>
                  </a:lnTo>
                  <a:lnTo>
                    <a:pt x="152" y="176"/>
                  </a:lnTo>
                  <a:lnTo>
                    <a:pt x="154" y="174"/>
                  </a:lnTo>
                  <a:lnTo>
                    <a:pt x="155" y="172"/>
                  </a:lnTo>
                  <a:lnTo>
                    <a:pt x="156" y="172"/>
                  </a:lnTo>
                  <a:lnTo>
                    <a:pt x="158" y="171"/>
                  </a:lnTo>
                  <a:lnTo>
                    <a:pt x="160" y="171"/>
                  </a:lnTo>
                  <a:lnTo>
                    <a:pt x="162" y="170"/>
                  </a:lnTo>
                  <a:lnTo>
                    <a:pt x="164" y="169"/>
                  </a:lnTo>
                  <a:lnTo>
                    <a:pt x="166" y="169"/>
                  </a:lnTo>
                  <a:lnTo>
                    <a:pt x="167" y="169"/>
                  </a:lnTo>
                  <a:lnTo>
                    <a:pt x="168" y="169"/>
                  </a:lnTo>
                  <a:lnTo>
                    <a:pt x="167" y="170"/>
                  </a:lnTo>
                  <a:lnTo>
                    <a:pt x="167" y="171"/>
                  </a:lnTo>
                  <a:lnTo>
                    <a:pt x="166" y="172"/>
                  </a:lnTo>
                  <a:lnTo>
                    <a:pt x="167" y="173"/>
                  </a:lnTo>
                  <a:lnTo>
                    <a:pt x="168" y="173"/>
                  </a:lnTo>
                  <a:lnTo>
                    <a:pt x="169" y="174"/>
                  </a:lnTo>
                  <a:lnTo>
                    <a:pt x="170" y="175"/>
                  </a:lnTo>
                  <a:lnTo>
                    <a:pt x="169" y="176"/>
                  </a:lnTo>
                  <a:lnTo>
                    <a:pt x="168" y="176"/>
                  </a:lnTo>
                  <a:lnTo>
                    <a:pt x="166" y="177"/>
                  </a:lnTo>
                  <a:lnTo>
                    <a:pt x="161" y="179"/>
                  </a:lnTo>
                  <a:lnTo>
                    <a:pt x="158" y="178"/>
                  </a:lnTo>
                  <a:lnTo>
                    <a:pt x="157" y="178"/>
                  </a:lnTo>
                  <a:lnTo>
                    <a:pt x="157" y="179"/>
                  </a:lnTo>
                  <a:lnTo>
                    <a:pt x="156" y="179"/>
                  </a:lnTo>
                  <a:lnTo>
                    <a:pt x="156" y="181"/>
                  </a:lnTo>
                  <a:lnTo>
                    <a:pt x="155" y="182"/>
                  </a:lnTo>
                  <a:lnTo>
                    <a:pt x="154" y="184"/>
                  </a:lnTo>
                  <a:lnTo>
                    <a:pt x="153" y="184"/>
                  </a:lnTo>
                  <a:lnTo>
                    <a:pt x="153" y="185"/>
                  </a:lnTo>
                  <a:lnTo>
                    <a:pt x="152" y="185"/>
                  </a:lnTo>
                  <a:lnTo>
                    <a:pt x="151" y="186"/>
                  </a:lnTo>
                  <a:lnTo>
                    <a:pt x="151" y="189"/>
                  </a:lnTo>
                  <a:lnTo>
                    <a:pt x="150" y="192"/>
                  </a:lnTo>
                  <a:lnTo>
                    <a:pt x="150" y="196"/>
                  </a:lnTo>
                  <a:lnTo>
                    <a:pt x="150" y="198"/>
                  </a:lnTo>
                  <a:lnTo>
                    <a:pt x="151" y="199"/>
                  </a:lnTo>
                  <a:lnTo>
                    <a:pt x="153" y="199"/>
                  </a:lnTo>
                  <a:lnTo>
                    <a:pt x="154" y="198"/>
                  </a:lnTo>
                  <a:lnTo>
                    <a:pt x="154" y="201"/>
                  </a:lnTo>
                  <a:lnTo>
                    <a:pt x="149" y="203"/>
                  </a:lnTo>
                  <a:lnTo>
                    <a:pt x="149" y="205"/>
                  </a:lnTo>
                  <a:lnTo>
                    <a:pt x="150" y="207"/>
                  </a:lnTo>
                  <a:lnTo>
                    <a:pt x="151" y="207"/>
                  </a:lnTo>
                  <a:lnTo>
                    <a:pt x="152" y="207"/>
                  </a:lnTo>
                  <a:lnTo>
                    <a:pt x="153" y="207"/>
                  </a:lnTo>
                  <a:lnTo>
                    <a:pt x="155" y="206"/>
                  </a:lnTo>
                  <a:lnTo>
                    <a:pt x="157" y="205"/>
                  </a:lnTo>
                  <a:lnTo>
                    <a:pt x="159" y="205"/>
                  </a:lnTo>
                  <a:lnTo>
                    <a:pt x="160" y="204"/>
                  </a:lnTo>
                  <a:lnTo>
                    <a:pt x="161" y="204"/>
                  </a:lnTo>
                  <a:lnTo>
                    <a:pt x="161" y="203"/>
                  </a:lnTo>
                  <a:lnTo>
                    <a:pt x="162" y="201"/>
                  </a:lnTo>
                  <a:lnTo>
                    <a:pt x="165" y="201"/>
                  </a:lnTo>
                  <a:lnTo>
                    <a:pt x="168" y="192"/>
                  </a:lnTo>
                  <a:lnTo>
                    <a:pt x="171" y="194"/>
                  </a:lnTo>
                  <a:lnTo>
                    <a:pt x="175" y="194"/>
                  </a:lnTo>
                  <a:lnTo>
                    <a:pt x="179" y="192"/>
                  </a:lnTo>
                  <a:lnTo>
                    <a:pt x="179" y="191"/>
                  </a:lnTo>
                  <a:lnTo>
                    <a:pt x="178" y="190"/>
                  </a:lnTo>
                  <a:lnTo>
                    <a:pt x="178" y="187"/>
                  </a:lnTo>
                  <a:lnTo>
                    <a:pt x="178" y="186"/>
                  </a:lnTo>
                  <a:lnTo>
                    <a:pt x="179" y="185"/>
                  </a:lnTo>
                  <a:lnTo>
                    <a:pt x="180" y="184"/>
                  </a:lnTo>
                  <a:lnTo>
                    <a:pt x="181" y="183"/>
                  </a:lnTo>
                  <a:lnTo>
                    <a:pt x="181" y="182"/>
                  </a:lnTo>
                  <a:lnTo>
                    <a:pt x="181" y="181"/>
                  </a:lnTo>
                  <a:lnTo>
                    <a:pt x="180" y="180"/>
                  </a:lnTo>
                  <a:lnTo>
                    <a:pt x="179" y="180"/>
                  </a:lnTo>
                  <a:lnTo>
                    <a:pt x="178" y="181"/>
                  </a:lnTo>
                  <a:lnTo>
                    <a:pt x="177" y="182"/>
                  </a:lnTo>
                  <a:lnTo>
                    <a:pt x="177" y="179"/>
                  </a:lnTo>
                  <a:lnTo>
                    <a:pt x="181" y="174"/>
                  </a:lnTo>
                  <a:lnTo>
                    <a:pt x="185" y="173"/>
                  </a:lnTo>
                  <a:lnTo>
                    <a:pt x="191" y="173"/>
                  </a:lnTo>
                  <a:lnTo>
                    <a:pt x="193" y="172"/>
                  </a:lnTo>
                  <a:lnTo>
                    <a:pt x="194" y="171"/>
                  </a:lnTo>
                  <a:lnTo>
                    <a:pt x="195" y="172"/>
                  </a:lnTo>
                  <a:lnTo>
                    <a:pt x="195" y="174"/>
                  </a:lnTo>
                  <a:lnTo>
                    <a:pt x="194" y="176"/>
                  </a:lnTo>
                  <a:lnTo>
                    <a:pt x="194" y="178"/>
                  </a:lnTo>
                  <a:lnTo>
                    <a:pt x="194" y="179"/>
                  </a:lnTo>
                  <a:lnTo>
                    <a:pt x="199" y="182"/>
                  </a:lnTo>
                  <a:lnTo>
                    <a:pt x="207" y="185"/>
                  </a:lnTo>
                  <a:lnTo>
                    <a:pt x="207" y="186"/>
                  </a:lnTo>
                  <a:lnTo>
                    <a:pt x="208" y="188"/>
                  </a:lnTo>
                  <a:lnTo>
                    <a:pt x="210" y="191"/>
                  </a:lnTo>
                  <a:lnTo>
                    <a:pt x="210" y="192"/>
                  </a:lnTo>
                  <a:lnTo>
                    <a:pt x="211" y="192"/>
                  </a:lnTo>
                  <a:lnTo>
                    <a:pt x="213" y="192"/>
                  </a:lnTo>
                  <a:lnTo>
                    <a:pt x="214" y="193"/>
                  </a:lnTo>
                  <a:lnTo>
                    <a:pt x="216" y="193"/>
                  </a:lnTo>
                  <a:lnTo>
                    <a:pt x="218" y="193"/>
                  </a:lnTo>
                  <a:lnTo>
                    <a:pt x="220" y="193"/>
                  </a:lnTo>
                  <a:lnTo>
                    <a:pt x="221" y="193"/>
                  </a:lnTo>
                  <a:lnTo>
                    <a:pt x="228" y="189"/>
                  </a:lnTo>
                  <a:lnTo>
                    <a:pt x="229" y="190"/>
                  </a:lnTo>
                  <a:lnTo>
                    <a:pt x="231" y="191"/>
                  </a:lnTo>
                  <a:lnTo>
                    <a:pt x="233" y="194"/>
                  </a:lnTo>
                  <a:lnTo>
                    <a:pt x="235" y="195"/>
                  </a:lnTo>
                  <a:lnTo>
                    <a:pt x="236" y="195"/>
                  </a:lnTo>
                  <a:lnTo>
                    <a:pt x="237" y="195"/>
                  </a:lnTo>
                  <a:lnTo>
                    <a:pt x="239" y="195"/>
                  </a:lnTo>
                  <a:lnTo>
                    <a:pt x="240" y="195"/>
                  </a:lnTo>
                  <a:lnTo>
                    <a:pt x="242" y="195"/>
                  </a:lnTo>
                  <a:lnTo>
                    <a:pt x="243" y="195"/>
                  </a:lnTo>
                  <a:lnTo>
                    <a:pt x="244" y="195"/>
                  </a:lnTo>
                  <a:lnTo>
                    <a:pt x="245" y="195"/>
                  </a:lnTo>
                  <a:lnTo>
                    <a:pt x="246" y="194"/>
                  </a:lnTo>
                  <a:lnTo>
                    <a:pt x="248" y="193"/>
                  </a:lnTo>
                  <a:lnTo>
                    <a:pt x="249" y="192"/>
                  </a:lnTo>
                  <a:lnTo>
                    <a:pt x="251" y="191"/>
                  </a:lnTo>
                  <a:lnTo>
                    <a:pt x="253" y="192"/>
                  </a:lnTo>
                  <a:lnTo>
                    <a:pt x="254" y="192"/>
                  </a:lnTo>
                  <a:lnTo>
                    <a:pt x="254" y="193"/>
                  </a:lnTo>
                  <a:lnTo>
                    <a:pt x="254" y="194"/>
                  </a:lnTo>
                  <a:lnTo>
                    <a:pt x="253" y="195"/>
                  </a:lnTo>
                  <a:lnTo>
                    <a:pt x="252" y="195"/>
                  </a:lnTo>
                  <a:lnTo>
                    <a:pt x="250" y="194"/>
                  </a:lnTo>
                  <a:lnTo>
                    <a:pt x="250" y="195"/>
                  </a:lnTo>
                  <a:lnTo>
                    <a:pt x="250" y="197"/>
                  </a:lnTo>
                  <a:lnTo>
                    <a:pt x="250" y="198"/>
                  </a:lnTo>
                  <a:lnTo>
                    <a:pt x="251" y="199"/>
                  </a:lnTo>
                  <a:lnTo>
                    <a:pt x="252" y="200"/>
                  </a:lnTo>
                  <a:lnTo>
                    <a:pt x="253" y="200"/>
                  </a:lnTo>
                  <a:lnTo>
                    <a:pt x="254" y="201"/>
                  </a:lnTo>
                  <a:lnTo>
                    <a:pt x="256" y="202"/>
                  </a:lnTo>
                  <a:lnTo>
                    <a:pt x="257" y="202"/>
                  </a:lnTo>
                  <a:lnTo>
                    <a:pt x="259" y="204"/>
                  </a:lnTo>
                  <a:lnTo>
                    <a:pt x="260" y="206"/>
                  </a:lnTo>
                  <a:lnTo>
                    <a:pt x="260" y="207"/>
                  </a:lnTo>
                  <a:lnTo>
                    <a:pt x="260" y="208"/>
                  </a:lnTo>
                  <a:lnTo>
                    <a:pt x="261" y="209"/>
                  </a:lnTo>
                  <a:lnTo>
                    <a:pt x="262" y="210"/>
                  </a:lnTo>
                  <a:lnTo>
                    <a:pt x="264" y="211"/>
                  </a:lnTo>
                  <a:lnTo>
                    <a:pt x="265" y="212"/>
                  </a:lnTo>
                  <a:lnTo>
                    <a:pt x="267" y="214"/>
                  </a:lnTo>
                  <a:lnTo>
                    <a:pt x="269" y="215"/>
                  </a:lnTo>
                  <a:lnTo>
                    <a:pt x="271" y="216"/>
                  </a:lnTo>
                  <a:lnTo>
                    <a:pt x="273" y="217"/>
                  </a:lnTo>
                  <a:lnTo>
                    <a:pt x="274" y="218"/>
                  </a:lnTo>
                  <a:lnTo>
                    <a:pt x="276" y="219"/>
                  </a:lnTo>
                  <a:lnTo>
                    <a:pt x="278" y="220"/>
                  </a:lnTo>
                  <a:lnTo>
                    <a:pt x="280" y="221"/>
                  </a:lnTo>
                  <a:lnTo>
                    <a:pt x="282" y="221"/>
                  </a:lnTo>
                  <a:lnTo>
                    <a:pt x="284" y="222"/>
                  </a:lnTo>
                  <a:lnTo>
                    <a:pt x="285" y="221"/>
                  </a:lnTo>
                  <a:lnTo>
                    <a:pt x="286" y="220"/>
                  </a:lnTo>
                  <a:lnTo>
                    <a:pt x="286" y="218"/>
                  </a:lnTo>
                  <a:lnTo>
                    <a:pt x="285" y="216"/>
                  </a:lnTo>
                  <a:lnTo>
                    <a:pt x="284" y="215"/>
                  </a:lnTo>
                  <a:lnTo>
                    <a:pt x="290" y="219"/>
                  </a:lnTo>
                  <a:lnTo>
                    <a:pt x="291" y="219"/>
                  </a:lnTo>
                  <a:lnTo>
                    <a:pt x="292" y="219"/>
                  </a:lnTo>
                  <a:lnTo>
                    <a:pt x="292" y="218"/>
                  </a:lnTo>
                  <a:lnTo>
                    <a:pt x="291" y="216"/>
                  </a:lnTo>
                  <a:lnTo>
                    <a:pt x="289" y="213"/>
                  </a:lnTo>
                  <a:lnTo>
                    <a:pt x="287" y="210"/>
                  </a:lnTo>
                  <a:lnTo>
                    <a:pt x="287" y="209"/>
                  </a:lnTo>
                  <a:lnTo>
                    <a:pt x="288" y="209"/>
                  </a:lnTo>
                  <a:lnTo>
                    <a:pt x="290" y="210"/>
                  </a:lnTo>
                  <a:lnTo>
                    <a:pt x="292" y="212"/>
                  </a:lnTo>
                  <a:lnTo>
                    <a:pt x="293" y="214"/>
                  </a:lnTo>
                  <a:lnTo>
                    <a:pt x="294" y="215"/>
                  </a:lnTo>
                  <a:lnTo>
                    <a:pt x="295" y="217"/>
                  </a:lnTo>
                  <a:lnTo>
                    <a:pt x="296" y="219"/>
                  </a:lnTo>
                  <a:lnTo>
                    <a:pt x="299" y="220"/>
                  </a:lnTo>
                  <a:lnTo>
                    <a:pt x="302" y="221"/>
                  </a:lnTo>
                  <a:lnTo>
                    <a:pt x="304" y="221"/>
                  </a:lnTo>
                  <a:lnTo>
                    <a:pt x="305" y="226"/>
                  </a:lnTo>
                  <a:lnTo>
                    <a:pt x="305" y="228"/>
                  </a:lnTo>
                  <a:lnTo>
                    <a:pt x="305" y="229"/>
                  </a:lnTo>
                  <a:lnTo>
                    <a:pt x="307" y="230"/>
                  </a:lnTo>
                  <a:lnTo>
                    <a:pt x="308" y="231"/>
                  </a:lnTo>
                  <a:lnTo>
                    <a:pt x="309" y="232"/>
                  </a:lnTo>
                  <a:lnTo>
                    <a:pt x="310" y="233"/>
                  </a:lnTo>
                  <a:lnTo>
                    <a:pt x="311" y="233"/>
                  </a:lnTo>
                  <a:lnTo>
                    <a:pt x="312" y="233"/>
                  </a:lnTo>
                  <a:lnTo>
                    <a:pt x="313" y="233"/>
                  </a:lnTo>
                  <a:lnTo>
                    <a:pt x="314" y="233"/>
                  </a:lnTo>
                  <a:lnTo>
                    <a:pt x="315" y="234"/>
                  </a:lnTo>
                  <a:lnTo>
                    <a:pt x="317" y="235"/>
                  </a:lnTo>
                  <a:lnTo>
                    <a:pt x="319" y="237"/>
                  </a:lnTo>
                  <a:lnTo>
                    <a:pt x="321" y="238"/>
                  </a:lnTo>
                  <a:lnTo>
                    <a:pt x="323" y="240"/>
                  </a:lnTo>
                  <a:lnTo>
                    <a:pt x="324" y="241"/>
                  </a:lnTo>
                  <a:lnTo>
                    <a:pt x="325" y="242"/>
                  </a:lnTo>
                  <a:lnTo>
                    <a:pt x="326" y="244"/>
                  </a:lnTo>
                  <a:lnTo>
                    <a:pt x="328" y="245"/>
                  </a:lnTo>
                  <a:lnTo>
                    <a:pt x="329" y="247"/>
                  </a:lnTo>
                  <a:lnTo>
                    <a:pt x="329" y="249"/>
                  </a:lnTo>
                  <a:lnTo>
                    <a:pt x="330" y="250"/>
                  </a:lnTo>
                  <a:lnTo>
                    <a:pt x="330" y="251"/>
                  </a:lnTo>
                  <a:lnTo>
                    <a:pt x="331" y="252"/>
                  </a:lnTo>
                  <a:lnTo>
                    <a:pt x="332" y="251"/>
                  </a:lnTo>
                  <a:lnTo>
                    <a:pt x="332" y="250"/>
                  </a:lnTo>
                  <a:lnTo>
                    <a:pt x="332" y="248"/>
                  </a:lnTo>
                  <a:lnTo>
                    <a:pt x="333" y="247"/>
                  </a:lnTo>
                  <a:lnTo>
                    <a:pt x="334" y="247"/>
                  </a:lnTo>
                  <a:lnTo>
                    <a:pt x="335" y="247"/>
                  </a:lnTo>
                  <a:lnTo>
                    <a:pt x="337" y="247"/>
                  </a:lnTo>
                  <a:lnTo>
                    <a:pt x="339" y="248"/>
                  </a:lnTo>
                  <a:lnTo>
                    <a:pt x="340" y="250"/>
                  </a:lnTo>
                  <a:lnTo>
                    <a:pt x="340" y="253"/>
                  </a:lnTo>
                  <a:lnTo>
                    <a:pt x="341" y="257"/>
                  </a:lnTo>
                  <a:lnTo>
                    <a:pt x="342" y="262"/>
                  </a:lnTo>
                  <a:lnTo>
                    <a:pt x="343" y="263"/>
                  </a:lnTo>
                  <a:lnTo>
                    <a:pt x="347" y="264"/>
                  </a:lnTo>
                  <a:lnTo>
                    <a:pt x="348" y="263"/>
                  </a:lnTo>
                  <a:lnTo>
                    <a:pt x="349" y="260"/>
                  </a:lnTo>
                  <a:lnTo>
                    <a:pt x="350" y="256"/>
                  </a:lnTo>
                  <a:lnTo>
                    <a:pt x="350" y="253"/>
                  </a:lnTo>
                  <a:lnTo>
                    <a:pt x="348" y="250"/>
                  </a:lnTo>
                  <a:lnTo>
                    <a:pt x="346" y="245"/>
                  </a:lnTo>
                  <a:lnTo>
                    <a:pt x="343" y="240"/>
                  </a:lnTo>
                  <a:lnTo>
                    <a:pt x="341" y="238"/>
                  </a:lnTo>
                  <a:lnTo>
                    <a:pt x="340" y="238"/>
                  </a:lnTo>
                  <a:lnTo>
                    <a:pt x="339" y="238"/>
                  </a:lnTo>
                  <a:lnTo>
                    <a:pt x="337" y="238"/>
                  </a:lnTo>
                  <a:lnTo>
                    <a:pt x="336" y="238"/>
                  </a:lnTo>
                  <a:lnTo>
                    <a:pt x="334" y="238"/>
                  </a:lnTo>
                  <a:lnTo>
                    <a:pt x="333" y="238"/>
                  </a:lnTo>
                  <a:lnTo>
                    <a:pt x="332" y="238"/>
                  </a:lnTo>
                  <a:lnTo>
                    <a:pt x="331" y="237"/>
                  </a:lnTo>
                  <a:lnTo>
                    <a:pt x="330" y="235"/>
                  </a:lnTo>
                  <a:lnTo>
                    <a:pt x="328" y="232"/>
                  </a:lnTo>
                  <a:lnTo>
                    <a:pt x="325" y="229"/>
                  </a:lnTo>
                  <a:lnTo>
                    <a:pt x="323" y="226"/>
                  </a:lnTo>
                  <a:lnTo>
                    <a:pt x="321" y="224"/>
                  </a:lnTo>
                  <a:lnTo>
                    <a:pt x="320" y="223"/>
                  </a:lnTo>
                  <a:lnTo>
                    <a:pt x="319" y="222"/>
                  </a:lnTo>
                  <a:lnTo>
                    <a:pt x="318" y="221"/>
                  </a:lnTo>
                  <a:lnTo>
                    <a:pt x="316" y="220"/>
                  </a:lnTo>
                  <a:lnTo>
                    <a:pt x="314" y="218"/>
                  </a:lnTo>
                  <a:lnTo>
                    <a:pt x="312" y="216"/>
                  </a:lnTo>
                  <a:lnTo>
                    <a:pt x="310" y="214"/>
                  </a:lnTo>
                  <a:lnTo>
                    <a:pt x="308" y="211"/>
                  </a:lnTo>
                  <a:lnTo>
                    <a:pt x="307" y="209"/>
                  </a:lnTo>
                  <a:lnTo>
                    <a:pt x="306" y="208"/>
                  </a:lnTo>
                  <a:lnTo>
                    <a:pt x="305" y="207"/>
                  </a:lnTo>
                  <a:lnTo>
                    <a:pt x="304" y="205"/>
                  </a:lnTo>
                  <a:lnTo>
                    <a:pt x="302" y="203"/>
                  </a:lnTo>
                  <a:lnTo>
                    <a:pt x="300" y="201"/>
                  </a:lnTo>
                  <a:lnTo>
                    <a:pt x="298" y="199"/>
                  </a:lnTo>
                  <a:lnTo>
                    <a:pt x="296" y="197"/>
                  </a:lnTo>
                  <a:lnTo>
                    <a:pt x="294" y="196"/>
                  </a:lnTo>
                  <a:lnTo>
                    <a:pt x="293" y="196"/>
                  </a:lnTo>
                  <a:lnTo>
                    <a:pt x="292" y="194"/>
                  </a:lnTo>
                  <a:lnTo>
                    <a:pt x="289" y="191"/>
                  </a:lnTo>
                  <a:lnTo>
                    <a:pt x="287" y="188"/>
                  </a:lnTo>
                  <a:lnTo>
                    <a:pt x="286" y="186"/>
                  </a:lnTo>
                  <a:lnTo>
                    <a:pt x="275" y="197"/>
                  </a:lnTo>
                  <a:lnTo>
                    <a:pt x="276" y="199"/>
                  </a:lnTo>
                  <a:lnTo>
                    <a:pt x="272" y="203"/>
                  </a:lnTo>
                  <a:lnTo>
                    <a:pt x="266" y="195"/>
                  </a:lnTo>
                  <a:lnTo>
                    <a:pt x="261" y="190"/>
                  </a:lnTo>
                  <a:lnTo>
                    <a:pt x="258" y="190"/>
                  </a:lnTo>
                  <a:lnTo>
                    <a:pt x="256" y="189"/>
                  </a:lnTo>
                  <a:lnTo>
                    <a:pt x="255" y="188"/>
                  </a:lnTo>
                  <a:lnTo>
                    <a:pt x="255" y="186"/>
                  </a:lnTo>
                  <a:lnTo>
                    <a:pt x="255" y="184"/>
                  </a:lnTo>
                  <a:lnTo>
                    <a:pt x="254" y="182"/>
                  </a:lnTo>
                  <a:lnTo>
                    <a:pt x="253" y="181"/>
                  </a:lnTo>
                  <a:close/>
                </a:path>
              </a:pathLst>
            </a:custGeom>
            <a:solidFill>
              <a:schemeClr val="accent4"/>
            </a:solid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68" name="Freeform 68"/>
            <p:cNvSpPr>
              <a:spLocks/>
            </p:cNvSpPr>
            <p:nvPr/>
          </p:nvSpPr>
          <p:spPr bwMode="gray">
            <a:xfrm>
              <a:off x="5577619" y="4155764"/>
              <a:ext cx="631031" cy="545703"/>
            </a:xfrm>
            <a:custGeom>
              <a:avLst/>
              <a:gdLst>
                <a:gd name="T0" fmla="*/ 69 w 448"/>
                <a:gd name="T1" fmla="*/ 3 h 388"/>
                <a:gd name="T2" fmla="*/ 73 w 448"/>
                <a:gd name="T3" fmla="*/ 16 h 388"/>
                <a:gd name="T4" fmla="*/ 73 w 448"/>
                <a:gd name="T5" fmla="*/ 22 h 388"/>
                <a:gd name="T6" fmla="*/ 65 w 448"/>
                <a:gd name="T7" fmla="*/ 35 h 388"/>
                <a:gd name="T8" fmla="*/ 106 w 448"/>
                <a:gd name="T9" fmla="*/ 53 h 388"/>
                <a:gd name="T10" fmla="*/ 106 w 448"/>
                <a:gd name="T11" fmla="*/ 64 h 388"/>
                <a:gd name="T12" fmla="*/ 105 w 448"/>
                <a:gd name="T13" fmla="*/ 73 h 388"/>
                <a:gd name="T14" fmla="*/ 96 w 448"/>
                <a:gd name="T15" fmla="*/ 70 h 388"/>
                <a:gd name="T16" fmla="*/ 94 w 448"/>
                <a:gd name="T17" fmla="*/ 78 h 388"/>
                <a:gd name="T18" fmla="*/ 103 w 448"/>
                <a:gd name="T19" fmla="*/ 77 h 388"/>
                <a:gd name="T20" fmla="*/ 110 w 448"/>
                <a:gd name="T21" fmla="*/ 75 h 388"/>
                <a:gd name="T22" fmla="*/ 108 w 448"/>
                <a:gd name="T23" fmla="*/ 80 h 388"/>
                <a:gd name="T24" fmla="*/ 111 w 448"/>
                <a:gd name="T25" fmla="*/ 81 h 388"/>
                <a:gd name="T26" fmla="*/ 118 w 448"/>
                <a:gd name="T27" fmla="*/ 76 h 388"/>
                <a:gd name="T28" fmla="*/ 123 w 448"/>
                <a:gd name="T29" fmla="*/ 77 h 388"/>
                <a:gd name="T30" fmla="*/ 122 w 448"/>
                <a:gd name="T31" fmla="*/ 81 h 388"/>
                <a:gd name="T32" fmla="*/ 113 w 448"/>
                <a:gd name="T33" fmla="*/ 90 h 388"/>
                <a:gd name="T34" fmla="*/ 118 w 448"/>
                <a:gd name="T35" fmla="*/ 97 h 388"/>
                <a:gd name="T36" fmla="*/ 127 w 448"/>
                <a:gd name="T37" fmla="*/ 104 h 388"/>
                <a:gd name="T38" fmla="*/ 118 w 448"/>
                <a:gd name="T39" fmla="*/ 101 h 388"/>
                <a:gd name="T40" fmla="*/ 106 w 448"/>
                <a:gd name="T41" fmla="*/ 94 h 388"/>
                <a:gd name="T42" fmla="*/ 103 w 448"/>
                <a:gd name="T43" fmla="*/ 99 h 388"/>
                <a:gd name="T44" fmla="*/ 99 w 448"/>
                <a:gd name="T45" fmla="*/ 104 h 388"/>
                <a:gd name="T46" fmla="*/ 95 w 448"/>
                <a:gd name="T47" fmla="*/ 100 h 388"/>
                <a:gd name="T48" fmla="*/ 91 w 448"/>
                <a:gd name="T49" fmla="*/ 100 h 388"/>
                <a:gd name="T50" fmla="*/ 82 w 448"/>
                <a:gd name="T51" fmla="*/ 103 h 388"/>
                <a:gd name="T52" fmla="*/ 69 w 448"/>
                <a:gd name="T53" fmla="*/ 94 h 388"/>
                <a:gd name="T54" fmla="*/ 64 w 448"/>
                <a:gd name="T55" fmla="*/ 91 h 388"/>
                <a:gd name="T56" fmla="*/ 62 w 448"/>
                <a:gd name="T57" fmla="*/ 89 h 388"/>
                <a:gd name="T58" fmla="*/ 57 w 448"/>
                <a:gd name="T59" fmla="*/ 89 h 388"/>
                <a:gd name="T60" fmla="*/ 55 w 448"/>
                <a:gd name="T61" fmla="*/ 87 h 388"/>
                <a:gd name="T62" fmla="*/ 51 w 448"/>
                <a:gd name="T63" fmla="*/ 94 h 388"/>
                <a:gd name="T64" fmla="*/ 24 w 448"/>
                <a:gd name="T65" fmla="*/ 89 h 388"/>
                <a:gd name="T66" fmla="*/ 5 w 448"/>
                <a:gd name="T67" fmla="*/ 89 h 388"/>
                <a:gd name="T68" fmla="*/ 9 w 448"/>
                <a:gd name="T69" fmla="*/ 85 h 388"/>
                <a:gd name="T70" fmla="*/ 9 w 448"/>
                <a:gd name="T71" fmla="*/ 74 h 388"/>
                <a:gd name="T72" fmla="*/ 10 w 448"/>
                <a:gd name="T73" fmla="*/ 68 h 388"/>
                <a:gd name="T74" fmla="*/ 14 w 448"/>
                <a:gd name="T75" fmla="*/ 59 h 388"/>
                <a:gd name="T76" fmla="*/ 11 w 448"/>
                <a:gd name="T77" fmla="*/ 48 h 388"/>
                <a:gd name="T78" fmla="*/ 10 w 448"/>
                <a:gd name="T79" fmla="*/ 46 h 388"/>
                <a:gd name="T80" fmla="*/ 7 w 448"/>
                <a:gd name="T81" fmla="*/ 41 h 388"/>
                <a:gd name="T82" fmla="*/ 3 w 448"/>
                <a:gd name="T83" fmla="*/ 31 h 3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8"/>
                <a:gd name="T127" fmla="*/ 0 h 388"/>
                <a:gd name="T128" fmla="*/ 448 w 448"/>
                <a:gd name="T129" fmla="*/ 388 h 3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8" h="388">
                  <a:moveTo>
                    <a:pt x="0" y="6"/>
                  </a:moveTo>
                  <a:lnTo>
                    <a:pt x="240" y="0"/>
                  </a:lnTo>
                  <a:lnTo>
                    <a:pt x="240" y="8"/>
                  </a:lnTo>
                  <a:lnTo>
                    <a:pt x="250" y="28"/>
                  </a:lnTo>
                  <a:lnTo>
                    <a:pt x="250" y="46"/>
                  </a:lnTo>
                  <a:lnTo>
                    <a:pt x="256" y="58"/>
                  </a:lnTo>
                  <a:lnTo>
                    <a:pt x="262" y="62"/>
                  </a:lnTo>
                  <a:lnTo>
                    <a:pt x="262" y="72"/>
                  </a:lnTo>
                  <a:lnTo>
                    <a:pt x="252" y="78"/>
                  </a:lnTo>
                  <a:lnTo>
                    <a:pt x="248" y="82"/>
                  </a:lnTo>
                  <a:lnTo>
                    <a:pt x="244" y="102"/>
                  </a:lnTo>
                  <a:lnTo>
                    <a:pt x="228" y="126"/>
                  </a:lnTo>
                  <a:lnTo>
                    <a:pt x="214" y="168"/>
                  </a:lnTo>
                  <a:lnTo>
                    <a:pt x="214" y="198"/>
                  </a:lnTo>
                  <a:lnTo>
                    <a:pt x="368" y="192"/>
                  </a:lnTo>
                  <a:lnTo>
                    <a:pt x="372" y="198"/>
                  </a:lnTo>
                  <a:lnTo>
                    <a:pt x="368" y="212"/>
                  </a:lnTo>
                  <a:lnTo>
                    <a:pt x="368" y="234"/>
                  </a:lnTo>
                  <a:lnTo>
                    <a:pt x="386" y="250"/>
                  </a:lnTo>
                  <a:lnTo>
                    <a:pt x="388" y="270"/>
                  </a:lnTo>
                  <a:lnTo>
                    <a:pt x="366" y="266"/>
                  </a:lnTo>
                  <a:lnTo>
                    <a:pt x="346" y="256"/>
                  </a:lnTo>
                  <a:lnTo>
                    <a:pt x="342" y="254"/>
                  </a:lnTo>
                  <a:lnTo>
                    <a:pt x="334" y="258"/>
                  </a:lnTo>
                  <a:lnTo>
                    <a:pt x="320" y="272"/>
                  </a:lnTo>
                  <a:lnTo>
                    <a:pt x="320" y="278"/>
                  </a:lnTo>
                  <a:lnTo>
                    <a:pt x="326" y="286"/>
                  </a:lnTo>
                  <a:lnTo>
                    <a:pt x="334" y="288"/>
                  </a:lnTo>
                  <a:lnTo>
                    <a:pt x="350" y="286"/>
                  </a:lnTo>
                  <a:lnTo>
                    <a:pt x="360" y="280"/>
                  </a:lnTo>
                  <a:lnTo>
                    <a:pt x="366" y="276"/>
                  </a:lnTo>
                  <a:lnTo>
                    <a:pt x="376" y="278"/>
                  </a:lnTo>
                  <a:lnTo>
                    <a:pt x="382" y="276"/>
                  </a:lnTo>
                  <a:lnTo>
                    <a:pt x="382" y="280"/>
                  </a:lnTo>
                  <a:lnTo>
                    <a:pt x="380" y="284"/>
                  </a:lnTo>
                  <a:lnTo>
                    <a:pt x="374" y="290"/>
                  </a:lnTo>
                  <a:lnTo>
                    <a:pt x="374" y="296"/>
                  </a:lnTo>
                  <a:lnTo>
                    <a:pt x="380" y="300"/>
                  </a:lnTo>
                  <a:lnTo>
                    <a:pt x="386" y="300"/>
                  </a:lnTo>
                  <a:lnTo>
                    <a:pt x="390" y="296"/>
                  </a:lnTo>
                  <a:lnTo>
                    <a:pt x="398" y="284"/>
                  </a:lnTo>
                  <a:lnTo>
                    <a:pt x="414" y="278"/>
                  </a:lnTo>
                  <a:lnTo>
                    <a:pt x="420" y="274"/>
                  </a:lnTo>
                  <a:lnTo>
                    <a:pt x="424" y="274"/>
                  </a:lnTo>
                  <a:lnTo>
                    <a:pt x="428" y="280"/>
                  </a:lnTo>
                  <a:lnTo>
                    <a:pt x="426" y="286"/>
                  </a:lnTo>
                  <a:lnTo>
                    <a:pt x="428" y="290"/>
                  </a:lnTo>
                  <a:lnTo>
                    <a:pt x="426" y="296"/>
                  </a:lnTo>
                  <a:lnTo>
                    <a:pt x="420" y="302"/>
                  </a:lnTo>
                  <a:lnTo>
                    <a:pt x="406" y="318"/>
                  </a:lnTo>
                  <a:lnTo>
                    <a:pt x="394" y="328"/>
                  </a:lnTo>
                  <a:lnTo>
                    <a:pt x="394" y="336"/>
                  </a:lnTo>
                  <a:lnTo>
                    <a:pt x="398" y="344"/>
                  </a:lnTo>
                  <a:lnTo>
                    <a:pt x="414" y="354"/>
                  </a:lnTo>
                  <a:lnTo>
                    <a:pt x="444" y="366"/>
                  </a:lnTo>
                  <a:lnTo>
                    <a:pt x="448" y="370"/>
                  </a:lnTo>
                  <a:lnTo>
                    <a:pt x="444" y="378"/>
                  </a:lnTo>
                  <a:lnTo>
                    <a:pt x="440" y="380"/>
                  </a:lnTo>
                  <a:lnTo>
                    <a:pt x="416" y="388"/>
                  </a:lnTo>
                  <a:lnTo>
                    <a:pt x="414" y="370"/>
                  </a:lnTo>
                  <a:lnTo>
                    <a:pt x="400" y="364"/>
                  </a:lnTo>
                  <a:lnTo>
                    <a:pt x="376" y="354"/>
                  </a:lnTo>
                  <a:lnTo>
                    <a:pt x="372" y="346"/>
                  </a:lnTo>
                  <a:lnTo>
                    <a:pt x="366" y="342"/>
                  </a:lnTo>
                  <a:lnTo>
                    <a:pt x="360" y="346"/>
                  </a:lnTo>
                  <a:lnTo>
                    <a:pt x="356" y="364"/>
                  </a:lnTo>
                  <a:lnTo>
                    <a:pt x="360" y="366"/>
                  </a:lnTo>
                  <a:lnTo>
                    <a:pt x="360" y="370"/>
                  </a:lnTo>
                  <a:lnTo>
                    <a:pt x="346" y="380"/>
                  </a:lnTo>
                  <a:lnTo>
                    <a:pt x="342" y="378"/>
                  </a:lnTo>
                  <a:lnTo>
                    <a:pt x="334" y="368"/>
                  </a:lnTo>
                  <a:lnTo>
                    <a:pt x="330" y="368"/>
                  </a:lnTo>
                  <a:lnTo>
                    <a:pt x="322" y="370"/>
                  </a:lnTo>
                  <a:lnTo>
                    <a:pt x="318" y="366"/>
                  </a:lnTo>
                  <a:lnTo>
                    <a:pt x="314" y="368"/>
                  </a:lnTo>
                  <a:lnTo>
                    <a:pt x="302" y="380"/>
                  </a:lnTo>
                  <a:lnTo>
                    <a:pt x="288" y="380"/>
                  </a:lnTo>
                  <a:lnTo>
                    <a:pt x="284" y="376"/>
                  </a:lnTo>
                  <a:lnTo>
                    <a:pt x="270" y="374"/>
                  </a:lnTo>
                  <a:lnTo>
                    <a:pt x="250" y="348"/>
                  </a:lnTo>
                  <a:lnTo>
                    <a:pt x="238" y="346"/>
                  </a:lnTo>
                  <a:lnTo>
                    <a:pt x="226" y="342"/>
                  </a:lnTo>
                  <a:lnTo>
                    <a:pt x="222" y="334"/>
                  </a:lnTo>
                  <a:lnTo>
                    <a:pt x="220" y="332"/>
                  </a:lnTo>
                  <a:lnTo>
                    <a:pt x="216" y="332"/>
                  </a:lnTo>
                  <a:lnTo>
                    <a:pt x="216" y="330"/>
                  </a:lnTo>
                  <a:lnTo>
                    <a:pt x="216" y="326"/>
                  </a:lnTo>
                  <a:lnTo>
                    <a:pt x="212" y="324"/>
                  </a:lnTo>
                  <a:lnTo>
                    <a:pt x="208" y="326"/>
                  </a:lnTo>
                  <a:lnTo>
                    <a:pt x="198" y="324"/>
                  </a:lnTo>
                  <a:lnTo>
                    <a:pt x="198" y="322"/>
                  </a:lnTo>
                  <a:lnTo>
                    <a:pt x="196" y="316"/>
                  </a:lnTo>
                  <a:lnTo>
                    <a:pt x="190" y="316"/>
                  </a:lnTo>
                  <a:lnTo>
                    <a:pt x="174" y="330"/>
                  </a:lnTo>
                  <a:lnTo>
                    <a:pt x="182" y="340"/>
                  </a:lnTo>
                  <a:lnTo>
                    <a:pt x="178" y="342"/>
                  </a:lnTo>
                  <a:lnTo>
                    <a:pt x="152" y="344"/>
                  </a:lnTo>
                  <a:lnTo>
                    <a:pt x="108" y="334"/>
                  </a:lnTo>
                  <a:lnTo>
                    <a:pt x="82" y="326"/>
                  </a:lnTo>
                  <a:lnTo>
                    <a:pt x="24" y="334"/>
                  </a:lnTo>
                  <a:lnTo>
                    <a:pt x="20" y="330"/>
                  </a:lnTo>
                  <a:lnTo>
                    <a:pt x="18" y="324"/>
                  </a:lnTo>
                  <a:lnTo>
                    <a:pt x="22" y="320"/>
                  </a:lnTo>
                  <a:lnTo>
                    <a:pt x="24" y="314"/>
                  </a:lnTo>
                  <a:lnTo>
                    <a:pt x="30" y="308"/>
                  </a:lnTo>
                  <a:lnTo>
                    <a:pt x="36" y="286"/>
                  </a:lnTo>
                  <a:lnTo>
                    <a:pt x="32" y="278"/>
                  </a:lnTo>
                  <a:lnTo>
                    <a:pt x="32" y="270"/>
                  </a:lnTo>
                  <a:lnTo>
                    <a:pt x="34" y="266"/>
                  </a:lnTo>
                  <a:lnTo>
                    <a:pt x="32" y="260"/>
                  </a:lnTo>
                  <a:lnTo>
                    <a:pt x="36" y="248"/>
                  </a:lnTo>
                  <a:lnTo>
                    <a:pt x="42" y="242"/>
                  </a:lnTo>
                  <a:lnTo>
                    <a:pt x="44" y="232"/>
                  </a:lnTo>
                  <a:lnTo>
                    <a:pt x="48" y="214"/>
                  </a:lnTo>
                  <a:lnTo>
                    <a:pt x="48" y="204"/>
                  </a:lnTo>
                  <a:lnTo>
                    <a:pt x="44" y="188"/>
                  </a:lnTo>
                  <a:lnTo>
                    <a:pt x="38" y="178"/>
                  </a:lnTo>
                  <a:lnTo>
                    <a:pt x="36" y="176"/>
                  </a:lnTo>
                  <a:lnTo>
                    <a:pt x="36" y="170"/>
                  </a:lnTo>
                  <a:lnTo>
                    <a:pt x="34" y="166"/>
                  </a:lnTo>
                  <a:lnTo>
                    <a:pt x="30" y="156"/>
                  </a:lnTo>
                  <a:lnTo>
                    <a:pt x="24" y="152"/>
                  </a:lnTo>
                  <a:lnTo>
                    <a:pt x="22" y="148"/>
                  </a:lnTo>
                  <a:lnTo>
                    <a:pt x="26" y="138"/>
                  </a:lnTo>
                  <a:lnTo>
                    <a:pt x="18" y="124"/>
                  </a:lnTo>
                  <a:lnTo>
                    <a:pt x="6" y="112"/>
                  </a:lnTo>
                  <a:lnTo>
                    <a:pt x="2" y="106"/>
                  </a:lnTo>
                  <a:lnTo>
                    <a:pt x="0" y="6"/>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69" name="Freeform 69"/>
            <p:cNvSpPr>
              <a:spLocks/>
            </p:cNvSpPr>
            <p:nvPr/>
          </p:nvSpPr>
          <p:spPr bwMode="gray">
            <a:xfrm>
              <a:off x="5879244" y="3850170"/>
              <a:ext cx="382984" cy="686594"/>
            </a:xfrm>
            <a:custGeom>
              <a:avLst/>
              <a:gdLst>
                <a:gd name="T0" fmla="*/ 67 w 276"/>
                <a:gd name="T1" fmla="*/ 0 h 486"/>
                <a:gd name="T2" fmla="*/ 24 w 276"/>
                <a:gd name="T3" fmla="*/ 3 h 486"/>
                <a:gd name="T4" fmla="*/ 23 w 276"/>
                <a:gd name="T5" fmla="*/ 5 h 486"/>
                <a:gd name="T6" fmla="*/ 19 w 276"/>
                <a:gd name="T7" fmla="*/ 9 h 486"/>
                <a:gd name="T8" fmla="*/ 18 w 276"/>
                <a:gd name="T9" fmla="*/ 13 h 486"/>
                <a:gd name="T10" fmla="*/ 18 w 276"/>
                <a:gd name="T11" fmla="*/ 17 h 486"/>
                <a:gd name="T12" fmla="*/ 17 w 276"/>
                <a:gd name="T13" fmla="*/ 20 h 486"/>
                <a:gd name="T14" fmla="*/ 14 w 276"/>
                <a:gd name="T15" fmla="*/ 22 h 486"/>
                <a:gd name="T16" fmla="*/ 11 w 276"/>
                <a:gd name="T17" fmla="*/ 27 h 486"/>
                <a:gd name="T18" fmla="*/ 10 w 276"/>
                <a:gd name="T19" fmla="*/ 27 h 486"/>
                <a:gd name="T20" fmla="*/ 10 w 276"/>
                <a:gd name="T21" fmla="*/ 31 h 486"/>
                <a:gd name="T22" fmla="*/ 8 w 276"/>
                <a:gd name="T23" fmla="*/ 34 h 486"/>
                <a:gd name="T24" fmla="*/ 8 w 276"/>
                <a:gd name="T25" fmla="*/ 36 h 486"/>
                <a:gd name="T26" fmla="*/ 7 w 276"/>
                <a:gd name="T27" fmla="*/ 40 h 486"/>
                <a:gd name="T28" fmla="*/ 5 w 276"/>
                <a:gd name="T29" fmla="*/ 43 h 486"/>
                <a:gd name="T30" fmla="*/ 5 w 276"/>
                <a:gd name="T31" fmla="*/ 48 h 486"/>
                <a:gd name="T32" fmla="*/ 8 w 276"/>
                <a:gd name="T33" fmla="*/ 50 h 486"/>
                <a:gd name="T34" fmla="*/ 8 w 276"/>
                <a:gd name="T35" fmla="*/ 53 h 486"/>
                <a:gd name="T36" fmla="*/ 9 w 276"/>
                <a:gd name="T37" fmla="*/ 53 h 486"/>
                <a:gd name="T38" fmla="*/ 9 w 276"/>
                <a:gd name="T39" fmla="*/ 55 h 486"/>
                <a:gd name="T40" fmla="*/ 8 w 276"/>
                <a:gd name="T41" fmla="*/ 55 h 486"/>
                <a:gd name="T42" fmla="*/ 7 w 276"/>
                <a:gd name="T43" fmla="*/ 58 h 486"/>
                <a:gd name="T44" fmla="*/ 7 w 276"/>
                <a:gd name="T45" fmla="*/ 59 h 486"/>
                <a:gd name="T46" fmla="*/ 7 w 276"/>
                <a:gd name="T47" fmla="*/ 61 h 486"/>
                <a:gd name="T48" fmla="*/ 9 w 276"/>
                <a:gd name="T49" fmla="*/ 68 h 486"/>
                <a:gd name="T50" fmla="*/ 9 w 276"/>
                <a:gd name="T51" fmla="*/ 72 h 486"/>
                <a:gd name="T52" fmla="*/ 11 w 276"/>
                <a:gd name="T53" fmla="*/ 75 h 486"/>
                <a:gd name="T54" fmla="*/ 12 w 276"/>
                <a:gd name="T55" fmla="*/ 76 h 486"/>
                <a:gd name="T56" fmla="*/ 12 w 276"/>
                <a:gd name="T57" fmla="*/ 79 h 486"/>
                <a:gd name="T58" fmla="*/ 10 w 276"/>
                <a:gd name="T59" fmla="*/ 81 h 486"/>
                <a:gd name="T60" fmla="*/ 9 w 276"/>
                <a:gd name="T61" fmla="*/ 81 h 486"/>
                <a:gd name="T62" fmla="*/ 8 w 276"/>
                <a:gd name="T63" fmla="*/ 87 h 486"/>
                <a:gd name="T64" fmla="*/ 3 w 276"/>
                <a:gd name="T65" fmla="*/ 94 h 486"/>
                <a:gd name="T66" fmla="*/ 0 w 276"/>
                <a:gd name="T67" fmla="*/ 105 h 486"/>
                <a:gd name="T68" fmla="*/ 0 w 276"/>
                <a:gd name="T69" fmla="*/ 114 h 486"/>
                <a:gd name="T70" fmla="*/ 41 w 276"/>
                <a:gd name="T71" fmla="*/ 112 h 486"/>
                <a:gd name="T72" fmla="*/ 41 w 276"/>
                <a:gd name="T73" fmla="*/ 114 h 486"/>
                <a:gd name="T74" fmla="*/ 41 w 276"/>
                <a:gd name="T75" fmla="*/ 118 h 486"/>
                <a:gd name="T76" fmla="*/ 41 w 276"/>
                <a:gd name="T77" fmla="*/ 124 h 486"/>
                <a:gd name="T78" fmla="*/ 46 w 276"/>
                <a:gd name="T79" fmla="*/ 128 h 486"/>
                <a:gd name="T80" fmla="*/ 46 w 276"/>
                <a:gd name="T81" fmla="*/ 133 h 486"/>
                <a:gd name="T82" fmla="*/ 49 w 276"/>
                <a:gd name="T83" fmla="*/ 133 h 486"/>
                <a:gd name="T84" fmla="*/ 53 w 276"/>
                <a:gd name="T85" fmla="*/ 129 h 486"/>
                <a:gd name="T86" fmla="*/ 63 w 276"/>
                <a:gd name="T87" fmla="*/ 126 h 486"/>
                <a:gd name="T88" fmla="*/ 66 w 276"/>
                <a:gd name="T89" fmla="*/ 127 h 486"/>
                <a:gd name="T90" fmla="*/ 71 w 276"/>
                <a:gd name="T91" fmla="*/ 126 h 486"/>
                <a:gd name="T92" fmla="*/ 71 w 276"/>
                <a:gd name="T93" fmla="*/ 127 h 486"/>
                <a:gd name="T94" fmla="*/ 72 w 276"/>
                <a:gd name="T95" fmla="*/ 128 h 486"/>
                <a:gd name="T96" fmla="*/ 73 w 276"/>
                <a:gd name="T97" fmla="*/ 127 h 486"/>
                <a:gd name="T98" fmla="*/ 67 w 276"/>
                <a:gd name="T99" fmla="*/ 87 h 486"/>
                <a:gd name="T100" fmla="*/ 67 w 276"/>
                <a:gd name="T101" fmla="*/ 83 h 486"/>
                <a:gd name="T102" fmla="*/ 71 w 276"/>
                <a:gd name="T103" fmla="*/ 3 h 486"/>
                <a:gd name="T104" fmla="*/ 67 w 276"/>
                <a:gd name="T105" fmla="*/ 0 h 4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6"/>
                <a:gd name="T160" fmla="*/ 0 h 486"/>
                <a:gd name="T161" fmla="*/ 276 w 276"/>
                <a:gd name="T162" fmla="*/ 486 h 48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6" h="486">
                  <a:moveTo>
                    <a:pt x="256" y="0"/>
                  </a:moveTo>
                  <a:lnTo>
                    <a:pt x="90" y="14"/>
                  </a:lnTo>
                  <a:lnTo>
                    <a:pt x="88" y="18"/>
                  </a:lnTo>
                  <a:lnTo>
                    <a:pt x="72" y="32"/>
                  </a:lnTo>
                  <a:lnTo>
                    <a:pt x="68" y="48"/>
                  </a:lnTo>
                  <a:lnTo>
                    <a:pt x="68" y="62"/>
                  </a:lnTo>
                  <a:lnTo>
                    <a:pt x="66" y="72"/>
                  </a:lnTo>
                  <a:lnTo>
                    <a:pt x="52" y="80"/>
                  </a:lnTo>
                  <a:lnTo>
                    <a:pt x="42" y="96"/>
                  </a:lnTo>
                  <a:lnTo>
                    <a:pt x="38" y="100"/>
                  </a:lnTo>
                  <a:lnTo>
                    <a:pt x="38" y="112"/>
                  </a:lnTo>
                  <a:lnTo>
                    <a:pt x="30" y="122"/>
                  </a:lnTo>
                  <a:lnTo>
                    <a:pt x="30" y="132"/>
                  </a:lnTo>
                  <a:lnTo>
                    <a:pt x="26" y="144"/>
                  </a:lnTo>
                  <a:lnTo>
                    <a:pt x="18" y="158"/>
                  </a:lnTo>
                  <a:lnTo>
                    <a:pt x="20" y="174"/>
                  </a:lnTo>
                  <a:lnTo>
                    <a:pt x="28" y="182"/>
                  </a:lnTo>
                  <a:lnTo>
                    <a:pt x="30" y="192"/>
                  </a:lnTo>
                  <a:lnTo>
                    <a:pt x="32" y="194"/>
                  </a:lnTo>
                  <a:lnTo>
                    <a:pt x="32" y="198"/>
                  </a:lnTo>
                  <a:lnTo>
                    <a:pt x="28" y="202"/>
                  </a:lnTo>
                  <a:lnTo>
                    <a:pt x="26" y="210"/>
                  </a:lnTo>
                  <a:lnTo>
                    <a:pt x="26" y="216"/>
                  </a:lnTo>
                  <a:lnTo>
                    <a:pt x="26" y="224"/>
                  </a:lnTo>
                  <a:lnTo>
                    <a:pt x="36" y="244"/>
                  </a:lnTo>
                  <a:lnTo>
                    <a:pt x="36" y="262"/>
                  </a:lnTo>
                  <a:lnTo>
                    <a:pt x="42" y="274"/>
                  </a:lnTo>
                  <a:lnTo>
                    <a:pt x="48" y="278"/>
                  </a:lnTo>
                  <a:lnTo>
                    <a:pt x="48" y="288"/>
                  </a:lnTo>
                  <a:lnTo>
                    <a:pt x="38" y="294"/>
                  </a:lnTo>
                  <a:lnTo>
                    <a:pt x="34" y="298"/>
                  </a:lnTo>
                  <a:lnTo>
                    <a:pt x="30" y="318"/>
                  </a:lnTo>
                  <a:lnTo>
                    <a:pt x="14" y="342"/>
                  </a:lnTo>
                  <a:lnTo>
                    <a:pt x="0" y="384"/>
                  </a:lnTo>
                  <a:lnTo>
                    <a:pt x="0" y="414"/>
                  </a:lnTo>
                  <a:lnTo>
                    <a:pt x="154" y="408"/>
                  </a:lnTo>
                  <a:lnTo>
                    <a:pt x="158" y="414"/>
                  </a:lnTo>
                  <a:lnTo>
                    <a:pt x="154" y="428"/>
                  </a:lnTo>
                  <a:lnTo>
                    <a:pt x="154" y="450"/>
                  </a:lnTo>
                  <a:lnTo>
                    <a:pt x="172" y="466"/>
                  </a:lnTo>
                  <a:lnTo>
                    <a:pt x="174" y="486"/>
                  </a:lnTo>
                  <a:lnTo>
                    <a:pt x="186" y="486"/>
                  </a:lnTo>
                  <a:lnTo>
                    <a:pt x="202" y="472"/>
                  </a:lnTo>
                  <a:lnTo>
                    <a:pt x="240" y="460"/>
                  </a:lnTo>
                  <a:lnTo>
                    <a:pt x="250" y="464"/>
                  </a:lnTo>
                  <a:lnTo>
                    <a:pt x="264" y="460"/>
                  </a:lnTo>
                  <a:lnTo>
                    <a:pt x="266" y="462"/>
                  </a:lnTo>
                  <a:lnTo>
                    <a:pt x="274" y="466"/>
                  </a:lnTo>
                  <a:lnTo>
                    <a:pt x="276" y="464"/>
                  </a:lnTo>
                  <a:lnTo>
                    <a:pt x="260" y="316"/>
                  </a:lnTo>
                  <a:lnTo>
                    <a:pt x="258" y="302"/>
                  </a:lnTo>
                  <a:lnTo>
                    <a:pt x="264" y="10"/>
                  </a:lnTo>
                  <a:lnTo>
                    <a:pt x="256" y="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0" name="Freeform 70"/>
            <p:cNvSpPr>
              <a:spLocks/>
            </p:cNvSpPr>
            <p:nvPr/>
          </p:nvSpPr>
          <p:spPr bwMode="gray">
            <a:xfrm>
              <a:off x="6236431" y="3826357"/>
              <a:ext cx="428625" cy="682625"/>
            </a:xfrm>
            <a:custGeom>
              <a:avLst/>
              <a:gdLst>
                <a:gd name="T0" fmla="*/ 0 w 304"/>
                <a:gd name="T1" fmla="*/ 5 h 484"/>
                <a:gd name="T2" fmla="*/ 3 w 304"/>
                <a:gd name="T3" fmla="*/ 8 h 484"/>
                <a:gd name="T4" fmla="*/ 2 w 304"/>
                <a:gd name="T5" fmla="*/ 87 h 484"/>
                <a:gd name="T6" fmla="*/ 3 w 304"/>
                <a:gd name="T7" fmla="*/ 91 h 484"/>
                <a:gd name="T8" fmla="*/ 6 w 304"/>
                <a:gd name="T9" fmla="*/ 132 h 484"/>
                <a:gd name="T10" fmla="*/ 7 w 304"/>
                <a:gd name="T11" fmla="*/ 131 h 484"/>
                <a:gd name="T12" fmla="*/ 9 w 304"/>
                <a:gd name="T13" fmla="*/ 131 h 484"/>
                <a:gd name="T14" fmla="*/ 11 w 304"/>
                <a:gd name="T15" fmla="*/ 132 h 484"/>
                <a:gd name="T16" fmla="*/ 13 w 304"/>
                <a:gd name="T17" fmla="*/ 129 h 484"/>
                <a:gd name="T18" fmla="*/ 13 w 304"/>
                <a:gd name="T19" fmla="*/ 123 h 484"/>
                <a:gd name="T20" fmla="*/ 15 w 304"/>
                <a:gd name="T21" fmla="*/ 119 h 484"/>
                <a:gd name="T22" fmla="*/ 17 w 304"/>
                <a:gd name="T23" fmla="*/ 123 h 484"/>
                <a:gd name="T24" fmla="*/ 17 w 304"/>
                <a:gd name="T25" fmla="*/ 125 h 484"/>
                <a:gd name="T26" fmla="*/ 18 w 304"/>
                <a:gd name="T27" fmla="*/ 128 h 484"/>
                <a:gd name="T28" fmla="*/ 21 w 304"/>
                <a:gd name="T29" fmla="*/ 132 h 484"/>
                <a:gd name="T30" fmla="*/ 23 w 304"/>
                <a:gd name="T31" fmla="*/ 132 h 484"/>
                <a:gd name="T32" fmla="*/ 25 w 304"/>
                <a:gd name="T33" fmla="*/ 132 h 484"/>
                <a:gd name="T34" fmla="*/ 28 w 304"/>
                <a:gd name="T35" fmla="*/ 128 h 484"/>
                <a:gd name="T36" fmla="*/ 28 w 304"/>
                <a:gd name="T37" fmla="*/ 128 h 484"/>
                <a:gd name="T38" fmla="*/ 30 w 304"/>
                <a:gd name="T39" fmla="*/ 128 h 484"/>
                <a:gd name="T40" fmla="*/ 30 w 304"/>
                <a:gd name="T41" fmla="*/ 127 h 484"/>
                <a:gd name="T42" fmla="*/ 30 w 304"/>
                <a:gd name="T43" fmla="*/ 127 h 484"/>
                <a:gd name="T44" fmla="*/ 28 w 304"/>
                <a:gd name="T45" fmla="*/ 126 h 484"/>
                <a:gd name="T46" fmla="*/ 28 w 304"/>
                <a:gd name="T47" fmla="*/ 125 h 484"/>
                <a:gd name="T48" fmla="*/ 29 w 304"/>
                <a:gd name="T49" fmla="*/ 123 h 484"/>
                <a:gd name="T50" fmla="*/ 29 w 304"/>
                <a:gd name="T51" fmla="*/ 121 h 484"/>
                <a:gd name="T52" fmla="*/ 27 w 304"/>
                <a:gd name="T53" fmla="*/ 120 h 484"/>
                <a:gd name="T54" fmla="*/ 27 w 304"/>
                <a:gd name="T55" fmla="*/ 120 h 484"/>
                <a:gd name="T56" fmla="*/ 25 w 304"/>
                <a:gd name="T57" fmla="*/ 119 h 484"/>
                <a:gd name="T58" fmla="*/ 23 w 304"/>
                <a:gd name="T59" fmla="*/ 118 h 484"/>
                <a:gd name="T60" fmla="*/ 23 w 304"/>
                <a:gd name="T61" fmla="*/ 114 h 484"/>
                <a:gd name="T62" fmla="*/ 24 w 304"/>
                <a:gd name="T63" fmla="*/ 114 h 484"/>
                <a:gd name="T64" fmla="*/ 23 w 304"/>
                <a:gd name="T65" fmla="*/ 114 h 484"/>
                <a:gd name="T66" fmla="*/ 23 w 304"/>
                <a:gd name="T67" fmla="*/ 112 h 484"/>
                <a:gd name="T68" fmla="*/ 85 w 304"/>
                <a:gd name="T69" fmla="*/ 106 h 484"/>
                <a:gd name="T70" fmla="*/ 84 w 304"/>
                <a:gd name="T71" fmla="*/ 104 h 484"/>
                <a:gd name="T72" fmla="*/ 82 w 304"/>
                <a:gd name="T73" fmla="*/ 100 h 484"/>
                <a:gd name="T74" fmla="*/ 82 w 304"/>
                <a:gd name="T75" fmla="*/ 93 h 484"/>
                <a:gd name="T76" fmla="*/ 80 w 304"/>
                <a:gd name="T77" fmla="*/ 87 h 484"/>
                <a:gd name="T78" fmla="*/ 80 w 304"/>
                <a:gd name="T79" fmla="*/ 83 h 484"/>
                <a:gd name="T80" fmla="*/ 81 w 304"/>
                <a:gd name="T81" fmla="*/ 80 h 484"/>
                <a:gd name="T82" fmla="*/ 81 w 304"/>
                <a:gd name="T83" fmla="*/ 76 h 484"/>
                <a:gd name="T84" fmla="*/ 83 w 304"/>
                <a:gd name="T85" fmla="*/ 73 h 484"/>
                <a:gd name="T86" fmla="*/ 83 w 304"/>
                <a:gd name="T87" fmla="*/ 72 h 484"/>
                <a:gd name="T88" fmla="*/ 82 w 304"/>
                <a:gd name="T89" fmla="*/ 70 h 484"/>
                <a:gd name="T90" fmla="*/ 82 w 304"/>
                <a:gd name="T91" fmla="*/ 67 h 484"/>
                <a:gd name="T92" fmla="*/ 80 w 304"/>
                <a:gd name="T93" fmla="*/ 67 h 484"/>
                <a:gd name="T94" fmla="*/ 77 w 304"/>
                <a:gd name="T95" fmla="*/ 64 h 484"/>
                <a:gd name="T96" fmla="*/ 77 w 304"/>
                <a:gd name="T97" fmla="*/ 63 h 484"/>
                <a:gd name="T98" fmla="*/ 77 w 304"/>
                <a:gd name="T99" fmla="*/ 59 h 484"/>
                <a:gd name="T100" fmla="*/ 76 w 304"/>
                <a:gd name="T101" fmla="*/ 58 h 484"/>
                <a:gd name="T102" fmla="*/ 58 w 304"/>
                <a:gd name="T103" fmla="*/ 0 h 484"/>
                <a:gd name="T104" fmla="*/ 0 w 304"/>
                <a:gd name="T105" fmla="*/ 5 h 4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4"/>
                <a:gd name="T160" fmla="*/ 0 h 484"/>
                <a:gd name="T161" fmla="*/ 304 w 304"/>
                <a:gd name="T162" fmla="*/ 484 h 4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4" h="484">
                  <a:moveTo>
                    <a:pt x="0" y="18"/>
                  </a:moveTo>
                  <a:lnTo>
                    <a:pt x="8" y="28"/>
                  </a:lnTo>
                  <a:lnTo>
                    <a:pt x="2" y="320"/>
                  </a:lnTo>
                  <a:lnTo>
                    <a:pt x="4" y="334"/>
                  </a:lnTo>
                  <a:lnTo>
                    <a:pt x="20" y="482"/>
                  </a:lnTo>
                  <a:lnTo>
                    <a:pt x="24" y="478"/>
                  </a:lnTo>
                  <a:lnTo>
                    <a:pt x="30" y="476"/>
                  </a:lnTo>
                  <a:lnTo>
                    <a:pt x="42" y="480"/>
                  </a:lnTo>
                  <a:lnTo>
                    <a:pt x="46" y="474"/>
                  </a:lnTo>
                  <a:lnTo>
                    <a:pt x="48" y="452"/>
                  </a:lnTo>
                  <a:lnTo>
                    <a:pt x="54" y="438"/>
                  </a:lnTo>
                  <a:lnTo>
                    <a:pt x="62" y="452"/>
                  </a:lnTo>
                  <a:lnTo>
                    <a:pt x="60" y="458"/>
                  </a:lnTo>
                  <a:lnTo>
                    <a:pt x="64" y="470"/>
                  </a:lnTo>
                  <a:lnTo>
                    <a:pt x="74" y="484"/>
                  </a:lnTo>
                  <a:lnTo>
                    <a:pt x="82" y="484"/>
                  </a:lnTo>
                  <a:lnTo>
                    <a:pt x="90" y="484"/>
                  </a:lnTo>
                  <a:lnTo>
                    <a:pt x="100" y="472"/>
                  </a:lnTo>
                  <a:lnTo>
                    <a:pt x="102" y="472"/>
                  </a:lnTo>
                  <a:lnTo>
                    <a:pt x="106" y="468"/>
                  </a:lnTo>
                  <a:lnTo>
                    <a:pt x="106" y="466"/>
                  </a:lnTo>
                  <a:lnTo>
                    <a:pt x="106" y="464"/>
                  </a:lnTo>
                  <a:lnTo>
                    <a:pt x="100" y="460"/>
                  </a:lnTo>
                  <a:lnTo>
                    <a:pt x="100" y="458"/>
                  </a:lnTo>
                  <a:lnTo>
                    <a:pt x="104" y="450"/>
                  </a:lnTo>
                  <a:lnTo>
                    <a:pt x="104" y="446"/>
                  </a:lnTo>
                  <a:lnTo>
                    <a:pt x="96" y="442"/>
                  </a:lnTo>
                  <a:lnTo>
                    <a:pt x="94" y="440"/>
                  </a:lnTo>
                  <a:lnTo>
                    <a:pt x="90" y="436"/>
                  </a:lnTo>
                  <a:lnTo>
                    <a:pt x="84" y="428"/>
                  </a:lnTo>
                  <a:lnTo>
                    <a:pt x="82" y="420"/>
                  </a:lnTo>
                  <a:lnTo>
                    <a:pt x="86" y="418"/>
                  </a:lnTo>
                  <a:lnTo>
                    <a:pt x="84" y="416"/>
                  </a:lnTo>
                  <a:lnTo>
                    <a:pt x="84" y="410"/>
                  </a:lnTo>
                  <a:lnTo>
                    <a:pt x="304" y="390"/>
                  </a:lnTo>
                  <a:lnTo>
                    <a:pt x="302" y="384"/>
                  </a:lnTo>
                  <a:lnTo>
                    <a:pt x="292" y="368"/>
                  </a:lnTo>
                  <a:lnTo>
                    <a:pt x="294" y="342"/>
                  </a:lnTo>
                  <a:lnTo>
                    <a:pt x="284" y="320"/>
                  </a:lnTo>
                  <a:lnTo>
                    <a:pt x="282" y="304"/>
                  </a:lnTo>
                  <a:lnTo>
                    <a:pt x="288" y="292"/>
                  </a:lnTo>
                  <a:lnTo>
                    <a:pt x="288" y="278"/>
                  </a:lnTo>
                  <a:lnTo>
                    <a:pt x="296" y="266"/>
                  </a:lnTo>
                  <a:lnTo>
                    <a:pt x="296" y="264"/>
                  </a:lnTo>
                  <a:lnTo>
                    <a:pt x="290" y="256"/>
                  </a:lnTo>
                  <a:lnTo>
                    <a:pt x="292" y="246"/>
                  </a:lnTo>
                  <a:lnTo>
                    <a:pt x="286" y="242"/>
                  </a:lnTo>
                  <a:lnTo>
                    <a:pt x="278" y="236"/>
                  </a:lnTo>
                  <a:lnTo>
                    <a:pt x="276" y="230"/>
                  </a:lnTo>
                  <a:lnTo>
                    <a:pt x="272" y="214"/>
                  </a:lnTo>
                  <a:lnTo>
                    <a:pt x="266" y="210"/>
                  </a:lnTo>
                  <a:lnTo>
                    <a:pt x="208" y="0"/>
                  </a:lnTo>
                  <a:lnTo>
                    <a:pt x="0" y="18"/>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1" name="Freeform 71"/>
            <p:cNvSpPr>
              <a:spLocks/>
            </p:cNvSpPr>
            <p:nvPr/>
          </p:nvSpPr>
          <p:spPr bwMode="gray">
            <a:xfrm>
              <a:off x="6784119" y="3733093"/>
              <a:ext cx="567531" cy="426640"/>
            </a:xfrm>
            <a:custGeom>
              <a:avLst/>
              <a:gdLst>
                <a:gd name="T0" fmla="*/ 67 w 404"/>
                <a:gd name="T1" fmla="*/ 82 h 304"/>
                <a:gd name="T2" fmla="*/ 63 w 404"/>
                <a:gd name="T3" fmla="*/ 81 h 304"/>
                <a:gd name="T4" fmla="*/ 61 w 404"/>
                <a:gd name="T5" fmla="*/ 75 h 304"/>
                <a:gd name="T6" fmla="*/ 55 w 404"/>
                <a:gd name="T7" fmla="*/ 69 h 304"/>
                <a:gd name="T8" fmla="*/ 50 w 404"/>
                <a:gd name="T9" fmla="*/ 61 h 304"/>
                <a:gd name="T10" fmla="*/ 48 w 404"/>
                <a:gd name="T11" fmla="*/ 58 h 304"/>
                <a:gd name="T12" fmla="*/ 42 w 404"/>
                <a:gd name="T13" fmla="*/ 53 h 304"/>
                <a:gd name="T14" fmla="*/ 37 w 404"/>
                <a:gd name="T15" fmla="*/ 50 h 304"/>
                <a:gd name="T16" fmla="*/ 36 w 404"/>
                <a:gd name="T17" fmla="*/ 48 h 304"/>
                <a:gd name="T18" fmla="*/ 24 w 404"/>
                <a:gd name="T19" fmla="*/ 39 h 304"/>
                <a:gd name="T20" fmla="*/ 21 w 404"/>
                <a:gd name="T21" fmla="*/ 36 h 304"/>
                <a:gd name="T22" fmla="*/ 16 w 404"/>
                <a:gd name="T23" fmla="*/ 29 h 304"/>
                <a:gd name="T24" fmla="*/ 13 w 404"/>
                <a:gd name="T25" fmla="*/ 25 h 304"/>
                <a:gd name="T26" fmla="*/ 3 w 404"/>
                <a:gd name="T27" fmla="*/ 21 h 304"/>
                <a:gd name="T28" fmla="*/ 3 w 404"/>
                <a:gd name="T29" fmla="*/ 15 h 304"/>
                <a:gd name="T30" fmla="*/ 4 w 404"/>
                <a:gd name="T31" fmla="*/ 12 h 304"/>
                <a:gd name="T32" fmla="*/ 4 w 404"/>
                <a:gd name="T33" fmla="*/ 10 h 304"/>
                <a:gd name="T34" fmla="*/ 13 w 404"/>
                <a:gd name="T35" fmla="*/ 8 h 304"/>
                <a:gd name="T36" fmla="*/ 19 w 404"/>
                <a:gd name="T37" fmla="*/ 3 h 304"/>
                <a:gd name="T38" fmla="*/ 21 w 404"/>
                <a:gd name="T39" fmla="*/ 3 h 304"/>
                <a:gd name="T40" fmla="*/ 50 w 404"/>
                <a:gd name="T41" fmla="*/ 2 h 304"/>
                <a:gd name="T42" fmla="*/ 50 w 404"/>
                <a:gd name="T43" fmla="*/ 3 h 304"/>
                <a:gd name="T44" fmla="*/ 58 w 404"/>
                <a:gd name="T45" fmla="*/ 5 h 304"/>
                <a:gd name="T46" fmla="*/ 83 w 404"/>
                <a:gd name="T47" fmla="*/ 5 h 304"/>
                <a:gd name="T48" fmla="*/ 112 w 404"/>
                <a:gd name="T49" fmla="*/ 26 h 304"/>
                <a:gd name="T50" fmla="*/ 108 w 404"/>
                <a:gd name="T51" fmla="*/ 30 h 304"/>
                <a:gd name="T52" fmla="*/ 103 w 404"/>
                <a:gd name="T53" fmla="*/ 37 h 304"/>
                <a:gd name="T54" fmla="*/ 103 w 404"/>
                <a:gd name="T55" fmla="*/ 43 h 304"/>
                <a:gd name="T56" fmla="*/ 102 w 404"/>
                <a:gd name="T57" fmla="*/ 48 h 304"/>
                <a:gd name="T58" fmla="*/ 100 w 404"/>
                <a:gd name="T59" fmla="*/ 48 h 304"/>
                <a:gd name="T60" fmla="*/ 96 w 404"/>
                <a:gd name="T61" fmla="*/ 52 h 304"/>
                <a:gd name="T62" fmla="*/ 93 w 404"/>
                <a:gd name="T63" fmla="*/ 55 h 304"/>
                <a:gd name="T64" fmla="*/ 88 w 404"/>
                <a:gd name="T65" fmla="*/ 60 h 304"/>
                <a:gd name="T66" fmla="*/ 83 w 404"/>
                <a:gd name="T67" fmla="*/ 64 h 304"/>
                <a:gd name="T68" fmla="*/ 81 w 404"/>
                <a:gd name="T69" fmla="*/ 67 h 304"/>
                <a:gd name="T70" fmla="*/ 77 w 404"/>
                <a:gd name="T71" fmla="*/ 69 h 304"/>
                <a:gd name="T72" fmla="*/ 76 w 404"/>
                <a:gd name="T73" fmla="*/ 70 h 304"/>
                <a:gd name="T74" fmla="*/ 76 w 404"/>
                <a:gd name="T75" fmla="*/ 74 h 304"/>
                <a:gd name="T76" fmla="*/ 71 w 404"/>
                <a:gd name="T77" fmla="*/ 75 h 304"/>
                <a:gd name="T78" fmla="*/ 70 w 404"/>
                <a:gd name="T79" fmla="*/ 75 h 304"/>
                <a:gd name="T80" fmla="*/ 72 w 404"/>
                <a:gd name="T81" fmla="*/ 77 h 304"/>
                <a:gd name="T82" fmla="*/ 72 w 404"/>
                <a:gd name="T83" fmla="*/ 78 h 304"/>
                <a:gd name="T84" fmla="*/ 69 w 404"/>
                <a:gd name="T85" fmla="*/ 80 h 304"/>
                <a:gd name="T86" fmla="*/ 67 w 404"/>
                <a:gd name="T87" fmla="*/ 82 h 3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304"/>
                <a:gd name="T134" fmla="*/ 404 w 404"/>
                <a:gd name="T135" fmla="*/ 304 h 3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304">
                  <a:moveTo>
                    <a:pt x="242" y="304"/>
                  </a:moveTo>
                  <a:lnTo>
                    <a:pt x="238" y="304"/>
                  </a:lnTo>
                  <a:lnTo>
                    <a:pt x="226" y="302"/>
                  </a:lnTo>
                  <a:lnTo>
                    <a:pt x="224" y="300"/>
                  </a:lnTo>
                  <a:lnTo>
                    <a:pt x="220" y="296"/>
                  </a:lnTo>
                  <a:lnTo>
                    <a:pt x="216" y="276"/>
                  </a:lnTo>
                  <a:lnTo>
                    <a:pt x="206" y="262"/>
                  </a:lnTo>
                  <a:lnTo>
                    <a:pt x="194" y="256"/>
                  </a:lnTo>
                  <a:lnTo>
                    <a:pt x="188" y="236"/>
                  </a:lnTo>
                  <a:lnTo>
                    <a:pt x="178" y="228"/>
                  </a:lnTo>
                  <a:lnTo>
                    <a:pt x="176" y="216"/>
                  </a:lnTo>
                  <a:lnTo>
                    <a:pt x="168" y="214"/>
                  </a:lnTo>
                  <a:lnTo>
                    <a:pt x="154" y="208"/>
                  </a:lnTo>
                  <a:lnTo>
                    <a:pt x="146" y="196"/>
                  </a:lnTo>
                  <a:lnTo>
                    <a:pt x="136" y="190"/>
                  </a:lnTo>
                  <a:lnTo>
                    <a:pt x="136" y="184"/>
                  </a:lnTo>
                  <a:lnTo>
                    <a:pt x="132" y="174"/>
                  </a:lnTo>
                  <a:lnTo>
                    <a:pt x="128" y="172"/>
                  </a:lnTo>
                  <a:lnTo>
                    <a:pt x="114" y="166"/>
                  </a:lnTo>
                  <a:lnTo>
                    <a:pt x="88" y="144"/>
                  </a:lnTo>
                  <a:lnTo>
                    <a:pt x="76" y="140"/>
                  </a:lnTo>
                  <a:lnTo>
                    <a:pt x="74" y="132"/>
                  </a:lnTo>
                  <a:lnTo>
                    <a:pt x="62" y="122"/>
                  </a:lnTo>
                  <a:lnTo>
                    <a:pt x="56" y="106"/>
                  </a:lnTo>
                  <a:lnTo>
                    <a:pt x="48" y="98"/>
                  </a:lnTo>
                  <a:lnTo>
                    <a:pt x="44" y="92"/>
                  </a:lnTo>
                  <a:lnTo>
                    <a:pt x="28" y="90"/>
                  </a:lnTo>
                  <a:lnTo>
                    <a:pt x="6" y="78"/>
                  </a:lnTo>
                  <a:lnTo>
                    <a:pt x="0" y="72"/>
                  </a:lnTo>
                  <a:lnTo>
                    <a:pt x="8" y="56"/>
                  </a:lnTo>
                  <a:lnTo>
                    <a:pt x="12" y="52"/>
                  </a:lnTo>
                  <a:lnTo>
                    <a:pt x="16" y="46"/>
                  </a:lnTo>
                  <a:lnTo>
                    <a:pt x="18" y="42"/>
                  </a:lnTo>
                  <a:lnTo>
                    <a:pt x="16" y="40"/>
                  </a:lnTo>
                  <a:lnTo>
                    <a:pt x="40" y="28"/>
                  </a:lnTo>
                  <a:lnTo>
                    <a:pt x="48" y="28"/>
                  </a:lnTo>
                  <a:lnTo>
                    <a:pt x="48" y="24"/>
                  </a:lnTo>
                  <a:lnTo>
                    <a:pt x="68" y="14"/>
                  </a:lnTo>
                  <a:lnTo>
                    <a:pt x="70" y="10"/>
                  </a:lnTo>
                  <a:lnTo>
                    <a:pt x="74" y="12"/>
                  </a:lnTo>
                  <a:lnTo>
                    <a:pt x="178" y="0"/>
                  </a:lnTo>
                  <a:lnTo>
                    <a:pt x="180" y="2"/>
                  </a:lnTo>
                  <a:lnTo>
                    <a:pt x="178" y="6"/>
                  </a:lnTo>
                  <a:lnTo>
                    <a:pt x="182" y="10"/>
                  </a:lnTo>
                  <a:lnTo>
                    <a:pt x="188" y="4"/>
                  </a:lnTo>
                  <a:lnTo>
                    <a:pt x="206" y="18"/>
                  </a:lnTo>
                  <a:lnTo>
                    <a:pt x="208" y="30"/>
                  </a:lnTo>
                  <a:lnTo>
                    <a:pt x="296" y="18"/>
                  </a:lnTo>
                  <a:lnTo>
                    <a:pt x="404" y="92"/>
                  </a:lnTo>
                  <a:lnTo>
                    <a:pt x="400" y="94"/>
                  </a:lnTo>
                  <a:lnTo>
                    <a:pt x="390" y="100"/>
                  </a:lnTo>
                  <a:lnTo>
                    <a:pt x="384" y="110"/>
                  </a:lnTo>
                  <a:lnTo>
                    <a:pt x="370" y="130"/>
                  </a:lnTo>
                  <a:lnTo>
                    <a:pt x="366" y="138"/>
                  </a:lnTo>
                  <a:lnTo>
                    <a:pt x="362" y="150"/>
                  </a:lnTo>
                  <a:lnTo>
                    <a:pt x="364" y="160"/>
                  </a:lnTo>
                  <a:lnTo>
                    <a:pt x="364" y="168"/>
                  </a:lnTo>
                  <a:lnTo>
                    <a:pt x="360" y="172"/>
                  </a:lnTo>
                  <a:lnTo>
                    <a:pt x="358" y="178"/>
                  </a:lnTo>
                  <a:lnTo>
                    <a:pt x="352" y="178"/>
                  </a:lnTo>
                  <a:lnTo>
                    <a:pt x="346" y="182"/>
                  </a:lnTo>
                  <a:lnTo>
                    <a:pt x="342" y="188"/>
                  </a:lnTo>
                  <a:lnTo>
                    <a:pt x="336" y="196"/>
                  </a:lnTo>
                  <a:lnTo>
                    <a:pt x="332" y="204"/>
                  </a:lnTo>
                  <a:lnTo>
                    <a:pt x="318" y="214"/>
                  </a:lnTo>
                  <a:lnTo>
                    <a:pt x="312" y="224"/>
                  </a:lnTo>
                  <a:lnTo>
                    <a:pt x="304" y="232"/>
                  </a:lnTo>
                  <a:lnTo>
                    <a:pt x="294" y="238"/>
                  </a:lnTo>
                  <a:lnTo>
                    <a:pt x="290" y="244"/>
                  </a:lnTo>
                  <a:lnTo>
                    <a:pt x="284" y="248"/>
                  </a:lnTo>
                  <a:lnTo>
                    <a:pt x="276" y="252"/>
                  </a:lnTo>
                  <a:lnTo>
                    <a:pt x="272" y="254"/>
                  </a:lnTo>
                  <a:lnTo>
                    <a:pt x="268" y="258"/>
                  </a:lnTo>
                  <a:lnTo>
                    <a:pt x="270" y="260"/>
                  </a:lnTo>
                  <a:lnTo>
                    <a:pt x="268" y="262"/>
                  </a:lnTo>
                  <a:lnTo>
                    <a:pt x="266" y="270"/>
                  </a:lnTo>
                  <a:lnTo>
                    <a:pt x="258" y="276"/>
                  </a:lnTo>
                  <a:lnTo>
                    <a:pt x="252" y="276"/>
                  </a:lnTo>
                  <a:lnTo>
                    <a:pt x="250" y="278"/>
                  </a:lnTo>
                  <a:lnTo>
                    <a:pt x="252" y="280"/>
                  </a:lnTo>
                  <a:lnTo>
                    <a:pt x="254" y="282"/>
                  </a:lnTo>
                  <a:lnTo>
                    <a:pt x="256" y="284"/>
                  </a:lnTo>
                  <a:lnTo>
                    <a:pt x="254" y="288"/>
                  </a:lnTo>
                  <a:lnTo>
                    <a:pt x="252" y="290"/>
                  </a:lnTo>
                  <a:lnTo>
                    <a:pt x="244" y="296"/>
                  </a:lnTo>
                  <a:lnTo>
                    <a:pt x="242" y="302"/>
                  </a:lnTo>
                  <a:lnTo>
                    <a:pt x="242" y="304"/>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2" name="Freeform 72"/>
            <p:cNvSpPr>
              <a:spLocks/>
            </p:cNvSpPr>
            <p:nvPr/>
          </p:nvSpPr>
          <p:spPr bwMode="gray">
            <a:xfrm>
              <a:off x="6530119" y="3790639"/>
              <a:ext cx="603250" cy="627063"/>
            </a:xfrm>
            <a:custGeom>
              <a:avLst/>
              <a:gdLst>
                <a:gd name="T0" fmla="*/ 16 w 432"/>
                <a:gd name="T1" fmla="*/ 63 h 446"/>
                <a:gd name="T2" fmla="*/ 18 w 432"/>
                <a:gd name="T3" fmla="*/ 68 h 446"/>
                <a:gd name="T4" fmla="*/ 21 w 432"/>
                <a:gd name="T5" fmla="*/ 71 h 446"/>
                <a:gd name="T6" fmla="*/ 22 w 432"/>
                <a:gd name="T7" fmla="*/ 75 h 446"/>
                <a:gd name="T8" fmla="*/ 23 w 432"/>
                <a:gd name="T9" fmla="*/ 78 h 446"/>
                <a:gd name="T10" fmla="*/ 22 w 432"/>
                <a:gd name="T11" fmla="*/ 85 h 446"/>
                <a:gd name="T12" fmla="*/ 20 w 432"/>
                <a:gd name="T13" fmla="*/ 92 h 446"/>
                <a:gd name="T14" fmla="*/ 22 w 432"/>
                <a:gd name="T15" fmla="*/ 104 h 446"/>
                <a:gd name="T16" fmla="*/ 26 w 432"/>
                <a:gd name="T17" fmla="*/ 110 h 446"/>
                <a:gd name="T18" fmla="*/ 28 w 432"/>
                <a:gd name="T19" fmla="*/ 114 h 446"/>
                <a:gd name="T20" fmla="*/ 30 w 432"/>
                <a:gd name="T21" fmla="*/ 117 h 446"/>
                <a:gd name="T22" fmla="*/ 91 w 432"/>
                <a:gd name="T23" fmla="*/ 117 h 446"/>
                <a:gd name="T24" fmla="*/ 95 w 432"/>
                <a:gd name="T25" fmla="*/ 119 h 446"/>
                <a:gd name="T26" fmla="*/ 93 w 432"/>
                <a:gd name="T27" fmla="*/ 110 h 446"/>
                <a:gd name="T28" fmla="*/ 93 w 432"/>
                <a:gd name="T29" fmla="*/ 106 h 446"/>
                <a:gd name="T30" fmla="*/ 101 w 432"/>
                <a:gd name="T31" fmla="*/ 107 h 446"/>
                <a:gd name="T32" fmla="*/ 106 w 432"/>
                <a:gd name="T33" fmla="*/ 107 h 446"/>
                <a:gd name="T34" fmla="*/ 104 w 432"/>
                <a:gd name="T35" fmla="*/ 101 h 446"/>
                <a:gd name="T36" fmla="*/ 105 w 432"/>
                <a:gd name="T37" fmla="*/ 95 h 446"/>
                <a:gd name="T38" fmla="*/ 108 w 432"/>
                <a:gd name="T39" fmla="*/ 82 h 446"/>
                <a:gd name="T40" fmla="*/ 112 w 432"/>
                <a:gd name="T41" fmla="*/ 74 h 446"/>
                <a:gd name="T42" fmla="*/ 114 w 432"/>
                <a:gd name="T43" fmla="*/ 73 h 446"/>
                <a:gd name="T44" fmla="*/ 114 w 432"/>
                <a:gd name="T45" fmla="*/ 71 h 446"/>
                <a:gd name="T46" fmla="*/ 112 w 432"/>
                <a:gd name="T47" fmla="*/ 71 h 446"/>
                <a:gd name="T48" fmla="*/ 108 w 432"/>
                <a:gd name="T49" fmla="*/ 68 h 446"/>
                <a:gd name="T50" fmla="*/ 106 w 432"/>
                <a:gd name="T51" fmla="*/ 63 h 446"/>
                <a:gd name="T52" fmla="*/ 101 w 432"/>
                <a:gd name="T53" fmla="*/ 58 h 446"/>
                <a:gd name="T54" fmla="*/ 97 w 432"/>
                <a:gd name="T55" fmla="*/ 50 h 446"/>
                <a:gd name="T56" fmla="*/ 93 w 432"/>
                <a:gd name="T57" fmla="*/ 47 h 446"/>
                <a:gd name="T58" fmla="*/ 87 w 432"/>
                <a:gd name="T59" fmla="*/ 41 h 446"/>
                <a:gd name="T60" fmla="*/ 85 w 432"/>
                <a:gd name="T61" fmla="*/ 38 h 446"/>
                <a:gd name="T62" fmla="*/ 83 w 432"/>
                <a:gd name="T63" fmla="*/ 35 h 446"/>
                <a:gd name="T64" fmla="*/ 73 w 432"/>
                <a:gd name="T65" fmla="*/ 28 h 446"/>
                <a:gd name="T66" fmla="*/ 68 w 432"/>
                <a:gd name="T67" fmla="*/ 24 h 446"/>
                <a:gd name="T68" fmla="*/ 64 w 432"/>
                <a:gd name="T69" fmla="*/ 17 h 446"/>
                <a:gd name="T70" fmla="*/ 61 w 432"/>
                <a:gd name="T71" fmla="*/ 14 h 446"/>
                <a:gd name="T72" fmla="*/ 51 w 432"/>
                <a:gd name="T73" fmla="*/ 10 h 446"/>
                <a:gd name="T74" fmla="*/ 51 w 432"/>
                <a:gd name="T75" fmla="*/ 4 h 446"/>
                <a:gd name="T76" fmla="*/ 54 w 432"/>
                <a:gd name="T77" fmla="*/ 3 h 446"/>
                <a:gd name="T78" fmla="*/ 54 w 432"/>
                <a:gd name="T79" fmla="*/ 0 h 446"/>
                <a:gd name="T80" fmla="*/ 0 w 432"/>
                <a:gd name="T81" fmla="*/ 7 h 4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32"/>
                <a:gd name="T124" fmla="*/ 0 h 446"/>
                <a:gd name="T125" fmla="*/ 432 w 432"/>
                <a:gd name="T126" fmla="*/ 446 h 4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32" h="446">
                  <a:moveTo>
                    <a:pt x="0" y="26"/>
                  </a:moveTo>
                  <a:lnTo>
                    <a:pt x="58" y="236"/>
                  </a:lnTo>
                  <a:lnTo>
                    <a:pt x="64" y="240"/>
                  </a:lnTo>
                  <a:lnTo>
                    <a:pt x="68" y="256"/>
                  </a:lnTo>
                  <a:lnTo>
                    <a:pt x="70" y="262"/>
                  </a:lnTo>
                  <a:lnTo>
                    <a:pt x="78" y="268"/>
                  </a:lnTo>
                  <a:lnTo>
                    <a:pt x="84" y="272"/>
                  </a:lnTo>
                  <a:lnTo>
                    <a:pt x="82" y="282"/>
                  </a:lnTo>
                  <a:lnTo>
                    <a:pt x="88" y="290"/>
                  </a:lnTo>
                  <a:lnTo>
                    <a:pt x="88" y="292"/>
                  </a:lnTo>
                  <a:lnTo>
                    <a:pt x="80" y="304"/>
                  </a:lnTo>
                  <a:lnTo>
                    <a:pt x="80" y="318"/>
                  </a:lnTo>
                  <a:lnTo>
                    <a:pt x="74" y="330"/>
                  </a:lnTo>
                  <a:lnTo>
                    <a:pt x="76" y="346"/>
                  </a:lnTo>
                  <a:lnTo>
                    <a:pt x="86" y="368"/>
                  </a:lnTo>
                  <a:lnTo>
                    <a:pt x="84" y="394"/>
                  </a:lnTo>
                  <a:lnTo>
                    <a:pt x="94" y="410"/>
                  </a:lnTo>
                  <a:lnTo>
                    <a:pt x="96" y="416"/>
                  </a:lnTo>
                  <a:lnTo>
                    <a:pt x="96" y="420"/>
                  </a:lnTo>
                  <a:lnTo>
                    <a:pt x="104" y="428"/>
                  </a:lnTo>
                  <a:lnTo>
                    <a:pt x="104" y="434"/>
                  </a:lnTo>
                  <a:lnTo>
                    <a:pt x="110" y="442"/>
                  </a:lnTo>
                  <a:lnTo>
                    <a:pt x="336" y="428"/>
                  </a:lnTo>
                  <a:lnTo>
                    <a:pt x="340" y="440"/>
                  </a:lnTo>
                  <a:lnTo>
                    <a:pt x="342" y="444"/>
                  </a:lnTo>
                  <a:lnTo>
                    <a:pt x="354" y="446"/>
                  </a:lnTo>
                  <a:lnTo>
                    <a:pt x="356" y="434"/>
                  </a:lnTo>
                  <a:lnTo>
                    <a:pt x="350" y="412"/>
                  </a:lnTo>
                  <a:lnTo>
                    <a:pt x="350" y="404"/>
                  </a:lnTo>
                  <a:lnTo>
                    <a:pt x="352" y="400"/>
                  </a:lnTo>
                  <a:lnTo>
                    <a:pt x="360" y="396"/>
                  </a:lnTo>
                  <a:lnTo>
                    <a:pt x="376" y="402"/>
                  </a:lnTo>
                  <a:lnTo>
                    <a:pt x="390" y="404"/>
                  </a:lnTo>
                  <a:lnTo>
                    <a:pt x="396" y="402"/>
                  </a:lnTo>
                  <a:lnTo>
                    <a:pt x="394" y="386"/>
                  </a:lnTo>
                  <a:lnTo>
                    <a:pt x="392" y="376"/>
                  </a:lnTo>
                  <a:lnTo>
                    <a:pt x="392" y="366"/>
                  </a:lnTo>
                  <a:lnTo>
                    <a:pt x="394" y="358"/>
                  </a:lnTo>
                  <a:lnTo>
                    <a:pt x="406" y="324"/>
                  </a:lnTo>
                  <a:lnTo>
                    <a:pt x="408" y="310"/>
                  </a:lnTo>
                  <a:lnTo>
                    <a:pt x="412" y="296"/>
                  </a:lnTo>
                  <a:lnTo>
                    <a:pt x="420" y="280"/>
                  </a:lnTo>
                  <a:lnTo>
                    <a:pt x="428" y="274"/>
                  </a:lnTo>
                  <a:lnTo>
                    <a:pt x="430" y="272"/>
                  </a:lnTo>
                  <a:lnTo>
                    <a:pt x="432" y="268"/>
                  </a:lnTo>
                  <a:lnTo>
                    <a:pt x="426" y="266"/>
                  </a:lnTo>
                  <a:lnTo>
                    <a:pt x="426" y="264"/>
                  </a:lnTo>
                  <a:lnTo>
                    <a:pt x="422" y="264"/>
                  </a:lnTo>
                  <a:lnTo>
                    <a:pt x="410" y="262"/>
                  </a:lnTo>
                  <a:lnTo>
                    <a:pt x="408" y="260"/>
                  </a:lnTo>
                  <a:lnTo>
                    <a:pt x="404" y="256"/>
                  </a:lnTo>
                  <a:lnTo>
                    <a:pt x="400" y="236"/>
                  </a:lnTo>
                  <a:lnTo>
                    <a:pt x="390" y="222"/>
                  </a:lnTo>
                  <a:lnTo>
                    <a:pt x="378" y="216"/>
                  </a:lnTo>
                  <a:lnTo>
                    <a:pt x="372" y="196"/>
                  </a:lnTo>
                  <a:lnTo>
                    <a:pt x="362" y="188"/>
                  </a:lnTo>
                  <a:lnTo>
                    <a:pt x="360" y="176"/>
                  </a:lnTo>
                  <a:lnTo>
                    <a:pt x="352" y="174"/>
                  </a:lnTo>
                  <a:lnTo>
                    <a:pt x="338" y="168"/>
                  </a:lnTo>
                  <a:lnTo>
                    <a:pt x="330" y="156"/>
                  </a:lnTo>
                  <a:lnTo>
                    <a:pt x="320" y="150"/>
                  </a:lnTo>
                  <a:lnTo>
                    <a:pt x="320" y="144"/>
                  </a:lnTo>
                  <a:lnTo>
                    <a:pt x="316" y="134"/>
                  </a:lnTo>
                  <a:lnTo>
                    <a:pt x="312" y="132"/>
                  </a:lnTo>
                  <a:lnTo>
                    <a:pt x="298" y="126"/>
                  </a:lnTo>
                  <a:lnTo>
                    <a:pt x="272" y="104"/>
                  </a:lnTo>
                  <a:lnTo>
                    <a:pt x="260" y="100"/>
                  </a:lnTo>
                  <a:lnTo>
                    <a:pt x="258" y="92"/>
                  </a:lnTo>
                  <a:lnTo>
                    <a:pt x="246" y="82"/>
                  </a:lnTo>
                  <a:lnTo>
                    <a:pt x="240" y="66"/>
                  </a:lnTo>
                  <a:lnTo>
                    <a:pt x="232" y="58"/>
                  </a:lnTo>
                  <a:lnTo>
                    <a:pt x="228" y="52"/>
                  </a:lnTo>
                  <a:lnTo>
                    <a:pt x="212" y="50"/>
                  </a:lnTo>
                  <a:lnTo>
                    <a:pt x="190" y="38"/>
                  </a:lnTo>
                  <a:lnTo>
                    <a:pt x="184" y="32"/>
                  </a:lnTo>
                  <a:lnTo>
                    <a:pt x="192" y="16"/>
                  </a:lnTo>
                  <a:lnTo>
                    <a:pt x="196" y="12"/>
                  </a:lnTo>
                  <a:lnTo>
                    <a:pt x="200" y="6"/>
                  </a:lnTo>
                  <a:lnTo>
                    <a:pt x="202" y="2"/>
                  </a:lnTo>
                  <a:lnTo>
                    <a:pt x="200" y="0"/>
                  </a:lnTo>
                  <a:lnTo>
                    <a:pt x="80" y="18"/>
                  </a:lnTo>
                  <a:lnTo>
                    <a:pt x="0" y="26"/>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3" name="Freeform 73"/>
            <p:cNvSpPr>
              <a:spLocks/>
            </p:cNvSpPr>
            <p:nvPr/>
          </p:nvSpPr>
          <p:spPr bwMode="gray">
            <a:xfrm>
              <a:off x="6349540" y="4348249"/>
              <a:ext cx="1012031" cy="763983"/>
            </a:xfrm>
            <a:custGeom>
              <a:avLst/>
              <a:gdLst>
                <a:gd name="T0" fmla="*/ 2 w 720"/>
                <a:gd name="T1" fmla="*/ 12 h 544"/>
                <a:gd name="T2" fmla="*/ 2 w 720"/>
                <a:gd name="T3" fmla="*/ 16 h 544"/>
                <a:gd name="T4" fmla="*/ 3 w 720"/>
                <a:gd name="T5" fmla="*/ 19 h 544"/>
                <a:gd name="T6" fmla="*/ 5 w 720"/>
                <a:gd name="T7" fmla="*/ 23 h 544"/>
                <a:gd name="T8" fmla="*/ 7 w 720"/>
                <a:gd name="T9" fmla="*/ 26 h 544"/>
                <a:gd name="T10" fmla="*/ 6 w 720"/>
                <a:gd name="T11" fmla="*/ 29 h 544"/>
                <a:gd name="T12" fmla="*/ 11 w 720"/>
                <a:gd name="T13" fmla="*/ 27 h 544"/>
                <a:gd name="T14" fmla="*/ 14 w 720"/>
                <a:gd name="T15" fmla="*/ 23 h 544"/>
                <a:gd name="T16" fmla="*/ 17 w 720"/>
                <a:gd name="T17" fmla="*/ 23 h 544"/>
                <a:gd name="T18" fmla="*/ 15 w 720"/>
                <a:gd name="T19" fmla="*/ 26 h 544"/>
                <a:gd name="T20" fmla="*/ 31 w 720"/>
                <a:gd name="T21" fmla="*/ 22 h 544"/>
                <a:gd name="T22" fmla="*/ 31 w 720"/>
                <a:gd name="T23" fmla="*/ 25 h 544"/>
                <a:gd name="T24" fmla="*/ 41 w 720"/>
                <a:gd name="T25" fmla="*/ 26 h 544"/>
                <a:gd name="T26" fmla="*/ 47 w 720"/>
                <a:gd name="T27" fmla="*/ 29 h 544"/>
                <a:gd name="T28" fmla="*/ 52 w 720"/>
                <a:gd name="T29" fmla="*/ 30 h 544"/>
                <a:gd name="T30" fmla="*/ 52 w 720"/>
                <a:gd name="T31" fmla="*/ 30 h 544"/>
                <a:gd name="T32" fmla="*/ 58 w 720"/>
                <a:gd name="T33" fmla="*/ 38 h 544"/>
                <a:gd name="T34" fmla="*/ 57 w 720"/>
                <a:gd name="T35" fmla="*/ 41 h 544"/>
                <a:gd name="T36" fmla="*/ 57 w 720"/>
                <a:gd name="T37" fmla="*/ 41 h 544"/>
                <a:gd name="T38" fmla="*/ 67 w 720"/>
                <a:gd name="T39" fmla="*/ 38 h 544"/>
                <a:gd name="T40" fmla="*/ 82 w 720"/>
                <a:gd name="T41" fmla="*/ 32 h 544"/>
                <a:gd name="T42" fmla="*/ 82 w 720"/>
                <a:gd name="T43" fmla="*/ 27 h 544"/>
                <a:gd name="T44" fmla="*/ 102 w 720"/>
                <a:gd name="T45" fmla="*/ 33 h 544"/>
                <a:gd name="T46" fmla="*/ 112 w 720"/>
                <a:gd name="T47" fmla="*/ 44 h 544"/>
                <a:gd name="T48" fmla="*/ 122 w 720"/>
                <a:gd name="T49" fmla="*/ 47 h 544"/>
                <a:gd name="T50" fmla="*/ 125 w 720"/>
                <a:gd name="T51" fmla="*/ 55 h 544"/>
                <a:gd name="T52" fmla="*/ 125 w 720"/>
                <a:gd name="T53" fmla="*/ 74 h 544"/>
                <a:gd name="T54" fmla="*/ 131 w 720"/>
                <a:gd name="T55" fmla="*/ 85 h 544"/>
                <a:gd name="T56" fmla="*/ 128 w 720"/>
                <a:gd name="T57" fmla="*/ 79 h 544"/>
                <a:gd name="T58" fmla="*/ 134 w 720"/>
                <a:gd name="T59" fmla="*/ 80 h 544"/>
                <a:gd name="T60" fmla="*/ 135 w 720"/>
                <a:gd name="T61" fmla="*/ 79 h 544"/>
                <a:gd name="T62" fmla="*/ 135 w 720"/>
                <a:gd name="T63" fmla="*/ 83 h 544"/>
                <a:gd name="T64" fmla="*/ 131 w 720"/>
                <a:gd name="T65" fmla="*/ 89 h 544"/>
                <a:gd name="T66" fmla="*/ 135 w 720"/>
                <a:gd name="T67" fmla="*/ 95 h 544"/>
                <a:gd name="T68" fmla="*/ 145 w 720"/>
                <a:gd name="T69" fmla="*/ 106 h 544"/>
                <a:gd name="T70" fmla="*/ 148 w 720"/>
                <a:gd name="T71" fmla="*/ 108 h 544"/>
                <a:gd name="T72" fmla="*/ 154 w 720"/>
                <a:gd name="T73" fmla="*/ 115 h 544"/>
                <a:gd name="T74" fmla="*/ 161 w 720"/>
                <a:gd name="T75" fmla="*/ 128 h 544"/>
                <a:gd name="T76" fmla="*/ 176 w 720"/>
                <a:gd name="T77" fmla="*/ 138 h 544"/>
                <a:gd name="T78" fmla="*/ 181 w 720"/>
                <a:gd name="T79" fmla="*/ 141 h 544"/>
                <a:gd name="T80" fmla="*/ 180 w 720"/>
                <a:gd name="T81" fmla="*/ 143 h 544"/>
                <a:gd name="T82" fmla="*/ 178 w 720"/>
                <a:gd name="T83" fmla="*/ 144 h 544"/>
                <a:gd name="T84" fmla="*/ 185 w 720"/>
                <a:gd name="T85" fmla="*/ 145 h 544"/>
                <a:gd name="T86" fmla="*/ 199 w 720"/>
                <a:gd name="T87" fmla="*/ 137 h 544"/>
                <a:gd name="T88" fmla="*/ 197 w 720"/>
                <a:gd name="T89" fmla="*/ 129 h 544"/>
                <a:gd name="T90" fmla="*/ 200 w 720"/>
                <a:gd name="T91" fmla="*/ 116 h 544"/>
                <a:gd name="T92" fmla="*/ 196 w 720"/>
                <a:gd name="T93" fmla="*/ 96 h 544"/>
                <a:gd name="T94" fmla="*/ 186 w 720"/>
                <a:gd name="T95" fmla="*/ 75 h 544"/>
                <a:gd name="T96" fmla="*/ 180 w 720"/>
                <a:gd name="T97" fmla="*/ 67 h 544"/>
                <a:gd name="T98" fmla="*/ 180 w 720"/>
                <a:gd name="T99" fmla="*/ 59 h 544"/>
                <a:gd name="T100" fmla="*/ 169 w 720"/>
                <a:gd name="T101" fmla="*/ 45 h 544"/>
                <a:gd name="T102" fmla="*/ 161 w 720"/>
                <a:gd name="T103" fmla="*/ 37 h 544"/>
                <a:gd name="T104" fmla="*/ 151 w 720"/>
                <a:gd name="T105" fmla="*/ 12 h 544"/>
                <a:gd name="T106" fmla="*/ 148 w 720"/>
                <a:gd name="T107" fmla="*/ 10 h 544"/>
                <a:gd name="T108" fmla="*/ 144 w 720"/>
                <a:gd name="T109" fmla="*/ 3 h 544"/>
                <a:gd name="T110" fmla="*/ 135 w 720"/>
                <a:gd name="T111" fmla="*/ 3 h 544"/>
                <a:gd name="T112" fmla="*/ 135 w 720"/>
                <a:gd name="T113" fmla="*/ 10 h 544"/>
                <a:gd name="T114" fmla="*/ 131 w 720"/>
                <a:gd name="T115" fmla="*/ 12 h 544"/>
                <a:gd name="T116" fmla="*/ 65 w 720"/>
                <a:gd name="T117" fmla="*/ 10 h 544"/>
                <a:gd name="T118" fmla="*/ 62 w 720"/>
                <a:gd name="T119" fmla="*/ 6 h 54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20"/>
                <a:gd name="T181" fmla="*/ 0 h 544"/>
                <a:gd name="T182" fmla="*/ 720 w 720"/>
                <a:gd name="T183" fmla="*/ 544 h 54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20" h="544">
                  <a:moveTo>
                    <a:pt x="222" y="20"/>
                  </a:moveTo>
                  <a:lnTo>
                    <a:pt x="2" y="40"/>
                  </a:lnTo>
                  <a:lnTo>
                    <a:pt x="2" y="46"/>
                  </a:lnTo>
                  <a:lnTo>
                    <a:pt x="4" y="48"/>
                  </a:lnTo>
                  <a:lnTo>
                    <a:pt x="0" y="50"/>
                  </a:lnTo>
                  <a:lnTo>
                    <a:pt x="2" y="58"/>
                  </a:lnTo>
                  <a:lnTo>
                    <a:pt x="8" y="66"/>
                  </a:lnTo>
                  <a:lnTo>
                    <a:pt x="12" y="70"/>
                  </a:lnTo>
                  <a:lnTo>
                    <a:pt x="14" y="72"/>
                  </a:lnTo>
                  <a:lnTo>
                    <a:pt x="22" y="76"/>
                  </a:lnTo>
                  <a:lnTo>
                    <a:pt x="22" y="80"/>
                  </a:lnTo>
                  <a:lnTo>
                    <a:pt x="18" y="88"/>
                  </a:lnTo>
                  <a:lnTo>
                    <a:pt x="18" y="90"/>
                  </a:lnTo>
                  <a:lnTo>
                    <a:pt x="24" y="94"/>
                  </a:lnTo>
                  <a:lnTo>
                    <a:pt x="24" y="96"/>
                  </a:lnTo>
                  <a:lnTo>
                    <a:pt x="24" y="98"/>
                  </a:lnTo>
                  <a:lnTo>
                    <a:pt x="20" y="102"/>
                  </a:lnTo>
                  <a:lnTo>
                    <a:pt x="20" y="108"/>
                  </a:lnTo>
                  <a:lnTo>
                    <a:pt x="22" y="110"/>
                  </a:lnTo>
                  <a:lnTo>
                    <a:pt x="36" y="106"/>
                  </a:lnTo>
                  <a:lnTo>
                    <a:pt x="40" y="102"/>
                  </a:lnTo>
                  <a:lnTo>
                    <a:pt x="44" y="90"/>
                  </a:lnTo>
                  <a:lnTo>
                    <a:pt x="46" y="86"/>
                  </a:lnTo>
                  <a:lnTo>
                    <a:pt x="50" y="88"/>
                  </a:lnTo>
                  <a:lnTo>
                    <a:pt x="56" y="88"/>
                  </a:lnTo>
                  <a:lnTo>
                    <a:pt x="58" y="86"/>
                  </a:lnTo>
                  <a:lnTo>
                    <a:pt x="62" y="88"/>
                  </a:lnTo>
                  <a:lnTo>
                    <a:pt x="60" y="90"/>
                  </a:lnTo>
                  <a:lnTo>
                    <a:pt x="52" y="98"/>
                  </a:lnTo>
                  <a:lnTo>
                    <a:pt x="54" y="100"/>
                  </a:lnTo>
                  <a:lnTo>
                    <a:pt x="60" y="96"/>
                  </a:lnTo>
                  <a:lnTo>
                    <a:pt x="72" y="96"/>
                  </a:lnTo>
                  <a:lnTo>
                    <a:pt x="110" y="82"/>
                  </a:lnTo>
                  <a:lnTo>
                    <a:pt x="116" y="82"/>
                  </a:lnTo>
                  <a:lnTo>
                    <a:pt x="116" y="86"/>
                  </a:lnTo>
                  <a:lnTo>
                    <a:pt x="108" y="92"/>
                  </a:lnTo>
                  <a:lnTo>
                    <a:pt x="112" y="94"/>
                  </a:lnTo>
                  <a:lnTo>
                    <a:pt x="130" y="94"/>
                  </a:lnTo>
                  <a:lnTo>
                    <a:pt x="146" y="100"/>
                  </a:lnTo>
                  <a:lnTo>
                    <a:pt x="164" y="110"/>
                  </a:lnTo>
                  <a:lnTo>
                    <a:pt x="168" y="112"/>
                  </a:lnTo>
                  <a:lnTo>
                    <a:pt x="168" y="106"/>
                  </a:lnTo>
                  <a:lnTo>
                    <a:pt x="172" y="102"/>
                  </a:lnTo>
                  <a:lnTo>
                    <a:pt x="174" y="108"/>
                  </a:lnTo>
                  <a:lnTo>
                    <a:pt x="184" y="110"/>
                  </a:lnTo>
                  <a:lnTo>
                    <a:pt x="188" y="112"/>
                  </a:lnTo>
                  <a:lnTo>
                    <a:pt x="188" y="114"/>
                  </a:lnTo>
                  <a:lnTo>
                    <a:pt x="184" y="116"/>
                  </a:lnTo>
                  <a:lnTo>
                    <a:pt x="186" y="118"/>
                  </a:lnTo>
                  <a:lnTo>
                    <a:pt x="208" y="136"/>
                  </a:lnTo>
                  <a:lnTo>
                    <a:pt x="210" y="142"/>
                  </a:lnTo>
                  <a:lnTo>
                    <a:pt x="208" y="146"/>
                  </a:lnTo>
                  <a:lnTo>
                    <a:pt x="206" y="150"/>
                  </a:lnTo>
                  <a:lnTo>
                    <a:pt x="204" y="148"/>
                  </a:lnTo>
                  <a:lnTo>
                    <a:pt x="202" y="142"/>
                  </a:lnTo>
                  <a:lnTo>
                    <a:pt x="200" y="148"/>
                  </a:lnTo>
                  <a:lnTo>
                    <a:pt x="202" y="152"/>
                  </a:lnTo>
                  <a:lnTo>
                    <a:pt x="206" y="154"/>
                  </a:lnTo>
                  <a:lnTo>
                    <a:pt x="236" y="146"/>
                  </a:lnTo>
                  <a:lnTo>
                    <a:pt x="238" y="142"/>
                  </a:lnTo>
                  <a:lnTo>
                    <a:pt x="250" y="140"/>
                  </a:lnTo>
                  <a:lnTo>
                    <a:pt x="274" y="120"/>
                  </a:lnTo>
                  <a:lnTo>
                    <a:pt x="290" y="120"/>
                  </a:lnTo>
                  <a:lnTo>
                    <a:pt x="290" y="116"/>
                  </a:lnTo>
                  <a:lnTo>
                    <a:pt x="288" y="112"/>
                  </a:lnTo>
                  <a:lnTo>
                    <a:pt x="292" y="102"/>
                  </a:lnTo>
                  <a:lnTo>
                    <a:pt x="320" y="98"/>
                  </a:lnTo>
                  <a:lnTo>
                    <a:pt x="358" y="118"/>
                  </a:lnTo>
                  <a:lnTo>
                    <a:pt x="360" y="124"/>
                  </a:lnTo>
                  <a:lnTo>
                    <a:pt x="370" y="132"/>
                  </a:lnTo>
                  <a:lnTo>
                    <a:pt x="378" y="146"/>
                  </a:lnTo>
                  <a:lnTo>
                    <a:pt x="402" y="162"/>
                  </a:lnTo>
                  <a:lnTo>
                    <a:pt x="406" y="170"/>
                  </a:lnTo>
                  <a:lnTo>
                    <a:pt x="412" y="176"/>
                  </a:lnTo>
                  <a:lnTo>
                    <a:pt x="432" y="176"/>
                  </a:lnTo>
                  <a:lnTo>
                    <a:pt x="446" y="196"/>
                  </a:lnTo>
                  <a:lnTo>
                    <a:pt x="450" y="200"/>
                  </a:lnTo>
                  <a:lnTo>
                    <a:pt x="448" y="206"/>
                  </a:lnTo>
                  <a:lnTo>
                    <a:pt x="454" y="228"/>
                  </a:lnTo>
                  <a:lnTo>
                    <a:pt x="452" y="252"/>
                  </a:lnTo>
                  <a:lnTo>
                    <a:pt x="446" y="278"/>
                  </a:lnTo>
                  <a:lnTo>
                    <a:pt x="446" y="300"/>
                  </a:lnTo>
                  <a:lnTo>
                    <a:pt x="450" y="306"/>
                  </a:lnTo>
                  <a:lnTo>
                    <a:pt x="466" y="316"/>
                  </a:lnTo>
                  <a:lnTo>
                    <a:pt x="470" y="308"/>
                  </a:lnTo>
                  <a:lnTo>
                    <a:pt x="466" y="304"/>
                  </a:lnTo>
                  <a:lnTo>
                    <a:pt x="460" y="290"/>
                  </a:lnTo>
                  <a:lnTo>
                    <a:pt x="462" y="288"/>
                  </a:lnTo>
                  <a:lnTo>
                    <a:pt x="470" y="286"/>
                  </a:lnTo>
                  <a:lnTo>
                    <a:pt x="476" y="300"/>
                  </a:lnTo>
                  <a:lnTo>
                    <a:pt x="480" y="300"/>
                  </a:lnTo>
                  <a:lnTo>
                    <a:pt x="482" y="292"/>
                  </a:lnTo>
                  <a:lnTo>
                    <a:pt x="484" y="292"/>
                  </a:lnTo>
                  <a:lnTo>
                    <a:pt x="488" y="294"/>
                  </a:lnTo>
                  <a:lnTo>
                    <a:pt x="488" y="300"/>
                  </a:lnTo>
                  <a:lnTo>
                    <a:pt x="484" y="308"/>
                  </a:lnTo>
                  <a:lnTo>
                    <a:pt x="480" y="314"/>
                  </a:lnTo>
                  <a:lnTo>
                    <a:pt x="474" y="330"/>
                  </a:lnTo>
                  <a:lnTo>
                    <a:pt x="470" y="332"/>
                  </a:lnTo>
                  <a:lnTo>
                    <a:pt x="470" y="340"/>
                  </a:lnTo>
                  <a:lnTo>
                    <a:pt x="476" y="346"/>
                  </a:lnTo>
                  <a:lnTo>
                    <a:pt x="484" y="354"/>
                  </a:lnTo>
                  <a:lnTo>
                    <a:pt x="498" y="384"/>
                  </a:lnTo>
                  <a:lnTo>
                    <a:pt x="518" y="396"/>
                  </a:lnTo>
                  <a:lnTo>
                    <a:pt x="520" y="396"/>
                  </a:lnTo>
                  <a:lnTo>
                    <a:pt x="520" y="390"/>
                  </a:lnTo>
                  <a:lnTo>
                    <a:pt x="528" y="390"/>
                  </a:lnTo>
                  <a:lnTo>
                    <a:pt x="532" y="402"/>
                  </a:lnTo>
                  <a:lnTo>
                    <a:pt x="532" y="408"/>
                  </a:lnTo>
                  <a:lnTo>
                    <a:pt x="540" y="424"/>
                  </a:lnTo>
                  <a:lnTo>
                    <a:pt x="548" y="430"/>
                  </a:lnTo>
                  <a:lnTo>
                    <a:pt x="558" y="432"/>
                  </a:lnTo>
                  <a:lnTo>
                    <a:pt x="572" y="474"/>
                  </a:lnTo>
                  <a:lnTo>
                    <a:pt x="578" y="476"/>
                  </a:lnTo>
                  <a:lnTo>
                    <a:pt x="598" y="482"/>
                  </a:lnTo>
                  <a:lnTo>
                    <a:pt x="606" y="486"/>
                  </a:lnTo>
                  <a:lnTo>
                    <a:pt x="630" y="514"/>
                  </a:lnTo>
                  <a:lnTo>
                    <a:pt x="640" y="522"/>
                  </a:lnTo>
                  <a:lnTo>
                    <a:pt x="644" y="522"/>
                  </a:lnTo>
                  <a:lnTo>
                    <a:pt x="650" y="526"/>
                  </a:lnTo>
                  <a:lnTo>
                    <a:pt x="652" y="532"/>
                  </a:lnTo>
                  <a:lnTo>
                    <a:pt x="646" y="532"/>
                  </a:lnTo>
                  <a:lnTo>
                    <a:pt x="642" y="532"/>
                  </a:lnTo>
                  <a:lnTo>
                    <a:pt x="640" y="532"/>
                  </a:lnTo>
                  <a:lnTo>
                    <a:pt x="638" y="532"/>
                  </a:lnTo>
                  <a:lnTo>
                    <a:pt x="636" y="536"/>
                  </a:lnTo>
                  <a:lnTo>
                    <a:pt x="640" y="540"/>
                  </a:lnTo>
                  <a:lnTo>
                    <a:pt x="652" y="544"/>
                  </a:lnTo>
                  <a:lnTo>
                    <a:pt x="658" y="540"/>
                  </a:lnTo>
                  <a:lnTo>
                    <a:pt x="666" y="538"/>
                  </a:lnTo>
                  <a:lnTo>
                    <a:pt x="702" y="524"/>
                  </a:lnTo>
                  <a:lnTo>
                    <a:pt x="708" y="512"/>
                  </a:lnTo>
                  <a:lnTo>
                    <a:pt x="710" y="508"/>
                  </a:lnTo>
                  <a:lnTo>
                    <a:pt x="704" y="490"/>
                  </a:lnTo>
                  <a:lnTo>
                    <a:pt x="706" y="480"/>
                  </a:lnTo>
                  <a:lnTo>
                    <a:pt x="712" y="464"/>
                  </a:lnTo>
                  <a:lnTo>
                    <a:pt x="720" y="466"/>
                  </a:lnTo>
                  <a:lnTo>
                    <a:pt x="712" y="432"/>
                  </a:lnTo>
                  <a:lnTo>
                    <a:pt x="714" y="414"/>
                  </a:lnTo>
                  <a:lnTo>
                    <a:pt x="712" y="382"/>
                  </a:lnTo>
                  <a:lnTo>
                    <a:pt x="704" y="356"/>
                  </a:lnTo>
                  <a:lnTo>
                    <a:pt x="700" y="348"/>
                  </a:lnTo>
                  <a:lnTo>
                    <a:pt x="676" y="316"/>
                  </a:lnTo>
                  <a:lnTo>
                    <a:pt x="662" y="280"/>
                  </a:lnTo>
                  <a:lnTo>
                    <a:pt x="642" y="256"/>
                  </a:lnTo>
                  <a:lnTo>
                    <a:pt x="644" y="252"/>
                  </a:lnTo>
                  <a:lnTo>
                    <a:pt x="642" y="248"/>
                  </a:lnTo>
                  <a:lnTo>
                    <a:pt x="636" y="234"/>
                  </a:lnTo>
                  <a:lnTo>
                    <a:pt x="636" y="228"/>
                  </a:lnTo>
                  <a:lnTo>
                    <a:pt x="642" y="218"/>
                  </a:lnTo>
                  <a:lnTo>
                    <a:pt x="642" y="216"/>
                  </a:lnTo>
                  <a:lnTo>
                    <a:pt x="618" y="182"/>
                  </a:lnTo>
                  <a:lnTo>
                    <a:pt x="604" y="168"/>
                  </a:lnTo>
                  <a:lnTo>
                    <a:pt x="594" y="162"/>
                  </a:lnTo>
                  <a:lnTo>
                    <a:pt x="592" y="158"/>
                  </a:lnTo>
                  <a:lnTo>
                    <a:pt x="576" y="138"/>
                  </a:lnTo>
                  <a:lnTo>
                    <a:pt x="556" y="100"/>
                  </a:lnTo>
                  <a:lnTo>
                    <a:pt x="550" y="78"/>
                  </a:lnTo>
                  <a:lnTo>
                    <a:pt x="538" y="48"/>
                  </a:lnTo>
                  <a:lnTo>
                    <a:pt x="538" y="42"/>
                  </a:lnTo>
                  <a:lnTo>
                    <a:pt x="532" y="38"/>
                  </a:lnTo>
                  <a:lnTo>
                    <a:pt x="528" y="36"/>
                  </a:lnTo>
                  <a:lnTo>
                    <a:pt x="526" y="14"/>
                  </a:lnTo>
                  <a:lnTo>
                    <a:pt x="522" y="6"/>
                  </a:lnTo>
                  <a:lnTo>
                    <a:pt x="516" y="8"/>
                  </a:lnTo>
                  <a:lnTo>
                    <a:pt x="502" y="6"/>
                  </a:lnTo>
                  <a:lnTo>
                    <a:pt x="486" y="0"/>
                  </a:lnTo>
                  <a:lnTo>
                    <a:pt x="478" y="4"/>
                  </a:lnTo>
                  <a:lnTo>
                    <a:pt x="476" y="8"/>
                  </a:lnTo>
                  <a:lnTo>
                    <a:pt x="476" y="16"/>
                  </a:lnTo>
                  <a:lnTo>
                    <a:pt x="482" y="38"/>
                  </a:lnTo>
                  <a:lnTo>
                    <a:pt x="480" y="50"/>
                  </a:lnTo>
                  <a:lnTo>
                    <a:pt x="468" y="48"/>
                  </a:lnTo>
                  <a:lnTo>
                    <a:pt x="466" y="44"/>
                  </a:lnTo>
                  <a:lnTo>
                    <a:pt x="462" y="32"/>
                  </a:lnTo>
                  <a:lnTo>
                    <a:pt x="236" y="46"/>
                  </a:lnTo>
                  <a:lnTo>
                    <a:pt x="230" y="38"/>
                  </a:lnTo>
                  <a:lnTo>
                    <a:pt x="230" y="32"/>
                  </a:lnTo>
                  <a:lnTo>
                    <a:pt x="222" y="24"/>
                  </a:lnTo>
                  <a:lnTo>
                    <a:pt x="222" y="20"/>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4" name="Freeform 74"/>
            <p:cNvSpPr>
              <a:spLocks/>
            </p:cNvSpPr>
            <p:nvPr/>
          </p:nvSpPr>
          <p:spPr bwMode="gray">
            <a:xfrm>
              <a:off x="4101244" y="3655702"/>
              <a:ext cx="1541859" cy="1512093"/>
            </a:xfrm>
            <a:custGeom>
              <a:avLst/>
              <a:gdLst>
                <a:gd name="T0" fmla="*/ 274 w 1102"/>
                <a:gd name="T1" fmla="*/ 80 h 1074"/>
                <a:gd name="T2" fmla="*/ 254 w 1102"/>
                <a:gd name="T3" fmla="*/ 74 h 1074"/>
                <a:gd name="T4" fmla="*/ 241 w 1102"/>
                <a:gd name="T5" fmla="*/ 77 h 1074"/>
                <a:gd name="T6" fmla="*/ 231 w 1102"/>
                <a:gd name="T7" fmla="*/ 77 h 1074"/>
                <a:gd name="T8" fmla="*/ 229 w 1102"/>
                <a:gd name="T9" fmla="*/ 77 h 1074"/>
                <a:gd name="T10" fmla="*/ 224 w 1102"/>
                <a:gd name="T11" fmla="*/ 74 h 1074"/>
                <a:gd name="T12" fmla="*/ 219 w 1102"/>
                <a:gd name="T13" fmla="*/ 80 h 1074"/>
                <a:gd name="T14" fmla="*/ 215 w 1102"/>
                <a:gd name="T15" fmla="*/ 76 h 1074"/>
                <a:gd name="T16" fmla="*/ 205 w 1102"/>
                <a:gd name="T17" fmla="*/ 74 h 1074"/>
                <a:gd name="T18" fmla="*/ 199 w 1102"/>
                <a:gd name="T19" fmla="*/ 74 h 1074"/>
                <a:gd name="T20" fmla="*/ 190 w 1102"/>
                <a:gd name="T21" fmla="*/ 70 h 1074"/>
                <a:gd name="T22" fmla="*/ 184 w 1102"/>
                <a:gd name="T23" fmla="*/ 69 h 1074"/>
                <a:gd name="T24" fmla="*/ 174 w 1102"/>
                <a:gd name="T25" fmla="*/ 66 h 1074"/>
                <a:gd name="T26" fmla="*/ 170 w 1102"/>
                <a:gd name="T27" fmla="*/ 60 h 1074"/>
                <a:gd name="T28" fmla="*/ 158 w 1102"/>
                <a:gd name="T29" fmla="*/ 57 h 1074"/>
                <a:gd name="T30" fmla="*/ 93 w 1102"/>
                <a:gd name="T31" fmla="*/ 0 h 1074"/>
                <a:gd name="T32" fmla="*/ 0 w 1102"/>
                <a:gd name="T33" fmla="*/ 113 h 1074"/>
                <a:gd name="T34" fmla="*/ 3 w 1102"/>
                <a:gd name="T35" fmla="*/ 119 h 1074"/>
                <a:gd name="T36" fmla="*/ 9 w 1102"/>
                <a:gd name="T37" fmla="*/ 129 h 1074"/>
                <a:gd name="T38" fmla="*/ 36 w 1102"/>
                <a:gd name="T39" fmla="*/ 156 h 1074"/>
                <a:gd name="T40" fmla="*/ 41 w 1102"/>
                <a:gd name="T41" fmla="*/ 165 h 1074"/>
                <a:gd name="T42" fmla="*/ 60 w 1102"/>
                <a:gd name="T43" fmla="*/ 195 h 1074"/>
                <a:gd name="T44" fmla="*/ 79 w 1102"/>
                <a:gd name="T45" fmla="*/ 196 h 1074"/>
                <a:gd name="T46" fmla="*/ 89 w 1102"/>
                <a:gd name="T47" fmla="*/ 181 h 1074"/>
                <a:gd name="T48" fmla="*/ 96 w 1102"/>
                <a:gd name="T49" fmla="*/ 180 h 1074"/>
                <a:gd name="T50" fmla="*/ 106 w 1102"/>
                <a:gd name="T51" fmla="*/ 183 h 1074"/>
                <a:gd name="T52" fmla="*/ 119 w 1102"/>
                <a:gd name="T53" fmla="*/ 189 h 1074"/>
                <a:gd name="T54" fmla="*/ 123 w 1102"/>
                <a:gd name="T55" fmla="*/ 192 h 1074"/>
                <a:gd name="T56" fmla="*/ 132 w 1102"/>
                <a:gd name="T57" fmla="*/ 204 h 1074"/>
                <a:gd name="T58" fmla="*/ 149 w 1102"/>
                <a:gd name="T59" fmla="*/ 235 h 1074"/>
                <a:gd name="T60" fmla="*/ 158 w 1102"/>
                <a:gd name="T61" fmla="*/ 247 h 1074"/>
                <a:gd name="T62" fmla="*/ 163 w 1102"/>
                <a:gd name="T63" fmla="*/ 262 h 1074"/>
                <a:gd name="T64" fmla="*/ 177 w 1102"/>
                <a:gd name="T65" fmla="*/ 279 h 1074"/>
                <a:gd name="T66" fmla="*/ 202 w 1102"/>
                <a:gd name="T67" fmla="*/ 285 h 1074"/>
                <a:gd name="T68" fmla="*/ 215 w 1102"/>
                <a:gd name="T69" fmla="*/ 289 h 1074"/>
                <a:gd name="T70" fmla="*/ 214 w 1102"/>
                <a:gd name="T71" fmla="*/ 285 h 1074"/>
                <a:gd name="T72" fmla="*/ 209 w 1102"/>
                <a:gd name="T73" fmla="*/ 257 h 1074"/>
                <a:gd name="T74" fmla="*/ 207 w 1102"/>
                <a:gd name="T75" fmla="*/ 253 h 1074"/>
                <a:gd name="T76" fmla="*/ 213 w 1102"/>
                <a:gd name="T77" fmla="*/ 242 h 1074"/>
                <a:gd name="T78" fmla="*/ 215 w 1102"/>
                <a:gd name="T79" fmla="*/ 238 h 1074"/>
                <a:gd name="T80" fmla="*/ 219 w 1102"/>
                <a:gd name="T81" fmla="*/ 230 h 1074"/>
                <a:gd name="T82" fmla="*/ 222 w 1102"/>
                <a:gd name="T83" fmla="*/ 230 h 1074"/>
                <a:gd name="T84" fmla="*/ 225 w 1102"/>
                <a:gd name="T85" fmla="*/ 225 h 1074"/>
                <a:gd name="T86" fmla="*/ 228 w 1102"/>
                <a:gd name="T87" fmla="*/ 224 h 1074"/>
                <a:gd name="T88" fmla="*/ 234 w 1102"/>
                <a:gd name="T89" fmla="*/ 222 h 1074"/>
                <a:gd name="T90" fmla="*/ 237 w 1102"/>
                <a:gd name="T91" fmla="*/ 216 h 1074"/>
                <a:gd name="T92" fmla="*/ 239 w 1102"/>
                <a:gd name="T93" fmla="*/ 218 h 1074"/>
                <a:gd name="T94" fmla="*/ 263 w 1102"/>
                <a:gd name="T95" fmla="*/ 205 h 1074"/>
                <a:gd name="T96" fmla="*/ 268 w 1102"/>
                <a:gd name="T97" fmla="*/ 192 h 1074"/>
                <a:gd name="T98" fmla="*/ 274 w 1102"/>
                <a:gd name="T99" fmla="*/ 191 h 1074"/>
                <a:gd name="T100" fmla="*/ 288 w 1102"/>
                <a:gd name="T101" fmla="*/ 189 h 1074"/>
                <a:gd name="T102" fmla="*/ 293 w 1102"/>
                <a:gd name="T103" fmla="*/ 186 h 1074"/>
                <a:gd name="T104" fmla="*/ 296 w 1102"/>
                <a:gd name="T105" fmla="*/ 180 h 1074"/>
                <a:gd name="T106" fmla="*/ 297 w 1102"/>
                <a:gd name="T107" fmla="*/ 169 h 1074"/>
                <a:gd name="T108" fmla="*/ 299 w 1102"/>
                <a:gd name="T109" fmla="*/ 160 h 1074"/>
                <a:gd name="T110" fmla="*/ 299 w 1102"/>
                <a:gd name="T111" fmla="*/ 145 h 1074"/>
                <a:gd name="T112" fmla="*/ 296 w 1102"/>
                <a:gd name="T113" fmla="*/ 138 h 1074"/>
                <a:gd name="T114" fmla="*/ 293 w 1102"/>
                <a:gd name="T115" fmla="*/ 131 h 1074"/>
                <a:gd name="T116" fmla="*/ 287 w 1102"/>
                <a:gd name="T117" fmla="*/ 85 h 1074"/>
                <a:gd name="T118" fmla="*/ 278 w 1102"/>
                <a:gd name="T119" fmla="*/ 81 h 107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02"/>
                <a:gd name="T181" fmla="*/ 0 h 1074"/>
                <a:gd name="T182" fmla="*/ 1102 w 1102"/>
                <a:gd name="T183" fmla="*/ 1074 h 107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02" h="1074">
                  <a:moveTo>
                    <a:pt x="1016" y="302"/>
                  </a:moveTo>
                  <a:lnTo>
                    <a:pt x="1012" y="300"/>
                  </a:lnTo>
                  <a:lnTo>
                    <a:pt x="1008" y="296"/>
                  </a:lnTo>
                  <a:lnTo>
                    <a:pt x="1000" y="294"/>
                  </a:lnTo>
                  <a:lnTo>
                    <a:pt x="962" y="274"/>
                  </a:lnTo>
                  <a:lnTo>
                    <a:pt x="960" y="276"/>
                  </a:lnTo>
                  <a:lnTo>
                    <a:pt x="948" y="280"/>
                  </a:lnTo>
                  <a:lnTo>
                    <a:pt x="930" y="276"/>
                  </a:lnTo>
                  <a:lnTo>
                    <a:pt x="922" y="276"/>
                  </a:lnTo>
                  <a:lnTo>
                    <a:pt x="916" y="278"/>
                  </a:lnTo>
                  <a:lnTo>
                    <a:pt x="902" y="284"/>
                  </a:lnTo>
                  <a:lnTo>
                    <a:pt x="884" y="284"/>
                  </a:lnTo>
                  <a:lnTo>
                    <a:pt x="880" y="288"/>
                  </a:lnTo>
                  <a:lnTo>
                    <a:pt x="866" y="298"/>
                  </a:lnTo>
                  <a:lnTo>
                    <a:pt x="854" y="290"/>
                  </a:lnTo>
                  <a:lnTo>
                    <a:pt x="846" y="284"/>
                  </a:lnTo>
                  <a:lnTo>
                    <a:pt x="846" y="282"/>
                  </a:lnTo>
                  <a:lnTo>
                    <a:pt x="838" y="280"/>
                  </a:lnTo>
                  <a:lnTo>
                    <a:pt x="836" y="284"/>
                  </a:lnTo>
                  <a:lnTo>
                    <a:pt x="832" y="286"/>
                  </a:lnTo>
                  <a:lnTo>
                    <a:pt x="822" y="282"/>
                  </a:lnTo>
                  <a:lnTo>
                    <a:pt x="820" y="276"/>
                  </a:lnTo>
                  <a:lnTo>
                    <a:pt x="818" y="276"/>
                  </a:lnTo>
                  <a:lnTo>
                    <a:pt x="810" y="280"/>
                  </a:lnTo>
                  <a:lnTo>
                    <a:pt x="804" y="288"/>
                  </a:lnTo>
                  <a:lnTo>
                    <a:pt x="806" y="294"/>
                  </a:lnTo>
                  <a:lnTo>
                    <a:pt x="800" y="298"/>
                  </a:lnTo>
                  <a:lnTo>
                    <a:pt x="796" y="290"/>
                  </a:lnTo>
                  <a:lnTo>
                    <a:pt x="798" y="284"/>
                  </a:lnTo>
                  <a:lnTo>
                    <a:pt x="796" y="280"/>
                  </a:lnTo>
                  <a:lnTo>
                    <a:pt x="790" y="280"/>
                  </a:lnTo>
                  <a:lnTo>
                    <a:pt x="782" y="284"/>
                  </a:lnTo>
                  <a:lnTo>
                    <a:pt x="778" y="284"/>
                  </a:lnTo>
                  <a:lnTo>
                    <a:pt x="758" y="270"/>
                  </a:lnTo>
                  <a:lnTo>
                    <a:pt x="752" y="272"/>
                  </a:lnTo>
                  <a:lnTo>
                    <a:pt x="750" y="284"/>
                  </a:lnTo>
                  <a:lnTo>
                    <a:pt x="734" y="280"/>
                  </a:lnTo>
                  <a:lnTo>
                    <a:pt x="734" y="270"/>
                  </a:lnTo>
                  <a:lnTo>
                    <a:pt x="730" y="268"/>
                  </a:lnTo>
                  <a:lnTo>
                    <a:pt x="722" y="260"/>
                  </a:lnTo>
                  <a:lnTo>
                    <a:pt x="722" y="256"/>
                  </a:lnTo>
                  <a:lnTo>
                    <a:pt x="702" y="254"/>
                  </a:lnTo>
                  <a:lnTo>
                    <a:pt x="696" y="260"/>
                  </a:lnTo>
                  <a:lnTo>
                    <a:pt x="686" y="256"/>
                  </a:lnTo>
                  <a:lnTo>
                    <a:pt x="682" y="248"/>
                  </a:lnTo>
                  <a:lnTo>
                    <a:pt x="676" y="250"/>
                  </a:lnTo>
                  <a:lnTo>
                    <a:pt x="674" y="252"/>
                  </a:lnTo>
                  <a:lnTo>
                    <a:pt x="670" y="252"/>
                  </a:lnTo>
                  <a:lnTo>
                    <a:pt x="662" y="248"/>
                  </a:lnTo>
                  <a:lnTo>
                    <a:pt x="640" y="244"/>
                  </a:lnTo>
                  <a:lnTo>
                    <a:pt x="638" y="242"/>
                  </a:lnTo>
                  <a:lnTo>
                    <a:pt x="634" y="234"/>
                  </a:lnTo>
                  <a:lnTo>
                    <a:pt x="634" y="230"/>
                  </a:lnTo>
                  <a:lnTo>
                    <a:pt x="630" y="226"/>
                  </a:lnTo>
                  <a:lnTo>
                    <a:pt x="622" y="220"/>
                  </a:lnTo>
                  <a:lnTo>
                    <a:pt x="616" y="226"/>
                  </a:lnTo>
                  <a:lnTo>
                    <a:pt x="600" y="228"/>
                  </a:lnTo>
                  <a:lnTo>
                    <a:pt x="594" y="226"/>
                  </a:lnTo>
                  <a:lnTo>
                    <a:pt x="582" y="210"/>
                  </a:lnTo>
                  <a:lnTo>
                    <a:pt x="578" y="206"/>
                  </a:lnTo>
                  <a:lnTo>
                    <a:pt x="570" y="206"/>
                  </a:lnTo>
                  <a:lnTo>
                    <a:pt x="576" y="14"/>
                  </a:lnTo>
                  <a:lnTo>
                    <a:pt x="340" y="0"/>
                  </a:lnTo>
                  <a:lnTo>
                    <a:pt x="334" y="0"/>
                  </a:lnTo>
                  <a:lnTo>
                    <a:pt x="298" y="448"/>
                  </a:lnTo>
                  <a:lnTo>
                    <a:pt x="2" y="418"/>
                  </a:lnTo>
                  <a:lnTo>
                    <a:pt x="0" y="420"/>
                  </a:lnTo>
                  <a:lnTo>
                    <a:pt x="2" y="424"/>
                  </a:lnTo>
                  <a:lnTo>
                    <a:pt x="4" y="426"/>
                  </a:lnTo>
                  <a:lnTo>
                    <a:pt x="0" y="430"/>
                  </a:lnTo>
                  <a:lnTo>
                    <a:pt x="4" y="438"/>
                  </a:lnTo>
                  <a:lnTo>
                    <a:pt x="4" y="440"/>
                  </a:lnTo>
                  <a:lnTo>
                    <a:pt x="20" y="450"/>
                  </a:lnTo>
                  <a:lnTo>
                    <a:pt x="24" y="462"/>
                  </a:lnTo>
                  <a:lnTo>
                    <a:pt x="30" y="474"/>
                  </a:lnTo>
                  <a:lnTo>
                    <a:pt x="46" y="484"/>
                  </a:lnTo>
                  <a:lnTo>
                    <a:pt x="92" y="540"/>
                  </a:lnTo>
                  <a:lnTo>
                    <a:pt x="130" y="572"/>
                  </a:lnTo>
                  <a:lnTo>
                    <a:pt x="134" y="576"/>
                  </a:lnTo>
                  <a:lnTo>
                    <a:pt x="136" y="584"/>
                  </a:lnTo>
                  <a:lnTo>
                    <a:pt x="136" y="592"/>
                  </a:lnTo>
                  <a:lnTo>
                    <a:pt x="138" y="596"/>
                  </a:lnTo>
                  <a:lnTo>
                    <a:pt x="148" y="610"/>
                  </a:lnTo>
                  <a:lnTo>
                    <a:pt x="146" y="642"/>
                  </a:lnTo>
                  <a:lnTo>
                    <a:pt x="148" y="652"/>
                  </a:lnTo>
                  <a:lnTo>
                    <a:pt x="162" y="674"/>
                  </a:lnTo>
                  <a:lnTo>
                    <a:pt x="220" y="718"/>
                  </a:lnTo>
                  <a:lnTo>
                    <a:pt x="260" y="742"/>
                  </a:lnTo>
                  <a:lnTo>
                    <a:pt x="272" y="744"/>
                  </a:lnTo>
                  <a:lnTo>
                    <a:pt x="278" y="740"/>
                  </a:lnTo>
                  <a:lnTo>
                    <a:pt x="288" y="728"/>
                  </a:lnTo>
                  <a:lnTo>
                    <a:pt x="294" y="724"/>
                  </a:lnTo>
                  <a:lnTo>
                    <a:pt x="312" y="684"/>
                  </a:lnTo>
                  <a:lnTo>
                    <a:pt x="320" y="672"/>
                  </a:lnTo>
                  <a:lnTo>
                    <a:pt x="326" y="668"/>
                  </a:lnTo>
                  <a:lnTo>
                    <a:pt x="340" y="672"/>
                  </a:lnTo>
                  <a:lnTo>
                    <a:pt x="342" y="672"/>
                  </a:lnTo>
                  <a:lnTo>
                    <a:pt x="346" y="666"/>
                  </a:lnTo>
                  <a:lnTo>
                    <a:pt x="350" y="662"/>
                  </a:lnTo>
                  <a:lnTo>
                    <a:pt x="356" y="664"/>
                  </a:lnTo>
                  <a:lnTo>
                    <a:pt x="364" y="668"/>
                  </a:lnTo>
                  <a:lnTo>
                    <a:pt x="386" y="672"/>
                  </a:lnTo>
                  <a:lnTo>
                    <a:pt x="392" y="674"/>
                  </a:lnTo>
                  <a:lnTo>
                    <a:pt x="408" y="680"/>
                  </a:lnTo>
                  <a:lnTo>
                    <a:pt x="414" y="676"/>
                  </a:lnTo>
                  <a:lnTo>
                    <a:pt x="432" y="686"/>
                  </a:lnTo>
                  <a:lnTo>
                    <a:pt x="436" y="696"/>
                  </a:lnTo>
                  <a:lnTo>
                    <a:pt x="438" y="698"/>
                  </a:lnTo>
                  <a:lnTo>
                    <a:pt x="440" y="702"/>
                  </a:lnTo>
                  <a:lnTo>
                    <a:pt x="444" y="702"/>
                  </a:lnTo>
                  <a:lnTo>
                    <a:pt x="452" y="708"/>
                  </a:lnTo>
                  <a:lnTo>
                    <a:pt x="462" y="722"/>
                  </a:lnTo>
                  <a:lnTo>
                    <a:pt x="478" y="736"/>
                  </a:lnTo>
                  <a:lnTo>
                    <a:pt x="488" y="750"/>
                  </a:lnTo>
                  <a:lnTo>
                    <a:pt x="488" y="754"/>
                  </a:lnTo>
                  <a:lnTo>
                    <a:pt x="514" y="818"/>
                  </a:lnTo>
                  <a:lnTo>
                    <a:pt x="518" y="828"/>
                  </a:lnTo>
                  <a:lnTo>
                    <a:pt x="546" y="862"/>
                  </a:lnTo>
                  <a:lnTo>
                    <a:pt x="548" y="868"/>
                  </a:lnTo>
                  <a:lnTo>
                    <a:pt x="568" y="890"/>
                  </a:lnTo>
                  <a:lnTo>
                    <a:pt x="572" y="894"/>
                  </a:lnTo>
                  <a:lnTo>
                    <a:pt x="580" y="902"/>
                  </a:lnTo>
                  <a:lnTo>
                    <a:pt x="582" y="908"/>
                  </a:lnTo>
                  <a:lnTo>
                    <a:pt x="582" y="928"/>
                  </a:lnTo>
                  <a:lnTo>
                    <a:pt x="588" y="936"/>
                  </a:lnTo>
                  <a:lnTo>
                    <a:pt x="590" y="960"/>
                  </a:lnTo>
                  <a:lnTo>
                    <a:pt x="596" y="968"/>
                  </a:lnTo>
                  <a:lnTo>
                    <a:pt x="616" y="1006"/>
                  </a:lnTo>
                  <a:lnTo>
                    <a:pt x="618" y="1018"/>
                  </a:lnTo>
                  <a:lnTo>
                    <a:pt x="632" y="1018"/>
                  </a:lnTo>
                  <a:lnTo>
                    <a:pt x="648" y="1028"/>
                  </a:lnTo>
                  <a:lnTo>
                    <a:pt x="666" y="1034"/>
                  </a:lnTo>
                  <a:lnTo>
                    <a:pt x="694" y="1052"/>
                  </a:lnTo>
                  <a:lnTo>
                    <a:pt x="732" y="1054"/>
                  </a:lnTo>
                  <a:lnTo>
                    <a:pt x="738" y="1056"/>
                  </a:lnTo>
                  <a:lnTo>
                    <a:pt x="758" y="1070"/>
                  </a:lnTo>
                  <a:lnTo>
                    <a:pt x="770" y="1074"/>
                  </a:lnTo>
                  <a:lnTo>
                    <a:pt x="778" y="1062"/>
                  </a:lnTo>
                  <a:lnTo>
                    <a:pt x="788" y="1064"/>
                  </a:lnTo>
                  <a:lnTo>
                    <a:pt x="790" y="1062"/>
                  </a:lnTo>
                  <a:lnTo>
                    <a:pt x="790" y="1056"/>
                  </a:lnTo>
                  <a:lnTo>
                    <a:pt x="782" y="1054"/>
                  </a:lnTo>
                  <a:lnTo>
                    <a:pt x="782" y="1050"/>
                  </a:lnTo>
                  <a:lnTo>
                    <a:pt x="774" y="1040"/>
                  </a:lnTo>
                  <a:lnTo>
                    <a:pt x="762" y="994"/>
                  </a:lnTo>
                  <a:lnTo>
                    <a:pt x="756" y="974"/>
                  </a:lnTo>
                  <a:lnTo>
                    <a:pt x="766" y="946"/>
                  </a:lnTo>
                  <a:lnTo>
                    <a:pt x="764" y="938"/>
                  </a:lnTo>
                  <a:lnTo>
                    <a:pt x="762" y="936"/>
                  </a:lnTo>
                  <a:lnTo>
                    <a:pt x="758" y="936"/>
                  </a:lnTo>
                  <a:lnTo>
                    <a:pt x="758" y="934"/>
                  </a:lnTo>
                  <a:lnTo>
                    <a:pt x="758" y="932"/>
                  </a:lnTo>
                  <a:lnTo>
                    <a:pt x="760" y="930"/>
                  </a:lnTo>
                  <a:lnTo>
                    <a:pt x="772" y="922"/>
                  </a:lnTo>
                  <a:lnTo>
                    <a:pt x="780" y="896"/>
                  </a:lnTo>
                  <a:lnTo>
                    <a:pt x="774" y="894"/>
                  </a:lnTo>
                  <a:lnTo>
                    <a:pt x="770" y="882"/>
                  </a:lnTo>
                  <a:lnTo>
                    <a:pt x="778" y="874"/>
                  </a:lnTo>
                  <a:lnTo>
                    <a:pt x="786" y="880"/>
                  </a:lnTo>
                  <a:lnTo>
                    <a:pt x="800" y="870"/>
                  </a:lnTo>
                  <a:lnTo>
                    <a:pt x="804" y="856"/>
                  </a:lnTo>
                  <a:lnTo>
                    <a:pt x="796" y="852"/>
                  </a:lnTo>
                  <a:lnTo>
                    <a:pt x="800" y="846"/>
                  </a:lnTo>
                  <a:lnTo>
                    <a:pt x="804" y="846"/>
                  </a:lnTo>
                  <a:lnTo>
                    <a:pt x="806" y="848"/>
                  </a:lnTo>
                  <a:lnTo>
                    <a:pt x="810" y="844"/>
                  </a:lnTo>
                  <a:lnTo>
                    <a:pt x="814" y="846"/>
                  </a:lnTo>
                  <a:lnTo>
                    <a:pt x="820" y="846"/>
                  </a:lnTo>
                  <a:lnTo>
                    <a:pt x="822" y="844"/>
                  </a:lnTo>
                  <a:lnTo>
                    <a:pt x="824" y="842"/>
                  </a:lnTo>
                  <a:lnTo>
                    <a:pt x="824" y="830"/>
                  </a:lnTo>
                  <a:lnTo>
                    <a:pt x="826" y="826"/>
                  </a:lnTo>
                  <a:lnTo>
                    <a:pt x="828" y="826"/>
                  </a:lnTo>
                  <a:lnTo>
                    <a:pt x="832" y="828"/>
                  </a:lnTo>
                  <a:lnTo>
                    <a:pt x="834" y="828"/>
                  </a:lnTo>
                  <a:lnTo>
                    <a:pt x="856" y="824"/>
                  </a:lnTo>
                  <a:lnTo>
                    <a:pt x="858" y="822"/>
                  </a:lnTo>
                  <a:lnTo>
                    <a:pt x="858" y="820"/>
                  </a:lnTo>
                  <a:lnTo>
                    <a:pt x="856" y="818"/>
                  </a:lnTo>
                  <a:lnTo>
                    <a:pt x="846" y="810"/>
                  </a:lnTo>
                  <a:lnTo>
                    <a:pt x="846" y="806"/>
                  </a:lnTo>
                  <a:lnTo>
                    <a:pt x="866" y="800"/>
                  </a:lnTo>
                  <a:lnTo>
                    <a:pt x="868" y="796"/>
                  </a:lnTo>
                  <a:lnTo>
                    <a:pt x="874" y="794"/>
                  </a:lnTo>
                  <a:lnTo>
                    <a:pt x="876" y="796"/>
                  </a:lnTo>
                  <a:lnTo>
                    <a:pt x="874" y="798"/>
                  </a:lnTo>
                  <a:lnTo>
                    <a:pt x="876" y="804"/>
                  </a:lnTo>
                  <a:lnTo>
                    <a:pt x="880" y="804"/>
                  </a:lnTo>
                  <a:lnTo>
                    <a:pt x="884" y="802"/>
                  </a:lnTo>
                  <a:lnTo>
                    <a:pt x="914" y="792"/>
                  </a:lnTo>
                  <a:lnTo>
                    <a:pt x="964" y="758"/>
                  </a:lnTo>
                  <a:lnTo>
                    <a:pt x="966" y="746"/>
                  </a:lnTo>
                  <a:lnTo>
                    <a:pt x="990" y="726"/>
                  </a:lnTo>
                  <a:lnTo>
                    <a:pt x="990" y="724"/>
                  </a:lnTo>
                  <a:lnTo>
                    <a:pt x="982" y="710"/>
                  </a:lnTo>
                  <a:lnTo>
                    <a:pt x="982" y="698"/>
                  </a:lnTo>
                  <a:lnTo>
                    <a:pt x="998" y="692"/>
                  </a:lnTo>
                  <a:lnTo>
                    <a:pt x="1002" y="692"/>
                  </a:lnTo>
                  <a:lnTo>
                    <a:pt x="1000" y="704"/>
                  </a:lnTo>
                  <a:lnTo>
                    <a:pt x="1000" y="708"/>
                  </a:lnTo>
                  <a:lnTo>
                    <a:pt x="1020" y="706"/>
                  </a:lnTo>
                  <a:lnTo>
                    <a:pt x="1022" y="710"/>
                  </a:lnTo>
                  <a:lnTo>
                    <a:pt x="1058" y="694"/>
                  </a:lnTo>
                  <a:lnTo>
                    <a:pt x="1078" y="694"/>
                  </a:lnTo>
                  <a:lnTo>
                    <a:pt x="1080" y="692"/>
                  </a:lnTo>
                  <a:lnTo>
                    <a:pt x="1078" y="690"/>
                  </a:lnTo>
                  <a:lnTo>
                    <a:pt x="1074" y="686"/>
                  </a:lnTo>
                  <a:lnTo>
                    <a:pt x="1072" y="680"/>
                  </a:lnTo>
                  <a:lnTo>
                    <a:pt x="1076" y="676"/>
                  </a:lnTo>
                  <a:lnTo>
                    <a:pt x="1078" y="670"/>
                  </a:lnTo>
                  <a:lnTo>
                    <a:pt x="1084" y="664"/>
                  </a:lnTo>
                  <a:lnTo>
                    <a:pt x="1090" y="642"/>
                  </a:lnTo>
                  <a:lnTo>
                    <a:pt x="1086" y="634"/>
                  </a:lnTo>
                  <a:lnTo>
                    <a:pt x="1086" y="626"/>
                  </a:lnTo>
                  <a:lnTo>
                    <a:pt x="1088" y="622"/>
                  </a:lnTo>
                  <a:lnTo>
                    <a:pt x="1086" y="616"/>
                  </a:lnTo>
                  <a:lnTo>
                    <a:pt x="1090" y="604"/>
                  </a:lnTo>
                  <a:lnTo>
                    <a:pt x="1096" y="598"/>
                  </a:lnTo>
                  <a:lnTo>
                    <a:pt x="1098" y="588"/>
                  </a:lnTo>
                  <a:lnTo>
                    <a:pt x="1102" y="570"/>
                  </a:lnTo>
                  <a:lnTo>
                    <a:pt x="1102" y="560"/>
                  </a:lnTo>
                  <a:lnTo>
                    <a:pt x="1098" y="544"/>
                  </a:lnTo>
                  <a:lnTo>
                    <a:pt x="1092" y="534"/>
                  </a:lnTo>
                  <a:lnTo>
                    <a:pt x="1090" y="532"/>
                  </a:lnTo>
                  <a:lnTo>
                    <a:pt x="1090" y="526"/>
                  </a:lnTo>
                  <a:lnTo>
                    <a:pt x="1088" y="522"/>
                  </a:lnTo>
                  <a:lnTo>
                    <a:pt x="1084" y="512"/>
                  </a:lnTo>
                  <a:lnTo>
                    <a:pt x="1078" y="508"/>
                  </a:lnTo>
                  <a:lnTo>
                    <a:pt x="1076" y="504"/>
                  </a:lnTo>
                  <a:lnTo>
                    <a:pt x="1080" y="494"/>
                  </a:lnTo>
                  <a:lnTo>
                    <a:pt x="1072" y="480"/>
                  </a:lnTo>
                  <a:lnTo>
                    <a:pt x="1060" y="468"/>
                  </a:lnTo>
                  <a:lnTo>
                    <a:pt x="1056" y="462"/>
                  </a:lnTo>
                  <a:lnTo>
                    <a:pt x="1054" y="362"/>
                  </a:lnTo>
                  <a:lnTo>
                    <a:pt x="1054" y="310"/>
                  </a:lnTo>
                  <a:lnTo>
                    <a:pt x="1042" y="308"/>
                  </a:lnTo>
                  <a:lnTo>
                    <a:pt x="1032" y="312"/>
                  </a:lnTo>
                  <a:lnTo>
                    <a:pt x="1028" y="310"/>
                  </a:lnTo>
                  <a:lnTo>
                    <a:pt x="1016" y="302"/>
                  </a:lnTo>
                  <a:close/>
                </a:path>
              </a:pathLst>
            </a:custGeom>
            <a:solidFill>
              <a:schemeClr val="accent4">
                <a:lumMod val="50000"/>
              </a:schemeClr>
            </a:solidFill>
            <a:ln w="12700">
              <a:solidFill>
                <a:srgbClr val="FFFFFF"/>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75" name="Freeform 101"/>
            <p:cNvSpPr>
              <a:spLocks noChangeAspect="1"/>
            </p:cNvSpPr>
            <p:nvPr/>
          </p:nvSpPr>
          <p:spPr>
            <a:xfrm>
              <a:off x="7328144" y="3127260"/>
              <a:ext cx="34520" cy="65205"/>
            </a:xfrm>
            <a:custGeom>
              <a:avLst/>
              <a:gdLst>
                <a:gd name="connsiteX0" fmla="*/ 0 w 27616"/>
                <a:gd name="connsiteY0" fmla="*/ 0 h 52164"/>
                <a:gd name="connsiteX1" fmla="*/ 3068 w 27616"/>
                <a:gd name="connsiteY1" fmla="*/ 36821 h 52164"/>
                <a:gd name="connsiteX2" fmla="*/ 27616 w 27616"/>
                <a:gd name="connsiteY2" fmla="*/ 52164 h 52164"/>
              </a:gdLst>
              <a:ahLst/>
              <a:cxnLst>
                <a:cxn ang="0">
                  <a:pos x="connsiteX0" y="connsiteY0"/>
                </a:cxn>
                <a:cxn ang="0">
                  <a:pos x="connsiteX1" y="connsiteY1"/>
                </a:cxn>
                <a:cxn ang="0">
                  <a:pos x="connsiteX2" y="connsiteY2"/>
                </a:cxn>
              </a:cxnLst>
              <a:rect l="l" t="t" r="r" b="b"/>
              <a:pathLst>
                <a:path w="27616" h="52164">
                  <a:moveTo>
                    <a:pt x="0" y="0"/>
                  </a:moveTo>
                  <a:cubicBezTo>
                    <a:pt x="1023" y="12274"/>
                    <a:pt x="-1869" y="25537"/>
                    <a:pt x="3068" y="36821"/>
                  </a:cubicBezTo>
                  <a:cubicBezTo>
                    <a:pt x="4963" y="41153"/>
                    <a:pt x="20594" y="48652"/>
                    <a:pt x="27616" y="52164"/>
                  </a:cubicBezTo>
                </a:path>
              </a:pathLst>
            </a:custGeom>
            <a:solidFill>
              <a:schemeClr val="accent4">
                <a:lumMod val="50000"/>
              </a:schemeClr>
            </a:solidFill>
            <a:ln w="12700" cap="flat" cmpd="sng" algn="ctr">
              <a:solidFill>
                <a:sysClr val="window" lastClr="FFFFFF"/>
              </a:solidFill>
              <a:prstDash val="solid"/>
            </a:ln>
            <a:effectLst/>
          </p:spPr>
          <p:txBody>
            <a:bodyPr rtlCol="0" anchor="ctr"/>
            <a:lstStyle/>
            <a:p>
              <a:pPr marL="0" marR="0" lvl="0" indent="0" algn="ctr"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grpSp>
      <p:sp>
        <p:nvSpPr>
          <p:cNvPr id="3" name="TextBox 2"/>
          <p:cNvSpPr txBox="1"/>
          <p:nvPr/>
        </p:nvSpPr>
        <p:spPr>
          <a:xfrm>
            <a:off x="1373087" y="2011754"/>
            <a:ext cx="639919" cy="338554"/>
          </a:xfrm>
          <a:prstGeom prst="rect">
            <a:avLst/>
          </a:prstGeom>
          <a:noFill/>
        </p:spPr>
        <p:txBody>
          <a:bodyPr wrap="none" rtlCol="0">
            <a:spAutoFit/>
          </a:bodyPr>
          <a:lstStyle/>
          <a:p>
            <a:r>
              <a:rPr lang="en-US" sz="1600" b="1" dirty="0"/>
              <a:t>1994</a:t>
            </a:r>
            <a:endParaRPr lang="en-US" b="1" dirty="0"/>
          </a:p>
        </p:txBody>
      </p:sp>
      <p:sp>
        <p:nvSpPr>
          <p:cNvPr id="370" name="TextBox 369"/>
          <p:cNvSpPr txBox="1"/>
          <p:nvPr/>
        </p:nvSpPr>
        <p:spPr>
          <a:xfrm>
            <a:off x="1373087" y="4011919"/>
            <a:ext cx="639919" cy="338554"/>
          </a:xfrm>
          <a:prstGeom prst="rect">
            <a:avLst/>
          </a:prstGeom>
          <a:noFill/>
        </p:spPr>
        <p:txBody>
          <a:bodyPr wrap="none" rtlCol="0">
            <a:spAutoFit/>
          </a:bodyPr>
          <a:lstStyle/>
          <a:p>
            <a:r>
              <a:rPr lang="en-US" sz="1600" b="1" dirty="0"/>
              <a:t>2005</a:t>
            </a:r>
            <a:endParaRPr lang="en-US" b="1" dirty="0"/>
          </a:p>
        </p:txBody>
      </p:sp>
      <p:sp>
        <p:nvSpPr>
          <p:cNvPr id="372" name="TextBox 371"/>
          <p:cNvSpPr txBox="1"/>
          <p:nvPr/>
        </p:nvSpPr>
        <p:spPr>
          <a:xfrm>
            <a:off x="4745024" y="2030695"/>
            <a:ext cx="755335" cy="400110"/>
          </a:xfrm>
          <a:prstGeom prst="rect">
            <a:avLst/>
          </a:prstGeom>
          <a:noFill/>
        </p:spPr>
        <p:txBody>
          <a:bodyPr wrap="none" rtlCol="0">
            <a:spAutoFit/>
          </a:bodyPr>
          <a:lstStyle/>
          <a:p>
            <a:r>
              <a:rPr lang="en-US" sz="2000" b="1" dirty="0"/>
              <a:t>2014</a:t>
            </a:r>
            <a:endParaRPr lang="en-US" sz="2400" b="1" dirty="0"/>
          </a:p>
        </p:txBody>
      </p:sp>
      <p:sp>
        <p:nvSpPr>
          <p:cNvPr id="301" name="TextBox 300"/>
          <p:cNvSpPr txBox="1"/>
          <p:nvPr/>
        </p:nvSpPr>
        <p:spPr>
          <a:xfrm>
            <a:off x="457200" y="6217920"/>
            <a:ext cx="6357989" cy="369332"/>
          </a:xfrm>
          <a:prstGeom prst="rect">
            <a:avLst/>
          </a:prstGeom>
          <a:noFill/>
        </p:spPr>
        <p:txBody>
          <a:bodyPr wrap="square" rtlCol="0">
            <a:spAutoFit/>
          </a:bodyPr>
          <a:lstStyle/>
          <a:p>
            <a:pPr>
              <a:buSzPct val="100000"/>
            </a:pPr>
            <a:r>
              <a:rPr lang="en-US" sz="900" b="1" dirty="0"/>
              <a:t>1. </a:t>
            </a:r>
            <a:r>
              <a:rPr lang="en-US" sz="900" dirty="0"/>
              <a:t>CDC. Maps of Trends in Diagnosed Diabetes and Obesity. http://www.cdc.gov/diabetes/statistics/slides/maps_diabetesobesity_trends.pdf. Accessed October 7, 2016.</a:t>
            </a:r>
          </a:p>
        </p:txBody>
      </p:sp>
      <p:sp>
        <p:nvSpPr>
          <p:cNvPr id="4" name="Title 3"/>
          <p:cNvSpPr>
            <a:spLocks noGrp="1"/>
          </p:cNvSpPr>
          <p:nvPr>
            <p:ph type="title"/>
          </p:nvPr>
        </p:nvSpPr>
        <p:spPr/>
        <p:txBody>
          <a:bodyPr/>
          <a:lstStyle/>
          <a:p>
            <a:r>
              <a:rPr lang="en-US" sz="2800" dirty="0"/>
              <a:t>Prevalence of Diagnosed Diabetes </a:t>
            </a:r>
            <a:br>
              <a:rPr lang="en-US" sz="2800" dirty="0"/>
            </a:br>
            <a:r>
              <a:rPr lang="en-US" sz="2800" dirty="0"/>
              <a:t>Has Increased Over Time</a:t>
            </a:r>
          </a:p>
        </p:txBody>
      </p:sp>
      <p:sp>
        <p:nvSpPr>
          <p:cNvPr id="2" name="TextBox 1"/>
          <p:cNvSpPr txBox="1"/>
          <p:nvPr/>
        </p:nvSpPr>
        <p:spPr>
          <a:xfrm>
            <a:off x="2372295" y="1261348"/>
            <a:ext cx="4399409" cy="646331"/>
          </a:xfrm>
          <a:prstGeom prst="rect">
            <a:avLst/>
          </a:prstGeom>
          <a:noFill/>
        </p:spPr>
        <p:txBody>
          <a:bodyPr wrap="none" rtlCol="0">
            <a:spAutoFit/>
          </a:bodyPr>
          <a:lstStyle/>
          <a:p>
            <a:pPr algn="ctr"/>
            <a:r>
              <a:rPr lang="en-US" b="1" dirty="0">
                <a:solidFill>
                  <a:schemeClr val="accent1"/>
                </a:solidFill>
              </a:rPr>
              <a:t>Age-Adjusted Prevalence of </a:t>
            </a:r>
            <a:br>
              <a:rPr lang="en-US" b="1" dirty="0">
                <a:solidFill>
                  <a:schemeClr val="accent1"/>
                </a:solidFill>
              </a:rPr>
            </a:br>
            <a:r>
              <a:rPr lang="en-US" b="1" dirty="0">
                <a:solidFill>
                  <a:schemeClr val="accent1"/>
                </a:solidFill>
              </a:rPr>
              <a:t>Diagnosed Diabetes Among US Adults</a:t>
            </a:r>
          </a:p>
        </p:txBody>
      </p:sp>
    </p:spTree>
    <p:extLst>
      <p:ext uri="{BB962C8B-B14F-4D97-AF65-F5344CB8AC3E}">
        <p14:creationId xmlns:p14="http://schemas.microsoft.com/office/powerpoint/2010/main" val="9201132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152894289"/>
              </p:ext>
            </p:extLst>
          </p:nvPr>
        </p:nvGraphicFramePr>
        <p:xfrm>
          <a:off x="696398" y="1256966"/>
          <a:ext cx="7789953" cy="425430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57200" y="5895223"/>
            <a:ext cx="5019323" cy="369332"/>
          </a:xfrm>
          <a:prstGeom prst="rect">
            <a:avLst/>
          </a:prstGeom>
          <a:noFill/>
        </p:spPr>
        <p:txBody>
          <a:bodyPr wrap="none" rtlCol="0">
            <a:spAutoFit/>
          </a:bodyPr>
          <a:lstStyle/>
          <a:p>
            <a:r>
              <a:rPr lang="en-US" sz="900" dirty="0"/>
              <a:t>* Total number of subjects ≥ 20 years of age that were interviewed. Source: NCHS and NHLBI. </a:t>
            </a:r>
            <a:br>
              <a:rPr lang="en-US" sz="900" dirty="0"/>
            </a:br>
            <a:r>
              <a:rPr lang="en-US" sz="900" dirty="0"/>
              <a:t>NH indicates non-Hispanic; NHANES = National Health and Nutrition Examination Survey.</a:t>
            </a:r>
          </a:p>
        </p:txBody>
      </p:sp>
      <p:sp>
        <p:nvSpPr>
          <p:cNvPr id="6" name="TextBox 5"/>
          <p:cNvSpPr txBox="1"/>
          <p:nvPr/>
        </p:nvSpPr>
        <p:spPr>
          <a:xfrm>
            <a:off x="457200" y="6217920"/>
            <a:ext cx="6006773" cy="369332"/>
          </a:xfrm>
          <a:prstGeom prst="rect">
            <a:avLst/>
          </a:prstGeom>
          <a:noFill/>
        </p:spPr>
        <p:txBody>
          <a:bodyPr wrap="none" rtlCol="0">
            <a:spAutoFit/>
          </a:bodyPr>
          <a:lstStyle/>
          <a:p>
            <a:pPr>
              <a:buSzPct val="100000"/>
            </a:pPr>
            <a:r>
              <a:rPr lang="en-US" sz="900" b="1" dirty="0"/>
              <a:t>1. </a:t>
            </a:r>
            <a:r>
              <a:rPr lang="en-US" sz="900" dirty="0" err="1"/>
              <a:t>Mozaffarian</a:t>
            </a:r>
            <a:r>
              <a:rPr lang="en-US" sz="900" dirty="0"/>
              <a:t> D, et al. </a:t>
            </a:r>
            <a:r>
              <a:rPr lang="en-US" sz="900" i="1" dirty="0"/>
              <a:t>Circulation. </a:t>
            </a:r>
            <a:r>
              <a:rPr lang="en-US" sz="900" dirty="0"/>
              <a:t>2015;133(4):e38-360. </a:t>
            </a:r>
            <a:r>
              <a:rPr lang="en-US" sz="900" b="1" dirty="0"/>
              <a:t>2.</a:t>
            </a:r>
            <a:r>
              <a:rPr lang="en-US" sz="900" dirty="0"/>
              <a:t> CDC. </a:t>
            </a:r>
            <a:r>
              <a:rPr lang="en-US" sz="900" dirty="0">
                <a:latin typeface="Arial" pitchFamily="34" charset="0"/>
                <a:cs typeface="Arial" pitchFamily="34" charset="0"/>
              </a:rPr>
              <a:t>NHANES </a:t>
            </a:r>
            <a:r>
              <a:rPr lang="en-US" sz="900" dirty="0"/>
              <a:t>response rates and population totals. </a:t>
            </a:r>
          </a:p>
          <a:p>
            <a:pPr>
              <a:buSzPct val="100000"/>
            </a:pPr>
            <a:r>
              <a:rPr lang="en-US" sz="900" dirty="0"/>
              <a:t>https://www.cdc.gov/nchs/nhanes/response_rates_CPS.htm. Accessed October 18, 2016.</a:t>
            </a:r>
          </a:p>
        </p:txBody>
      </p:sp>
      <p:sp>
        <p:nvSpPr>
          <p:cNvPr id="3" name="Title 2"/>
          <p:cNvSpPr>
            <a:spLocks noGrp="1"/>
          </p:cNvSpPr>
          <p:nvPr>
            <p:ph type="title"/>
          </p:nvPr>
        </p:nvSpPr>
        <p:spPr/>
        <p:txBody>
          <a:bodyPr/>
          <a:lstStyle/>
          <a:p>
            <a:r>
              <a:rPr lang="en-US" sz="2800" dirty="0"/>
              <a:t>Modifiable CV Risk Factors:</a:t>
            </a:r>
            <a:br>
              <a:rPr lang="en-US" sz="2800" dirty="0"/>
            </a:br>
            <a:r>
              <a:rPr lang="en-US" sz="2800" dirty="0"/>
              <a:t>Prevalence of Elevated Blood Lipids</a:t>
            </a:r>
          </a:p>
        </p:txBody>
      </p:sp>
      <p:sp>
        <p:nvSpPr>
          <p:cNvPr id="7" name="TextBox 6"/>
          <p:cNvSpPr txBox="1"/>
          <p:nvPr/>
        </p:nvSpPr>
        <p:spPr>
          <a:xfrm>
            <a:off x="3397526" y="5099789"/>
            <a:ext cx="877163" cy="246221"/>
          </a:xfrm>
          <a:prstGeom prst="rect">
            <a:avLst/>
          </a:prstGeom>
          <a:noFill/>
        </p:spPr>
        <p:txBody>
          <a:bodyPr wrap="none" rtlCol="0">
            <a:spAutoFit/>
          </a:bodyPr>
          <a:lstStyle/>
          <a:p>
            <a:r>
              <a:rPr lang="en-US" sz="1000" dirty="0"/>
              <a:t>(N = 5,935*)</a:t>
            </a:r>
          </a:p>
        </p:txBody>
      </p:sp>
      <p:sp>
        <p:nvSpPr>
          <p:cNvPr id="8" name="TextBox 7"/>
          <p:cNvSpPr txBox="1"/>
          <p:nvPr/>
        </p:nvSpPr>
        <p:spPr>
          <a:xfrm>
            <a:off x="4351535" y="5109351"/>
            <a:ext cx="877163" cy="246221"/>
          </a:xfrm>
          <a:prstGeom prst="rect">
            <a:avLst/>
          </a:prstGeom>
          <a:noFill/>
        </p:spPr>
        <p:txBody>
          <a:bodyPr wrap="none" rtlCol="0">
            <a:spAutoFit/>
          </a:bodyPr>
          <a:lstStyle/>
          <a:p>
            <a:r>
              <a:rPr lang="en-US" sz="1000" dirty="0"/>
              <a:t>(N = 6,218*)</a:t>
            </a:r>
          </a:p>
        </p:txBody>
      </p:sp>
      <p:sp>
        <p:nvSpPr>
          <p:cNvPr id="9" name="TextBox 8"/>
          <p:cNvSpPr txBox="1"/>
          <p:nvPr/>
        </p:nvSpPr>
        <p:spPr>
          <a:xfrm>
            <a:off x="5339858" y="5108863"/>
            <a:ext cx="877163" cy="246221"/>
          </a:xfrm>
          <a:prstGeom prst="rect">
            <a:avLst/>
          </a:prstGeom>
          <a:noFill/>
        </p:spPr>
        <p:txBody>
          <a:bodyPr wrap="none" rtlCol="0">
            <a:spAutoFit/>
          </a:bodyPr>
          <a:lstStyle/>
          <a:p>
            <a:r>
              <a:rPr lang="en-US" sz="1000" dirty="0"/>
              <a:t>(N = 5,560*)</a:t>
            </a:r>
          </a:p>
        </p:txBody>
      </p:sp>
      <p:sp>
        <p:nvSpPr>
          <p:cNvPr id="10" name="Rectangle: Rounded Corners 25"/>
          <p:cNvSpPr/>
          <p:nvPr/>
        </p:nvSpPr>
        <p:spPr>
          <a:xfrm>
            <a:off x="457200" y="5440254"/>
            <a:ext cx="8229600" cy="4572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600" b="1" dirty="0">
                <a:solidFill>
                  <a:schemeClr val="bg1"/>
                </a:solidFill>
              </a:rPr>
              <a:t>Elevated total cholesterol is highly prevalent, regardless of race or sex</a:t>
            </a:r>
            <a:r>
              <a:rPr lang="en-US" sz="1600" b="1" baseline="30000" dirty="0">
                <a:solidFill>
                  <a:schemeClr val="bg1"/>
                </a:solidFill>
              </a:rPr>
              <a:t>1</a:t>
            </a:r>
          </a:p>
        </p:txBody>
      </p:sp>
    </p:spTree>
    <p:extLst>
      <p:ext uri="{BB962C8B-B14F-4D97-AF65-F5344CB8AC3E}">
        <p14:creationId xmlns:p14="http://schemas.microsoft.com/office/powerpoint/2010/main" val="16272927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350" y="23135"/>
            <a:ext cx="8119872" cy="1097280"/>
          </a:xfrm>
        </p:spPr>
        <p:txBody>
          <a:bodyPr/>
          <a:lstStyle/>
          <a:p>
            <a:r>
              <a:rPr lang="en-US" sz="2800" dirty="0"/>
              <a:t>Approximately 48% of American Adults </a:t>
            </a:r>
            <a:br>
              <a:rPr lang="en-US" sz="2800" dirty="0"/>
            </a:br>
            <a:r>
              <a:rPr lang="en-US" sz="2800" dirty="0"/>
              <a:t>With High LDL-C Receive Treatment</a:t>
            </a:r>
          </a:p>
        </p:txBody>
      </p:sp>
      <p:sp>
        <p:nvSpPr>
          <p:cNvPr id="3" name="Rectangle 2"/>
          <p:cNvSpPr/>
          <p:nvPr/>
        </p:nvSpPr>
        <p:spPr>
          <a:xfrm>
            <a:off x="205922" y="1367274"/>
            <a:ext cx="8696557" cy="378119"/>
          </a:xfrm>
          <a:prstGeom prst="rect">
            <a:avLst/>
          </a:prstGeom>
        </p:spPr>
        <p:txBody>
          <a:bodyPr wrap="square" lIns="130622" tIns="65311" rIns="130622" bIns="65311">
            <a:spAutoFit/>
          </a:bodyPr>
          <a:lstStyle/>
          <a:p>
            <a:pPr algn="ctr">
              <a:spcBef>
                <a:spcPct val="20000"/>
              </a:spcBef>
              <a:buClr>
                <a:schemeClr val="accent1"/>
              </a:buClr>
            </a:pPr>
            <a:r>
              <a:rPr lang="en-US" sz="1600" b="1" dirty="0"/>
              <a:t>Prevalence, Treatment, and Control of LDL-C Based on NHANES 2005-2008</a:t>
            </a:r>
            <a:r>
              <a:rPr lang="en-US" sz="1600" b="1" baseline="30000" dirty="0"/>
              <a:t>1*</a:t>
            </a:r>
          </a:p>
        </p:txBody>
      </p:sp>
      <p:graphicFrame>
        <p:nvGraphicFramePr>
          <p:cNvPr id="6" name="Content Placeholder 6"/>
          <p:cNvGraphicFramePr>
            <a:graphicFrameLocks/>
          </p:cNvGraphicFramePr>
          <p:nvPr>
            <p:extLst>
              <p:ext uri="{D42A27DB-BD31-4B8C-83A1-F6EECF244321}">
                <p14:modId xmlns:p14="http://schemas.microsoft.com/office/powerpoint/2010/main" val="1685452847"/>
              </p:ext>
            </p:extLst>
          </p:nvPr>
        </p:nvGraphicFramePr>
        <p:xfrm>
          <a:off x="72570" y="2243771"/>
          <a:ext cx="4586484" cy="3373021"/>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7930156" y="3323151"/>
            <a:ext cx="1213844" cy="685889"/>
          </a:xfrm>
          <a:prstGeom prst="rect">
            <a:avLst/>
          </a:prstGeom>
          <a:noFill/>
        </p:spPr>
        <p:txBody>
          <a:bodyPr wrap="square" lIns="130615" tIns="65308" rIns="130615" bIns="65308" rtlCol="0">
            <a:spAutoFit/>
          </a:bodyPr>
          <a:lstStyle/>
          <a:p>
            <a:r>
              <a:rPr lang="en-US" sz="1200" b="1" dirty="0"/>
              <a:t>37 million</a:t>
            </a:r>
            <a:br>
              <a:rPr lang="en-US" sz="1200" b="1" dirty="0"/>
            </a:br>
            <a:r>
              <a:rPr lang="en-US" sz="1200" b="1" dirty="0"/>
              <a:t>were untreated</a:t>
            </a:r>
          </a:p>
        </p:txBody>
      </p:sp>
      <p:sp>
        <p:nvSpPr>
          <p:cNvPr id="9" name="TextBox 8"/>
          <p:cNvSpPr txBox="1"/>
          <p:nvPr/>
        </p:nvSpPr>
        <p:spPr>
          <a:xfrm>
            <a:off x="4288566" y="3072727"/>
            <a:ext cx="1891682" cy="501223"/>
          </a:xfrm>
          <a:prstGeom prst="rect">
            <a:avLst/>
          </a:prstGeom>
          <a:noFill/>
        </p:spPr>
        <p:txBody>
          <a:bodyPr wrap="square" lIns="130615" tIns="65308" rIns="130615" bIns="65308" rtlCol="0">
            <a:spAutoFit/>
          </a:bodyPr>
          <a:lstStyle>
            <a:defPPr>
              <a:defRPr lang="en-US"/>
            </a:defPPr>
            <a:lvl1pPr algn="r">
              <a:defRPr sz="1600"/>
            </a:lvl1pPr>
          </a:lstStyle>
          <a:p>
            <a:pPr algn="l"/>
            <a:r>
              <a:rPr lang="en-US" sz="1200" b="1" dirty="0"/>
              <a:t>23 million were treated and at goal</a:t>
            </a:r>
            <a:r>
              <a:rPr lang="en-US" sz="1200" b="1" baseline="30000" dirty="0"/>
              <a:t>‡</a:t>
            </a:r>
          </a:p>
        </p:txBody>
      </p:sp>
      <p:sp>
        <p:nvSpPr>
          <p:cNvPr id="10" name="TextBox 9"/>
          <p:cNvSpPr txBox="1"/>
          <p:nvPr/>
        </p:nvSpPr>
        <p:spPr>
          <a:xfrm>
            <a:off x="4288566" y="4326566"/>
            <a:ext cx="2417009" cy="501223"/>
          </a:xfrm>
          <a:prstGeom prst="rect">
            <a:avLst/>
          </a:prstGeom>
          <a:noFill/>
        </p:spPr>
        <p:txBody>
          <a:bodyPr wrap="square" lIns="130615" tIns="65308" rIns="130615" bIns="65308" rtlCol="0">
            <a:spAutoFit/>
          </a:bodyPr>
          <a:lstStyle>
            <a:defPPr>
              <a:defRPr lang="en-US"/>
            </a:defPPr>
            <a:lvl1pPr algn="r">
              <a:defRPr sz="1600"/>
            </a:lvl1pPr>
          </a:lstStyle>
          <a:p>
            <a:pPr algn="l"/>
            <a:r>
              <a:rPr lang="en-US" sz="1200" b="1" dirty="0"/>
              <a:t>11 million were treated</a:t>
            </a:r>
          </a:p>
          <a:p>
            <a:pPr algn="l"/>
            <a:r>
              <a:rPr lang="en-US" sz="1200" b="1" dirty="0"/>
              <a:t>but not at goal</a:t>
            </a:r>
            <a:r>
              <a:rPr lang="en-US" sz="1200" b="1" baseline="30000" dirty="0"/>
              <a:t>‡</a:t>
            </a:r>
          </a:p>
        </p:txBody>
      </p:sp>
      <p:sp>
        <p:nvSpPr>
          <p:cNvPr id="11" name="TextBox 10"/>
          <p:cNvSpPr txBox="1"/>
          <p:nvPr/>
        </p:nvSpPr>
        <p:spPr>
          <a:xfrm>
            <a:off x="637746" y="1896436"/>
            <a:ext cx="2382857" cy="347335"/>
          </a:xfrm>
          <a:prstGeom prst="rect">
            <a:avLst/>
          </a:prstGeom>
          <a:noFill/>
        </p:spPr>
        <p:txBody>
          <a:bodyPr wrap="square" lIns="130615" tIns="65308" rIns="130615" bIns="65308" rtlCol="0">
            <a:spAutoFit/>
          </a:bodyPr>
          <a:lstStyle/>
          <a:p>
            <a:pPr algn="ctr"/>
            <a:r>
              <a:rPr lang="en-US" sz="1400" b="1" dirty="0"/>
              <a:t>US Adult Population</a:t>
            </a:r>
          </a:p>
        </p:txBody>
      </p:sp>
      <p:sp>
        <p:nvSpPr>
          <p:cNvPr id="12" name="TextBox 11"/>
          <p:cNvSpPr txBox="1"/>
          <p:nvPr/>
        </p:nvSpPr>
        <p:spPr>
          <a:xfrm>
            <a:off x="5237113" y="1921010"/>
            <a:ext cx="3005467" cy="347335"/>
          </a:xfrm>
          <a:prstGeom prst="rect">
            <a:avLst/>
          </a:prstGeom>
          <a:noFill/>
        </p:spPr>
        <p:txBody>
          <a:bodyPr wrap="square" lIns="130615" tIns="65308" rIns="130615" bIns="65308" rtlCol="0">
            <a:spAutoFit/>
          </a:bodyPr>
          <a:lstStyle/>
          <a:p>
            <a:pPr algn="ctr"/>
            <a:r>
              <a:rPr lang="en-US" sz="1400" b="1" dirty="0"/>
              <a:t>US Adults With High LDL-C</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278465" flipV="1">
            <a:off x="4287591" y="2816280"/>
            <a:ext cx="4206875"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51404" y="6243678"/>
            <a:ext cx="3890809" cy="230832"/>
          </a:xfrm>
          <a:prstGeom prst="rect">
            <a:avLst/>
          </a:prstGeom>
          <a:noFill/>
        </p:spPr>
        <p:txBody>
          <a:bodyPr wrap="none" rtlCol="0">
            <a:spAutoFit/>
          </a:bodyPr>
          <a:lstStyle/>
          <a:p>
            <a:pPr>
              <a:buSzPct val="100000"/>
            </a:pPr>
            <a:r>
              <a:rPr lang="en-US" sz="900" b="1" dirty="0"/>
              <a:t>1. </a:t>
            </a:r>
            <a:r>
              <a:rPr lang="en-US" sz="900" dirty="0"/>
              <a:t>Kuklina EV, et al. </a:t>
            </a:r>
            <a:r>
              <a:rPr lang="en-US" sz="900" i="1" dirty="0"/>
              <a:t>MMWR Morb Mortal Wkly Rep</a:t>
            </a:r>
            <a:r>
              <a:rPr lang="en-US" sz="900" dirty="0"/>
              <a:t>. 2011;60(4):109-114.</a:t>
            </a:r>
          </a:p>
        </p:txBody>
      </p:sp>
      <p:cxnSp>
        <p:nvCxnSpPr>
          <p:cNvPr id="7" name="Straight Connector 6"/>
          <p:cNvCxnSpPr/>
          <p:nvPr/>
        </p:nvCxnSpPr>
        <p:spPr>
          <a:xfrm>
            <a:off x="2578813" y="2399185"/>
            <a:ext cx="4572000" cy="35959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681555" y="4827789"/>
            <a:ext cx="4469258" cy="187422"/>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7661" y="6084861"/>
            <a:ext cx="6394194" cy="215444"/>
          </a:xfrm>
          <a:prstGeom prst="rect">
            <a:avLst/>
          </a:prstGeom>
          <a:noFill/>
        </p:spPr>
        <p:txBody>
          <a:bodyPr wrap="square" rtlCol="0">
            <a:spAutoFit/>
          </a:bodyPr>
          <a:lstStyle/>
          <a:p>
            <a:r>
              <a:rPr lang="en-US" sz="800" dirty="0"/>
              <a:t>LDL-C = low-density lipoprotein cholesterol; NHANES = National Health and Nutrition Examination Survey.</a:t>
            </a:r>
          </a:p>
        </p:txBody>
      </p:sp>
      <p:sp>
        <p:nvSpPr>
          <p:cNvPr id="4" name="Text Box 6"/>
          <p:cNvSpPr txBox="1">
            <a:spLocks noChangeArrowheads="1"/>
          </p:cNvSpPr>
          <p:nvPr>
            <p:custDataLst>
              <p:tags r:id="rId1"/>
            </p:custDataLst>
          </p:nvPr>
        </p:nvSpPr>
        <p:spPr bwMode="auto">
          <a:xfrm>
            <a:off x="416415" y="5367730"/>
            <a:ext cx="8229807" cy="784826"/>
          </a:xfrm>
          <a:prstGeom prst="rect">
            <a:avLst/>
          </a:prstGeom>
          <a:noFill/>
          <a:ln w="9525" algn="ctr">
            <a:noFill/>
            <a:miter lim="800000"/>
            <a:headEnd/>
            <a:tailEnd/>
          </a:ln>
        </p:spPr>
        <p:txBody>
          <a:bodyPr wrap="square" lIns="91435" tIns="45718" rIns="91435" bIns="45718" anchor="b">
            <a:spAutoFit/>
          </a:bodyPr>
          <a:lstStyle/>
          <a:p>
            <a:r>
              <a:rPr lang="en-US" sz="900" dirty="0"/>
              <a:t>*Extrapolated from data from 3,996 adults with high LDL-C aged ≥ 20 years in the NHANES 2005-2008.</a:t>
            </a:r>
          </a:p>
          <a:p>
            <a:pPr marL="81634" indent="-81634"/>
            <a:r>
              <a:rPr lang="en-US" sz="900" baseline="30000" dirty="0"/>
              <a:t>†</a:t>
            </a:r>
            <a:r>
              <a:rPr lang="en-US" sz="900" dirty="0"/>
              <a:t>High LDL-C defined as &gt; 160 mg/dL for low-risk adults; &gt; 130 mg/dL for moderate-risk adults; and &gt; 100 mg/dL for high-risk adults or the use of cholesterol-lowering medication.</a:t>
            </a:r>
          </a:p>
          <a:p>
            <a:pPr marL="81634" indent="-81634"/>
            <a:r>
              <a:rPr lang="en-US" sz="900" baseline="30000" dirty="0"/>
              <a:t>‡</a:t>
            </a:r>
            <a:r>
              <a:rPr lang="en-US" sz="900" dirty="0"/>
              <a:t>Adult Treatment Panel (ATP) III LDL-C goals: &lt; 160 mg/dL for low-risk adults; &lt; 130 mg/dL for moderate-risk adults; and &lt; 100 mg/dL for high-risk adults.</a:t>
            </a:r>
            <a:br>
              <a:rPr lang="en-US" sz="900" dirty="0"/>
            </a:br>
            <a:endParaRPr lang="da-DK" sz="900" dirty="0"/>
          </a:p>
        </p:txBody>
      </p:sp>
    </p:spTree>
    <p:extLst>
      <p:ext uri="{BB962C8B-B14F-4D97-AF65-F5344CB8AC3E}">
        <p14:creationId xmlns:p14="http://schemas.microsoft.com/office/powerpoint/2010/main" val="28518472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Residual CV Risk Remains Despite Treatment for LDL-C</a:t>
            </a:r>
            <a:endParaRPr lang="en-US" sz="2800" baseline="30000" dirty="0"/>
          </a:p>
        </p:txBody>
      </p:sp>
      <p:sp>
        <p:nvSpPr>
          <p:cNvPr id="10" name="TextBox 9"/>
          <p:cNvSpPr txBox="1"/>
          <p:nvPr/>
        </p:nvSpPr>
        <p:spPr>
          <a:xfrm>
            <a:off x="437751" y="6232891"/>
            <a:ext cx="3499676" cy="230832"/>
          </a:xfrm>
          <a:prstGeom prst="rect">
            <a:avLst/>
          </a:prstGeom>
          <a:noFill/>
        </p:spPr>
        <p:txBody>
          <a:bodyPr wrap="none" rtlCol="0">
            <a:spAutoFit/>
          </a:bodyPr>
          <a:lstStyle/>
          <a:p>
            <a:pPr>
              <a:buSzPct val="100000"/>
            </a:pPr>
            <a:r>
              <a:rPr lang="en-US" sz="900" b="1" dirty="0"/>
              <a:t>1. </a:t>
            </a:r>
            <a:r>
              <a:rPr lang="en-US" sz="900" dirty="0"/>
              <a:t>Sampson UK, et al. </a:t>
            </a:r>
            <a:r>
              <a:rPr lang="en-US" sz="900" i="1" dirty="0"/>
              <a:t>Curr Atheroscler Rep</a:t>
            </a:r>
            <a:r>
              <a:rPr lang="en-US" sz="900" dirty="0"/>
              <a:t>. 2012;14(1):1-10. </a:t>
            </a:r>
          </a:p>
        </p:txBody>
      </p:sp>
      <p:sp>
        <p:nvSpPr>
          <p:cNvPr id="24" name="TextBox 23"/>
          <p:cNvSpPr txBox="1"/>
          <p:nvPr/>
        </p:nvSpPr>
        <p:spPr>
          <a:xfrm>
            <a:off x="2370228" y="1437146"/>
            <a:ext cx="4403544" cy="361049"/>
          </a:xfrm>
          <a:prstGeom prst="rect">
            <a:avLst/>
          </a:prstGeom>
          <a:noFill/>
        </p:spPr>
        <p:txBody>
          <a:bodyPr wrap="none" lIns="0" tIns="0" rIns="0" bIns="0" rtlCol="0" anchor="b" anchorCtr="0">
            <a:noAutofit/>
          </a:bodyPr>
          <a:lstStyle/>
          <a:p>
            <a:pPr algn="ctr"/>
            <a:r>
              <a:rPr lang="en-US" sz="1600" b="1" dirty="0">
                <a:solidFill>
                  <a:schemeClr val="accent1"/>
                </a:solidFill>
              </a:rPr>
              <a:t>CV Event Rates in Large Prospective Treatment Studies</a:t>
            </a:r>
            <a:r>
              <a:rPr lang="en-US" sz="1600" b="1" baseline="30000" dirty="0">
                <a:solidFill>
                  <a:schemeClr val="accent1"/>
                </a:solidFill>
              </a:rPr>
              <a:t>1</a:t>
            </a:r>
          </a:p>
        </p:txBody>
      </p:sp>
      <p:grpSp>
        <p:nvGrpSpPr>
          <p:cNvPr id="23" name="Group 22"/>
          <p:cNvGrpSpPr/>
          <p:nvPr/>
        </p:nvGrpSpPr>
        <p:grpSpPr>
          <a:xfrm>
            <a:off x="555456" y="2065407"/>
            <a:ext cx="8086457" cy="3759493"/>
            <a:chOff x="371393" y="2065407"/>
            <a:chExt cx="8086457" cy="3759493"/>
          </a:xfrm>
        </p:grpSpPr>
        <p:sp>
          <p:nvSpPr>
            <p:cNvPr id="3" name="TextBox 2"/>
            <p:cNvSpPr txBox="1"/>
            <p:nvPr/>
          </p:nvSpPr>
          <p:spPr>
            <a:xfrm rot="16200000">
              <a:off x="-912630" y="3608460"/>
              <a:ext cx="3052572" cy="277415"/>
            </a:xfrm>
            <a:prstGeom prst="rect">
              <a:avLst/>
            </a:prstGeom>
            <a:noFill/>
          </p:spPr>
          <p:txBody>
            <a:bodyPr wrap="square" lIns="0" tIns="0" rIns="0" bIns="0" rtlCol="0" anchor="b" anchorCtr="0">
              <a:noAutofit/>
            </a:bodyPr>
            <a:lstStyle/>
            <a:p>
              <a:pPr algn="ctr"/>
              <a:r>
                <a:rPr lang="en-US" sz="1050" b="1" dirty="0"/>
                <a:t>Patients That Suffered </a:t>
              </a:r>
              <a:br>
                <a:rPr lang="en-US" sz="1050" b="1" dirty="0"/>
              </a:br>
              <a:r>
                <a:rPr lang="en-US" sz="1050" b="1" dirty="0"/>
                <a:t>Major CV Events (%)</a:t>
              </a:r>
              <a:endParaRPr lang="en-US" sz="1050" b="1" baseline="30000" dirty="0"/>
            </a:p>
          </p:txBody>
        </p:sp>
        <p:cxnSp>
          <p:nvCxnSpPr>
            <p:cNvPr id="4" name="Straight Connector 3"/>
            <p:cNvCxnSpPr/>
            <p:nvPr/>
          </p:nvCxnSpPr>
          <p:spPr>
            <a:xfrm>
              <a:off x="1315812" y="2474379"/>
              <a:ext cx="3964394" cy="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5536207" y="2458693"/>
              <a:ext cx="2921643" cy="15686"/>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418554" y="2086624"/>
              <a:ext cx="3681334" cy="317009"/>
            </a:xfrm>
            <a:prstGeom prst="rect">
              <a:avLst/>
            </a:prstGeom>
            <a:noFill/>
          </p:spPr>
          <p:txBody>
            <a:bodyPr wrap="none" lIns="0" tIns="0" rIns="0" bIns="0" rtlCol="0" anchor="b" anchorCtr="0">
              <a:noAutofit/>
            </a:bodyPr>
            <a:lstStyle/>
            <a:p>
              <a:pPr algn="ctr"/>
              <a:r>
                <a:rPr lang="en-US" sz="1400" b="1" dirty="0">
                  <a:solidFill>
                    <a:srgbClr val="00BCE4"/>
                  </a:solidFill>
                </a:rPr>
                <a:t>Secondary Prevention</a:t>
              </a:r>
              <a:endParaRPr lang="en-US" sz="1400" b="1" baseline="30000" dirty="0">
                <a:solidFill>
                  <a:srgbClr val="00BCE4"/>
                </a:solidFill>
              </a:endParaRPr>
            </a:p>
          </p:txBody>
        </p:sp>
        <p:sp>
          <p:nvSpPr>
            <p:cNvPr id="7" name="TextBox 6"/>
            <p:cNvSpPr txBox="1"/>
            <p:nvPr/>
          </p:nvSpPr>
          <p:spPr>
            <a:xfrm>
              <a:off x="5683707" y="2065407"/>
              <a:ext cx="2639172" cy="317009"/>
            </a:xfrm>
            <a:prstGeom prst="rect">
              <a:avLst/>
            </a:prstGeom>
            <a:noFill/>
          </p:spPr>
          <p:txBody>
            <a:bodyPr wrap="none" lIns="0" tIns="0" rIns="0" bIns="0" rtlCol="0" anchor="b" anchorCtr="0">
              <a:noAutofit/>
            </a:bodyPr>
            <a:lstStyle/>
            <a:p>
              <a:pPr algn="ctr"/>
              <a:r>
                <a:rPr lang="en-US" sz="1400" b="1" dirty="0">
                  <a:solidFill>
                    <a:srgbClr val="00BCE4"/>
                  </a:solidFill>
                </a:rPr>
                <a:t>Primary Prevention</a:t>
              </a:r>
              <a:endParaRPr lang="en-US" sz="1400" b="1" baseline="30000" dirty="0">
                <a:solidFill>
                  <a:srgbClr val="00BCE4"/>
                </a:solidFill>
              </a:endParaRPr>
            </a:p>
          </p:txBody>
        </p:sp>
        <p:graphicFrame>
          <p:nvGraphicFramePr>
            <p:cNvPr id="9" name="Content Placeholder 3"/>
            <p:cNvGraphicFramePr>
              <a:graphicFrameLocks/>
            </p:cNvGraphicFramePr>
            <p:nvPr>
              <p:extLst>
                <p:ext uri="{D42A27DB-BD31-4B8C-83A1-F6EECF244321}">
                  <p14:modId xmlns:p14="http://schemas.microsoft.com/office/powerpoint/2010/main" val="1350071009"/>
                </p:ext>
              </p:extLst>
            </p:nvPr>
          </p:nvGraphicFramePr>
          <p:xfrm>
            <a:off x="797528" y="2483659"/>
            <a:ext cx="7418589" cy="3316352"/>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1215694" y="5117014"/>
              <a:ext cx="502061" cy="707886"/>
            </a:xfrm>
            <a:prstGeom prst="rect">
              <a:avLst/>
            </a:prstGeom>
            <a:noFill/>
          </p:spPr>
          <p:txBody>
            <a:bodyPr wrap="none" rtlCol="0">
              <a:spAutoFit/>
            </a:bodyPr>
            <a:lstStyle/>
            <a:p>
              <a:pPr algn="ctr"/>
              <a:r>
                <a:rPr lang="en-US" sz="1000" dirty="0"/>
                <a:t>4S</a:t>
              </a:r>
            </a:p>
            <a:p>
              <a:pPr algn="ctr"/>
              <a:endParaRPr lang="en-US" sz="1000" dirty="0"/>
            </a:p>
            <a:p>
              <a:pPr algn="ctr"/>
              <a:endParaRPr lang="en-US" sz="1000" dirty="0"/>
            </a:p>
            <a:p>
              <a:pPr algn="ctr"/>
              <a:r>
                <a:rPr lang="en-US" sz="1000" dirty="0"/>
                <a:t>4,444</a:t>
              </a:r>
            </a:p>
          </p:txBody>
        </p:sp>
        <p:sp>
          <p:nvSpPr>
            <p:cNvPr id="12" name="TextBox 11"/>
            <p:cNvSpPr txBox="1"/>
            <p:nvPr/>
          </p:nvSpPr>
          <p:spPr>
            <a:xfrm>
              <a:off x="1778335" y="5117014"/>
              <a:ext cx="540533" cy="707886"/>
            </a:xfrm>
            <a:prstGeom prst="rect">
              <a:avLst/>
            </a:prstGeom>
            <a:noFill/>
          </p:spPr>
          <p:txBody>
            <a:bodyPr wrap="none" rtlCol="0">
              <a:spAutoFit/>
            </a:bodyPr>
            <a:lstStyle/>
            <a:p>
              <a:pPr algn="ctr"/>
              <a:r>
                <a:rPr lang="en-US" sz="1000" dirty="0"/>
                <a:t>CARE</a:t>
              </a:r>
            </a:p>
            <a:p>
              <a:pPr algn="ctr"/>
              <a:endParaRPr lang="en-US" sz="1000" dirty="0"/>
            </a:p>
            <a:p>
              <a:pPr algn="ctr"/>
              <a:endParaRPr lang="en-US" sz="1000" dirty="0"/>
            </a:p>
            <a:p>
              <a:pPr algn="ctr"/>
              <a:r>
                <a:rPr lang="en-US" sz="1000" dirty="0"/>
                <a:t>4,159</a:t>
              </a:r>
            </a:p>
          </p:txBody>
        </p:sp>
        <p:sp>
          <p:nvSpPr>
            <p:cNvPr id="13" name="TextBox 12"/>
            <p:cNvSpPr txBox="1"/>
            <p:nvPr/>
          </p:nvSpPr>
          <p:spPr>
            <a:xfrm>
              <a:off x="2437820" y="5117014"/>
              <a:ext cx="503664" cy="707886"/>
            </a:xfrm>
            <a:prstGeom prst="rect">
              <a:avLst/>
            </a:prstGeom>
            <a:noFill/>
          </p:spPr>
          <p:txBody>
            <a:bodyPr wrap="none" rtlCol="0">
              <a:spAutoFit/>
            </a:bodyPr>
            <a:lstStyle/>
            <a:p>
              <a:r>
                <a:rPr lang="en-US" sz="1000" dirty="0"/>
                <a:t>LIPID</a:t>
              </a:r>
            </a:p>
            <a:p>
              <a:endParaRPr lang="en-US" sz="1000" dirty="0"/>
            </a:p>
            <a:p>
              <a:endParaRPr lang="en-US" sz="1000" dirty="0"/>
            </a:p>
            <a:p>
              <a:r>
                <a:rPr lang="en-US" sz="1000" dirty="0"/>
                <a:t>9,014</a:t>
              </a:r>
            </a:p>
          </p:txBody>
        </p:sp>
        <p:sp>
          <p:nvSpPr>
            <p:cNvPr id="14" name="TextBox 13"/>
            <p:cNvSpPr txBox="1"/>
            <p:nvPr/>
          </p:nvSpPr>
          <p:spPr>
            <a:xfrm>
              <a:off x="2935758" y="5117014"/>
              <a:ext cx="572593" cy="707886"/>
            </a:xfrm>
            <a:prstGeom prst="rect">
              <a:avLst/>
            </a:prstGeom>
            <a:noFill/>
          </p:spPr>
          <p:txBody>
            <a:bodyPr wrap="none" rtlCol="0">
              <a:spAutoFit/>
            </a:bodyPr>
            <a:lstStyle/>
            <a:p>
              <a:pPr algn="ctr"/>
              <a:r>
                <a:rPr lang="en-US" sz="1000" dirty="0"/>
                <a:t>HPS</a:t>
              </a:r>
            </a:p>
            <a:p>
              <a:pPr algn="ctr"/>
              <a:endParaRPr lang="en-US" sz="1000" dirty="0"/>
            </a:p>
            <a:p>
              <a:pPr algn="ctr"/>
              <a:endParaRPr lang="en-US" sz="1000" dirty="0"/>
            </a:p>
            <a:p>
              <a:pPr algn="ctr"/>
              <a:r>
                <a:rPr lang="en-US" sz="1000" dirty="0"/>
                <a:t>20,536</a:t>
              </a:r>
            </a:p>
          </p:txBody>
        </p:sp>
        <p:sp>
          <p:nvSpPr>
            <p:cNvPr id="15" name="TextBox 14"/>
            <p:cNvSpPr txBox="1"/>
            <p:nvPr/>
          </p:nvSpPr>
          <p:spPr>
            <a:xfrm>
              <a:off x="3410829" y="5117014"/>
              <a:ext cx="809837" cy="707886"/>
            </a:xfrm>
            <a:prstGeom prst="rect">
              <a:avLst/>
            </a:prstGeom>
            <a:noFill/>
          </p:spPr>
          <p:txBody>
            <a:bodyPr wrap="none" rtlCol="0">
              <a:spAutoFit/>
            </a:bodyPr>
            <a:lstStyle/>
            <a:p>
              <a:pPr algn="ctr"/>
              <a:r>
                <a:rPr lang="en-US" sz="1000" dirty="0"/>
                <a:t>PROSPER</a:t>
              </a:r>
            </a:p>
            <a:p>
              <a:pPr algn="ctr"/>
              <a:endParaRPr lang="en-US" sz="1000" dirty="0"/>
            </a:p>
            <a:p>
              <a:pPr algn="ctr"/>
              <a:endParaRPr lang="en-US" sz="1000" dirty="0"/>
            </a:p>
            <a:p>
              <a:pPr algn="ctr"/>
              <a:r>
                <a:rPr lang="en-US" sz="1000" dirty="0"/>
                <a:t>5,804</a:t>
              </a:r>
            </a:p>
          </p:txBody>
        </p:sp>
        <p:sp>
          <p:nvSpPr>
            <p:cNvPr id="16" name="TextBox 15"/>
            <p:cNvSpPr txBox="1"/>
            <p:nvPr/>
          </p:nvSpPr>
          <p:spPr>
            <a:xfrm>
              <a:off x="4100218" y="5117014"/>
              <a:ext cx="617477" cy="707886"/>
            </a:xfrm>
            <a:prstGeom prst="rect">
              <a:avLst/>
            </a:prstGeom>
            <a:noFill/>
          </p:spPr>
          <p:txBody>
            <a:bodyPr wrap="none" rtlCol="0">
              <a:spAutoFit/>
            </a:bodyPr>
            <a:lstStyle/>
            <a:p>
              <a:pPr algn="ctr"/>
              <a:r>
                <a:rPr lang="en-US" sz="1000" dirty="0"/>
                <a:t>ASPEN</a:t>
              </a:r>
            </a:p>
            <a:p>
              <a:pPr algn="ctr"/>
              <a:endParaRPr lang="en-US" sz="1000" dirty="0"/>
            </a:p>
            <a:p>
              <a:pPr algn="ctr"/>
              <a:endParaRPr lang="en-US" sz="1000" dirty="0"/>
            </a:p>
            <a:p>
              <a:pPr algn="ctr"/>
              <a:r>
                <a:rPr lang="en-US" sz="1000" dirty="0"/>
                <a:t>2,410</a:t>
              </a:r>
            </a:p>
          </p:txBody>
        </p:sp>
        <p:sp>
          <p:nvSpPr>
            <p:cNvPr id="17" name="TextBox 16"/>
            <p:cNvSpPr txBox="1"/>
            <p:nvPr/>
          </p:nvSpPr>
          <p:spPr>
            <a:xfrm>
              <a:off x="4707260" y="5117014"/>
              <a:ext cx="572593" cy="707886"/>
            </a:xfrm>
            <a:prstGeom prst="rect">
              <a:avLst/>
            </a:prstGeom>
            <a:noFill/>
          </p:spPr>
          <p:txBody>
            <a:bodyPr wrap="none" rtlCol="0">
              <a:spAutoFit/>
            </a:bodyPr>
            <a:lstStyle/>
            <a:p>
              <a:pPr algn="ctr"/>
              <a:r>
                <a:rPr lang="en-US" sz="1000" dirty="0"/>
                <a:t>TNT</a:t>
              </a:r>
            </a:p>
            <a:p>
              <a:pPr algn="ctr"/>
              <a:endParaRPr lang="en-US" sz="1000" dirty="0"/>
            </a:p>
            <a:p>
              <a:pPr algn="ctr"/>
              <a:endParaRPr lang="en-US" sz="1000" dirty="0"/>
            </a:p>
            <a:p>
              <a:pPr algn="ctr"/>
              <a:r>
                <a:rPr lang="en-US" sz="1000" dirty="0"/>
                <a:t>10,001</a:t>
              </a:r>
            </a:p>
          </p:txBody>
        </p:sp>
        <p:sp>
          <p:nvSpPr>
            <p:cNvPr id="18" name="TextBox 17"/>
            <p:cNvSpPr txBox="1"/>
            <p:nvPr/>
          </p:nvSpPr>
          <p:spPr>
            <a:xfrm>
              <a:off x="5243217" y="5117014"/>
              <a:ext cx="625491" cy="707886"/>
            </a:xfrm>
            <a:prstGeom prst="rect">
              <a:avLst/>
            </a:prstGeom>
            <a:noFill/>
          </p:spPr>
          <p:txBody>
            <a:bodyPr wrap="none" rtlCol="0">
              <a:spAutoFit/>
            </a:bodyPr>
            <a:lstStyle/>
            <a:p>
              <a:pPr algn="ctr"/>
              <a:r>
                <a:rPr lang="en-US" sz="1000" dirty="0"/>
                <a:t>ASCOT</a:t>
              </a:r>
            </a:p>
            <a:p>
              <a:pPr algn="ctr"/>
              <a:r>
                <a:rPr lang="en-US" sz="1000" dirty="0"/>
                <a:t>-LLA</a:t>
              </a:r>
            </a:p>
            <a:p>
              <a:pPr algn="ctr"/>
              <a:endParaRPr lang="en-US" sz="1000" dirty="0"/>
            </a:p>
            <a:p>
              <a:pPr algn="ctr"/>
              <a:r>
                <a:rPr lang="en-US" sz="1000" dirty="0"/>
                <a:t>10,305</a:t>
              </a:r>
            </a:p>
          </p:txBody>
        </p:sp>
        <p:sp>
          <p:nvSpPr>
            <p:cNvPr id="19" name="TextBox 18"/>
            <p:cNvSpPr txBox="1"/>
            <p:nvPr/>
          </p:nvSpPr>
          <p:spPr>
            <a:xfrm>
              <a:off x="5805053" y="5117014"/>
              <a:ext cx="667170" cy="707886"/>
            </a:xfrm>
            <a:prstGeom prst="rect">
              <a:avLst/>
            </a:prstGeom>
            <a:noFill/>
          </p:spPr>
          <p:txBody>
            <a:bodyPr wrap="none" rtlCol="0">
              <a:spAutoFit/>
            </a:bodyPr>
            <a:lstStyle/>
            <a:p>
              <a:pPr algn="ctr"/>
              <a:r>
                <a:rPr lang="en-US" sz="1000" dirty="0"/>
                <a:t>ALLHAT</a:t>
              </a:r>
            </a:p>
            <a:p>
              <a:pPr algn="ctr"/>
              <a:endParaRPr lang="en-US" sz="1000" dirty="0"/>
            </a:p>
            <a:p>
              <a:pPr algn="ctr"/>
              <a:endParaRPr lang="en-US" sz="1000" dirty="0"/>
            </a:p>
            <a:p>
              <a:pPr algn="ctr"/>
              <a:r>
                <a:rPr lang="en-US" sz="1000" dirty="0"/>
                <a:t>10,355</a:t>
              </a:r>
            </a:p>
          </p:txBody>
        </p:sp>
        <p:sp>
          <p:nvSpPr>
            <p:cNvPr id="20" name="TextBox 19"/>
            <p:cNvSpPr txBox="1"/>
            <p:nvPr/>
          </p:nvSpPr>
          <p:spPr>
            <a:xfrm>
              <a:off x="6374855" y="5117014"/>
              <a:ext cx="743918" cy="707886"/>
            </a:xfrm>
            <a:prstGeom prst="rect">
              <a:avLst/>
            </a:prstGeom>
            <a:noFill/>
          </p:spPr>
          <p:txBody>
            <a:bodyPr wrap="square" rtlCol="0">
              <a:spAutoFit/>
            </a:bodyPr>
            <a:lstStyle/>
            <a:p>
              <a:pPr algn="ctr"/>
              <a:r>
                <a:rPr lang="en-US" sz="1000" dirty="0"/>
                <a:t>WOSCOPS</a:t>
              </a:r>
            </a:p>
            <a:p>
              <a:pPr algn="ctr"/>
              <a:endParaRPr lang="en-US" sz="1000" dirty="0"/>
            </a:p>
            <a:p>
              <a:pPr algn="ctr"/>
              <a:r>
                <a:rPr lang="en-US" sz="1000" dirty="0"/>
                <a:t>6,595</a:t>
              </a:r>
            </a:p>
          </p:txBody>
        </p:sp>
        <p:sp>
          <p:nvSpPr>
            <p:cNvPr id="21" name="TextBox 20"/>
            <p:cNvSpPr txBox="1"/>
            <p:nvPr/>
          </p:nvSpPr>
          <p:spPr>
            <a:xfrm>
              <a:off x="6923564" y="5117014"/>
              <a:ext cx="774400" cy="707886"/>
            </a:xfrm>
            <a:prstGeom prst="rect">
              <a:avLst/>
            </a:prstGeom>
            <a:noFill/>
          </p:spPr>
          <p:txBody>
            <a:bodyPr wrap="square" rtlCol="0">
              <a:spAutoFit/>
            </a:bodyPr>
            <a:lstStyle/>
            <a:p>
              <a:pPr algn="ctr"/>
              <a:r>
                <a:rPr lang="en-US" sz="1000" dirty="0"/>
                <a:t>AFCAPS/</a:t>
              </a:r>
              <a:r>
                <a:rPr lang="en-US" sz="1000" dirty="0" err="1"/>
                <a:t>TexCAPS</a:t>
              </a:r>
              <a:endParaRPr lang="en-US" sz="1000" dirty="0"/>
            </a:p>
            <a:p>
              <a:pPr algn="ctr"/>
              <a:endParaRPr lang="en-US" sz="1000" dirty="0"/>
            </a:p>
            <a:p>
              <a:pPr algn="ctr"/>
              <a:r>
                <a:rPr lang="en-US" sz="1000" dirty="0"/>
                <a:t>6,605</a:t>
              </a:r>
            </a:p>
          </p:txBody>
        </p:sp>
        <p:sp>
          <p:nvSpPr>
            <p:cNvPr id="22" name="TextBox 21"/>
            <p:cNvSpPr txBox="1"/>
            <p:nvPr/>
          </p:nvSpPr>
          <p:spPr>
            <a:xfrm>
              <a:off x="7643385" y="5117014"/>
              <a:ext cx="691577" cy="707886"/>
            </a:xfrm>
            <a:prstGeom prst="rect">
              <a:avLst/>
            </a:prstGeom>
            <a:noFill/>
          </p:spPr>
          <p:txBody>
            <a:bodyPr wrap="square" rtlCol="0">
              <a:spAutoFit/>
            </a:bodyPr>
            <a:lstStyle/>
            <a:p>
              <a:r>
                <a:rPr lang="en-US" sz="1000" dirty="0"/>
                <a:t>CARDS</a:t>
              </a:r>
            </a:p>
            <a:p>
              <a:endParaRPr lang="en-US" sz="1000" dirty="0"/>
            </a:p>
            <a:p>
              <a:endParaRPr lang="en-US" sz="1000" dirty="0"/>
            </a:p>
            <a:p>
              <a:r>
                <a:rPr lang="en-US" sz="1000" dirty="0"/>
                <a:t>2,838</a:t>
              </a:r>
            </a:p>
          </p:txBody>
        </p:sp>
        <p:sp>
          <p:nvSpPr>
            <p:cNvPr id="8" name="TextBox 7"/>
            <p:cNvSpPr txBox="1"/>
            <p:nvPr/>
          </p:nvSpPr>
          <p:spPr>
            <a:xfrm>
              <a:off x="371393" y="5101234"/>
              <a:ext cx="845103" cy="400110"/>
            </a:xfrm>
            <a:prstGeom prst="rect">
              <a:avLst/>
            </a:prstGeom>
            <a:noFill/>
          </p:spPr>
          <p:txBody>
            <a:bodyPr wrap="none" rtlCol="0">
              <a:spAutoFit/>
            </a:bodyPr>
            <a:lstStyle/>
            <a:p>
              <a:pPr algn="r"/>
              <a:r>
                <a:rPr lang="en-US" sz="1000" b="1" dirty="0"/>
                <a:t>Statin Trial</a:t>
              </a:r>
              <a:br>
                <a:rPr lang="en-US" sz="1000" b="1" dirty="0"/>
              </a:br>
              <a:r>
                <a:rPr lang="en-US" sz="1000" b="1" dirty="0"/>
                <a:t>Name</a:t>
              </a:r>
            </a:p>
          </p:txBody>
        </p:sp>
        <p:sp>
          <p:nvSpPr>
            <p:cNvPr id="25" name="TextBox 24"/>
            <p:cNvSpPr txBox="1"/>
            <p:nvPr/>
          </p:nvSpPr>
          <p:spPr>
            <a:xfrm>
              <a:off x="938856" y="5566877"/>
              <a:ext cx="277640" cy="246221"/>
            </a:xfrm>
            <a:prstGeom prst="rect">
              <a:avLst/>
            </a:prstGeom>
            <a:noFill/>
          </p:spPr>
          <p:txBody>
            <a:bodyPr wrap="none" rtlCol="0">
              <a:spAutoFit/>
            </a:bodyPr>
            <a:lstStyle/>
            <a:p>
              <a:r>
                <a:rPr lang="en-US" sz="1000" b="1" dirty="0"/>
                <a:t>N</a:t>
              </a:r>
            </a:p>
          </p:txBody>
        </p:sp>
      </p:grpSp>
    </p:spTree>
    <p:extLst>
      <p:ext uri="{BB962C8B-B14F-4D97-AF65-F5344CB8AC3E}">
        <p14:creationId xmlns:p14="http://schemas.microsoft.com/office/powerpoint/2010/main" val="41414943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1924327150"/>
              </p:ext>
            </p:extLst>
          </p:nvPr>
        </p:nvGraphicFramePr>
        <p:xfrm>
          <a:off x="1411851" y="2133120"/>
          <a:ext cx="5840859" cy="31275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820929" y="4999198"/>
            <a:ext cx="5625947" cy="276999"/>
          </a:xfrm>
          <a:prstGeom prst="rect">
            <a:avLst/>
          </a:prstGeom>
          <a:noFill/>
        </p:spPr>
        <p:txBody>
          <a:bodyPr wrap="square" rtlCol="0">
            <a:spAutoFit/>
          </a:bodyPr>
          <a:lstStyle/>
          <a:p>
            <a:r>
              <a:rPr lang="en-US" sz="1200" b="1" dirty="0"/>
              <a:t>N                    4,162                            8,888                             10,001</a:t>
            </a:r>
          </a:p>
        </p:txBody>
      </p:sp>
      <p:sp>
        <p:nvSpPr>
          <p:cNvPr id="11" name="TextBox 10"/>
          <p:cNvSpPr txBox="1"/>
          <p:nvPr/>
        </p:nvSpPr>
        <p:spPr>
          <a:xfrm>
            <a:off x="898214" y="5572564"/>
            <a:ext cx="6057389" cy="276999"/>
          </a:xfrm>
          <a:prstGeom prst="rect">
            <a:avLst/>
          </a:prstGeom>
          <a:noFill/>
        </p:spPr>
        <p:txBody>
          <a:bodyPr wrap="square" rtlCol="0">
            <a:spAutoFit/>
          </a:bodyPr>
          <a:lstStyle/>
          <a:p>
            <a:r>
              <a:rPr lang="en-US" sz="1200" b="1" dirty="0"/>
              <a:t>LDL-C,* mg/dL              95          62                    104         81                    101        77</a:t>
            </a:r>
          </a:p>
        </p:txBody>
      </p:sp>
      <p:sp>
        <p:nvSpPr>
          <p:cNvPr id="12" name="TextBox 11"/>
          <p:cNvSpPr txBox="1"/>
          <p:nvPr/>
        </p:nvSpPr>
        <p:spPr>
          <a:xfrm>
            <a:off x="2332233" y="4805733"/>
            <a:ext cx="1418978" cy="261610"/>
          </a:xfrm>
          <a:prstGeom prst="rect">
            <a:avLst/>
          </a:prstGeom>
          <a:noFill/>
        </p:spPr>
        <p:txBody>
          <a:bodyPr wrap="none" rtlCol="0">
            <a:spAutoFit/>
          </a:bodyPr>
          <a:lstStyle/>
          <a:p>
            <a:r>
              <a:rPr lang="en-US" sz="1100" b="1" dirty="0"/>
              <a:t>PROVE IT-TIMI 22</a:t>
            </a:r>
            <a:r>
              <a:rPr lang="en-US" sz="1100" b="1" baseline="30000" dirty="0"/>
              <a:t>1</a:t>
            </a:r>
          </a:p>
        </p:txBody>
      </p:sp>
      <p:sp>
        <p:nvSpPr>
          <p:cNvPr id="13" name="TextBox 12"/>
          <p:cNvSpPr txBox="1"/>
          <p:nvPr/>
        </p:nvSpPr>
        <p:spPr>
          <a:xfrm>
            <a:off x="4342272" y="4805733"/>
            <a:ext cx="688009" cy="261610"/>
          </a:xfrm>
          <a:prstGeom prst="rect">
            <a:avLst/>
          </a:prstGeom>
          <a:noFill/>
        </p:spPr>
        <p:txBody>
          <a:bodyPr wrap="none" rtlCol="0">
            <a:spAutoFit/>
          </a:bodyPr>
          <a:lstStyle/>
          <a:p>
            <a:r>
              <a:rPr lang="en-US" sz="1100" b="1" dirty="0"/>
              <a:t>IDEAL</a:t>
            </a:r>
            <a:r>
              <a:rPr lang="en-US" sz="1100" b="1" baseline="30000" dirty="0"/>
              <a:t>2</a:t>
            </a:r>
          </a:p>
        </p:txBody>
      </p:sp>
      <p:sp>
        <p:nvSpPr>
          <p:cNvPr id="14" name="TextBox 13"/>
          <p:cNvSpPr txBox="1"/>
          <p:nvPr/>
        </p:nvSpPr>
        <p:spPr>
          <a:xfrm>
            <a:off x="6089399" y="4805733"/>
            <a:ext cx="513282" cy="261610"/>
          </a:xfrm>
          <a:prstGeom prst="rect">
            <a:avLst/>
          </a:prstGeom>
          <a:noFill/>
        </p:spPr>
        <p:txBody>
          <a:bodyPr wrap="none" rtlCol="0">
            <a:spAutoFit/>
          </a:bodyPr>
          <a:lstStyle/>
          <a:p>
            <a:r>
              <a:rPr lang="en-US" sz="1100" b="1" dirty="0"/>
              <a:t>TNT</a:t>
            </a:r>
            <a:r>
              <a:rPr lang="en-US" sz="1100" b="1" baseline="30000" dirty="0"/>
              <a:t>3</a:t>
            </a:r>
          </a:p>
        </p:txBody>
      </p:sp>
      <p:sp>
        <p:nvSpPr>
          <p:cNvPr id="15" name="TextBox 14"/>
          <p:cNvSpPr txBox="1"/>
          <p:nvPr/>
        </p:nvSpPr>
        <p:spPr>
          <a:xfrm>
            <a:off x="461729" y="5929519"/>
            <a:ext cx="3217547" cy="369332"/>
          </a:xfrm>
          <a:prstGeom prst="rect">
            <a:avLst/>
          </a:prstGeom>
          <a:noFill/>
        </p:spPr>
        <p:txBody>
          <a:bodyPr wrap="none" rtlCol="0">
            <a:spAutoFit/>
          </a:bodyPr>
          <a:lstStyle/>
          <a:p>
            <a:r>
              <a:rPr lang="en-US" sz="900" dirty="0"/>
              <a:t>* Mean or median LDL-C after treatment.</a:t>
            </a:r>
          </a:p>
          <a:p>
            <a:r>
              <a:rPr lang="en-US" sz="900" dirty="0"/>
              <a:t>ACS = acute coronary syndrome; MI = Myocardia Infarction</a:t>
            </a:r>
          </a:p>
        </p:txBody>
      </p:sp>
      <p:sp>
        <p:nvSpPr>
          <p:cNvPr id="17" name="TextBox 16"/>
          <p:cNvSpPr txBox="1"/>
          <p:nvPr/>
        </p:nvSpPr>
        <p:spPr>
          <a:xfrm>
            <a:off x="461729" y="6245177"/>
            <a:ext cx="6534878" cy="369332"/>
          </a:xfrm>
          <a:prstGeom prst="rect">
            <a:avLst/>
          </a:prstGeom>
          <a:noFill/>
        </p:spPr>
        <p:txBody>
          <a:bodyPr wrap="square" rtlCol="0">
            <a:spAutoFit/>
          </a:bodyPr>
          <a:lstStyle/>
          <a:p>
            <a:r>
              <a:rPr lang="en-US" sz="900" b="1" dirty="0"/>
              <a:t>1. </a:t>
            </a:r>
            <a:r>
              <a:rPr lang="en-US" sz="900" dirty="0"/>
              <a:t>Cannon CP, et al. </a:t>
            </a:r>
            <a:r>
              <a:rPr lang="en-US" sz="900" i="1" dirty="0"/>
              <a:t>N Engl J Med</a:t>
            </a:r>
            <a:r>
              <a:rPr lang="en-US" sz="900" dirty="0"/>
              <a:t>. 2004;350:1495-1504. </a:t>
            </a:r>
            <a:r>
              <a:rPr lang="en-US" sz="900" b="1" dirty="0"/>
              <a:t>2. </a:t>
            </a:r>
            <a:r>
              <a:rPr lang="en-US" sz="900" dirty="0"/>
              <a:t>Pederson TR, et al</a:t>
            </a:r>
            <a:r>
              <a:rPr lang="en-US" sz="900" i="1" dirty="0"/>
              <a:t>. JAMA</a:t>
            </a:r>
            <a:r>
              <a:rPr lang="en-US" sz="900" dirty="0"/>
              <a:t>. 2005;294:2437-2445. </a:t>
            </a:r>
            <a:r>
              <a:rPr lang="en-US" sz="900" b="1" dirty="0"/>
              <a:t>3. </a:t>
            </a:r>
            <a:r>
              <a:rPr lang="en-US" sz="900" dirty="0"/>
              <a:t>LaRosa JC, et al. </a:t>
            </a:r>
            <a:r>
              <a:rPr lang="en-US" sz="900" i="1" dirty="0"/>
              <a:t>N Engl Med</a:t>
            </a:r>
            <a:r>
              <a:rPr lang="en-US" sz="900" dirty="0"/>
              <a:t>. 2005;352:1425-1435. </a:t>
            </a:r>
          </a:p>
        </p:txBody>
      </p:sp>
      <p:sp>
        <p:nvSpPr>
          <p:cNvPr id="3" name="TextBox 2"/>
          <p:cNvSpPr txBox="1"/>
          <p:nvPr/>
        </p:nvSpPr>
        <p:spPr>
          <a:xfrm>
            <a:off x="1882169" y="1521638"/>
            <a:ext cx="5234151" cy="523220"/>
          </a:xfrm>
          <a:prstGeom prst="rect">
            <a:avLst/>
          </a:prstGeom>
          <a:noFill/>
        </p:spPr>
        <p:txBody>
          <a:bodyPr wrap="square" rtlCol="0">
            <a:spAutoFit/>
          </a:bodyPr>
          <a:lstStyle/>
          <a:p>
            <a:pPr algn="ctr"/>
            <a:r>
              <a:rPr lang="en-US" sz="1400" b="1" dirty="0"/>
              <a:t>Incidence of Major CVD Events and Levels of LDL-C in Patients Receiving Standard or High-Dose Statin Therapy</a:t>
            </a:r>
          </a:p>
        </p:txBody>
      </p:sp>
      <p:sp>
        <p:nvSpPr>
          <p:cNvPr id="4" name="Title 3"/>
          <p:cNvSpPr>
            <a:spLocks noGrp="1"/>
          </p:cNvSpPr>
          <p:nvPr>
            <p:ph type="title"/>
          </p:nvPr>
        </p:nvSpPr>
        <p:spPr/>
        <p:txBody>
          <a:bodyPr/>
          <a:lstStyle/>
          <a:p>
            <a:r>
              <a:rPr lang="en-US" sz="2800" dirty="0"/>
              <a:t>Residual CV Risk Remains in Those Receiving Treatment with High-Intensity Statins</a:t>
            </a:r>
          </a:p>
        </p:txBody>
      </p:sp>
      <p:sp>
        <p:nvSpPr>
          <p:cNvPr id="16" name="TextBox 15"/>
          <p:cNvSpPr txBox="1"/>
          <p:nvPr/>
        </p:nvSpPr>
        <p:spPr>
          <a:xfrm>
            <a:off x="639654" y="5285881"/>
            <a:ext cx="7189254" cy="276999"/>
          </a:xfrm>
          <a:prstGeom prst="rect">
            <a:avLst/>
          </a:prstGeom>
          <a:noFill/>
        </p:spPr>
        <p:txBody>
          <a:bodyPr wrap="square" rtlCol="0">
            <a:spAutoFit/>
          </a:bodyPr>
          <a:lstStyle/>
          <a:p>
            <a:r>
              <a:rPr lang="en-US" sz="1200" b="1" dirty="0"/>
              <a:t>Patient Population       	        ACS 	                 History of MI	              Stable CHD</a:t>
            </a:r>
          </a:p>
        </p:txBody>
      </p:sp>
    </p:spTree>
    <p:extLst>
      <p:ext uri="{BB962C8B-B14F-4D97-AF65-F5344CB8AC3E}">
        <p14:creationId xmlns:p14="http://schemas.microsoft.com/office/powerpoint/2010/main" val="3715947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02920" y="1324221"/>
            <a:ext cx="7995621" cy="4247317"/>
          </a:xfrm>
        </p:spPr>
        <p:txBody>
          <a:bodyPr/>
          <a:lstStyle/>
          <a:p>
            <a:pPr>
              <a:spcAft>
                <a:spcPts val="0"/>
              </a:spcAft>
            </a:pPr>
            <a:r>
              <a:rPr lang="en-US" sz="1600" dirty="0"/>
              <a:t>Recent declines in cardiovascular (CV) mortality in the US have slowed</a:t>
            </a:r>
            <a:r>
              <a:rPr lang="en-US" sz="1600" baseline="30000" dirty="0"/>
              <a:t>1</a:t>
            </a:r>
          </a:p>
          <a:p>
            <a:pPr>
              <a:spcAft>
                <a:spcPts val="0"/>
              </a:spcAft>
            </a:pPr>
            <a:r>
              <a:rPr lang="en-US" sz="1600" dirty="0"/>
              <a:t>Multiple factors contribute to residual cardiovascular risk, some of which are modifiable</a:t>
            </a:r>
            <a:r>
              <a:rPr lang="en-US" sz="1600" baseline="30000" dirty="0"/>
              <a:t>2</a:t>
            </a:r>
          </a:p>
          <a:p>
            <a:pPr>
              <a:spcAft>
                <a:spcPts val="0"/>
              </a:spcAft>
            </a:pPr>
            <a:r>
              <a:rPr lang="en-US" sz="1600" dirty="0"/>
              <a:t>Major modifiable risk factors include smoking, high blood pressure, obesity, diet, diabetes, and blood lipids. There is additional interplay among these risk factors</a:t>
            </a:r>
            <a:r>
              <a:rPr lang="en-US" sz="1600" baseline="30000" dirty="0"/>
              <a:t>3-4</a:t>
            </a:r>
          </a:p>
          <a:p>
            <a:pPr lvl="1">
              <a:spcBef>
                <a:spcPts val="1200"/>
              </a:spcBef>
              <a:spcAft>
                <a:spcPts val="0"/>
              </a:spcAft>
            </a:pPr>
            <a:r>
              <a:rPr lang="en-US" sz="1400" dirty="0"/>
              <a:t>A substantial number of Americans continue to smoke and the prevalence of obesity continues to increase over time for all age groups</a:t>
            </a:r>
            <a:r>
              <a:rPr lang="en-US" sz="1400" baseline="30000" dirty="0"/>
              <a:t>5</a:t>
            </a:r>
          </a:p>
          <a:p>
            <a:pPr lvl="1">
              <a:spcBef>
                <a:spcPts val="1200"/>
              </a:spcBef>
              <a:spcAft>
                <a:spcPts val="0"/>
              </a:spcAft>
            </a:pPr>
            <a:r>
              <a:rPr lang="en-US" sz="1400" dirty="0"/>
              <a:t>Despite reduction in CV outcomes with blood pressure lowering therapies, residual risk </a:t>
            </a:r>
            <a:br>
              <a:rPr lang="en-US" sz="1400" dirty="0"/>
            </a:br>
            <a:r>
              <a:rPr lang="en-US" sz="1400" dirty="0"/>
              <a:t>still exists</a:t>
            </a:r>
            <a:r>
              <a:rPr lang="en-US" sz="1400" baseline="30000" dirty="0"/>
              <a:t>6</a:t>
            </a:r>
          </a:p>
          <a:p>
            <a:pPr lvl="1">
              <a:spcBef>
                <a:spcPts val="1200"/>
              </a:spcBef>
              <a:spcAft>
                <a:spcPts val="0"/>
              </a:spcAft>
            </a:pPr>
            <a:r>
              <a:rPr lang="en-US" sz="1400" dirty="0"/>
              <a:t>Lipid-lowering therapies, namely statins, can reduce CV events, though many patients continue to have further CV events and residual risk can remain despite high-intensity </a:t>
            </a:r>
            <a:br>
              <a:rPr lang="en-US" sz="1400" dirty="0"/>
            </a:br>
            <a:r>
              <a:rPr lang="en-US" sz="1400" dirty="0"/>
              <a:t>statin treatment</a:t>
            </a:r>
            <a:r>
              <a:rPr lang="en-US" sz="1400" baseline="30000" dirty="0"/>
              <a:t>7-11</a:t>
            </a:r>
            <a:endParaRPr lang="en-US" sz="1400" dirty="0"/>
          </a:p>
          <a:p>
            <a:pPr>
              <a:spcAft>
                <a:spcPts val="0"/>
              </a:spcAft>
            </a:pPr>
            <a:r>
              <a:rPr lang="en-US" sz="1600" b="1" dirty="0"/>
              <a:t>Despite current treatment, residual CV risk may remain in patients who continue to have CV events</a:t>
            </a:r>
            <a:r>
              <a:rPr lang="en-US" sz="1600" b="1" baseline="30000" dirty="0"/>
              <a:t>7-11</a:t>
            </a:r>
          </a:p>
        </p:txBody>
      </p:sp>
      <p:sp>
        <p:nvSpPr>
          <p:cNvPr id="3" name="Text Box 4"/>
          <p:cNvSpPr txBox="1">
            <a:spLocks noChangeArrowheads="1"/>
          </p:cNvSpPr>
          <p:nvPr/>
        </p:nvSpPr>
        <p:spPr bwMode="gray">
          <a:xfrm>
            <a:off x="502921" y="5940921"/>
            <a:ext cx="6583680" cy="784830"/>
          </a:xfrm>
          <a:prstGeom prst="rect">
            <a:avLst/>
          </a:prstGeom>
          <a:noFill/>
          <a:ln w="9525">
            <a:noFill/>
            <a:miter lim="800000"/>
            <a:headEnd/>
            <a:tailEnd/>
          </a:ln>
          <a:effectLst/>
        </p:spPr>
        <p:txBody>
          <a:bodyPr wrap="square" anchor="b">
            <a:spAutoFit/>
          </a:bodyPr>
          <a:lstStyle/>
          <a:p>
            <a:pPr defTabSz="914309">
              <a:defRPr/>
            </a:pPr>
            <a:r>
              <a:rPr lang="en-US" sz="900" b="1" dirty="0"/>
              <a:t>1. </a:t>
            </a:r>
            <a:r>
              <a:rPr lang="en-US" sz="900" dirty="0"/>
              <a:t>Sidney S, et al. </a:t>
            </a:r>
            <a:r>
              <a:rPr lang="pt-BR" sz="900" i="1" dirty="0"/>
              <a:t>JAMA Cardiol</a:t>
            </a:r>
            <a:r>
              <a:rPr lang="pt-BR" sz="900" dirty="0"/>
              <a:t>. 2016;1(5):594-599. </a:t>
            </a:r>
            <a:r>
              <a:rPr lang="en-US" sz="900" b="1" dirty="0"/>
              <a:t>2.</a:t>
            </a:r>
            <a:r>
              <a:rPr lang="en-US" sz="900" dirty="0"/>
              <a:t> </a:t>
            </a:r>
            <a:r>
              <a:rPr lang="en-US" sz="900" kern="0" dirty="0">
                <a:solidFill>
                  <a:sysClr val="windowText" lastClr="000000"/>
                </a:solidFill>
                <a:latin typeface="Arial" pitchFamily="34" charset="0"/>
                <a:ea typeface="ＭＳ Ｐゴシック" pitchFamily="34" charset="-128"/>
              </a:rPr>
              <a:t>Mora S, et al. </a:t>
            </a:r>
            <a:r>
              <a:rPr lang="en-US" sz="900" i="1" kern="0" dirty="0">
                <a:solidFill>
                  <a:sysClr val="windowText" lastClr="000000"/>
                </a:solidFill>
                <a:latin typeface="Arial" pitchFamily="34" charset="0"/>
                <a:ea typeface="ＭＳ Ｐゴシック" pitchFamily="34" charset="-128"/>
              </a:rPr>
              <a:t>Circulation</a:t>
            </a:r>
            <a:r>
              <a:rPr lang="en-US" sz="900" kern="0" dirty="0">
                <a:solidFill>
                  <a:sysClr val="windowText" lastClr="000000"/>
                </a:solidFill>
                <a:latin typeface="Arial" pitchFamily="34" charset="0"/>
                <a:ea typeface="ＭＳ Ｐゴシック" pitchFamily="34" charset="-128"/>
              </a:rPr>
              <a:t>. 2012;125:1979-1987</a:t>
            </a:r>
            <a:r>
              <a:rPr lang="en-US" sz="900" kern="0" dirty="0">
                <a:solidFill>
                  <a:sysClr val="windowText" lastClr="000000"/>
                </a:solidFill>
                <a:cs typeface="Arial"/>
              </a:rPr>
              <a:t>. </a:t>
            </a:r>
            <a:r>
              <a:rPr lang="en-US" sz="900" b="1" kern="0" dirty="0">
                <a:solidFill>
                  <a:sysClr val="windowText" lastClr="000000"/>
                </a:solidFill>
                <a:cs typeface="Arial"/>
              </a:rPr>
              <a:t>3. </a:t>
            </a:r>
            <a:r>
              <a:rPr lang="en-US" sz="900" dirty="0"/>
              <a:t>Keenan TE, et al. </a:t>
            </a:r>
            <a:r>
              <a:rPr lang="en-US" sz="900" dirty="0" err="1"/>
              <a:t>Curr</a:t>
            </a:r>
            <a:r>
              <a:rPr lang="en-US" sz="900" dirty="0"/>
              <a:t> </a:t>
            </a:r>
            <a:r>
              <a:rPr lang="en-US" sz="900" dirty="0" err="1"/>
              <a:t>Cardiol</a:t>
            </a:r>
            <a:r>
              <a:rPr lang="en-US" sz="900" dirty="0"/>
              <a:t> Rep. 2013;(9):396. </a:t>
            </a:r>
            <a:r>
              <a:rPr lang="en-US" sz="900" b="1" dirty="0"/>
              <a:t>4.</a:t>
            </a:r>
            <a:r>
              <a:rPr lang="en-US" sz="900" dirty="0"/>
              <a:t> </a:t>
            </a:r>
            <a:r>
              <a:rPr lang="en-US" sz="900" dirty="0" err="1"/>
              <a:t>Mendis</a:t>
            </a:r>
            <a:r>
              <a:rPr lang="en-US" sz="900" dirty="0"/>
              <a:t> S, et al. World Health Organization. 2011. </a:t>
            </a:r>
            <a:r>
              <a:rPr lang="en-US" sz="900" b="1" kern="0" dirty="0">
                <a:solidFill>
                  <a:sysClr val="windowText" lastClr="000000"/>
                </a:solidFill>
              </a:rPr>
              <a:t>5.</a:t>
            </a:r>
            <a:r>
              <a:rPr lang="en-US" sz="900" kern="0" dirty="0">
                <a:solidFill>
                  <a:sysClr val="windowText" lastClr="000000"/>
                </a:solidFill>
              </a:rPr>
              <a:t> </a:t>
            </a:r>
            <a:r>
              <a:rPr lang="en-US" sz="900" dirty="0" err="1"/>
              <a:t>Mozaffarian</a:t>
            </a:r>
            <a:r>
              <a:rPr lang="en-US" sz="900" dirty="0"/>
              <a:t> D, et al. </a:t>
            </a:r>
            <a:r>
              <a:rPr lang="en-US" sz="900" i="1" dirty="0"/>
              <a:t>Circulation. </a:t>
            </a:r>
            <a:r>
              <a:rPr lang="en-US" sz="900" dirty="0"/>
              <a:t>2015;133(4):e38-360. </a:t>
            </a:r>
            <a:r>
              <a:rPr lang="en-US" sz="900" b="1" dirty="0"/>
              <a:t>6.</a:t>
            </a:r>
            <a:r>
              <a:rPr lang="en-US" sz="900" dirty="0"/>
              <a:t> ALLHAT. </a:t>
            </a:r>
            <a:r>
              <a:rPr lang="en-US" sz="900" i="1" dirty="0"/>
              <a:t>JAMA. </a:t>
            </a:r>
            <a:r>
              <a:rPr lang="en-US" sz="900" dirty="0"/>
              <a:t>2002;288(23):2981-2997. </a:t>
            </a:r>
            <a:r>
              <a:rPr lang="en-US" sz="900" b="1" dirty="0"/>
              <a:t>7. </a:t>
            </a:r>
            <a:r>
              <a:rPr lang="en-US" sz="900" kern="0" dirty="0">
                <a:solidFill>
                  <a:sysClr val="windowText" lastClr="000000"/>
                </a:solidFill>
                <a:latin typeface="Arial" pitchFamily="34" charset="0"/>
                <a:ea typeface="ＭＳ Ｐゴシック" pitchFamily="34" charset="-128"/>
              </a:rPr>
              <a:t>Sampson UK, et al. </a:t>
            </a:r>
            <a:r>
              <a:rPr lang="en-US" sz="900" i="1" kern="0" dirty="0" err="1">
                <a:solidFill>
                  <a:sysClr val="windowText" lastClr="000000"/>
                </a:solidFill>
                <a:latin typeface="Arial" pitchFamily="34" charset="0"/>
                <a:ea typeface="ＭＳ Ｐゴシック" pitchFamily="34" charset="-128"/>
              </a:rPr>
              <a:t>Curr</a:t>
            </a:r>
            <a:r>
              <a:rPr lang="en-US" sz="900" i="1" kern="0" dirty="0">
                <a:solidFill>
                  <a:sysClr val="windowText" lastClr="000000"/>
                </a:solidFill>
                <a:latin typeface="Arial" pitchFamily="34" charset="0"/>
                <a:ea typeface="ＭＳ Ｐゴシック" pitchFamily="34" charset="-128"/>
              </a:rPr>
              <a:t> </a:t>
            </a:r>
            <a:r>
              <a:rPr lang="en-US" sz="900" i="1" kern="0" dirty="0" err="1">
                <a:solidFill>
                  <a:sysClr val="windowText" lastClr="000000"/>
                </a:solidFill>
                <a:latin typeface="Arial" pitchFamily="34" charset="0"/>
                <a:ea typeface="ＭＳ Ｐゴシック" pitchFamily="34" charset="-128"/>
              </a:rPr>
              <a:t>Atheroscler</a:t>
            </a:r>
            <a:r>
              <a:rPr lang="en-US" sz="900" i="1" kern="0" dirty="0">
                <a:solidFill>
                  <a:sysClr val="windowText" lastClr="000000"/>
                </a:solidFill>
                <a:latin typeface="Arial" pitchFamily="34" charset="0"/>
                <a:ea typeface="ＭＳ Ｐゴシック" pitchFamily="34" charset="-128"/>
              </a:rPr>
              <a:t> Rep</a:t>
            </a:r>
            <a:r>
              <a:rPr lang="en-US" sz="900" kern="0" dirty="0">
                <a:solidFill>
                  <a:sysClr val="windowText" lastClr="000000"/>
                </a:solidFill>
                <a:latin typeface="Arial" pitchFamily="34" charset="0"/>
                <a:ea typeface="ＭＳ Ｐゴシック" pitchFamily="34" charset="-128"/>
              </a:rPr>
              <a:t>. 2012;14:1-10</a:t>
            </a:r>
            <a:r>
              <a:rPr lang="en-US" sz="900" kern="0" dirty="0">
                <a:solidFill>
                  <a:sysClr val="windowText" lastClr="000000"/>
                </a:solidFill>
                <a:cs typeface="Arial"/>
              </a:rPr>
              <a:t>. </a:t>
            </a:r>
            <a:r>
              <a:rPr lang="en-US" sz="900" b="1" kern="0" dirty="0">
                <a:solidFill>
                  <a:sysClr val="windowText" lastClr="000000"/>
                </a:solidFill>
                <a:cs typeface="Arial"/>
              </a:rPr>
              <a:t>8. </a:t>
            </a:r>
            <a:r>
              <a:rPr lang="en-US" sz="900" dirty="0"/>
              <a:t>Cannon CP, et al. </a:t>
            </a:r>
            <a:r>
              <a:rPr lang="en-US" sz="900" i="1" dirty="0"/>
              <a:t>N </a:t>
            </a:r>
            <a:r>
              <a:rPr lang="en-US" sz="900" i="1" dirty="0" err="1"/>
              <a:t>Engl</a:t>
            </a:r>
            <a:r>
              <a:rPr lang="en-US" sz="900" i="1" dirty="0"/>
              <a:t> J Med</a:t>
            </a:r>
            <a:r>
              <a:rPr lang="en-US" sz="900" dirty="0"/>
              <a:t>. 2004;350:1495-1504. </a:t>
            </a:r>
            <a:r>
              <a:rPr lang="en-US" sz="900" b="1" dirty="0"/>
              <a:t>9. </a:t>
            </a:r>
            <a:r>
              <a:rPr lang="en-US" sz="900" dirty="0"/>
              <a:t>Pederson TR, et al</a:t>
            </a:r>
            <a:r>
              <a:rPr lang="en-US" sz="900" i="1" dirty="0"/>
              <a:t>. JAMA</a:t>
            </a:r>
            <a:r>
              <a:rPr lang="en-US" sz="900" dirty="0"/>
              <a:t>. 2005;294:2437-2445. </a:t>
            </a:r>
            <a:r>
              <a:rPr lang="en-US" sz="900" b="1" dirty="0"/>
              <a:t>10. </a:t>
            </a:r>
            <a:r>
              <a:rPr lang="en-US" sz="900" dirty="0" err="1"/>
              <a:t>LaRosa</a:t>
            </a:r>
            <a:r>
              <a:rPr lang="en-US" sz="900" dirty="0"/>
              <a:t> JC, et al. </a:t>
            </a:r>
            <a:r>
              <a:rPr lang="en-US" sz="900" i="1" dirty="0"/>
              <a:t>N </a:t>
            </a:r>
            <a:r>
              <a:rPr lang="en-US" sz="900" i="1" dirty="0" err="1"/>
              <a:t>Engl</a:t>
            </a:r>
            <a:r>
              <a:rPr lang="en-US" sz="900" i="1" dirty="0"/>
              <a:t> Med</a:t>
            </a:r>
            <a:r>
              <a:rPr lang="en-US" sz="900" dirty="0"/>
              <a:t>. 2005;352:1425-1435. </a:t>
            </a:r>
            <a:r>
              <a:rPr lang="en-US" sz="900" b="1" dirty="0"/>
              <a:t>11. </a:t>
            </a:r>
            <a:r>
              <a:rPr lang="en-US" sz="900" dirty="0"/>
              <a:t>Cannon CP, et al. </a:t>
            </a:r>
            <a:r>
              <a:rPr lang="en-US" sz="900" i="1" dirty="0"/>
              <a:t>N </a:t>
            </a:r>
            <a:r>
              <a:rPr lang="en-US" sz="900" i="1" dirty="0" err="1"/>
              <a:t>Engl</a:t>
            </a:r>
            <a:r>
              <a:rPr lang="en-US" sz="900" i="1" dirty="0"/>
              <a:t> J Med</a:t>
            </a:r>
            <a:r>
              <a:rPr lang="en-US" sz="900" dirty="0"/>
              <a:t>. 2015; 372:2387-2397.</a:t>
            </a:r>
          </a:p>
        </p:txBody>
      </p:sp>
      <p:sp>
        <p:nvSpPr>
          <p:cNvPr id="5" name="Title 4"/>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42930591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65760" y="6217920"/>
            <a:ext cx="6866139" cy="369332"/>
          </a:xfrm>
          <a:prstGeom prst="rect">
            <a:avLst/>
          </a:prstGeom>
          <a:noFill/>
        </p:spPr>
        <p:txBody>
          <a:bodyPr wrap="square" rtlCol="0">
            <a:spAutoFit/>
          </a:bodyPr>
          <a:lstStyle/>
          <a:p>
            <a:pPr marL="91440" marR="0" lvl="0" indent="0"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dirty="0">
                <a:ln>
                  <a:noFill/>
                </a:ln>
                <a:solidFill>
                  <a:sysClr val="windowText" lastClr="000000"/>
                </a:solidFill>
                <a:effectLst/>
                <a:uLnTx/>
                <a:uFillTx/>
              </a:rPr>
              <a:t>1. </a:t>
            </a:r>
            <a:r>
              <a:rPr kumimoji="0" lang="en-US" sz="900" b="0" i="0" u="none" strike="noStrike" kern="0" cap="none" spc="0" normalizeH="0" baseline="0" noProof="0" dirty="0" err="1">
                <a:ln>
                  <a:noFill/>
                </a:ln>
                <a:solidFill>
                  <a:sysClr val="windowText" lastClr="000000"/>
                </a:solidFill>
                <a:effectLst/>
                <a:uLnTx/>
                <a:uFillTx/>
              </a:rPr>
              <a:t>Mozaffarian</a:t>
            </a:r>
            <a:r>
              <a:rPr kumimoji="0" lang="en-US" sz="900" b="0" i="0" u="none" strike="noStrike" kern="0" cap="none" spc="0" normalizeH="0" baseline="0" noProof="0" dirty="0">
                <a:ln>
                  <a:noFill/>
                </a:ln>
                <a:solidFill>
                  <a:sysClr val="windowText" lastClr="000000"/>
                </a:solidFill>
                <a:effectLst/>
                <a:uLnTx/>
                <a:uFillTx/>
              </a:rPr>
              <a:t> D, et al. </a:t>
            </a:r>
            <a:r>
              <a:rPr kumimoji="0" lang="en-US" sz="900" b="0" i="1" u="none" strike="noStrike" kern="0" cap="none" spc="0" normalizeH="0" baseline="0" noProof="0" dirty="0">
                <a:ln>
                  <a:noFill/>
                </a:ln>
                <a:solidFill>
                  <a:sysClr val="windowText" lastClr="000000"/>
                </a:solidFill>
                <a:effectLst/>
                <a:uLnTx/>
                <a:uFillTx/>
              </a:rPr>
              <a:t>Circulation. </a:t>
            </a:r>
            <a:r>
              <a:rPr kumimoji="0" lang="en-US" sz="900" b="0" i="0" u="none" strike="noStrike" kern="0" cap="none" spc="0" normalizeH="0" baseline="0" noProof="0" dirty="0">
                <a:ln>
                  <a:noFill/>
                </a:ln>
                <a:solidFill>
                  <a:sysClr val="windowText" lastClr="000000"/>
                </a:solidFill>
                <a:effectLst/>
                <a:uLnTx/>
                <a:uFillTx/>
              </a:rPr>
              <a:t>2016;133(4):e38-360. </a:t>
            </a:r>
            <a:r>
              <a:rPr kumimoji="0" lang="en-US" sz="900" b="1" i="0" u="none" strike="noStrike" kern="0" cap="none" spc="0" normalizeH="0" baseline="0" noProof="0" dirty="0">
                <a:ln>
                  <a:noFill/>
                </a:ln>
                <a:solidFill>
                  <a:sysClr val="windowText" lastClr="000000"/>
                </a:solidFill>
                <a:effectLst/>
                <a:uLnTx/>
                <a:uFillTx/>
              </a:rPr>
              <a:t>2. </a:t>
            </a:r>
            <a:r>
              <a:rPr kumimoji="0" lang="en-US" sz="900" b="0" i="0" u="none" strike="noStrike" kern="0" cap="none" spc="0" normalizeH="0" baseline="0" noProof="0" dirty="0">
                <a:ln>
                  <a:noFill/>
                </a:ln>
                <a:solidFill>
                  <a:sysClr val="windowText" lastClr="000000"/>
                </a:solidFill>
                <a:effectLst/>
                <a:uLnTx/>
                <a:uFillTx/>
              </a:rPr>
              <a:t>National Center for Health Statistics. Deaths and Mortality. CDC FastStats. http://www.cdc.gov/nchs/fastats/deaths.htm. Accessed October 7, 2016. </a:t>
            </a:r>
          </a:p>
        </p:txBody>
      </p:sp>
      <p:sp>
        <p:nvSpPr>
          <p:cNvPr id="15" name="Title 1"/>
          <p:cNvSpPr txBox="1">
            <a:spLocks/>
          </p:cNvSpPr>
          <p:nvPr/>
        </p:nvSpPr>
        <p:spPr>
          <a:xfrm>
            <a:off x="512064" y="36576"/>
            <a:ext cx="8119872" cy="109728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lvl1pPr algn="l" defTabSz="914400" rtl="0" eaLnBrk="1" latinLnBrk="0" hangingPunct="1">
              <a:spcBef>
                <a:spcPct val="0"/>
              </a:spcBef>
              <a:buNone/>
              <a:defRPr lang="en-US" sz="3200" b="1"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mj-lt"/>
                <a:ea typeface="+mj-ea"/>
                <a:cs typeface="+mj-cs"/>
              </a:rPr>
              <a:t>Cardiovascular Disease in the US</a:t>
            </a:r>
          </a:p>
        </p:txBody>
      </p:sp>
      <p:grpSp>
        <p:nvGrpSpPr>
          <p:cNvPr id="5" name="Group 4"/>
          <p:cNvGrpSpPr/>
          <p:nvPr/>
        </p:nvGrpSpPr>
        <p:grpSpPr>
          <a:xfrm>
            <a:off x="622168" y="1500687"/>
            <a:ext cx="4060529" cy="4467936"/>
            <a:chOff x="4657603" y="1500687"/>
            <a:chExt cx="4162696" cy="4089408"/>
          </a:xfrm>
        </p:grpSpPr>
        <p:sp>
          <p:nvSpPr>
            <p:cNvPr id="2" name="TextBox 1"/>
            <p:cNvSpPr txBox="1"/>
            <p:nvPr/>
          </p:nvSpPr>
          <p:spPr>
            <a:xfrm>
              <a:off x="4791353" y="2331445"/>
              <a:ext cx="4028946" cy="311280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
                  <a:schemeClr val="accent1"/>
                </a:buClr>
                <a:buSzTx/>
                <a:buFontTx/>
                <a:buNone/>
                <a:tabLst/>
                <a:defRPr/>
              </a:pPr>
              <a:r>
                <a:rPr kumimoji="0" lang="en-US" sz="2400" b="1" i="0" u="none" strike="noStrike" kern="0" cap="none" spc="0" normalizeH="0" baseline="0" noProof="0" dirty="0">
                  <a:ln>
                    <a:noFill/>
                  </a:ln>
                  <a:solidFill>
                    <a:schemeClr val="accent4"/>
                  </a:solidFill>
                  <a:effectLst/>
                  <a:uLnTx/>
                  <a:uFillTx/>
                </a:rPr>
                <a:t>&gt; 800,000 </a:t>
              </a:r>
              <a:r>
                <a:rPr kumimoji="0" lang="en-US" sz="1800" b="0" i="0" u="none" strike="noStrike" kern="0" cap="none" spc="0" normalizeH="0" baseline="0" noProof="0" dirty="0">
                  <a:ln>
                    <a:noFill/>
                  </a:ln>
                  <a:solidFill>
                    <a:sysClr val="windowText" lastClr="000000"/>
                  </a:solidFill>
                  <a:effectLst/>
                  <a:uLnTx/>
                  <a:uFillTx/>
                </a:rPr>
                <a:t>US deaths per </a:t>
              </a:r>
              <a:br>
                <a:rPr kumimoji="0" lang="en-US" sz="1800" b="0" i="0" u="none" strike="noStrike" kern="0" cap="none" spc="0" normalizeH="0" baseline="0" noProof="0" dirty="0">
                  <a:ln>
                    <a:noFill/>
                  </a:ln>
                  <a:solidFill>
                    <a:sysClr val="windowText" lastClr="000000"/>
                  </a:solidFill>
                  <a:effectLst/>
                  <a:uLnTx/>
                  <a:uFillTx/>
                </a:rPr>
              </a:br>
              <a:r>
                <a:rPr kumimoji="0" lang="en-US" sz="1800" b="0" i="0" u="none" strike="noStrike" kern="0" cap="none" spc="0" normalizeH="0" baseline="0" noProof="0" dirty="0">
                  <a:ln>
                    <a:noFill/>
                  </a:ln>
                  <a:solidFill>
                    <a:sysClr val="windowText" lastClr="000000"/>
                  </a:solidFill>
                  <a:effectLst/>
                  <a:uLnTx/>
                  <a:uFillTx/>
                </a:rPr>
                <a:t>year from heart disease, stroke, </a:t>
              </a:r>
              <a:br>
                <a:rPr kumimoji="0" lang="en-US" sz="1800" b="0" i="0" u="none" strike="noStrike" kern="0" cap="none" spc="0" normalizeH="0" baseline="0" noProof="0" dirty="0">
                  <a:ln>
                    <a:noFill/>
                  </a:ln>
                  <a:solidFill>
                    <a:sysClr val="windowText" lastClr="000000"/>
                  </a:solidFill>
                  <a:effectLst/>
                  <a:uLnTx/>
                  <a:uFillTx/>
                </a:rPr>
              </a:br>
              <a:r>
                <a:rPr kumimoji="0" lang="en-US" sz="1800" b="0" i="0" u="none" strike="noStrike" kern="0" cap="none" spc="0" normalizeH="0" baseline="0" noProof="0" dirty="0">
                  <a:ln>
                    <a:noFill/>
                  </a:ln>
                  <a:solidFill>
                    <a:sysClr val="windowText" lastClr="000000"/>
                  </a:solidFill>
                  <a:effectLst/>
                  <a:uLnTx/>
                  <a:uFillTx/>
                </a:rPr>
                <a:t>and other CV diseases</a:t>
              </a:r>
              <a:endParaRPr kumimoji="0" lang="en-US" sz="1800" b="0" i="0" u="none" strike="noStrike" kern="0" cap="none" spc="0" normalizeH="0" baseline="30000" noProof="0" dirty="0">
                <a:ln>
                  <a:noFill/>
                </a:ln>
                <a:solidFill>
                  <a:sysClr val="windowText" lastClr="000000"/>
                </a:solidFill>
                <a:effectLst/>
                <a:uLnTx/>
                <a:uFillTx/>
              </a:endParaRPr>
            </a:p>
            <a:p>
              <a:pPr marL="574675" marR="0" lvl="1" indent="-285750" defTabSz="914400" eaLnBrk="1" fontAlgn="auto" latinLnBrk="0" hangingPunct="1">
                <a:lnSpc>
                  <a:spcPct val="100000"/>
                </a:lnSpc>
                <a:spcBef>
                  <a:spcPts val="1200"/>
                </a:spcBef>
                <a:spcAft>
                  <a:spcPts val="0"/>
                </a:spcAft>
                <a:buClr>
                  <a:schemeClr val="accent1"/>
                </a:buClr>
                <a:buSzTx/>
                <a:buFont typeface="Arial" panose="020B0604020202020204" pitchFamily="34" charset="0"/>
                <a:buChar char="•"/>
                <a:tabLst/>
                <a:defRPr/>
              </a:pPr>
              <a:r>
                <a:rPr kumimoji="0" lang="en-US" sz="2000" b="1" i="0" u="none" strike="noStrike" kern="0" cap="none" spc="0" normalizeH="0" baseline="0" noProof="0" dirty="0">
                  <a:ln>
                    <a:noFill/>
                  </a:ln>
                  <a:solidFill>
                    <a:schemeClr val="accent4"/>
                  </a:solidFill>
                  <a:effectLst/>
                  <a:uLnTx/>
                  <a:uFillTx/>
                </a:rPr>
                <a:t>1 in 3 </a:t>
              </a:r>
              <a:r>
                <a:rPr kumimoji="0" lang="en-US" sz="1600" b="0" i="0" u="none" strike="noStrike" kern="0" cap="none" spc="0" normalizeH="0" baseline="0" noProof="0" dirty="0">
                  <a:ln>
                    <a:noFill/>
                  </a:ln>
                  <a:solidFill>
                    <a:sysClr val="windowText" lastClr="000000"/>
                  </a:solidFill>
                  <a:effectLst/>
                  <a:uLnTx/>
                  <a:uFillTx/>
                </a:rPr>
                <a:t>deaths in the US</a:t>
              </a:r>
            </a:p>
            <a:p>
              <a:pPr marL="574675" marR="0" lvl="1" indent="-285750" defTabSz="914400" eaLnBrk="1" fontAlgn="auto" latinLnBrk="0" hangingPunct="1">
                <a:lnSpc>
                  <a:spcPct val="100000"/>
                </a:lnSpc>
                <a:spcBef>
                  <a:spcPts val="1200"/>
                </a:spcBef>
                <a:spcAft>
                  <a:spcPts val="0"/>
                </a:spcAft>
                <a:buClr>
                  <a:schemeClr val="accent1"/>
                </a:buClr>
                <a:buSzTx/>
                <a:buFont typeface="Arial" panose="020B0604020202020204" pitchFamily="34" charset="0"/>
                <a:buChar char="•"/>
                <a:tabLst/>
                <a:defRPr/>
              </a:pPr>
              <a:r>
                <a:rPr kumimoji="0" lang="en-US" sz="2000" b="1" i="0" u="none" strike="noStrike" kern="0" cap="none" spc="0" normalizeH="0" baseline="0" noProof="0" dirty="0">
                  <a:ln>
                    <a:noFill/>
                  </a:ln>
                  <a:solidFill>
                    <a:schemeClr val="accent4"/>
                  </a:solidFill>
                  <a:effectLst/>
                  <a:uLnTx/>
                  <a:uFillTx/>
                </a:rPr>
                <a:t>~2,200 </a:t>
              </a:r>
              <a:r>
                <a:rPr kumimoji="0" lang="en-US" sz="1600" b="0" i="0" u="none" strike="noStrike" kern="0" cap="none" spc="0" normalizeH="0" baseline="0" noProof="0" dirty="0">
                  <a:ln>
                    <a:noFill/>
                  </a:ln>
                  <a:solidFill>
                    <a:sysClr val="windowText" lastClr="000000"/>
                  </a:solidFill>
                  <a:effectLst/>
                  <a:uLnTx/>
                  <a:uFillTx/>
                </a:rPr>
                <a:t>deaths per day – </a:t>
              </a:r>
              <a:br>
                <a:rPr kumimoji="0" lang="en-US" sz="1600" b="0" i="0" u="none" strike="noStrike" kern="0" cap="none" spc="0" normalizeH="0" baseline="0" noProof="0" dirty="0">
                  <a:ln>
                    <a:noFill/>
                  </a:ln>
                  <a:solidFill>
                    <a:sysClr val="windowText" lastClr="000000"/>
                  </a:solidFill>
                  <a:effectLst/>
                  <a:uLnTx/>
                  <a:uFillTx/>
                </a:rPr>
              </a:br>
              <a:r>
                <a:rPr kumimoji="0" lang="en-US" sz="1600" b="0" i="0" u="none" strike="noStrike" kern="0" cap="none" spc="0" normalizeH="0" baseline="0" noProof="0" dirty="0">
                  <a:ln>
                    <a:noFill/>
                  </a:ln>
                  <a:solidFill>
                    <a:sysClr val="windowText" lastClr="000000"/>
                  </a:solidFill>
                  <a:effectLst/>
                  <a:uLnTx/>
                  <a:uFillTx/>
                </a:rPr>
                <a:t>One death every 40 seconds</a:t>
              </a:r>
            </a:p>
            <a:p>
              <a:pPr marL="574675" lvl="1" indent="-285750">
                <a:spcBef>
                  <a:spcPts val="1200"/>
                </a:spcBef>
                <a:buClr>
                  <a:schemeClr val="accent1"/>
                </a:buClr>
                <a:buSzPct val="125000"/>
                <a:buFont typeface="Arial" panose="020B0604020202020204" pitchFamily="34" charset="0"/>
                <a:buChar char="•"/>
                <a:defRPr/>
              </a:pPr>
              <a:r>
                <a:rPr kumimoji="0" lang="en-US" sz="1600" b="0" i="0" u="none" strike="noStrike" kern="0" cap="none" spc="0" normalizeH="0" baseline="0" noProof="0" dirty="0">
                  <a:ln>
                    <a:noFill/>
                  </a:ln>
                  <a:solidFill>
                    <a:sysClr val="windowText" lastClr="000000"/>
                  </a:solidFill>
                  <a:effectLst/>
                  <a:uLnTx/>
                  <a:uFillTx/>
                </a:rPr>
                <a:t>Cardiovascular diseases </a:t>
              </a:r>
              <a:br>
                <a:rPr kumimoji="0" lang="en-US" sz="1600" b="0" i="0" u="none" strike="noStrike" kern="0" cap="none" spc="0" normalizeH="0" baseline="0" noProof="0" dirty="0">
                  <a:ln>
                    <a:noFill/>
                  </a:ln>
                  <a:solidFill>
                    <a:sysClr val="windowText" lastClr="000000"/>
                  </a:solidFill>
                  <a:effectLst/>
                  <a:uLnTx/>
                  <a:uFillTx/>
                </a:rPr>
              </a:br>
              <a:r>
                <a:rPr kumimoji="0" lang="en-US" sz="1600" b="0" i="0" u="none" strike="noStrike" kern="0" cap="none" spc="0" normalizeH="0" baseline="0" noProof="0" dirty="0">
                  <a:ln>
                    <a:noFill/>
                  </a:ln>
                  <a:solidFill>
                    <a:sysClr val="windowText" lastClr="000000"/>
                  </a:solidFill>
                  <a:effectLst/>
                  <a:uLnTx/>
                  <a:uFillTx/>
                </a:rPr>
                <a:t>claim more lives than all </a:t>
              </a:r>
              <a:br>
                <a:rPr kumimoji="0" lang="en-US" sz="1600" b="0" i="0" u="none" strike="noStrike" kern="0" cap="none" spc="0" normalizeH="0" baseline="0" noProof="0" dirty="0">
                  <a:ln>
                    <a:noFill/>
                  </a:ln>
                  <a:solidFill>
                    <a:sysClr val="windowText" lastClr="000000"/>
                  </a:solidFill>
                  <a:effectLst/>
                  <a:uLnTx/>
                  <a:uFillTx/>
                </a:rPr>
              </a:br>
              <a:r>
                <a:rPr kumimoji="0" lang="en-US" sz="1600" b="0" i="0" u="none" strike="noStrike" kern="0" cap="none" spc="0" normalizeH="0" baseline="0" noProof="0" dirty="0">
                  <a:ln>
                    <a:noFill/>
                  </a:ln>
                  <a:solidFill>
                    <a:sysClr val="windowText" lastClr="000000"/>
                  </a:solidFill>
                  <a:effectLst/>
                  <a:uLnTx/>
                  <a:uFillTx/>
                </a:rPr>
                <a:t>forms of cancer </a:t>
              </a:r>
              <a:r>
                <a:rPr lang="en-US" sz="1600" kern="0" dirty="0">
                  <a:solidFill>
                    <a:sysClr val="windowText" lastClr="000000"/>
                  </a:solidFill>
                </a:rPr>
                <a:t>and CLRD combined </a:t>
              </a:r>
              <a:endParaRPr kumimoji="0" lang="en-US" sz="1600" b="0" i="0" u="none" strike="noStrike" kern="0" cap="none" spc="0" normalizeH="0" baseline="0" noProof="0" dirty="0">
                <a:ln>
                  <a:noFill/>
                </a:ln>
                <a:solidFill>
                  <a:sysClr val="windowText" lastClr="000000"/>
                </a:solidFill>
                <a:effectLst/>
                <a:uLnTx/>
                <a:uFillTx/>
              </a:endParaRPr>
            </a:p>
          </p:txBody>
        </p:sp>
        <p:grpSp>
          <p:nvGrpSpPr>
            <p:cNvPr id="9" name="Group 8"/>
            <p:cNvGrpSpPr/>
            <p:nvPr/>
          </p:nvGrpSpPr>
          <p:grpSpPr>
            <a:xfrm>
              <a:off x="4657603" y="1500687"/>
              <a:ext cx="3816871" cy="4089408"/>
              <a:chOff x="877420" y="1516964"/>
              <a:chExt cx="7467286" cy="2083913"/>
            </a:xfrm>
          </p:grpSpPr>
          <p:sp>
            <p:nvSpPr>
              <p:cNvPr id="10" name="Rectangle: Rounded Corners 9"/>
              <p:cNvSpPr/>
              <p:nvPr/>
            </p:nvSpPr>
            <p:spPr>
              <a:xfrm>
                <a:off x="877420" y="1685731"/>
                <a:ext cx="7467286" cy="1915146"/>
              </a:xfrm>
              <a:prstGeom prst="roundRect">
                <a:avLst>
                  <a:gd name="adj" fmla="val 9453"/>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TextBox 12"/>
              <p:cNvSpPr txBox="1"/>
              <p:nvPr/>
            </p:nvSpPr>
            <p:spPr>
              <a:xfrm>
                <a:off x="1118009" y="1516964"/>
                <a:ext cx="6968942" cy="326177"/>
              </a:xfrm>
              <a:prstGeom prst="roundRect">
                <a:avLst/>
              </a:prstGeom>
              <a:solidFill>
                <a:schemeClr val="accent4"/>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rPr>
                  <a:t>Cardiovascular (CV) Disease</a:t>
                </a:r>
                <a:r>
                  <a:rPr kumimoji="0" lang="en-US" sz="2000" b="1" i="0" u="none" strike="noStrike" kern="0" cap="none" spc="0" normalizeH="0" baseline="30000" noProof="0" dirty="0">
                    <a:ln>
                      <a:noFill/>
                    </a:ln>
                    <a:solidFill>
                      <a:schemeClr val="bg1"/>
                    </a:solidFill>
                    <a:effectLst/>
                    <a:uLnTx/>
                    <a:uFillTx/>
                  </a:rPr>
                  <a:t>1</a:t>
                </a:r>
                <a:endParaRPr kumimoji="0" lang="en-US" sz="1800" b="1" i="0" u="none" strike="noStrike" kern="0" cap="none" spc="0" normalizeH="0" baseline="30000" noProof="0" dirty="0">
                  <a:ln>
                    <a:noFill/>
                  </a:ln>
                  <a:solidFill>
                    <a:schemeClr val="bg1"/>
                  </a:solidFill>
                  <a:effectLst/>
                  <a:uLnTx/>
                  <a:uFillTx/>
                </a:endParaRPr>
              </a:p>
            </p:txBody>
          </p:sp>
        </p:grpSp>
      </p:grpSp>
      <p:graphicFrame>
        <p:nvGraphicFramePr>
          <p:cNvPr id="16" name="Chart 15"/>
          <p:cNvGraphicFramePr>
            <a:graphicFrameLocks/>
          </p:cNvGraphicFramePr>
          <p:nvPr>
            <p:extLst>
              <p:ext uri="{D42A27DB-BD31-4B8C-83A1-F6EECF244321}">
                <p14:modId xmlns:p14="http://schemas.microsoft.com/office/powerpoint/2010/main" val="1022519258"/>
              </p:ext>
            </p:extLst>
          </p:nvPr>
        </p:nvGraphicFramePr>
        <p:xfrm>
          <a:off x="4728923" y="1962587"/>
          <a:ext cx="3857994" cy="3788465"/>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4405383" y="1896756"/>
            <a:ext cx="4505074" cy="307777"/>
          </a:xfrm>
          <a:prstGeom prst="rect">
            <a:avLst/>
          </a:prstGeom>
          <a:noFill/>
        </p:spPr>
        <p:txBody>
          <a:bodyPr wrap="square" lIns="41148" rIns="41148" rtlCol="0">
            <a:spAutoFit/>
          </a:bodyPr>
          <a:lstStyle/>
          <a:p>
            <a:pPr marL="0" marR="0" lvl="0" indent="0" algn="ctr" defTabSz="914400" eaLnBrk="1" fontAlgn="auto" latinLnBrk="0" hangingPunct="1">
              <a:lnSpc>
                <a:spcPct val="100000"/>
              </a:lnSpc>
              <a:spcBef>
                <a:spcPts val="36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rPr>
              <a:t>Leading Causes of Death in the US</a:t>
            </a:r>
            <a:r>
              <a:rPr kumimoji="0" lang="en-US" sz="1400" b="1" i="0" u="none" strike="noStrike" kern="0" cap="none" spc="0" normalizeH="0" baseline="30000" noProof="0" dirty="0">
                <a:ln>
                  <a:noFill/>
                </a:ln>
                <a:solidFill>
                  <a:sysClr val="windowText" lastClr="000000"/>
                </a:solidFill>
                <a:effectLst/>
                <a:uLnTx/>
                <a:uFillTx/>
              </a:rPr>
              <a:t>2</a:t>
            </a:r>
          </a:p>
        </p:txBody>
      </p:sp>
      <p:sp>
        <p:nvSpPr>
          <p:cNvPr id="14" name="TextBox 13"/>
          <p:cNvSpPr txBox="1"/>
          <p:nvPr/>
        </p:nvSpPr>
        <p:spPr>
          <a:xfrm>
            <a:off x="364050" y="6072370"/>
            <a:ext cx="6866139" cy="230832"/>
          </a:xfrm>
          <a:prstGeom prst="rect">
            <a:avLst/>
          </a:prstGeom>
          <a:noFill/>
        </p:spPr>
        <p:txBody>
          <a:bodyPr wrap="square" rtlCol="0">
            <a:spAutoFit/>
          </a:bodyPr>
          <a:lstStyle/>
          <a:p>
            <a:pPr marL="91440" marR="0" lvl="0" indent="0" defTabSz="914400" eaLnBrk="1" fontAlgn="auto" latinLnBrk="0" hangingPunct="1">
              <a:lnSpc>
                <a:spcPct val="100000"/>
              </a:lnSpc>
              <a:spcBef>
                <a:spcPts val="0"/>
              </a:spcBef>
              <a:spcAft>
                <a:spcPts val="0"/>
              </a:spcAft>
              <a:buClrTx/>
              <a:buSzPct val="100000"/>
              <a:buFontTx/>
              <a:buNone/>
              <a:tabLst/>
              <a:defRPr/>
            </a:pPr>
            <a:r>
              <a:rPr kumimoji="0" lang="en-US" sz="900" i="0" u="none" strike="noStrike" kern="0" cap="none" spc="0" normalizeH="0" baseline="0" noProof="0" dirty="0">
                <a:ln>
                  <a:noFill/>
                </a:ln>
                <a:solidFill>
                  <a:sysClr val="windowText" lastClr="000000"/>
                </a:solidFill>
                <a:effectLst/>
                <a:uLnTx/>
                <a:uFillTx/>
              </a:rPr>
              <a:t>CLRD = Chronic lower respiratory disease.  </a:t>
            </a:r>
          </a:p>
        </p:txBody>
      </p:sp>
    </p:spTree>
    <p:extLst>
      <p:ext uri="{BB962C8B-B14F-4D97-AF65-F5344CB8AC3E}">
        <p14:creationId xmlns:p14="http://schemas.microsoft.com/office/powerpoint/2010/main" val="11487787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Prevalence and Impact of </a:t>
            </a:r>
            <a:br>
              <a:rPr lang="en-US" dirty="0"/>
            </a:br>
            <a:r>
              <a:rPr lang="en-US" dirty="0" err="1"/>
              <a:t>MyocardiaI</a:t>
            </a:r>
            <a:r>
              <a:rPr lang="en-US" dirty="0"/>
              <a:t> Infarction and Stroke</a:t>
            </a:r>
            <a:r>
              <a:rPr lang="en-US" baseline="30000" dirty="0"/>
              <a:t>1</a:t>
            </a:r>
          </a:p>
        </p:txBody>
      </p:sp>
      <p:sp>
        <p:nvSpPr>
          <p:cNvPr id="9" name="TextBox 8"/>
          <p:cNvSpPr txBox="1"/>
          <p:nvPr/>
        </p:nvSpPr>
        <p:spPr>
          <a:xfrm>
            <a:off x="132687" y="6433027"/>
            <a:ext cx="6866139" cy="507831"/>
          </a:xfrm>
          <a:prstGeom prst="rect">
            <a:avLst/>
          </a:prstGeom>
          <a:noFill/>
        </p:spPr>
        <p:txBody>
          <a:bodyPr wrap="square" rtlCol="0">
            <a:spAutoFit/>
          </a:bodyPr>
          <a:lstStyle/>
          <a:p>
            <a:pPr>
              <a:buSzPct val="100000"/>
            </a:pPr>
            <a:r>
              <a:rPr kumimoji="0" lang="en-US" sz="900" b="1" i="0" u="none" strike="noStrike" kern="0" cap="none" spc="0" normalizeH="0" baseline="0" noProof="0" dirty="0">
                <a:ln>
                  <a:noFill/>
                </a:ln>
                <a:solidFill>
                  <a:sysClr val="windowText" lastClr="000000"/>
                </a:solidFill>
                <a:effectLst/>
                <a:uLnTx/>
                <a:uFillTx/>
              </a:rPr>
              <a:t>1. </a:t>
            </a:r>
            <a:r>
              <a:rPr kumimoji="0" lang="en-US" sz="900" b="0" i="0" u="none" strike="noStrike" kern="0" cap="none" spc="0" normalizeH="0" baseline="0" noProof="0" dirty="0" err="1">
                <a:ln>
                  <a:noFill/>
                </a:ln>
                <a:solidFill>
                  <a:sysClr val="windowText" lastClr="000000"/>
                </a:solidFill>
                <a:effectLst/>
                <a:uLnTx/>
                <a:uFillTx/>
              </a:rPr>
              <a:t>Mozaffarian</a:t>
            </a:r>
            <a:r>
              <a:rPr kumimoji="0" lang="en-US" sz="900" b="0" i="0" u="none" strike="noStrike" kern="0" cap="none" spc="0" normalizeH="0" baseline="0" noProof="0" dirty="0">
                <a:ln>
                  <a:noFill/>
                </a:ln>
                <a:solidFill>
                  <a:sysClr val="windowText" lastClr="000000"/>
                </a:solidFill>
                <a:effectLst/>
                <a:uLnTx/>
                <a:uFillTx/>
              </a:rPr>
              <a:t> D, et al. </a:t>
            </a:r>
            <a:r>
              <a:rPr kumimoji="0" lang="en-US" sz="900" b="0" i="1" u="none" strike="noStrike" kern="0" cap="none" spc="0" normalizeH="0" baseline="0" noProof="0" dirty="0">
                <a:ln>
                  <a:noFill/>
                </a:ln>
                <a:solidFill>
                  <a:sysClr val="windowText" lastClr="000000"/>
                </a:solidFill>
                <a:effectLst/>
                <a:uLnTx/>
                <a:uFillTx/>
              </a:rPr>
              <a:t>Circulation. </a:t>
            </a:r>
            <a:r>
              <a:rPr kumimoji="0" lang="en-US" sz="900" b="0" i="0" u="none" strike="noStrike" kern="0" cap="none" spc="0" normalizeH="0" baseline="0" noProof="0" dirty="0">
                <a:ln>
                  <a:noFill/>
                </a:ln>
                <a:solidFill>
                  <a:sysClr val="windowText" lastClr="000000"/>
                </a:solidFill>
                <a:effectLst/>
                <a:uLnTx/>
                <a:uFillTx/>
              </a:rPr>
              <a:t>2015;133(4):e38-360. </a:t>
            </a:r>
            <a:r>
              <a:rPr lang="en-US" sz="900" b="1" dirty="0"/>
              <a:t>2.</a:t>
            </a:r>
            <a:r>
              <a:rPr lang="en-US" sz="900" dirty="0"/>
              <a:t> CDC. </a:t>
            </a:r>
            <a:r>
              <a:rPr lang="en-US" sz="900" dirty="0">
                <a:latin typeface="Arial" pitchFamily="34" charset="0"/>
                <a:cs typeface="Arial" pitchFamily="34" charset="0"/>
              </a:rPr>
              <a:t>NHANES </a:t>
            </a:r>
            <a:r>
              <a:rPr lang="en-US" sz="900" dirty="0"/>
              <a:t>response rates and population totals. </a:t>
            </a:r>
          </a:p>
          <a:p>
            <a:pPr>
              <a:buSzPct val="100000"/>
            </a:pPr>
            <a:r>
              <a:rPr lang="en-US" sz="900" dirty="0"/>
              <a:t>https://www.cdc.gov/nchs/nhanes/response_rates_CPS.htm. Accessed October 18, 2016.</a:t>
            </a:r>
          </a:p>
          <a:p>
            <a:pPr marL="91440" marR="0" lvl="0" indent="0" defTabSz="914400" eaLnBrk="1" fontAlgn="auto" latinLnBrk="0" hangingPunct="1">
              <a:lnSpc>
                <a:spcPct val="100000"/>
              </a:lnSpc>
              <a:spcBef>
                <a:spcPts val="0"/>
              </a:spcBef>
              <a:spcAft>
                <a:spcPts val="0"/>
              </a:spcAft>
              <a:buClrTx/>
              <a:buSzPct val="100000"/>
              <a:buFontTx/>
              <a:buNone/>
              <a:tabLst/>
              <a:defRPr/>
            </a:pPr>
            <a:endParaRPr kumimoji="0" lang="en-US" sz="900" b="0" i="0" u="none" strike="noStrike" kern="0" cap="none" spc="0" normalizeH="0" baseline="0" noProof="0" dirty="0">
              <a:ln>
                <a:noFill/>
              </a:ln>
              <a:solidFill>
                <a:sysClr val="windowText" lastClr="000000"/>
              </a:solidFill>
              <a:effectLst/>
              <a:uLnTx/>
              <a:uFillTx/>
            </a:endParaRPr>
          </a:p>
        </p:txBody>
      </p:sp>
      <p:grpSp>
        <p:nvGrpSpPr>
          <p:cNvPr id="6" name="Group 5"/>
          <p:cNvGrpSpPr/>
          <p:nvPr/>
        </p:nvGrpSpPr>
        <p:grpSpPr>
          <a:xfrm>
            <a:off x="335280" y="1224048"/>
            <a:ext cx="8473440" cy="2307514"/>
            <a:chOff x="335280" y="1224048"/>
            <a:chExt cx="8473440" cy="2307514"/>
          </a:xfrm>
        </p:grpSpPr>
        <p:sp>
          <p:nvSpPr>
            <p:cNvPr id="5" name="Rectangle: Rounded Corners 4"/>
            <p:cNvSpPr/>
            <p:nvPr/>
          </p:nvSpPr>
          <p:spPr>
            <a:xfrm>
              <a:off x="335280" y="1466387"/>
              <a:ext cx="8473440" cy="206517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 name="Rectangle 2"/>
            <p:cNvSpPr/>
            <p:nvPr/>
          </p:nvSpPr>
          <p:spPr>
            <a:xfrm>
              <a:off x="3313960" y="1716941"/>
              <a:ext cx="5326804" cy="1692771"/>
            </a:xfrm>
            <a:prstGeom prst="rect">
              <a:avLst/>
            </a:prstGeom>
            <a:noFill/>
          </p:spPr>
          <p:txBody>
            <a:bodyPr wrap="square">
              <a:spAutoFit/>
            </a:bodyPr>
            <a:lstStyle/>
            <a:p>
              <a:pPr marL="342900" lvl="0" indent="-342900" defTabSz="548640">
                <a:spcBef>
                  <a:spcPts val="1200"/>
                </a:spcBef>
                <a:buClr>
                  <a:schemeClr val="accent1"/>
                </a:buClr>
                <a:buFont typeface="Arial" panose="020B0604020202020204" pitchFamily="34" charset="0"/>
                <a:buChar char="•"/>
                <a:defRPr/>
              </a:pPr>
              <a:r>
                <a:rPr kumimoji="0" lang="en-US" sz="1800" b="1" i="0" u="none" strike="noStrike" kern="0" cap="none" spc="0" normalizeH="0" baseline="0" noProof="0" dirty="0">
                  <a:ln>
                    <a:noFill/>
                  </a:ln>
                  <a:solidFill>
                    <a:schemeClr val="accent4"/>
                  </a:solidFill>
                  <a:effectLst/>
                  <a:uLnTx/>
                  <a:uFillTx/>
                </a:rPr>
                <a:t>~750,000 </a:t>
              </a:r>
              <a:r>
                <a:rPr lang="en-US" kern="0" dirty="0">
                  <a:solidFill>
                    <a:sysClr val="windowText" lastClr="000000"/>
                  </a:solidFill>
                </a:rPr>
                <a:t>M</a:t>
              </a:r>
              <a:r>
                <a:rPr kumimoji="0" lang="en-US" sz="1800" b="0" i="0" u="none" strike="noStrike" kern="0" cap="none" spc="0" normalizeH="0" baseline="0" noProof="0" dirty="0">
                  <a:ln>
                    <a:noFill/>
                  </a:ln>
                  <a:solidFill>
                    <a:sysClr val="windowText" lastClr="000000"/>
                  </a:solidFill>
                  <a:effectLst/>
                  <a:uLnTx/>
                  <a:uFillTx/>
                </a:rPr>
                <a:t>Is in </a:t>
              </a:r>
              <a:r>
                <a:rPr lang="en-US" kern="0" dirty="0">
                  <a:solidFill>
                    <a:sysClr val="windowText" lastClr="000000"/>
                  </a:solidFill>
                </a:rPr>
                <a:t>the </a:t>
              </a:r>
              <a:r>
                <a:rPr kumimoji="0" lang="en-US" sz="1800" b="0" i="0" u="none" strike="noStrike" kern="0" cap="none" spc="0" normalizeH="0" baseline="0" noProof="0" dirty="0">
                  <a:ln>
                    <a:noFill/>
                  </a:ln>
                  <a:solidFill>
                    <a:sysClr val="windowText" lastClr="000000"/>
                  </a:solidFill>
                  <a:effectLst/>
                  <a:uLnTx/>
                  <a:uFillTx/>
                </a:rPr>
                <a:t>US in 2013</a:t>
              </a:r>
              <a:r>
                <a:rPr lang="en-US" kern="0" baseline="30000" dirty="0">
                  <a:solidFill>
                    <a:sysClr val="windowText" lastClr="000000"/>
                  </a:solidFill>
                </a:rPr>
                <a:t>†‡</a:t>
              </a:r>
              <a:endParaRPr kumimoji="0" lang="en-US" sz="1800" b="0" i="0" u="none" strike="noStrike" kern="0" cap="none" spc="0" normalizeH="0" baseline="30000" noProof="0" dirty="0">
                <a:ln>
                  <a:noFill/>
                </a:ln>
                <a:solidFill>
                  <a:sysClr val="windowText" lastClr="000000"/>
                </a:solidFill>
                <a:effectLst/>
                <a:uLnTx/>
                <a:uFillTx/>
              </a:endParaRPr>
            </a:p>
            <a:p>
              <a:pPr marL="742950" marR="0" lvl="1" indent="-285750" defTabSz="548640" eaLnBrk="1" fontAlgn="auto" latinLnBrk="0" hangingPunct="1">
                <a:lnSpc>
                  <a:spcPct val="100000"/>
                </a:lnSpc>
                <a:spcBef>
                  <a:spcPts val="600"/>
                </a:spcBef>
                <a:spcAft>
                  <a:spcPts val="0"/>
                </a:spcAft>
                <a:buClr>
                  <a:schemeClr val="accent1"/>
                </a:buClr>
                <a:buSzTx/>
                <a:buFont typeface="Arial" panose="020B0604020202020204" pitchFamily="34" charset="0"/>
                <a:buChar char="─"/>
                <a:tabLst/>
                <a:defRPr/>
              </a:pPr>
              <a:r>
                <a:rPr kumimoji="0" lang="en-US" sz="1600" b="0" i="0" u="none" strike="noStrike" kern="0" cap="none" spc="0" normalizeH="0" baseline="0" noProof="0" dirty="0">
                  <a:ln>
                    <a:noFill/>
                  </a:ln>
                  <a:solidFill>
                    <a:sysClr val="windowText" lastClr="000000"/>
                  </a:solidFill>
                  <a:effectLst/>
                  <a:uLnTx/>
                  <a:uFillTx/>
                </a:rPr>
                <a:t>550,000 first heart attack (primary)</a:t>
              </a:r>
            </a:p>
            <a:p>
              <a:pPr marL="742950" marR="0" lvl="1" indent="-285750" defTabSz="548640" eaLnBrk="1" fontAlgn="auto" latinLnBrk="0" hangingPunct="1">
                <a:lnSpc>
                  <a:spcPct val="100000"/>
                </a:lnSpc>
                <a:spcBef>
                  <a:spcPts val="600"/>
                </a:spcBef>
                <a:spcAft>
                  <a:spcPts val="0"/>
                </a:spcAft>
                <a:buClr>
                  <a:schemeClr val="accent1"/>
                </a:buClr>
                <a:buSzTx/>
                <a:buFont typeface="Arial" panose="020B0604020202020204" pitchFamily="34" charset="0"/>
                <a:buChar char="─"/>
                <a:tabLst/>
                <a:defRPr/>
              </a:pPr>
              <a:r>
                <a:rPr kumimoji="0" lang="en-US" sz="1600" b="0" i="0" u="none" strike="noStrike" kern="0" cap="none" spc="0" normalizeH="0" baseline="0" noProof="0" dirty="0">
                  <a:ln>
                    <a:noFill/>
                  </a:ln>
                  <a:solidFill>
                    <a:sysClr val="windowText" lastClr="000000"/>
                  </a:solidFill>
                  <a:effectLst/>
                  <a:uLnTx/>
                  <a:uFillTx/>
                </a:rPr>
                <a:t>200,000 in people who have already had </a:t>
              </a:r>
              <a:br>
                <a:rPr kumimoji="0" lang="en-US" sz="1600" b="0" i="0" u="none" strike="noStrike" kern="0" cap="none" spc="0" normalizeH="0" baseline="0" noProof="0" dirty="0">
                  <a:ln>
                    <a:noFill/>
                  </a:ln>
                  <a:solidFill>
                    <a:sysClr val="windowText" lastClr="000000"/>
                  </a:solidFill>
                  <a:effectLst/>
                  <a:uLnTx/>
                  <a:uFillTx/>
                </a:rPr>
              </a:br>
              <a:r>
                <a:rPr kumimoji="0" lang="en-US" sz="1600" b="0" i="0" u="none" strike="noStrike" kern="0" cap="none" spc="0" normalizeH="0" baseline="0" noProof="0" dirty="0">
                  <a:ln>
                    <a:noFill/>
                  </a:ln>
                  <a:solidFill>
                    <a:sysClr val="windowText" lastClr="000000"/>
                  </a:solidFill>
                  <a:effectLst/>
                  <a:uLnTx/>
                  <a:uFillTx/>
                </a:rPr>
                <a:t>a first heart attack (secondary)</a:t>
              </a:r>
            </a:p>
            <a:p>
              <a:pPr marL="342900" lvl="0" indent="-342900" defTabSz="548640">
                <a:spcBef>
                  <a:spcPts val="1200"/>
                </a:spcBef>
                <a:buClr>
                  <a:schemeClr val="accent1"/>
                </a:buClr>
                <a:buFont typeface="Arial" panose="020B0604020202020204" pitchFamily="34" charset="0"/>
                <a:buChar char="•"/>
                <a:defRPr/>
              </a:pPr>
              <a:r>
                <a:rPr kumimoji="0" lang="en-US" sz="1800" b="1" i="0" u="none" strike="noStrike" kern="0" cap="none" spc="0" normalizeH="0" baseline="0" noProof="0" dirty="0">
                  <a:ln>
                    <a:noFill/>
                  </a:ln>
                  <a:solidFill>
                    <a:schemeClr val="accent4"/>
                  </a:solidFill>
                  <a:effectLst/>
                  <a:uLnTx/>
                  <a:uFillTx/>
                </a:rPr>
                <a:t>~370,000 </a:t>
              </a:r>
              <a:r>
                <a:rPr kumimoji="0" lang="en-US" sz="1800" b="0" i="0" u="none" strike="noStrike" kern="0" cap="none" spc="0" normalizeH="0" baseline="0" noProof="0" dirty="0">
                  <a:ln>
                    <a:noFill/>
                  </a:ln>
                  <a:solidFill>
                    <a:sysClr val="windowText" lastClr="000000"/>
                  </a:solidFill>
                  <a:effectLst/>
                  <a:uLnTx/>
                  <a:uFillTx/>
                </a:rPr>
                <a:t>US coronary disease deaths in 2013</a:t>
              </a:r>
              <a:r>
                <a:rPr lang="en-US" kern="0" baseline="30000" dirty="0">
                  <a:solidFill>
                    <a:sysClr val="windowText" lastClr="000000"/>
                  </a:solidFill>
                </a:rPr>
                <a:t>§</a:t>
              </a:r>
              <a:endParaRPr kumimoji="0" lang="en-US" sz="1800" b="0" i="0" u="none" strike="noStrike" kern="0" cap="none" spc="0" normalizeH="0" baseline="30000" noProof="0" dirty="0">
                <a:ln>
                  <a:noFill/>
                </a:ln>
                <a:solidFill>
                  <a:sysClr val="windowText" lastClr="000000"/>
                </a:solidFill>
                <a:effectLst/>
                <a:uLnTx/>
                <a:uFillTx/>
              </a:endParaRPr>
            </a:p>
          </p:txBody>
        </p:sp>
        <p:sp>
          <p:nvSpPr>
            <p:cNvPr id="17" name="TextBox 16"/>
            <p:cNvSpPr txBox="1"/>
            <p:nvPr/>
          </p:nvSpPr>
          <p:spPr>
            <a:xfrm>
              <a:off x="469488" y="1224048"/>
              <a:ext cx="3200400" cy="457200"/>
            </a:xfrm>
            <a:prstGeom prst="roundRect">
              <a:avLst/>
            </a:prstGeom>
            <a:solidFill>
              <a:schemeClr val="accent4"/>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chemeClr val="bg1"/>
                  </a:solidFill>
                  <a:effectLst/>
                  <a:uLnTx/>
                  <a:uFillTx/>
                </a:rPr>
                <a:t>MyocardiaI</a:t>
              </a:r>
              <a:r>
                <a:rPr kumimoji="0" lang="en-US" sz="2000" b="1" i="0" u="none" strike="noStrike" kern="0" cap="none" spc="0" normalizeH="0" baseline="0" noProof="0" dirty="0">
                  <a:ln>
                    <a:noFill/>
                  </a:ln>
                  <a:solidFill>
                    <a:schemeClr val="bg1"/>
                  </a:solidFill>
                  <a:effectLst/>
                  <a:uLnTx/>
                  <a:uFillTx/>
                </a:rPr>
                <a:t> Infarction (MI)</a:t>
              </a:r>
              <a:endParaRPr kumimoji="0" lang="en-US" sz="1800" b="1" i="0" u="none" strike="noStrike" kern="0" cap="none" spc="0" normalizeH="0" baseline="0" noProof="0" dirty="0">
                <a:ln>
                  <a:noFill/>
                </a:ln>
                <a:solidFill>
                  <a:schemeClr val="bg1"/>
                </a:solidFill>
                <a:effectLst/>
                <a:uLnTx/>
                <a:uFillTx/>
              </a:endParaRPr>
            </a:p>
          </p:txBody>
        </p:sp>
        <p:sp>
          <p:nvSpPr>
            <p:cNvPr id="11" name="TextBox 10"/>
            <p:cNvSpPr txBox="1"/>
            <p:nvPr/>
          </p:nvSpPr>
          <p:spPr>
            <a:xfrm>
              <a:off x="362869" y="1909610"/>
              <a:ext cx="3108960" cy="1371600"/>
            </a:xfrm>
            <a:prstGeom prst="rect">
              <a:avLst/>
            </a:prstGeom>
            <a:noFill/>
          </p:spPr>
          <p:txBody>
            <a:bodyPr wrap="square" lIns="0" tIns="0" rIns="0" bIns="0" rtlCol="0">
              <a:noAutofit/>
            </a:bodyPr>
            <a:lstStyle/>
            <a:p>
              <a:pPr marL="0" marR="0" lvl="0" indent="0" algn="ctr" defTabSz="548640" eaLnBrk="1" fontAlgn="auto" latinLnBrk="0" hangingPunct="1">
                <a:lnSpc>
                  <a:spcPct val="100000"/>
                </a:lnSpc>
                <a:spcBef>
                  <a:spcPts val="600"/>
                </a:spcBef>
                <a:spcAft>
                  <a:spcPts val="0"/>
                </a:spcAft>
                <a:buClr>
                  <a:schemeClr val="accent1"/>
                </a:buClr>
                <a:buSzTx/>
                <a:buFontTx/>
                <a:buNone/>
                <a:tabLst/>
                <a:defRPr/>
              </a:pPr>
              <a:r>
                <a:rPr kumimoji="0" lang="en-US" sz="2000" b="1" i="0" u="none" strike="noStrike" kern="0" cap="none" spc="0" normalizeH="0" baseline="0" noProof="0" dirty="0">
                  <a:ln>
                    <a:noFill/>
                  </a:ln>
                  <a:solidFill>
                    <a:sysClr val="windowText" lastClr="000000"/>
                  </a:solidFill>
                  <a:effectLst/>
                  <a:uLnTx/>
                  <a:uFillTx/>
                </a:rPr>
                <a:t>Prevalence of </a:t>
              </a:r>
              <a:br>
                <a:rPr kumimoji="0" lang="en-US" sz="2000" b="1" i="0" u="none" strike="noStrike" kern="0" cap="none" spc="0" normalizeH="0" baseline="0" noProof="0" dirty="0">
                  <a:ln>
                    <a:noFill/>
                  </a:ln>
                  <a:solidFill>
                    <a:sysClr val="windowText" lastClr="000000"/>
                  </a:solidFill>
                  <a:effectLst/>
                  <a:uLnTx/>
                  <a:uFillTx/>
                </a:rPr>
              </a:br>
              <a:r>
                <a:rPr kumimoji="0" lang="en-US" sz="2000" b="1" i="0" u="none" strike="noStrike" kern="0" cap="none" spc="0" normalizeH="0" baseline="0" noProof="0" dirty="0">
                  <a:ln>
                    <a:noFill/>
                  </a:ln>
                  <a:solidFill>
                    <a:sysClr val="windowText" lastClr="000000"/>
                  </a:solidFill>
                  <a:effectLst/>
                  <a:uLnTx/>
                  <a:uFillTx/>
                </a:rPr>
                <a:t>MI in the US*</a:t>
              </a:r>
              <a:r>
                <a:rPr kumimoji="0" lang="en-US" sz="2400" b="1" i="0" u="none" strike="noStrike" kern="0" cap="none" spc="0" normalizeH="0" baseline="0" noProof="0" dirty="0">
                  <a:ln>
                    <a:noFill/>
                  </a:ln>
                  <a:solidFill>
                    <a:schemeClr val="accent4"/>
                  </a:solidFill>
                  <a:effectLst/>
                  <a:uLnTx/>
                  <a:uFillTx/>
                </a:rPr>
                <a:t/>
              </a:r>
              <a:br>
                <a:rPr kumimoji="0" lang="en-US" sz="2400" b="1" i="0" u="none" strike="noStrike" kern="0" cap="none" spc="0" normalizeH="0" baseline="0" noProof="0" dirty="0">
                  <a:ln>
                    <a:noFill/>
                  </a:ln>
                  <a:solidFill>
                    <a:schemeClr val="accent4"/>
                  </a:solidFill>
                  <a:effectLst/>
                  <a:uLnTx/>
                  <a:uFillTx/>
                </a:rPr>
              </a:br>
              <a:r>
                <a:rPr kumimoji="0" lang="en-US" sz="2400" b="1" i="0" u="none" strike="noStrike" kern="0" cap="none" spc="0" normalizeH="0" baseline="0" noProof="0" dirty="0">
                  <a:ln>
                    <a:noFill/>
                  </a:ln>
                  <a:solidFill>
                    <a:schemeClr val="accent4"/>
                  </a:solidFill>
                  <a:effectLst/>
                  <a:uLnTx/>
                  <a:uFillTx/>
                </a:rPr>
                <a:t>7.6 million adults</a:t>
              </a:r>
              <a:r>
                <a:rPr kumimoji="0" lang="en-US" sz="1800" b="1" i="0" u="none" strike="noStrike" kern="0" cap="none" spc="0" normalizeH="0" baseline="0" noProof="0" dirty="0">
                  <a:ln>
                    <a:noFill/>
                  </a:ln>
                  <a:solidFill>
                    <a:schemeClr val="accent4"/>
                  </a:solidFill>
                  <a:effectLst/>
                  <a:uLnTx/>
                  <a:uFillTx/>
                </a:rPr>
                <a:t/>
              </a:r>
              <a:br>
                <a:rPr kumimoji="0" lang="en-US" sz="1800" b="1" i="0" u="none" strike="noStrike" kern="0" cap="none" spc="0" normalizeH="0" baseline="0" noProof="0" dirty="0">
                  <a:ln>
                    <a:noFill/>
                  </a:ln>
                  <a:solidFill>
                    <a:schemeClr val="accent4"/>
                  </a:solidFill>
                  <a:effectLst/>
                  <a:uLnTx/>
                  <a:uFillTx/>
                </a:rPr>
              </a:br>
              <a:r>
                <a:rPr kumimoji="0" lang="en-US" sz="1800" b="0" i="0" u="none" strike="noStrike" kern="0" cap="none" spc="0" normalizeH="0" baseline="0" noProof="0" dirty="0">
                  <a:ln>
                    <a:noFill/>
                  </a:ln>
                  <a:solidFill>
                    <a:sysClr val="windowText" lastClr="000000"/>
                  </a:solidFill>
                  <a:effectLst/>
                  <a:uLnTx/>
                  <a:uFillTx/>
                </a:rPr>
                <a:t>(≥20 years old)</a:t>
              </a:r>
              <a:endParaRPr kumimoji="0" lang="en-US" sz="1800" b="1" i="0" u="none" strike="noStrike" kern="0" cap="none" spc="0" normalizeH="0" baseline="0" noProof="0" dirty="0">
                <a:ln>
                  <a:noFill/>
                </a:ln>
                <a:solidFill>
                  <a:schemeClr val="accent4"/>
                </a:solidFill>
                <a:effectLst/>
                <a:uLnTx/>
                <a:uFillTx/>
              </a:endParaRPr>
            </a:p>
          </p:txBody>
        </p:sp>
      </p:grpSp>
      <p:grpSp>
        <p:nvGrpSpPr>
          <p:cNvPr id="4" name="Group 3"/>
          <p:cNvGrpSpPr/>
          <p:nvPr/>
        </p:nvGrpSpPr>
        <p:grpSpPr>
          <a:xfrm>
            <a:off x="335280" y="3578938"/>
            <a:ext cx="8473440" cy="2162579"/>
            <a:chOff x="335280" y="3578938"/>
            <a:chExt cx="8473440" cy="2162579"/>
          </a:xfrm>
        </p:grpSpPr>
        <p:sp>
          <p:nvSpPr>
            <p:cNvPr id="13" name="Rectangle: Rounded Corners 12"/>
            <p:cNvSpPr/>
            <p:nvPr/>
          </p:nvSpPr>
          <p:spPr>
            <a:xfrm>
              <a:off x="335280" y="3821277"/>
              <a:ext cx="8473440" cy="1920240"/>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4"/>
            <p:cNvSpPr/>
            <p:nvPr/>
          </p:nvSpPr>
          <p:spPr>
            <a:xfrm>
              <a:off x="3313960" y="4008235"/>
              <a:ext cx="5494760" cy="1692771"/>
            </a:xfrm>
            <a:prstGeom prst="rect">
              <a:avLst/>
            </a:prstGeom>
            <a:noFill/>
          </p:spPr>
          <p:txBody>
            <a:bodyPr wrap="square">
              <a:spAutoFit/>
            </a:bodyPr>
            <a:lstStyle/>
            <a:p>
              <a:pPr marL="342900" marR="0" lvl="0" indent="-342900" defTabSz="548640" eaLnBrk="1" fontAlgn="auto" latinLnBrk="0" hangingPunct="1">
                <a:lnSpc>
                  <a:spcPct val="100000"/>
                </a:lnSpc>
                <a:spcBef>
                  <a:spcPts val="600"/>
                </a:spcBef>
                <a:spcAft>
                  <a:spcPts val="0"/>
                </a:spcAft>
                <a:buClr>
                  <a:schemeClr val="accent1"/>
                </a:buClr>
                <a:buSzTx/>
                <a:buFont typeface="Arial" panose="020B0604020202020204" pitchFamily="34" charset="0"/>
                <a:buChar char="•"/>
                <a:tabLst/>
                <a:defRPr/>
              </a:pPr>
              <a:r>
                <a:rPr kumimoji="0" lang="en-US" sz="1800" b="1" i="0" u="none" strike="noStrike" kern="0" cap="none" spc="0" normalizeH="0" baseline="0" noProof="0" dirty="0">
                  <a:ln>
                    <a:noFill/>
                  </a:ln>
                  <a:solidFill>
                    <a:schemeClr val="accent4"/>
                  </a:solidFill>
                  <a:effectLst/>
                  <a:uLnTx/>
                  <a:uFillTx/>
                </a:rPr>
                <a:t>~795,000 </a:t>
              </a:r>
              <a:r>
                <a:rPr kumimoji="0" lang="en-US" sz="1800" b="0" i="0" u="none" strike="noStrike" kern="0" cap="none" spc="0" normalizeH="0" baseline="0" noProof="0" dirty="0">
                  <a:ln>
                    <a:noFill/>
                  </a:ln>
                  <a:solidFill>
                    <a:sysClr val="windowText" lastClr="000000"/>
                  </a:solidFill>
                  <a:effectLst/>
                  <a:uLnTx/>
                  <a:uFillTx/>
                </a:rPr>
                <a:t>strokes (all types) per year in the US</a:t>
              </a:r>
              <a:r>
                <a:rPr lang="en-US" kern="0" baseline="30000" dirty="0">
                  <a:solidFill>
                    <a:sysClr val="windowText" lastClr="000000"/>
                  </a:solidFill>
                </a:rPr>
                <a:t>‡**</a:t>
              </a:r>
              <a:endParaRPr kumimoji="0" lang="en-US" sz="1800" b="0" i="0" u="none" strike="noStrike" kern="0" cap="none" spc="0" normalizeH="0" baseline="30000" noProof="0" dirty="0">
                <a:ln>
                  <a:noFill/>
                </a:ln>
                <a:solidFill>
                  <a:sysClr val="windowText" lastClr="000000"/>
                </a:solidFill>
                <a:effectLst/>
                <a:uLnTx/>
                <a:uFillTx/>
              </a:endParaRPr>
            </a:p>
            <a:p>
              <a:pPr marL="742950" lvl="1" indent="-285750" defTabSz="548640">
                <a:spcBef>
                  <a:spcPts val="600"/>
                </a:spcBef>
                <a:buClr>
                  <a:schemeClr val="accent1"/>
                </a:buClr>
                <a:buFont typeface="Arial" panose="020B0604020202020204" pitchFamily="34" charset="0"/>
                <a:buChar char="─"/>
                <a:defRPr/>
              </a:pPr>
              <a:r>
                <a:rPr lang="en-US" sz="1600" kern="0" dirty="0">
                  <a:solidFill>
                    <a:sysClr val="windowText" lastClr="000000"/>
                  </a:solidFill>
                </a:rPr>
                <a:t>1 in 20 US deaths in 2013</a:t>
              </a:r>
            </a:p>
            <a:p>
              <a:pPr marL="742950" lvl="1" indent="-285750" defTabSz="548640">
                <a:spcBef>
                  <a:spcPts val="600"/>
                </a:spcBef>
                <a:buClr>
                  <a:schemeClr val="accent1"/>
                </a:buClr>
                <a:buFont typeface="Arial" panose="020B0604020202020204" pitchFamily="34" charset="0"/>
                <a:buChar char="─"/>
                <a:defRPr/>
              </a:pPr>
              <a:r>
                <a:rPr lang="en-US" sz="1600" kern="0" dirty="0">
                  <a:solidFill>
                    <a:sysClr val="windowText" lastClr="000000"/>
                  </a:solidFill>
                </a:rPr>
                <a:t>1 death every ~4 minutes</a:t>
              </a:r>
            </a:p>
            <a:p>
              <a:pPr marL="342900" lvl="0" indent="-342900" defTabSz="548640">
                <a:spcBef>
                  <a:spcPts val="600"/>
                </a:spcBef>
                <a:buClr>
                  <a:schemeClr val="accent1"/>
                </a:buClr>
                <a:buFont typeface="Arial" panose="020B0604020202020204" pitchFamily="34" charset="0"/>
                <a:buChar char="•"/>
                <a:defRPr/>
              </a:pPr>
              <a:r>
                <a:rPr lang="en-US" kern="0" dirty="0">
                  <a:solidFill>
                    <a:sysClr val="windowText" lastClr="000000"/>
                  </a:solidFill>
                </a:rPr>
                <a:t>129,000 deaths/year</a:t>
              </a:r>
            </a:p>
            <a:p>
              <a:pPr marL="800100" lvl="1" indent="-342900" defTabSz="548640">
                <a:spcBef>
                  <a:spcPts val="600"/>
                </a:spcBef>
                <a:buClr>
                  <a:schemeClr val="accent1"/>
                </a:buClr>
                <a:buFont typeface="Arial" panose="020B0604020202020204" pitchFamily="34" charset="0"/>
                <a:buChar char="─"/>
                <a:defRPr/>
              </a:pPr>
              <a:r>
                <a:rPr lang="en-US" sz="1600" kern="0" dirty="0"/>
                <a:t>#5 cause of death in the US in 2013 </a:t>
              </a:r>
              <a:endParaRPr lang="en-US" kern="0" dirty="0">
                <a:solidFill>
                  <a:sysClr val="windowText" lastClr="000000"/>
                </a:solidFill>
              </a:endParaRPr>
            </a:p>
          </p:txBody>
        </p:sp>
        <p:sp>
          <p:nvSpPr>
            <p:cNvPr id="16" name="TextBox 15"/>
            <p:cNvSpPr txBox="1"/>
            <p:nvPr/>
          </p:nvSpPr>
          <p:spPr>
            <a:xfrm>
              <a:off x="469488" y="3578938"/>
              <a:ext cx="3200400" cy="457200"/>
            </a:xfrm>
            <a:prstGeom prst="roundRect">
              <a:avLst/>
            </a:prstGeom>
            <a:solidFill>
              <a:schemeClr val="accent4"/>
            </a:solidFill>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rPr>
                <a:t>Stroke</a:t>
              </a:r>
              <a:endParaRPr kumimoji="0" lang="en-US" sz="1800" b="1" i="0" u="none" strike="noStrike" kern="0" cap="none" spc="0" normalizeH="0" baseline="0" noProof="0" dirty="0">
                <a:ln>
                  <a:noFill/>
                </a:ln>
                <a:solidFill>
                  <a:schemeClr val="bg1"/>
                </a:solidFill>
                <a:effectLst/>
                <a:uLnTx/>
                <a:uFillTx/>
              </a:endParaRPr>
            </a:p>
          </p:txBody>
        </p:sp>
        <p:sp>
          <p:nvSpPr>
            <p:cNvPr id="18" name="TextBox 17"/>
            <p:cNvSpPr txBox="1"/>
            <p:nvPr/>
          </p:nvSpPr>
          <p:spPr>
            <a:xfrm>
              <a:off x="362869" y="4264500"/>
              <a:ext cx="3108960" cy="1371600"/>
            </a:xfrm>
            <a:prstGeom prst="rect">
              <a:avLst/>
            </a:prstGeom>
            <a:noFill/>
          </p:spPr>
          <p:txBody>
            <a:bodyPr wrap="square" lIns="0" tIns="0" rIns="0" bIns="0" rtlCol="0">
              <a:noAutofit/>
            </a:bodyPr>
            <a:lstStyle/>
            <a:p>
              <a:pPr marL="0" marR="0" lvl="0" indent="0" algn="ctr" defTabSz="548640" eaLnBrk="1" fontAlgn="auto" latinLnBrk="0" hangingPunct="1">
                <a:lnSpc>
                  <a:spcPct val="100000"/>
                </a:lnSpc>
                <a:spcBef>
                  <a:spcPts val="600"/>
                </a:spcBef>
                <a:spcAft>
                  <a:spcPts val="0"/>
                </a:spcAft>
                <a:buClr>
                  <a:schemeClr val="accent1"/>
                </a:buClr>
                <a:buSzTx/>
                <a:buFontTx/>
                <a:buNone/>
                <a:tabLst/>
                <a:defRPr/>
              </a:pPr>
              <a:r>
                <a:rPr kumimoji="0" lang="en-US" sz="2000" b="1" i="0" u="none" strike="noStrike" kern="0" cap="none" spc="0" normalizeH="0" baseline="0" noProof="0" dirty="0">
                  <a:ln>
                    <a:noFill/>
                  </a:ln>
                  <a:solidFill>
                    <a:sysClr val="windowText" lastClr="000000"/>
                  </a:solidFill>
                  <a:effectLst/>
                  <a:uLnTx/>
                  <a:uFillTx/>
                </a:rPr>
                <a:t>Prevalence of stroke </a:t>
              </a:r>
              <a:br>
                <a:rPr kumimoji="0" lang="en-US" sz="2000" b="1" i="0" u="none" strike="noStrike" kern="0" cap="none" spc="0" normalizeH="0" baseline="0" noProof="0" dirty="0">
                  <a:ln>
                    <a:noFill/>
                  </a:ln>
                  <a:solidFill>
                    <a:sysClr val="windowText" lastClr="000000"/>
                  </a:solidFill>
                  <a:effectLst/>
                  <a:uLnTx/>
                  <a:uFillTx/>
                </a:rPr>
              </a:br>
              <a:r>
                <a:rPr kumimoji="0" lang="en-US" sz="2000" b="1" i="0" u="none" strike="noStrike" kern="0" cap="none" spc="0" normalizeH="0" baseline="0" noProof="0" dirty="0">
                  <a:ln>
                    <a:noFill/>
                  </a:ln>
                  <a:solidFill>
                    <a:sysClr val="windowText" lastClr="000000"/>
                  </a:solidFill>
                  <a:effectLst/>
                  <a:uLnTx/>
                  <a:uFillTx/>
                </a:rPr>
                <a:t>(all types) in the US*</a:t>
              </a:r>
              <a:r>
                <a:rPr kumimoji="0" lang="en-US" sz="2400" b="1" i="0" u="none" strike="noStrike" kern="0" cap="none" spc="0" normalizeH="0" baseline="0" noProof="0" dirty="0">
                  <a:ln>
                    <a:noFill/>
                  </a:ln>
                  <a:solidFill>
                    <a:schemeClr val="accent4"/>
                  </a:solidFill>
                  <a:effectLst/>
                  <a:uLnTx/>
                  <a:uFillTx/>
                </a:rPr>
                <a:t/>
              </a:r>
              <a:br>
                <a:rPr kumimoji="0" lang="en-US" sz="2400" b="1" i="0" u="none" strike="noStrike" kern="0" cap="none" spc="0" normalizeH="0" baseline="0" noProof="0" dirty="0">
                  <a:ln>
                    <a:noFill/>
                  </a:ln>
                  <a:solidFill>
                    <a:schemeClr val="accent4"/>
                  </a:solidFill>
                  <a:effectLst/>
                  <a:uLnTx/>
                  <a:uFillTx/>
                </a:rPr>
              </a:br>
              <a:r>
                <a:rPr kumimoji="0" lang="en-US" sz="2400" b="1" i="0" u="none" strike="noStrike" kern="0" cap="none" spc="0" normalizeH="0" baseline="0" noProof="0" dirty="0">
                  <a:ln>
                    <a:noFill/>
                  </a:ln>
                  <a:solidFill>
                    <a:schemeClr val="accent4"/>
                  </a:solidFill>
                  <a:effectLst/>
                  <a:uLnTx/>
                  <a:uFillTx/>
                </a:rPr>
                <a:t>6.6 million adults</a:t>
              </a:r>
              <a:r>
                <a:rPr kumimoji="0" lang="en-US" sz="1800" b="1" i="0" u="none" strike="noStrike" kern="0" cap="none" spc="0" normalizeH="0" baseline="0" noProof="0" dirty="0">
                  <a:ln>
                    <a:noFill/>
                  </a:ln>
                  <a:solidFill>
                    <a:schemeClr val="accent4"/>
                  </a:solidFill>
                  <a:effectLst/>
                  <a:uLnTx/>
                  <a:uFillTx/>
                </a:rPr>
                <a:t/>
              </a:r>
              <a:br>
                <a:rPr kumimoji="0" lang="en-US" sz="1800" b="1" i="0" u="none" strike="noStrike" kern="0" cap="none" spc="0" normalizeH="0" baseline="0" noProof="0" dirty="0">
                  <a:ln>
                    <a:noFill/>
                  </a:ln>
                  <a:solidFill>
                    <a:schemeClr val="accent4"/>
                  </a:solidFill>
                  <a:effectLst/>
                  <a:uLnTx/>
                  <a:uFillTx/>
                </a:rPr>
              </a:br>
              <a:r>
                <a:rPr kumimoji="0" lang="en-US" sz="1800" b="0" i="0" u="none" strike="noStrike" kern="0" cap="none" spc="0" normalizeH="0" baseline="0" noProof="0" dirty="0">
                  <a:ln>
                    <a:noFill/>
                  </a:ln>
                  <a:solidFill>
                    <a:sysClr val="windowText" lastClr="000000"/>
                  </a:solidFill>
                  <a:effectLst/>
                  <a:uLnTx/>
                  <a:uFillTx/>
                </a:rPr>
                <a:t>(≥20 years old)</a:t>
              </a:r>
              <a:endParaRPr kumimoji="0" lang="en-US" sz="1800" b="1" i="0" u="none" strike="noStrike" kern="0" cap="none" spc="0" normalizeH="0" baseline="0" noProof="0" dirty="0">
                <a:ln>
                  <a:noFill/>
                </a:ln>
                <a:solidFill>
                  <a:schemeClr val="accent4"/>
                </a:solidFill>
                <a:effectLst/>
                <a:uLnTx/>
                <a:uFillTx/>
              </a:endParaRPr>
            </a:p>
          </p:txBody>
        </p:sp>
      </p:grpSp>
      <p:sp>
        <p:nvSpPr>
          <p:cNvPr id="14" name="TextBox 13"/>
          <p:cNvSpPr txBox="1"/>
          <p:nvPr/>
        </p:nvSpPr>
        <p:spPr>
          <a:xfrm>
            <a:off x="129796" y="5764773"/>
            <a:ext cx="7223636" cy="784830"/>
          </a:xfrm>
          <a:prstGeom prst="rect">
            <a:avLst/>
          </a:prstGeom>
          <a:noFill/>
        </p:spPr>
        <p:txBody>
          <a:bodyPr wrap="square" rtlCol="0">
            <a:spAutoFit/>
          </a:bodyPr>
          <a:lstStyle/>
          <a:p>
            <a:r>
              <a:rPr kumimoji="0" lang="en-US" sz="900" i="0" u="none" strike="noStrike" kern="0" cap="none" spc="0" normalizeH="0" baseline="0" noProof="0" dirty="0">
                <a:ln>
                  <a:noFill/>
                </a:ln>
                <a:solidFill>
                  <a:sysClr val="windowText" lastClr="000000"/>
                </a:solidFill>
                <a:effectLst/>
                <a:uLnTx/>
                <a:uFillTx/>
              </a:rPr>
              <a:t>* Based on NHANES survey data from subjects </a:t>
            </a:r>
            <a:r>
              <a:rPr lang="en-US" sz="900" kern="0" dirty="0">
                <a:solidFill>
                  <a:sysClr val="windowText" lastClr="000000"/>
                </a:solidFill>
              </a:rPr>
              <a:t>≥ 20 years of age interviewed </a:t>
            </a:r>
            <a:r>
              <a:rPr kumimoji="0" lang="en-US" sz="900" i="0" u="none" strike="noStrike" kern="0" cap="none" spc="0" normalizeH="0" baseline="0" noProof="0" dirty="0">
                <a:ln>
                  <a:noFill/>
                </a:ln>
                <a:solidFill>
                  <a:sysClr val="windowText" lastClr="000000"/>
                </a:solidFill>
                <a:effectLst/>
                <a:uLnTx/>
                <a:uFillTx/>
              </a:rPr>
              <a:t>in 2009-2010</a:t>
            </a:r>
            <a:r>
              <a:rPr kumimoji="0" lang="en-US" sz="900" i="0" u="none" strike="noStrike" kern="0" cap="none" spc="0" normalizeH="0" noProof="0" dirty="0">
                <a:ln>
                  <a:noFill/>
                </a:ln>
                <a:solidFill>
                  <a:sysClr val="windowText" lastClr="000000"/>
                </a:solidFill>
                <a:effectLst/>
                <a:uLnTx/>
                <a:uFillTx/>
              </a:rPr>
              <a:t> (N = </a:t>
            </a:r>
            <a:r>
              <a:rPr lang="en-US" sz="900" dirty="0">
                <a:latin typeface="Arial" pitchFamily="34" charset="0"/>
                <a:cs typeface="Arial" pitchFamily="34" charset="0"/>
              </a:rPr>
              <a:t>6,218)</a:t>
            </a:r>
            <a:r>
              <a:rPr kumimoji="0" lang="en-US" sz="900" i="0" u="none" strike="noStrike" kern="0" cap="none" spc="0" normalizeH="0" baseline="0" noProof="0" dirty="0">
                <a:ln>
                  <a:noFill/>
                </a:ln>
                <a:solidFill>
                  <a:sysClr val="windowText" lastClr="000000"/>
                </a:solidFill>
                <a:effectLst/>
                <a:uLnTx/>
                <a:uFillTx/>
              </a:rPr>
              <a:t> and 2011-2012 (N = </a:t>
            </a:r>
            <a:r>
              <a:rPr lang="en-US" sz="900" dirty="0">
                <a:latin typeface="Arial" pitchFamily="34" charset="0"/>
                <a:cs typeface="Arial" pitchFamily="34" charset="0"/>
              </a:rPr>
              <a:t>5,560)</a:t>
            </a:r>
            <a:r>
              <a:rPr kumimoji="0" lang="en-US" sz="900" i="0" u="none" strike="noStrike" kern="0" cap="none" spc="0" normalizeH="0" baseline="0" noProof="0" dirty="0">
                <a:ln>
                  <a:noFill/>
                </a:ln>
                <a:solidFill>
                  <a:sysClr val="windowText" lastClr="000000"/>
                </a:solidFill>
                <a:effectLst/>
                <a:uLnTx/>
                <a:uFillTx/>
              </a:rPr>
              <a:t>.</a:t>
            </a:r>
            <a:r>
              <a:rPr kumimoji="0" lang="en-US" sz="900" i="0" u="none" strike="noStrike" kern="0" cap="none" spc="0" normalizeH="0" baseline="30000" noProof="0" dirty="0">
                <a:ln>
                  <a:noFill/>
                </a:ln>
                <a:solidFill>
                  <a:sysClr val="windowText" lastClr="000000"/>
                </a:solidFill>
                <a:effectLst/>
                <a:uLnTx/>
                <a:uFillTx/>
              </a:rPr>
              <a:t>2 </a:t>
            </a:r>
            <a:r>
              <a:rPr kumimoji="0" lang="en-US" sz="900" i="0" u="none" strike="noStrike" kern="0" cap="none" spc="0" normalizeH="0" baseline="0" noProof="0" dirty="0">
                <a:ln>
                  <a:noFill/>
                </a:ln>
                <a:solidFill>
                  <a:sysClr val="windowText" lastClr="000000"/>
                </a:solidFill>
                <a:effectLst/>
                <a:uLnTx/>
                <a:uFillTx/>
              </a:rPr>
              <a:t/>
            </a:r>
            <a:br>
              <a:rPr kumimoji="0" lang="en-US" sz="900" i="0" u="none" strike="noStrike" kern="0" cap="none" spc="0" normalizeH="0" baseline="0" noProof="0" dirty="0">
                <a:ln>
                  <a:noFill/>
                </a:ln>
                <a:solidFill>
                  <a:sysClr val="windowText" lastClr="000000"/>
                </a:solidFill>
                <a:effectLst/>
                <a:uLnTx/>
                <a:uFillTx/>
              </a:rPr>
            </a:br>
            <a:r>
              <a:rPr lang="en-US" sz="900" kern="0" baseline="30000" dirty="0">
                <a:solidFill>
                  <a:sysClr val="windowText" lastClr="000000"/>
                </a:solidFill>
              </a:rPr>
              <a:t>†</a:t>
            </a:r>
            <a:r>
              <a:rPr lang="en-US" sz="900" kern="0" dirty="0">
                <a:solidFill>
                  <a:sysClr val="windowText" lastClr="000000"/>
                </a:solidFill>
              </a:rPr>
              <a:t> Mortality based on Centers for Disease Control and Prevention/National Center for Health Statistics, 2013 Mortality Multiple Cause-of-Death–United States. </a:t>
            </a:r>
            <a:r>
              <a:rPr lang="en-US" sz="900" kern="0" baseline="30000" dirty="0">
                <a:solidFill>
                  <a:sysClr val="windowText" lastClr="000000"/>
                </a:solidFill>
              </a:rPr>
              <a:t>‡</a:t>
            </a:r>
            <a:r>
              <a:rPr lang="en-US" sz="900" kern="0" dirty="0">
                <a:solidFill>
                  <a:sysClr val="windowText" lastClr="000000"/>
                </a:solidFill>
              </a:rPr>
              <a:t> Includes new and recurrent events. </a:t>
            </a:r>
            <a:r>
              <a:rPr lang="en-US" sz="900" kern="0" baseline="30000" dirty="0">
                <a:solidFill>
                  <a:sysClr val="windowText" lastClr="000000"/>
                </a:solidFill>
              </a:rPr>
              <a:t>§</a:t>
            </a:r>
            <a:r>
              <a:rPr lang="en-US" sz="900" kern="0" dirty="0">
                <a:solidFill>
                  <a:sysClr val="windowText" lastClr="000000"/>
                </a:solidFill>
              </a:rPr>
              <a:t> Incidence based on Atherosclerosis Risk in Communities study (2005–2012), National Heart, Lung, and Blood Institute. **</a:t>
            </a:r>
            <a:r>
              <a:rPr kumimoji="0" lang="en-US" sz="900" i="0" u="none" strike="noStrike" kern="0" cap="none" spc="0" normalizeH="0" baseline="0" noProof="0" dirty="0">
                <a:ln>
                  <a:noFill/>
                </a:ln>
                <a:solidFill>
                  <a:sysClr val="windowText" lastClr="000000"/>
                </a:solidFill>
                <a:effectLst/>
                <a:uLnTx/>
                <a:uFillTx/>
              </a:rPr>
              <a:t> </a:t>
            </a:r>
            <a:r>
              <a:rPr lang="en-US" sz="900" kern="0" dirty="0">
                <a:solidFill>
                  <a:sysClr val="windowText" lastClr="000000"/>
                </a:solidFill>
              </a:rPr>
              <a:t>Incidence based on Greater Cincinnati/Northern Kentucky Stroke Study/National Institutes of Neurological Disorders and Stroke data for 1999 provided on August 1, 2007. US estimates compiled by NHLBI. Data include children.</a:t>
            </a:r>
            <a:r>
              <a:rPr kumimoji="0" lang="en-US" sz="900" i="0" u="none" strike="noStrike" kern="0" cap="none" spc="0" normalizeH="0" baseline="0" noProof="0" dirty="0">
                <a:ln>
                  <a:noFill/>
                </a:ln>
                <a:solidFill>
                  <a:sysClr val="windowText" lastClr="000000"/>
                </a:solidFill>
                <a:effectLst/>
                <a:uLnTx/>
                <a:uFillTx/>
              </a:rPr>
              <a:t> </a:t>
            </a:r>
          </a:p>
        </p:txBody>
      </p:sp>
    </p:spTree>
    <p:extLst>
      <p:ext uri="{BB962C8B-B14F-4D97-AF65-F5344CB8AC3E}">
        <p14:creationId xmlns:p14="http://schemas.microsoft.com/office/powerpoint/2010/main" val="30369513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CVD Prevalence Increases with Age</a:t>
            </a:r>
          </a:p>
        </p:txBody>
      </p:sp>
      <p:graphicFrame>
        <p:nvGraphicFramePr>
          <p:cNvPr id="3" name="Chart 2"/>
          <p:cNvGraphicFramePr>
            <a:graphicFrameLocks/>
          </p:cNvGraphicFramePr>
          <p:nvPr>
            <p:extLst>
              <p:ext uri="{D42A27DB-BD31-4B8C-83A1-F6EECF244321}">
                <p14:modId xmlns:p14="http://schemas.microsoft.com/office/powerpoint/2010/main" val="2003842277"/>
              </p:ext>
            </p:extLst>
          </p:nvPr>
        </p:nvGraphicFramePr>
        <p:xfrm>
          <a:off x="1307585" y="1589650"/>
          <a:ext cx="6528830" cy="391729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61296" y="5506948"/>
            <a:ext cx="6673600" cy="784830"/>
          </a:xfrm>
          <a:prstGeom prst="rect">
            <a:avLst/>
          </a:prstGeom>
          <a:noFill/>
        </p:spPr>
        <p:txBody>
          <a:bodyPr wrap="square" rtlCol="0">
            <a:spAutoFit/>
          </a:bodyPr>
          <a:lstStyle/>
          <a:p>
            <a:r>
              <a:rPr lang="en-US" sz="900" dirty="0">
                <a:latin typeface="Arial" pitchFamily="34" charset="0"/>
                <a:cs typeface="Arial" pitchFamily="34" charset="0"/>
              </a:rPr>
              <a:t>* The sample size of subjects ≥ 20 years of age for NHANES 2009-2012, based on the total number of subjects ages ≥ 20 years of age interviewed for the NHANES 2009-2010 (N = 6,218 subjects) and NHANES 2011-2012 (N= 5,560 subjects) data reports.</a:t>
            </a:r>
            <a:r>
              <a:rPr lang="en-US" sz="900" baseline="30000" dirty="0">
                <a:latin typeface="Arial" pitchFamily="34" charset="0"/>
                <a:cs typeface="Arial" pitchFamily="34" charset="0"/>
              </a:rPr>
              <a:t>2</a:t>
            </a:r>
          </a:p>
          <a:p>
            <a:r>
              <a:rPr lang="en-US" sz="900" dirty="0"/>
              <a:t>Source: NCHS and NHLBI. These data include CHD, HF, stroke, and hypertension. Adapted from American Heart Association</a:t>
            </a:r>
          </a:p>
          <a:p>
            <a:r>
              <a:rPr lang="en-US" sz="900" dirty="0"/>
              <a:t>CHD = coronary heart disease; CVD = cardiovascular disease; HF = heart failure; NHANES = National Health and </a:t>
            </a:r>
            <a:br>
              <a:rPr lang="en-US" sz="900" dirty="0"/>
            </a:br>
            <a:r>
              <a:rPr lang="en-US" sz="900" dirty="0"/>
              <a:t>Nutrition Examination Survey.</a:t>
            </a:r>
          </a:p>
        </p:txBody>
      </p:sp>
      <p:sp>
        <p:nvSpPr>
          <p:cNvPr id="8" name="TextBox 7"/>
          <p:cNvSpPr txBox="1"/>
          <p:nvPr/>
        </p:nvSpPr>
        <p:spPr>
          <a:xfrm>
            <a:off x="461296" y="6217920"/>
            <a:ext cx="6006773" cy="507831"/>
          </a:xfrm>
          <a:prstGeom prst="rect">
            <a:avLst/>
          </a:prstGeom>
          <a:noFill/>
        </p:spPr>
        <p:txBody>
          <a:bodyPr wrap="none" rtlCol="0">
            <a:spAutoFit/>
          </a:bodyPr>
          <a:lstStyle/>
          <a:p>
            <a:pPr>
              <a:buSzPct val="100000"/>
            </a:pPr>
            <a:r>
              <a:rPr lang="en-US" sz="900" b="1" dirty="0"/>
              <a:t>1. </a:t>
            </a:r>
            <a:r>
              <a:rPr lang="en-US" sz="900" dirty="0" err="1"/>
              <a:t>Mozaffarian</a:t>
            </a:r>
            <a:r>
              <a:rPr lang="en-US" sz="900" dirty="0"/>
              <a:t> D, et al. </a:t>
            </a:r>
            <a:r>
              <a:rPr lang="en-US" sz="900" i="1" dirty="0"/>
              <a:t>Circulation. </a:t>
            </a:r>
            <a:r>
              <a:rPr lang="en-US" sz="900" dirty="0"/>
              <a:t>2015;133(4):e38-360. </a:t>
            </a:r>
            <a:r>
              <a:rPr lang="en-US" sz="900" b="1" dirty="0"/>
              <a:t>2.</a:t>
            </a:r>
            <a:r>
              <a:rPr lang="en-US" sz="900" dirty="0"/>
              <a:t> CDC. </a:t>
            </a:r>
            <a:r>
              <a:rPr lang="en-US" sz="900" dirty="0">
                <a:latin typeface="Arial" pitchFamily="34" charset="0"/>
                <a:cs typeface="Arial" pitchFamily="34" charset="0"/>
              </a:rPr>
              <a:t>NHANES </a:t>
            </a:r>
            <a:r>
              <a:rPr lang="en-US" sz="900" dirty="0"/>
              <a:t>response rates and population totals. </a:t>
            </a:r>
          </a:p>
          <a:p>
            <a:pPr>
              <a:buSzPct val="100000"/>
            </a:pPr>
            <a:r>
              <a:rPr lang="en-US" sz="900" dirty="0"/>
              <a:t>https://www.cdc.gov/nchs/nhanes/response_rates_CPS.htm. Accessed October 18, 2016.</a:t>
            </a:r>
          </a:p>
          <a:p>
            <a:pPr>
              <a:buSzPct val="100000"/>
            </a:pPr>
            <a:endParaRPr lang="en-US" sz="900" dirty="0"/>
          </a:p>
        </p:txBody>
      </p:sp>
    </p:spTree>
    <p:extLst>
      <p:ext uri="{BB962C8B-B14F-4D97-AF65-F5344CB8AC3E}">
        <p14:creationId xmlns:p14="http://schemas.microsoft.com/office/powerpoint/2010/main" val="19894711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3003048070"/>
              </p:ext>
            </p:extLst>
          </p:nvPr>
        </p:nvGraphicFramePr>
        <p:xfrm>
          <a:off x="5302686" y="2302849"/>
          <a:ext cx="2956388" cy="301955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rot="16200000">
            <a:off x="4590242" y="3341019"/>
            <a:ext cx="1384058" cy="246221"/>
          </a:xfrm>
          <a:prstGeom prst="rect">
            <a:avLst/>
          </a:prstGeom>
          <a:noFill/>
        </p:spPr>
        <p:txBody>
          <a:bodyPr wrap="square" rtlCol="0">
            <a:spAutoFit/>
          </a:bodyPr>
          <a:lstStyle/>
          <a:p>
            <a:pPr defTabSz="548640"/>
            <a:r>
              <a:rPr lang="en-US" sz="1000" b="1" dirty="0"/>
              <a:t>Rate of Decline (%)</a:t>
            </a:r>
          </a:p>
        </p:txBody>
      </p:sp>
      <p:sp>
        <p:nvSpPr>
          <p:cNvPr id="11" name="Oval 10"/>
          <p:cNvSpPr/>
          <p:nvPr/>
        </p:nvSpPr>
        <p:spPr>
          <a:xfrm>
            <a:off x="3286371" y="3179173"/>
            <a:ext cx="1235048" cy="82011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dirty="0">
              <a:solidFill>
                <a:prstClr val="white"/>
              </a:solidFill>
            </a:endParaRPr>
          </a:p>
        </p:txBody>
      </p:sp>
      <p:cxnSp>
        <p:nvCxnSpPr>
          <p:cNvPr id="12" name="Straight Connector 11"/>
          <p:cNvCxnSpPr/>
          <p:nvPr/>
        </p:nvCxnSpPr>
        <p:spPr>
          <a:xfrm flipV="1">
            <a:off x="4299039" y="1571989"/>
            <a:ext cx="1196486" cy="1626576"/>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323485" y="3962400"/>
            <a:ext cx="938061" cy="1245140"/>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Elbow Connector 7"/>
          <p:cNvCxnSpPr/>
          <p:nvPr/>
        </p:nvCxnSpPr>
        <p:spPr>
          <a:xfrm rot="16200000" flipH="1">
            <a:off x="6843954" y="3205286"/>
            <a:ext cx="1319127" cy="452757"/>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91031" y="6390082"/>
            <a:ext cx="2871299" cy="230832"/>
          </a:xfrm>
          <a:prstGeom prst="rect">
            <a:avLst/>
          </a:prstGeom>
          <a:noFill/>
        </p:spPr>
        <p:txBody>
          <a:bodyPr wrap="none" rtlCol="0">
            <a:spAutoFit/>
          </a:bodyPr>
          <a:lstStyle/>
          <a:p>
            <a:pPr>
              <a:buSzPct val="100000"/>
            </a:pPr>
            <a:r>
              <a:rPr lang="en-US" sz="900" b="1" dirty="0"/>
              <a:t>1. </a:t>
            </a:r>
            <a:r>
              <a:rPr lang="en-US" sz="900" dirty="0"/>
              <a:t>Sidney S, et al. </a:t>
            </a:r>
            <a:r>
              <a:rPr lang="pt-BR" sz="900" i="1" dirty="0"/>
              <a:t>JAMA Cardiol</a:t>
            </a:r>
            <a:r>
              <a:rPr lang="pt-BR" sz="900" dirty="0"/>
              <a:t>. 2016;1(5):594-599.</a:t>
            </a:r>
            <a:endParaRPr lang="en-US" sz="900" dirty="0"/>
          </a:p>
        </p:txBody>
      </p:sp>
      <p:sp>
        <p:nvSpPr>
          <p:cNvPr id="57" name="TextBox 56"/>
          <p:cNvSpPr txBox="1"/>
          <p:nvPr/>
        </p:nvSpPr>
        <p:spPr>
          <a:xfrm>
            <a:off x="705221" y="1418100"/>
            <a:ext cx="4240263" cy="307777"/>
          </a:xfrm>
          <a:prstGeom prst="rect">
            <a:avLst/>
          </a:prstGeom>
          <a:noFill/>
        </p:spPr>
        <p:txBody>
          <a:bodyPr wrap="none" rtlCol="0">
            <a:spAutoFit/>
          </a:bodyPr>
          <a:lstStyle/>
          <a:p>
            <a:r>
              <a:rPr lang="en-US" sz="1400" b="1" dirty="0"/>
              <a:t>Age-Adjusted Mortality Rates in US, 2000-2014</a:t>
            </a:r>
            <a:r>
              <a:rPr lang="en-US" sz="1400" b="1" baseline="30000" dirty="0"/>
              <a:t>1</a:t>
            </a:r>
          </a:p>
        </p:txBody>
      </p:sp>
      <p:sp>
        <p:nvSpPr>
          <p:cNvPr id="58" name="TextBox 57"/>
          <p:cNvSpPr txBox="1"/>
          <p:nvPr/>
        </p:nvSpPr>
        <p:spPr>
          <a:xfrm>
            <a:off x="5685026" y="1571989"/>
            <a:ext cx="2250937" cy="523220"/>
          </a:xfrm>
          <a:prstGeom prst="rect">
            <a:avLst/>
          </a:prstGeom>
          <a:noFill/>
        </p:spPr>
        <p:txBody>
          <a:bodyPr wrap="none" rtlCol="0">
            <a:spAutoFit/>
          </a:bodyPr>
          <a:lstStyle/>
          <a:p>
            <a:pPr algn="ctr"/>
            <a:r>
              <a:rPr lang="en-US" sz="1400" b="1" dirty="0"/>
              <a:t>Annual Rates of Change</a:t>
            </a:r>
          </a:p>
          <a:p>
            <a:pPr algn="ctr"/>
            <a:r>
              <a:rPr lang="en-US" sz="1400" b="1" dirty="0"/>
              <a:t>2000-2011; 2011-2014</a:t>
            </a:r>
            <a:r>
              <a:rPr lang="en-US" sz="1400" b="1" baseline="30000" dirty="0"/>
              <a:t>1</a:t>
            </a:r>
          </a:p>
        </p:txBody>
      </p:sp>
      <p:sp>
        <p:nvSpPr>
          <p:cNvPr id="5" name="Title 4"/>
          <p:cNvSpPr>
            <a:spLocks noGrp="1"/>
          </p:cNvSpPr>
          <p:nvPr>
            <p:ph type="title"/>
          </p:nvPr>
        </p:nvSpPr>
        <p:spPr/>
        <p:txBody>
          <a:bodyPr/>
          <a:lstStyle/>
          <a:p>
            <a:r>
              <a:rPr lang="en-US" dirty="0"/>
              <a:t>Recently, Declines in Heart Disease and CVD Mortality Have </a:t>
            </a:r>
            <a:r>
              <a:rPr lang="en-US" u="sng" dirty="0"/>
              <a:t>Slowed</a:t>
            </a:r>
            <a:endParaRPr lang="en-US" sz="2400" dirty="0"/>
          </a:p>
        </p:txBody>
      </p:sp>
      <p:sp>
        <p:nvSpPr>
          <p:cNvPr id="52" name="TextBox 51"/>
          <p:cNvSpPr txBox="1"/>
          <p:nvPr/>
        </p:nvSpPr>
        <p:spPr>
          <a:xfrm>
            <a:off x="133693" y="5253338"/>
            <a:ext cx="4510279" cy="175188"/>
          </a:xfrm>
          <a:prstGeom prst="rect">
            <a:avLst/>
          </a:prstGeom>
          <a:noFill/>
        </p:spPr>
        <p:txBody>
          <a:bodyPr wrap="none" lIns="0" tIns="0" rIns="0" bIns="0" rtlCol="0">
            <a:noAutofit/>
          </a:bodyPr>
          <a:lstStyle/>
          <a:p>
            <a:r>
              <a:rPr lang="en-US" sz="1000" dirty="0"/>
              <a:t>US Population</a:t>
            </a:r>
          </a:p>
          <a:p>
            <a:r>
              <a:rPr lang="en-US" sz="1000" dirty="0"/>
              <a:t>(in 100 Millions): 2.8        2.9        2.9        3.0        3.0        3.1        3.1        3.2</a:t>
            </a:r>
            <a:br>
              <a:rPr lang="en-US" sz="1000" dirty="0"/>
            </a:br>
            <a:endParaRPr lang="en-US" sz="1000" dirty="0"/>
          </a:p>
        </p:txBody>
      </p:sp>
      <p:sp>
        <p:nvSpPr>
          <p:cNvPr id="55" name="Content Placeholder 3"/>
          <p:cNvSpPr txBox="1">
            <a:spLocks/>
          </p:cNvSpPr>
          <p:nvPr/>
        </p:nvSpPr>
        <p:spPr>
          <a:xfrm>
            <a:off x="465696" y="5838752"/>
            <a:ext cx="6911325" cy="33855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274320" indent="-274320" algn="l" defTabSz="914400" rtl="0" eaLnBrk="1" fontAlgn="base" latinLnBrk="0" hangingPunct="1">
              <a:lnSpc>
                <a:spcPct val="100000"/>
              </a:lnSpc>
              <a:spcBef>
                <a:spcPts val="1200"/>
              </a:spcBef>
              <a:spcAft>
                <a:spcPct val="0"/>
              </a:spcAft>
              <a:buClr>
                <a:schemeClr val="accent1"/>
              </a:buClr>
              <a:buFont typeface="Arial" pitchFamily="34" charset="0"/>
              <a:buChar char="•"/>
              <a:defRPr lang="en-US" sz="2400" b="0" kern="1200" smtClean="0">
                <a:solidFill>
                  <a:schemeClr val="tx1"/>
                </a:solidFill>
                <a:latin typeface="+mn-lt"/>
                <a:ea typeface="+mn-ea"/>
                <a:cs typeface="+mn-cs"/>
              </a:defRPr>
            </a:lvl1pPr>
            <a:lvl2pPr marL="548640" indent="-274320" algn="l" defTabSz="914400" rtl="0" eaLnBrk="1" fontAlgn="base" latinLnBrk="0" hangingPunct="1">
              <a:lnSpc>
                <a:spcPct val="100000"/>
              </a:lnSpc>
              <a:spcBef>
                <a:spcPts val="600"/>
              </a:spcBef>
              <a:spcAft>
                <a:spcPct val="0"/>
              </a:spcAft>
              <a:buClr>
                <a:schemeClr val="accent1"/>
              </a:buClr>
              <a:buFont typeface="Arial" pitchFamily="34" charset="0"/>
              <a:buChar char="–"/>
              <a:defRPr lang="en-US" sz="2200" b="0" kern="1200" smtClean="0">
                <a:solidFill>
                  <a:schemeClr val="tx1"/>
                </a:solidFill>
                <a:latin typeface="+mn-lt"/>
                <a:ea typeface="+mn-ea"/>
                <a:cs typeface="+mn-cs"/>
              </a:defRPr>
            </a:lvl2pPr>
            <a:lvl3pPr marL="822960" indent="-274320" algn="l" defTabSz="914400" rtl="0" eaLnBrk="1" fontAlgn="base" latinLnBrk="0" hangingPunct="1">
              <a:lnSpc>
                <a:spcPct val="100000"/>
              </a:lnSpc>
              <a:spcBef>
                <a:spcPts val="600"/>
              </a:spcBef>
              <a:spcAft>
                <a:spcPct val="0"/>
              </a:spcAft>
              <a:buClr>
                <a:schemeClr val="accent1"/>
              </a:buClr>
              <a:buFont typeface="Arial" pitchFamily="34" charset="0"/>
              <a:buChar char="•"/>
              <a:defRPr lang="en-US" sz="2000" b="0" kern="1200" smtClean="0">
                <a:solidFill>
                  <a:schemeClr val="tx1"/>
                </a:solidFill>
                <a:latin typeface="+mn-lt"/>
                <a:ea typeface="+mn-ea"/>
                <a:cs typeface="+mn-cs"/>
              </a:defRPr>
            </a:lvl3pPr>
            <a:lvl4pPr marL="1097280" indent="-274320" algn="l" defTabSz="914400" rtl="0" eaLnBrk="1" fontAlgn="base" latinLnBrk="0" hangingPunct="1">
              <a:lnSpc>
                <a:spcPct val="100000"/>
              </a:lnSpc>
              <a:spcBef>
                <a:spcPts val="600"/>
              </a:spcBef>
              <a:spcAft>
                <a:spcPct val="0"/>
              </a:spcAft>
              <a:buClr>
                <a:schemeClr val="accent1"/>
              </a:buClr>
              <a:buFont typeface="Arial" pitchFamily="34" charset="0"/>
              <a:buChar char="–"/>
              <a:defRPr lang="en-US" sz="1800" b="0" kern="1200" smtClean="0">
                <a:solidFill>
                  <a:schemeClr val="tx1"/>
                </a:solidFill>
                <a:latin typeface="+mn-lt"/>
                <a:ea typeface="+mn-ea"/>
                <a:cs typeface="+mn-cs"/>
              </a:defRPr>
            </a:lvl4pPr>
            <a:lvl5pPr marL="1371600" indent="-274320" algn="l" defTabSz="914400" rtl="0" eaLnBrk="1" fontAlgn="base" latinLnBrk="0" hangingPunct="1">
              <a:lnSpc>
                <a:spcPct val="100000"/>
              </a:lnSpc>
              <a:spcBef>
                <a:spcPts val="600"/>
              </a:spcBef>
              <a:spcAft>
                <a:spcPct val="0"/>
              </a:spcAft>
              <a:buClr>
                <a:schemeClr val="accent1"/>
              </a:buClr>
              <a:buFont typeface="Arial" pitchFamily="34" charset="0"/>
              <a:buChar char="•"/>
              <a:defRPr lang="en-US" sz="1600" b="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0"/>
              </a:spcAft>
            </a:pPr>
            <a:r>
              <a:rPr lang="en-US" sz="1600" dirty="0"/>
              <a:t>2015 may be the first year that the CV death rate did NOT decline</a:t>
            </a:r>
            <a:r>
              <a:rPr lang="en-US" sz="1600" baseline="30000" dirty="0"/>
              <a:t>1</a:t>
            </a:r>
          </a:p>
        </p:txBody>
      </p:sp>
      <p:sp>
        <p:nvSpPr>
          <p:cNvPr id="56" name="TextBox 55"/>
          <p:cNvSpPr txBox="1"/>
          <p:nvPr/>
        </p:nvSpPr>
        <p:spPr>
          <a:xfrm>
            <a:off x="2406093" y="5149699"/>
            <a:ext cx="731520" cy="209364"/>
          </a:xfrm>
          <a:prstGeom prst="rect">
            <a:avLst/>
          </a:prstGeom>
          <a:noFill/>
        </p:spPr>
        <p:txBody>
          <a:bodyPr wrap="none" lIns="0" tIns="0" rIns="0" bIns="0" rtlCol="0">
            <a:noAutofit/>
          </a:bodyPr>
          <a:lstStyle/>
          <a:p>
            <a:pPr algn="ctr"/>
            <a:r>
              <a:rPr lang="en-US" sz="1000" b="1" dirty="0"/>
              <a:t>Year</a:t>
            </a:r>
          </a:p>
        </p:txBody>
      </p:sp>
      <p:grpSp>
        <p:nvGrpSpPr>
          <p:cNvPr id="17" name="Group 16"/>
          <p:cNvGrpSpPr/>
          <p:nvPr/>
        </p:nvGrpSpPr>
        <p:grpSpPr>
          <a:xfrm>
            <a:off x="7865003" y="2429518"/>
            <a:ext cx="1216405" cy="436042"/>
            <a:chOff x="7872938" y="1188034"/>
            <a:chExt cx="1216405" cy="436042"/>
          </a:xfrm>
        </p:grpSpPr>
        <p:sp>
          <p:nvSpPr>
            <p:cNvPr id="53" name="TextBox 52"/>
            <p:cNvSpPr txBox="1"/>
            <p:nvPr/>
          </p:nvSpPr>
          <p:spPr>
            <a:xfrm>
              <a:off x="8036693" y="1188034"/>
              <a:ext cx="1052650" cy="436042"/>
            </a:xfrm>
            <a:prstGeom prst="rect">
              <a:avLst/>
            </a:prstGeom>
            <a:noFill/>
          </p:spPr>
          <p:txBody>
            <a:bodyPr wrap="none" lIns="0" tIns="0" rIns="0" bIns="0" rtlCol="0">
              <a:noAutofit/>
            </a:bodyPr>
            <a:lstStyle/>
            <a:p>
              <a:r>
                <a:rPr lang="en-US" sz="900" dirty="0"/>
                <a:t>2000 - 2011</a:t>
              </a:r>
              <a:br>
                <a:rPr lang="en-US" sz="900" dirty="0"/>
              </a:br>
              <a:r>
                <a:rPr lang="en-US" sz="900" dirty="0"/>
                <a:t>US Population</a:t>
              </a:r>
              <a:br>
                <a:rPr lang="en-US" sz="900" dirty="0"/>
              </a:br>
              <a:r>
                <a:rPr lang="en-US" sz="900" dirty="0"/>
                <a:t>(in 100 Millions):</a:t>
              </a:r>
            </a:p>
            <a:p>
              <a:r>
                <a:rPr lang="en-US" sz="900" dirty="0"/>
                <a:t>2.8 - 3.1 </a:t>
              </a:r>
            </a:p>
          </p:txBody>
        </p:sp>
        <p:sp>
          <p:nvSpPr>
            <p:cNvPr id="2" name="Rectangle 1"/>
            <p:cNvSpPr/>
            <p:nvPr/>
          </p:nvSpPr>
          <p:spPr>
            <a:xfrm>
              <a:off x="7872938" y="1202656"/>
              <a:ext cx="91440" cy="91440"/>
            </a:xfrm>
            <a:prstGeom prst="rect">
              <a:avLst/>
            </a:prstGeom>
            <a:solidFill>
              <a:srgbClr val="007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nvGrpSpPr>
          <p:cNvPr id="4" name="Group 3"/>
          <p:cNvGrpSpPr/>
          <p:nvPr/>
        </p:nvGrpSpPr>
        <p:grpSpPr>
          <a:xfrm>
            <a:off x="7865003" y="3093688"/>
            <a:ext cx="1216405" cy="436042"/>
            <a:chOff x="7872938" y="2980674"/>
            <a:chExt cx="1216405" cy="436042"/>
          </a:xfrm>
        </p:grpSpPr>
        <p:sp>
          <p:nvSpPr>
            <p:cNvPr id="59" name="TextBox 58"/>
            <p:cNvSpPr txBox="1"/>
            <p:nvPr/>
          </p:nvSpPr>
          <p:spPr>
            <a:xfrm>
              <a:off x="8036693" y="2980674"/>
              <a:ext cx="1052650" cy="436042"/>
            </a:xfrm>
            <a:prstGeom prst="rect">
              <a:avLst/>
            </a:prstGeom>
            <a:noFill/>
          </p:spPr>
          <p:txBody>
            <a:bodyPr wrap="none" lIns="0" tIns="0" rIns="0" bIns="0" rtlCol="0">
              <a:noAutofit/>
            </a:bodyPr>
            <a:lstStyle/>
            <a:p>
              <a:r>
                <a:rPr lang="en-US" sz="900" dirty="0"/>
                <a:t>2011 - 2014</a:t>
              </a:r>
              <a:br>
                <a:rPr lang="en-US" sz="900" dirty="0"/>
              </a:br>
              <a:r>
                <a:rPr lang="en-US" sz="900" dirty="0"/>
                <a:t>US Population</a:t>
              </a:r>
              <a:br>
                <a:rPr lang="en-US" sz="900" dirty="0"/>
              </a:br>
              <a:r>
                <a:rPr lang="en-US" sz="900" dirty="0"/>
                <a:t>(in 100 Millions):</a:t>
              </a:r>
            </a:p>
            <a:p>
              <a:r>
                <a:rPr lang="en-US" sz="900" dirty="0"/>
                <a:t>3.1 - 3.2 </a:t>
              </a:r>
            </a:p>
          </p:txBody>
        </p:sp>
        <p:sp>
          <p:nvSpPr>
            <p:cNvPr id="60" name="Rectangle 59"/>
            <p:cNvSpPr/>
            <p:nvPr/>
          </p:nvSpPr>
          <p:spPr>
            <a:xfrm>
              <a:off x="7872938" y="2995296"/>
              <a:ext cx="91440" cy="91440"/>
            </a:xfrm>
            <a:prstGeom prst="rect">
              <a:avLst/>
            </a:prstGeom>
            <a:solidFill>
              <a:srgbClr val="C036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cxnSp>
        <p:nvCxnSpPr>
          <p:cNvPr id="61" name="Elbow Connector 7"/>
          <p:cNvCxnSpPr/>
          <p:nvPr/>
        </p:nvCxnSpPr>
        <p:spPr>
          <a:xfrm rot="16200000" flipH="1">
            <a:off x="5557977" y="3203576"/>
            <a:ext cx="1319127" cy="452757"/>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271609" y="1436461"/>
            <a:ext cx="4573342" cy="3923434"/>
            <a:chOff x="2285329" y="1467283"/>
            <a:chExt cx="4573342" cy="3923434"/>
          </a:xfrm>
        </p:grpSpPr>
        <p:pic>
          <p:nvPicPr>
            <p:cNvPr id="93" name="Picture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5329" y="1467283"/>
              <a:ext cx="4573342" cy="3923434"/>
            </a:xfrm>
            <a:prstGeom prst="rect">
              <a:avLst/>
            </a:prstGeom>
          </p:spPr>
        </p:pic>
        <p:grpSp>
          <p:nvGrpSpPr>
            <p:cNvPr id="94" name="Group 93"/>
            <p:cNvGrpSpPr/>
            <p:nvPr/>
          </p:nvGrpSpPr>
          <p:grpSpPr>
            <a:xfrm>
              <a:off x="2659436" y="1992634"/>
              <a:ext cx="3977494" cy="3137386"/>
              <a:chOff x="576588" y="2548530"/>
              <a:chExt cx="3977494" cy="3137386"/>
            </a:xfrm>
          </p:grpSpPr>
          <p:grpSp>
            <p:nvGrpSpPr>
              <p:cNvPr id="96" name="Group 95"/>
              <p:cNvGrpSpPr/>
              <p:nvPr/>
            </p:nvGrpSpPr>
            <p:grpSpPr>
              <a:xfrm>
                <a:off x="576588" y="2548530"/>
                <a:ext cx="3977494" cy="3137386"/>
                <a:chOff x="-1343804" y="2822975"/>
                <a:chExt cx="4250322" cy="3495280"/>
              </a:xfrm>
            </p:grpSpPr>
            <p:sp>
              <p:nvSpPr>
                <p:cNvPr id="102" name="TextBox 28"/>
                <p:cNvSpPr txBox="1"/>
                <p:nvPr/>
              </p:nvSpPr>
              <p:spPr>
                <a:xfrm rot="16200000">
                  <a:off x="-2756785" y="4469927"/>
                  <a:ext cx="3067241" cy="241280"/>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dirty="0"/>
                    <a:t>Rate per 100,000 Person-years</a:t>
                  </a:r>
                </a:p>
              </p:txBody>
            </p:sp>
            <p:sp>
              <p:nvSpPr>
                <p:cNvPr id="103" name="TextBox 29"/>
                <p:cNvSpPr txBox="1"/>
                <p:nvPr/>
              </p:nvSpPr>
              <p:spPr>
                <a:xfrm>
                  <a:off x="-1282227" y="2822975"/>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450</a:t>
                  </a:r>
                </a:p>
              </p:txBody>
            </p:sp>
            <p:sp>
              <p:nvSpPr>
                <p:cNvPr id="104" name="TextBox 30"/>
                <p:cNvSpPr txBox="1"/>
                <p:nvPr/>
              </p:nvSpPr>
              <p:spPr>
                <a:xfrm>
                  <a:off x="-1282227" y="3171305"/>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400</a:t>
                  </a:r>
                </a:p>
              </p:txBody>
            </p:sp>
            <p:sp>
              <p:nvSpPr>
                <p:cNvPr id="105" name="TextBox 31"/>
                <p:cNvSpPr txBox="1"/>
                <p:nvPr/>
              </p:nvSpPr>
              <p:spPr>
                <a:xfrm>
                  <a:off x="-1282227" y="3511710"/>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350</a:t>
                  </a:r>
                </a:p>
              </p:txBody>
            </p:sp>
            <p:sp>
              <p:nvSpPr>
                <p:cNvPr id="106" name="TextBox 32"/>
                <p:cNvSpPr txBox="1"/>
                <p:nvPr/>
              </p:nvSpPr>
              <p:spPr>
                <a:xfrm>
                  <a:off x="-1282227" y="3844663"/>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300</a:t>
                  </a:r>
                </a:p>
              </p:txBody>
            </p:sp>
            <p:sp>
              <p:nvSpPr>
                <p:cNvPr id="107" name="TextBox 33"/>
                <p:cNvSpPr txBox="1"/>
                <p:nvPr/>
              </p:nvSpPr>
              <p:spPr>
                <a:xfrm>
                  <a:off x="-1282227" y="4209928"/>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250</a:t>
                  </a:r>
                </a:p>
              </p:txBody>
            </p:sp>
            <p:sp>
              <p:nvSpPr>
                <p:cNvPr id="108" name="TextBox 34"/>
                <p:cNvSpPr txBox="1"/>
                <p:nvPr/>
              </p:nvSpPr>
              <p:spPr>
                <a:xfrm>
                  <a:off x="-1266098" y="4548808"/>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200</a:t>
                  </a:r>
                </a:p>
              </p:txBody>
            </p:sp>
            <p:sp>
              <p:nvSpPr>
                <p:cNvPr id="109" name="TextBox 35"/>
                <p:cNvSpPr txBox="1"/>
                <p:nvPr/>
              </p:nvSpPr>
              <p:spPr>
                <a:xfrm>
                  <a:off x="-1274049" y="4882675"/>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150</a:t>
                  </a:r>
                </a:p>
              </p:txBody>
            </p:sp>
            <p:sp>
              <p:nvSpPr>
                <p:cNvPr id="110" name="TextBox 36"/>
                <p:cNvSpPr txBox="1"/>
                <p:nvPr/>
              </p:nvSpPr>
              <p:spPr>
                <a:xfrm>
                  <a:off x="-1273495" y="5238688"/>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100</a:t>
                  </a:r>
                </a:p>
              </p:txBody>
            </p:sp>
            <p:sp>
              <p:nvSpPr>
                <p:cNvPr id="111" name="TextBox 37"/>
                <p:cNvSpPr txBox="1"/>
                <p:nvPr/>
              </p:nvSpPr>
              <p:spPr>
                <a:xfrm>
                  <a:off x="-1231355" y="5570488"/>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50</a:t>
                  </a:r>
                </a:p>
              </p:txBody>
            </p:sp>
            <p:sp>
              <p:nvSpPr>
                <p:cNvPr id="112" name="TextBox 38"/>
                <p:cNvSpPr txBox="1"/>
                <p:nvPr/>
              </p:nvSpPr>
              <p:spPr>
                <a:xfrm>
                  <a:off x="-1001586" y="5926311"/>
                  <a:ext cx="204169" cy="183232"/>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0</a:t>
                  </a:r>
                </a:p>
              </p:txBody>
            </p:sp>
            <p:sp>
              <p:nvSpPr>
                <p:cNvPr id="113" name="TextBox 39"/>
                <p:cNvSpPr txBox="1"/>
                <p:nvPr/>
              </p:nvSpPr>
              <p:spPr>
                <a:xfrm>
                  <a:off x="-1059325" y="6152616"/>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2000</a:t>
                  </a:r>
                </a:p>
              </p:txBody>
            </p:sp>
            <p:sp>
              <p:nvSpPr>
                <p:cNvPr id="114" name="TextBox 40"/>
                <p:cNvSpPr txBox="1"/>
                <p:nvPr/>
              </p:nvSpPr>
              <p:spPr>
                <a:xfrm>
                  <a:off x="-574565" y="6144607"/>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2002</a:t>
                  </a:r>
                </a:p>
              </p:txBody>
            </p:sp>
            <p:sp>
              <p:nvSpPr>
                <p:cNvPr id="115" name="TextBox 41"/>
                <p:cNvSpPr txBox="1"/>
                <p:nvPr/>
              </p:nvSpPr>
              <p:spPr>
                <a:xfrm>
                  <a:off x="-82132" y="6144568"/>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2004</a:t>
                  </a:r>
                </a:p>
              </p:txBody>
            </p:sp>
            <p:sp>
              <p:nvSpPr>
                <p:cNvPr id="116" name="TextBox 42"/>
                <p:cNvSpPr txBox="1"/>
                <p:nvPr/>
              </p:nvSpPr>
              <p:spPr>
                <a:xfrm>
                  <a:off x="380526" y="6148533"/>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2006</a:t>
                  </a:r>
                </a:p>
              </p:txBody>
            </p:sp>
            <p:sp>
              <p:nvSpPr>
                <p:cNvPr id="117" name="TextBox 43"/>
                <p:cNvSpPr txBox="1"/>
                <p:nvPr/>
              </p:nvSpPr>
              <p:spPr>
                <a:xfrm>
                  <a:off x="874644" y="6152439"/>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2008</a:t>
                  </a:r>
                </a:p>
              </p:txBody>
            </p:sp>
            <p:sp>
              <p:nvSpPr>
                <p:cNvPr id="118" name="TextBox 44"/>
                <p:cNvSpPr txBox="1"/>
                <p:nvPr/>
              </p:nvSpPr>
              <p:spPr>
                <a:xfrm>
                  <a:off x="1357719" y="6140563"/>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2010</a:t>
                  </a:r>
                </a:p>
              </p:txBody>
            </p:sp>
            <p:sp>
              <p:nvSpPr>
                <p:cNvPr id="119" name="TextBox 45"/>
                <p:cNvSpPr txBox="1"/>
                <p:nvPr/>
              </p:nvSpPr>
              <p:spPr>
                <a:xfrm>
                  <a:off x="1825696" y="6148513"/>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2012</a:t>
                  </a:r>
                </a:p>
              </p:txBody>
            </p:sp>
            <p:sp>
              <p:nvSpPr>
                <p:cNvPr id="120" name="TextBox 46"/>
                <p:cNvSpPr txBox="1"/>
                <p:nvPr/>
              </p:nvSpPr>
              <p:spPr>
                <a:xfrm>
                  <a:off x="2318560" y="6148512"/>
                  <a:ext cx="587958" cy="165639"/>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2014</a:t>
                  </a:r>
                </a:p>
              </p:txBody>
            </p:sp>
          </p:grpSp>
          <p:grpSp>
            <p:nvGrpSpPr>
              <p:cNvPr id="97" name="Group 96"/>
              <p:cNvGrpSpPr/>
              <p:nvPr/>
            </p:nvGrpSpPr>
            <p:grpSpPr>
              <a:xfrm>
                <a:off x="2756769" y="2588455"/>
                <a:ext cx="1508094" cy="799096"/>
                <a:chOff x="2995171" y="1625809"/>
                <a:chExt cx="1738642" cy="1147357"/>
              </a:xfrm>
            </p:grpSpPr>
            <p:sp>
              <p:nvSpPr>
                <p:cNvPr id="98" name="Rectangle 97"/>
                <p:cNvSpPr/>
                <p:nvPr/>
              </p:nvSpPr>
              <p:spPr>
                <a:xfrm>
                  <a:off x="2995171" y="1625809"/>
                  <a:ext cx="1576829" cy="1147357"/>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100" dirty="0"/>
                </a:p>
              </p:txBody>
            </p:sp>
            <p:sp>
              <p:nvSpPr>
                <p:cNvPr id="99" name="TextBox 47"/>
                <p:cNvSpPr txBox="1"/>
                <p:nvPr/>
              </p:nvSpPr>
              <p:spPr>
                <a:xfrm>
                  <a:off x="3728842" y="1754218"/>
                  <a:ext cx="990244" cy="182510"/>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Heart disease</a:t>
                  </a:r>
                </a:p>
              </p:txBody>
            </p:sp>
            <p:sp>
              <p:nvSpPr>
                <p:cNvPr id="100" name="TextBox 48"/>
                <p:cNvSpPr txBox="1"/>
                <p:nvPr/>
              </p:nvSpPr>
              <p:spPr>
                <a:xfrm>
                  <a:off x="3726910" y="2123224"/>
                  <a:ext cx="990244" cy="182510"/>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Stroke</a:t>
                  </a:r>
                </a:p>
              </p:txBody>
            </p:sp>
            <p:sp>
              <p:nvSpPr>
                <p:cNvPr id="101" name="TextBox 50"/>
                <p:cNvSpPr txBox="1"/>
                <p:nvPr/>
              </p:nvSpPr>
              <p:spPr>
                <a:xfrm>
                  <a:off x="3743569" y="2487094"/>
                  <a:ext cx="990244" cy="182510"/>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All CVD</a:t>
                  </a:r>
                </a:p>
              </p:txBody>
            </p:sp>
          </p:grpSp>
        </p:grpSp>
        <p:pic>
          <p:nvPicPr>
            <p:cNvPr id="95" name="Picture 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6828" y="1975028"/>
              <a:ext cx="703983" cy="880691"/>
            </a:xfrm>
            <a:prstGeom prst="rect">
              <a:avLst/>
            </a:prstGeom>
          </p:spPr>
        </p:pic>
      </p:grpSp>
    </p:spTree>
    <p:extLst>
      <p:ext uri="{BB962C8B-B14F-4D97-AF65-F5344CB8AC3E}">
        <p14:creationId xmlns:p14="http://schemas.microsoft.com/office/powerpoint/2010/main" val="17459830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Left Arrow 71"/>
          <p:cNvSpPr/>
          <p:nvPr/>
        </p:nvSpPr>
        <p:spPr>
          <a:xfrm rot="19557427">
            <a:off x="5508378" y="2422793"/>
            <a:ext cx="961578" cy="384048"/>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8" name="Left Arrow 70"/>
          <p:cNvSpPr/>
          <p:nvPr/>
        </p:nvSpPr>
        <p:spPr>
          <a:xfrm rot="3105946" flipH="1" flipV="1">
            <a:off x="3536817" y="2010959"/>
            <a:ext cx="900676" cy="385016"/>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7" name="Left Arrow 70"/>
          <p:cNvSpPr/>
          <p:nvPr/>
        </p:nvSpPr>
        <p:spPr>
          <a:xfrm rot="18494054" flipV="1">
            <a:off x="4717393" y="2010959"/>
            <a:ext cx="900676" cy="385016"/>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8" name="Text Box 4"/>
          <p:cNvSpPr txBox="1">
            <a:spLocks noChangeArrowheads="1"/>
          </p:cNvSpPr>
          <p:nvPr/>
        </p:nvSpPr>
        <p:spPr bwMode="gray">
          <a:xfrm>
            <a:off x="457200" y="6185123"/>
            <a:ext cx="6514660" cy="507817"/>
          </a:xfrm>
          <a:prstGeom prst="rect">
            <a:avLst/>
          </a:prstGeom>
          <a:noFill/>
          <a:ln w="9525">
            <a:noFill/>
            <a:miter lim="800000"/>
            <a:headEnd/>
            <a:tailEnd/>
          </a:ln>
          <a:effectLst/>
        </p:spPr>
        <p:txBody>
          <a:bodyPr wrap="square" lIns="91427" tIns="45713" rIns="91427" bIns="45713" anchor="b">
            <a:spAutoFit/>
          </a:bodyPr>
          <a:lstStyle/>
          <a:p>
            <a:pPr lvl="0" defTabSz="914263" fontAlgn="base">
              <a:spcBef>
                <a:spcPct val="0"/>
              </a:spcBef>
              <a:spcAft>
                <a:spcPct val="0"/>
              </a:spcAft>
              <a:defRPr/>
            </a:pPr>
            <a:r>
              <a:rPr kumimoji="0" lang="en-US" sz="900" b="1"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1. </a:t>
            </a:r>
            <a:r>
              <a:rPr kumimoji="0" lang="en-US" sz="900" b="0"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Keenan TE, et al</a:t>
            </a:r>
            <a:r>
              <a:rPr kumimoji="0" lang="en-US" sz="900" b="0" i="1"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 Curr Cardiol Rep. </a:t>
            </a:r>
            <a:r>
              <a:rPr kumimoji="0" lang="en-US" sz="900" b="0"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2013;(9):396</a:t>
            </a:r>
            <a:r>
              <a:rPr kumimoji="0" lang="en-US" sz="900" b="0" i="1"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a:t>
            </a:r>
            <a:r>
              <a:rPr kumimoji="0" lang="en-US" sz="900" b="1" i="1"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 </a:t>
            </a:r>
            <a:r>
              <a:rPr kumimoji="0" lang="en-US" sz="900" b="1" i="0" u="none" strike="noStrike" kern="0" cap="none" spc="0" normalizeH="0" baseline="0" noProof="0" dirty="0">
                <a:ln>
                  <a:noFill/>
                </a:ln>
                <a:solidFill>
                  <a:sysClr val="windowText" lastClr="000000"/>
                </a:solidFill>
                <a:effectLst/>
                <a:uLnTx/>
                <a:uFillTx/>
              </a:rPr>
              <a:t>2.</a:t>
            </a:r>
            <a:r>
              <a:rPr kumimoji="0" lang="en-US" sz="900" b="1"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 </a:t>
            </a:r>
            <a:r>
              <a:rPr kumimoji="0" lang="en-US" sz="900" b="0"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Mendis S, et al. </a:t>
            </a:r>
            <a:r>
              <a:rPr kumimoji="0" lang="en-US" sz="900" b="0" i="1"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World Health Organization</a:t>
            </a:r>
            <a:r>
              <a:rPr kumimoji="0" lang="en-US" sz="900" b="0"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 2011</a:t>
            </a:r>
            <a:r>
              <a:rPr kumimoji="0" lang="en-US" sz="900" b="0" i="0" u="none" strike="noStrike" kern="0" cap="none" spc="0" normalizeH="0" baseline="0" noProof="0" dirty="0">
                <a:ln>
                  <a:noFill/>
                </a:ln>
                <a:solidFill>
                  <a:sysClr val="windowText" lastClr="000000"/>
                </a:solidFill>
                <a:effectLst/>
                <a:uLnTx/>
                <a:uFillTx/>
              </a:rPr>
              <a:t>.</a:t>
            </a:r>
            <a:r>
              <a:rPr kumimoji="0" lang="en-US" sz="900" b="1"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 3. </a:t>
            </a:r>
            <a:r>
              <a:rPr lang="en-US" sz="900" kern="0" dirty="0" err="1">
                <a:solidFill>
                  <a:sysClr val="windowText" lastClr="000000"/>
                </a:solidFill>
                <a:latin typeface="Arial" pitchFamily="34" charset="0"/>
                <a:ea typeface="ＭＳ Ｐゴシック" pitchFamily="34" charset="-128"/>
              </a:rPr>
              <a:t>Sharifi</a:t>
            </a:r>
            <a:r>
              <a:rPr lang="en-US" sz="900" kern="0" dirty="0">
                <a:solidFill>
                  <a:sysClr val="windowText" lastClr="000000"/>
                </a:solidFill>
                <a:latin typeface="Arial" pitchFamily="34" charset="0"/>
                <a:ea typeface="ＭＳ Ｐゴシック" pitchFamily="34" charset="-128"/>
              </a:rPr>
              <a:t> M, et al. </a:t>
            </a:r>
            <a:r>
              <a:rPr lang="en-US" sz="900" i="1" kern="0" dirty="0">
                <a:solidFill>
                  <a:sysClr val="windowText" lastClr="000000"/>
                </a:solidFill>
                <a:latin typeface="Arial" pitchFamily="34" charset="0"/>
                <a:ea typeface="ＭＳ Ｐゴシック" pitchFamily="34" charset="-128"/>
              </a:rPr>
              <a:t>Heart. </a:t>
            </a:r>
            <a:r>
              <a:rPr lang="en-US" sz="900" kern="0" dirty="0">
                <a:solidFill>
                  <a:sysClr val="windowText" lastClr="000000"/>
                </a:solidFill>
                <a:latin typeface="Arial" pitchFamily="34" charset="0"/>
                <a:ea typeface="ＭＳ Ｐゴシック" pitchFamily="34" charset="-128"/>
              </a:rPr>
              <a:t>2016;102(13):1003-1008.</a:t>
            </a:r>
            <a:r>
              <a:rPr lang="en-US" sz="900" b="1" kern="0" dirty="0">
                <a:solidFill>
                  <a:sysClr val="windowText" lastClr="000000"/>
                </a:solidFill>
                <a:latin typeface="Arial" pitchFamily="34" charset="0"/>
                <a:ea typeface="ＭＳ Ｐゴシック" pitchFamily="34" charset="-128"/>
              </a:rPr>
              <a:t> 4. </a:t>
            </a:r>
            <a:r>
              <a:rPr kumimoji="0" lang="en-US" sz="900" b="0" i="0" u="none" strike="noStrike" kern="0" cap="none" spc="0" normalizeH="0" baseline="0" noProof="0" dirty="0" err="1">
                <a:ln>
                  <a:noFill/>
                </a:ln>
                <a:solidFill>
                  <a:sysClr val="windowText" lastClr="000000"/>
                </a:solidFill>
                <a:effectLst/>
                <a:uLnTx/>
                <a:uFillTx/>
                <a:latin typeface="Arial" pitchFamily="34" charset="0"/>
                <a:ea typeface="ＭＳ Ｐゴシック" pitchFamily="34" charset="-128"/>
              </a:rPr>
              <a:t>Jellinger</a:t>
            </a:r>
            <a:r>
              <a:rPr kumimoji="0" lang="en-US" sz="900" b="0"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 PS, et al. </a:t>
            </a:r>
            <a:r>
              <a:rPr kumimoji="0" lang="en-US" sz="900" b="0" i="1"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Endocr Pract</a:t>
            </a:r>
            <a:r>
              <a:rPr kumimoji="0" lang="en-US" sz="900" b="0"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 2012;18(suppl 1):1-78.</a:t>
            </a:r>
            <a:r>
              <a:rPr kumimoji="0" lang="en-US" sz="900" b="0" i="0" u="none" strike="noStrike" kern="0" cap="none" spc="0" normalizeH="0" baseline="0" noProof="0" dirty="0">
                <a:ln>
                  <a:noFill/>
                </a:ln>
                <a:solidFill>
                  <a:sysClr val="windowText" lastClr="000000"/>
                </a:solidFill>
                <a:effectLst/>
                <a:uLnTx/>
                <a:uFillTx/>
              </a:rPr>
              <a:t> </a:t>
            </a:r>
            <a:r>
              <a:rPr lang="en-US" sz="900" b="1" kern="0" noProof="0" dirty="0">
                <a:solidFill>
                  <a:sysClr val="windowText" lastClr="000000"/>
                </a:solidFill>
                <a:latin typeface="Arial" pitchFamily="34" charset="0"/>
                <a:ea typeface="ＭＳ Ｐゴシック" pitchFamily="34" charset="-128"/>
              </a:rPr>
              <a:t>5. </a:t>
            </a:r>
            <a:r>
              <a:rPr kumimoji="0" lang="en-US" sz="900" b="0" i="0" u="none" strike="noStrike" kern="0" cap="none" spc="0" normalizeH="0" baseline="0" noProof="0" dirty="0">
                <a:ln>
                  <a:noFill/>
                </a:ln>
                <a:solidFill>
                  <a:sysClr val="windowText" lastClr="000000"/>
                </a:solidFill>
                <a:effectLst/>
                <a:uLnTx/>
                <a:uFillTx/>
                <a:cs typeface="Arial"/>
              </a:rPr>
              <a:t>Roger VL, et al. </a:t>
            </a:r>
            <a:r>
              <a:rPr kumimoji="0" lang="en-US" sz="900" b="0" i="1" u="none" strike="noStrike" kern="0" cap="none" spc="0" normalizeH="0" baseline="0" noProof="0" dirty="0">
                <a:ln>
                  <a:noFill/>
                </a:ln>
                <a:solidFill>
                  <a:sysClr val="windowText" lastClr="000000"/>
                </a:solidFill>
                <a:effectLst/>
                <a:uLnTx/>
                <a:uFillTx/>
                <a:cs typeface="Arial"/>
              </a:rPr>
              <a:t>Circulation</a:t>
            </a:r>
            <a:r>
              <a:rPr kumimoji="0" lang="en-US" sz="900" b="0" i="0" u="none" strike="noStrike" kern="0" cap="none" spc="0" normalizeH="0" baseline="0" noProof="0" dirty="0">
                <a:ln>
                  <a:noFill/>
                </a:ln>
                <a:solidFill>
                  <a:sysClr val="windowText" lastClr="000000"/>
                </a:solidFill>
                <a:effectLst/>
                <a:uLnTx/>
                <a:uFillTx/>
                <a:cs typeface="Arial"/>
              </a:rPr>
              <a:t>. 2012;125:e2-e220.</a:t>
            </a:r>
            <a:r>
              <a:rPr kumimoji="0" lang="en-US" sz="900" b="0"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 </a:t>
            </a:r>
            <a:r>
              <a:rPr kumimoji="0" lang="en-US" sz="900" b="1"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rPr>
              <a:t>6. </a:t>
            </a:r>
            <a:r>
              <a:rPr lang="en-US" sz="900" kern="0" dirty="0">
                <a:solidFill>
                  <a:sysClr val="windowText" lastClr="000000"/>
                </a:solidFill>
                <a:ea typeface="ＭＳ Ｐゴシック" pitchFamily="34" charset="-128"/>
              </a:rPr>
              <a:t>Stone NJ, et al. </a:t>
            </a:r>
            <a:r>
              <a:rPr lang="en-US" sz="900" i="1" kern="0" dirty="0">
                <a:solidFill>
                  <a:sysClr val="windowText" lastClr="000000"/>
                </a:solidFill>
                <a:ea typeface="ＭＳ Ｐゴシック" pitchFamily="34" charset="-128"/>
              </a:rPr>
              <a:t>J Am </a:t>
            </a:r>
            <a:r>
              <a:rPr lang="en-US" sz="900" i="1" kern="0" dirty="0" err="1">
                <a:solidFill>
                  <a:sysClr val="windowText" lastClr="000000"/>
                </a:solidFill>
                <a:ea typeface="ＭＳ Ｐゴシック" pitchFamily="34" charset="-128"/>
              </a:rPr>
              <a:t>Coll</a:t>
            </a:r>
            <a:r>
              <a:rPr lang="en-US" sz="900" i="1" kern="0" dirty="0">
                <a:solidFill>
                  <a:sysClr val="windowText" lastClr="000000"/>
                </a:solidFill>
                <a:ea typeface="ＭＳ Ｐゴシック" pitchFamily="34" charset="-128"/>
              </a:rPr>
              <a:t> </a:t>
            </a:r>
            <a:r>
              <a:rPr lang="en-US" sz="900" i="1" kern="0" dirty="0" err="1">
                <a:solidFill>
                  <a:sysClr val="windowText" lastClr="000000"/>
                </a:solidFill>
                <a:ea typeface="ＭＳ Ｐゴシック" pitchFamily="34" charset="-128"/>
              </a:rPr>
              <a:t>Cardiol</a:t>
            </a:r>
            <a:r>
              <a:rPr lang="en-US" sz="900" i="1" kern="0" dirty="0">
                <a:solidFill>
                  <a:sysClr val="windowText" lastClr="000000"/>
                </a:solidFill>
                <a:ea typeface="ＭＳ Ｐゴシック" pitchFamily="34" charset="-128"/>
              </a:rPr>
              <a:t>. </a:t>
            </a:r>
            <a:r>
              <a:rPr lang="en-US" sz="900" kern="0" dirty="0">
                <a:solidFill>
                  <a:sysClr val="windowText" lastClr="000000"/>
                </a:solidFill>
                <a:ea typeface="ＭＳ Ｐゴシック" pitchFamily="34" charset="-128"/>
              </a:rPr>
              <a:t>2014;63:2889-2934.</a:t>
            </a:r>
            <a:r>
              <a:rPr lang="en-US" sz="900" b="1" kern="0" dirty="0">
                <a:solidFill>
                  <a:sysClr val="windowText" lastClr="000000"/>
                </a:solidFill>
                <a:latin typeface="Arial" pitchFamily="34" charset="0"/>
                <a:ea typeface="ＭＳ Ｐゴシック" pitchFamily="34" charset="-128"/>
              </a:rPr>
              <a:t> </a:t>
            </a:r>
            <a:endParaRPr kumimoji="0" lang="en-US" sz="900" b="0" i="0" u="none" strike="noStrike" kern="0" cap="none" spc="0" normalizeH="0" baseline="0" noProof="0" dirty="0">
              <a:ln>
                <a:noFill/>
              </a:ln>
              <a:solidFill>
                <a:sysClr val="windowText" lastClr="000000"/>
              </a:solidFill>
              <a:effectLst/>
              <a:uLnTx/>
              <a:uFillTx/>
              <a:latin typeface="Arial" pitchFamily="34" charset="0"/>
              <a:ea typeface="ＭＳ Ｐゴシック" pitchFamily="34" charset="-128"/>
            </a:endParaRPr>
          </a:p>
        </p:txBody>
      </p:sp>
      <p:sp>
        <p:nvSpPr>
          <p:cNvPr id="3" name="Title 2"/>
          <p:cNvSpPr>
            <a:spLocks noGrp="1"/>
          </p:cNvSpPr>
          <p:nvPr>
            <p:ph type="title"/>
          </p:nvPr>
        </p:nvSpPr>
        <p:spPr/>
        <p:txBody>
          <a:bodyPr/>
          <a:lstStyle/>
          <a:p>
            <a:r>
              <a:rPr lang="en-US" sz="2400" dirty="0"/>
              <a:t>Multiple Modifiable and Non-modifiable Factors </a:t>
            </a:r>
            <a:br>
              <a:rPr lang="en-US" sz="2400" dirty="0"/>
            </a:br>
            <a:r>
              <a:rPr lang="en-US" sz="2400" dirty="0"/>
              <a:t>May Contribute to Cardiovascular Risk </a:t>
            </a:r>
          </a:p>
        </p:txBody>
      </p:sp>
      <p:sp>
        <p:nvSpPr>
          <p:cNvPr id="36" name="TextBox 35"/>
          <p:cNvSpPr txBox="1"/>
          <p:nvPr/>
        </p:nvSpPr>
        <p:spPr>
          <a:xfrm>
            <a:off x="461296" y="5862899"/>
            <a:ext cx="7250946" cy="369332"/>
          </a:xfrm>
          <a:prstGeom prst="rect">
            <a:avLst/>
          </a:prstGeom>
          <a:noFill/>
        </p:spPr>
        <p:txBody>
          <a:bodyPr wrap="square" rtlCol="0">
            <a:spAutoFit/>
          </a:bodyPr>
          <a:lstStyle/>
          <a:p>
            <a:pPr lvl="0"/>
            <a:r>
              <a:rPr kumimoji="0" lang="en-US" sz="900" b="0" i="0" u="none" strike="noStrike" kern="0" cap="none" spc="0" normalizeH="0" baseline="0" noProof="0" dirty="0">
                <a:ln>
                  <a:noFill/>
                </a:ln>
                <a:solidFill>
                  <a:sysClr val="windowText" lastClr="000000"/>
                </a:solidFill>
                <a:effectLst/>
                <a:uLnTx/>
                <a:uFillTx/>
              </a:rPr>
              <a:t>CV = cardiovascular; </a:t>
            </a:r>
            <a:r>
              <a:rPr kumimoji="0" lang="en-US" sz="900" b="0" i="0" u="none" strike="noStrike" kern="0" cap="none" spc="0" normalizeH="0" baseline="0" noProof="0" dirty="0" err="1">
                <a:ln>
                  <a:noFill/>
                </a:ln>
                <a:solidFill>
                  <a:sysClr val="windowText" lastClr="000000"/>
                </a:solidFill>
                <a:effectLst/>
                <a:uLnTx/>
                <a:uFillTx/>
              </a:rPr>
              <a:t>HeFH</a:t>
            </a:r>
            <a:r>
              <a:rPr kumimoji="0" lang="en-US" sz="900" b="0" i="0" u="none" strike="noStrike" kern="0" cap="none" spc="0" normalizeH="0" baseline="0" noProof="0" dirty="0">
                <a:ln>
                  <a:noFill/>
                </a:ln>
                <a:solidFill>
                  <a:sysClr val="windowText" lastClr="000000"/>
                </a:solidFill>
                <a:effectLst/>
                <a:uLnTx/>
                <a:uFillTx/>
              </a:rPr>
              <a:t> </a:t>
            </a:r>
            <a:r>
              <a:rPr lang="en-US" sz="900" kern="0" dirty="0">
                <a:solidFill>
                  <a:sysClr val="windowText" lastClr="000000"/>
                </a:solidFill>
              </a:rPr>
              <a:t>= Heterozygous Familial Hypercholesterolemia; HDL </a:t>
            </a:r>
            <a:r>
              <a:rPr kumimoji="0" lang="en-US" sz="900" b="0" i="0" u="none" strike="noStrike" kern="0" cap="none" spc="0" normalizeH="0" baseline="0" noProof="0" dirty="0">
                <a:ln>
                  <a:noFill/>
                </a:ln>
                <a:solidFill>
                  <a:sysClr val="windowText" lastClr="000000"/>
                </a:solidFill>
                <a:effectLst/>
                <a:uLnTx/>
                <a:uFillTx/>
              </a:rPr>
              <a:t>= high density lipoproteins; </a:t>
            </a:r>
            <a:r>
              <a:rPr kumimoji="0" lang="en-US" sz="900" b="0" i="0" u="none" strike="noStrike" kern="0" cap="none" spc="0" normalizeH="0" baseline="0" noProof="0" dirty="0" err="1">
                <a:ln>
                  <a:noFill/>
                </a:ln>
                <a:solidFill>
                  <a:sysClr val="windowText" lastClr="000000"/>
                </a:solidFill>
                <a:effectLst/>
                <a:uLnTx/>
                <a:uFillTx/>
              </a:rPr>
              <a:t>HoFH</a:t>
            </a:r>
            <a:r>
              <a:rPr kumimoji="0" lang="en-US" sz="900" b="0" i="0" u="none" strike="noStrike" kern="0" cap="none" spc="0" normalizeH="0" baseline="0" noProof="0" dirty="0">
                <a:ln>
                  <a:noFill/>
                </a:ln>
                <a:solidFill>
                  <a:sysClr val="windowText" lastClr="000000"/>
                </a:solidFill>
                <a:effectLst/>
                <a:uLnTx/>
                <a:uFillTx/>
              </a:rPr>
              <a:t> </a:t>
            </a:r>
            <a:r>
              <a:rPr lang="en-US" sz="900" kern="0" dirty="0">
                <a:solidFill>
                  <a:sysClr val="windowText" lastClr="000000"/>
                </a:solidFill>
              </a:rPr>
              <a:t>= Homozygous Familial Hypercholesterolemia; LDL </a:t>
            </a:r>
            <a:r>
              <a:rPr kumimoji="0" lang="en-US" sz="900" b="0" i="0" u="none" strike="noStrike" kern="0" cap="none" spc="0" normalizeH="0" baseline="0" noProof="0" dirty="0">
                <a:ln>
                  <a:noFill/>
                </a:ln>
                <a:solidFill>
                  <a:sysClr val="windowText" lastClr="000000"/>
                </a:solidFill>
                <a:effectLst/>
                <a:uLnTx/>
                <a:uFillTx/>
              </a:rPr>
              <a:t>= low-density lipoproteins; </a:t>
            </a:r>
            <a:r>
              <a:rPr kumimoji="0" lang="en-US" sz="900" b="0" i="0" u="none" strike="noStrike" kern="0" cap="none" spc="0" normalizeH="0" baseline="0" noProof="0" dirty="0" err="1">
                <a:ln>
                  <a:noFill/>
                </a:ln>
                <a:solidFill>
                  <a:sysClr val="windowText" lastClr="000000"/>
                </a:solidFill>
                <a:effectLst/>
                <a:uLnTx/>
                <a:uFillTx/>
              </a:rPr>
              <a:t>Lp</a:t>
            </a:r>
            <a:r>
              <a:rPr kumimoji="0" lang="en-US" sz="900" b="0" i="0" u="none" strike="noStrike" kern="0" cap="none" spc="0" normalizeH="0" baseline="0" noProof="0" dirty="0">
                <a:ln>
                  <a:noFill/>
                </a:ln>
                <a:solidFill>
                  <a:sysClr val="windowText" lastClr="000000"/>
                </a:solidFill>
                <a:effectLst/>
                <a:uLnTx/>
                <a:uFillTx/>
              </a:rPr>
              <a:t>(a) </a:t>
            </a:r>
            <a:r>
              <a:rPr lang="en-US" sz="900" kern="0" dirty="0">
                <a:solidFill>
                  <a:sysClr val="windowText" lastClr="000000"/>
                </a:solidFill>
              </a:rPr>
              <a:t>= lipoprotein(a); TG </a:t>
            </a:r>
            <a:r>
              <a:rPr kumimoji="0" lang="en-US" sz="900" b="0" i="0" u="none" strike="noStrike" kern="0" cap="none" spc="0" normalizeH="0" baseline="0" noProof="0" dirty="0">
                <a:ln>
                  <a:noFill/>
                </a:ln>
                <a:solidFill>
                  <a:sysClr val="windowText" lastClr="000000"/>
                </a:solidFill>
                <a:effectLst/>
                <a:uLnTx/>
                <a:uFillTx/>
              </a:rPr>
              <a:t>= triglycerides.</a:t>
            </a:r>
          </a:p>
        </p:txBody>
      </p:sp>
      <p:sp>
        <p:nvSpPr>
          <p:cNvPr id="64" name="Left Arrow 68"/>
          <p:cNvSpPr/>
          <p:nvPr/>
        </p:nvSpPr>
        <p:spPr>
          <a:xfrm rot="9480040">
            <a:off x="2755009" y="3901106"/>
            <a:ext cx="1005840" cy="384048"/>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67" name="Left Arrow 73"/>
          <p:cNvSpPr/>
          <p:nvPr/>
        </p:nvSpPr>
        <p:spPr>
          <a:xfrm flipH="1">
            <a:off x="2307132" y="3142439"/>
            <a:ext cx="992941" cy="384048"/>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68" name="Left Arrow 71"/>
          <p:cNvSpPr/>
          <p:nvPr/>
        </p:nvSpPr>
        <p:spPr>
          <a:xfrm rot="2042573" flipH="1">
            <a:off x="2721055" y="2426804"/>
            <a:ext cx="961578" cy="384048"/>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0" name="Left Arrow 68"/>
          <p:cNvSpPr/>
          <p:nvPr/>
        </p:nvSpPr>
        <p:spPr>
          <a:xfrm rot="12119960" flipH="1">
            <a:off x="5370911" y="3901106"/>
            <a:ext cx="1005840" cy="384048"/>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2" name="Left Arrow 70"/>
          <p:cNvSpPr/>
          <p:nvPr/>
        </p:nvSpPr>
        <p:spPr>
          <a:xfrm rot="5400000">
            <a:off x="4121518" y="4264882"/>
            <a:ext cx="900676" cy="385016"/>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5" name="Left Arrow 73"/>
          <p:cNvSpPr/>
          <p:nvPr/>
        </p:nvSpPr>
        <p:spPr>
          <a:xfrm>
            <a:off x="5834577" y="3142439"/>
            <a:ext cx="992941" cy="384048"/>
          </a:xfrm>
          <a:prstGeom prst="lef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75" name="Rounded Rectangle 26"/>
          <p:cNvSpPr/>
          <p:nvPr/>
        </p:nvSpPr>
        <p:spPr>
          <a:xfrm>
            <a:off x="3304809" y="4733694"/>
            <a:ext cx="2542233" cy="486451"/>
          </a:xfrm>
          <a:prstGeom prst="roundRect">
            <a:avLst/>
          </a:prstGeom>
          <a:solidFill>
            <a:srgbClr val="002060"/>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schemeClr val="bg1"/>
                </a:solidFill>
                <a:effectLst/>
                <a:uLnTx/>
                <a:uFillTx/>
              </a:rPr>
              <a:t>Age, Race, Sex</a:t>
            </a:r>
            <a:r>
              <a:rPr lang="en-US" sz="1600" b="1" kern="0" baseline="30000" noProof="0" dirty="0">
                <a:solidFill>
                  <a:schemeClr val="bg1"/>
                </a:solidFill>
              </a:rPr>
              <a:t>4,5</a:t>
            </a:r>
            <a:r>
              <a:rPr kumimoji="0" lang="en-US" sz="1600" b="1" i="0" u="none" strike="noStrike" kern="0" cap="none" spc="0" normalizeH="0" baseline="0" noProof="0" dirty="0">
                <a:ln>
                  <a:noFill/>
                </a:ln>
                <a:solidFill>
                  <a:schemeClr val="bg1"/>
                </a:solidFill>
                <a:effectLst/>
                <a:uLnTx/>
                <a:uFillTx/>
              </a:rPr>
              <a:t> </a:t>
            </a:r>
          </a:p>
        </p:txBody>
      </p:sp>
      <p:sp>
        <p:nvSpPr>
          <p:cNvPr id="49" name="Rectangle 48"/>
          <p:cNvSpPr/>
          <p:nvPr/>
        </p:nvSpPr>
        <p:spPr>
          <a:xfrm>
            <a:off x="481581" y="943077"/>
            <a:ext cx="8344523" cy="3711691"/>
          </a:xfrm>
          <a:prstGeom prst="rect">
            <a:avLst/>
          </a:prstGeom>
          <a:noFill/>
        </p:spPr>
      </p:sp>
      <p:sp>
        <p:nvSpPr>
          <p:cNvPr id="50" name="Freeform 10"/>
          <p:cNvSpPr/>
          <p:nvPr/>
        </p:nvSpPr>
        <p:spPr>
          <a:xfrm>
            <a:off x="3578662" y="2757503"/>
            <a:ext cx="1986676" cy="1149024"/>
          </a:xfrm>
          <a:custGeom>
            <a:avLst/>
            <a:gdLst>
              <a:gd name="connsiteX0" fmla="*/ 0 w 1948719"/>
              <a:gd name="connsiteY0" fmla="*/ 670276 h 1340551"/>
              <a:gd name="connsiteX1" fmla="*/ 974360 w 1948719"/>
              <a:gd name="connsiteY1" fmla="*/ 0 h 1340551"/>
              <a:gd name="connsiteX2" fmla="*/ 1948720 w 1948719"/>
              <a:gd name="connsiteY2" fmla="*/ 670276 h 1340551"/>
              <a:gd name="connsiteX3" fmla="*/ 974360 w 1948719"/>
              <a:gd name="connsiteY3" fmla="*/ 1340552 h 1340551"/>
              <a:gd name="connsiteX4" fmla="*/ 0 w 1948719"/>
              <a:gd name="connsiteY4" fmla="*/ 670276 h 1340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719" h="1340551">
                <a:moveTo>
                  <a:pt x="0" y="670276"/>
                </a:moveTo>
                <a:cubicBezTo>
                  <a:pt x="0" y="300093"/>
                  <a:pt x="436236" y="0"/>
                  <a:pt x="974360" y="0"/>
                </a:cubicBezTo>
                <a:cubicBezTo>
                  <a:pt x="1512484" y="0"/>
                  <a:pt x="1948720" y="300093"/>
                  <a:pt x="1948720" y="670276"/>
                </a:cubicBezTo>
                <a:cubicBezTo>
                  <a:pt x="1948720" y="1040459"/>
                  <a:pt x="1512484" y="1340552"/>
                  <a:pt x="974360" y="1340552"/>
                </a:cubicBezTo>
                <a:cubicBezTo>
                  <a:pt x="436236" y="1340552"/>
                  <a:pt x="0" y="1040459"/>
                  <a:pt x="0" y="670276"/>
                </a:cubicBezTo>
                <a:close/>
              </a:path>
            </a:pathLst>
          </a:custGeom>
          <a:solidFill>
            <a:srgbClr val="C0504D"/>
          </a:solidFill>
          <a:ln>
            <a:solidFill>
              <a:srgbClr val="C0504D"/>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9200" tIns="144521" rIns="19200" bIns="144521"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r>
              <a:rPr kumimoji="0" lang="en-US" sz="1700" b="1" i="0" u="none" strike="noStrike" kern="0" cap="none" spc="0" normalizeH="0" baseline="0" noProof="0" dirty="0">
                <a:ln>
                  <a:noFill/>
                </a:ln>
                <a:solidFill>
                  <a:schemeClr val="bg1"/>
                </a:solidFill>
                <a:effectLst/>
                <a:uLnTx/>
                <a:uFillTx/>
              </a:rPr>
              <a:t>Increased Cardiovascular </a:t>
            </a:r>
            <a:br>
              <a:rPr kumimoji="0" lang="en-US" sz="1700" b="1" i="0" u="none" strike="noStrike" kern="0" cap="none" spc="0" normalizeH="0" baseline="0" noProof="0" dirty="0">
                <a:ln>
                  <a:noFill/>
                </a:ln>
                <a:solidFill>
                  <a:schemeClr val="bg1"/>
                </a:solidFill>
                <a:effectLst/>
                <a:uLnTx/>
                <a:uFillTx/>
              </a:rPr>
            </a:br>
            <a:r>
              <a:rPr kumimoji="0" lang="en-US" sz="1700" b="1" i="0" u="none" strike="noStrike" kern="0" cap="none" spc="0" normalizeH="0" baseline="0" noProof="0" dirty="0">
                <a:ln>
                  <a:noFill/>
                </a:ln>
                <a:solidFill>
                  <a:schemeClr val="bg1"/>
                </a:solidFill>
                <a:effectLst/>
                <a:uLnTx/>
                <a:uFillTx/>
              </a:rPr>
              <a:t> Risk</a:t>
            </a:r>
            <a:endParaRPr kumimoji="0" lang="en-US" sz="1700" b="1" i="0" u="none" strike="noStrike" kern="0" cap="none" spc="0" normalizeH="0" baseline="30000" noProof="0" dirty="0">
              <a:ln>
                <a:noFill/>
              </a:ln>
              <a:solidFill>
                <a:schemeClr val="bg1"/>
              </a:solidFill>
              <a:effectLst/>
              <a:uLnTx/>
              <a:uFillTx/>
            </a:endParaRPr>
          </a:p>
        </p:txBody>
      </p:sp>
      <p:sp>
        <p:nvSpPr>
          <p:cNvPr id="51" name="Rounded Rectangle 19"/>
          <p:cNvSpPr/>
          <p:nvPr/>
        </p:nvSpPr>
        <p:spPr>
          <a:xfrm>
            <a:off x="1274328" y="3987852"/>
            <a:ext cx="1842962" cy="486451"/>
          </a:xfrm>
          <a:prstGeom prst="roundRect">
            <a:avLst/>
          </a:prstGeom>
          <a:solidFill>
            <a:srgbClr val="002060"/>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r>
              <a:rPr lang="en-US" sz="1400" b="1" kern="0" dirty="0">
                <a:solidFill>
                  <a:schemeClr val="bg1"/>
                </a:solidFill>
              </a:rPr>
              <a:t>History of </a:t>
            </a:r>
            <a:br>
              <a:rPr lang="en-US" sz="1400" b="1" kern="0" dirty="0">
                <a:solidFill>
                  <a:schemeClr val="bg1"/>
                </a:solidFill>
              </a:rPr>
            </a:br>
            <a:r>
              <a:rPr kumimoji="0" lang="en-US" sz="1400" b="1" i="0" u="none" strike="noStrike" kern="0" cap="none" spc="0" normalizeH="0" baseline="0" noProof="0" dirty="0">
                <a:ln>
                  <a:noFill/>
                </a:ln>
                <a:solidFill>
                  <a:schemeClr val="bg1"/>
                </a:solidFill>
                <a:effectLst/>
                <a:uLnTx/>
                <a:uFillTx/>
              </a:rPr>
              <a:t>CV Event</a:t>
            </a:r>
            <a:r>
              <a:rPr lang="en-US" sz="1400" b="1" kern="0" baseline="30000" noProof="0" dirty="0">
                <a:solidFill>
                  <a:schemeClr val="bg1"/>
                </a:solidFill>
              </a:rPr>
              <a:t>6</a:t>
            </a:r>
            <a:endParaRPr kumimoji="0" lang="en-US" sz="1400" b="1" i="0" u="none" strike="noStrike" kern="0" cap="none" spc="0" normalizeH="0" baseline="30000" noProof="0" dirty="0">
              <a:ln>
                <a:noFill/>
              </a:ln>
              <a:solidFill>
                <a:schemeClr val="bg1"/>
              </a:solidFill>
              <a:effectLst/>
              <a:uLnTx/>
              <a:uFillTx/>
            </a:endParaRPr>
          </a:p>
        </p:txBody>
      </p:sp>
      <p:sp>
        <p:nvSpPr>
          <p:cNvPr id="52" name="Rounded Rectangle 20"/>
          <p:cNvSpPr/>
          <p:nvPr/>
        </p:nvSpPr>
        <p:spPr>
          <a:xfrm>
            <a:off x="687503" y="3091238"/>
            <a:ext cx="1919752" cy="486451"/>
          </a:xfrm>
          <a:prstGeom prst="roundRect">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schemeClr val="bg1"/>
                </a:solidFill>
                <a:effectLst/>
                <a:uLnTx/>
                <a:uFillTx/>
              </a:rPr>
              <a:t>Smoking</a:t>
            </a:r>
            <a:r>
              <a:rPr kumimoji="0" lang="en-US" sz="1600" b="1" i="0" u="none" strike="noStrike" kern="0" cap="none" spc="0" normalizeH="0" baseline="30000" noProof="0" dirty="0">
                <a:ln>
                  <a:noFill/>
                </a:ln>
                <a:solidFill>
                  <a:schemeClr val="bg1"/>
                </a:solidFill>
                <a:effectLst/>
                <a:uLnTx/>
                <a:uFillTx/>
              </a:rPr>
              <a:t>2</a:t>
            </a:r>
          </a:p>
        </p:txBody>
      </p:sp>
      <p:sp>
        <p:nvSpPr>
          <p:cNvPr id="59" name="Rounded Rectangle 22"/>
          <p:cNvSpPr/>
          <p:nvPr/>
        </p:nvSpPr>
        <p:spPr>
          <a:xfrm>
            <a:off x="2361245" y="1455494"/>
            <a:ext cx="2057400" cy="486451"/>
          </a:xfrm>
          <a:prstGeom prst="roundRect">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lvl="0" algn="ctr" defTabSz="711093">
              <a:lnSpc>
                <a:spcPct val="90000"/>
              </a:lnSpc>
              <a:spcBef>
                <a:spcPct val="0"/>
              </a:spcBef>
              <a:spcAft>
                <a:spcPct val="35000"/>
              </a:spcAft>
              <a:defRPr/>
            </a:pPr>
            <a:r>
              <a:rPr kumimoji="0" lang="en-US" sz="1600" b="1" i="0" u="none" strike="noStrike" kern="0" cap="none" spc="0" normalizeH="0" baseline="0" noProof="0" dirty="0">
                <a:ln>
                  <a:noFill/>
                </a:ln>
                <a:solidFill>
                  <a:schemeClr val="bg1"/>
                </a:solidFill>
                <a:effectLst/>
                <a:uLnTx/>
                <a:uFillTx/>
              </a:rPr>
              <a:t>Lipid Disorders</a:t>
            </a:r>
            <a:r>
              <a:rPr kumimoji="0" lang="en-US" sz="1600" b="1" i="0" u="none" strike="noStrike" kern="0" cap="none" spc="0" normalizeH="0" baseline="30000" noProof="0" dirty="0">
                <a:ln>
                  <a:noFill/>
                </a:ln>
                <a:solidFill>
                  <a:schemeClr val="bg1"/>
                </a:solidFill>
                <a:effectLst/>
                <a:uLnTx/>
                <a:uFillTx/>
              </a:rPr>
              <a:t>1</a:t>
            </a:r>
            <a:r>
              <a:rPr kumimoji="0" lang="en-US" sz="1600" b="1" i="0" u="none" strike="noStrike" kern="0" cap="none" spc="0" normalizeH="0" baseline="0" noProof="0" dirty="0">
                <a:ln>
                  <a:noFill/>
                </a:ln>
                <a:solidFill>
                  <a:schemeClr val="bg1"/>
                </a:solidFill>
                <a:effectLst/>
                <a:uLnTx/>
                <a:uFillTx/>
              </a:rPr>
              <a:t/>
            </a:r>
            <a:br>
              <a:rPr kumimoji="0" lang="en-US" sz="1600" b="1" i="0" u="none" strike="noStrike" kern="0" cap="none" spc="0" normalizeH="0" baseline="0" noProof="0" dirty="0">
                <a:ln>
                  <a:noFill/>
                </a:ln>
                <a:solidFill>
                  <a:schemeClr val="bg1"/>
                </a:solidFill>
                <a:effectLst/>
                <a:uLnTx/>
                <a:uFillTx/>
              </a:rPr>
            </a:br>
            <a:r>
              <a:rPr kumimoji="0" lang="en-US" sz="1100" b="1" i="0" u="none" strike="noStrike" kern="0" cap="none" spc="0" normalizeH="0" baseline="0" noProof="0" dirty="0">
                <a:ln>
                  <a:noFill/>
                </a:ln>
                <a:solidFill>
                  <a:schemeClr val="bg1"/>
                </a:solidFill>
                <a:effectLst/>
                <a:uLnTx/>
                <a:uFillTx/>
              </a:rPr>
              <a:t> </a:t>
            </a:r>
            <a:r>
              <a:rPr kumimoji="0" lang="en-US" sz="1000" b="1" i="0" u="none" strike="noStrike" kern="0" cap="none" spc="0" normalizeH="0" baseline="0" noProof="0" dirty="0">
                <a:ln>
                  <a:noFill/>
                </a:ln>
                <a:solidFill>
                  <a:schemeClr val="bg1"/>
                </a:solidFill>
                <a:effectLst/>
                <a:uLnTx/>
                <a:uFillTx/>
              </a:rPr>
              <a:t>(LDL-C</a:t>
            </a:r>
            <a:r>
              <a:rPr kumimoji="0" lang="en-US" sz="1000" b="1" i="0" u="none" strike="noStrike" kern="0" cap="none" spc="0" normalizeH="0" baseline="0" noProof="0" dirty="0">
                <a:ln>
                  <a:noFill/>
                </a:ln>
                <a:solidFill>
                  <a:schemeClr val="bg1"/>
                </a:solidFill>
                <a:effectLst/>
                <a:uLnTx/>
                <a:uFillTx/>
                <a:sym typeface="Symbol"/>
              </a:rPr>
              <a:t>, HDL-C, TG, </a:t>
            </a:r>
            <a:r>
              <a:rPr kumimoji="0" lang="en-US" sz="1000" b="1" i="0" u="none" strike="noStrike" kern="0" cap="none" spc="0" normalizeH="0" baseline="0" noProof="0" dirty="0" err="1">
                <a:ln>
                  <a:noFill/>
                </a:ln>
                <a:solidFill>
                  <a:schemeClr val="bg1"/>
                </a:solidFill>
                <a:effectLst/>
                <a:uLnTx/>
                <a:uFillTx/>
                <a:sym typeface="Symbol"/>
              </a:rPr>
              <a:t>Lp</a:t>
            </a:r>
            <a:r>
              <a:rPr lang="en-US" sz="1000" b="1" kern="0" dirty="0">
                <a:solidFill>
                  <a:schemeClr val="bg1"/>
                </a:solidFill>
                <a:sym typeface="Symbol"/>
              </a:rPr>
              <a:t>(a))</a:t>
            </a:r>
            <a:endParaRPr kumimoji="0" lang="en-US" sz="1000" b="1" i="0" u="none" strike="noStrike" kern="0" cap="none" spc="0" normalizeH="0" baseline="30000" noProof="0" dirty="0">
              <a:ln>
                <a:noFill/>
              </a:ln>
              <a:solidFill>
                <a:schemeClr val="bg1"/>
              </a:solidFill>
              <a:effectLst/>
              <a:uLnTx/>
              <a:uFillTx/>
            </a:endParaRPr>
          </a:p>
        </p:txBody>
      </p:sp>
      <p:sp>
        <p:nvSpPr>
          <p:cNvPr id="54" name="Rounded Rectangle 23"/>
          <p:cNvSpPr/>
          <p:nvPr/>
        </p:nvSpPr>
        <p:spPr>
          <a:xfrm>
            <a:off x="6234815" y="2203836"/>
            <a:ext cx="1842962" cy="486451"/>
          </a:xfrm>
          <a:prstGeom prst="roundRect">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algn="ctr" defTabSz="711093">
              <a:lnSpc>
                <a:spcPct val="90000"/>
              </a:lnSpc>
              <a:spcBef>
                <a:spcPct val="0"/>
              </a:spcBef>
              <a:defRPr/>
            </a:pPr>
            <a:r>
              <a:rPr lang="en-US" sz="1200" b="1" kern="0" dirty="0">
                <a:solidFill>
                  <a:schemeClr val="bg1"/>
                </a:solidFill>
              </a:rPr>
              <a:t>Type 2 Diabetes, Metabolic Syndrome</a:t>
            </a:r>
            <a:r>
              <a:rPr lang="en-US" sz="1200" b="1" kern="0" baseline="30000" dirty="0">
                <a:solidFill>
                  <a:schemeClr val="bg1"/>
                </a:solidFill>
              </a:rPr>
              <a:t>2</a:t>
            </a:r>
          </a:p>
        </p:txBody>
      </p:sp>
      <p:grpSp>
        <p:nvGrpSpPr>
          <p:cNvPr id="7" name="Group 6"/>
          <p:cNvGrpSpPr/>
          <p:nvPr/>
        </p:nvGrpSpPr>
        <p:grpSpPr>
          <a:xfrm>
            <a:off x="2657060" y="5453535"/>
            <a:ext cx="4314800" cy="307777"/>
            <a:chOff x="4337538" y="5453535"/>
            <a:chExt cx="4314800" cy="307777"/>
          </a:xfrm>
        </p:grpSpPr>
        <p:sp>
          <p:nvSpPr>
            <p:cNvPr id="70" name="Rounded Rectangle 25"/>
            <p:cNvSpPr/>
            <p:nvPr/>
          </p:nvSpPr>
          <p:spPr>
            <a:xfrm>
              <a:off x="6413707" y="5515983"/>
              <a:ext cx="274320" cy="182880"/>
            </a:xfrm>
            <a:prstGeom prst="roundRect">
              <a:avLst/>
            </a:prstGeom>
            <a:solidFill>
              <a:srgbClr val="002060"/>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endParaRPr kumimoji="0" lang="en-US" sz="1600" b="1" i="0" u="none" strike="noStrike" kern="0" cap="none" spc="0" normalizeH="0" baseline="30000" noProof="0" dirty="0">
                <a:ln>
                  <a:noFill/>
                </a:ln>
                <a:solidFill>
                  <a:schemeClr val="bg1"/>
                </a:solidFill>
                <a:effectLst/>
                <a:uLnTx/>
                <a:uFillTx/>
              </a:endParaRPr>
            </a:p>
          </p:txBody>
        </p:sp>
        <p:sp>
          <p:nvSpPr>
            <p:cNvPr id="71" name="Rounded Rectangle 25"/>
            <p:cNvSpPr/>
            <p:nvPr/>
          </p:nvSpPr>
          <p:spPr>
            <a:xfrm>
              <a:off x="4337538" y="5515983"/>
              <a:ext cx="274320" cy="182880"/>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endParaRPr kumimoji="0" lang="en-US" sz="1600" b="1" i="0" u="none" strike="noStrike" kern="0" cap="none" spc="0" normalizeH="0" baseline="30000" noProof="0" dirty="0">
                <a:ln>
                  <a:noFill/>
                </a:ln>
                <a:solidFill>
                  <a:schemeClr val="bg1"/>
                </a:solidFill>
                <a:effectLst/>
                <a:uLnTx/>
                <a:uFillTx/>
              </a:endParaRPr>
            </a:p>
          </p:txBody>
        </p:sp>
        <p:sp>
          <p:nvSpPr>
            <p:cNvPr id="6" name="TextBox 5"/>
            <p:cNvSpPr txBox="1"/>
            <p:nvPr/>
          </p:nvSpPr>
          <p:spPr>
            <a:xfrm>
              <a:off x="4611858" y="5453535"/>
              <a:ext cx="1587294" cy="307777"/>
            </a:xfrm>
            <a:prstGeom prst="rect">
              <a:avLst/>
            </a:prstGeom>
            <a:noFill/>
          </p:spPr>
          <p:txBody>
            <a:bodyPr wrap="none" rtlCol="0">
              <a:spAutoFit/>
            </a:bodyPr>
            <a:lstStyle/>
            <a:p>
              <a:r>
                <a:rPr lang="en-US" sz="1400" dirty="0"/>
                <a:t>Modifiable factors</a:t>
              </a:r>
            </a:p>
          </p:txBody>
        </p:sp>
        <p:sp>
          <p:nvSpPr>
            <p:cNvPr id="72" name="TextBox 71"/>
            <p:cNvSpPr txBox="1"/>
            <p:nvPr/>
          </p:nvSpPr>
          <p:spPr>
            <a:xfrm>
              <a:off x="6677117" y="5453535"/>
              <a:ext cx="1975221" cy="307777"/>
            </a:xfrm>
            <a:prstGeom prst="rect">
              <a:avLst/>
            </a:prstGeom>
            <a:noFill/>
          </p:spPr>
          <p:txBody>
            <a:bodyPr wrap="none" rtlCol="0">
              <a:spAutoFit/>
            </a:bodyPr>
            <a:lstStyle/>
            <a:p>
              <a:r>
                <a:rPr lang="en-US" sz="1400" dirty="0"/>
                <a:t>Non-modifiable factors</a:t>
              </a:r>
            </a:p>
          </p:txBody>
        </p:sp>
      </p:grpSp>
      <p:sp>
        <p:nvSpPr>
          <p:cNvPr id="41" name="Rounded Rectangle 21"/>
          <p:cNvSpPr/>
          <p:nvPr/>
        </p:nvSpPr>
        <p:spPr>
          <a:xfrm>
            <a:off x="6631297" y="3091238"/>
            <a:ext cx="1842962" cy="486451"/>
          </a:xfrm>
          <a:prstGeom prst="roundRect">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schemeClr val="bg1"/>
                </a:solidFill>
                <a:effectLst/>
                <a:uLnTx/>
                <a:uFillTx/>
              </a:rPr>
              <a:t>Obesity</a:t>
            </a:r>
            <a:r>
              <a:rPr kumimoji="0" lang="en-US" sz="1600" b="1" i="0" u="none" strike="noStrike" kern="0" cap="none" spc="0" normalizeH="0" baseline="30000" noProof="0" dirty="0">
                <a:ln>
                  <a:noFill/>
                </a:ln>
                <a:solidFill>
                  <a:schemeClr val="bg1"/>
                </a:solidFill>
                <a:effectLst/>
                <a:uLnTx/>
                <a:uFillTx/>
              </a:rPr>
              <a:t>2</a:t>
            </a:r>
          </a:p>
        </p:txBody>
      </p:sp>
      <p:sp>
        <p:nvSpPr>
          <p:cNvPr id="40" name="Rounded Rectangle 23"/>
          <p:cNvSpPr/>
          <p:nvPr/>
        </p:nvSpPr>
        <p:spPr>
          <a:xfrm>
            <a:off x="6022609" y="3987852"/>
            <a:ext cx="1842962" cy="486451"/>
          </a:xfrm>
          <a:prstGeom prst="roundRect">
            <a:avLst/>
          </a:prstGeom>
          <a:solidFill>
            <a:srgbClr val="002060"/>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schemeClr val="bg1"/>
                </a:solidFill>
                <a:effectLst/>
                <a:uLnTx/>
                <a:uFillTx/>
              </a:rPr>
              <a:t>Genetics</a:t>
            </a:r>
            <a:r>
              <a:rPr lang="en-US" sz="1600" b="1" kern="0" baseline="30000" dirty="0">
                <a:solidFill>
                  <a:schemeClr val="bg1"/>
                </a:solidFill>
              </a:rPr>
              <a:t>3</a:t>
            </a:r>
            <a:r>
              <a:rPr kumimoji="0" lang="en-US" sz="1600" b="1" i="0" u="none" strike="noStrike" kern="0" cap="none" spc="0" normalizeH="0" baseline="0" noProof="0" dirty="0">
                <a:ln>
                  <a:noFill/>
                </a:ln>
                <a:solidFill>
                  <a:schemeClr val="bg1"/>
                </a:solidFill>
                <a:effectLst/>
                <a:uLnTx/>
                <a:uFillTx/>
              </a:rPr>
              <a:t/>
            </a:r>
            <a:br>
              <a:rPr kumimoji="0" lang="en-US" sz="1600" b="1" i="0" u="none" strike="noStrike" kern="0" cap="none" spc="0" normalizeH="0" baseline="0" noProof="0" dirty="0">
                <a:ln>
                  <a:noFill/>
                </a:ln>
                <a:solidFill>
                  <a:schemeClr val="bg1"/>
                </a:solidFill>
                <a:effectLst/>
                <a:uLnTx/>
                <a:uFillTx/>
              </a:rPr>
            </a:br>
            <a:r>
              <a:rPr kumimoji="0" lang="en-US" sz="1100" b="1" i="0" u="none" strike="noStrike" kern="0" cap="none" spc="0" normalizeH="0" baseline="0" noProof="0" dirty="0">
                <a:ln>
                  <a:noFill/>
                </a:ln>
                <a:solidFill>
                  <a:schemeClr val="bg1"/>
                </a:solidFill>
                <a:effectLst/>
                <a:uLnTx/>
                <a:uFillTx/>
              </a:rPr>
              <a:t>(e.g., </a:t>
            </a:r>
            <a:r>
              <a:rPr kumimoji="0" lang="en-US" sz="1100" b="1" i="0" u="none" strike="noStrike" kern="0" cap="none" spc="0" normalizeH="0" baseline="0" noProof="0" dirty="0" err="1">
                <a:ln>
                  <a:noFill/>
                </a:ln>
                <a:solidFill>
                  <a:schemeClr val="bg1"/>
                </a:solidFill>
                <a:effectLst/>
                <a:uLnTx/>
                <a:uFillTx/>
              </a:rPr>
              <a:t>HeFH</a:t>
            </a:r>
            <a:r>
              <a:rPr kumimoji="0" lang="en-US" sz="1100" b="1" i="0" u="none" strike="noStrike" kern="0" cap="none" spc="0" normalizeH="0" baseline="0" noProof="0" dirty="0">
                <a:ln>
                  <a:noFill/>
                </a:ln>
                <a:solidFill>
                  <a:schemeClr val="bg1"/>
                </a:solidFill>
                <a:effectLst/>
                <a:uLnTx/>
                <a:uFillTx/>
              </a:rPr>
              <a:t>, </a:t>
            </a:r>
            <a:r>
              <a:rPr kumimoji="0" lang="en-US" sz="1100" b="1" i="0" u="none" strike="noStrike" kern="0" cap="none" spc="0" normalizeH="0" baseline="0" noProof="0" dirty="0" err="1">
                <a:ln>
                  <a:noFill/>
                </a:ln>
                <a:solidFill>
                  <a:schemeClr val="bg1"/>
                </a:solidFill>
                <a:effectLst/>
                <a:uLnTx/>
                <a:uFillTx/>
              </a:rPr>
              <a:t>HoFH</a:t>
            </a:r>
            <a:r>
              <a:rPr kumimoji="0" lang="en-US" sz="1100" b="1" i="0" u="none" strike="noStrike" kern="0" cap="none" spc="0" normalizeH="0" baseline="0" noProof="0" dirty="0">
                <a:ln>
                  <a:noFill/>
                </a:ln>
                <a:solidFill>
                  <a:schemeClr val="bg1"/>
                </a:solidFill>
                <a:effectLst/>
                <a:uLnTx/>
                <a:uFillTx/>
              </a:rPr>
              <a:t>)</a:t>
            </a:r>
            <a:endParaRPr kumimoji="0" lang="en-US" sz="1100" b="1" i="0" u="none" strike="noStrike" kern="0" cap="none" spc="0" normalizeH="0" baseline="30000" noProof="0" dirty="0">
              <a:ln>
                <a:noFill/>
              </a:ln>
              <a:solidFill>
                <a:schemeClr val="bg1"/>
              </a:solidFill>
              <a:effectLst/>
              <a:uLnTx/>
              <a:uFillTx/>
            </a:endParaRPr>
          </a:p>
        </p:txBody>
      </p:sp>
      <p:sp>
        <p:nvSpPr>
          <p:cNvPr id="39" name="Rounded Rectangle 27"/>
          <p:cNvSpPr/>
          <p:nvPr/>
        </p:nvSpPr>
        <p:spPr>
          <a:xfrm>
            <a:off x="1190547" y="2203836"/>
            <a:ext cx="1847088" cy="486451"/>
          </a:xfrm>
          <a:prstGeom prst="roundRect">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a:ln>
                  <a:noFill/>
                </a:ln>
                <a:solidFill>
                  <a:schemeClr val="bg1"/>
                </a:solidFill>
                <a:effectLst/>
                <a:uLnTx/>
                <a:uFillTx/>
              </a:rPr>
              <a:t>Physical Inactivity and Diet</a:t>
            </a:r>
            <a:r>
              <a:rPr kumimoji="0" lang="en-US" sz="1400" b="1" i="0" u="none" strike="noStrike" kern="0" cap="none" spc="0" normalizeH="0" baseline="30000" noProof="0" dirty="0">
                <a:ln>
                  <a:noFill/>
                </a:ln>
                <a:solidFill>
                  <a:schemeClr val="bg1"/>
                </a:solidFill>
                <a:effectLst/>
                <a:uLnTx/>
                <a:uFillTx/>
              </a:rPr>
              <a:t>2</a:t>
            </a:r>
          </a:p>
        </p:txBody>
      </p:sp>
      <p:sp>
        <p:nvSpPr>
          <p:cNvPr id="46" name="Rounded Rectangle 24"/>
          <p:cNvSpPr/>
          <p:nvPr/>
        </p:nvSpPr>
        <p:spPr>
          <a:xfrm>
            <a:off x="4754402" y="1455494"/>
            <a:ext cx="1842962" cy="486451"/>
          </a:xfrm>
          <a:prstGeom prst="roundRect">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37065" tIns="37065" rIns="37065" bIns="37065" numCol="1" spcCol="889" anchor="ctr" anchorCtr="0">
            <a:noAutofit/>
          </a:bodyPr>
          <a:lstStyle/>
          <a:p>
            <a:pPr marL="0" marR="0" lvl="0" indent="0" algn="ctr" defTabSz="711093"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schemeClr val="bg1"/>
                </a:solidFill>
                <a:effectLst/>
                <a:uLnTx/>
                <a:uFillTx/>
              </a:rPr>
              <a:t>Hypertension</a:t>
            </a:r>
            <a:r>
              <a:rPr kumimoji="0" lang="en-US" sz="1600" b="1" i="0" u="none" strike="noStrike" kern="0" cap="none" spc="0" normalizeH="0" baseline="30000" noProof="0" dirty="0">
                <a:ln>
                  <a:noFill/>
                </a:ln>
                <a:solidFill>
                  <a:schemeClr val="bg1"/>
                </a:solidFill>
                <a:effectLst/>
                <a:uLnTx/>
                <a:uFillTx/>
              </a:rPr>
              <a:t>2</a:t>
            </a:r>
          </a:p>
        </p:txBody>
      </p:sp>
    </p:spTree>
    <p:extLst>
      <p:ext uri="{BB962C8B-B14F-4D97-AF65-F5344CB8AC3E}">
        <p14:creationId xmlns:p14="http://schemas.microsoft.com/office/powerpoint/2010/main" val="4157803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189"/>
          <p:cNvSpPr/>
          <p:nvPr/>
        </p:nvSpPr>
        <p:spPr>
          <a:xfrm flipH="1">
            <a:off x="9187820" y="4482873"/>
            <a:ext cx="324001" cy="2"/>
          </a:xfrm>
          <a:prstGeom prst="line">
            <a:avLst/>
          </a:prstGeom>
          <a:ln w="38100">
            <a:solidFill>
              <a:srgbClr val="FFFFFF"/>
            </a:solidFill>
          </a:ln>
          <a:effectLst>
            <a:outerShdw blurRad="38100" dist="23000" dir="5400000" rotWithShape="0">
              <a:srgbClr val="000000">
                <a:alpha val="35000"/>
              </a:srgbClr>
            </a:outerShdw>
          </a:effectLst>
        </p:spPr>
        <p:txBody>
          <a:bodyPr lIns="54862" tIns="54862" rIns="54862" bIns="54862"/>
          <a:lstStyle/>
          <a:p>
            <a:endParaRPr sz="2160" dirty="0"/>
          </a:p>
        </p:txBody>
      </p:sp>
      <p:grpSp>
        <p:nvGrpSpPr>
          <p:cNvPr id="5" name="Group 4"/>
          <p:cNvGrpSpPr/>
          <p:nvPr/>
        </p:nvGrpSpPr>
        <p:grpSpPr>
          <a:xfrm>
            <a:off x="578045" y="1600196"/>
            <a:ext cx="5901920" cy="4447812"/>
            <a:chOff x="-427" y="1639587"/>
            <a:chExt cx="5901920" cy="4447812"/>
          </a:xfrm>
        </p:grpSpPr>
        <p:sp>
          <p:nvSpPr>
            <p:cNvPr id="37" name="Shape 148"/>
            <p:cNvSpPr/>
            <p:nvPr/>
          </p:nvSpPr>
          <p:spPr>
            <a:xfrm>
              <a:off x="2167667" y="5761160"/>
              <a:ext cx="1578536" cy="326239"/>
            </a:xfrm>
            <a:prstGeom prst="rect">
              <a:avLst/>
            </a:prstGeom>
            <a:ln w="12700">
              <a:miter lim="400000"/>
            </a:ln>
            <a:extLst>
              <a:ext uri="{C572A759-6A51-4108-AA02-DFA0A04FC94B}">
                <ma14:wrappingTextBoxFlag xmlns:ma14="http://schemas.microsoft.com/office/mac/drawingml/2011/main" val="1"/>
              </a:ext>
            </a:extLst>
          </p:spPr>
          <p:txBody>
            <a:bodyPr wrap="square" lIns="54862" tIns="54862" rIns="54862" bIns="54862">
              <a:spAutoFit/>
            </a:bodyPr>
            <a:lstStyle>
              <a:lvl1pPr algn="ctr">
                <a:defRPr sz="1600">
                  <a:latin typeface="+mn-lt"/>
                  <a:ea typeface="+mn-ea"/>
                  <a:cs typeface="+mn-cs"/>
                  <a:sym typeface="Helvetica"/>
                </a:defRPr>
              </a:lvl1pPr>
            </a:lstStyle>
            <a:p>
              <a:r>
                <a:rPr lang="en-US" sz="1400" dirty="0"/>
                <a:t>Increasing </a:t>
              </a:r>
              <a:r>
                <a:rPr sz="1400" dirty="0"/>
                <a:t>Age</a:t>
              </a:r>
            </a:p>
          </p:txBody>
        </p:sp>
        <p:grpSp>
          <p:nvGrpSpPr>
            <p:cNvPr id="39" name="Group 38"/>
            <p:cNvGrpSpPr/>
            <p:nvPr/>
          </p:nvGrpSpPr>
          <p:grpSpPr>
            <a:xfrm>
              <a:off x="342510" y="1755370"/>
              <a:ext cx="5239128" cy="3997121"/>
              <a:chOff x="641101" y="181530"/>
              <a:chExt cx="7749790" cy="5864620"/>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01" y="181530"/>
                <a:ext cx="7749790" cy="5864620"/>
              </a:xfrm>
              <a:prstGeom prst="rect">
                <a:avLst/>
              </a:prstGeom>
            </p:spPr>
          </p:pic>
          <p:grpSp>
            <p:nvGrpSpPr>
              <p:cNvPr id="41" name="Group 40"/>
              <p:cNvGrpSpPr/>
              <p:nvPr/>
            </p:nvGrpSpPr>
            <p:grpSpPr>
              <a:xfrm>
                <a:off x="888303" y="2673061"/>
                <a:ext cx="7157709" cy="2960238"/>
                <a:chOff x="888303" y="2634149"/>
                <a:chExt cx="7157709" cy="2960238"/>
              </a:xfrm>
            </p:grpSpPr>
            <p:sp>
              <p:nvSpPr>
                <p:cNvPr id="42" name="Shape 147"/>
                <p:cNvSpPr/>
                <p:nvPr/>
              </p:nvSpPr>
              <p:spPr>
                <a:xfrm>
                  <a:off x="5448091" y="4965571"/>
                  <a:ext cx="2597921" cy="628816"/>
                </a:xfrm>
                <a:prstGeom prst="rect">
                  <a:avLst/>
                </a:prstGeom>
                <a:ln w="12700">
                  <a:miter lim="400000"/>
                </a:ln>
                <a:extLst>
                  <a:ext uri="{C572A759-6A51-4108-AA02-DFA0A04FC94B}">
                    <ma14:wrappingTextBoxFlag xmlns:ma14="http://schemas.microsoft.com/office/mac/drawingml/2011/main" val="1"/>
                  </a:ext>
                </a:extLst>
              </p:spPr>
              <p:txBody>
                <a:bodyPr lIns="54862" tIns="54862" rIns="54862" bIns="54862">
                  <a:spAutoFit/>
                </a:bodyPr>
                <a:lstStyle/>
                <a:p>
                  <a:pPr algn="ctr">
                    <a:defRPr sz="1200">
                      <a:solidFill>
                        <a:srgbClr val="FFFFFF"/>
                      </a:solidFill>
                      <a:latin typeface="+mn-lt"/>
                      <a:ea typeface="+mn-ea"/>
                      <a:cs typeface="+mn-cs"/>
                      <a:sym typeface="Helvetica"/>
                    </a:defRPr>
                  </a:pPr>
                  <a:r>
                    <a:rPr sz="1200" dirty="0"/>
                    <a:t>Non-modifiable risk</a:t>
                  </a:r>
                  <a:br>
                    <a:rPr sz="1200" dirty="0"/>
                  </a:br>
                  <a:r>
                    <a:rPr sz="1200" dirty="0"/>
                    <a:t>age, sex, genetics</a:t>
                  </a:r>
                </a:p>
              </p:txBody>
            </p:sp>
            <p:sp>
              <p:nvSpPr>
                <p:cNvPr id="43" name="Shape 149"/>
                <p:cNvSpPr/>
                <p:nvPr/>
              </p:nvSpPr>
              <p:spPr>
                <a:xfrm>
                  <a:off x="888303" y="3054069"/>
                  <a:ext cx="1952924" cy="975391"/>
                </a:xfrm>
                <a:prstGeom prst="rect">
                  <a:avLst/>
                </a:prstGeom>
                <a:ln w="12700">
                  <a:miter lim="400000"/>
                </a:ln>
                <a:extLst>
                  <a:ext uri="{C572A759-6A51-4108-AA02-DFA0A04FC94B}">
                    <ma14:wrappingTextBoxFlag xmlns:ma14="http://schemas.microsoft.com/office/mac/drawingml/2011/main" val="1"/>
                  </a:ext>
                </a:extLst>
              </p:spPr>
              <p:txBody>
                <a:bodyPr wrap="square" lIns="54862" tIns="54862" rIns="54862" bIns="54862">
                  <a:spAutoFit/>
                </a:bodyPr>
                <a:lstStyle/>
                <a:p>
                  <a:pPr algn="ctr">
                    <a:defRPr sz="1200">
                      <a:latin typeface="+mn-lt"/>
                      <a:ea typeface="+mn-ea"/>
                      <a:cs typeface="+mn-cs"/>
                      <a:sym typeface="Helvetica"/>
                    </a:defRPr>
                  </a:pPr>
                  <a:r>
                    <a:rPr sz="1200" dirty="0"/>
                    <a:t>Primordial prevention</a:t>
                  </a:r>
                  <a:br>
                    <a:rPr sz="1200" dirty="0"/>
                  </a:br>
                  <a:r>
                    <a:rPr sz="1200" dirty="0"/>
                    <a:t>of atherogenesis</a:t>
                  </a:r>
                </a:p>
              </p:txBody>
            </p:sp>
            <p:sp>
              <p:nvSpPr>
                <p:cNvPr id="49" name="Shape 165"/>
                <p:cNvSpPr/>
                <p:nvPr/>
              </p:nvSpPr>
              <p:spPr>
                <a:xfrm>
                  <a:off x="3039326" y="4109084"/>
                  <a:ext cx="1606398" cy="659291"/>
                </a:xfrm>
                <a:prstGeom prst="rect">
                  <a:avLst/>
                </a:prstGeom>
                <a:ln w="12700">
                  <a:miter lim="400000"/>
                </a:ln>
                <a:extLst>
                  <a:ext uri="{C572A759-6A51-4108-AA02-DFA0A04FC94B}">
                    <ma14:wrappingTextBoxFlag xmlns:ma14="http://schemas.microsoft.com/office/mac/drawingml/2011/main" val="1"/>
                  </a:ext>
                </a:extLst>
              </p:spPr>
              <p:txBody>
                <a:bodyPr lIns="54862" tIns="54862" rIns="54862" bIns="54862">
                  <a:spAutoFit/>
                </a:bodyPr>
                <a:lstStyle/>
                <a:p>
                  <a:pPr algn="ctr">
                    <a:defRPr sz="1200">
                      <a:solidFill>
                        <a:srgbClr val="FFFFFF"/>
                      </a:solidFill>
                      <a:latin typeface="+mn-lt"/>
                      <a:ea typeface="+mn-ea"/>
                      <a:cs typeface="+mn-cs"/>
                      <a:sym typeface="Helvetica"/>
                    </a:defRPr>
                  </a:pPr>
                  <a:r>
                    <a:rPr sz="1050" dirty="0"/>
                    <a:t>Total</a:t>
                  </a:r>
                  <a:br>
                    <a:rPr sz="1050" dirty="0"/>
                  </a:br>
                  <a:r>
                    <a:rPr sz="1050" dirty="0"/>
                    <a:t>modifiable risk</a:t>
                  </a:r>
                </a:p>
              </p:txBody>
            </p:sp>
            <p:sp>
              <p:nvSpPr>
                <p:cNvPr id="50" name="Shape 166"/>
                <p:cNvSpPr/>
                <p:nvPr/>
              </p:nvSpPr>
              <p:spPr>
                <a:xfrm>
                  <a:off x="5365796" y="3029504"/>
                  <a:ext cx="1606398" cy="659291"/>
                </a:xfrm>
                <a:prstGeom prst="rect">
                  <a:avLst/>
                </a:prstGeom>
                <a:ln w="12700">
                  <a:miter lim="400000"/>
                </a:ln>
                <a:extLst>
                  <a:ext uri="{C572A759-6A51-4108-AA02-DFA0A04FC94B}">
                    <ma14:wrappingTextBoxFlag xmlns:ma14="http://schemas.microsoft.com/office/mac/drawingml/2011/main" val="1"/>
                  </a:ext>
                </a:extLst>
              </p:spPr>
              <p:txBody>
                <a:bodyPr lIns="54862" tIns="54862" rIns="54862" bIns="54862">
                  <a:spAutoFit/>
                </a:bodyPr>
                <a:lstStyle/>
                <a:p>
                  <a:pPr algn="ctr">
                    <a:defRPr sz="1200">
                      <a:solidFill>
                        <a:srgbClr val="FFFFFF"/>
                      </a:solidFill>
                      <a:latin typeface="+mn-lt"/>
                      <a:ea typeface="+mn-ea"/>
                      <a:cs typeface="+mn-cs"/>
                      <a:sym typeface="Helvetica"/>
                    </a:defRPr>
                  </a:pPr>
                  <a:r>
                    <a:rPr sz="1050" dirty="0"/>
                    <a:t>Residual</a:t>
                  </a:r>
                  <a:br>
                    <a:rPr sz="1050" dirty="0"/>
                  </a:br>
                  <a:r>
                    <a:rPr sz="1050" dirty="0"/>
                    <a:t>modifiable risk</a:t>
                  </a:r>
                </a:p>
              </p:txBody>
            </p:sp>
            <p:sp>
              <p:nvSpPr>
                <p:cNvPr id="51" name="Shape 167"/>
                <p:cNvSpPr/>
                <p:nvPr/>
              </p:nvSpPr>
              <p:spPr>
                <a:xfrm>
                  <a:off x="6105595" y="3616511"/>
                  <a:ext cx="261605" cy="261605"/>
                </a:xfrm>
                <a:prstGeom prst="line">
                  <a:avLst/>
                </a:prstGeom>
                <a:ln w="25400">
                  <a:solidFill>
                    <a:srgbClr val="FFFFFF"/>
                  </a:solidFill>
                  <a:tailEnd type="triangle"/>
                </a:ln>
              </p:spPr>
              <p:txBody>
                <a:bodyPr lIns="54862" tIns="54862" rIns="54862" bIns="54862"/>
                <a:lstStyle/>
                <a:p>
                  <a:endParaRPr sz="1200" dirty="0"/>
                </a:p>
              </p:txBody>
            </p:sp>
            <p:sp>
              <p:nvSpPr>
                <p:cNvPr id="52" name="Shape 168"/>
                <p:cNvSpPr/>
                <p:nvPr/>
              </p:nvSpPr>
              <p:spPr>
                <a:xfrm flipH="1" flipV="1">
                  <a:off x="5483803" y="3064939"/>
                  <a:ext cx="261605" cy="261605"/>
                </a:xfrm>
                <a:prstGeom prst="line">
                  <a:avLst/>
                </a:prstGeom>
                <a:ln w="25400">
                  <a:solidFill>
                    <a:srgbClr val="FFFFFF"/>
                  </a:solidFill>
                  <a:tailEnd type="triangle"/>
                </a:ln>
              </p:spPr>
              <p:txBody>
                <a:bodyPr lIns="54862" tIns="54862" rIns="54862" bIns="54862"/>
                <a:lstStyle/>
                <a:p>
                  <a:endParaRPr sz="1200" dirty="0"/>
                </a:p>
              </p:txBody>
            </p:sp>
            <p:sp>
              <p:nvSpPr>
                <p:cNvPr id="53" name="Shape 169"/>
                <p:cNvSpPr/>
                <p:nvPr/>
              </p:nvSpPr>
              <p:spPr>
                <a:xfrm>
                  <a:off x="4067367" y="4655880"/>
                  <a:ext cx="261605" cy="261605"/>
                </a:xfrm>
                <a:prstGeom prst="line">
                  <a:avLst/>
                </a:prstGeom>
                <a:ln w="25400">
                  <a:solidFill>
                    <a:srgbClr val="FFFFFF"/>
                  </a:solidFill>
                  <a:tailEnd type="triangle"/>
                </a:ln>
              </p:spPr>
              <p:txBody>
                <a:bodyPr lIns="54862" tIns="54862" rIns="54862" bIns="54862"/>
                <a:lstStyle/>
                <a:p>
                  <a:endParaRPr sz="1200" dirty="0"/>
                </a:p>
              </p:txBody>
            </p:sp>
            <p:sp>
              <p:nvSpPr>
                <p:cNvPr id="54" name="Shape 170"/>
                <p:cNvSpPr/>
                <p:nvPr/>
              </p:nvSpPr>
              <p:spPr>
                <a:xfrm flipH="1" flipV="1">
                  <a:off x="3261812" y="3936666"/>
                  <a:ext cx="261605" cy="261605"/>
                </a:xfrm>
                <a:prstGeom prst="line">
                  <a:avLst/>
                </a:prstGeom>
                <a:ln w="25400">
                  <a:solidFill>
                    <a:srgbClr val="FFFFFF"/>
                  </a:solidFill>
                  <a:tailEnd type="triangle"/>
                </a:ln>
              </p:spPr>
              <p:txBody>
                <a:bodyPr lIns="54862" tIns="54862" rIns="54862" bIns="54862"/>
                <a:lstStyle/>
                <a:p>
                  <a:endParaRPr sz="1200" dirty="0"/>
                </a:p>
              </p:txBody>
            </p:sp>
            <p:sp>
              <p:nvSpPr>
                <p:cNvPr id="56" name="Shape 182"/>
                <p:cNvSpPr/>
                <p:nvPr/>
              </p:nvSpPr>
              <p:spPr>
                <a:xfrm rot="20334377">
                  <a:off x="3187894" y="4825919"/>
                  <a:ext cx="2960364" cy="386961"/>
                </a:xfrm>
                <a:prstGeom prst="rect">
                  <a:avLst/>
                </a:prstGeom>
                <a:ln w="12700">
                  <a:miter lim="400000"/>
                </a:ln>
                <a:extLst>
                  <a:ext uri="{C572A759-6A51-4108-AA02-DFA0A04FC94B}">
                    <ma14:wrappingTextBoxFlag xmlns:ma14="http://schemas.microsoft.com/office/mac/drawingml/2011/main" val="1"/>
                  </a:ext>
                </a:extLst>
              </p:spPr>
              <p:txBody>
                <a:bodyPr lIns="54862" tIns="54862" rIns="54862" bIns="54862">
                  <a:spAutoFit/>
                </a:bodyPr>
                <a:lstStyle>
                  <a:lvl1pPr algn="ctr">
                    <a:defRPr sz="1200" b="1">
                      <a:solidFill>
                        <a:srgbClr val="FFFFFF"/>
                      </a:solidFill>
                      <a:latin typeface="+mn-lt"/>
                      <a:ea typeface="+mn-ea"/>
                      <a:cs typeface="+mn-cs"/>
                      <a:sym typeface="Helvetica"/>
                    </a:defRPr>
                  </a:lvl1pPr>
                </a:lstStyle>
                <a:p>
                  <a:r>
                    <a:rPr dirty="0"/>
                    <a:t>Optimal risk factor status</a:t>
                  </a:r>
                </a:p>
              </p:txBody>
            </p:sp>
            <p:sp>
              <p:nvSpPr>
                <p:cNvPr id="57" name="Shape 183"/>
                <p:cNvSpPr/>
                <p:nvPr/>
              </p:nvSpPr>
              <p:spPr>
                <a:xfrm>
                  <a:off x="2400510" y="2634149"/>
                  <a:ext cx="5509266" cy="28271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345" y="20240"/>
                        <a:pt x="8541" y="17465"/>
                        <a:pt x="12413" y="13390"/>
                      </a:cubicBezTo>
                      <a:cubicBezTo>
                        <a:pt x="15796" y="9830"/>
                        <a:pt x="18892" y="5318"/>
                        <a:pt x="21600" y="0"/>
                      </a:cubicBezTo>
                    </a:path>
                  </a:pathLst>
                </a:custGeom>
                <a:ln w="50800">
                  <a:solidFill>
                    <a:srgbClr val="FFFFFF"/>
                  </a:solidFill>
                  <a:tailEnd type="triangle"/>
                </a:ln>
              </p:spPr>
              <p:txBody>
                <a:bodyPr lIns="54862" tIns="54862" rIns="54862" bIns="54862"/>
                <a:lstStyle/>
                <a:p>
                  <a:pPr>
                    <a:defRPr>
                      <a:latin typeface="+mn-lt"/>
                      <a:ea typeface="+mn-ea"/>
                      <a:cs typeface="+mn-cs"/>
                      <a:sym typeface="Helvetica"/>
                    </a:defRPr>
                  </a:pPr>
                  <a:endParaRPr sz="1200" dirty="0"/>
                </a:p>
              </p:txBody>
            </p:sp>
          </p:grpSp>
        </p:grpSp>
        <p:sp>
          <p:nvSpPr>
            <p:cNvPr id="73" name="Shape 177"/>
            <p:cNvSpPr/>
            <p:nvPr/>
          </p:nvSpPr>
          <p:spPr>
            <a:xfrm>
              <a:off x="2785302" y="2030855"/>
              <a:ext cx="2630384" cy="295461"/>
            </a:xfrm>
            <a:prstGeom prst="rect">
              <a:avLst/>
            </a:prstGeom>
            <a:ln w="12700">
              <a:miter lim="400000"/>
            </a:ln>
            <a:extLst>
              <a:ext uri="{C572A759-6A51-4108-AA02-DFA0A04FC94B}">
                <ma14:wrappingTextBoxFlag xmlns:ma14="http://schemas.microsoft.com/office/mac/drawingml/2011/main" val="1"/>
              </a:ext>
            </a:extLst>
          </p:spPr>
          <p:txBody>
            <a:bodyPr lIns="54862" tIns="54862" rIns="54862" bIns="54862">
              <a:spAutoFit/>
            </a:bodyPr>
            <a:lstStyle>
              <a:lvl1pPr algn="ctr">
                <a:defRPr sz="1400">
                  <a:solidFill>
                    <a:srgbClr val="535353"/>
                  </a:solidFill>
                  <a:latin typeface="+mn-lt"/>
                  <a:ea typeface="+mn-ea"/>
                  <a:cs typeface="+mn-cs"/>
                  <a:sym typeface="Helvetica"/>
                </a:defRPr>
              </a:lvl1pPr>
            </a:lstStyle>
            <a:p>
              <a:r>
                <a:rPr sz="1200" dirty="0"/>
                <a:t>Gain in event free years</a:t>
              </a:r>
            </a:p>
          </p:txBody>
        </p:sp>
        <p:sp>
          <p:nvSpPr>
            <p:cNvPr id="74" name="Shape 190"/>
            <p:cNvSpPr/>
            <p:nvPr/>
          </p:nvSpPr>
          <p:spPr>
            <a:xfrm>
              <a:off x="2844194" y="1639587"/>
              <a:ext cx="2537299" cy="295461"/>
            </a:xfrm>
            <a:prstGeom prst="rect">
              <a:avLst/>
            </a:prstGeom>
            <a:ln w="12700">
              <a:miter lim="400000"/>
            </a:ln>
            <a:extLst>
              <a:ext uri="{C572A759-6A51-4108-AA02-DFA0A04FC94B}">
                <ma14:wrappingTextBoxFlag xmlns:ma14="http://schemas.microsoft.com/office/mac/drawingml/2011/main" val="1"/>
              </a:ext>
            </a:extLst>
          </p:spPr>
          <p:txBody>
            <a:bodyPr lIns="54862" tIns="54862" rIns="54862" bIns="54862">
              <a:spAutoFit/>
            </a:bodyPr>
            <a:lstStyle>
              <a:lvl1pPr algn="ctr">
                <a:defRPr sz="1400">
                  <a:latin typeface="+mn-lt"/>
                  <a:ea typeface="+mn-ea"/>
                  <a:cs typeface="+mn-cs"/>
                  <a:sym typeface="Helvetica"/>
                </a:defRPr>
              </a:lvl1pPr>
            </a:lstStyle>
            <a:p>
              <a:r>
                <a:rPr sz="1200" dirty="0"/>
                <a:t>Postponement of coronary event</a:t>
              </a:r>
            </a:p>
          </p:txBody>
        </p:sp>
        <p:sp>
          <p:nvSpPr>
            <p:cNvPr id="76" name="Shape 144"/>
            <p:cNvSpPr/>
            <p:nvPr/>
          </p:nvSpPr>
          <p:spPr>
            <a:xfrm rot="16200000">
              <a:off x="-155418" y="2305034"/>
              <a:ext cx="851665" cy="541683"/>
            </a:xfrm>
            <a:prstGeom prst="rect">
              <a:avLst/>
            </a:prstGeom>
            <a:ln w="12700">
              <a:miter lim="400000"/>
            </a:ln>
            <a:extLst>
              <a:ext uri="{C572A759-6A51-4108-AA02-DFA0A04FC94B}">
                <ma14:wrappingTextBoxFlag xmlns:ma14="http://schemas.microsoft.com/office/mac/drawingml/2011/main" val="1"/>
              </a:ext>
            </a:extLst>
          </p:spPr>
          <p:txBody>
            <a:bodyPr wrap="square" lIns="54862" tIns="54862" rIns="54862" bIns="54862">
              <a:spAutoFit/>
            </a:bodyPr>
            <a:lstStyle>
              <a:lvl1pPr algn="ctr">
                <a:defRPr sz="1600">
                  <a:latin typeface="+mn-lt"/>
                  <a:ea typeface="+mn-ea"/>
                  <a:cs typeface="+mn-cs"/>
                  <a:sym typeface="Helvetica"/>
                </a:defRPr>
              </a:lvl1pPr>
            </a:lstStyle>
            <a:p>
              <a:r>
                <a:rPr sz="1400" dirty="0"/>
                <a:t>Plaque rupture</a:t>
              </a:r>
            </a:p>
          </p:txBody>
        </p:sp>
        <p:sp>
          <p:nvSpPr>
            <p:cNvPr id="77" name="Shape 145"/>
            <p:cNvSpPr/>
            <p:nvPr/>
          </p:nvSpPr>
          <p:spPr>
            <a:xfrm rot="16200000">
              <a:off x="-623084" y="4096123"/>
              <a:ext cx="1931187" cy="326239"/>
            </a:xfrm>
            <a:prstGeom prst="rect">
              <a:avLst/>
            </a:prstGeom>
            <a:ln w="12700">
              <a:miter lim="400000"/>
            </a:ln>
            <a:extLst>
              <a:ext uri="{C572A759-6A51-4108-AA02-DFA0A04FC94B}">
                <ma14:wrappingTextBoxFlag xmlns:ma14="http://schemas.microsoft.com/office/mac/drawingml/2011/main" val="1"/>
              </a:ext>
            </a:extLst>
          </p:spPr>
          <p:txBody>
            <a:bodyPr wrap="square" lIns="54862" tIns="54862" rIns="54862" bIns="54862">
              <a:spAutoFit/>
            </a:bodyPr>
            <a:lstStyle>
              <a:lvl1pPr algn="ctr">
                <a:defRPr sz="1600">
                  <a:latin typeface="+mn-lt"/>
                  <a:ea typeface="+mn-ea"/>
                  <a:cs typeface="+mn-cs"/>
                  <a:sym typeface="Helvetica"/>
                </a:defRPr>
              </a:lvl1pPr>
            </a:lstStyle>
            <a:p>
              <a:r>
                <a:rPr sz="1400" dirty="0"/>
                <a:t>Asymptomatic phase</a:t>
              </a:r>
            </a:p>
          </p:txBody>
        </p:sp>
        <p:sp>
          <p:nvSpPr>
            <p:cNvPr id="78" name="Shape 146"/>
            <p:cNvSpPr/>
            <p:nvPr/>
          </p:nvSpPr>
          <p:spPr>
            <a:xfrm>
              <a:off x="723367" y="2474154"/>
              <a:ext cx="2246983" cy="326239"/>
            </a:xfrm>
            <a:prstGeom prst="rect">
              <a:avLst/>
            </a:prstGeom>
            <a:ln w="12700">
              <a:miter lim="400000"/>
            </a:ln>
            <a:extLst>
              <a:ext uri="{C572A759-6A51-4108-AA02-DFA0A04FC94B}">
                <ma14:wrappingTextBoxFlag xmlns:ma14="http://schemas.microsoft.com/office/mac/drawingml/2011/main" val="1"/>
              </a:ext>
            </a:extLst>
          </p:spPr>
          <p:txBody>
            <a:bodyPr wrap="square" lIns="54862" tIns="54862" rIns="54862" bIns="54862">
              <a:spAutoFit/>
            </a:bodyPr>
            <a:lstStyle>
              <a:lvl1pPr>
                <a:defRPr sz="1600">
                  <a:solidFill>
                    <a:schemeClr val="accent5"/>
                  </a:solidFill>
                  <a:latin typeface="+mn-lt"/>
                  <a:ea typeface="+mn-ea"/>
                  <a:cs typeface="+mn-cs"/>
                  <a:sym typeface="Helvetica"/>
                </a:defRPr>
              </a:lvl1pPr>
            </a:lstStyle>
            <a:p>
              <a:r>
                <a:rPr sz="1400" b="1" dirty="0">
                  <a:solidFill>
                    <a:srgbClr val="000000"/>
                  </a:solidFill>
                </a:rPr>
                <a:t>Clinical event horizon</a:t>
              </a:r>
            </a:p>
          </p:txBody>
        </p:sp>
        <p:sp>
          <p:nvSpPr>
            <p:cNvPr id="79" name="Shape 180"/>
            <p:cNvSpPr/>
            <p:nvPr/>
          </p:nvSpPr>
          <p:spPr>
            <a:xfrm>
              <a:off x="2814486" y="2656316"/>
              <a:ext cx="1251027" cy="8"/>
            </a:xfrm>
            <a:prstGeom prst="line">
              <a:avLst/>
            </a:prstGeom>
            <a:ln w="50800">
              <a:solidFill>
                <a:schemeClr val="bg1">
                  <a:lumMod val="50000"/>
                </a:schemeClr>
              </a:solidFill>
              <a:tailEnd type="triangle"/>
            </a:ln>
          </p:spPr>
          <p:txBody>
            <a:bodyPr lIns="54862" tIns="54862" rIns="54862" bIns="54862"/>
            <a:lstStyle/>
            <a:p>
              <a:endParaRPr sz="2160" dirty="0"/>
            </a:p>
          </p:txBody>
        </p:sp>
        <p:sp>
          <p:nvSpPr>
            <p:cNvPr id="80" name="Shape 181"/>
            <p:cNvSpPr/>
            <p:nvPr/>
          </p:nvSpPr>
          <p:spPr>
            <a:xfrm>
              <a:off x="4249117" y="2656319"/>
              <a:ext cx="1007269" cy="5"/>
            </a:xfrm>
            <a:prstGeom prst="line">
              <a:avLst/>
            </a:prstGeom>
            <a:ln w="50800">
              <a:solidFill>
                <a:schemeClr val="bg1">
                  <a:lumMod val="50000"/>
                </a:schemeClr>
              </a:solidFill>
              <a:tailEnd type="triangle"/>
            </a:ln>
          </p:spPr>
          <p:txBody>
            <a:bodyPr lIns="54862" tIns="54862" rIns="54862" bIns="54862"/>
            <a:lstStyle/>
            <a:p>
              <a:endParaRPr sz="2160" dirty="0"/>
            </a:p>
          </p:txBody>
        </p:sp>
        <p:sp>
          <p:nvSpPr>
            <p:cNvPr id="81" name="Shape 178"/>
            <p:cNvSpPr/>
            <p:nvPr/>
          </p:nvSpPr>
          <p:spPr>
            <a:xfrm>
              <a:off x="3069640" y="2341813"/>
              <a:ext cx="809926" cy="295461"/>
            </a:xfrm>
            <a:prstGeom prst="rect">
              <a:avLst/>
            </a:prstGeom>
            <a:ln w="12700">
              <a:miter lim="400000"/>
            </a:ln>
            <a:extLst>
              <a:ext uri="{C572A759-6A51-4108-AA02-DFA0A04FC94B}">
                <ma14:wrappingTextBoxFlag xmlns:ma14="http://schemas.microsoft.com/office/mac/drawingml/2011/main" val="1"/>
              </a:ext>
            </a:extLst>
          </p:spPr>
          <p:txBody>
            <a:bodyPr wrap="square" lIns="54862" tIns="54862" rIns="54862" bIns="54862">
              <a:spAutoFit/>
            </a:bodyPr>
            <a:lstStyle>
              <a:lvl1pPr algn="ctr">
                <a:defRPr sz="1400">
                  <a:solidFill>
                    <a:schemeClr val="accent6"/>
                  </a:solidFill>
                  <a:latin typeface="+mn-lt"/>
                  <a:ea typeface="+mn-ea"/>
                  <a:cs typeface="+mn-cs"/>
                  <a:sym typeface="Helvetica"/>
                </a:defRPr>
              </a:lvl1pPr>
            </a:lstStyle>
            <a:p>
              <a:r>
                <a:rPr sz="1200" dirty="0">
                  <a:solidFill>
                    <a:schemeClr val="bg1">
                      <a:lumMod val="50000"/>
                    </a:schemeClr>
                  </a:solidFill>
                </a:rPr>
                <a:t>Statin</a:t>
              </a:r>
            </a:p>
          </p:txBody>
        </p:sp>
        <p:sp>
          <p:nvSpPr>
            <p:cNvPr id="82" name="Shape 179"/>
            <p:cNvSpPr/>
            <p:nvPr/>
          </p:nvSpPr>
          <p:spPr>
            <a:xfrm>
              <a:off x="3829891" y="2340974"/>
              <a:ext cx="2071602" cy="295461"/>
            </a:xfrm>
            <a:prstGeom prst="rect">
              <a:avLst/>
            </a:prstGeom>
            <a:ln w="12700">
              <a:miter lim="400000"/>
            </a:ln>
            <a:extLst>
              <a:ext uri="{C572A759-6A51-4108-AA02-DFA0A04FC94B}">
                <ma14:wrappingTextBoxFlag xmlns:ma14="http://schemas.microsoft.com/office/mac/drawingml/2011/main" val="1"/>
              </a:ext>
            </a:extLst>
          </p:spPr>
          <p:txBody>
            <a:bodyPr wrap="square" lIns="54862" tIns="54862" rIns="54862" bIns="54862">
              <a:spAutoFit/>
            </a:bodyPr>
            <a:lstStyle>
              <a:lvl1pPr algn="ctr">
                <a:defRPr sz="1400">
                  <a:solidFill>
                    <a:schemeClr val="accent6"/>
                  </a:solidFill>
                  <a:latin typeface="+mn-lt"/>
                  <a:ea typeface="+mn-ea"/>
                  <a:cs typeface="+mn-cs"/>
                  <a:sym typeface="Helvetica"/>
                </a:defRPr>
              </a:lvl1pPr>
            </a:lstStyle>
            <a:p>
              <a:r>
                <a:rPr lang="en-US" sz="1200" dirty="0">
                  <a:solidFill>
                    <a:schemeClr val="bg1">
                      <a:lumMod val="50000"/>
                    </a:schemeClr>
                  </a:solidFill>
                </a:rPr>
                <a:t>Statins + other therapies</a:t>
              </a:r>
              <a:endParaRPr sz="1200" dirty="0">
                <a:solidFill>
                  <a:schemeClr val="bg1">
                    <a:lumMod val="50000"/>
                  </a:schemeClr>
                </a:solidFill>
              </a:endParaRPr>
            </a:p>
          </p:txBody>
        </p:sp>
        <p:sp>
          <p:nvSpPr>
            <p:cNvPr id="85" name="Left Brace 84"/>
            <p:cNvSpPr/>
            <p:nvPr/>
          </p:nvSpPr>
          <p:spPr>
            <a:xfrm rot="5400000">
              <a:off x="1060558" y="3929487"/>
              <a:ext cx="182880" cy="113292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 name="Left Brace 85"/>
            <p:cNvSpPr/>
            <p:nvPr/>
          </p:nvSpPr>
          <p:spPr>
            <a:xfrm rot="5400000">
              <a:off x="3995623" y="750382"/>
              <a:ext cx="182882" cy="25228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 name="TextBox 1"/>
          <p:cNvSpPr txBox="1"/>
          <p:nvPr/>
        </p:nvSpPr>
        <p:spPr>
          <a:xfrm>
            <a:off x="1446913" y="1318685"/>
            <a:ext cx="6250173" cy="307777"/>
          </a:xfrm>
          <a:prstGeom prst="rect">
            <a:avLst/>
          </a:prstGeom>
          <a:noFill/>
        </p:spPr>
        <p:txBody>
          <a:bodyPr wrap="none" rtlCol="0">
            <a:spAutoFit/>
          </a:bodyPr>
          <a:lstStyle/>
          <a:p>
            <a:r>
              <a:rPr lang="en-US" sz="1400" b="1" dirty="0"/>
              <a:t>Theoretical Disease Trajectories in Coronary Heart Disease Prevention</a:t>
            </a:r>
            <a:r>
              <a:rPr lang="en-US" sz="1400" b="1" baseline="30000" dirty="0"/>
              <a:t>1</a:t>
            </a:r>
          </a:p>
        </p:txBody>
      </p:sp>
      <p:sp>
        <p:nvSpPr>
          <p:cNvPr id="87" name="TextBox 86"/>
          <p:cNvSpPr txBox="1"/>
          <p:nvPr/>
        </p:nvSpPr>
        <p:spPr>
          <a:xfrm>
            <a:off x="457200" y="6490118"/>
            <a:ext cx="3775393" cy="230832"/>
          </a:xfrm>
          <a:prstGeom prst="rect">
            <a:avLst/>
          </a:prstGeom>
          <a:noFill/>
        </p:spPr>
        <p:txBody>
          <a:bodyPr wrap="none" rtlCol="0">
            <a:spAutoFit/>
          </a:bodyPr>
          <a:lstStyle/>
          <a:p>
            <a:pPr>
              <a:buSzPct val="100000"/>
            </a:pPr>
            <a:r>
              <a:rPr lang="en-US" sz="900" b="1" dirty="0"/>
              <a:t>1. </a:t>
            </a:r>
            <a:r>
              <a:rPr lang="en-US" sz="900" dirty="0"/>
              <a:t>Adapted from Packard CJ, et al. </a:t>
            </a:r>
            <a:r>
              <a:rPr lang="en-US" sz="900" i="1" dirty="0"/>
              <a:t>Vascul Pharmacol</a:t>
            </a:r>
            <a:r>
              <a:rPr lang="en-US" sz="900" dirty="0"/>
              <a:t>. 2015;71:37-39.</a:t>
            </a:r>
          </a:p>
        </p:txBody>
      </p:sp>
      <p:sp>
        <p:nvSpPr>
          <p:cNvPr id="3" name="Title 2"/>
          <p:cNvSpPr>
            <a:spLocks noGrp="1"/>
          </p:cNvSpPr>
          <p:nvPr>
            <p:ph type="title"/>
          </p:nvPr>
        </p:nvSpPr>
        <p:spPr/>
        <p:txBody>
          <a:bodyPr/>
          <a:lstStyle/>
          <a:p>
            <a:r>
              <a:rPr lang="en-US" dirty="0"/>
              <a:t>Not All CVD Risk Is Modifiable</a:t>
            </a:r>
          </a:p>
        </p:txBody>
      </p:sp>
      <p:grpSp>
        <p:nvGrpSpPr>
          <p:cNvPr id="4" name="Group 3"/>
          <p:cNvGrpSpPr/>
          <p:nvPr/>
        </p:nvGrpSpPr>
        <p:grpSpPr>
          <a:xfrm>
            <a:off x="6039362" y="2839063"/>
            <a:ext cx="2799842" cy="1651734"/>
            <a:chOff x="6255619" y="2844062"/>
            <a:chExt cx="3192714" cy="1651734"/>
          </a:xfrm>
        </p:grpSpPr>
        <p:sp>
          <p:nvSpPr>
            <p:cNvPr id="68" name="Shape 184"/>
            <p:cNvSpPr/>
            <p:nvPr/>
          </p:nvSpPr>
          <p:spPr>
            <a:xfrm>
              <a:off x="6255619" y="2844062"/>
              <a:ext cx="3192714" cy="1651734"/>
            </a:xfrm>
            <a:prstGeom prst="rect">
              <a:avLst/>
            </a:prstGeom>
            <a:solidFill>
              <a:schemeClr val="tx2">
                <a:lumMod val="40000"/>
                <a:lumOff val="60000"/>
              </a:schemeClr>
            </a:solidFill>
            <a:ln w="12700" cap="flat">
              <a:noFill/>
              <a:miter lim="400000"/>
            </a:ln>
            <a:effectLst/>
            <a:extLst>
              <a:ext uri="{C572A759-6A51-4108-AA02-DFA0A04FC94B}">
                <ma14:wrappingTextBoxFlag xmlns:ma14="http://schemas.microsoft.com/office/mac/drawingml/2011/main" val="1"/>
              </a:ext>
            </a:extLst>
          </p:spPr>
          <p:txBody>
            <a:bodyPr wrap="square" lIns="182880" tIns="182880" rIns="182880" bIns="182880" numCol="1" anchor="t">
              <a:spAutoFit/>
            </a:bodyPr>
            <a:lstStyle/>
            <a:p>
              <a:pPr defTabSz="548640">
                <a:spcBef>
                  <a:spcPts val="720"/>
                </a:spcBef>
                <a:defRPr sz="1200" b="1">
                  <a:solidFill>
                    <a:srgbClr val="535353"/>
                  </a:solidFill>
                  <a:latin typeface="+mn-lt"/>
                  <a:ea typeface="+mn-ea"/>
                  <a:cs typeface="+mn-cs"/>
                  <a:sym typeface="Helvetica"/>
                </a:defRPr>
              </a:pPr>
              <a:r>
                <a:rPr sz="1200" dirty="0"/>
                <a:t>Probability of a clinical event</a:t>
              </a:r>
              <a:endParaRPr sz="1200" dirty="0">
                <a:latin typeface="12 pt Helvetica* 55 Roman   05472"/>
                <a:ea typeface="12 pt Helvetica* 55 Roman   05472"/>
                <a:cs typeface="12 pt Helvetica* 55 Roman   05472"/>
                <a:sym typeface="12 pt Helvetica* 55 Roman   05472"/>
              </a:endParaRPr>
            </a:p>
            <a:p>
              <a:pPr marL="0" lvl="2" indent="548640" defTabSz="548640">
                <a:spcBef>
                  <a:spcPts val="720"/>
                </a:spcBef>
                <a:defRPr sz="1200">
                  <a:solidFill>
                    <a:srgbClr val="535353"/>
                  </a:solidFill>
                  <a:latin typeface="+mn-lt"/>
                  <a:ea typeface="+mn-ea"/>
                  <a:cs typeface="+mn-cs"/>
                  <a:sym typeface="Helvetica"/>
                </a:defRPr>
              </a:pPr>
              <a:r>
                <a:rPr lang="en-US" sz="1200" dirty="0"/>
                <a:t>w</a:t>
              </a:r>
              <a:r>
                <a:rPr sz="1200" dirty="0"/>
                <a:t>ithout</a:t>
              </a:r>
              <a:r>
                <a:rPr lang="en-US" sz="1200" dirty="0"/>
                <a:t> p</a:t>
              </a:r>
              <a:r>
                <a:rPr sz="1200" dirty="0"/>
                <a:t>revention</a:t>
              </a:r>
              <a:endParaRPr sz="1200" dirty="0">
                <a:latin typeface="12 pt Helvetica* 55 Roman   05472"/>
                <a:ea typeface="12 pt Helvetica* 55 Roman   05472"/>
                <a:cs typeface="12 pt Helvetica* 55 Roman   05472"/>
                <a:sym typeface="12 pt Helvetica* 55 Roman   05472"/>
              </a:endParaRPr>
            </a:p>
            <a:p>
              <a:pPr marL="0" lvl="2" indent="548640" defTabSz="548640">
                <a:spcBef>
                  <a:spcPts val="720"/>
                </a:spcBef>
                <a:defRPr sz="1200">
                  <a:solidFill>
                    <a:srgbClr val="535353"/>
                  </a:solidFill>
                  <a:latin typeface="+mn-lt"/>
                  <a:ea typeface="+mn-ea"/>
                  <a:cs typeface="+mn-cs"/>
                  <a:sym typeface="Helvetica"/>
                </a:defRPr>
              </a:pPr>
              <a:r>
                <a:rPr sz="1200" dirty="0"/>
                <a:t>with first-line</a:t>
              </a:r>
              <a:r>
                <a:rPr lang="en-US" sz="1200" dirty="0"/>
                <a:t> </a:t>
              </a:r>
              <a:r>
                <a:rPr sz="1200" dirty="0"/>
                <a:t>statins</a:t>
              </a:r>
              <a:endParaRPr lang="en-US" sz="1200" dirty="0"/>
            </a:p>
            <a:p>
              <a:pPr marL="0" lvl="2" indent="548640" defTabSz="548640">
                <a:spcBef>
                  <a:spcPts val="720"/>
                </a:spcBef>
                <a:defRPr sz="1200">
                  <a:solidFill>
                    <a:srgbClr val="535353"/>
                  </a:solidFill>
                  <a:latin typeface="+mn-lt"/>
                  <a:ea typeface="+mn-ea"/>
                  <a:cs typeface="+mn-cs"/>
                  <a:sym typeface="Helvetica"/>
                </a:defRPr>
              </a:pPr>
              <a:r>
                <a:rPr lang="en-US" sz="1200" dirty="0"/>
                <a:t>Statins + other therapies</a:t>
              </a:r>
            </a:p>
            <a:p>
              <a:pPr marL="0" lvl="2" indent="548640" defTabSz="548640">
                <a:spcBef>
                  <a:spcPts val="720"/>
                </a:spcBef>
                <a:defRPr sz="1200">
                  <a:solidFill>
                    <a:srgbClr val="535353"/>
                  </a:solidFill>
                  <a:latin typeface="+mn-lt"/>
                  <a:ea typeface="+mn-ea"/>
                  <a:cs typeface="+mn-cs"/>
                  <a:sym typeface="Helvetica"/>
                </a:defRPr>
              </a:pPr>
              <a:r>
                <a:rPr sz="1200" dirty="0"/>
                <a:t>with optimal risk factors</a:t>
              </a:r>
            </a:p>
          </p:txBody>
        </p:sp>
        <p:sp>
          <p:nvSpPr>
            <p:cNvPr id="69" name="Shape 185"/>
            <p:cNvSpPr/>
            <p:nvPr/>
          </p:nvSpPr>
          <p:spPr>
            <a:xfrm flipH="1">
              <a:off x="6474885" y="3407880"/>
              <a:ext cx="310896" cy="0"/>
            </a:xfrm>
            <a:prstGeom prst="line">
              <a:avLst/>
            </a:prstGeom>
            <a:solidFill>
              <a:schemeClr val="accent2"/>
            </a:solidFill>
            <a:ln w="38100" cap="rnd">
              <a:solidFill>
                <a:srgbClr val="254061"/>
              </a:solidFill>
              <a:custDash>
                <a:ds d="100000" sp="200000"/>
              </a:custDash>
              <a:round/>
            </a:ln>
            <a:effectLst/>
          </p:spPr>
          <p:txBody>
            <a:bodyPr wrap="square" lIns="54862" tIns="54862" rIns="54862" bIns="54862" numCol="1" anchor="t">
              <a:noAutofit/>
            </a:bodyPr>
            <a:lstStyle/>
            <a:p>
              <a:endParaRPr sz="1200" dirty="0"/>
            </a:p>
          </p:txBody>
        </p:sp>
        <p:sp>
          <p:nvSpPr>
            <p:cNvPr id="70" name="Shape 186"/>
            <p:cNvSpPr/>
            <p:nvPr/>
          </p:nvSpPr>
          <p:spPr>
            <a:xfrm flipH="1">
              <a:off x="6474885" y="3669989"/>
              <a:ext cx="310896" cy="0"/>
            </a:xfrm>
            <a:prstGeom prst="line">
              <a:avLst/>
            </a:prstGeom>
            <a:solidFill>
              <a:schemeClr val="accent2"/>
            </a:solidFill>
            <a:ln w="38100" cap="flat">
              <a:solidFill>
                <a:srgbClr val="254061"/>
              </a:solidFill>
              <a:prstDash val="sysDash"/>
              <a:miter lim="400000"/>
            </a:ln>
            <a:effectLst/>
          </p:spPr>
          <p:txBody>
            <a:bodyPr wrap="square" lIns="54862" tIns="54862" rIns="54862" bIns="54862" numCol="1" anchor="t">
              <a:noAutofit/>
            </a:bodyPr>
            <a:lstStyle/>
            <a:p>
              <a:endParaRPr sz="1200" dirty="0"/>
            </a:p>
          </p:txBody>
        </p:sp>
        <p:sp>
          <p:nvSpPr>
            <p:cNvPr id="71" name="Shape 187"/>
            <p:cNvSpPr/>
            <p:nvPr/>
          </p:nvSpPr>
          <p:spPr>
            <a:xfrm flipH="1">
              <a:off x="6476208" y="3946174"/>
              <a:ext cx="309573" cy="0"/>
            </a:xfrm>
            <a:prstGeom prst="line">
              <a:avLst/>
            </a:prstGeom>
            <a:solidFill>
              <a:schemeClr val="accent2"/>
            </a:solidFill>
            <a:ln w="34925" cap="flat">
              <a:solidFill>
                <a:srgbClr val="000000"/>
              </a:solidFill>
              <a:prstDash val="solid"/>
              <a:round/>
            </a:ln>
            <a:effectLst/>
          </p:spPr>
          <p:txBody>
            <a:bodyPr wrap="square" lIns="54862" tIns="54862" rIns="54862" bIns="54862" numCol="1" anchor="t">
              <a:noAutofit/>
            </a:bodyPr>
            <a:lstStyle/>
            <a:p>
              <a:endParaRPr sz="1200" dirty="0"/>
            </a:p>
          </p:txBody>
        </p:sp>
        <p:sp>
          <p:nvSpPr>
            <p:cNvPr id="84" name="Shape 187"/>
            <p:cNvSpPr/>
            <p:nvPr/>
          </p:nvSpPr>
          <p:spPr>
            <a:xfrm flipH="1">
              <a:off x="6476208" y="4215750"/>
              <a:ext cx="309573" cy="0"/>
            </a:xfrm>
            <a:prstGeom prst="line">
              <a:avLst/>
            </a:prstGeom>
            <a:solidFill>
              <a:schemeClr val="accent2"/>
            </a:solidFill>
            <a:ln w="34925" cap="flat">
              <a:solidFill>
                <a:schemeClr val="bg1"/>
              </a:solidFill>
              <a:prstDash val="solid"/>
              <a:round/>
            </a:ln>
            <a:effectLst/>
          </p:spPr>
          <p:txBody>
            <a:bodyPr wrap="square" lIns="54862" tIns="54862" rIns="54862" bIns="54862" numCol="1" anchor="t">
              <a:noAutofit/>
            </a:bodyPr>
            <a:lstStyle/>
            <a:p>
              <a:endParaRPr sz="1200" dirty="0"/>
            </a:p>
          </p:txBody>
        </p:sp>
      </p:grpSp>
      <p:sp>
        <p:nvSpPr>
          <p:cNvPr id="75" name="TextBox 74"/>
          <p:cNvSpPr txBox="1"/>
          <p:nvPr/>
        </p:nvSpPr>
        <p:spPr>
          <a:xfrm>
            <a:off x="461296" y="6034146"/>
            <a:ext cx="6449867" cy="369332"/>
          </a:xfrm>
          <a:prstGeom prst="rect">
            <a:avLst/>
          </a:prstGeom>
          <a:noFill/>
        </p:spPr>
        <p:txBody>
          <a:bodyPr wrap="square" rtlCol="0">
            <a:spAutoFit/>
          </a:bodyPr>
          <a:lstStyle/>
          <a:p>
            <a:r>
              <a:rPr lang="en-US" sz="900" dirty="0"/>
              <a:t>”Other therapies” refers to any treatment or lifestyle modification that could further reduce residual risk.</a:t>
            </a:r>
            <a:br>
              <a:rPr lang="en-US" sz="900" dirty="0"/>
            </a:br>
            <a:r>
              <a:rPr lang="en-US" sz="900" dirty="0"/>
              <a:t>CVD = cardiovascular disease.</a:t>
            </a:r>
          </a:p>
        </p:txBody>
      </p:sp>
      <p:sp>
        <p:nvSpPr>
          <p:cNvPr id="55" name="Shape 166"/>
          <p:cNvSpPr/>
          <p:nvPr/>
        </p:nvSpPr>
        <p:spPr>
          <a:xfrm>
            <a:off x="3342937" y="2954053"/>
            <a:ext cx="1085981" cy="433961"/>
          </a:xfrm>
          <a:prstGeom prst="rect">
            <a:avLst/>
          </a:prstGeom>
          <a:ln w="12700">
            <a:miter lim="400000"/>
          </a:ln>
          <a:extLst>
            <a:ext uri="{C572A759-6A51-4108-AA02-DFA0A04FC94B}">
              <ma14:wrappingTextBoxFlag xmlns:ma14="http://schemas.microsoft.com/office/mac/drawingml/2011/main" val="1"/>
            </a:ext>
          </a:extLst>
        </p:spPr>
        <p:txBody>
          <a:bodyPr lIns="54862" tIns="54862" rIns="54862" bIns="54862">
            <a:spAutoFit/>
          </a:bodyPr>
          <a:lstStyle/>
          <a:p>
            <a:pPr algn="ctr">
              <a:defRPr sz="1200">
                <a:solidFill>
                  <a:srgbClr val="FFFFFF"/>
                </a:solidFill>
                <a:latin typeface="+mn-lt"/>
                <a:ea typeface="+mn-ea"/>
                <a:cs typeface="+mn-cs"/>
                <a:sym typeface="Helvetica"/>
              </a:defRPr>
            </a:pPr>
            <a:r>
              <a:rPr lang="en-US" sz="1050" dirty="0"/>
              <a:t>Statin modifiable risk</a:t>
            </a:r>
            <a:endParaRPr sz="1050" dirty="0"/>
          </a:p>
        </p:txBody>
      </p:sp>
      <p:sp>
        <p:nvSpPr>
          <p:cNvPr id="83" name="Shape 168"/>
          <p:cNvSpPr/>
          <p:nvPr/>
        </p:nvSpPr>
        <p:spPr>
          <a:xfrm flipH="1" flipV="1">
            <a:off x="3370420" y="2945396"/>
            <a:ext cx="257826" cy="203480"/>
          </a:xfrm>
          <a:prstGeom prst="line">
            <a:avLst/>
          </a:prstGeom>
          <a:ln w="25400">
            <a:solidFill>
              <a:srgbClr val="FFFFFF"/>
            </a:solidFill>
            <a:tailEnd type="triangle"/>
          </a:ln>
        </p:spPr>
        <p:txBody>
          <a:bodyPr lIns="54862" tIns="54862" rIns="54862" bIns="54862"/>
          <a:lstStyle/>
          <a:p>
            <a:endParaRPr sz="1200" dirty="0"/>
          </a:p>
        </p:txBody>
      </p:sp>
      <p:sp>
        <p:nvSpPr>
          <p:cNvPr id="88" name="Shape 167"/>
          <p:cNvSpPr/>
          <p:nvPr/>
        </p:nvSpPr>
        <p:spPr>
          <a:xfrm>
            <a:off x="3811598" y="3342224"/>
            <a:ext cx="324708" cy="273400"/>
          </a:xfrm>
          <a:prstGeom prst="line">
            <a:avLst/>
          </a:prstGeom>
          <a:ln w="25400">
            <a:solidFill>
              <a:srgbClr val="FFFFFF"/>
            </a:solidFill>
            <a:tailEnd type="triangle"/>
          </a:ln>
        </p:spPr>
        <p:txBody>
          <a:bodyPr lIns="54862" tIns="54862" rIns="54862" bIns="54862"/>
          <a:lstStyle/>
          <a:p>
            <a:endParaRPr sz="1200" dirty="0"/>
          </a:p>
        </p:txBody>
      </p:sp>
      <p:sp>
        <p:nvSpPr>
          <p:cNvPr id="44" name="Shape 181"/>
          <p:cNvSpPr/>
          <p:nvPr/>
        </p:nvSpPr>
        <p:spPr>
          <a:xfrm flipV="1">
            <a:off x="1164009" y="5700551"/>
            <a:ext cx="4762951" cy="16100"/>
          </a:xfrm>
          <a:prstGeom prst="line">
            <a:avLst/>
          </a:prstGeom>
          <a:ln w="76200">
            <a:solidFill>
              <a:schemeClr val="accent1"/>
            </a:solidFill>
            <a:tailEnd type="triangle"/>
          </a:ln>
        </p:spPr>
        <p:txBody>
          <a:bodyPr lIns="54862" tIns="54862" rIns="54862" bIns="54862"/>
          <a:lstStyle/>
          <a:p>
            <a:endParaRPr sz="2160" dirty="0"/>
          </a:p>
        </p:txBody>
      </p:sp>
    </p:spTree>
    <p:extLst>
      <p:ext uri="{BB962C8B-B14F-4D97-AF65-F5344CB8AC3E}">
        <p14:creationId xmlns:p14="http://schemas.microsoft.com/office/powerpoint/2010/main" val="1235592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19744" y="6452831"/>
            <a:ext cx="6006773" cy="507831"/>
          </a:xfrm>
          <a:prstGeom prst="rect">
            <a:avLst/>
          </a:prstGeom>
          <a:noFill/>
        </p:spPr>
        <p:txBody>
          <a:bodyPr wrap="none" rtlCol="0">
            <a:spAutoFit/>
          </a:bodyPr>
          <a:lstStyle/>
          <a:p>
            <a:pPr>
              <a:buSzPct val="100000"/>
            </a:pPr>
            <a:r>
              <a:rPr lang="en-US" sz="900" b="1" dirty="0"/>
              <a:t>1. </a:t>
            </a:r>
            <a:r>
              <a:rPr lang="en-US" sz="900" dirty="0" err="1"/>
              <a:t>Mozaffarian</a:t>
            </a:r>
            <a:r>
              <a:rPr lang="en-US" sz="900" dirty="0"/>
              <a:t> D, et al. </a:t>
            </a:r>
            <a:r>
              <a:rPr lang="en-US" sz="900" i="1" dirty="0"/>
              <a:t>Circulation. </a:t>
            </a:r>
            <a:r>
              <a:rPr lang="en-US" sz="900" dirty="0"/>
              <a:t>2015;133(4):e38-360. </a:t>
            </a:r>
            <a:r>
              <a:rPr lang="en-US" sz="900" b="1" dirty="0"/>
              <a:t>2.</a:t>
            </a:r>
            <a:r>
              <a:rPr lang="en-US" sz="900" dirty="0"/>
              <a:t> CDC. </a:t>
            </a:r>
            <a:r>
              <a:rPr lang="en-US" sz="900" dirty="0">
                <a:latin typeface="Arial" pitchFamily="34" charset="0"/>
                <a:cs typeface="Arial" pitchFamily="34" charset="0"/>
              </a:rPr>
              <a:t>NHANES </a:t>
            </a:r>
            <a:r>
              <a:rPr lang="en-US" sz="900" dirty="0"/>
              <a:t>response rates and population totals. </a:t>
            </a:r>
          </a:p>
          <a:p>
            <a:pPr>
              <a:buSzPct val="100000"/>
            </a:pPr>
            <a:r>
              <a:rPr lang="en-US" sz="900" dirty="0"/>
              <a:t>https://www.cdc.gov/nchs/nhanes/response_rates_CPS.htm. Accessed October 18, 2016.</a:t>
            </a:r>
          </a:p>
          <a:p>
            <a:pPr>
              <a:buSzPct val="100000"/>
            </a:pPr>
            <a:endParaRPr lang="en-US" sz="900" dirty="0"/>
          </a:p>
        </p:txBody>
      </p:sp>
      <p:graphicFrame>
        <p:nvGraphicFramePr>
          <p:cNvPr id="4" name="Chart 3"/>
          <p:cNvGraphicFramePr>
            <a:graphicFrameLocks/>
          </p:cNvGraphicFramePr>
          <p:nvPr>
            <p:extLst>
              <p:ext uri="{D42A27DB-BD31-4B8C-83A1-F6EECF244321}">
                <p14:modId xmlns:p14="http://schemas.microsoft.com/office/powerpoint/2010/main" val="311541163"/>
              </p:ext>
            </p:extLst>
          </p:nvPr>
        </p:nvGraphicFramePr>
        <p:xfrm>
          <a:off x="61644" y="2066276"/>
          <a:ext cx="8948791" cy="306075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44397" y="1283235"/>
            <a:ext cx="7564784" cy="505346"/>
          </a:xfrm>
          <a:prstGeom prst="rect">
            <a:avLst/>
          </a:prstGeom>
          <a:noFill/>
        </p:spPr>
        <p:txBody>
          <a:bodyPr wrap="square" rtlCol="0">
            <a:spAutoFit/>
          </a:bodyPr>
          <a:lstStyle/>
          <a:p>
            <a:pPr algn="ctr"/>
            <a:r>
              <a:rPr lang="en-US" sz="1400" b="1" dirty="0"/>
              <a:t>Age Standardized Prevalence of Poor, Intermediate, and Ideal Cardiovascular Health</a:t>
            </a:r>
            <a:r>
              <a:rPr lang="en-US" sz="1400" b="1" baseline="30000" dirty="0"/>
              <a:t>1</a:t>
            </a:r>
            <a:r>
              <a:rPr lang="en-US" sz="1400" b="1" dirty="0"/>
              <a:t> US Adults ≥ 20 Years of Age</a:t>
            </a:r>
            <a:r>
              <a:rPr lang="en-US" sz="1400" b="1" baseline="30000" dirty="0"/>
              <a:t> </a:t>
            </a:r>
            <a:r>
              <a:rPr lang="en-US" sz="1400" b="1" dirty="0"/>
              <a:t>(NHANES 2011-2012, n = 5,560 interviewed</a:t>
            </a:r>
            <a:r>
              <a:rPr lang="en-US" sz="1400" b="1" baseline="30000" dirty="0"/>
              <a:t>2</a:t>
            </a:r>
            <a:r>
              <a:rPr lang="en-US" sz="1400" b="1" dirty="0"/>
              <a:t>)</a:t>
            </a:r>
          </a:p>
        </p:txBody>
      </p:sp>
      <p:sp>
        <p:nvSpPr>
          <p:cNvPr id="6" name="TextBox 5"/>
          <p:cNvSpPr txBox="1"/>
          <p:nvPr/>
        </p:nvSpPr>
        <p:spPr>
          <a:xfrm rot="16200000">
            <a:off x="1007316" y="4404026"/>
            <a:ext cx="492651" cy="246221"/>
          </a:xfrm>
          <a:prstGeom prst="rect">
            <a:avLst/>
          </a:prstGeom>
          <a:noFill/>
        </p:spPr>
        <p:txBody>
          <a:bodyPr wrap="none" rtlCol="0">
            <a:spAutoFit/>
          </a:bodyPr>
          <a:lstStyle/>
          <a:p>
            <a:r>
              <a:rPr lang="en-US" sz="1000" b="1" dirty="0"/>
              <a:t>20-49</a:t>
            </a:r>
          </a:p>
        </p:txBody>
      </p:sp>
      <p:sp>
        <p:nvSpPr>
          <p:cNvPr id="7" name="TextBox 6"/>
          <p:cNvSpPr txBox="1"/>
          <p:nvPr/>
        </p:nvSpPr>
        <p:spPr>
          <a:xfrm rot="16200000">
            <a:off x="1385866" y="4297197"/>
            <a:ext cx="314602" cy="246221"/>
          </a:xfrm>
          <a:prstGeom prst="rect">
            <a:avLst/>
          </a:prstGeom>
          <a:noFill/>
        </p:spPr>
        <p:txBody>
          <a:bodyPr wrap="none" rtlCol="0">
            <a:spAutoFit/>
          </a:bodyPr>
          <a:lstStyle/>
          <a:p>
            <a:r>
              <a:rPr lang="en-US" sz="1000" b="1" dirty="0"/>
              <a:t>50</a:t>
            </a:r>
          </a:p>
        </p:txBody>
      </p:sp>
      <p:sp>
        <p:nvSpPr>
          <p:cNvPr id="8" name="TextBox 7"/>
          <p:cNvSpPr txBox="1"/>
          <p:nvPr/>
        </p:nvSpPr>
        <p:spPr>
          <a:xfrm rot="16200000">
            <a:off x="2217956" y="4404027"/>
            <a:ext cx="492651" cy="246221"/>
          </a:xfrm>
          <a:prstGeom prst="rect">
            <a:avLst/>
          </a:prstGeom>
          <a:noFill/>
        </p:spPr>
        <p:txBody>
          <a:bodyPr wrap="none" rtlCol="0">
            <a:spAutoFit/>
          </a:bodyPr>
          <a:lstStyle/>
          <a:p>
            <a:r>
              <a:rPr lang="en-US" sz="1000" b="1" dirty="0"/>
              <a:t>20-49</a:t>
            </a:r>
          </a:p>
        </p:txBody>
      </p:sp>
      <p:sp>
        <p:nvSpPr>
          <p:cNvPr id="9" name="TextBox 8"/>
          <p:cNvSpPr txBox="1"/>
          <p:nvPr/>
        </p:nvSpPr>
        <p:spPr>
          <a:xfrm rot="16200000">
            <a:off x="2596506" y="4297197"/>
            <a:ext cx="314602" cy="246221"/>
          </a:xfrm>
          <a:prstGeom prst="rect">
            <a:avLst/>
          </a:prstGeom>
          <a:noFill/>
        </p:spPr>
        <p:txBody>
          <a:bodyPr wrap="none" rtlCol="0">
            <a:spAutoFit/>
          </a:bodyPr>
          <a:lstStyle/>
          <a:p>
            <a:r>
              <a:rPr lang="en-US" sz="1000" b="1" dirty="0"/>
              <a:t>50</a:t>
            </a:r>
          </a:p>
        </p:txBody>
      </p:sp>
      <p:sp>
        <p:nvSpPr>
          <p:cNvPr id="10" name="TextBox 9"/>
          <p:cNvSpPr txBox="1"/>
          <p:nvPr/>
        </p:nvSpPr>
        <p:spPr>
          <a:xfrm rot="16200000">
            <a:off x="3418321" y="4404027"/>
            <a:ext cx="492651" cy="246221"/>
          </a:xfrm>
          <a:prstGeom prst="rect">
            <a:avLst/>
          </a:prstGeom>
          <a:noFill/>
        </p:spPr>
        <p:txBody>
          <a:bodyPr wrap="none" rtlCol="0">
            <a:spAutoFit/>
          </a:bodyPr>
          <a:lstStyle/>
          <a:p>
            <a:r>
              <a:rPr lang="en-US" sz="1000" b="1" dirty="0"/>
              <a:t>20-49</a:t>
            </a:r>
          </a:p>
        </p:txBody>
      </p:sp>
      <p:sp>
        <p:nvSpPr>
          <p:cNvPr id="11" name="TextBox 10"/>
          <p:cNvSpPr txBox="1"/>
          <p:nvPr/>
        </p:nvSpPr>
        <p:spPr>
          <a:xfrm rot="16200000">
            <a:off x="3796871" y="4297197"/>
            <a:ext cx="314602" cy="246221"/>
          </a:xfrm>
          <a:prstGeom prst="rect">
            <a:avLst/>
          </a:prstGeom>
          <a:noFill/>
        </p:spPr>
        <p:txBody>
          <a:bodyPr wrap="none" rtlCol="0">
            <a:spAutoFit/>
          </a:bodyPr>
          <a:lstStyle/>
          <a:p>
            <a:r>
              <a:rPr lang="en-US" sz="1000" b="1" dirty="0"/>
              <a:t>50</a:t>
            </a:r>
          </a:p>
        </p:txBody>
      </p:sp>
      <p:sp>
        <p:nvSpPr>
          <p:cNvPr id="12" name="TextBox 11"/>
          <p:cNvSpPr txBox="1"/>
          <p:nvPr/>
        </p:nvSpPr>
        <p:spPr>
          <a:xfrm rot="16200000">
            <a:off x="4613497" y="4404027"/>
            <a:ext cx="492651" cy="246221"/>
          </a:xfrm>
          <a:prstGeom prst="rect">
            <a:avLst/>
          </a:prstGeom>
          <a:noFill/>
        </p:spPr>
        <p:txBody>
          <a:bodyPr wrap="none" rtlCol="0">
            <a:spAutoFit/>
          </a:bodyPr>
          <a:lstStyle/>
          <a:p>
            <a:r>
              <a:rPr lang="en-US" sz="1000" b="1" dirty="0"/>
              <a:t>20-49</a:t>
            </a:r>
          </a:p>
        </p:txBody>
      </p:sp>
      <p:sp>
        <p:nvSpPr>
          <p:cNvPr id="13" name="TextBox 12"/>
          <p:cNvSpPr txBox="1"/>
          <p:nvPr/>
        </p:nvSpPr>
        <p:spPr>
          <a:xfrm rot="16200000">
            <a:off x="4992047" y="4297197"/>
            <a:ext cx="314602" cy="246221"/>
          </a:xfrm>
          <a:prstGeom prst="rect">
            <a:avLst/>
          </a:prstGeom>
          <a:noFill/>
        </p:spPr>
        <p:txBody>
          <a:bodyPr wrap="none" rtlCol="0">
            <a:spAutoFit/>
          </a:bodyPr>
          <a:lstStyle/>
          <a:p>
            <a:r>
              <a:rPr lang="en-US" sz="1000" b="1" dirty="0"/>
              <a:t>50</a:t>
            </a:r>
          </a:p>
        </p:txBody>
      </p:sp>
      <p:sp>
        <p:nvSpPr>
          <p:cNvPr id="14" name="TextBox 13"/>
          <p:cNvSpPr txBox="1"/>
          <p:nvPr/>
        </p:nvSpPr>
        <p:spPr>
          <a:xfrm rot="16200000">
            <a:off x="5801925" y="4404027"/>
            <a:ext cx="492651" cy="246221"/>
          </a:xfrm>
          <a:prstGeom prst="rect">
            <a:avLst/>
          </a:prstGeom>
          <a:noFill/>
        </p:spPr>
        <p:txBody>
          <a:bodyPr wrap="none" rtlCol="0">
            <a:spAutoFit/>
          </a:bodyPr>
          <a:lstStyle/>
          <a:p>
            <a:r>
              <a:rPr lang="en-US" sz="1000" b="1" dirty="0"/>
              <a:t>20-49</a:t>
            </a:r>
          </a:p>
        </p:txBody>
      </p:sp>
      <p:sp>
        <p:nvSpPr>
          <p:cNvPr id="15" name="TextBox 14"/>
          <p:cNvSpPr txBox="1"/>
          <p:nvPr/>
        </p:nvSpPr>
        <p:spPr>
          <a:xfrm rot="16200000">
            <a:off x="6180475" y="4297197"/>
            <a:ext cx="314602" cy="246221"/>
          </a:xfrm>
          <a:prstGeom prst="rect">
            <a:avLst/>
          </a:prstGeom>
          <a:noFill/>
        </p:spPr>
        <p:txBody>
          <a:bodyPr wrap="none" rtlCol="0">
            <a:spAutoFit/>
          </a:bodyPr>
          <a:lstStyle/>
          <a:p>
            <a:r>
              <a:rPr lang="en-US" sz="1000" b="1" dirty="0"/>
              <a:t>50</a:t>
            </a:r>
          </a:p>
        </p:txBody>
      </p:sp>
      <p:sp>
        <p:nvSpPr>
          <p:cNvPr id="16" name="TextBox 15"/>
          <p:cNvSpPr txBox="1"/>
          <p:nvPr/>
        </p:nvSpPr>
        <p:spPr>
          <a:xfrm rot="16200000">
            <a:off x="6993727" y="4404027"/>
            <a:ext cx="492651" cy="246221"/>
          </a:xfrm>
          <a:prstGeom prst="rect">
            <a:avLst/>
          </a:prstGeom>
          <a:noFill/>
        </p:spPr>
        <p:txBody>
          <a:bodyPr wrap="none" rtlCol="0">
            <a:spAutoFit/>
          </a:bodyPr>
          <a:lstStyle/>
          <a:p>
            <a:r>
              <a:rPr lang="en-US" sz="1000" b="1" dirty="0"/>
              <a:t>20-49</a:t>
            </a:r>
          </a:p>
        </p:txBody>
      </p:sp>
      <p:sp>
        <p:nvSpPr>
          <p:cNvPr id="17" name="TextBox 16"/>
          <p:cNvSpPr txBox="1"/>
          <p:nvPr/>
        </p:nvSpPr>
        <p:spPr>
          <a:xfrm rot="16200000">
            <a:off x="7372277" y="4297197"/>
            <a:ext cx="314602" cy="246221"/>
          </a:xfrm>
          <a:prstGeom prst="rect">
            <a:avLst/>
          </a:prstGeom>
          <a:noFill/>
        </p:spPr>
        <p:txBody>
          <a:bodyPr wrap="none" rtlCol="0">
            <a:spAutoFit/>
          </a:bodyPr>
          <a:lstStyle/>
          <a:p>
            <a:r>
              <a:rPr lang="en-US" sz="1000" b="1" dirty="0"/>
              <a:t>50</a:t>
            </a:r>
          </a:p>
        </p:txBody>
      </p:sp>
      <p:sp>
        <p:nvSpPr>
          <p:cNvPr id="18" name="TextBox 17"/>
          <p:cNvSpPr txBox="1"/>
          <p:nvPr/>
        </p:nvSpPr>
        <p:spPr>
          <a:xfrm rot="16200000">
            <a:off x="8186909" y="4381730"/>
            <a:ext cx="492651" cy="246221"/>
          </a:xfrm>
          <a:prstGeom prst="rect">
            <a:avLst/>
          </a:prstGeom>
          <a:noFill/>
        </p:spPr>
        <p:txBody>
          <a:bodyPr wrap="none" rtlCol="0">
            <a:spAutoFit/>
          </a:bodyPr>
          <a:lstStyle/>
          <a:p>
            <a:r>
              <a:rPr lang="en-US" sz="1000" b="1" dirty="0"/>
              <a:t>20-49</a:t>
            </a:r>
          </a:p>
        </p:txBody>
      </p:sp>
      <p:sp>
        <p:nvSpPr>
          <p:cNvPr id="19" name="TextBox 18"/>
          <p:cNvSpPr txBox="1"/>
          <p:nvPr/>
        </p:nvSpPr>
        <p:spPr>
          <a:xfrm rot="16200000">
            <a:off x="8565459" y="4297197"/>
            <a:ext cx="314602" cy="246221"/>
          </a:xfrm>
          <a:prstGeom prst="rect">
            <a:avLst/>
          </a:prstGeom>
          <a:noFill/>
        </p:spPr>
        <p:txBody>
          <a:bodyPr wrap="none" rtlCol="0">
            <a:spAutoFit/>
          </a:bodyPr>
          <a:lstStyle/>
          <a:p>
            <a:r>
              <a:rPr lang="en-US" sz="1000" b="1" dirty="0"/>
              <a:t>50</a:t>
            </a:r>
          </a:p>
        </p:txBody>
      </p:sp>
      <p:sp>
        <p:nvSpPr>
          <p:cNvPr id="20" name="TextBox 19"/>
          <p:cNvSpPr txBox="1"/>
          <p:nvPr/>
        </p:nvSpPr>
        <p:spPr>
          <a:xfrm>
            <a:off x="1055271" y="1802159"/>
            <a:ext cx="780983" cy="416167"/>
          </a:xfrm>
          <a:prstGeom prst="rect">
            <a:avLst/>
          </a:prstGeom>
          <a:noFill/>
        </p:spPr>
        <p:txBody>
          <a:bodyPr wrap="none" rtlCol="0">
            <a:spAutoFit/>
          </a:bodyPr>
          <a:lstStyle/>
          <a:p>
            <a:pPr algn="ctr"/>
            <a:r>
              <a:rPr lang="en-US" sz="1100" b="1" dirty="0">
                <a:solidFill>
                  <a:schemeClr val="tx1">
                    <a:lumMod val="65000"/>
                    <a:lumOff val="35000"/>
                  </a:schemeClr>
                </a:solidFill>
              </a:rPr>
              <a:t>Current </a:t>
            </a:r>
          </a:p>
          <a:p>
            <a:pPr algn="ctr"/>
            <a:r>
              <a:rPr lang="en-US" sz="1100" b="1" dirty="0">
                <a:solidFill>
                  <a:schemeClr val="tx1">
                    <a:lumMod val="65000"/>
                    <a:lumOff val="35000"/>
                  </a:schemeClr>
                </a:solidFill>
              </a:rPr>
              <a:t>Smoking</a:t>
            </a:r>
          </a:p>
        </p:txBody>
      </p:sp>
      <p:sp>
        <p:nvSpPr>
          <p:cNvPr id="21" name="TextBox 20"/>
          <p:cNvSpPr txBox="1"/>
          <p:nvPr/>
        </p:nvSpPr>
        <p:spPr>
          <a:xfrm>
            <a:off x="2381405" y="1940825"/>
            <a:ext cx="442750" cy="252673"/>
          </a:xfrm>
          <a:prstGeom prst="rect">
            <a:avLst/>
          </a:prstGeom>
          <a:noFill/>
        </p:spPr>
        <p:txBody>
          <a:bodyPr wrap="none" rtlCol="0">
            <a:spAutoFit/>
          </a:bodyPr>
          <a:lstStyle/>
          <a:p>
            <a:pPr algn="ctr"/>
            <a:r>
              <a:rPr lang="en-US" sz="1100" b="1" dirty="0">
                <a:solidFill>
                  <a:schemeClr val="tx1">
                    <a:lumMod val="65000"/>
                    <a:lumOff val="35000"/>
                  </a:schemeClr>
                </a:solidFill>
              </a:rPr>
              <a:t>BMI</a:t>
            </a:r>
          </a:p>
        </p:txBody>
      </p:sp>
      <p:sp>
        <p:nvSpPr>
          <p:cNvPr id="22" name="TextBox 21"/>
          <p:cNvSpPr txBox="1"/>
          <p:nvPr/>
        </p:nvSpPr>
        <p:spPr>
          <a:xfrm>
            <a:off x="3414405" y="1802159"/>
            <a:ext cx="756938" cy="416167"/>
          </a:xfrm>
          <a:prstGeom prst="rect">
            <a:avLst/>
          </a:prstGeom>
          <a:noFill/>
        </p:spPr>
        <p:txBody>
          <a:bodyPr wrap="none" rtlCol="0">
            <a:spAutoFit/>
          </a:bodyPr>
          <a:lstStyle/>
          <a:p>
            <a:pPr algn="ctr"/>
            <a:r>
              <a:rPr lang="en-US" sz="1100" b="1" dirty="0">
                <a:solidFill>
                  <a:schemeClr val="tx1">
                    <a:lumMod val="65000"/>
                    <a:lumOff val="35000"/>
                  </a:schemeClr>
                </a:solidFill>
              </a:rPr>
              <a:t>Physical</a:t>
            </a:r>
          </a:p>
          <a:p>
            <a:pPr algn="ctr"/>
            <a:r>
              <a:rPr lang="en-US" sz="1100" b="1" dirty="0">
                <a:solidFill>
                  <a:schemeClr val="tx1">
                    <a:lumMod val="65000"/>
                    <a:lumOff val="35000"/>
                  </a:schemeClr>
                </a:solidFill>
              </a:rPr>
              <a:t>Activity</a:t>
            </a:r>
          </a:p>
        </p:txBody>
      </p:sp>
      <p:sp>
        <p:nvSpPr>
          <p:cNvPr id="23" name="TextBox 22"/>
          <p:cNvSpPr txBox="1"/>
          <p:nvPr/>
        </p:nvSpPr>
        <p:spPr>
          <a:xfrm>
            <a:off x="4567610" y="1802159"/>
            <a:ext cx="881973" cy="416167"/>
          </a:xfrm>
          <a:prstGeom prst="rect">
            <a:avLst/>
          </a:prstGeom>
          <a:noFill/>
        </p:spPr>
        <p:txBody>
          <a:bodyPr wrap="none" rtlCol="0">
            <a:spAutoFit/>
          </a:bodyPr>
          <a:lstStyle/>
          <a:p>
            <a:pPr algn="ctr"/>
            <a:r>
              <a:rPr lang="en-US" sz="1100" b="1" dirty="0">
                <a:solidFill>
                  <a:schemeClr val="tx1">
                    <a:lumMod val="65000"/>
                    <a:lumOff val="35000"/>
                  </a:schemeClr>
                </a:solidFill>
              </a:rPr>
              <a:t>Healthy</a:t>
            </a:r>
          </a:p>
          <a:p>
            <a:pPr algn="ctr"/>
            <a:r>
              <a:rPr lang="en-US" sz="1100" b="1" dirty="0">
                <a:solidFill>
                  <a:schemeClr val="tx1">
                    <a:lumMod val="65000"/>
                    <a:lumOff val="35000"/>
                  </a:schemeClr>
                </a:solidFill>
              </a:rPr>
              <a:t>Diet Score</a:t>
            </a:r>
          </a:p>
        </p:txBody>
      </p:sp>
      <p:sp>
        <p:nvSpPr>
          <p:cNvPr id="24" name="TextBox 23"/>
          <p:cNvSpPr txBox="1"/>
          <p:nvPr/>
        </p:nvSpPr>
        <p:spPr>
          <a:xfrm>
            <a:off x="5716766" y="1802159"/>
            <a:ext cx="960519" cy="416167"/>
          </a:xfrm>
          <a:prstGeom prst="rect">
            <a:avLst/>
          </a:prstGeom>
          <a:noFill/>
        </p:spPr>
        <p:txBody>
          <a:bodyPr wrap="none" rtlCol="0">
            <a:spAutoFit/>
          </a:bodyPr>
          <a:lstStyle/>
          <a:p>
            <a:pPr algn="ctr"/>
            <a:r>
              <a:rPr lang="en-US" sz="1100" b="1" dirty="0">
                <a:solidFill>
                  <a:schemeClr val="tx1">
                    <a:lumMod val="65000"/>
                    <a:lumOff val="35000"/>
                  </a:schemeClr>
                </a:solidFill>
              </a:rPr>
              <a:t>Total</a:t>
            </a:r>
          </a:p>
          <a:p>
            <a:pPr algn="ctr"/>
            <a:r>
              <a:rPr lang="en-US" sz="1100" b="1" dirty="0">
                <a:solidFill>
                  <a:schemeClr val="tx1">
                    <a:lumMod val="65000"/>
                    <a:lumOff val="35000"/>
                  </a:schemeClr>
                </a:solidFill>
              </a:rPr>
              <a:t>Cholesterol</a:t>
            </a:r>
          </a:p>
        </p:txBody>
      </p:sp>
      <p:sp>
        <p:nvSpPr>
          <p:cNvPr id="25" name="TextBox 24"/>
          <p:cNvSpPr txBox="1"/>
          <p:nvPr/>
        </p:nvSpPr>
        <p:spPr>
          <a:xfrm>
            <a:off x="6985980" y="1802159"/>
            <a:ext cx="788999" cy="416167"/>
          </a:xfrm>
          <a:prstGeom prst="rect">
            <a:avLst/>
          </a:prstGeom>
          <a:noFill/>
        </p:spPr>
        <p:txBody>
          <a:bodyPr wrap="none" rtlCol="0">
            <a:spAutoFit/>
          </a:bodyPr>
          <a:lstStyle/>
          <a:p>
            <a:pPr algn="ctr"/>
            <a:r>
              <a:rPr lang="en-US" sz="1100" b="1" dirty="0">
                <a:solidFill>
                  <a:schemeClr val="tx1">
                    <a:lumMod val="65000"/>
                    <a:lumOff val="35000"/>
                  </a:schemeClr>
                </a:solidFill>
              </a:rPr>
              <a:t>Blood</a:t>
            </a:r>
          </a:p>
          <a:p>
            <a:pPr algn="ctr"/>
            <a:r>
              <a:rPr lang="en-US" sz="1100" b="1" dirty="0">
                <a:solidFill>
                  <a:schemeClr val="tx1">
                    <a:lumMod val="65000"/>
                    <a:lumOff val="35000"/>
                  </a:schemeClr>
                </a:solidFill>
              </a:rPr>
              <a:t>Pressure</a:t>
            </a:r>
          </a:p>
        </p:txBody>
      </p:sp>
      <p:sp>
        <p:nvSpPr>
          <p:cNvPr id="26" name="TextBox 25"/>
          <p:cNvSpPr txBox="1"/>
          <p:nvPr/>
        </p:nvSpPr>
        <p:spPr>
          <a:xfrm>
            <a:off x="8179354" y="1802159"/>
            <a:ext cx="740908" cy="416167"/>
          </a:xfrm>
          <a:prstGeom prst="rect">
            <a:avLst/>
          </a:prstGeom>
          <a:noFill/>
        </p:spPr>
        <p:txBody>
          <a:bodyPr wrap="none" rtlCol="0">
            <a:spAutoFit/>
          </a:bodyPr>
          <a:lstStyle/>
          <a:p>
            <a:pPr algn="ctr"/>
            <a:r>
              <a:rPr lang="en-US" sz="1100" b="1" dirty="0">
                <a:solidFill>
                  <a:schemeClr val="tx1">
                    <a:lumMod val="65000"/>
                    <a:lumOff val="35000"/>
                  </a:schemeClr>
                </a:solidFill>
              </a:rPr>
              <a:t>Fasting</a:t>
            </a:r>
          </a:p>
          <a:p>
            <a:pPr algn="ctr"/>
            <a:r>
              <a:rPr lang="en-US" sz="1100" b="1" dirty="0">
                <a:solidFill>
                  <a:schemeClr val="tx1">
                    <a:lumMod val="65000"/>
                    <a:lumOff val="35000"/>
                  </a:schemeClr>
                </a:solidFill>
              </a:rPr>
              <a:t>Glucose</a:t>
            </a:r>
          </a:p>
        </p:txBody>
      </p:sp>
      <p:sp>
        <p:nvSpPr>
          <p:cNvPr id="3" name="TextBox 2"/>
          <p:cNvSpPr txBox="1"/>
          <p:nvPr/>
        </p:nvSpPr>
        <p:spPr>
          <a:xfrm>
            <a:off x="1053698" y="2872569"/>
            <a:ext cx="409086" cy="222946"/>
          </a:xfrm>
          <a:prstGeom prst="rect">
            <a:avLst/>
          </a:prstGeom>
          <a:noFill/>
        </p:spPr>
        <p:txBody>
          <a:bodyPr wrap="none" rtlCol="0">
            <a:spAutoFit/>
          </a:bodyPr>
          <a:lstStyle/>
          <a:p>
            <a:r>
              <a:rPr lang="en-US" sz="900" b="1" dirty="0">
                <a:solidFill>
                  <a:schemeClr val="bg1"/>
                </a:solidFill>
              </a:rPr>
              <a:t>74.5</a:t>
            </a:r>
          </a:p>
        </p:txBody>
      </p:sp>
      <p:sp>
        <p:nvSpPr>
          <p:cNvPr id="29" name="TextBox 28"/>
          <p:cNvSpPr txBox="1"/>
          <p:nvPr/>
        </p:nvSpPr>
        <p:spPr>
          <a:xfrm>
            <a:off x="1361319" y="2997597"/>
            <a:ext cx="409086" cy="222946"/>
          </a:xfrm>
          <a:prstGeom prst="rect">
            <a:avLst/>
          </a:prstGeom>
          <a:noFill/>
        </p:spPr>
        <p:txBody>
          <a:bodyPr wrap="none" rtlCol="0">
            <a:spAutoFit/>
          </a:bodyPr>
          <a:lstStyle/>
          <a:p>
            <a:r>
              <a:rPr lang="en-US" sz="900" b="1" dirty="0">
                <a:solidFill>
                  <a:schemeClr val="bg1"/>
                </a:solidFill>
              </a:rPr>
              <a:t>82.1</a:t>
            </a:r>
          </a:p>
        </p:txBody>
      </p:sp>
      <p:sp>
        <p:nvSpPr>
          <p:cNvPr id="30" name="TextBox 29"/>
          <p:cNvSpPr txBox="1"/>
          <p:nvPr/>
        </p:nvSpPr>
        <p:spPr>
          <a:xfrm>
            <a:off x="2247317" y="2494186"/>
            <a:ext cx="409086" cy="222946"/>
          </a:xfrm>
          <a:prstGeom prst="rect">
            <a:avLst/>
          </a:prstGeom>
          <a:noFill/>
        </p:spPr>
        <p:txBody>
          <a:bodyPr wrap="none" rtlCol="0">
            <a:spAutoFit/>
          </a:bodyPr>
          <a:lstStyle/>
          <a:p>
            <a:r>
              <a:rPr lang="en-US" sz="900" b="1" dirty="0">
                <a:solidFill>
                  <a:schemeClr val="bg1"/>
                </a:solidFill>
              </a:rPr>
              <a:t>34.6</a:t>
            </a:r>
          </a:p>
        </p:txBody>
      </p:sp>
      <p:sp>
        <p:nvSpPr>
          <p:cNvPr id="31" name="TextBox 30"/>
          <p:cNvSpPr txBox="1"/>
          <p:nvPr/>
        </p:nvSpPr>
        <p:spPr>
          <a:xfrm>
            <a:off x="2548518" y="2313252"/>
            <a:ext cx="409086" cy="222946"/>
          </a:xfrm>
          <a:prstGeom prst="rect">
            <a:avLst/>
          </a:prstGeom>
          <a:noFill/>
        </p:spPr>
        <p:txBody>
          <a:bodyPr wrap="none" rtlCol="0">
            <a:spAutoFit/>
          </a:bodyPr>
          <a:lstStyle/>
          <a:p>
            <a:r>
              <a:rPr lang="en-US" sz="900" b="1" dirty="0">
                <a:solidFill>
                  <a:schemeClr val="bg1"/>
                </a:solidFill>
              </a:rPr>
              <a:t>26.7</a:t>
            </a:r>
          </a:p>
        </p:txBody>
      </p:sp>
      <p:sp>
        <p:nvSpPr>
          <p:cNvPr id="32" name="TextBox 31"/>
          <p:cNvSpPr txBox="1"/>
          <p:nvPr/>
        </p:nvSpPr>
        <p:spPr>
          <a:xfrm>
            <a:off x="3447683" y="2734658"/>
            <a:ext cx="409086" cy="222946"/>
          </a:xfrm>
          <a:prstGeom prst="rect">
            <a:avLst/>
          </a:prstGeom>
          <a:noFill/>
        </p:spPr>
        <p:txBody>
          <a:bodyPr wrap="none" rtlCol="0">
            <a:spAutoFit/>
          </a:bodyPr>
          <a:lstStyle/>
          <a:p>
            <a:r>
              <a:rPr lang="en-US" sz="900" b="1" dirty="0">
                <a:solidFill>
                  <a:schemeClr val="bg1"/>
                </a:solidFill>
              </a:rPr>
              <a:t>49.3</a:t>
            </a:r>
          </a:p>
        </p:txBody>
      </p:sp>
      <p:sp>
        <p:nvSpPr>
          <p:cNvPr id="33" name="TextBox 32"/>
          <p:cNvSpPr txBox="1"/>
          <p:nvPr/>
        </p:nvSpPr>
        <p:spPr>
          <a:xfrm>
            <a:off x="3741666" y="2506429"/>
            <a:ext cx="409086" cy="222946"/>
          </a:xfrm>
          <a:prstGeom prst="rect">
            <a:avLst/>
          </a:prstGeom>
          <a:noFill/>
        </p:spPr>
        <p:txBody>
          <a:bodyPr wrap="none" rtlCol="0">
            <a:spAutoFit/>
          </a:bodyPr>
          <a:lstStyle/>
          <a:p>
            <a:r>
              <a:rPr lang="en-US" sz="900" b="1" dirty="0">
                <a:solidFill>
                  <a:schemeClr val="bg1"/>
                </a:solidFill>
              </a:rPr>
              <a:t>37.1</a:t>
            </a:r>
          </a:p>
        </p:txBody>
      </p:sp>
      <p:sp>
        <p:nvSpPr>
          <p:cNvPr id="34" name="TextBox 33"/>
          <p:cNvSpPr txBox="1"/>
          <p:nvPr/>
        </p:nvSpPr>
        <p:spPr>
          <a:xfrm>
            <a:off x="4677534" y="2163091"/>
            <a:ext cx="344966" cy="222946"/>
          </a:xfrm>
          <a:prstGeom prst="rect">
            <a:avLst/>
          </a:prstGeom>
          <a:noFill/>
        </p:spPr>
        <p:txBody>
          <a:bodyPr wrap="none" rtlCol="0">
            <a:spAutoFit/>
          </a:bodyPr>
          <a:lstStyle/>
          <a:p>
            <a:r>
              <a:rPr lang="en-US" sz="900" b="1" dirty="0">
                <a:solidFill>
                  <a:schemeClr val="accent3">
                    <a:lumMod val="50000"/>
                  </a:schemeClr>
                </a:solidFill>
              </a:rPr>
              <a:t>1.3</a:t>
            </a:r>
          </a:p>
        </p:txBody>
      </p:sp>
      <p:sp>
        <p:nvSpPr>
          <p:cNvPr id="35" name="TextBox 34"/>
          <p:cNvSpPr txBox="1"/>
          <p:nvPr/>
        </p:nvSpPr>
        <p:spPr>
          <a:xfrm>
            <a:off x="4978786" y="2163091"/>
            <a:ext cx="344966" cy="222946"/>
          </a:xfrm>
          <a:prstGeom prst="rect">
            <a:avLst/>
          </a:prstGeom>
          <a:noFill/>
        </p:spPr>
        <p:txBody>
          <a:bodyPr wrap="none" rtlCol="0">
            <a:spAutoFit/>
          </a:bodyPr>
          <a:lstStyle/>
          <a:p>
            <a:r>
              <a:rPr lang="en-US" sz="900" b="1" dirty="0">
                <a:solidFill>
                  <a:schemeClr val="accent3">
                    <a:lumMod val="50000"/>
                  </a:schemeClr>
                </a:solidFill>
              </a:rPr>
              <a:t>1.8</a:t>
            </a:r>
          </a:p>
        </p:txBody>
      </p:sp>
      <p:sp>
        <p:nvSpPr>
          <p:cNvPr id="36" name="TextBox 35"/>
          <p:cNvSpPr txBox="1"/>
          <p:nvPr/>
        </p:nvSpPr>
        <p:spPr>
          <a:xfrm>
            <a:off x="5838844" y="2784925"/>
            <a:ext cx="409086" cy="222946"/>
          </a:xfrm>
          <a:prstGeom prst="rect">
            <a:avLst/>
          </a:prstGeom>
          <a:noFill/>
        </p:spPr>
        <p:txBody>
          <a:bodyPr wrap="none" rtlCol="0">
            <a:spAutoFit/>
          </a:bodyPr>
          <a:lstStyle/>
          <a:p>
            <a:r>
              <a:rPr lang="en-US" sz="900" b="1" dirty="0">
                <a:solidFill>
                  <a:schemeClr val="bg1"/>
                </a:solidFill>
              </a:rPr>
              <a:t>61.1</a:t>
            </a:r>
          </a:p>
        </p:txBody>
      </p:sp>
      <p:sp>
        <p:nvSpPr>
          <p:cNvPr id="37" name="TextBox 36"/>
          <p:cNvSpPr txBox="1"/>
          <p:nvPr/>
        </p:nvSpPr>
        <p:spPr>
          <a:xfrm>
            <a:off x="6135380" y="2323175"/>
            <a:ext cx="409086" cy="222946"/>
          </a:xfrm>
          <a:prstGeom prst="rect">
            <a:avLst/>
          </a:prstGeom>
          <a:noFill/>
        </p:spPr>
        <p:txBody>
          <a:bodyPr wrap="none" rtlCol="0">
            <a:spAutoFit/>
          </a:bodyPr>
          <a:lstStyle/>
          <a:p>
            <a:r>
              <a:rPr lang="en-US" sz="900" b="1" dirty="0">
                <a:solidFill>
                  <a:schemeClr val="bg1"/>
                </a:solidFill>
              </a:rPr>
              <a:t>24.2</a:t>
            </a:r>
          </a:p>
        </p:txBody>
      </p:sp>
      <p:sp>
        <p:nvSpPr>
          <p:cNvPr id="38" name="TextBox 37"/>
          <p:cNvSpPr txBox="1"/>
          <p:nvPr/>
        </p:nvSpPr>
        <p:spPr>
          <a:xfrm>
            <a:off x="7026645" y="2746250"/>
            <a:ext cx="409086" cy="222946"/>
          </a:xfrm>
          <a:prstGeom prst="rect">
            <a:avLst/>
          </a:prstGeom>
          <a:noFill/>
        </p:spPr>
        <p:txBody>
          <a:bodyPr wrap="none" rtlCol="0">
            <a:spAutoFit/>
          </a:bodyPr>
          <a:lstStyle/>
          <a:p>
            <a:r>
              <a:rPr lang="en-US" sz="900" b="1" dirty="0">
                <a:solidFill>
                  <a:schemeClr val="bg1"/>
                </a:solidFill>
              </a:rPr>
              <a:t>57.2</a:t>
            </a:r>
          </a:p>
        </p:txBody>
      </p:sp>
      <p:sp>
        <p:nvSpPr>
          <p:cNvPr id="39" name="TextBox 38"/>
          <p:cNvSpPr txBox="1"/>
          <p:nvPr/>
        </p:nvSpPr>
        <p:spPr>
          <a:xfrm>
            <a:off x="7324193" y="2283483"/>
            <a:ext cx="409086" cy="222946"/>
          </a:xfrm>
          <a:prstGeom prst="rect">
            <a:avLst/>
          </a:prstGeom>
          <a:noFill/>
        </p:spPr>
        <p:txBody>
          <a:bodyPr wrap="none" rtlCol="0">
            <a:spAutoFit/>
          </a:bodyPr>
          <a:lstStyle/>
          <a:p>
            <a:r>
              <a:rPr lang="en-US" sz="900" b="1" dirty="0">
                <a:solidFill>
                  <a:schemeClr val="bg1"/>
                </a:solidFill>
              </a:rPr>
              <a:t>19.6</a:t>
            </a:r>
          </a:p>
        </p:txBody>
      </p:sp>
      <p:sp>
        <p:nvSpPr>
          <p:cNvPr id="40" name="TextBox 39"/>
          <p:cNvSpPr txBox="1"/>
          <p:nvPr/>
        </p:nvSpPr>
        <p:spPr>
          <a:xfrm>
            <a:off x="8216100" y="2886124"/>
            <a:ext cx="409086" cy="222946"/>
          </a:xfrm>
          <a:prstGeom prst="rect">
            <a:avLst/>
          </a:prstGeom>
          <a:noFill/>
        </p:spPr>
        <p:txBody>
          <a:bodyPr wrap="none" rtlCol="0">
            <a:spAutoFit/>
          </a:bodyPr>
          <a:lstStyle/>
          <a:p>
            <a:r>
              <a:rPr lang="en-US" sz="900" b="1" dirty="0">
                <a:solidFill>
                  <a:schemeClr val="bg1"/>
                </a:solidFill>
              </a:rPr>
              <a:t>64.6</a:t>
            </a:r>
          </a:p>
        </p:txBody>
      </p:sp>
      <p:sp>
        <p:nvSpPr>
          <p:cNvPr id="41" name="TextBox 40"/>
          <p:cNvSpPr txBox="1"/>
          <p:nvPr/>
        </p:nvSpPr>
        <p:spPr>
          <a:xfrm>
            <a:off x="8518217" y="2494846"/>
            <a:ext cx="409086" cy="222946"/>
          </a:xfrm>
          <a:prstGeom prst="rect">
            <a:avLst/>
          </a:prstGeom>
          <a:noFill/>
        </p:spPr>
        <p:txBody>
          <a:bodyPr wrap="none" rtlCol="0">
            <a:spAutoFit/>
          </a:bodyPr>
          <a:lstStyle/>
          <a:p>
            <a:r>
              <a:rPr lang="en-US" sz="900" b="1" dirty="0">
                <a:solidFill>
                  <a:schemeClr val="bg1"/>
                </a:solidFill>
              </a:rPr>
              <a:t>35.1</a:t>
            </a:r>
          </a:p>
        </p:txBody>
      </p:sp>
      <p:sp>
        <p:nvSpPr>
          <p:cNvPr id="42" name="TextBox 41"/>
          <p:cNvSpPr txBox="1"/>
          <p:nvPr/>
        </p:nvSpPr>
        <p:spPr>
          <a:xfrm>
            <a:off x="1088374" y="3752401"/>
            <a:ext cx="344966" cy="222946"/>
          </a:xfrm>
          <a:prstGeom prst="rect">
            <a:avLst/>
          </a:prstGeom>
          <a:noFill/>
        </p:spPr>
        <p:txBody>
          <a:bodyPr wrap="none" rtlCol="0">
            <a:spAutoFit/>
          </a:bodyPr>
          <a:lstStyle/>
          <a:p>
            <a:r>
              <a:rPr lang="en-US" sz="900" b="1" dirty="0">
                <a:solidFill>
                  <a:srgbClr val="FFC000"/>
                </a:solidFill>
              </a:rPr>
              <a:t>2.4</a:t>
            </a:r>
          </a:p>
        </p:txBody>
      </p:sp>
      <p:sp>
        <p:nvSpPr>
          <p:cNvPr id="43" name="TextBox 42"/>
          <p:cNvSpPr txBox="1"/>
          <p:nvPr/>
        </p:nvSpPr>
        <p:spPr>
          <a:xfrm>
            <a:off x="1387099" y="3929715"/>
            <a:ext cx="344966" cy="222946"/>
          </a:xfrm>
          <a:prstGeom prst="rect">
            <a:avLst/>
          </a:prstGeom>
          <a:noFill/>
        </p:spPr>
        <p:txBody>
          <a:bodyPr wrap="none" rtlCol="0">
            <a:spAutoFit/>
          </a:bodyPr>
          <a:lstStyle/>
          <a:p>
            <a:r>
              <a:rPr lang="en-US" sz="900" b="1" dirty="0">
                <a:solidFill>
                  <a:srgbClr val="FFC000"/>
                </a:solidFill>
              </a:rPr>
              <a:t>1.5</a:t>
            </a:r>
          </a:p>
        </p:txBody>
      </p:sp>
      <p:sp>
        <p:nvSpPr>
          <p:cNvPr id="44" name="TextBox 43"/>
          <p:cNvSpPr txBox="1"/>
          <p:nvPr/>
        </p:nvSpPr>
        <p:spPr>
          <a:xfrm>
            <a:off x="2249793" y="3234741"/>
            <a:ext cx="409086" cy="222946"/>
          </a:xfrm>
          <a:prstGeom prst="rect">
            <a:avLst/>
          </a:prstGeom>
          <a:noFill/>
        </p:spPr>
        <p:txBody>
          <a:bodyPr wrap="none" rtlCol="0">
            <a:spAutoFit/>
          </a:bodyPr>
          <a:lstStyle/>
          <a:p>
            <a:r>
              <a:rPr lang="en-US" sz="900" b="1" dirty="0"/>
              <a:t>32.3</a:t>
            </a:r>
          </a:p>
        </p:txBody>
      </p:sp>
      <p:sp>
        <p:nvSpPr>
          <p:cNvPr id="45" name="TextBox 44"/>
          <p:cNvSpPr txBox="1"/>
          <p:nvPr/>
        </p:nvSpPr>
        <p:spPr>
          <a:xfrm>
            <a:off x="2548518" y="3011795"/>
            <a:ext cx="409086" cy="222946"/>
          </a:xfrm>
          <a:prstGeom prst="rect">
            <a:avLst/>
          </a:prstGeom>
          <a:noFill/>
        </p:spPr>
        <p:txBody>
          <a:bodyPr wrap="none" rtlCol="0">
            <a:spAutoFit/>
          </a:bodyPr>
          <a:lstStyle/>
          <a:p>
            <a:r>
              <a:rPr lang="en-US" sz="900" b="1" dirty="0"/>
              <a:t>35.7</a:t>
            </a:r>
          </a:p>
        </p:txBody>
      </p:sp>
      <p:sp>
        <p:nvSpPr>
          <p:cNvPr id="46" name="TextBox 45"/>
          <p:cNvSpPr txBox="1"/>
          <p:nvPr/>
        </p:nvSpPr>
        <p:spPr>
          <a:xfrm>
            <a:off x="3440828" y="3234741"/>
            <a:ext cx="409086" cy="222946"/>
          </a:xfrm>
          <a:prstGeom prst="rect">
            <a:avLst/>
          </a:prstGeom>
          <a:noFill/>
        </p:spPr>
        <p:txBody>
          <a:bodyPr wrap="none" rtlCol="0">
            <a:spAutoFit/>
          </a:bodyPr>
          <a:lstStyle/>
          <a:p>
            <a:r>
              <a:rPr lang="en-US" sz="900" b="1" dirty="0"/>
              <a:t>13.4</a:t>
            </a:r>
          </a:p>
        </p:txBody>
      </p:sp>
      <p:sp>
        <p:nvSpPr>
          <p:cNvPr id="47" name="TextBox 46"/>
          <p:cNvSpPr txBox="1"/>
          <p:nvPr/>
        </p:nvSpPr>
        <p:spPr>
          <a:xfrm>
            <a:off x="3765633" y="2957046"/>
            <a:ext cx="344966" cy="222946"/>
          </a:xfrm>
          <a:prstGeom prst="rect">
            <a:avLst/>
          </a:prstGeom>
          <a:noFill/>
        </p:spPr>
        <p:txBody>
          <a:bodyPr wrap="none" rtlCol="0">
            <a:spAutoFit/>
          </a:bodyPr>
          <a:lstStyle/>
          <a:p>
            <a:r>
              <a:rPr lang="en-US" sz="900" b="1" dirty="0"/>
              <a:t>8.6</a:t>
            </a:r>
          </a:p>
        </p:txBody>
      </p:sp>
      <p:sp>
        <p:nvSpPr>
          <p:cNvPr id="48" name="TextBox 47"/>
          <p:cNvSpPr txBox="1"/>
          <p:nvPr/>
        </p:nvSpPr>
        <p:spPr>
          <a:xfrm>
            <a:off x="4639633" y="2771370"/>
            <a:ext cx="409086" cy="222946"/>
          </a:xfrm>
          <a:prstGeom prst="rect">
            <a:avLst/>
          </a:prstGeom>
          <a:noFill/>
        </p:spPr>
        <p:txBody>
          <a:bodyPr wrap="none" rtlCol="0">
            <a:spAutoFit/>
          </a:bodyPr>
          <a:lstStyle/>
          <a:p>
            <a:r>
              <a:rPr lang="en-US" sz="900" b="1" dirty="0"/>
              <a:t>48.7</a:t>
            </a:r>
          </a:p>
        </p:txBody>
      </p:sp>
      <p:sp>
        <p:nvSpPr>
          <p:cNvPr id="49" name="TextBox 48"/>
          <p:cNvSpPr txBox="1"/>
          <p:nvPr/>
        </p:nvSpPr>
        <p:spPr>
          <a:xfrm>
            <a:off x="4946401" y="2886124"/>
            <a:ext cx="409086" cy="222946"/>
          </a:xfrm>
          <a:prstGeom prst="rect">
            <a:avLst/>
          </a:prstGeom>
          <a:noFill/>
        </p:spPr>
        <p:txBody>
          <a:bodyPr wrap="none" rtlCol="0">
            <a:spAutoFit/>
          </a:bodyPr>
          <a:lstStyle/>
          <a:p>
            <a:r>
              <a:rPr lang="en-US" sz="900" b="1" dirty="0"/>
              <a:t>67.4</a:t>
            </a:r>
          </a:p>
        </p:txBody>
      </p:sp>
      <p:sp>
        <p:nvSpPr>
          <p:cNvPr id="50" name="TextBox 49"/>
          <p:cNvSpPr txBox="1"/>
          <p:nvPr/>
        </p:nvSpPr>
        <p:spPr>
          <a:xfrm>
            <a:off x="5843559" y="3658454"/>
            <a:ext cx="409086" cy="222946"/>
          </a:xfrm>
          <a:prstGeom prst="rect">
            <a:avLst/>
          </a:prstGeom>
          <a:noFill/>
        </p:spPr>
        <p:txBody>
          <a:bodyPr wrap="none" rtlCol="0">
            <a:spAutoFit/>
          </a:bodyPr>
          <a:lstStyle/>
          <a:p>
            <a:r>
              <a:rPr lang="en-US" sz="900" b="1" dirty="0"/>
              <a:t>29.9</a:t>
            </a:r>
          </a:p>
        </p:txBody>
      </p:sp>
      <p:sp>
        <p:nvSpPr>
          <p:cNvPr id="51" name="TextBox 50"/>
          <p:cNvSpPr txBox="1"/>
          <p:nvPr/>
        </p:nvSpPr>
        <p:spPr>
          <a:xfrm>
            <a:off x="6130338" y="3253789"/>
            <a:ext cx="409086" cy="222946"/>
          </a:xfrm>
          <a:prstGeom prst="rect">
            <a:avLst/>
          </a:prstGeom>
          <a:noFill/>
        </p:spPr>
        <p:txBody>
          <a:bodyPr wrap="none" rtlCol="0">
            <a:spAutoFit/>
          </a:bodyPr>
          <a:lstStyle/>
          <a:p>
            <a:r>
              <a:rPr lang="en-US" sz="900" b="1" dirty="0"/>
              <a:t>58.1</a:t>
            </a:r>
          </a:p>
        </p:txBody>
      </p:sp>
      <p:sp>
        <p:nvSpPr>
          <p:cNvPr id="52" name="TextBox 51"/>
          <p:cNvSpPr txBox="1"/>
          <p:nvPr/>
        </p:nvSpPr>
        <p:spPr>
          <a:xfrm>
            <a:off x="7026645" y="3831785"/>
            <a:ext cx="409086" cy="222946"/>
          </a:xfrm>
          <a:prstGeom prst="rect">
            <a:avLst/>
          </a:prstGeom>
          <a:noFill/>
        </p:spPr>
        <p:txBody>
          <a:bodyPr wrap="none" rtlCol="0">
            <a:spAutoFit/>
          </a:bodyPr>
          <a:lstStyle/>
          <a:p>
            <a:r>
              <a:rPr lang="en-US" sz="900" b="1" dirty="0"/>
              <a:t>35.9</a:t>
            </a:r>
          </a:p>
        </p:txBody>
      </p:sp>
      <p:sp>
        <p:nvSpPr>
          <p:cNvPr id="53" name="TextBox 52"/>
          <p:cNvSpPr txBox="1"/>
          <p:nvPr/>
        </p:nvSpPr>
        <p:spPr>
          <a:xfrm>
            <a:off x="7324193" y="3123268"/>
            <a:ext cx="409086" cy="222946"/>
          </a:xfrm>
          <a:prstGeom prst="rect">
            <a:avLst/>
          </a:prstGeom>
          <a:noFill/>
        </p:spPr>
        <p:txBody>
          <a:bodyPr wrap="none" rtlCol="0">
            <a:spAutoFit/>
          </a:bodyPr>
          <a:lstStyle/>
          <a:p>
            <a:r>
              <a:rPr lang="en-US" sz="900" b="1" dirty="0"/>
              <a:t>55.0</a:t>
            </a:r>
          </a:p>
        </p:txBody>
      </p:sp>
      <p:sp>
        <p:nvSpPr>
          <p:cNvPr id="54" name="TextBox 53"/>
          <p:cNvSpPr txBox="1"/>
          <p:nvPr/>
        </p:nvSpPr>
        <p:spPr>
          <a:xfrm>
            <a:off x="8216100" y="3769810"/>
            <a:ext cx="409086" cy="222946"/>
          </a:xfrm>
          <a:prstGeom prst="rect">
            <a:avLst/>
          </a:prstGeom>
          <a:noFill/>
        </p:spPr>
        <p:txBody>
          <a:bodyPr wrap="none" rtlCol="0">
            <a:spAutoFit/>
          </a:bodyPr>
          <a:lstStyle/>
          <a:p>
            <a:r>
              <a:rPr lang="en-US" sz="900" b="1" dirty="0"/>
              <a:t>30.8</a:t>
            </a:r>
          </a:p>
        </p:txBody>
      </p:sp>
      <p:sp>
        <p:nvSpPr>
          <p:cNvPr id="55" name="TextBox 54"/>
          <p:cNvSpPr txBox="1"/>
          <p:nvPr/>
        </p:nvSpPr>
        <p:spPr>
          <a:xfrm>
            <a:off x="8516936" y="3457687"/>
            <a:ext cx="409086" cy="222946"/>
          </a:xfrm>
          <a:prstGeom prst="rect">
            <a:avLst/>
          </a:prstGeom>
          <a:noFill/>
        </p:spPr>
        <p:txBody>
          <a:bodyPr wrap="none" rtlCol="0">
            <a:spAutoFit/>
          </a:bodyPr>
          <a:lstStyle/>
          <a:p>
            <a:r>
              <a:rPr lang="en-US" sz="900" b="1" dirty="0"/>
              <a:t>50.0</a:t>
            </a:r>
          </a:p>
        </p:txBody>
      </p:sp>
      <p:sp>
        <p:nvSpPr>
          <p:cNvPr id="56" name="TextBox 55"/>
          <p:cNvSpPr txBox="1"/>
          <p:nvPr/>
        </p:nvSpPr>
        <p:spPr>
          <a:xfrm>
            <a:off x="1066243" y="4020843"/>
            <a:ext cx="409086" cy="222946"/>
          </a:xfrm>
          <a:prstGeom prst="rect">
            <a:avLst/>
          </a:prstGeom>
          <a:noFill/>
        </p:spPr>
        <p:txBody>
          <a:bodyPr wrap="none" rtlCol="0">
            <a:spAutoFit/>
          </a:bodyPr>
          <a:lstStyle/>
          <a:p>
            <a:r>
              <a:rPr lang="en-US" sz="900" b="1" dirty="0">
                <a:solidFill>
                  <a:schemeClr val="bg1"/>
                </a:solidFill>
              </a:rPr>
              <a:t>23.1</a:t>
            </a:r>
          </a:p>
        </p:txBody>
      </p:sp>
      <p:sp>
        <p:nvSpPr>
          <p:cNvPr id="57" name="TextBox 56"/>
          <p:cNvSpPr txBox="1"/>
          <p:nvPr/>
        </p:nvSpPr>
        <p:spPr>
          <a:xfrm>
            <a:off x="1346192" y="4093779"/>
            <a:ext cx="409086" cy="222946"/>
          </a:xfrm>
          <a:prstGeom prst="rect">
            <a:avLst/>
          </a:prstGeom>
          <a:noFill/>
        </p:spPr>
        <p:txBody>
          <a:bodyPr wrap="none" rtlCol="0">
            <a:spAutoFit/>
          </a:bodyPr>
          <a:lstStyle/>
          <a:p>
            <a:r>
              <a:rPr lang="en-US" sz="900" b="1" dirty="0">
                <a:solidFill>
                  <a:schemeClr val="bg1"/>
                </a:solidFill>
              </a:rPr>
              <a:t>16.3</a:t>
            </a:r>
          </a:p>
        </p:txBody>
      </p:sp>
      <p:sp>
        <p:nvSpPr>
          <p:cNvPr id="58" name="TextBox 57"/>
          <p:cNvSpPr txBox="1"/>
          <p:nvPr/>
        </p:nvSpPr>
        <p:spPr>
          <a:xfrm>
            <a:off x="2249793" y="3949512"/>
            <a:ext cx="409086" cy="222946"/>
          </a:xfrm>
          <a:prstGeom prst="rect">
            <a:avLst/>
          </a:prstGeom>
          <a:noFill/>
        </p:spPr>
        <p:txBody>
          <a:bodyPr wrap="none" rtlCol="0">
            <a:spAutoFit/>
          </a:bodyPr>
          <a:lstStyle/>
          <a:p>
            <a:r>
              <a:rPr lang="en-US" sz="900" b="1" dirty="0">
                <a:solidFill>
                  <a:schemeClr val="bg1"/>
                </a:solidFill>
              </a:rPr>
              <a:t>33.0</a:t>
            </a:r>
          </a:p>
        </p:txBody>
      </p:sp>
      <p:sp>
        <p:nvSpPr>
          <p:cNvPr id="59" name="TextBox 58"/>
          <p:cNvSpPr txBox="1"/>
          <p:nvPr/>
        </p:nvSpPr>
        <p:spPr>
          <a:xfrm>
            <a:off x="2548518" y="3776527"/>
            <a:ext cx="409086" cy="222946"/>
          </a:xfrm>
          <a:prstGeom prst="rect">
            <a:avLst/>
          </a:prstGeom>
          <a:noFill/>
        </p:spPr>
        <p:txBody>
          <a:bodyPr wrap="none" rtlCol="0">
            <a:spAutoFit/>
          </a:bodyPr>
          <a:lstStyle/>
          <a:p>
            <a:r>
              <a:rPr lang="en-US" sz="900" b="1" dirty="0">
                <a:solidFill>
                  <a:schemeClr val="bg1"/>
                </a:solidFill>
              </a:rPr>
              <a:t>37.7</a:t>
            </a:r>
          </a:p>
        </p:txBody>
      </p:sp>
      <p:sp>
        <p:nvSpPr>
          <p:cNvPr id="60" name="TextBox 59"/>
          <p:cNvSpPr txBox="1"/>
          <p:nvPr/>
        </p:nvSpPr>
        <p:spPr>
          <a:xfrm>
            <a:off x="3447683" y="3832471"/>
            <a:ext cx="409086" cy="222946"/>
          </a:xfrm>
          <a:prstGeom prst="rect">
            <a:avLst/>
          </a:prstGeom>
          <a:noFill/>
        </p:spPr>
        <p:txBody>
          <a:bodyPr wrap="none" rtlCol="0">
            <a:spAutoFit/>
          </a:bodyPr>
          <a:lstStyle/>
          <a:p>
            <a:r>
              <a:rPr lang="en-US" sz="900" b="1" dirty="0">
                <a:solidFill>
                  <a:schemeClr val="bg1"/>
                </a:solidFill>
              </a:rPr>
              <a:t>37.3</a:t>
            </a:r>
          </a:p>
        </p:txBody>
      </p:sp>
      <p:sp>
        <p:nvSpPr>
          <p:cNvPr id="61" name="TextBox 60"/>
          <p:cNvSpPr txBox="1"/>
          <p:nvPr/>
        </p:nvSpPr>
        <p:spPr>
          <a:xfrm>
            <a:off x="3734788" y="3577119"/>
            <a:ext cx="409086" cy="222946"/>
          </a:xfrm>
          <a:prstGeom prst="rect">
            <a:avLst/>
          </a:prstGeom>
          <a:noFill/>
        </p:spPr>
        <p:txBody>
          <a:bodyPr wrap="none" rtlCol="0">
            <a:spAutoFit/>
          </a:bodyPr>
          <a:lstStyle/>
          <a:p>
            <a:r>
              <a:rPr lang="en-US" sz="900" b="1" dirty="0">
                <a:solidFill>
                  <a:schemeClr val="bg1"/>
                </a:solidFill>
              </a:rPr>
              <a:t>54.3</a:t>
            </a:r>
          </a:p>
        </p:txBody>
      </p:sp>
      <p:sp>
        <p:nvSpPr>
          <p:cNvPr id="62" name="TextBox 61"/>
          <p:cNvSpPr txBox="1"/>
          <p:nvPr/>
        </p:nvSpPr>
        <p:spPr>
          <a:xfrm>
            <a:off x="4654104" y="3750846"/>
            <a:ext cx="409086" cy="222946"/>
          </a:xfrm>
          <a:prstGeom prst="rect">
            <a:avLst/>
          </a:prstGeom>
          <a:noFill/>
        </p:spPr>
        <p:txBody>
          <a:bodyPr wrap="none" rtlCol="0">
            <a:spAutoFit/>
          </a:bodyPr>
          <a:lstStyle/>
          <a:p>
            <a:r>
              <a:rPr lang="en-US" sz="900" b="1" dirty="0">
                <a:solidFill>
                  <a:schemeClr val="bg1"/>
                </a:solidFill>
              </a:rPr>
              <a:t>50.0</a:t>
            </a:r>
          </a:p>
        </p:txBody>
      </p:sp>
      <p:sp>
        <p:nvSpPr>
          <p:cNvPr id="63" name="TextBox 62"/>
          <p:cNvSpPr txBox="1"/>
          <p:nvPr/>
        </p:nvSpPr>
        <p:spPr>
          <a:xfrm>
            <a:off x="4936127" y="3912942"/>
            <a:ext cx="409086" cy="222946"/>
          </a:xfrm>
          <a:prstGeom prst="rect">
            <a:avLst/>
          </a:prstGeom>
          <a:noFill/>
        </p:spPr>
        <p:txBody>
          <a:bodyPr wrap="none" rtlCol="0">
            <a:spAutoFit/>
          </a:bodyPr>
          <a:lstStyle/>
          <a:p>
            <a:r>
              <a:rPr lang="en-US" sz="900" b="1" dirty="0">
                <a:solidFill>
                  <a:schemeClr val="bg1"/>
                </a:solidFill>
              </a:rPr>
              <a:t>30.9</a:t>
            </a:r>
          </a:p>
        </p:txBody>
      </p:sp>
      <p:sp>
        <p:nvSpPr>
          <p:cNvPr id="64" name="TextBox 63"/>
          <p:cNvSpPr txBox="1"/>
          <p:nvPr/>
        </p:nvSpPr>
        <p:spPr>
          <a:xfrm>
            <a:off x="5859392" y="4129679"/>
            <a:ext cx="344966" cy="222946"/>
          </a:xfrm>
          <a:prstGeom prst="rect">
            <a:avLst/>
          </a:prstGeom>
          <a:noFill/>
        </p:spPr>
        <p:txBody>
          <a:bodyPr wrap="none" rtlCol="0">
            <a:spAutoFit/>
          </a:bodyPr>
          <a:lstStyle/>
          <a:p>
            <a:r>
              <a:rPr lang="en-US" sz="900" b="1" dirty="0">
                <a:solidFill>
                  <a:schemeClr val="bg1"/>
                </a:solidFill>
              </a:rPr>
              <a:t>9.0</a:t>
            </a:r>
          </a:p>
        </p:txBody>
      </p:sp>
      <p:sp>
        <p:nvSpPr>
          <p:cNvPr id="65" name="TextBox 64"/>
          <p:cNvSpPr txBox="1"/>
          <p:nvPr/>
        </p:nvSpPr>
        <p:spPr>
          <a:xfrm>
            <a:off x="6130338" y="3980231"/>
            <a:ext cx="409086" cy="222946"/>
          </a:xfrm>
          <a:prstGeom prst="rect">
            <a:avLst/>
          </a:prstGeom>
          <a:noFill/>
        </p:spPr>
        <p:txBody>
          <a:bodyPr wrap="none" rtlCol="0">
            <a:spAutoFit/>
          </a:bodyPr>
          <a:lstStyle/>
          <a:p>
            <a:r>
              <a:rPr lang="en-US" sz="900" b="1" dirty="0">
                <a:solidFill>
                  <a:schemeClr val="bg1"/>
                </a:solidFill>
              </a:rPr>
              <a:t>17.7</a:t>
            </a:r>
          </a:p>
        </p:txBody>
      </p:sp>
      <p:sp>
        <p:nvSpPr>
          <p:cNvPr id="66" name="TextBox 65"/>
          <p:cNvSpPr txBox="1"/>
          <p:nvPr/>
        </p:nvSpPr>
        <p:spPr>
          <a:xfrm>
            <a:off x="7057467" y="4110738"/>
            <a:ext cx="344966" cy="222946"/>
          </a:xfrm>
          <a:prstGeom prst="rect">
            <a:avLst/>
          </a:prstGeom>
          <a:noFill/>
        </p:spPr>
        <p:txBody>
          <a:bodyPr wrap="none" rtlCol="0">
            <a:spAutoFit/>
          </a:bodyPr>
          <a:lstStyle/>
          <a:p>
            <a:r>
              <a:rPr lang="en-US" sz="900" b="1" dirty="0">
                <a:solidFill>
                  <a:schemeClr val="bg1"/>
                </a:solidFill>
              </a:rPr>
              <a:t>6.9</a:t>
            </a:r>
          </a:p>
        </p:txBody>
      </p:sp>
      <p:sp>
        <p:nvSpPr>
          <p:cNvPr id="67" name="TextBox 66"/>
          <p:cNvSpPr txBox="1"/>
          <p:nvPr/>
        </p:nvSpPr>
        <p:spPr>
          <a:xfrm>
            <a:off x="7327000" y="3926958"/>
            <a:ext cx="409086" cy="222946"/>
          </a:xfrm>
          <a:prstGeom prst="rect">
            <a:avLst/>
          </a:prstGeom>
          <a:noFill/>
        </p:spPr>
        <p:txBody>
          <a:bodyPr wrap="none" rtlCol="0">
            <a:spAutoFit/>
          </a:bodyPr>
          <a:lstStyle/>
          <a:p>
            <a:r>
              <a:rPr lang="en-US" sz="900" b="1" dirty="0">
                <a:solidFill>
                  <a:schemeClr val="bg1"/>
                </a:solidFill>
              </a:rPr>
              <a:t>25.3</a:t>
            </a:r>
          </a:p>
        </p:txBody>
      </p:sp>
      <p:sp>
        <p:nvSpPr>
          <p:cNvPr id="68" name="TextBox 67"/>
          <p:cNvSpPr txBox="1"/>
          <p:nvPr/>
        </p:nvSpPr>
        <p:spPr>
          <a:xfrm>
            <a:off x="8233031" y="4157397"/>
            <a:ext cx="344966" cy="222946"/>
          </a:xfrm>
          <a:prstGeom prst="rect">
            <a:avLst/>
          </a:prstGeom>
          <a:noFill/>
        </p:spPr>
        <p:txBody>
          <a:bodyPr wrap="none" rtlCol="0">
            <a:spAutoFit/>
          </a:bodyPr>
          <a:lstStyle/>
          <a:p>
            <a:r>
              <a:rPr lang="en-US" sz="900" b="1" dirty="0">
                <a:solidFill>
                  <a:schemeClr val="bg1"/>
                </a:solidFill>
              </a:rPr>
              <a:t>4.6</a:t>
            </a:r>
          </a:p>
        </p:txBody>
      </p:sp>
      <p:sp>
        <p:nvSpPr>
          <p:cNvPr id="69" name="TextBox 68"/>
          <p:cNvSpPr txBox="1"/>
          <p:nvPr/>
        </p:nvSpPr>
        <p:spPr>
          <a:xfrm>
            <a:off x="8509181" y="4051217"/>
            <a:ext cx="409086" cy="222946"/>
          </a:xfrm>
          <a:prstGeom prst="rect">
            <a:avLst/>
          </a:prstGeom>
          <a:noFill/>
        </p:spPr>
        <p:txBody>
          <a:bodyPr wrap="none" rtlCol="0">
            <a:spAutoFit/>
          </a:bodyPr>
          <a:lstStyle/>
          <a:p>
            <a:r>
              <a:rPr lang="en-US" sz="900" b="1" dirty="0">
                <a:solidFill>
                  <a:schemeClr val="bg1"/>
                </a:solidFill>
              </a:rPr>
              <a:t>14.9</a:t>
            </a:r>
          </a:p>
        </p:txBody>
      </p:sp>
      <p:sp>
        <p:nvSpPr>
          <p:cNvPr id="70" name="TextBox 69"/>
          <p:cNvSpPr txBox="1"/>
          <p:nvPr/>
        </p:nvSpPr>
        <p:spPr>
          <a:xfrm>
            <a:off x="319744" y="5595755"/>
            <a:ext cx="7063383" cy="923330"/>
          </a:xfrm>
          <a:prstGeom prst="rect">
            <a:avLst/>
          </a:prstGeom>
          <a:noFill/>
        </p:spPr>
        <p:txBody>
          <a:bodyPr wrap="square" rtlCol="0">
            <a:spAutoFit/>
          </a:bodyPr>
          <a:lstStyle/>
          <a:p>
            <a:r>
              <a:rPr lang="en-US" sz="900" dirty="0"/>
              <a:t>Ideal cardiovascular health is defined by the absence of clinically manifest CVD together with the simultaneous presence of optimal levels of all 7 metrics, including not smoking and having a healthy diet pattern, sufficient PA, normal body weight, and normal levels of TC, BP, and fasting blood glucose in the absence of drug treatment. In the above graphic, each of the seven metrics is defined as ideal, intermediate, or poor based on criteria generated for each category. See reference for definitions of each level for all 7 metrics.</a:t>
            </a:r>
            <a:r>
              <a:rPr lang="en-US" sz="900" baseline="30000" dirty="0"/>
              <a:t>1</a:t>
            </a:r>
          </a:p>
          <a:p>
            <a:r>
              <a:rPr lang="en-US" sz="900" dirty="0"/>
              <a:t>BMI = body mass index; BP = blood pressure; CV = cardiovascular; CV = cardiovascular disease; NHANES = National Health and Nutrition Examination Survey; PA = physical activity; TC = total cholesterol.</a:t>
            </a:r>
          </a:p>
        </p:txBody>
      </p:sp>
      <p:sp>
        <p:nvSpPr>
          <p:cNvPr id="27" name="Title 26"/>
          <p:cNvSpPr>
            <a:spLocks noGrp="1"/>
          </p:cNvSpPr>
          <p:nvPr>
            <p:ph type="title"/>
          </p:nvPr>
        </p:nvSpPr>
        <p:spPr/>
        <p:txBody>
          <a:bodyPr/>
          <a:lstStyle/>
          <a:p>
            <a:r>
              <a:rPr lang="en-US" sz="2800" dirty="0"/>
              <a:t>Status of CV Health in the US </a:t>
            </a:r>
            <a:br>
              <a:rPr lang="en-US" sz="2800" dirty="0"/>
            </a:br>
            <a:r>
              <a:rPr lang="en-US" sz="2800" dirty="0"/>
              <a:t>Stratified by Modifiable Risk Factors and Age</a:t>
            </a:r>
          </a:p>
        </p:txBody>
      </p:sp>
      <p:sp>
        <p:nvSpPr>
          <p:cNvPr id="71" name="Rectangle: Rounded Corners 25"/>
          <p:cNvSpPr/>
          <p:nvPr/>
        </p:nvSpPr>
        <p:spPr>
          <a:xfrm>
            <a:off x="457200" y="4942101"/>
            <a:ext cx="8229600" cy="640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600" b="1" dirty="0">
                <a:solidFill>
                  <a:schemeClr val="bg1"/>
                </a:solidFill>
              </a:rPr>
              <a:t>Many adults in the US have less than ideal status </a:t>
            </a:r>
            <a:br>
              <a:rPr lang="en-US" sz="1600" b="1" dirty="0">
                <a:solidFill>
                  <a:schemeClr val="bg1"/>
                </a:solidFill>
              </a:rPr>
            </a:br>
            <a:r>
              <a:rPr lang="en-US" sz="1600" b="1" dirty="0">
                <a:solidFill>
                  <a:schemeClr val="bg1"/>
                </a:solidFill>
              </a:rPr>
              <a:t>on various modifiable CV risk factors</a:t>
            </a:r>
            <a:r>
              <a:rPr lang="en-US" sz="1600" b="1" baseline="30000" dirty="0">
                <a:solidFill>
                  <a:schemeClr val="bg1"/>
                </a:solidFill>
              </a:rPr>
              <a:t>1</a:t>
            </a:r>
          </a:p>
        </p:txBody>
      </p:sp>
    </p:spTree>
    <p:extLst>
      <p:ext uri="{BB962C8B-B14F-4D97-AF65-F5344CB8AC3E}">
        <p14:creationId xmlns:p14="http://schemas.microsoft.com/office/powerpoint/2010/main" val="12330864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1505" y="1849317"/>
            <a:ext cx="2991424" cy="3323987"/>
          </a:xfrm>
          <a:prstGeom prst="rect">
            <a:avLst/>
          </a:prstGeom>
        </p:spPr>
        <p:txBody>
          <a:bodyPr wrap="square">
            <a:spAutoFit/>
          </a:bodyPr>
          <a:lstStyle/>
          <a:p>
            <a:pPr marL="182880" indent="-182880">
              <a:spcAft>
                <a:spcPts val="1800"/>
              </a:spcAft>
              <a:buClr>
                <a:schemeClr val="accent1"/>
              </a:buClr>
              <a:buFont typeface="Arial" panose="020B0604020202020204" pitchFamily="34" charset="0"/>
              <a:buChar char="•"/>
            </a:pPr>
            <a:r>
              <a:rPr lang="en-US" dirty="0">
                <a:solidFill>
                  <a:srgbClr val="000000"/>
                </a:solidFill>
                <a:latin typeface="Arial" panose="020B0604020202020204" pitchFamily="34" charset="0"/>
              </a:rPr>
              <a:t>6% of adolescents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(aged 12 to 17) are current smokers</a:t>
            </a:r>
            <a:endParaRPr lang="en-US" baseline="30000" dirty="0">
              <a:solidFill>
                <a:srgbClr val="000000"/>
              </a:solidFill>
              <a:latin typeface="Arial" panose="020B0604020202020204" pitchFamily="34" charset="0"/>
            </a:endParaRPr>
          </a:p>
          <a:p>
            <a:pPr marL="182880" indent="-182880">
              <a:spcAft>
                <a:spcPts val="1800"/>
              </a:spcAft>
              <a:buClr>
                <a:schemeClr val="accent1"/>
              </a:buClr>
              <a:buFont typeface="Arial" panose="020B0604020202020204" pitchFamily="34" charset="0"/>
              <a:buChar char="•"/>
            </a:pPr>
            <a:r>
              <a:rPr lang="en-US" dirty="0">
                <a:solidFill>
                  <a:srgbClr val="000000"/>
                </a:solidFill>
                <a:latin typeface="Arial" panose="020B0604020202020204" pitchFamily="34" charset="0"/>
              </a:rPr>
              <a:t>Among adults, 19% of men and 15% of women are smokers</a:t>
            </a:r>
            <a:endParaRPr lang="en-US" baseline="30000" dirty="0">
              <a:solidFill>
                <a:srgbClr val="000000"/>
              </a:solidFill>
              <a:latin typeface="Arial" panose="020B0604020202020204" pitchFamily="34" charset="0"/>
            </a:endParaRPr>
          </a:p>
          <a:p>
            <a:pPr marL="182880" indent="-182880">
              <a:spcAft>
                <a:spcPts val="1800"/>
              </a:spcAft>
              <a:buClr>
                <a:schemeClr val="accent1"/>
              </a:buClr>
              <a:buFont typeface="Arial" panose="020B0604020202020204" pitchFamily="34" charset="0"/>
              <a:buChar char="•"/>
            </a:pPr>
            <a:r>
              <a:rPr lang="en-US" dirty="0">
                <a:solidFill>
                  <a:srgbClr val="000000"/>
                </a:solidFill>
                <a:latin typeface="Arial" panose="020B0604020202020204" pitchFamily="34" charset="0"/>
              </a:rPr>
              <a:t>In 2013, there were approximately 5,700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new cigarette smokers every day</a:t>
            </a:r>
            <a:r>
              <a:rPr lang="en-US" baseline="30000" dirty="0">
                <a:solidFill>
                  <a:srgbClr val="000000"/>
                </a:solidFill>
                <a:latin typeface="Arial" panose="020B0604020202020204" pitchFamily="34" charset="0"/>
              </a:rPr>
              <a:t> </a:t>
            </a:r>
          </a:p>
        </p:txBody>
      </p:sp>
      <p:graphicFrame>
        <p:nvGraphicFramePr>
          <p:cNvPr id="6" name="Chart 5"/>
          <p:cNvGraphicFramePr>
            <a:graphicFrameLocks/>
          </p:cNvGraphicFramePr>
          <p:nvPr>
            <p:extLst>
              <p:ext uri="{D42A27DB-BD31-4B8C-83A1-F6EECF244321}">
                <p14:modId xmlns:p14="http://schemas.microsoft.com/office/powerpoint/2010/main" val="3743184745"/>
              </p:ext>
            </p:extLst>
          </p:nvPr>
        </p:nvGraphicFramePr>
        <p:xfrm>
          <a:off x="3263984" y="1449207"/>
          <a:ext cx="5589070" cy="39703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77661" y="5459268"/>
            <a:ext cx="8279064" cy="784830"/>
          </a:xfrm>
          <a:prstGeom prst="rect">
            <a:avLst/>
          </a:prstGeom>
          <a:noFill/>
        </p:spPr>
        <p:txBody>
          <a:bodyPr wrap="square" rtlCol="0">
            <a:spAutoFit/>
          </a:bodyPr>
          <a:lstStyle/>
          <a:p>
            <a:r>
              <a:rPr lang="en-US" sz="900" dirty="0"/>
              <a:t>*All percentages are age-adjusted.</a:t>
            </a:r>
          </a:p>
          <a:p>
            <a:r>
              <a:rPr lang="en-US" sz="900" baseline="30000" dirty="0">
                <a:latin typeface="Arial" pitchFamily="34" charset="0"/>
                <a:cs typeface="Arial" pitchFamily="34" charset="0"/>
              </a:rPr>
              <a:t>†</a:t>
            </a:r>
            <a:r>
              <a:rPr lang="en-US" sz="900" dirty="0">
                <a:latin typeface="Arial" pitchFamily="34" charset="0"/>
                <a:cs typeface="Arial" pitchFamily="34" charset="0"/>
              </a:rPr>
              <a:t>The sample size of subjects ≥ 18 years of age for </a:t>
            </a:r>
            <a:r>
              <a:rPr lang="en-US" sz="900" dirty="0"/>
              <a:t>National Health Interview Survey years 2012-2014 is based on </a:t>
            </a:r>
            <a:r>
              <a:rPr lang="en-US" sz="900" dirty="0">
                <a:latin typeface="Arial" pitchFamily="34" charset="0"/>
                <a:cs typeface="Arial" pitchFamily="34" charset="0"/>
              </a:rPr>
              <a:t>is based on the total number of subjects ages ≥ 18 years of age interviewed for the 2012 NHIS (34,525 subjects), the 2013 NHIS (34,557 subjects) and the 2014 NHIS (36,697 subjects).</a:t>
            </a:r>
            <a:r>
              <a:rPr lang="en-US" sz="900" baseline="30000" dirty="0">
                <a:latin typeface="Arial" pitchFamily="34" charset="0"/>
                <a:cs typeface="Arial" pitchFamily="34" charset="0"/>
              </a:rPr>
              <a:t>2,3</a:t>
            </a:r>
            <a:endParaRPr lang="en-US" sz="900" dirty="0"/>
          </a:p>
          <a:p>
            <a:r>
              <a:rPr lang="en-US" sz="900" dirty="0"/>
              <a:t>AIAN = American Indian and Alaska Native; NH = non-Hispanic; NHIS = National Health Interview Survey; </a:t>
            </a:r>
            <a:br>
              <a:rPr lang="en-US" sz="900" dirty="0"/>
            </a:br>
            <a:r>
              <a:rPr lang="en-US" sz="900" dirty="0"/>
              <a:t>NHOPI = Native Hawaiian and other Pacific Islanders.</a:t>
            </a:r>
            <a:endParaRPr lang="en-US" sz="800" dirty="0"/>
          </a:p>
        </p:txBody>
      </p:sp>
      <p:sp>
        <p:nvSpPr>
          <p:cNvPr id="8" name="TextBox 7"/>
          <p:cNvSpPr txBox="1"/>
          <p:nvPr/>
        </p:nvSpPr>
        <p:spPr>
          <a:xfrm>
            <a:off x="457199" y="6153525"/>
            <a:ext cx="6523149" cy="507831"/>
          </a:xfrm>
          <a:prstGeom prst="rect">
            <a:avLst/>
          </a:prstGeom>
          <a:noFill/>
        </p:spPr>
        <p:txBody>
          <a:bodyPr wrap="square" rtlCol="0">
            <a:spAutoFit/>
          </a:bodyPr>
          <a:lstStyle/>
          <a:p>
            <a:pPr>
              <a:buSzPct val="100000"/>
            </a:pPr>
            <a:r>
              <a:rPr lang="en-US" sz="900" b="1" dirty="0"/>
              <a:t>1. </a:t>
            </a:r>
            <a:r>
              <a:rPr lang="en-US" sz="900" dirty="0" err="1"/>
              <a:t>Mozaffarian</a:t>
            </a:r>
            <a:r>
              <a:rPr lang="en-US" sz="900" dirty="0"/>
              <a:t> D, et al. </a:t>
            </a:r>
            <a:r>
              <a:rPr lang="en-US" sz="900" i="1" dirty="0"/>
              <a:t>Circulation. </a:t>
            </a:r>
            <a:r>
              <a:rPr lang="en-US" sz="900" dirty="0"/>
              <a:t>2015;133(4):e38-360. </a:t>
            </a:r>
            <a:r>
              <a:rPr lang="en-US" sz="900" b="1" dirty="0"/>
              <a:t>2. </a:t>
            </a:r>
            <a:r>
              <a:rPr lang="en-US" sz="900" dirty="0"/>
              <a:t>CDC. National Center for Health Statistics.</a:t>
            </a:r>
          </a:p>
          <a:p>
            <a:pPr>
              <a:buSzPct val="100000"/>
            </a:pPr>
            <a:r>
              <a:rPr lang="en-US" sz="900" i="1" dirty="0"/>
              <a:t>Health, United States, 2014: With Special Feature on Adults Aged 55–64. </a:t>
            </a:r>
            <a:r>
              <a:rPr lang="en-US" sz="900" dirty="0"/>
              <a:t>Hyattsville, MD. 2015. </a:t>
            </a:r>
            <a:r>
              <a:rPr lang="en-US" sz="900" b="1" dirty="0"/>
              <a:t>3. </a:t>
            </a:r>
            <a:r>
              <a:rPr lang="en-US" sz="900" dirty="0"/>
              <a:t>CDC. National Center for Health Statistics. </a:t>
            </a:r>
            <a:r>
              <a:rPr lang="en-US" sz="900" i="1" dirty="0"/>
              <a:t>Survey Description, National Health Interview Survey, 2014</a:t>
            </a:r>
            <a:r>
              <a:rPr lang="en-US" sz="900" dirty="0"/>
              <a:t>. Hyattsville, Maryland. 2015.</a:t>
            </a:r>
          </a:p>
        </p:txBody>
      </p:sp>
      <p:sp>
        <p:nvSpPr>
          <p:cNvPr id="4" name="Title 3"/>
          <p:cNvSpPr>
            <a:spLocks noGrp="1"/>
          </p:cNvSpPr>
          <p:nvPr>
            <p:ph type="title"/>
          </p:nvPr>
        </p:nvSpPr>
        <p:spPr/>
        <p:txBody>
          <a:bodyPr/>
          <a:lstStyle/>
          <a:p>
            <a:r>
              <a:rPr lang="en-US" baseline="30000" dirty="0">
                <a:solidFill>
                  <a:srgbClr val="FF0000"/>
                </a:solidFill>
              </a:rPr>
              <a:t/>
            </a:r>
            <a:br>
              <a:rPr lang="en-US" baseline="30000" dirty="0">
                <a:solidFill>
                  <a:srgbClr val="FF0000"/>
                </a:solidFill>
              </a:rPr>
            </a:br>
            <a:r>
              <a:rPr lang="en-US" dirty="0"/>
              <a:t>Modifiable CV Risk Factors:</a:t>
            </a:r>
            <a:br>
              <a:rPr lang="en-US" dirty="0"/>
            </a:br>
            <a:r>
              <a:rPr lang="en-US" dirty="0"/>
              <a:t>Prevalence of Smoking</a:t>
            </a:r>
          </a:p>
        </p:txBody>
      </p:sp>
    </p:spTree>
    <p:extLst>
      <p:ext uri="{BB962C8B-B14F-4D97-AF65-F5344CB8AC3E}">
        <p14:creationId xmlns:p14="http://schemas.microsoft.com/office/powerpoint/2010/main" val="30832822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n7028 footers"/>
</p:tagLst>
</file>

<file path=ppt/theme/theme1.xml><?xml version="1.0" encoding="utf-8"?>
<a:theme xmlns:a="http://schemas.openxmlformats.org/drawingml/2006/main" name="11.10.03 Amgen Template">
  <a:themeElements>
    <a:clrScheme name="Amgen Theme">
      <a:dk1>
        <a:srgbClr val="000000"/>
      </a:dk1>
      <a:lt1>
        <a:srgbClr val="FFFFFF"/>
      </a:lt1>
      <a:dk2>
        <a:srgbClr val="777777"/>
      </a:dk2>
      <a:lt2>
        <a:srgbClr val="C0C0C0"/>
      </a:lt2>
      <a:accent1>
        <a:srgbClr val="007CC2"/>
      </a:accent1>
      <a:accent2>
        <a:srgbClr val="FCC30C"/>
      </a:accent2>
      <a:accent3>
        <a:srgbClr val="42865C"/>
      </a:accent3>
      <a:accent4>
        <a:srgbClr val="C0362C"/>
      </a:accent4>
      <a:accent5>
        <a:srgbClr val="003161"/>
      </a:accent5>
      <a:accent6>
        <a:srgbClr val="81B5E2"/>
      </a:accent6>
      <a:hlink>
        <a:srgbClr val="007CC2"/>
      </a:hlink>
      <a:folHlink>
        <a:srgbClr val="81B5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Amgen">
      <a:dk1>
        <a:sysClr val="windowText" lastClr="000000"/>
      </a:dk1>
      <a:lt1>
        <a:sysClr val="window" lastClr="FFFFFF"/>
      </a:lt1>
      <a:dk2>
        <a:srgbClr val="868686"/>
      </a:dk2>
      <a:lt2>
        <a:srgbClr val="2DBCB6"/>
      </a:lt2>
      <a:accent1>
        <a:srgbClr val="00A3C4"/>
      </a:accent1>
      <a:accent2>
        <a:srgbClr val="F3CC63"/>
      </a:accent2>
      <a:accent3>
        <a:srgbClr val="95CB6E"/>
      </a:accent3>
      <a:accent4>
        <a:srgbClr val="D14D2A"/>
      </a:accent4>
      <a:accent5>
        <a:srgbClr val="EC951A"/>
      </a:accent5>
      <a:accent6>
        <a:srgbClr val="0063C3"/>
      </a:accent6>
      <a:hlink>
        <a:srgbClr val="00A3C4"/>
      </a:hlink>
      <a:folHlink>
        <a:srgbClr val="2DBCB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mgen">
      <a:dk1>
        <a:sysClr val="windowText" lastClr="000000"/>
      </a:dk1>
      <a:lt1>
        <a:sysClr val="window" lastClr="FFFFFF"/>
      </a:lt1>
      <a:dk2>
        <a:srgbClr val="868686"/>
      </a:dk2>
      <a:lt2>
        <a:srgbClr val="2DBCB6"/>
      </a:lt2>
      <a:accent1>
        <a:srgbClr val="00A3C4"/>
      </a:accent1>
      <a:accent2>
        <a:srgbClr val="F3CC63"/>
      </a:accent2>
      <a:accent3>
        <a:srgbClr val="95CB6E"/>
      </a:accent3>
      <a:accent4>
        <a:srgbClr val="D14D2A"/>
      </a:accent4>
      <a:accent5>
        <a:srgbClr val="EC951A"/>
      </a:accent5>
      <a:accent6>
        <a:srgbClr val="0063C3"/>
      </a:accent6>
      <a:hlink>
        <a:srgbClr val="00A3C4"/>
      </a:hlink>
      <a:folHlink>
        <a:srgbClr val="2DBCB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ept Document" ma:contentTypeID="0x010100A61895BDB9A670468EC689B9FEE20D4300684415630E2F7A4D98E21C0B8CB1F4F4009084E69EF871A44099302130BD14962F" ma:contentTypeVersion="7" ma:contentTypeDescription="Dept Document" ma:contentTypeScope="" ma:versionID="e638b5873a45a6df7e2b95c1256463d8">
  <xsd:schema xmlns:xsd="http://www.w3.org/2001/XMLSchema" xmlns:p="http://schemas.microsoft.com/office/2006/metadata/properties" xmlns:ns2="ab87a544-7db6-4ad8-a722-03abd2490a9f" xmlns:ns3="39b91340-540f-4ce1-a303-61a708f507e8" targetNamespace="http://schemas.microsoft.com/office/2006/metadata/properties" ma:root="true" ma:fieldsID="618371a844789746c7356d4c6a6d0c41" ns2:_="" ns3:_="">
    <xsd:import namespace="ab87a544-7db6-4ad8-a722-03abd2490a9f"/>
    <xsd:import namespace="39b91340-540f-4ce1-a303-61a708f507e8"/>
    <xsd:element name="properties">
      <xsd:complexType>
        <xsd:sequence>
          <xsd:element name="documentManagement">
            <xsd:complexType>
              <xsd:all>
                <xsd:element ref="ns2:a_Document_Category" minOccurs="0"/>
                <xsd:element ref="ns2:a_Content_Category" minOccurs="0"/>
                <xsd:element ref="ns3:Notes0" minOccurs="0"/>
              </xsd:all>
            </xsd:complexType>
          </xsd:element>
        </xsd:sequence>
      </xsd:complexType>
    </xsd:element>
  </xsd:schema>
  <xsd:schema xmlns:xsd="http://www.w3.org/2001/XMLSchema" xmlns:dms="http://schemas.microsoft.com/office/2006/documentManagement/types" targetNamespace="ab87a544-7db6-4ad8-a722-03abd2490a9f" elementFormDefault="qualified">
    <xsd:import namespace="http://schemas.microsoft.com/office/2006/documentManagement/types"/>
    <xsd:element name="a_Document_Category" ma:index="8" nillable="true" ma:displayName="Document Category" ma:format="Dropdown" ma:internalName="a_Document_Category">
      <xsd:simpleType>
        <xsd:restriction base="dms:Choice">
          <xsd:enumeration value="Roadmap"/>
          <xsd:enumeration value="Budget"/>
          <xsd:enumeration value="Meeting Minutes"/>
          <xsd:enumeration value="Presentation"/>
          <xsd:enumeration value="Strategy"/>
          <xsd:enumeration value="White Paper"/>
          <xsd:enumeration value="Vendor"/>
          <xsd:enumeration value="Leadership"/>
          <xsd:enumeration value="Project"/>
          <xsd:enumeration value="Service"/>
          <xsd:enumeration value="Operations"/>
          <xsd:enumeration value="External Resources"/>
          <xsd:enumeration value="Reference"/>
        </xsd:restriction>
      </xsd:simpleType>
    </xsd:element>
    <xsd:element name="a_Content_Category" ma:index="9" nillable="true" ma:displayName="Content Category" ma:list="{ea7e9c02-1d3a-4479-a3e2-bfb5721b00b3}" ma:internalName="a_Content_Category" ma:showField="Title" ma:web="7e567ca9-0403-4824-87ec-8a351a935572">
      <xsd:simpleType>
        <xsd:restriction base="dms:Lookup"/>
      </xsd:simpleType>
    </xsd:element>
  </xsd:schema>
  <xsd:schema xmlns:xsd="http://www.w3.org/2001/XMLSchema" xmlns:dms="http://schemas.microsoft.com/office/2006/documentManagement/types" targetNamespace="39b91340-540f-4ce1-a303-61a708f507e8" elementFormDefault="qualified">
    <xsd:import namespace="http://schemas.microsoft.com/office/2006/documentManagement/types"/>
    <xsd:element name="Notes0" ma:index="10" nillable="true" ma:displayName="Notes" ma:internalName="Notes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a_Content_Category xmlns="ab87a544-7db6-4ad8-a722-03abd2490a9f" xsi:nil="true"/>
    <a_Document_Category xmlns="ab87a544-7db6-4ad8-a722-03abd2490a9f" xsi:nil="true"/>
    <Notes0 xmlns="39b91340-540f-4ce1-a303-61a708f507e8" xsi:nil="true"/>
  </documentManagement>
</p:properties>
</file>

<file path=customXml/itemProps1.xml><?xml version="1.0" encoding="utf-8"?>
<ds:datastoreItem xmlns:ds="http://schemas.openxmlformats.org/officeDocument/2006/customXml" ds:itemID="{6B85E91E-9198-4C34-8D0F-8136AAE528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87a544-7db6-4ad8-a722-03abd2490a9f"/>
    <ds:schemaRef ds:uri="39b91340-540f-4ce1-a303-61a708f507e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D7EBB99-8227-4520-81D6-9D5CE58EF89B}">
  <ds:schemaRefs>
    <ds:schemaRef ds:uri="http://schemas.microsoft.com/sharepoint/v3/contenttype/forms"/>
  </ds:schemaRefs>
</ds:datastoreItem>
</file>

<file path=customXml/itemProps3.xml><?xml version="1.0" encoding="utf-8"?>
<ds:datastoreItem xmlns:ds="http://schemas.openxmlformats.org/officeDocument/2006/customXml" ds:itemID="{8071E74B-8A63-4CF9-9BD3-039E3EBA9F2B}">
  <ds:schemaRefs>
    <ds:schemaRef ds:uri="http://www.w3.org/XML/1998/namespace"/>
    <ds:schemaRef ds:uri="http://purl.org/dc/elements/1.1/"/>
    <ds:schemaRef ds:uri="http://purl.org/dc/terms/"/>
    <ds:schemaRef ds:uri="ab87a544-7db6-4ad8-a722-03abd2490a9f"/>
    <ds:schemaRef ds:uri="http://purl.org/dc/dcmitype/"/>
    <ds:schemaRef ds:uri="http://schemas.microsoft.com/office/2006/metadata/properties"/>
    <ds:schemaRef ds:uri="http://schemas.openxmlformats.org/package/2006/metadata/core-properties"/>
    <ds:schemaRef ds:uri="http://schemas.microsoft.com/office/2006/documentManagement/types"/>
    <ds:schemaRef ds:uri="39b91340-540f-4ce1-a303-61a708f507e8"/>
  </ds:schemaRefs>
</ds:datastoreItem>
</file>

<file path=docProps/app.xml><?xml version="1.0" encoding="utf-8"?>
<Properties xmlns="http://schemas.openxmlformats.org/officeDocument/2006/extended-properties" xmlns:vt="http://schemas.openxmlformats.org/officeDocument/2006/docPropsVTypes">
  <Template/>
  <TotalTime>0</TotalTime>
  <Words>3109</Words>
  <Application>Microsoft Macintosh PowerPoint</Application>
  <PresentationFormat>On-screen Show (4:3)</PresentationFormat>
  <Paragraphs>519</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11.10.03 Amgen Template</vt:lpstr>
      <vt:lpstr>Unmet Need and  Modifiable and Non-modifiable  Risk Factors for Cardiovascular Disease</vt:lpstr>
      <vt:lpstr>PowerPoint Presentation</vt:lpstr>
      <vt:lpstr>US Prevalence and Impact of  MyocardiaI Infarction and Stroke1</vt:lpstr>
      <vt:lpstr>CVD Prevalence Increases with Age</vt:lpstr>
      <vt:lpstr>Recently, Declines in Heart Disease and CVD Mortality Have Slowed</vt:lpstr>
      <vt:lpstr>Multiple Modifiable and Non-modifiable Factors  May Contribute to Cardiovascular Risk </vt:lpstr>
      <vt:lpstr>Not All CVD Risk Is Modifiable</vt:lpstr>
      <vt:lpstr>Status of CV Health in the US  Stratified by Modifiable Risk Factors and Age</vt:lpstr>
      <vt:lpstr> Modifiable CV Risk Factors: Prevalence of Smoking</vt:lpstr>
      <vt:lpstr> Modifiable CV Risk Factors: Prevalence of Obesity*</vt:lpstr>
      <vt:lpstr> Modifiable CV Risk Factors: Prevalence of High Blood Pressure1</vt:lpstr>
      <vt:lpstr>CV Outcomes and Modifiable Risk Factors: Blood Pressure</vt:lpstr>
      <vt:lpstr>Prevalence of Diagnosed Diabetes  Has Increased Over Time</vt:lpstr>
      <vt:lpstr>Modifiable CV Risk Factors: Prevalence of Elevated Blood Lipids</vt:lpstr>
      <vt:lpstr>Approximately 48% of American Adults  With High LDL-C Receive Treatment</vt:lpstr>
      <vt:lpstr>Residual CV Risk Remains Despite Treatment for LDL-C</vt:lpstr>
      <vt:lpstr>Residual CV Risk Remains in Those Receiving Treatment with High-Intensity Statins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2011-10-03T21:15:16Z</dcterms:created>
  <dcterms:modified xsi:type="dcterms:W3CDTF">2017-02-16T16:38:55Z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0x010100A61895BDB9A670468EC689B9FEE20D4300684415630E2F7A4D98E21C0B8CB1F4F4009084E69EF871A44099302130BD14962F</vt:lpwstr>
  </property>
</Properties>
</file>