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Prata"/>
      <p:regular r:id="rId35"/>
    </p:embeddedFont>
    <p:embeddedFont>
      <p:font typeface="Bebas Neue"/>
      <p:regular r:id="rId36"/>
    </p:embeddedFont>
    <p:embeddedFont>
      <p:font typeface="Assistant"/>
      <p:regular r:id="rId37"/>
      <p:bold r:id="rId38"/>
    </p:embeddedFont>
    <p:embeddedFont>
      <p:font typeface="Gudea"/>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udea-bold.fntdata"/><Relationship Id="rId20" Type="http://schemas.openxmlformats.org/officeDocument/2006/relationships/slide" Target="slides/slide16.xml"/><Relationship Id="rId41" Type="http://schemas.openxmlformats.org/officeDocument/2006/relationships/font" Target="fonts/Gudea-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at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Assistant-regular.fntdata"/><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39" Type="http://schemas.openxmlformats.org/officeDocument/2006/relationships/font" Target="fonts/Gudea-regular.fntdata"/><Relationship Id="rId16" Type="http://schemas.openxmlformats.org/officeDocument/2006/relationships/slide" Target="slides/slide12.xml"/><Relationship Id="rId38" Type="http://schemas.openxmlformats.org/officeDocument/2006/relationships/font" Target="fonts/Assistan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3932c381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3932c381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2c9fb0bec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2c9fb0bec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2cab6dcc3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2cab6dcc3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013acee2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013acee2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c9fb0bec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2c9fb0bec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cab6dcc3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cab6dcc3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013acee2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013acee2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2c9fb0bec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2c9fb0bec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2cab6dcc3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2cab6dcc3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2cab6dcc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2cab6dcc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cab6dcc3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2cab6dcc3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0c7d16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d0c7d16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2cab6dcc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2cab6dcc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2cab6dcc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2cab6dcc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2d0967742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2d0967742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2cab6dcc3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2cab6dcc3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2cab6dcc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2cab6dcc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cb0c206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2cb0c206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2cab6dcc3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2cab6dcc3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2cab6dcc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2cab6dcc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2cb0c2062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2cb0c206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2cb0c2062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2cb0c206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cab6dcc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cab6dcc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cb0c206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2cb0c206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c9fb0be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c9fb0be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b0f9523dd_0_25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b0f9523dd_0_25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d0c7d16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d0c7d16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cab6dcc3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cab6dcc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013acee2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013acee2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04983" y="3115561"/>
            <a:ext cx="8328325" cy="4399975"/>
          </a:xfrm>
          <a:prstGeom prst="rect">
            <a:avLst/>
          </a:prstGeom>
          <a:noFill/>
          <a:ln>
            <a:noFill/>
          </a:ln>
        </p:spPr>
      </p:pic>
      <p:pic>
        <p:nvPicPr>
          <p:cNvPr id="10" name="Google Shape;10;p2"/>
          <p:cNvPicPr preferRelativeResize="0"/>
          <p:nvPr/>
        </p:nvPicPr>
        <p:blipFill>
          <a:blip r:embed="rId2">
            <a:alphaModFix/>
          </a:blip>
          <a:stretch>
            <a:fillRect/>
          </a:stretch>
        </p:blipFill>
        <p:spPr>
          <a:xfrm rot="10800000">
            <a:off x="-1939667" y="-2551539"/>
            <a:ext cx="8328325" cy="4399975"/>
          </a:xfrm>
          <a:prstGeom prst="rect">
            <a:avLst/>
          </a:prstGeom>
          <a:noFill/>
          <a:ln>
            <a:noFill/>
          </a:ln>
        </p:spPr>
      </p:pic>
      <p:sp>
        <p:nvSpPr>
          <p:cNvPr id="11" name="Google Shape;11;p2"/>
          <p:cNvSpPr txBox="1"/>
          <p:nvPr>
            <p:ph type="ctrTitle"/>
          </p:nvPr>
        </p:nvSpPr>
        <p:spPr>
          <a:xfrm>
            <a:off x="1096325" y="1370926"/>
            <a:ext cx="6951300" cy="187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85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2" name="Google Shape;12;p2"/>
          <p:cNvSpPr txBox="1"/>
          <p:nvPr>
            <p:ph idx="1" type="subTitle"/>
          </p:nvPr>
        </p:nvSpPr>
        <p:spPr>
          <a:xfrm>
            <a:off x="2125775" y="3409253"/>
            <a:ext cx="4892400" cy="4602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 name="Google Shape;13;p2"/>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pic>
        <p:nvPicPr>
          <p:cNvPr id="65" name="Google Shape;65;p11"/>
          <p:cNvPicPr preferRelativeResize="0"/>
          <p:nvPr/>
        </p:nvPicPr>
        <p:blipFill>
          <a:blip r:embed="rId2">
            <a:alphaModFix/>
          </a:blip>
          <a:stretch>
            <a:fillRect/>
          </a:stretch>
        </p:blipFill>
        <p:spPr>
          <a:xfrm rot="1858619">
            <a:off x="-1763744" y="3226612"/>
            <a:ext cx="8328325" cy="4399976"/>
          </a:xfrm>
          <a:prstGeom prst="rect">
            <a:avLst/>
          </a:prstGeom>
          <a:noFill/>
          <a:ln>
            <a:noFill/>
          </a:ln>
        </p:spPr>
      </p:pic>
      <p:pic>
        <p:nvPicPr>
          <p:cNvPr id="66" name="Google Shape;66;p11"/>
          <p:cNvPicPr preferRelativeResize="0"/>
          <p:nvPr/>
        </p:nvPicPr>
        <p:blipFill>
          <a:blip r:embed="rId2">
            <a:alphaModFix/>
          </a:blip>
          <a:stretch>
            <a:fillRect/>
          </a:stretch>
        </p:blipFill>
        <p:spPr>
          <a:xfrm rot="-8793983">
            <a:off x="3356739" y="-2438864"/>
            <a:ext cx="8328327" cy="4399973"/>
          </a:xfrm>
          <a:prstGeom prst="rect">
            <a:avLst/>
          </a:prstGeom>
          <a:noFill/>
          <a:ln>
            <a:noFill/>
          </a:ln>
        </p:spPr>
      </p:pic>
      <p:sp>
        <p:nvSpPr>
          <p:cNvPr id="67" name="Google Shape;67;p11"/>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hasCustomPrompt="1" type="title"/>
          </p:nvPr>
        </p:nvSpPr>
        <p:spPr>
          <a:xfrm>
            <a:off x="1500575" y="1228324"/>
            <a:ext cx="6143100" cy="17097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9" name="Google Shape;69;p11"/>
          <p:cNvSpPr txBox="1"/>
          <p:nvPr>
            <p:ph idx="1" type="subTitle"/>
          </p:nvPr>
        </p:nvSpPr>
        <p:spPr>
          <a:xfrm>
            <a:off x="1766700" y="3505987"/>
            <a:ext cx="5610600" cy="409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1" name="Shape 71"/>
        <p:cNvGrpSpPr/>
        <p:nvPr/>
      </p:nvGrpSpPr>
      <p:grpSpPr>
        <a:xfrm>
          <a:off x="0" y="0"/>
          <a:ext cx="0" cy="0"/>
          <a:chOff x="0" y="0"/>
          <a:chExt cx="0" cy="0"/>
        </a:xfrm>
      </p:grpSpPr>
      <p:pic>
        <p:nvPicPr>
          <p:cNvPr id="72" name="Google Shape;72;p13"/>
          <p:cNvPicPr preferRelativeResize="0"/>
          <p:nvPr/>
        </p:nvPicPr>
        <p:blipFill>
          <a:blip r:embed="rId2">
            <a:alphaModFix/>
          </a:blip>
          <a:stretch>
            <a:fillRect/>
          </a:stretch>
        </p:blipFill>
        <p:spPr>
          <a:xfrm rot="-10799995">
            <a:off x="5979663" y="3974153"/>
            <a:ext cx="3689825" cy="2403421"/>
          </a:xfrm>
          <a:prstGeom prst="rect">
            <a:avLst/>
          </a:prstGeom>
          <a:noFill/>
          <a:ln>
            <a:noFill/>
          </a:ln>
        </p:spPr>
      </p:pic>
      <p:pic>
        <p:nvPicPr>
          <p:cNvPr id="73" name="Google Shape;73;p13"/>
          <p:cNvPicPr preferRelativeResize="0"/>
          <p:nvPr/>
        </p:nvPicPr>
        <p:blipFill>
          <a:blip r:embed="rId2">
            <a:alphaModFix/>
          </a:blip>
          <a:stretch>
            <a:fillRect/>
          </a:stretch>
        </p:blipFill>
        <p:spPr>
          <a:xfrm rot="5">
            <a:off x="-906237" y="-1082797"/>
            <a:ext cx="3689825" cy="2403421"/>
          </a:xfrm>
          <a:prstGeom prst="rect">
            <a:avLst/>
          </a:prstGeom>
          <a:noFill/>
          <a:ln>
            <a:noFill/>
          </a:ln>
        </p:spPr>
      </p:pic>
      <p:sp>
        <p:nvSpPr>
          <p:cNvPr id="74" name="Google Shape;7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idx="2" type="title"/>
          </p:nvPr>
        </p:nvSpPr>
        <p:spPr>
          <a:xfrm>
            <a:off x="1106675" y="1408375"/>
            <a:ext cx="2245500" cy="68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 name="Google Shape;76;p13"/>
          <p:cNvSpPr txBox="1"/>
          <p:nvPr>
            <p:ph idx="3" type="title"/>
          </p:nvPr>
        </p:nvSpPr>
        <p:spPr>
          <a:xfrm>
            <a:off x="4724400" y="1408375"/>
            <a:ext cx="2245500" cy="68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7" name="Google Shape;77;p13"/>
          <p:cNvSpPr txBox="1"/>
          <p:nvPr>
            <p:ph idx="1" type="subTitle"/>
          </p:nvPr>
        </p:nvSpPr>
        <p:spPr>
          <a:xfrm>
            <a:off x="1106663" y="2094775"/>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3"/>
          <p:cNvSpPr txBox="1"/>
          <p:nvPr>
            <p:ph idx="4" type="subTitle"/>
          </p:nvPr>
        </p:nvSpPr>
        <p:spPr>
          <a:xfrm>
            <a:off x="4724388" y="2094775"/>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title"/>
          </p:nvPr>
        </p:nvSpPr>
        <p:spPr>
          <a:xfrm>
            <a:off x="1106675" y="3039813"/>
            <a:ext cx="2245500" cy="68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0" name="Google Shape;80;p13"/>
          <p:cNvSpPr txBox="1"/>
          <p:nvPr>
            <p:ph idx="6" type="title"/>
          </p:nvPr>
        </p:nvSpPr>
        <p:spPr>
          <a:xfrm>
            <a:off x="4724400" y="3039813"/>
            <a:ext cx="2245500" cy="68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1" name="Google Shape;81;p13"/>
          <p:cNvSpPr txBox="1"/>
          <p:nvPr>
            <p:ph idx="7" type="subTitle"/>
          </p:nvPr>
        </p:nvSpPr>
        <p:spPr>
          <a:xfrm>
            <a:off x="1106688" y="3726213"/>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 name="Google Shape;82;p13"/>
          <p:cNvSpPr txBox="1"/>
          <p:nvPr>
            <p:ph idx="8" type="subTitle"/>
          </p:nvPr>
        </p:nvSpPr>
        <p:spPr>
          <a:xfrm>
            <a:off x="4724392" y="3726213"/>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3580800" y="1408363"/>
            <a:ext cx="6864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4" name="Google Shape;84;p13"/>
          <p:cNvSpPr txBox="1"/>
          <p:nvPr>
            <p:ph hasCustomPrompt="1" idx="13" type="title"/>
          </p:nvPr>
        </p:nvSpPr>
        <p:spPr>
          <a:xfrm>
            <a:off x="3580800" y="3042201"/>
            <a:ext cx="6864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5" name="Google Shape;85;p13"/>
          <p:cNvSpPr txBox="1"/>
          <p:nvPr>
            <p:ph hasCustomPrompt="1" idx="14" type="title"/>
          </p:nvPr>
        </p:nvSpPr>
        <p:spPr>
          <a:xfrm>
            <a:off x="7185575" y="1408363"/>
            <a:ext cx="6864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6" name="Google Shape;86;p13"/>
          <p:cNvSpPr txBox="1"/>
          <p:nvPr>
            <p:ph hasCustomPrompt="1" idx="15" type="title"/>
          </p:nvPr>
        </p:nvSpPr>
        <p:spPr>
          <a:xfrm>
            <a:off x="7185575" y="3042201"/>
            <a:ext cx="6864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7" name="Google Shape;87;p13"/>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8" name="Shape 88"/>
        <p:cNvGrpSpPr/>
        <p:nvPr/>
      </p:nvGrpSpPr>
      <p:grpSpPr>
        <a:xfrm>
          <a:off x="0" y="0"/>
          <a:ext cx="0" cy="0"/>
          <a:chOff x="0" y="0"/>
          <a:chExt cx="0" cy="0"/>
        </a:xfrm>
      </p:grpSpPr>
      <p:pic>
        <p:nvPicPr>
          <p:cNvPr id="89" name="Google Shape;89;p14"/>
          <p:cNvPicPr preferRelativeResize="0"/>
          <p:nvPr/>
        </p:nvPicPr>
        <p:blipFill>
          <a:blip r:embed="rId2">
            <a:alphaModFix/>
          </a:blip>
          <a:stretch>
            <a:fillRect/>
          </a:stretch>
        </p:blipFill>
        <p:spPr>
          <a:xfrm rot="-212223">
            <a:off x="2857507" y="3004262"/>
            <a:ext cx="8328323" cy="4399973"/>
          </a:xfrm>
          <a:prstGeom prst="rect">
            <a:avLst/>
          </a:prstGeom>
          <a:noFill/>
          <a:ln>
            <a:noFill/>
          </a:ln>
        </p:spPr>
      </p:pic>
      <p:pic>
        <p:nvPicPr>
          <p:cNvPr id="90" name="Google Shape;90;p14"/>
          <p:cNvPicPr preferRelativeResize="0"/>
          <p:nvPr/>
        </p:nvPicPr>
        <p:blipFill>
          <a:blip r:embed="rId2">
            <a:alphaModFix/>
          </a:blip>
          <a:stretch>
            <a:fillRect/>
          </a:stretch>
        </p:blipFill>
        <p:spPr>
          <a:xfrm rot="10615668">
            <a:off x="-2188815" y="-2305712"/>
            <a:ext cx="8328324" cy="4399974"/>
          </a:xfrm>
          <a:prstGeom prst="rect">
            <a:avLst/>
          </a:prstGeom>
          <a:noFill/>
          <a:ln>
            <a:noFill/>
          </a:ln>
        </p:spPr>
      </p:pic>
      <p:sp>
        <p:nvSpPr>
          <p:cNvPr id="91" name="Google Shape;91;p14"/>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type="title"/>
          </p:nvPr>
        </p:nvSpPr>
        <p:spPr>
          <a:xfrm>
            <a:off x="4007950" y="1560850"/>
            <a:ext cx="3301200" cy="1266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3" name="Google Shape;93;p14"/>
          <p:cNvSpPr txBox="1"/>
          <p:nvPr>
            <p:ph hasCustomPrompt="1" idx="2" type="title"/>
          </p:nvPr>
        </p:nvSpPr>
        <p:spPr>
          <a:xfrm>
            <a:off x="2025350" y="1560825"/>
            <a:ext cx="1430100" cy="126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72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4" name="Google Shape;94;p14"/>
          <p:cNvSpPr txBox="1"/>
          <p:nvPr>
            <p:ph idx="1" type="subTitle"/>
          </p:nvPr>
        </p:nvSpPr>
        <p:spPr>
          <a:xfrm>
            <a:off x="4007950" y="3174463"/>
            <a:ext cx="2415300" cy="6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5" name="Shape 95"/>
        <p:cNvGrpSpPr/>
        <p:nvPr/>
      </p:nvGrpSpPr>
      <p:grpSpPr>
        <a:xfrm>
          <a:off x="0" y="0"/>
          <a:ext cx="0" cy="0"/>
          <a:chOff x="0" y="0"/>
          <a:chExt cx="0" cy="0"/>
        </a:xfrm>
      </p:grpSpPr>
      <p:pic>
        <p:nvPicPr>
          <p:cNvPr id="96" name="Google Shape;96;p15"/>
          <p:cNvPicPr preferRelativeResize="0"/>
          <p:nvPr/>
        </p:nvPicPr>
        <p:blipFill>
          <a:blip r:embed="rId2">
            <a:alphaModFix/>
          </a:blip>
          <a:stretch>
            <a:fillRect/>
          </a:stretch>
        </p:blipFill>
        <p:spPr>
          <a:xfrm flipH="1" rot="212223">
            <a:off x="-1573267" y="3245662"/>
            <a:ext cx="8328323" cy="4399973"/>
          </a:xfrm>
          <a:prstGeom prst="rect">
            <a:avLst/>
          </a:prstGeom>
          <a:noFill/>
          <a:ln>
            <a:noFill/>
          </a:ln>
        </p:spPr>
      </p:pic>
      <p:pic>
        <p:nvPicPr>
          <p:cNvPr id="97" name="Google Shape;97;p15"/>
          <p:cNvPicPr preferRelativeResize="0"/>
          <p:nvPr/>
        </p:nvPicPr>
        <p:blipFill>
          <a:blip r:embed="rId2">
            <a:alphaModFix/>
          </a:blip>
          <a:stretch>
            <a:fillRect/>
          </a:stretch>
        </p:blipFill>
        <p:spPr>
          <a:xfrm flipH="1" rot="-10615668">
            <a:off x="2293092" y="-2286662"/>
            <a:ext cx="8328324" cy="4399974"/>
          </a:xfrm>
          <a:prstGeom prst="rect">
            <a:avLst/>
          </a:prstGeom>
          <a:noFill/>
          <a:ln>
            <a:noFill/>
          </a:ln>
        </p:spPr>
      </p:pic>
      <p:sp>
        <p:nvSpPr>
          <p:cNvPr id="98" name="Google Shape;98;p15"/>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1743100" y="1443638"/>
            <a:ext cx="3625200" cy="1266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5"/>
          <p:cNvSpPr txBox="1"/>
          <p:nvPr>
            <p:ph hasCustomPrompt="1" idx="2" type="title"/>
          </p:nvPr>
        </p:nvSpPr>
        <p:spPr>
          <a:xfrm>
            <a:off x="5970800" y="2432963"/>
            <a:ext cx="1430100" cy="126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72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01" name="Google Shape;101;p15"/>
          <p:cNvSpPr txBox="1"/>
          <p:nvPr>
            <p:ph idx="1" type="subTitle"/>
          </p:nvPr>
        </p:nvSpPr>
        <p:spPr>
          <a:xfrm>
            <a:off x="1743100" y="3077742"/>
            <a:ext cx="2415300" cy="6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2">
            <a:alphaModFix/>
          </a:blip>
          <a:stretch>
            <a:fillRect/>
          </a:stretch>
        </p:blipFill>
        <p:spPr>
          <a:xfrm flipH="1" rot="-2144179">
            <a:off x="2750295" y="3036111"/>
            <a:ext cx="8328323" cy="4399976"/>
          </a:xfrm>
          <a:prstGeom prst="rect">
            <a:avLst/>
          </a:prstGeom>
          <a:noFill/>
          <a:ln>
            <a:noFill/>
          </a:ln>
        </p:spPr>
      </p:pic>
      <p:pic>
        <p:nvPicPr>
          <p:cNvPr id="104" name="Google Shape;104;p16"/>
          <p:cNvPicPr preferRelativeResize="0"/>
          <p:nvPr/>
        </p:nvPicPr>
        <p:blipFill>
          <a:blip r:embed="rId2">
            <a:alphaModFix/>
          </a:blip>
          <a:stretch>
            <a:fillRect/>
          </a:stretch>
        </p:blipFill>
        <p:spPr>
          <a:xfrm flipH="1" rot="8793983">
            <a:off x="-1798692" y="-2382739"/>
            <a:ext cx="8328327" cy="4399973"/>
          </a:xfrm>
          <a:prstGeom prst="rect">
            <a:avLst/>
          </a:prstGeom>
          <a:noFill/>
          <a:ln>
            <a:noFill/>
          </a:ln>
        </p:spPr>
      </p:pic>
      <p:sp>
        <p:nvSpPr>
          <p:cNvPr id="105" name="Google Shape;105;p16"/>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3933600" y="1415631"/>
            <a:ext cx="3649200" cy="1266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 name="Google Shape;107;p16"/>
          <p:cNvSpPr txBox="1"/>
          <p:nvPr>
            <p:ph hasCustomPrompt="1" idx="2" type="title"/>
          </p:nvPr>
        </p:nvSpPr>
        <p:spPr>
          <a:xfrm>
            <a:off x="1561200" y="1938288"/>
            <a:ext cx="1430100" cy="126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72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08" name="Google Shape;108;p16"/>
          <p:cNvSpPr txBox="1"/>
          <p:nvPr>
            <p:ph idx="1" type="subTitle"/>
          </p:nvPr>
        </p:nvSpPr>
        <p:spPr>
          <a:xfrm>
            <a:off x="3933601" y="3116011"/>
            <a:ext cx="2430900" cy="64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2">
            <a:alphaModFix/>
          </a:blip>
          <a:stretch>
            <a:fillRect/>
          </a:stretch>
        </p:blipFill>
        <p:spPr>
          <a:xfrm rot="5">
            <a:off x="-950887" y="-1176822"/>
            <a:ext cx="3689825" cy="2403421"/>
          </a:xfrm>
          <a:prstGeom prst="rect">
            <a:avLst/>
          </a:prstGeom>
          <a:noFill/>
          <a:ln>
            <a:noFill/>
          </a:ln>
        </p:spPr>
      </p:pic>
      <p:pic>
        <p:nvPicPr>
          <p:cNvPr id="111" name="Google Shape;111;p17"/>
          <p:cNvPicPr preferRelativeResize="0"/>
          <p:nvPr/>
        </p:nvPicPr>
        <p:blipFill>
          <a:blip r:embed="rId2">
            <a:alphaModFix/>
          </a:blip>
          <a:stretch>
            <a:fillRect/>
          </a:stretch>
        </p:blipFill>
        <p:spPr>
          <a:xfrm rot="-10799995">
            <a:off x="6372738" y="3953753"/>
            <a:ext cx="3689825" cy="2403421"/>
          </a:xfrm>
          <a:prstGeom prst="rect">
            <a:avLst/>
          </a:prstGeom>
          <a:noFill/>
          <a:ln>
            <a:noFill/>
          </a:ln>
        </p:spPr>
      </p:pic>
      <p:sp>
        <p:nvSpPr>
          <p:cNvPr id="112" name="Google Shape;112;p17"/>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2">
            <a:alphaModFix/>
          </a:blip>
          <a:stretch>
            <a:fillRect/>
          </a:stretch>
        </p:blipFill>
        <p:spPr>
          <a:xfrm rot="2477943">
            <a:off x="6145787" y="-1047194"/>
            <a:ext cx="3689827" cy="2403421"/>
          </a:xfrm>
          <a:prstGeom prst="rect">
            <a:avLst/>
          </a:prstGeom>
          <a:noFill/>
          <a:ln>
            <a:noFill/>
          </a:ln>
        </p:spPr>
      </p:pic>
      <p:pic>
        <p:nvPicPr>
          <p:cNvPr id="116" name="Google Shape;116;p18"/>
          <p:cNvPicPr preferRelativeResize="0"/>
          <p:nvPr/>
        </p:nvPicPr>
        <p:blipFill>
          <a:blip r:embed="rId2">
            <a:alphaModFix/>
          </a:blip>
          <a:stretch>
            <a:fillRect/>
          </a:stretch>
        </p:blipFill>
        <p:spPr>
          <a:xfrm rot="-8233330">
            <a:off x="-669940" y="3817454"/>
            <a:ext cx="3689827" cy="2403418"/>
          </a:xfrm>
          <a:prstGeom prst="rect">
            <a:avLst/>
          </a:prstGeom>
          <a:noFill/>
          <a:ln>
            <a:noFill/>
          </a:ln>
        </p:spPr>
      </p:pic>
      <p:sp>
        <p:nvSpPr>
          <p:cNvPr id="117" name="Google Shape;117;p18"/>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2">
            <a:alphaModFix/>
          </a:blip>
          <a:stretch>
            <a:fillRect/>
          </a:stretch>
        </p:blipFill>
        <p:spPr>
          <a:xfrm flipH="1" rot="-2477943">
            <a:off x="-661090" y="-1047194"/>
            <a:ext cx="3689827" cy="2403421"/>
          </a:xfrm>
          <a:prstGeom prst="rect">
            <a:avLst/>
          </a:prstGeom>
          <a:noFill/>
          <a:ln>
            <a:noFill/>
          </a:ln>
        </p:spPr>
      </p:pic>
      <p:pic>
        <p:nvPicPr>
          <p:cNvPr id="121" name="Google Shape;121;p19"/>
          <p:cNvPicPr preferRelativeResize="0"/>
          <p:nvPr/>
        </p:nvPicPr>
        <p:blipFill>
          <a:blip r:embed="rId2">
            <a:alphaModFix/>
          </a:blip>
          <a:stretch>
            <a:fillRect/>
          </a:stretch>
        </p:blipFill>
        <p:spPr>
          <a:xfrm flipH="1" rot="8233330">
            <a:off x="6197862" y="3741804"/>
            <a:ext cx="3689827" cy="2403418"/>
          </a:xfrm>
          <a:prstGeom prst="rect">
            <a:avLst/>
          </a:prstGeom>
          <a:noFill/>
          <a:ln>
            <a:noFill/>
          </a:ln>
        </p:spPr>
      </p:pic>
      <p:sp>
        <p:nvSpPr>
          <p:cNvPr id="122" name="Google Shape;122;p19"/>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2">
            <a:alphaModFix/>
          </a:blip>
          <a:stretch>
            <a:fillRect/>
          </a:stretch>
        </p:blipFill>
        <p:spPr>
          <a:xfrm flipH="1" rot="-5">
            <a:off x="6372738" y="-1176822"/>
            <a:ext cx="3689825" cy="2403421"/>
          </a:xfrm>
          <a:prstGeom prst="rect">
            <a:avLst/>
          </a:prstGeom>
          <a:noFill/>
          <a:ln>
            <a:noFill/>
          </a:ln>
        </p:spPr>
      </p:pic>
      <p:pic>
        <p:nvPicPr>
          <p:cNvPr id="126" name="Google Shape;126;p20"/>
          <p:cNvPicPr preferRelativeResize="0"/>
          <p:nvPr/>
        </p:nvPicPr>
        <p:blipFill>
          <a:blip r:embed="rId2">
            <a:alphaModFix/>
          </a:blip>
          <a:stretch>
            <a:fillRect/>
          </a:stretch>
        </p:blipFill>
        <p:spPr>
          <a:xfrm flipH="1" rot="10799995">
            <a:off x="-950887" y="3953753"/>
            <a:ext cx="3689825" cy="2403421"/>
          </a:xfrm>
          <a:prstGeom prst="rect">
            <a:avLst/>
          </a:prstGeom>
          <a:noFill/>
          <a:ln>
            <a:noFill/>
          </a:ln>
        </p:spPr>
      </p:pic>
      <p:sp>
        <p:nvSpPr>
          <p:cNvPr id="127" name="Google Shape;127;p20"/>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type="title"/>
          </p:nvPr>
        </p:nvSpPr>
        <p:spPr>
          <a:xfrm>
            <a:off x="720000" y="445025"/>
            <a:ext cx="7704000" cy="102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flipH="1">
            <a:off x="-1615817" y="3306061"/>
            <a:ext cx="8328325" cy="4399975"/>
          </a:xfrm>
          <a:prstGeom prst="rect">
            <a:avLst/>
          </a:prstGeom>
          <a:noFill/>
          <a:ln>
            <a:noFill/>
          </a:ln>
        </p:spPr>
      </p:pic>
      <p:pic>
        <p:nvPicPr>
          <p:cNvPr id="16" name="Google Shape;16;p3"/>
          <p:cNvPicPr preferRelativeResize="0"/>
          <p:nvPr/>
        </p:nvPicPr>
        <p:blipFill>
          <a:blip r:embed="rId2">
            <a:alphaModFix/>
          </a:blip>
          <a:stretch>
            <a:fillRect/>
          </a:stretch>
        </p:blipFill>
        <p:spPr>
          <a:xfrm flipH="1" rot="10800000">
            <a:off x="2514483" y="-2589639"/>
            <a:ext cx="8328325" cy="4399975"/>
          </a:xfrm>
          <a:prstGeom prst="rect">
            <a:avLst/>
          </a:prstGeom>
          <a:noFill/>
          <a:ln>
            <a:noFill/>
          </a:ln>
        </p:spPr>
      </p:pic>
      <p:sp>
        <p:nvSpPr>
          <p:cNvPr id="17" name="Google Shape;17;p3"/>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1813550" y="2639550"/>
            <a:ext cx="5517000" cy="6426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856800" y="1160663"/>
            <a:ext cx="1430100" cy="1266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72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0" name="Google Shape;20;p3"/>
          <p:cNvSpPr txBox="1"/>
          <p:nvPr>
            <p:ph idx="1" type="subTitle"/>
          </p:nvPr>
        </p:nvSpPr>
        <p:spPr>
          <a:xfrm>
            <a:off x="2144550" y="3627338"/>
            <a:ext cx="4854600" cy="35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2">
            <a:alphaModFix/>
          </a:blip>
          <a:stretch>
            <a:fillRect/>
          </a:stretch>
        </p:blipFill>
        <p:spPr>
          <a:xfrm rot="10800000">
            <a:off x="-1680967" y="-2541289"/>
            <a:ext cx="8328325" cy="4399975"/>
          </a:xfrm>
          <a:prstGeom prst="rect">
            <a:avLst/>
          </a:prstGeom>
          <a:noFill/>
          <a:ln>
            <a:noFill/>
          </a:ln>
        </p:spPr>
      </p:pic>
      <p:pic>
        <p:nvPicPr>
          <p:cNvPr id="131" name="Google Shape;131;p21"/>
          <p:cNvPicPr preferRelativeResize="0"/>
          <p:nvPr/>
        </p:nvPicPr>
        <p:blipFill>
          <a:blip r:embed="rId3">
            <a:alphaModFix/>
          </a:blip>
          <a:stretch>
            <a:fillRect/>
          </a:stretch>
        </p:blipFill>
        <p:spPr>
          <a:xfrm rot="-10799995">
            <a:off x="6585863" y="3718003"/>
            <a:ext cx="3689825" cy="2403421"/>
          </a:xfrm>
          <a:prstGeom prst="rect">
            <a:avLst/>
          </a:prstGeom>
          <a:noFill/>
          <a:ln>
            <a:noFill/>
          </a:ln>
        </p:spPr>
      </p:pic>
      <p:sp>
        <p:nvSpPr>
          <p:cNvPr id="132" name="Google Shape;132;p21"/>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3058525" y="3241805"/>
            <a:ext cx="4550400" cy="550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21"/>
          <p:cNvSpPr txBox="1"/>
          <p:nvPr>
            <p:ph idx="1" type="subTitle"/>
          </p:nvPr>
        </p:nvSpPr>
        <p:spPr>
          <a:xfrm>
            <a:off x="1534950" y="1283363"/>
            <a:ext cx="6074100" cy="1704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2">
            <a:alphaModFix/>
          </a:blip>
          <a:stretch>
            <a:fillRect/>
          </a:stretch>
        </p:blipFill>
        <p:spPr>
          <a:xfrm>
            <a:off x="-655437" y="-1181951"/>
            <a:ext cx="3689820" cy="2403418"/>
          </a:xfrm>
          <a:prstGeom prst="rect">
            <a:avLst/>
          </a:prstGeom>
          <a:noFill/>
          <a:ln>
            <a:noFill/>
          </a:ln>
        </p:spPr>
      </p:pic>
      <p:pic>
        <p:nvPicPr>
          <p:cNvPr id="137" name="Google Shape;137;p22"/>
          <p:cNvPicPr preferRelativeResize="0"/>
          <p:nvPr/>
        </p:nvPicPr>
        <p:blipFill>
          <a:blip r:embed="rId3">
            <a:alphaModFix/>
          </a:blip>
          <a:stretch>
            <a:fillRect/>
          </a:stretch>
        </p:blipFill>
        <p:spPr>
          <a:xfrm rot="-898517">
            <a:off x="3862582" y="3230861"/>
            <a:ext cx="8328327" cy="4399974"/>
          </a:xfrm>
          <a:prstGeom prst="rect">
            <a:avLst/>
          </a:prstGeom>
          <a:noFill/>
          <a:ln>
            <a:noFill/>
          </a:ln>
        </p:spPr>
      </p:pic>
      <p:sp>
        <p:nvSpPr>
          <p:cNvPr id="138" name="Google Shape;138;p22"/>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hasCustomPrompt="1" type="title"/>
          </p:nvPr>
        </p:nvSpPr>
        <p:spPr>
          <a:xfrm>
            <a:off x="1198050" y="1045100"/>
            <a:ext cx="3105300" cy="880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40" name="Google Shape;140;p22"/>
          <p:cNvSpPr txBox="1"/>
          <p:nvPr>
            <p:ph idx="1" type="subTitle"/>
          </p:nvPr>
        </p:nvSpPr>
        <p:spPr>
          <a:xfrm>
            <a:off x="1198038" y="2001375"/>
            <a:ext cx="31053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 name="Google Shape;141;p22"/>
          <p:cNvSpPr txBox="1"/>
          <p:nvPr>
            <p:ph hasCustomPrompt="1" idx="2" type="title"/>
          </p:nvPr>
        </p:nvSpPr>
        <p:spPr>
          <a:xfrm>
            <a:off x="4840644" y="1045100"/>
            <a:ext cx="3105300" cy="880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42" name="Google Shape;142;p22"/>
          <p:cNvSpPr txBox="1"/>
          <p:nvPr>
            <p:ph idx="3" type="subTitle"/>
          </p:nvPr>
        </p:nvSpPr>
        <p:spPr>
          <a:xfrm>
            <a:off x="4840638" y="2001375"/>
            <a:ext cx="31053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3" name="Google Shape;143;p22"/>
          <p:cNvSpPr txBox="1"/>
          <p:nvPr>
            <p:ph hasCustomPrompt="1" idx="4" type="title"/>
          </p:nvPr>
        </p:nvSpPr>
        <p:spPr>
          <a:xfrm>
            <a:off x="4840644" y="2863675"/>
            <a:ext cx="3105300" cy="880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44" name="Google Shape;144;p22"/>
          <p:cNvSpPr txBox="1"/>
          <p:nvPr>
            <p:ph idx="5" type="subTitle"/>
          </p:nvPr>
        </p:nvSpPr>
        <p:spPr>
          <a:xfrm>
            <a:off x="4840638" y="3819950"/>
            <a:ext cx="31053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5" name="Google Shape;145;p22"/>
          <p:cNvSpPr txBox="1"/>
          <p:nvPr>
            <p:ph hasCustomPrompt="1" idx="6" type="title"/>
          </p:nvPr>
        </p:nvSpPr>
        <p:spPr>
          <a:xfrm>
            <a:off x="1198050" y="2863675"/>
            <a:ext cx="3105300" cy="880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46" name="Google Shape;146;p22"/>
          <p:cNvSpPr txBox="1"/>
          <p:nvPr>
            <p:ph idx="7" type="subTitle"/>
          </p:nvPr>
        </p:nvSpPr>
        <p:spPr>
          <a:xfrm>
            <a:off x="1198038" y="3819950"/>
            <a:ext cx="31053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2">
            <a:alphaModFix/>
          </a:blip>
          <a:stretch>
            <a:fillRect/>
          </a:stretch>
        </p:blipFill>
        <p:spPr>
          <a:xfrm>
            <a:off x="3710183" y="3282036"/>
            <a:ext cx="8328325" cy="4399975"/>
          </a:xfrm>
          <a:prstGeom prst="rect">
            <a:avLst/>
          </a:prstGeom>
          <a:noFill/>
          <a:ln>
            <a:noFill/>
          </a:ln>
        </p:spPr>
      </p:pic>
      <p:pic>
        <p:nvPicPr>
          <p:cNvPr id="149" name="Google Shape;149;p23"/>
          <p:cNvPicPr preferRelativeResize="0"/>
          <p:nvPr/>
        </p:nvPicPr>
        <p:blipFill>
          <a:blip r:embed="rId3">
            <a:alphaModFix/>
          </a:blip>
          <a:stretch>
            <a:fillRect/>
          </a:stretch>
        </p:blipFill>
        <p:spPr>
          <a:xfrm rot="5">
            <a:off x="-1131700" y="-998247"/>
            <a:ext cx="3689825" cy="2403421"/>
          </a:xfrm>
          <a:prstGeom prst="rect">
            <a:avLst/>
          </a:prstGeom>
          <a:noFill/>
          <a:ln>
            <a:noFill/>
          </a:ln>
        </p:spPr>
      </p:pic>
      <p:sp>
        <p:nvSpPr>
          <p:cNvPr id="150" name="Google Shape;150;p23"/>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ph type="title"/>
          </p:nvPr>
        </p:nvSpPr>
        <p:spPr>
          <a:xfrm>
            <a:off x="6114000" y="2443689"/>
            <a:ext cx="2215500" cy="5220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2" name="Google Shape;152;p23"/>
          <p:cNvSpPr txBox="1"/>
          <p:nvPr>
            <p:ph idx="2" type="title"/>
          </p:nvPr>
        </p:nvSpPr>
        <p:spPr>
          <a:xfrm>
            <a:off x="3464255" y="2443689"/>
            <a:ext cx="2215500" cy="5220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3" name="Google Shape;153;p23"/>
          <p:cNvSpPr txBox="1"/>
          <p:nvPr>
            <p:ph idx="1" type="subTitle"/>
          </p:nvPr>
        </p:nvSpPr>
        <p:spPr>
          <a:xfrm>
            <a:off x="814501" y="3053831"/>
            <a:ext cx="2215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4" name="Google Shape;154;p23"/>
          <p:cNvSpPr txBox="1"/>
          <p:nvPr>
            <p:ph idx="3" type="subTitle"/>
          </p:nvPr>
        </p:nvSpPr>
        <p:spPr>
          <a:xfrm>
            <a:off x="3464249" y="3053831"/>
            <a:ext cx="2215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3"/>
          <p:cNvSpPr txBox="1"/>
          <p:nvPr>
            <p:ph idx="4" type="title"/>
          </p:nvPr>
        </p:nvSpPr>
        <p:spPr>
          <a:xfrm>
            <a:off x="814500" y="2443689"/>
            <a:ext cx="2215500" cy="5220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6" name="Google Shape;156;p23"/>
          <p:cNvSpPr txBox="1"/>
          <p:nvPr>
            <p:ph idx="5" type="subTitle"/>
          </p:nvPr>
        </p:nvSpPr>
        <p:spPr>
          <a:xfrm>
            <a:off x="6114001" y="3053831"/>
            <a:ext cx="2215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7" name="Google Shape;157;p2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2">
            <a:alphaModFix/>
          </a:blip>
          <a:stretch>
            <a:fillRect/>
          </a:stretch>
        </p:blipFill>
        <p:spPr>
          <a:xfrm flipH="1" rot="10799995">
            <a:off x="-824537" y="3877553"/>
            <a:ext cx="3689825" cy="2403421"/>
          </a:xfrm>
          <a:prstGeom prst="rect">
            <a:avLst/>
          </a:prstGeom>
          <a:noFill/>
          <a:ln>
            <a:noFill/>
          </a:ln>
        </p:spPr>
      </p:pic>
      <p:pic>
        <p:nvPicPr>
          <p:cNvPr id="160" name="Google Shape;160;p24"/>
          <p:cNvPicPr preferRelativeResize="0"/>
          <p:nvPr/>
        </p:nvPicPr>
        <p:blipFill>
          <a:blip r:embed="rId2">
            <a:alphaModFix/>
          </a:blip>
          <a:stretch>
            <a:fillRect/>
          </a:stretch>
        </p:blipFill>
        <p:spPr>
          <a:xfrm flipH="1" rot="-487517">
            <a:off x="6296534" y="-960496"/>
            <a:ext cx="3689828" cy="2403422"/>
          </a:xfrm>
          <a:prstGeom prst="rect">
            <a:avLst/>
          </a:prstGeom>
          <a:noFill/>
          <a:ln>
            <a:noFill/>
          </a:ln>
        </p:spPr>
      </p:pic>
      <p:sp>
        <p:nvSpPr>
          <p:cNvPr id="161" name="Google Shape;161;p24"/>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6019500" y="1516417"/>
            <a:ext cx="2404500" cy="449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3" name="Google Shape;163;p24"/>
          <p:cNvSpPr txBox="1"/>
          <p:nvPr>
            <p:ph idx="2" type="title"/>
          </p:nvPr>
        </p:nvSpPr>
        <p:spPr>
          <a:xfrm>
            <a:off x="3369747" y="1516417"/>
            <a:ext cx="2404500" cy="449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4" name="Google Shape;164;p24"/>
          <p:cNvSpPr txBox="1"/>
          <p:nvPr>
            <p:ph idx="1" type="subTitle"/>
          </p:nvPr>
        </p:nvSpPr>
        <p:spPr>
          <a:xfrm>
            <a:off x="720001" y="2066879"/>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5" name="Google Shape;165;p24"/>
          <p:cNvSpPr txBox="1"/>
          <p:nvPr>
            <p:ph idx="3" type="subTitle"/>
          </p:nvPr>
        </p:nvSpPr>
        <p:spPr>
          <a:xfrm>
            <a:off x="3369741" y="2066879"/>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6" name="Google Shape;166;p24"/>
          <p:cNvSpPr txBox="1"/>
          <p:nvPr>
            <p:ph idx="4" type="title"/>
          </p:nvPr>
        </p:nvSpPr>
        <p:spPr>
          <a:xfrm>
            <a:off x="720000" y="1516417"/>
            <a:ext cx="2404500" cy="449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7" name="Google Shape;167;p24"/>
          <p:cNvSpPr txBox="1"/>
          <p:nvPr>
            <p:ph idx="5" type="subTitle"/>
          </p:nvPr>
        </p:nvSpPr>
        <p:spPr>
          <a:xfrm>
            <a:off x="6019500" y="2066879"/>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2">
            <a:alphaModFix/>
          </a:blip>
          <a:stretch>
            <a:fillRect/>
          </a:stretch>
        </p:blipFill>
        <p:spPr>
          <a:xfrm rot="5">
            <a:off x="-505850" y="-1252347"/>
            <a:ext cx="3689825" cy="2403421"/>
          </a:xfrm>
          <a:prstGeom prst="rect">
            <a:avLst/>
          </a:prstGeom>
          <a:noFill/>
          <a:ln>
            <a:noFill/>
          </a:ln>
        </p:spPr>
      </p:pic>
      <p:pic>
        <p:nvPicPr>
          <p:cNvPr id="171" name="Google Shape;171;p25"/>
          <p:cNvPicPr preferRelativeResize="0"/>
          <p:nvPr/>
        </p:nvPicPr>
        <p:blipFill>
          <a:blip r:embed="rId2">
            <a:alphaModFix/>
          </a:blip>
          <a:stretch>
            <a:fillRect/>
          </a:stretch>
        </p:blipFill>
        <p:spPr>
          <a:xfrm rot="-10799995">
            <a:off x="6281050" y="3839803"/>
            <a:ext cx="3689825" cy="2403421"/>
          </a:xfrm>
          <a:prstGeom prst="rect">
            <a:avLst/>
          </a:prstGeom>
          <a:noFill/>
          <a:ln>
            <a:noFill/>
          </a:ln>
        </p:spPr>
      </p:pic>
      <p:sp>
        <p:nvSpPr>
          <p:cNvPr id="172" name="Google Shape;172;p25"/>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ph type="title"/>
          </p:nvPr>
        </p:nvSpPr>
        <p:spPr>
          <a:xfrm>
            <a:off x="1935763" y="1511738"/>
            <a:ext cx="2453700" cy="47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4" name="Google Shape;174;p25"/>
          <p:cNvSpPr txBox="1"/>
          <p:nvPr>
            <p:ph idx="2" type="title"/>
          </p:nvPr>
        </p:nvSpPr>
        <p:spPr>
          <a:xfrm>
            <a:off x="5613134" y="1511738"/>
            <a:ext cx="2453700" cy="47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5" name="Google Shape;175;p25"/>
          <p:cNvSpPr txBox="1"/>
          <p:nvPr>
            <p:ph idx="1" type="subTitle"/>
          </p:nvPr>
        </p:nvSpPr>
        <p:spPr>
          <a:xfrm>
            <a:off x="1935762" y="2071217"/>
            <a:ext cx="2453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25"/>
          <p:cNvSpPr txBox="1"/>
          <p:nvPr>
            <p:ph idx="3" type="subTitle"/>
          </p:nvPr>
        </p:nvSpPr>
        <p:spPr>
          <a:xfrm>
            <a:off x="5613125" y="2071217"/>
            <a:ext cx="2453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7" name="Google Shape;177;p25"/>
          <p:cNvSpPr txBox="1"/>
          <p:nvPr>
            <p:ph idx="4" type="title"/>
          </p:nvPr>
        </p:nvSpPr>
        <p:spPr>
          <a:xfrm>
            <a:off x="1935763" y="3036245"/>
            <a:ext cx="2453700" cy="47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8" name="Google Shape;178;p25"/>
          <p:cNvSpPr txBox="1"/>
          <p:nvPr>
            <p:ph idx="5" type="title"/>
          </p:nvPr>
        </p:nvSpPr>
        <p:spPr>
          <a:xfrm>
            <a:off x="5613134" y="3036245"/>
            <a:ext cx="2453700" cy="47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9" name="Google Shape;179;p25"/>
          <p:cNvSpPr txBox="1"/>
          <p:nvPr>
            <p:ph idx="6" type="subTitle"/>
          </p:nvPr>
        </p:nvSpPr>
        <p:spPr>
          <a:xfrm>
            <a:off x="1935762" y="3595725"/>
            <a:ext cx="2453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0" name="Google Shape;180;p25"/>
          <p:cNvSpPr txBox="1"/>
          <p:nvPr>
            <p:ph idx="7" type="subTitle"/>
          </p:nvPr>
        </p:nvSpPr>
        <p:spPr>
          <a:xfrm>
            <a:off x="5613125" y="3595725"/>
            <a:ext cx="2453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5"/>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182" name="Shape 182"/>
        <p:cNvGrpSpPr/>
        <p:nvPr/>
      </p:nvGrpSpPr>
      <p:grpSpPr>
        <a:xfrm>
          <a:off x="0" y="0"/>
          <a:ext cx="0" cy="0"/>
          <a:chOff x="0" y="0"/>
          <a:chExt cx="0" cy="0"/>
        </a:xfrm>
      </p:grpSpPr>
      <p:pic>
        <p:nvPicPr>
          <p:cNvPr id="183" name="Google Shape;183;p26"/>
          <p:cNvPicPr preferRelativeResize="0"/>
          <p:nvPr/>
        </p:nvPicPr>
        <p:blipFill>
          <a:blip r:embed="rId2">
            <a:alphaModFix/>
          </a:blip>
          <a:stretch>
            <a:fillRect/>
          </a:stretch>
        </p:blipFill>
        <p:spPr>
          <a:xfrm rot="-10799995">
            <a:off x="6281050" y="3839803"/>
            <a:ext cx="3689825" cy="2403421"/>
          </a:xfrm>
          <a:prstGeom prst="rect">
            <a:avLst/>
          </a:prstGeom>
          <a:noFill/>
          <a:ln>
            <a:noFill/>
          </a:ln>
        </p:spPr>
      </p:pic>
      <p:pic>
        <p:nvPicPr>
          <p:cNvPr id="184" name="Google Shape;184;p26"/>
          <p:cNvPicPr preferRelativeResize="0"/>
          <p:nvPr/>
        </p:nvPicPr>
        <p:blipFill>
          <a:blip r:embed="rId2">
            <a:alphaModFix/>
          </a:blip>
          <a:stretch>
            <a:fillRect/>
          </a:stretch>
        </p:blipFill>
        <p:spPr>
          <a:xfrm rot="5">
            <a:off x="-505850" y="-1252347"/>
            <a:ext cx="3689825" cy="2403421"/>
          </a:xfrm>
          <a:prstGeom prst="rect">
            <a:avLst/>
          </a:prstGeom>
          <a:noFill/>
          <a:ln>
            <a:noFill/>
          </a:ln>
        </p:spPr>
      </p:pic>
      <p:sp>
        <p:nvSpPr>
          <p:cNvPr id="185" name="Google Shape;185;p26"/>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ph type="title"/>
          </p:nvPr>
        </p:nvSpPr>
        <p:spPr>
          <a:xfrm>
            <a:off x="695388" y="1460513"/>
            <a:ext cx="2453700" cy="4788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7" name="Google Shape;187;p26"/>
          <p:cNvSpPr txBox="1"/>
          <p:nvPr>
            <p:ph idx="2" type="title"/>
          </p:nvPr>
        </p:nvSpPr>
        <p:spPr>
          <a:xfrm>
            <a:off x="5977072" y="1460513"/>
            <a:ext cx="2453700" cy="47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 name="Google Shape;188;p26"/>
          <p:cNvSpPr txBox="1"/>
          <p:nvPr>
            <p:ph idx="1" type="subTitle"/>
          </p:nvPr>
        </p:nvSpPr>
        <p:spPr>
          <a:xfrm>
            <a:off x="695412" y="2019992"/>
            <a:ext cx="24537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9" name="Google Shape;189;p26"/>
          <p:cNvSpPr txBox="1"/>
          <p:nvPr>
            <p:ph idx="3" type="subTitle"/>
          </p:nvPr>
        </p:nvSpPr>
        <p:spPr>
          <a:xfrm>
            <a:off x="5977087" y="2019992"/>
            <a:ext cx="2453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0" name="Google Shape;190;p26"/>
          <p:cNvSpPr txBox="1"/>
          <p:nvPr>
            <p:ph idx="4" type="title"/>
          </p:nvPr>
        </p:nvSpPr>
        <p:spPr>
          <a:xfrm>
            <a:off x="695413" y="2985020"/>
            <a:ext cx="2453700" cy="4788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1" name="Google Shape;191;p26"/>
          <p:cNvSpPr txBox="1"/>
          <p:nvPr>
            <p:ph idx="5" type="title"/>
          </p:nvPr>
        </p:nvSpPr>
        <p:spPr>
          <a:xfrm>
            <a:off x="5977072" y="2985020"/>
            <a:ext cx="2453700" cy="47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2" name="Google Shape;192;p26"/>
          <p:cNvSpPr txBox="1"/>
          <p:nvPr>
            <p:ph idx="6" type="subTitle"/>
          </p:nvPr>
        </p:nvSpPr>
        <p:spPr>
          <a:xfrm>
            <a:off x="695412" y="3544500"/>
            <a:ext cx="24537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6"/>
          <p:cNvSpPr txBox="1"/>
          <p:nvPr>
            <p:ph idx="7" type="subTitle"/>
          </p:nvPr>
        </p:nvSpPr>
        <p:spPr>
          <a:xfrm>
            <a:off x="5977087" y="3544500"/>
            <a:ext cx="24537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4" name="Google Shape;194;p26"/>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2">
            <a:alphaModFix/>
          </a:blip>
          <a:stretch>
            <a:fillRect/>
          </a:stretch>
        </p:blipFill>
        <p:spPr>
          <a:xfrm flipH="1" rot="10799995">
            <a:off x="-614469" y="3911189"/>
            <a:ext cx="3689825" cy="2403421"/>
          </a:xfrm>
          <a:prstGeom prst="rect">
            <a:avLst/>
          </a:prstGeom>
          <a:noFill/>
          <a:ln>
            <a:noFill/>
          </a:ln>
        </p:spPr>
      </p:pic>
      <p:pic>
        <p:nvPicPr>
          <p:cNvPr id="197" name="Google Shape;197;p27"/>
          <p:cNvPicPr preferRelativeResize="0"/>
          <p:nvPr/>
        </p:nvPicPr>
        <p:blipFill>
          <a:blip r:embed="rId2">
            <a:alphaModFix/>
          </a:blip>
          <a:stretch>
            <a:fillRect/>
          </a:stretch>
        </p:blipFill>
        <p:spPr>
          <a:xfrm flipH="1" rot="-5">
            <a:off x="6394706" y="-1089141"/>
            <a:ext cx="3689825" cy="2403421"/>
          </a:xfrm>
          <a:prstGeom prst="rect">
            <a:avLst/>
          </a:prstGeom>
          <a:noFill/>
          <a:ln>
            <a:noFill/>
          </a:ln>
        </p:spPr>
      </p:pic>
      <p:sp>
        <p:nvSpPr>
          <p:cNvPr id="198" name="Google Shape;198;p27"/>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txBox="1"/>
          <p:nvPr>
            <p:ph type="title"/>
          </p:nvPr>
        </p:nvSpPr>
        <p:spPr>
          <a:xfrm>
            <a:off x="824075" y="1536899"/>
            <a:ext cx="2055000" cy="450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0" name="Google Shape;200;p27"/>
          <p:cNvSpPr txBox="1"/>
          <p:nvPr>
            <p:ph idx="2" type="title"/>
          </p:nvPr>
        </p:nvSpPr>
        <p:spPr>
          <a:xfrm>
            <a:off x="3544567" y="1536899"/>
            <a:ext cx="2055000" cy="450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1" name="Google Shape;201;p27"/>
          <p:cNvSpPr txBox="1"/>
          <p:nvPr>
            <p:ph idx="1" type="subTitle"/>
          </p:nvPr>
        </p:nvSpPr>
        <p:spPr>
          <a:xfrm>
            <a:off x="824075" y="2099814"/>
            <a:ext cx="2055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2" name="Google Shape;202;p27"/>
          <p:cNvSpPr txBox="1"/>
          <p:nvPr>
            <p:ph idx="3" type="subTitle"/>
          </p:nvPr>
        </p:nvSpPr>
        <p:spPr>
          <a:xfrm>
            <a:off x="3544563" y="2099814"/>
            <a:ext cx="2055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27"/>
          <p:cNvSpPr txBox="1"/>
          <p:nvPr>
            <p:ph idx="4" type="title"/>
          </p:nvPr>
        </p:nvSpPr>
        <p:spPr>
          <a:xfrm>
            <a:off x="824075" y="3061298"/>
            <a:ext cx="2055000" cy="450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4" name="Google Shape;204;p27"/>
          <p:cNvSpPr txBox="1"/>
          <p:nvPr>
            <p:ph idx="5" type="title"/>
          </p:nvPr>
        </p:nvSpPr>
        <p:spPr>
          <a:xfrm>
            <a:off x="3544567" y="3061298"/>
            <a:ext cx="2055000" cy="450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5" name="Google Shape;205;p27"/>
          <p:cNvSpPr txBox="1"/>
          <p:nvPr>
            <p:ph idx="6" type="subTitle"/>
          </p:nvPr>
        </p:nvSpPr>
        <p:spPr>
          <a:xfrm>
            <a:off x="824075" y="3624314"/>
            <a:ext cx="2055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27"/>
          <p:cNvSpPr txBox="1"/>
          <p:nvPr>
            <p:ph idx="7" type="subTitle"/>
          </p:nvPr>
        </p:nvSpPr>
        <p:spPr>
          <a:xfrm>
            <a:off x="3544563" y="3624314"/>
            <a:ext cx="2055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 name="Google Shape;207;p27"/>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8" name="Google Shape;208;p27"/>
          <p:cNvSpPr txBox="1"/>
          <p:nvPr>
            <p:ph idx="9" type="title"/>
          </p:nvPr>
        </p:nvSpPr>
        <p:spPr>
          <a:xfrm>
            <a:off x="6265046" y="1536899"/>
            <a:ext cx="2055000" cy="450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09" name="Google Shape;209;p27"/>
          <p:cNvSpPr txBox="1"/>
          <p:nvPr>
            <p:ph idx="13" type="subTitle"/>
          </p:nvPr>
        </p:nvSpPr>
        <p:spPr>
          <a:xfrm>
            <a:off x="6265037" y="2099814"/>
            <a:ext cx="2055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0" name="Google Shape;210;p27"/>
          <p:cNvSpPr txBox="1"/>
          <p:nvPr>
            <p:ph idx="14" type="title"/>
          </p:nvPr>
        </p:nvSpPr>
        <p:spPr>
          <a:xfrm>
            <a:off x="6265046" y="3061298"/>
            <a:ext cx="2055000" cy="450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11" name="Google Shape;211;p27"/>
          <p:cNvSpPr txBox="1"/>
          <p:nvPr>
            <p:ph idx="15" type="subTitle"/>
          </p:nvPr>
        </p:nvSpPr>
        <p:spPr>
          <a:xfrm>
            <a:off x="6265037" y="3624314"/>
            <a:ext cx="2055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9">
    <p:spTree>
      <p:nvGrpSpPr>
        <p:cNvPr id="212" name="Shape 212"/>
        <p:cNvGrpSpPr/>
        <p:nvPr/>
      </p:nvGrpSpPr>
      <p:grpSpPr>
        <a:xfrm>
          <a:off x="0" y="0"/>
          <a:ext cx="0" cy="0"/>
          <a:chOff x="0" y="0"/>
          <a:chExt cx="0" cy="0"/>
        </a:xfrm>
      </p:grpSpPr>
      <p:pic>
        <p:nvPicPr>
          <p:cNvPr id="213" name="Google Shape;213;p28"/>
          <p:cNvPicPr preferRelativeResize="0"/>
          <p:nvPr/>
        </p:nvPicPr>
        <p:blipFill>
          <a:blip r:embed="rId2">
            <a:alphaModFix/>
          </a:blip>
          <a:stretch>
            <a:fillRect/>
          </a:stretch>
        </p:blipFill>
        <p:spPr>
          <a:xfrm rot="2477943">
            <a:off x="6145787" y="-1047194"/>
            <a:ext cx="3689827" cy="2403421"/>
          </a:xfrm>
          <a:prstGeom prst="rect">
            <a:avLst/>
          </a:prstGeom>
          <a:noFill/>
          <a:ln>
            <a:noFill/>
          </a:ln>
        </p:spPr>
      </p:pic>
      <p:pic>
        <p:nvPicPr>
          <p:cNvPr id="214" name="Google Shape;214;p28"/>
          <p:cNvPicPr preferRelativeResize="0"/>
          <p:nvPr/>
        </p:nvPicPr>
        <p:blipFill>
          <a:blip r:embed="rId2">
            <a:alphaModFix/>
          </a:blip>
          <a:stretch>
            <a:fillRect/>
          </a:stretch>
        </p:blipFill>
        <p:spPr>
          <a:xfrm rot="-8233330">
            <a:off x="-669940" y="3817454"/>
            <a:ext cx="3689827" cy="2403418"/>
          </a:xfrm>
          <a:prstGeom prst="rect">
            <a:avLst/>
          </a:prstGeom>
          <a:noFill/>
          <a:ln>
            <a:noFill/>
          </a:ln>
        </p:spPr>
      </p:pic>
      <p:sp>
        <p:nvSpPr>
          <p:cNvPr id="215" name="Google Shape;215;p28"/>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ph idx="1" type="subTitle"/>
          </p:nvPr>
        </p:nvSpPr>
        <p:spPr>
          <a:xfrm>
            <a:off x="1400688" y="194702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28"/>
          <p:cNvSpPr txBox="1"/>
          <p:nvPr>
            <p:ph idx="2" type="subTitle"/>
          </p:nvPr>
        </p:nvSpPr>
        <p:spPr>
          <a:xfrm>
            <a:off x="1400663" y="261987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28"/>
          <p:cNvSpPr txBox="1"/>
          <p:nvPr>
            <p:ph idx="3" type="subTitle"/>
          </p:nvPr>
        </p:nvSpPr>
        <p:spPr>
          <a:xfrm>
            <a:off x="1400688" y="329272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28"/>
          <p:cNvSpPr txBox="1"/>
          <p:nvPr>
            <p:ph idx="4" type="subTitle"/>
          </p:nvPr>
        </p:nvSpPr>
        <p:spPr>
          <a:xfrm>
            <a:off x="1400663" y="396557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28"/>
          <p:cNvSpPr txBox="1"/>
          <p:nvPr>
            <p:ph type="title"/>
          </p:nvPr>
        </p:nvSpPr>
        <p:spPr>
          <a:xfrm>
            <a:off x="719975" y="445025"/>
            <a:ext cx="770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28"/>
          <p:cNvSpPr txBox="1"/>
          <p:nvPr>
            <p:ph idx="5" type="subTitle"/>
          </p:nvPr>
        </p:nvSpPr>
        <p:spPr>
          <a:xfrm>
            <a:off x="1400688" y="127417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28"/>
          <p:cNvSpPr txBox="1"/>
          <p:nvPr>
            <p:ph idx="6" type="subTitle"/>
          </p:nvPr>
        </p:nvSpPr>
        <p:spPr>
          <a:xfrm>
            <a:off x="5363112" y="194702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3" name="Google Shape;223;p28"/>
          <p:cNvSpPr txBox="1"/>
          <p:nvPr>
            <p:ph idx="7" type="subTitle"/>
          </p:nvPr>
        </p:nvSpPr>
        <p:spPr>
          <a:xfrm>
            <a:off x="5363087" y="261987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8"/>
          <p:cNvSpPr txBox="1"/>
          <p:nvPr>
            <p:ph idx="8" type="subTitle"/>
          </p:nvPr>
        </p:nvSpPr>
        <p:spPr>
          <a:xfrm>
            <a:off x="5363112" y="329272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28"/>
          <p:cNvSpPr txBox="1"/>
          <p:nvPr>
            <p:ph idx="9" type="subTitle"/>
          </p:nvPr>
        </p:nvSpPr>
        <p:spPr>
          <a:xfrm>
            <a:off x="5363087" y="396557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 name="Google Shape;226;p28"/>
          <p:cNvSpPr txBox="1"/>
          <p:nvPr>
            <p:ph idx="13" type="subTitle"/>
          </p:nvPr>
        </p:nvSpPr>
        <p:spPr>
          <a:xfrm>
            <a:off x="5363112" y="1274175"/>
            <a:ext cx="3060900" cy="47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227" name="Shape 227"/>
        <p:cNvGrpSpPr/>
        <p:nvPr/>
      </p:nvGrpSpPr>
      <p:grpSpPr>
        <a:xfrm>
          <a:off x="0" y="0"/>
          <a:ext cx="0" cy="0"/>
          <a:chOff x="0" y="0"/>
          <a:chExt cx="0" cy="0"/>
        </a:xfrm>
      </p:grpSpPr>
      <p:pic>
        <p:nvPicPr>
          <p:cNvPr id="228" name="Google Shape;228;p29"/>
          <p:cNvPicPr preferRelativeResize="0"/>
          <p:nvPr/>
        </p:nvPicPr>
        <p:blipFill>
          <a:blip r:embed="rId2">
            <a:alphaModFix/>
          </a:blip>
          <a:stretch>
            <a:fillRect/>
          </a:stretch>
        </p:blipFill>
        <p:spPr>
          <a:xfrm>
            <a:off x="3591333" y="3314461"/>
            <a:ext cx="8328325" cy="4399975"/>
          </a:xfrm>
          <a:prstGeom prst="rect">
            <a:avLst/>
          </a:prstGeom>
          <a:noFill/>
          <a:ln>
            <a:noFill/>
          </a:ln>
        </p:spPr>
      </p:pic>
      <p:pic>
        <p:nvPicPr>
          <p:cNvPr id="229" name="Google Shape;229;p29"/>
          <p:cNvPicPr preferRelativeResize="0"/>
          <p:nvPr/>
        </p:nvPicPr>
        <p:blipFill>
          <a:blip r:embed="rId3">
            <a:alphaModFix/>
          </a:blip>
          <a:stretch>
            <a:fillRect/>
          </a:stretch>
        </p:blipFill>
        <p:spPr>
          <a:xfrm flipH="1" rot="-2491617">
            <a:off x="-537369" y="-1084697"/>
            <a:ext cx="3689821" cy="2403424"/>
          </a:xfrm>
          <a:prstGeom prst="rect">
            <a:avLst/>
          </a:prstGeom>
          <a:noFill/>
          <a:ln>
            <a:noFill/>
          </a:ln>
        </p:spPr>
      </p:pic>
      <p:sp>
        <p:nvSpPr>
          <p:cNvPr id="230" name="Google Shape;230;p29"/>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txBox="1"/>
          <p:nvPr>
            <p:ph type="title"/>
          </p:nvPr>
        </p:nvSpPr>
        <p:spPr>
          <a:xfrm>
            <a:off x="4931100" y="1113475"/>
            <a:ext cx="3413100" cy="157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rgbClr val="19191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2" name="Google Shape;232;p29"/>
          <p:cNvSpPr txBox="1"/>
          <p:nvPr>
            <p:ph idx="1" type="subTitle"/>
          </p:nvPr>
        </p:nvSpPr>
        <p:spPr>
          <a:xfrm>
            <a:off x="4931100" y="2964375"/>
            <a:ext cx="3413100" cy="12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29"/>
          <p:cNvSpPr/>
          <p:nvPr>
            <p:ph idx="2" type="pic"/>
          </p:nvPr>
        </p:nvSpPr>
        <p:spPr>
          <a:xfrm>
            <a:off x="1356400" y="1192130"/>
            <a:ext cx="2855100" cy="28551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234" name="Shape 234"/>
        <p:cNvGrpSpPr/>
        <p:nvPr/>
      </p:nvGrpSpPr>
      <p:grpSpPr>
        <a:xfrm>
          <a:off x="0" y="0"/>
          <a:ext cx="0" cy="0"/>
          <a:chOff x="0" y="0"/>
          <a:chExt cx="0" cy="0"/>
        </a:xfrm>
      </p:grpSpPr>
      <p:pic>
        <p:nvPicPr>
          <p:cNvPr id="235" name="Google Shape;235;p30"/>
          <p:cNvPicPr preferRelativeResize="0"/>
          <p:nvPr/>
        </p:nvPicPr>
        <p:blipFill>
          <a:blip r:embed="rId2">
            <a:alphaModFix/>
          </a:blip>
          <a:stretch>
            <a:fillRect/>
          </a:stretch>
        </p:blipFill>
        <p:spPr>
          <a:xfrm>
            <a:off x="3591333" y="3314461"/>
            <a:ext cx="8328325" cy="4399975"/>
          </a:xfrm>
          <a:prstGeom prst="rect">
            <a:avLst/>
          </a:prstGeom>
          <a:noFill/>
          <a:ln>
            <a:noFill/>
          </a:ln>
        </p:spPr>
      </p:pic>
      <p:pic>
        <p:nvPicPr>
          <p:cNvPr id="236" name="Google Shape;236;p30"/>
          <p:cNvPicPr preferRelativeResize="0"/>
          <p:nvPr/>
        </p:nvPicPr>
        <p:blipFill>
          <a:blip r:embed="rId3">
            <a:alphaModFix/>
          </a:blip>
          <a:stretch>
            <a:fillRect/>
          </a:stretch>
        </p:blipFill>
        <p:spPr>
          <a:xfrm flipH="1" rot="-2491617">
            <a:off x="-537369" y="-1084697"/>
            <a:ext cx="3689821" cy="2403424"/>
          </a:xfrm>
          <a:prstGeom prst="rect">
            <a:avLst/>
          </a:prstGeom>
          <a:noFill/>
          <a:ln>
            <a:noFill/>
          </a:ln>
        </p:spPr>
      </p:pic>
      <p:sp>
        <p:nvSpPr>
          <p:cNvPr id="237" name="Google Shape;237;p30"/>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txBox="1"/>
          <p:nvPr>
            <p:ph type="title"/>
          </p:nvPr>
        </p:nvSpPr>
        <p:spPr>
          <a:xfrm>
            <a:off x="956250" y="1468382"/>
            <a:ext cx="3218400" cy="1088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9" name="Google Shape;239;p30"/>
          <p:cNvSpPr txBox="1"/>
          <p:nvPr>
            <p:ph idx="1" type="subTitle"/>
          </p:nvPr>
        </p:nvSpPr>
        <p:spPr>
          <a:xfrm>
            <a:off x="956250" y="2810020"/>
            <a:ext cx="3218400" cy="94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a:blip r:embed="rId2">
            <a:alphaModFix/>
          </a:blip>
          <a:stretch>
            <a:fillRect/>
          </a:stretch>
        </p:blipFill>
        <p:spPr>
          <a:xfrm rot="2477943">
            <a:off x="6145787" y="-1047194"/>
            <a:ext cx="3689827" cy="2403421"/>
          </a:xfrm>
          <a:prstGeom prst="rect">
            <a:avLst/>
          </a:prstGeom>
          <a:noFill/>
          <a:ln>
            <a:noFill/>
          </a:ln>
        </p:spPr>
      </p:pic>
      <p:pic>
        <p:nvPicPr>
          <p:cNvPr id="23" name="Google Shape;23;p4"/>
          <p:cNvPicPr preferRelativeResize="0"/>
          <p:nvPr/>
        </p:nvPicPr>
        <p:blipFill>
          <a:blip r:embed="rId2">
            <a:alphaModFix/>
          </a:blip>
          <a:stretch>
            <a:fillRect/>
          </a:stretch>
        </p:blipFill>
        <p:spPr>
          <a:xfrm rot="-8233330">
            <a:off x="-669940" y="3817454"/>
            <a:ext cx="3689827" cy="2403418"/>
          </a:xfrm>
          <a:prstGeom prst="rect">
            <a:avLst/>
          </a:prstGeom>
          <a:noFill/>
          <a:ln>
            <a:noFill/>
          </a:ln>
        </p:spPr>
      </p:pic>
      <p:sp>
        <p:nvSpPr>
          <p:cNvPr id="24" name="Google Shape;24;p4"/>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200"/>
            </a:lvl1pPr>
            <a:lvl2pPr indent="-304800" lvl="1" marL="914400">
              <a:spcBef>
                <a:spcPts val="0"/>
              </a:spcBef>
              <a:spcAft>
                <a:spcPts val="0"/>
              </a:spcAft>
              <a:buSzPts val="1200"/>
              <a:buFont typeface="Roboto Condensed Light"/>
              <a:buChar char="○"/>
              <a:defRPr/>
            </a:lvl2pPr>
            <a:lvl3pPr indent="-304800" lvl="2" marL="1371600">
              <a:spcBef>
                <a:spcPts val="0"/>
              </a:spcBef>
              <a:spcAft>
                <a:spcPts val="0"/>
              </a:spcAft>
              <a:buSzPts val="1200"/>
              <a:buFont typeface="Roboto Condensed Light"/>
              <a:buChar char="■"/>
              <a:defRPr/>
            </a:lvl3pPr>
            <a:lvl4pPr indent="-304800" lvl="3" marL="1828800">
              <a:spcBef>
                <a:spcPts val="0"/>
              </a:spcBef>
              <a:spcAft>
                <a:spcPts val="0"/>
              </a:spcAft>
              <a:buSzPts val="1200"/>
              <a:buFont typeface="Roboto Condensed Light"/>
              <a:buChar char="●"/>
              <a:defRPr/>
            </a:lvl4pPr>
            <a:lvl5pPr indent="-304800" lvl="4" marL="2286000">
              <a:spcBef>
                <a:spcPts val="0"/>
              </a:spcBef>
              <a:spcAft>
                <a:spcPts val="0"/>
              </a:spcAft>
              <a:buSzPts val="1200"/>
              <a:buFont typeface="Roboto Condensed Light"/>
              <a:buChar char="○"/>
              <a:defRPr/>
            </a:lvl5pPr>
            <a:lvl6pPr indent="-304800" lvl="5" marL="2743200">
              <a:spcBef>
                <a:spcPts val="0"/>
              </a:spcBef>
              <a:spcAft>
                <a:spcPts val="0"/>
              </a:spcAft>
              <a:buSzPts val="1200"/>
              <a:buFont typeface="Roboto Condensed Light"/>
              <a:buChar char="■"/>
              <a:defRPr/>
            </a:lvl6pPr>
            <a:lvl7pPr indent="-304800" lvl="6" marL="3200400">
              <a:spcBef>
                <a:spcPts val="0"/>
              </a:spcBef>
              <a:spcAft>
                <a:spcPts val="0"/>
              </a:spcAft>
              <a:buSzPts val="1200"/>
              <a:buFont typeface="Roboto Condensed Light"/>
              <a:buChar char="●"/>
              <a:defRPr/>
            </a:lvl7pPr>
            <a:lvl8pPr indent="-304800" lvl="7" marL="3657600">
              <a:spcBef>
                <a:spcPts val="0"/>
              </a:spcBef>
              <a:spcAft>
                <a:spcPts val="0"/>
              </a:spcAft>
              <a:buSzPts val="1200"/>
              <a:buFont typeface="Roboto Condensed Light"/>
              <a:buChar char="○"/>
              <a:defRPr/>
            </a:lvl8pPr>
            <a:lvl9pPr indent="-304800" lvl="8" marL="4114800">
              <a:spcBef>
                <a:spcPts val="0"/>
              </a:spcBef>
              <a:spcAft>
                <a:spcPts val="0"/>
              </a:spcAft>
              <a:buSzPts val="1200"/>
              <a:buFont typeface="Roboto Condensed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40" name="Shape 240"/>
        <p:cNvGrpSpPr/>
        <p:nvPr/>
      </p:nvGrpSpPr>
      <p:grpSpPr>
        <a:xfrm>
          <a:off x="0" y="0"/>
          <a:ext cx="0" cy="0"/>
          <a:chOff x="0" y="0"/>
          <a:chExt cx="0" cy="0"/>
        </a:xfrm>
      </p:grpSpPr>
      <p:pic>
        <p:nvPicPr>
          <p:cNvPr id="241" name="Google Shape;241;p31"/>
          <p:cNvPicPr preferRelativeResize="0"/>
          <p:nvPr/>
        </p:nvPicPr>
        <p:blipFill>
          <a:blip r:embed="rId2">
            <a:alphaModFix/>
          </a:blip>
          <a:stretch>
            <a:fillRect/>
          </a:stretch>
        </p:blipFill>
        <p:spPr>
          <a:xfrm rot="-10619803">
            <a:off x="-1513968" y="-2582289"/>
            <a:ext cx="8328326" cy="4399975"/>
          </a:xfrm>
          <a:prstGeom prst="rect">
            <a:avLst/>
          </a:prstGeom>
          <a:noFill/>
          <a:ln>
            <a:noFill/>
          </a:ln>
        </p:spPr>
      </p:pic>
      <p:pic>
        <p:nvPicPr>
          <p:cNvPr id="242" name="Google Shape;242;p31"/>
          <p:cNvPicPr preferRelativeResize="0"/>
          <p:nvPr/>
        </p:nvPicPr>
        <p:blipFill>
          <a:blip r:embed="rId2">
            <a:alphaModFix/>
          </a:blip>
          <a:stretch>
            <a:fillRect/>
          </a:stretch>
        </p:blipFill>
        <p:spPr>
          <a:xfrm rot="-230049">
            <a:off x="2828133" y="3295637"/>
            <a:ext cx="8328324" cy="4399974"/>
          </a:xfrm>
          <a:prstGeom prst="rect">
            <a:avLst/>
          </a:prstGeom>
          <a:noFill/>
          <a:ln>
            <a:noFill/>
          </a:ln>
        </p:spPr>
      </p:pic>
      <p:sp>
        <p:nvSpPr>
          <p:cNvPr id="243" name="Google Shape;243;p31"/>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ph type="ctrTitle"/>
          </p:nvPr>
        </p:nvSpPr>
        <p:spPr>
          <a:xfrm>
            <a:off x="1028375" y="1410688"/>
            <a:ext cx="3602100" cy="979800"/>
          </a:xfrm>
          <a:prstGeom prst="rect">
            <a:avLst/>
          </a:prstGeom>
        </p:spPr>
        <p:txBody>
          <a:bodyPr anchorCtr="0" anchor="b" bIns="91425" lIns="91425" spcFirstLastPara="1" rIns="91425" wrap="square" tIns="91425">
            <a:noAutofit/>
          </a:bodyPr>
          <a:lstStyle>
            <a:lvl1pPr lvl="0" rtl="0">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245" name="Google Shape;245;p31"/>
          <p:cNvSpPr txBox="1"/>
          <p:nvPr>
            <p:ph idx="1" type="subTitle"/>
          </p:nvPr>
        </p:nvSpPr>
        <p:spPr>
          <a:xfrm>
            <a:off x="1028375" y="2622911"/>
            <a:ext cx="3602100" cy="11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6" name="Google Shape;246;p31"/>
          <p:cNvSpPr txBox="1"/>
          <p:nvPr/>
        </p:nvSpPr>
        <p:spPr>
          <a:xfrm>
            <a:off x="4732950" y="2631100"/>
            <a:ext cx="3338400" cy="6795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dk1"/>
                </a:solidFill>
                <a:uFill>
                  <a:noFill/>
                </a:uFill>
                <a:latin typeface="Assistant"/>
                <a:ea typeface="Assistant"/>
                <a:cs typeface="Assistant"/>
                <a:sym typeface="Assistant"/>
                <a:hlinkClick r:id="rId3">
                  <a:extLst>
                    <a:ext uri="{A12FA001-AC4F-418D-AE19-62706E023703}">
                      <ahyp:hlinkClr val="tx"/>
                    </a:ext>
                  </a:extLst>
                </a:hlinkClick>
              </a:rPr>
              <a:t>Slidesgo</a:t>
            </a:r>
            <a:r>
              <a:rPr lang="en" sz="1200">
                <a:solidFill>
                  <a:schemeClr val="dk1"/>
                </a:solidFill>
                <a:latin typeface="Assistant"/>
                <a:ea typeface="Assistant"/>
                <a:cs typeface="Assistant"/>
                <a:sym typeface="Assistant"/>
              </a:rPr>
              <a:t>, and includes icons by </a:t>
            </a:r>
            <a:r>
              <a:rPr b="1" lang="en" sz="1200">
                <a:solidFill>
                  <a:schemeClr val="dk1"/>
                </a:solidFill>
                <a:uFill>
                  <a:noFill/>
                </a:uFill>
                <a:latin typeface="Assistant"/>
                <a:ea typeface="Assistant"/>
                <a:cs typeface="Assistant"/>
                <a:sym typeface="Assistant"/>
                <a:hlinkClick r:id="rId4">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a:solidFill>
                  <a:schemeClr val="dk1"/>
                </a:solidFill>
                <a:uFill>
                  <a:noFill/>
                </a:uFill>
                <a:latin typeface="Assistant"/>
                <a:ea typeface="Assistant"/>
                <a:cs typeface="Assistant"/>
                <a:sym typeface="Assistant"/>
                <a:hlinkClick r:id="rId5">
                  <a:extLst>
                    <a:ext uri="{A12FA001-AC4F-418D-AE19-62706E023703}">
                      <ahyp:hlinkClr val="tx"/>
                    </a:ext>
                  </a:extLst>
                </a:hlinkClick>
              </a:rPr>
              <a:t>Freepik</a:t>
            </a:r>
            <a:endParaRPr b="1" sz="1200">
              <a:solidFill>
                <a:schemeClr val="dk1"/>
              </a:solidFill>
              <a:latin typeface="Assistant"/>
              <a:ea typeface="Assistant"/>
              <a:cs typeface="Assistant"/>
              <a:sym typeface="Assistan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47" name="Shape 247"/>
        <p:cNvGrpSpPr/>
        <p:nvPr/>
      </p:nvGrpSpPr>
      <p:grpSpPr>
        <a:xfrm>
          <a:off x="0" y="0"/>
          <a:ext cx="0" cy="0"/>
          <a:chOff x="0" y="0"/>
          <a:chExt cx="0" cy="0"/>
        </a:xfrm>
      </p:grpSpPr>
      <p:pic>
        <p:nvPicPr>
          <p:cNvPr id="248" name="Google Shape;248;p32"/>
          <p:cNvPicPr preferRelativeResize="0"/>
          <p:nvPr/>
        </p:nvPicPr>
        <p:blipFill>
          <a:blip r:embed="rId2">
            <a:alphaModFix/>
          </a:blip>
          <a:stretch>
            <a:fillRect/>
          </a:stretch>
        </p:blipFill>
        <p:spPr>
          <a:xfrm flipH="1" rot="10619803">
            <a:off x="2627776" y="-2544189"/>
            <a:ext cx="8328326" cy="4399975"/>
          </a:xfrm>
          <a:prstGeom prst="rect">
            <a:avLst/>
          </a:prstGeom>
          <a:noFill/>
          <a:ln>
            <a:noFill/>
          </a:ln>
        </p:spPr>
      </p:pic>
      <p:pic>
        <p:nvPicPr>
          <p:cNvPr id="249" name="Google Shape;249;p32"/>
          <p:cNvPicPr preferRelativeResize="0"/>
          <p:nvPr/>
        </p:nvPicPr>
        <p:blipFill>
          <a:blip r:embed="rId2">
            <a:alphaModFix/>
          </a:blip>
          <a:stretch>
            <a:fillRect/>
          </a:stretch>
        </p:blipFill>
        <p:spPr>
          <a:xfrm flipH="1">
            <a:off x="-1600024" y="2800336"/>
            <a:ext cx="8328325" cy="4399975"/>
          </a:xfrm>
          <a:prstGeom prst="rect">
            <a:avLst/>
          </a:prstGeom>
          <a:noFill/>
          <a:ln>
            <a:noFill/>
          </a:ln>
        </p:spPr>
      </p:pic>
      <p:sp>
        <p:nvSpPr>
          <p:cNvPr id="250" name="Google Shape;250;p32"/>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51" name="Shape 251"/>
        <p:cNvGrpSpPr/>
        <p:nvPr/>
      </p:nvGrpSpPr>
      <p:grpSpPr>
        <a:xfrm>
          <a:off x="0" y="0"/>
          <a:ext cx="0" cy="0"/>
          <a:chOff x="0" y="0"/>
          <a:chExt cx="0" cy="0"/>
        </a:xfrm>
      </p:grpSpPr>
      <p:pic>
        <p:nvPicPr>
          <p:cNvPr id="252" name="Google Shape;252;p33"/>
          <p:cNvPicPr preferRelativeResize="0"/>
          <p:nvPr/>
        </p:nvPicPr>
        <p:blipFill>
          <a:blip r:embed="rId2">
            <a:alphaModFix/>
          </a:blip>
          <a:stretch>
            <a:fillRect/>
          </a:stretch>
        </p:blipFill>
        <p:spPr>
          <a:xfrm flipH="1" rot="-2477943">
            <a:off x="-584890" y="-1104344"/>
            <a:ext cx="3689827" cy="2403421"/>
          </a:xfrm>
          <a:prstGeom prst="rect">
            <a:avLst/>
          </a:prstGeom>
          <a:noFill/>
          <a:ln>
            <a:noFill/>
          </a:ln>
        </p:spPr>
      </p:pic>
      <p:pic>
        <p:nvPicPr>
          <p:cNvPr id="253" name="Google Shape;253;p33"/>
          <p:cNvPicPr preferRelativeResize="0"/>
          <p:nvPr/>
        </p:nvPicPr>
        <p:blipFill>
          <a:blip r:embed="rId2">
            <a:alphaModFix/>
          </a:blip>
          <a:stretch>
            <a:fillRect/>
          </a:stretch>
        </p:blipFill>
        <p:spPr>
          <a:xfrm flipH="1" rot="8233330">
            <a:off x="6135587" y="3760304"/>
            <a:ext cx="3689827" cy="2403418"/>
          </a:xfrm>
          <a:prstGeom prst="rect">
            <a:avLst/>
          </a:prstGeom>
          <a:noFill/>
          <a:ln>
            <a:noFill/>
          </a:ln>
        </p:spPr>
      </p:pic>
      <p:sp>
        <p:nvSpPr>
          <p:cNvPr id="254" name="Google Shape;254;p33"/>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55" name="Shape 255"/>
        <p:cNvGrpSpPr/>
        <p:nvPr/>
      </p:nvGrpSpPr>
      <p:grpSpPr>
        <a:xfrm>
          <a:off x="0" y="0"/>
          <a:ext cx="0" cy="0"/>
          <a:chOff x="0" y="0"/>
          <a:chExt cx="0" cy="0"/>
        </a:xfrm>
      </p:grpSpPr>
      <p:pic>
        <p:nvPicPr>
          <p:cNvPr id="256" name="Google Shape;256;p34"/>
          <p:cNvPicPr preferRelativeResize="0"/>
          <p:nvPr/>
        </p:nvPicPr>
        <p:blipFill>
          <a:blip r:embed="rId2">
            <a:alphaModFix/>
          </a:blip>
          <a:stretch>
            <a:fillRect/>
          </a:stretch>
        </p:blipFill>
        <p:spPr>
          <a:xfrm rot="2322628">
            <a:off x="5830786" y="-1154595"/>
            <a:ext cx="3689827" cy="2403419"/>
          </a:xfrm>
          <a:prstGeom prst="rect">
            <a:avLst/>
          </a:prstGeom>
          <a:noFill/>
          <a:ln>
            <a:noFill/>
          </a:ln>
        </p:spPr>
      </p:pic>
      <p:pic>
        <p:nvPicPr>
          <p:cNvPr id="257" name="Google Shape;257;p34"/>
          <p:cNvPicPr preferRelativeResize="0"/>
          <p:nvPr/>
        </p:nvPicPr>
        <p:blipFill>
          <a:blip r:embed="rId3">
            <a:alphaModFix/>
          </a:blip>
          <a:stretch>
            <a:fillRect/>
          </a:stretch>
        </p:blipFill>
        <p:spPr>
          <a:xfrm flipH="1" rot="-2">
            <a:off x="-1714323" y="3018197"/>
            <a:ext cx="8328325" cy="4399975"/>
          </a:xfrm>
          <a:prstGeom prst="rect">
            <a:avLst/>
          </a:prstGeom>
          <a:noFill/>
          <a:ln>
            <a:noFill/>
          </a:ln>
        </p:spPr>
      </p:pic>
      <p:sp>
        <p:nvSpPr>
          <p:cNvPr id="258" name="Google Shape;258;p34"/>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pic>
        <p:nvPicPr>
          <p:cNvPr id="28" name="Google Shape;28;p5"/>
          <p:cNvPicPr preferRelativeResize="0"/>
          <p:nvPr/>
        </p:nvPicPr>
        <p:blipFill>
          <a:blip r:embed="rId2">
            <a:alphaModFix/>
          </a:blip>
          <a:stretch>
            <a:fillRect/>
          </a:stretch>
        </p:blipFill>
        <p:spPr>
          <a:xfrm flipH="1" rot="-2700007">
            <a:off x="-1216887" y="-1011259"/>
            <a:ext cx="3689826" cy="2403422"/>
          </a:xfrm>
          <a:prstGeom prst="rect">
            <a:avLst/>
          </a:prstGeom>
          <a:noFill/>
          <a:ln>
            <a:noFill/>
          </a:ln>
        </p:spPr>
      </p:pic>
      <p:pic>
        <p:nvPicPr>
          <p:cNvPr id="29" name="Google Shape;29;p5"/>
          <p:cNvPicPr preferRelativeResize="0"/>
          <p:nvPr/>
        </p:nvPicPr>
        <p:blipFill>
          <a:blip r:embed="rId2">
            <a:alphaModFix/>
          </a:blip>
          <a:stretch>
            <a:fillRect/>
          </a:stretch>
        </p:blipFill>
        <p:spPr>
          <a:xfrm flipH="1" rot="8318785">
            <a:off x="6268014" y="3695478"/>
            <a:ext cx="3689827" cy="2403421"/>
          </a:xfrm>
          <a:prstGeom prst="rect">
            <a:avLst/>
          </a:prstGeom>
          <a:noFill/>
          <a:ln>
            <a:noFill/>
          </a:ln>
        </p:spPr>
      </p:pic>
      <p:sp>
        <p:nvSpPr>
          <p:cNvPr id="30" name="Google Shape;30;p5"/>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720000" y="445025"/>
            <a:ext cx="7704000" cy="10203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5"/>
          <p:cNvSpPr txBox="1"/>
          <p:nvPr>
            <p:ph idx="2" type="title"/>
          </p:nvPr>
        </p:nvSpPr>
        <p:spPr>
          <a:xfrm>
            <a:off x="720000" y="2039000"/>
            <a:ext cx="3511500" cy="514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000"/>
              <a:buNone/>
              <a:defRPr sz="22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3" name="Google Shape;33;p5"/>
          <p:cNvSpPr txBox="1"/>
          <p:nvPr>
            <p:ph idx="3" type="title"/>
          </p:nvPr>
        </p:nvSpPr>
        <p:spPr>
          <a:xfrm>
            <a:off x="4885500" y="2039000"/>
            <a:ext cx="3511500" cy="514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4" name="Google Shape;34;p5"/>
          <p:cNvSpPr txBox="1"/>
          <p:nvPr>
            <p:ph idx="1" type="subTitle"/>
          </p:nvPr>
        </p:nvSpPr>
        <p:spPr>
          <a:xfrm>
            <a:off x="720000" y="2735675"/>
            <a:ext cx="3511500" cy="16803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Arial"/>
              <a:buChar char="◻"/>
              <a:defRPr/>
            </a:lvl1pPr>
            <a:lvl2pPr lvl="1" algn="ctr">
              <a:spcBef>
                <a:spcPts val="0"/>
              </a:spcBef>
              <a:spcAft>
                <a:spcPts val="0"/>
              </a:spcAft>
              <a:buClr>
                <a:schemeClr val="dk1"/>
              </a:buClr>
              <a:buSzPts val="1400"/>
              <a:buFont typeface="Arial"/>
              <a:buChar char="○"/>
              <a:defRPr/>
            </a:lvl2pPr>
            <a:lvl3pPr lvl="2" algn="ctr">
              <a:spcBef>
                <a:spcPts val="0"/>
              </a:spcBef>
              <a:spcAft>
                <a:spcPts val="0"/>
              </a:spcAft>
              <a:buClr>
                <a:schemeClr val="dk1"/>
              </a:buClr>
              <a:buSzPts val="1400"/>
              <a:buFont typeface="Arial"/>
              <a:buChar char="■"/>
              <a:defRPr/>
            </a:lvl3pPr>
            <a:lvl4pPr lvl="3" algn="ctr">
              <a:spcBef>
                <a:spcPts val="0"/>
              </a:spcBef>
              <a:spcAft>
                <a:spcPts val="0"/>
              </a:spcAft>
              <a:buClr>
                <a:schemeClr val="dk1"/>
              </a:buClr>
              <a:buSzPts val="1400"/>
              <a:buFont typeface="Arial"/>
              <a:buChar char="●"/>
              <a:defRPr/>
            </a:lvl4pPr>
            <a:lvl5pPr lvl="4" algn="ctr">
              <a:spcBef>
                <a:spcPts val="0"/>
              </a:spcBef>
              <a:spcAft>
                <a:spcPts val="0"/>
              </a:spcAft>
              <a:buClr>
                <a:schemeClr val="dk1"/>
              </a:buClr>
              <a:buSzPts val="1400"/>
              <a:buFont typeface="Arial"/>
              <a:buChar char="○"/>
              <a:defRPr/>
            </a:lvl5pPr>
            <a:lvl6pPr lvl="5" algn="ctr">
              <a:spcBef>
                <a:spcPts val="0"/>
              </a:spcBef>
              <a:spcAft>
                <a:spcPts val="0"/>
              </a:spcAft>
              <a:buClr>
                <a:schemeClr val="dk1"/>
              </a:buClr>
              <a:buSzPts val="1400"/>
              <a:buFont typeface="Arial"/>
              <a:buChar char="■"/>
              <a:defRPr/>
            </a:lvl6pPr>
            <a:lvl7pPr lvl="6" algn="ctr">
              <a:spcBef>
                <a:spcPts val="0"/>
              </a:spcBef>
              <a:spcAft>
                <a:spcPts val="0"/>
              </a:spcAft>
              <a:buClr>
                <a:schemeClr val="dk1"/>
              </a:buClr>
              <a:buSzPts val="1400"/>
              <a:buFont typeface="Arial"/>
              <a:buChar char="●"/>
              <a:defRPr/>
            </a:lvl7pPr>
            <a:lvl8pPr lvl="7" algn="ctr">
              <a:spcBef>
                <a:spcPts val="0"/>
              </a:spcBef>
              <a:spcAft>
                <a:spcPts val="0"/>
              </a:spcAft>
              <a:buClr>
                <a:schemeClr val="dk1"/>
              </a:buClr>
              <a:buSzPts val="1400"/>
              <a:buFont typeface="Arial"/>
              <a:buChar char="○"/>
              <a:defRPr/>
            </a:lvl8pPr>
            <a:lvl9pPr lvl="8" algn="ctr">
              <a:spcBef>
                <a:spcPts val="0"/>
              </a:spcBef>
              <a:spcAft>
                <a:spcPts val="0"/>
              </a:spcAft>
              <a:buClr>
                <a:schemeClr val="dk1"/>
              </a:buClr>
              <a:buSzPts val="1400"/>
              <a:buFont typeface="Arial"/>
              <a:buChar char="■"/>
              <a:defRPr/>
            </a:lvl9pPr>
          </a:lstStyle>
          <a:p/>
        </p:txBody>
      </p:sp>
      <p:sp>
        <p:nvSpPr>
          <p:cNvPr id="35" name="Google Shape;35;p5"/>
          <p:cNvSpPr txBox="1"/>
          <p:nvPr>
            <p:ph idx="4" type="subTitle"/>
          </p:nvPr>
        </p:nvSpPr>
        <p:spPr>
          <a:xfrm>
            <a:off x="4885500" y="2735675"/>
            <a:ext cx="3511500" cy="1680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flipH="1" rot="-5">
            <a:off x="6372738" y="-1176822"/>
            <a:ext cx="3689825" cy="2403421"/>
          </a:xfrm>
          <a:prstGeom prst="rect">
            <a:avLst/>
          </a:prstGeom>
          <a:noFill/>
          <a:ln>
            <a:noFill/>
          </a:ln>
        </p:spPr>
      </p:pic>
      <p:pic>
        <p:nvPicPr>
          <p:cNvPr id="38" name="Google Shape;38;p6"/>
          <p:cNvPicPr preferRelativeResize="0"/>
          <p:nvPr/>
        </p:nvPicPr>
        <p:blipFill>
          <a:blip r:embed="rId2">
            <a:alphaModFix/>
          </a:blip>
          <a:stretch>
            <a:fillRect/>
          </a:stretch>
        </p:blipFill>
        <p:spPr>
          <a:xfrm flipH="1" rot="10799995">
            <a:off x="-950887" y="3953753"/>
            <a:ext cx="3689825" cy="2403421"/>
          </a:xfrm>
          <a:prstGeom prst="rect">
            <a:avLst/>
          </a:prstGeom>
          <a:noFill/>
          <a:ln>
            <a:noFill/>
          </a:ln>
        </p:spPr>
      </p:pic>
      <p:sp>
        <p:nvSpPr>
          <p:cNvPr id="39" name="Google Shape;39;p6"/>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a:off x="2781183" y="3401311"/>
            <a:ext cx="8328325" cy="4399975"/>
          </a:xfrm>
          <a:prstGeom prst="rect">
            <a:avLst/>
          </a:prstGeom>
          <a:noFill/>
          <a:ln>
            <a:noFill/>
          </a:ln>
        </p:spPr>
      </p:pic>
      <p:pic>
        <p:nvPicPr>
          <p:cNvPr id="43" name="Google Shape;43;p7"/>
          <p:cNvPicPr preferRelativeResize="0"/>
          <p:nvPr/>
        </p:nvPicPr>
        <p:blipFill>
          <a:blip r:embed="rId2">
            <a:alphaModFix/>
          </a:blip>
          <a:stretch>
            <a:fillRect/>
          </a:stretch>
        </p:blipFill>
        <p:spPr>
          <a:xfrm rot="10800000">
            <a:off x="-1882517" y="-2684889"/>
            <a:ext cx="8328325" cy="4399975"/>
          </a:xfrm>
          <a:prstGeom prst="rect">
            <a:avLst/>
          </a:prstGeom>
          <a:noFill/>
          <a:ln>
            <a:noFill/>
          </a:ln>
        </p:spPr>
      </p:pic>
      <p:sp>
        <p:nvSpPr>
          <p:cNvPr id="44" name="Google Shape;44;p7"/>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2007450" y="1126583"/>
            <a:ext cx="5129100" cy="132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2007450" y="2715850"/>
            <a:ext cx="5129100" cy="1239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flipH="1" rot="-2151234">
            <a:off x="3047882" y="2886962"/>
            <a:ext cx="8328326" cy="4399976"/>
          </a:xfrm>
          <a:prstGeom prst="rect">
            <a:avLst/>
          </a:prstGeom>
          <a:noFill/>
          <a:ln>
            <a:noFill/>
          </a:ln>
        </p:spPr>
      </p:pic>
      <p:pic>
        <p:nvPicPr>
          <p:cNvPr id="49" name="Google Shape;49;p8"/>
          <p:cNvPicPr preferRelativeResize="0"/>
          <p:nvPr/>
        </p:nvPicPr>
        <p:blipFill>
          <a:blip r:embed="rId2">
            <a:alphaModFix/>
          </a:blip>
          <a:stretch>
            <a:fillRect/>
          </a:stretch>
        </p:blipFill>
        <p:spPr>
          <a:xfrm flipH="1" rot="8672818">
            <a:off x="-2130166" y="-2411440"/>
            <a:ext cx="8328329" cy="4399977"/>
          </a:xfrm>
          <a:prstGeom prst="rect">
            <a:avLst/>
          </a:prstGeom>
          <a:noFill/>
          <a:ln>
            <a:noFill/>
          </a:ln>
        </p:spPr>
      </p:pic>
      <p:sp>
        <p:nvSpPr>
          <p:cNvPr id="50" name="Google Shape;50;p8"/>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type="title"/>
          </p:nvPr>
        </p:nvSpPr>
        <p:spPr>
          <a:xfrm>
            <a:off x="1531200" y="1313780"/>
            <a:ext cx="6081600" cy="2459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pic>
        <p:nvPicPr>
          <p:cNvPr id="53" name="Google Shape;53;p9"/>
          <p:cNvPicPr preferRelativeResize="0"/>
          <p:nvPr/>
        </p:nvPicPr>
        <p:blipFill>
          <a:blip r:embed="rId2">
            <a:alphaModFix/>
          </a:blip>
          <a:stretch>
            <a:fillRect/>
          </a:stretch>
        </p:blipFill>
        <p:spPr>
          <a:xfrm rot="5">
            <a:off x="-1059950" y="-1006372"/>
            <a:ext cx="3689825" cy="2403421"/>
          </a:xfrm>
          <a:prstGeom prst="rect">
            <a:avLst/>
          </a:prstGeom>
          <a:noFill/>
          <a:ln>
            <a:noFill/>
          </a:ln>
        </p:spPr>
      </p:pic>
      <p:pic>
        <p:nvPicPr>
          <p:cNvPr id="54" name="Google Shape;54;p9"/>
          <p:cNvPicPr preferRelativeResize="0"/>
          <p:nvPr/>
        </p:nvPicPr>
        <p:blipFill>
          <a:blip r:embed="rId2">
            <a:alphaModFix/>
          </a:blip>
          <a:stretch>
            <a:fillRect/>
          </a:stretch>
        </p:blipFill>
        <p:spPr>
          <a:xfrm rot="-10799995">
            <a:off x="6635413" y="3748753"/>
            <a:ext cx="3689825" cy="2403421"/>
          </a:xfrm>
          <a:prstGeom prst="rect">
            <a:avLst/>
          </a:prstGeom>
          <a:noFill/>
          <a:ln>
            <a:noFill/>
          </a:ln>
        </p:spPr>
      </p:pic>
      <p:sp>
        <p:nvSpPr>
          <p:cNvPr id="55" name="Google Shape;55;p9"/>
          <p:cNvSpPr/>
          <p:nvPr/>
        </p:nvSpPr>
        <p:spPr>
          <a:xfrm>
            <a:off x="359650" y="281400"/>
            <a:ext cx="8424600" cy="458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idx="1" type="body"/>
          </p:nvPr>
        </p:nvSpPr>
        <p:spPr>
          <a:xfrm>
            <a:off x="713225" y="2321445"/>
            <a:ext cx="4208400" cy="19335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Clr>
                <a:srgbClr val="999999"/>
              </a:buClr>
              <a:buSzPts val="800"/>
              <a:buFont typeface="Open Sans"/>
              <a:buChar char="⃞"/>
              <a:defRPr/>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57" name="Google Shape;57;p9"/>
          <p:cNvSpPr txBox="1"/>
          <p:nvPr>
            <p:ph type="title"/>
          </p:nvPr>
        </p:nvSpPr>
        <p:spPr>
          <a:xfrm>
            <a:off x="713225" y="991000"/>
            <a:ext cx="4208400" cy="1092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9"/>
          <p:cNvSpPr/>
          <p:nvPr>
            <p:ph idx="2" type="pic"/>
          </p:nvPr>
        </p:nvSpPr>
        <p:spPr>
          <a:xfrm>
            <a:off x="5440925" y="1192130"/>
            <a:ext cx="2855100" cy="28551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pic>
        <p:nvPicPr>
          <p:cNvPr id="60" name="Google Shape;60;p10"/>
          <p:cNvPicPr preferRelativeResize="0"/>
          <p:nvPr/>
        </p:nvPicPr>
        <p:blipFill>
          <a:blip r:embed="rId2">
            <a:alphaModFix/>
          </a:blip>
          <a:stretch>
            <a:fillRect/>
          </a:stretch>
        </p:blipFill>
        <p:spPr>
          <a:xfrm rot="5">
            <a:off x="-926750" y="-1160047"/>
            <a:ext cx="3689825" cy="2403421"/>
          </a:xfrm>
          <a:prstGeom prst="rect">
            <a:avLst/>
          </a:prstGeom>
          <a:noFill/>
          <a:ln>
            <a:noFill/>
          </a:ln>
        </p:spPr>
      </p:pic>
      <p:pic>
        <p:nvPicPr>
          <p:cNvPr id="61" name="Google Shape;61;p10"/>
          <p:cNvPicPr preferRelativeResize="0"/>
          <p:nvPr/>
        </p:nvPicPr>
        <p:blipFill>
          <a:blip r:embed="rId2">
            <a:alphaModFix/>
          </a:blip>
          <a:stretch>
            <a:fillRect/>
          </a:stretch>
        </p:blipFill>
        <p:spPr>
          <a:xfrm rot="-10799995">
            <a:off x="6512463" y="3891903"/>
            <a:ext cx="3689825" cy="2403421"/>
          </a:xfrm>
          <a:prstGeom prst="rect">
            <a:avLst/>
          </a:prstGeom>
          <a:noFill/>
          <a:ln>
            <a:noFill/>
          </a:ln>
        </p:spPr>
      </p:pic>
      <p:sp>
        <p:nvSpPr>
          <p:cNvPr id="62" name="Google Shape;62;p10"/>
          <p:cNvSpPr/>
          <p:nvPr/>
        </p:nvSpPr>
        <p:spPr>
          <a:xfrm>
            <a:off x="359650" y="281400"/>
            <a:ext cx="8424600" cy="45855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txBox="1"/>
          <p:nvPr>
            <p:ph idx="1" type="body"/>
          </p:nvPr>
        </p:nvSpPr>
        <p:spPr>
          <a:xfrm>
            <a:off x="720000" y="3727975"/>
            <a:ext cx="7704000" cy="605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000"/>
              <a:buFont typeface="Gudea"/>
              <a:buNone/>
              <a:defRPr b="1" sz="3000">
                <a:solidFill>
                  <a:schemeClr val="dk1"/>
                </a:solidFill>
                <a:latin typeface="Gudea"/>
                <a:ea typeface="Gudea"/>
                <a:cs typeface="Gudea"/>
                <a:sym typeface="Gudea"/>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Gudea"/>
              <a:buNone/>
              <a:defRPr b="1" sz="3000">
                <a:solidFill>
                  <a:schemeClr val="dk1"/>
                </a:solidFill>
                <a:latin typeface="Gudea"/>
                <a:ea typeface="Gudea"/>
                <a:cs typeface="Gudea"/>
                <a:sym typeface="Gudea"/>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ctrTitle"/>
          </p:nvPr>
        </p:nvSpPr>
        <p:spPr>
          <a:xfrm>
            <a:off x="1096350" y="1270526"/>
            <a:ext cx="6951300" cy="18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Prata"/>
                <a:ea typeface="Prata"/>
                <a:cs typeface="Prata"/>
                <a:sym typeface="Prata"/>
              </a:rPr>
              <a:t>Assertions About NBA Players </a:t>
            </a:r>
            <a:endParaRPr sz="6000">
              <a:latin typeface="Prata"/>
              <a:ea typeface="Prata"/>
              <a:cs typeface="Prata"/>
              <a:sym typeface="Prata"/>
            </a:endParaRPr>
          </a:p>
        </p:txBody>
      </p:sp>
      <p:sp>
        <p:nvSpPr>
          <p:cNvPr id="264" name="Google Shape;264;p35"/>
          <p:cNvSpPr txBox="1"/>
          <p:nvPr>
            <p:ph idx="1" type="subTitle"/>
          </p:nvPr>
        </p:nvSpPr>
        <p:spPr>
          <a:xfrm>
            <a:off x="2125800" y="4247903"/>
            <a:ext cx="4892400" cy="4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rata"/>
                <a:ea typeface="Prata"/>
                <a:cs typeface="Prata"/>
                <a:sym typeface="Prata"/>
              </a:rPr>
              <a:t>Group 3</a:t>
            </a:r>
            <a:endParaRPr>
              <a:latin typeface="Prata"/>
              <a:ea typeface="Prata"/>
              <a:cs typeface="Prata"/>
              <a:sym typeface="Prata"/>
            </a:endParaRPr>
          </a:p>
          <a:p>
            <a:pPr indent="0" lvl="0" marL="0" rtl="0" algn="ctr">
              <a:spcBef>
                <a:spcPts val="0"/>
              </a:spcBef>
              <a:spcAft>
                <a:spcPts val="0"/>
              </a:spcAft>
              <a:buNone/>
            </a:pPr>
            <a:r>
              <a:rPr lang="en">
                <a:latin typeface="Prata"/>
                <a:ea typeface="Prata"/>
                <a:cs typeface="Prata"/>
                <a:sym typeface="Prata"/>
              </a:rPr>
              <a:t>Bryce Rutt</a:t>
            </a:r>
            <a:endParaRPr>
              <a:latin typeface="Prata"/>
              <a:ea typeface="Prata"/>
              <a:cs typeface="Prata"/>
              <a:sym typeface="Prata"/>
            </a:endParaRPr>
          </a:p>
          <a:p>
            <a:pPr indent="0" lvl="0" marL="0" rtl="0" algn="ctr">
              <a:spcBef>
                <a:spcPts val="0"/>
              </a:spcBef>
              <a:spcAft>
                <a:spcPts val="0"/>
              </a:spcAft>
              <a:buNone/>
            </a:pPr>
            <a:r>
              <a:rPr lang="en">
                <a:latin typeface="Prata"/>
                <a:ea typeface="Prata"/>
                <a:cs typeface="Prata"/>
                <a:sym typeface="Prata"/>
              </a:rPr>
              <a:t>Ashwini Senthilnathan</a:t>
            </a:r>
            <a:endParaRPr>
              <a:latin typeface="Prata"/>
              <a:ea typeface="Prata"/>
              <a:cs typeface="Prata"/>
              <a:sym typeface="Prata"/>
            </a:endParaRPr>
          </a:p>
          <a:p>
            <a:pPr indent="0" lvl="0" marL="0" rtl="0" algn="ctr">
              <a:spcBef>
                <a:spcPts val="0"/>
              </a:spcBef>
              <a:spcAft>
                <a:spcPts val="0"/>
              </a:spcAft>
              <a:buNone/>
            </a:pPr>
            <a:r>
              <a:rPr lang="en">
                <a:latin typeface="Prata"/>
                <a:ea typeface="Prata"/>
                <a:cs typeface="Prata"/>
                <a:sym typeface="Prata"/>
              </a:rPr>
              <a:t>Md. Shamsul Alam Khan</a:t>
            </a:r>
            <a:endParaRPr>
              <a:latin typeface="Prata"/>
              <a:ea typeface="Prata"/>
              <a:cs typeface="Prata"/>
              <a:sym typeface="Prata"/>
            </a:endParaRPr>
          </a:p>
          <a:p>
            <a:pPr indent="0" lvl="0" marL="0" rtl="0" algn="ctr">
              <a:spcBef>
                <a:spcPts val="0"/>
              </a:spcBef>
              <a:spcAft>
                <a:spcPts val="0"/>
              </a:spcAft>
              <a:buNone/>
            </a:pPr>
            <a:r>
              <a:rPr lang="en">
                <a:latin typeface="Prata"/>
                <a:ea typeface="Prata"/>
                <a:cs typeface="Prata"/>
                <a:sym typeface="Prata"/>
              </a:rPr>
              <a:t>Getrude Shabiha</a:t>
            </a:r>
            <a:endParaRPr>
              <a:latin typeface="Prata"/>
              <a:ea typeface="Prata"/>
              <a:cs typeface="Prata"/>
              <a:sym typeface="Prata"/>
            </a:endParaRPr>
          </a:p>
        </p:txBody>
      </p:sp>
      <p:cxnSp>
        <p:nvCxnSpPr>
          <p:cNvPr id="265" name="Google Shape;265;p35"/>
          <p:cNvCxnSpPr/>
          <p:nvPr/>
        </p:nvCxnSpPr>
        <p:spPr>
          <a:xfrm>
            <a:off x="3464250" y="3333507"/>
            <a:ext cx="2215500" cy="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ph type="title"/>
          </p:nvPr>
        </p:nvSpPr>
        <p:spPr>
          <a:xfrm>
            <a:off x="300900" y="302150"/>
            <a:ext cx="626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   Do the percentage of players differ by position?</a:t>
            </a:r>
            <a:endParaRPr sz="1900">
              <a:latin typeface="Prata"/>
              <a:ea typeface="Prata"/>
              <a:cs typeface="Prata"/>
              <a:sym typeface="Prata"/>
            </a:endParaRPr>
          </a:p>
        </p:txBody>
      </p:sp>
      <p:sp>
        <p:nvSpPr>
          <p:cNvPr id="396" name="Google Shape;396;p44"/>
          <p:cNvSpPr txBox="1"/>
          <p:nvPr>
            <p:ph idx="1" type="body"/>
          </p:nvPr>
        </p:nvSpPr>
        <p:spPr>
          <a:xfrm>
            <a:off x="377100" y="774575"/>
            <a:ext cx="8393100" cy="409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Prata"/>
                <a:ea typeface="Prata"/>
                <a:cs typeface="Prata"/>
                <a:sym typeface="Prata"/>
              </a:rPr>
              <a:t>Chi-square tests are conducted to detect if there is a difference in the expected population proportions based on a categorical variable. </a:t>
            </a:r>
            <a:endParaRPr sz="1400">
              <a:latin typeface="Prata"/>
              <a:ea typeface="Prata"/>
              <a:cs typeface="Prata"/>
              <a:sym typeface="Prata"/>
            </a:endParaRPr>
          </a:p>
          <a:p>
            <a:pPr indent="0" lvl="0" marL="0" rtl="0" algn="l">
              <a:lnSpc>
                <a:spcPct val="150000"/>
              </a:lnSpc>
              <a:spcBef>
                <a:spcPts val="0"/>
              </a:spcBef>
              <a:spcAft>
                <a:spcPts val="0"/>
              </a:spcAft>
              <a:buNone/>
            </a:pPr>
            <a:r>
              <a:rPr lang="en" sz="1400">
                <a:latin typeface="Prata"/>
                <a:ea typeface="Prata"/>
                <a:cs typeface="Prata"/>
                <a:sym typeface="Prata"/>
              </a:rPr>
              <a:t>It will be employed to test if there is a significant difference in the percentage of players at each position. </a:t>
            </a:r>
            <a:endParaRPr sz="1400">
              <a:latin typeface="Prata"/>
              <a:ea typeface="Prata"/>
              <a:cs typeface="Prata"/>
              <a:sym typeface="Prata"/>
            </a:endParaRPr>
          </a:p>
          <a:p>
            <a:pPr indent="0" lvl="0" marL="0" rtl="0" algn="l">
              <a:lnSpc>
                <a:spcPct val="150000"/>
              </a:lnSpc>
              <a:spcBef>
                <a:spcPts val="0"/>
              </a:spcBef>
              <a:spcAft>
                <a:spcPts val="0"/>
              </a:spcAft>
              <a:buNone/>
            </a:pPr>
            <a:r>
              <a:t/>
            </a:r>
            <a:endParaRPr sz="1400">
              <a:latin typeface="Prata"/>
              <a:ea typeface="Prata"/>
              <a:cs typeface="Prata"/>
              <a:sym typeface="Prata"/>
            </a:endParaRPr>
          </a:p>
          <a:p>
            <a:pPr indent="0" lvl="0" marL="0" rtl="0" algn="l">
              <a:lnSpc>
                <a:spcPct val="150000"/>
              </a:lnSpc>
              <a:spcBef>
                <a:spcPts val="0"/>
              </a:spcBef>
              <a:spcAft>
                <a:spcPts val="0"/>
              </a:spcAft>
              <a:buClr>
                <a:schemeClr val="hlink"/>
              </a:buClr>
              <a:buSzPts val="1100"/>
              <a:buFont typeface="Arial"/>
              <a:buNone/>
            </a:pPr>
            <a:r>
              <a:rPr lang="en" sz="1400">
                <a:latin typeface="Prata"/>
                <a:ea typeface="Prata"/>
                <a:cs typeface="Prata"/>
                <a:sym typeface="Prata"/>
              </a:rPr>
              <a:t>Categorical Variable: NBA Player Positions with Abbreviations</a:t>
            </a:r>
            <a:endParaRPr sz="1400">
              <a:latin typeface="Prata"/>
              <a:ea typeface="Prata"/>
              <a:cs typeface="Prata"/>
              <a:sym typeface="Prata"/>
            </a:endParaRPr>
          </a:p>
          <a:p>
            <a:pPr indent="0" lvl="0" marL="0" rtl="0" algn="l">
              <a:lnSpc>
                <a:spcPct val="150000"/>
              </a:lnSpc>
              <a:spcBef>
                <a:spcPts val="0"/>
              </a:spcBef>
              <a:spcAft>
                <a:spcPts val="0"/>
              </a:spcAft>
              <a:buClr>
                <a:schemeClr val="hlink"/>
              </a:buClr>
              <a:buSzPts val="1100"/>
              <a:buFont typeface="Arial"/>
              <a:buNone/>
            </a:pPr>
            <a:r>
              <a:rPr lang="en" sz="1400">
                <a:latin typeface="Prata"/>
                <a:ea typeface="Prata"/>
                <a:cs typeface="Prata"/>
                <a:sym typeface="Prata"/>
              </a:rPr>
              <a:t>Center </a:t>
            </a:r>
            <a:r>
              <a:rPr lang="en" sz="1400">
                <a:latin typeface="Prata"/>
                <a:ea typeface="Prata"/>
                <a:cs typeface="Prata"/>
                <a:sym typeface="Prata"/>
              </a:rPr>
              <a:t>(C)</a:t>
            </a:r>
            <a:r>
              <a:rPr lang="en" sz="1400">
                <a:latin typeface="Prata"/>
                <a:ea typeface="Prata"/>
                <a:cs typeface="Prata"/>
                <a:sym typeface="Prata"/>
              </a:rPr>
              <a:t>	 Small Forward (SF)	Power Forward (PF)	Shooting Guard (SG)	Point Guard (PG)</a:t>
            </a:r>
            <a:endParaRPr sz="1400">
              <a:latin typeface="Prata"/>
              <a:ea typeface="Prata"/>
              <a:cs typeface="Prata"/>
              <a:sym typeface="Prata"/>
            </a:endParaRPr>
          </a:p>
          <a:p>
            <a:pPr indent="0" lvl="0" marL="0" rtl="0" algn="l">
              <a:lnSpc>
                <a:spcPct val="150000"/>
              </a:lnSpc>
              <a:spcBef>
                <a:spcPts val="0"/>
              </a:spcBef>
              <a:spcAft>
                <a:spcPts val="0"/>
              </a:spcAft>
              <a:buNone/>
            </a:pPr>
            <a:r>
              <a:t/>
            </a:r>
            <a:endParaRPr sz="1400">
              <a:latin typeface="Prata"/>
              <a:ea typeface="Prata"/>
              <a:cs typeface="Prata"/>
              <a:sym typeface="Prata"/>
            </a:endParaRPr>
          </a:p>
          <a:p>
            <a:pPr indent="0" lvl="0" marL="0" rtl="0" algn="l">
              <a:lnSpc>
                <a:spcPct val="150000"/>
              </a:lnSpc>
              <a:spcBef>
                <a:spcPts val="0"/>
              </a:spcBef>
              <a:spcAft>
                <a:spcPts val="0"/>
              </a:spcAft>
              <a:buClr>
                <a:schemeClr val="hlink"/>
              </a:buClr>
              <a:buSzPts val="1100"/>
              <a:buFont typeface="Arial"/>
              <a:buNone/>
            </a:pPr>
            <a:r>
              <a:rPr lang="en" sz="1400">
                <a:latin typeface="Prata"/>
                <a:ea typeface="Prata"/>
                <a:cs typeface="Prata"/>
                <a:sym typeface="Prata"/>
              </a:rPr>
              <a:t>H0: p</a:t>
            </a:r>
            <a:r>
              <a:rPr baseline="-25000" lang="en" sz="1400">
                <a:latin typeface="Prata"/>
                <a:ea typeface="Prata"/>
                <a:cs typeface="Prata"/>
                <a:sym typeface="Prata"/>
              </a:rPr>
              <a:t>C</a:t>
            </a:r>
            <a:r>
              <a:rPr lang="en" sz="1400">
                <a:latin typeface="Prata"/>
                <a:ea typeface="Prata"/>
                <a:cs typeface="Prata"/>
                <a:sym typeface="Prata"/>
              </a:rPr>
              <a:t> = p</a:t>
            </a:r>
            <a:r>
              <a:rPr baseline="-25000" lang="en" sz="1400">
                <a:latin typeface="Prata"/>
                <a:ea typeface="Prata"/>
                <a:cs typeface="Prata"/>
                <a:sym typeface="Prata"/>
              </a:rPr>
              <a:t>SF</a:t>
            </a:r>
            <a:r>
              <a:rPr lang="en" sz="1400">
                <a:latin typeface="Prata"/>
                <a:ea typeface="Prata"/>
                <a:cs typeface="Prata"/>
                <a:sym typeface="Prata"/>
              </a:rPr>
              <a:t> = p</a:t>
            </a:r>
            <a:r>
              <a:rPr baseline="-25000" lang="en" sz="1400">
                <a:latin typeface="Prata"/>
                <a:ea typeface="Prata"/>
                <a:cs typeface="Prata"/>
                <a:sym typeface="Prata"/>
              </a:rPr>
              <a:t>PF</a:t>
            </a:r>
            <a:r>
              <a:rPr lang="en" sz="1400">
                <a:latin typeface="Prata"/>
                <a:ea typeface="Prata"/>
                <a:cs typeface="Prata"/>
                <a:sym typeface="Prata"/>
              </a:rPr>
              <a:t> = p</a:t>
            </a:r>
            <a:r>
              <a:rPr baseline="-25000" lang="en" sz="1400">
                <a:latin typeface="Prata"/>
                <a:ea typeface="Prata"/>
                <a:cs typeface="Prata"/>
                <a:sym typeface="Prata"/>
              </a:rPr>
              <a:t>SG</a:t>
            </a:r>
            <a:r>
              <a:rPr lang="en" sz="1400">
                <a:latin typeface="Prata"/>
                <a:ea typeface="Prata"/>
                <a:cs typeface="Prata"/>
                <a:sym typeface="Prata"/>
              </a:rPr>
              <a:t> = p</a:t>
            </a:r>
            <a:r>
              <a:rPr baseline="-25000" lang="en" sz="1400">
                <a:latin typeface="Prata"/>
                <a:ea typeface="Prata"/>
                <a:cs typeface="Prata"/>
                <a:sym typeface="Prata"/>
              </a:rPr>
              <a:t>PG</a:t>
            </a:r>
            <a:endParaRPr baseline="-25000" sz="1400">
              <a:latin typeface="Prata"/>
              <a:ea typeface="Prata"/>
              <a:cs typeface="Prata"/>
              <a:sym typeface="Prata"/>
            </a:endParaRPr>
          </a:p>
          <a:p>
            <a:pPr indent="0" lvl="0" marL="0" rtl="0" algn="l">
              <a:lnSpc>
                <a:spcPct val="150000"/>
              </a:lnSpc>
              <a:spcBef>
                <a:spcPts val="0"/>
              </a:spcBef>
              <a:spcAft>
                <a:spcPts val="0"/>
              </a:spcAft>
              <a:buClr>
                <a:schemeClr val="hlink"/>
              </a:buClr>
              <a:buSzPts val="1100"/>
              <a:buFont typeface="Arial"/>
              <a:buNone/>
            </a:pPr>
            <a:r>
              <a:rPr lang="en" sz="1400">
                <a:latin typeface="Prata"/>
                <a:ea typeface="Prata"/>
                <a:cs typeface="Prata"/>
                <a:sym typeface="Prata"/>
              </a:rPr>
              <a:t>HA: At least one population proportion is not equal to the rest.</a:t>
            </a:r>
            <a:endParaRPr sz="1400">
              <a:latin typeface="Prata"/>
              <a:ea typeface="Prata"/>
              <a:cs typeface="Prata"/>
              <a:sym typeface="Prata"/>
            </a:endParaRPr>
          </a:p>
          <a:p>
            <a:pPr indent="0" lvl="0" marL="0" rtl="0" algn="l">
              <a:lnSpc>
                <a:spcPct val="150000"/>
              </a:lnSpc>
              <a:spcBef>
                <a:spcPts val="0"/>
              </a:spcBef>
              <a:spcAft>
                <a:spcPts val="0"/>
              </a:spcAft>
              <a:buClr>
                <a:schemeClr val="hlink"/>
              </a:buClr>
              <a:buSzPts val="1100"/>
              <a:buFont typeface="Arial"/>
              <a:buNone/>
            </a:pPr>
            <a:r>
              <a:t/>
            </a:r>
            <a:endParaRPr sz="1400">
              <a:latin typeface="Prata"/>
              <a:ea typeface="Prata"/>
              <a:cs typeface="Prata"/>
              <a:sym typeface="Prata"/>
            </a:endParaRPr>
          </a:p>
          <a:p>
            <a:pPr indent="0" lvl="0" marL="0" rtl="0" algn="l">
              <a:lnSpc>
                <a:spcPct val="150000"/>
              </a:lnSpc>
              <a:spcBef>
                <a:spcPts val="0"/>
              </a:spcBef>
              <a:spcAft>
                <a:spcPts val="0"/>
              </a:spcAft>
              <a:buClr>
                <a:schemeClr val="hlink"/>
              </a:buClr>
              <a:buSzPts val="1100"/>
              <a:buFont typeface="Arial"/>
              <a:buNone/>
            </a:pPr>
            <a:r>
              <a:rPr lang="en" sz="1400">
                <a:latin typeface="Prata"/>
                <a:ea typeface="Prata"/>
                <a:cs typeface="Prata"/>
                <a:sym typeface="Prata"/>
              </a:rPr>
              <a:t>Assumption:   Categorical variables are mutually exclusive.</a:t>
            </a:r>
            <a:endParaRPr sz="1400">
              <a:latin typeface="Prata"/>
              <a:ea typeface="Prata"/>
              <a:cs typeface="Prata"/>
              <a:sym typeface="Prata"/>
            </a:endParaRPr>
          </a:p>
          <a:p>
            <a:pPr indent="0" lvl="0" marL="0" rtl="0" algn="l">
              <a:lnSpc>
                <a:spcPct val="100000"/>
              </a:lnSpc>
              <a:spcBef>
                <a:spcPts val="0"/>
              </a:spcBef>
              <a:spcAft>
                <a:spcPts val="0"/>
              </a:spcAft>
              <a:buNone/>
            </a:pPr>
            <a:r>
              <a:t/>
            </a:r>
            <a:endParaRPr sz="1400">
              <a:latin typeface="Prata"/>
              <a:ea typeface="Prata"/>
              <a:cs typeface="Prata"/>
              <a:sym typeface="Prata"/>
            </a:endParaRPr>
          </a:p>
        </p:txBody>
      </p:sp>
      <p:cxnSp>
        <p:nvCxnSpPr>
          <p:cNvPr id="397" name="Google Shape;397;p44"/>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txBox="1"/>
          <p:nvPr>
            <p:ph type="title"/>
          </p:nvPr>
        </p:nvSpPr>
        <p:spPr>
          <a:xfrm>
            <a:off x="510450" y="302150"/>
            <a:ext cx="299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Results and Analysis</a:t>
            </a:r>
            <a:endParaRPr sz="1900">
              <a:latin typeface="Prata"/>
              <a:ea typeface="Prata"/>
              <a:cs typeface="Prata"/>
              <a:sym typeface="Prata"/>
            </a:endParaRPr>
          </a:p>
        </p:txBody>
      </p:sp>
      <p:sp>
        <p:nvSpPr>
          <p:cNvPr id="403" name="Google Shape;403;p45"/>
          <p:cNvSpPr txBox="1"/>
          <p:nvPr>
            <p:ph idx="1" type="body"/>
          </p:nvPr>
        </p:nvSpPr>
        <p:spPr>
          <a:xfrm>
            <a:off x="443775" y="765050"/>
            <a:ext cx="6357000" cy="213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400">
                <a:latin typeface="Prata"/>
                <a:ea typeface="Prata"/>
                <a:cs typeface="Prata"/>
                <a:sym typeface="Prata"/>
              </a:rPr>
              <a:t>Chi-square statistic = 17.7023</a:t>
            </a:r>
            <a:endParaRPr sz="1400">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latin typeface="Prata"/>
                <a:ea typeface="Prata"/>
                <a:cs typeface="Prata"/>
                <a:sym typeface="Prata"/>
              </a:rPr>
              <a:t>P-value = 0.014 &lt; 0.05</a:t>
            </a:r>
            <a:endParaRPr sz="1400">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latin typeface="Prata"/>
                <a:ea typeface="Prata"/>
                <a:cs typeface="Prata"/>
                <a:sym typeface="Prata"/>
              </a:rPr>
              <a:t>Reject Null Hypothesis</a:t>
            </a:r>
            <a:endParaRPr sz="1400">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latin typeface="Prata"/>
                <a:ea typeface="Prata"/>
                <a:cs typeface="Prata"/>
                <a:sym typeface="Prata"/>
              </a:rPr>
              <a:t>Can be concluded that some positions are more common than others.</a:t>
            </a:r>
            <a:endParaRPr sz="1400">
              <a:latin typeface="Prata"/>
              <a:ea typeface="Prata"/>
              <a:cs typeface="Prata"/>
              <a:sym typeface="Prata"/>
            </a:endParaRPr>
          </a:p>
          <a:p>
            <a:pPr indent="0" lvl="0" marL="0" rtl="0" algn="l">
              <a:lnSpc>
                <a:spcPct val="115000"/>
              </a:lnSpc>
              <a:spcBef>
                <a:spcPts val="1200"/>
              </a:spcBef>
              <a:spcAft>
                <a:spcPts val="1200"/>
              </a:spcAft>
              <a:buClr>
                <a:schemeClr val="hlink"/>
              </a:buClr>
              <a:buSzPts val="1100"/>
              <a:buFont typeface="Arial"/>
              <a:buNone/>
            </a:pPr>
            <a:r>
              <a:rPr lang="en" sz="1400">
                <a:latin typeface="Prata"/>
                <a:ea typeface="Prata"/>
                <a:cs typeface="Prata"/>
                <a:sym typeface="Prata"/>
              </a:rPr>
              <a:t>Helps prove the assertion that some positions are more common to play.</a:t>
            </a:r>
            <a:endParaRPr sz="1400">
              <a:latin typeface="Prata"/>
              <a:ea typeface="Prata"/>
              <a:cs typeface="Prata"/>
              <a:sym typeface="Prata"/>
            </a:endParaRPr>
          </a:p>
        </p:txBody>
      </p:sp>
      <p:pic>
        <p:nvPicPr>
          <p:cNvPr id="404" name="Google Shape;404;p45"/>
          <p:cNvPicPr preferRelativeResize="0"/>
          <p:nvPr/>
        </p:nvPicPr>
        <p:blipFill>
          <a:blip r:embed="rId3">
            <a:alphaModFix/>
          </a:blip>
          <a:stretch>
            <a:fillRect/>
          </a:stretch>
        </p:blipFill>
        <p:spPr>
          <a:xfrm>
            <a:off x="3048000" y="2847975"/>
            <a:ext cx="5738825" cy="1995500"/>
          </a:xfrm>
          <a:prstGeom prst="rect">
            <a:avLst/>
          </a:prstGeom>
          <a:noFill/>
          <a:ln>
            <a:noFill/>
          </a:ln>
        </p:spPr>
      </p:pic>
      <p:cxnSp>
        <p:nvCxnSpPr>
          <p:cNvPr id="405" name="Google Shape;405;p45"/>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2876075" y="2231850"/>
            <a:ext cx="21144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ANOVA</a:t>
            </a:r>
            <a:endParaRPr/>
          </a:p>
        </p:txBody>
      </p:sp>
      <p:sp>
        <p:nvSpPr>
          <p:cNvPr id="411" name="Google Shape;411;p46"/>
          <p:cNvSpPr txBox="1"/>
          <p:nvPr>
            <p:ph idx="2" type="title"/>
          </p:nvPr>
        </p:nvSpPr>
        <p:spPr>
          <a:xfrm>
            <a:off x="5979800" y="1996838"/>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idx="1" type="body"/>
          </p:nvPr>
        </p:nvSpPr>
        <p:spPr>
          <a:xfrm>
            <a:off x="720000" y="898400"/>
            <a:ext cx="7704000" cy="340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One common assertion is that certain players are only efficient scorers because of the position they play. Is this a fair statement to make?</a:t>
            </a:r>
            <a:endParaRPr sz="1400">
              <a:solidFill>
                <a:schemeClr val="hlink"/>
              </a:solidFill>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Assumptions:</a:t>
            </a:r>
            <a:endParaRPr sz="1400">
              <a:solidFill>
                <a:schemeClr val="hlink"/>
              </a:solidFill>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Normal Distribution of Data</a:t>
            </a:r>
            <a:endParaRPr sz="1400">
              <a:solidFill>
                <a:schemeClr val="hlink"/>
              </a:solidFill>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Equal Variances between Populations</a:t>
            </a:r>
            <a:endParaRPr sz="1400">
              <a:solidFill>
                <a:schemeClr val="hlink"/>
              </a:solidFill>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Independence of Samples</a:t>
            </a:r>
            <a:endParaRPr sz="1400">
              <a:solidFill>
                <a:schemeClr val="hlink"/>
              </a:solidFill>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H0: µ</a:t>
            </a:r>
            <a:r>
              <a:rPr baseline="-25000" lang="en" sz="1400">
                <a:solidFill>
                  <a:schemeClr val="hlink"/>
                </a:solidFill>
                <a:latin typeface="Prata"/>
                <a:ea typeface="Prata"/>
                <a:cs typeface="Prata"/>
                <a:sym typeface="Prata"/>
              </a:rPr>
              <a:t>C </a:t>
            </a:r>
            <a:r>
              <a:rPr lang="en" sz="1400">
                <a:solidFill>
                  <a:schemeClr val="hlink"/>
                </a:solidFill>
                <a:latin typeface="Prata"/>
                <a:ea typeface="Prata"/>
                <a:cs typeface="Prata"/>
                <a:sym typeface="Prata"/>
              </a:rPr>
              <a:t>=</a:t>
            </a:r>
            <a:r>
              <a:rPr baseline="-25000" lang="en" sz="1400">
                <a:solidFill>
                  <a:schemeClr val="hlink"/>
                </a:solidFill>
                <a:latin typeface="Prata"/>
                <a:ea typeface="Prata"/>
                <a:cs typeface="Prata"/>
                <a:sym typeface="Prata"/>
              </a:rPr>
              <a:t> </a:t>
            </a:r>
            <a:r>
              <a:rPr lang="en" sz="1400">
                <a:solidFill>
                  <a:schemeClr val="hlink"/>
                </a:solidFill>
                <a:latin typeface="Prata"/>
                <a:ea typeface="Prata"/>
                <a:cs typeface="Prata"/>
                <a:sym typeface="Prata"/>
              </a:rPr>
              <a:t>µ</a:t>
            </a:r>
            <a:r>
              <a:rPr baseline="-25000" lang="en" sz="1400">
                <a:solidFill>
                  <a:schemeClr val="hlink"/>
                </a:solidFill>
                <a:latin typeface="Prata"/>
                <a:ea typeface="Prata"/>
                <a:cs typeface="Prata"/>
                <a:sym typeface="Prata"/>
              </a:rPr>
              <a:t>SF  </a:t>
            </a:r>
            <a:r>
              <a:rPr lang="en" sz="1400">
                <a:solidFill>
                  <a:schemeClr val="hlink"/>
                </a:solidFill>
                <a:latin typeface="Prata"/>
                <a:ea typeface="Prata"/>
                <a:cs typeface="Prata"/>
                <a:sym typeface="Prata"/>
              </a:rPr>
              <a:t>=</a:t>
            </a:r>
            <a:r>
              <a:rPr baseline="-25000" lang="en" sz="1400">
                <a:solidFill>
                  <a:schemeClr val="hlink"/>
                </a:solidFill>
                <a:latin typeface="Prata"/>
                <a:ea typeface="Prata"/>
                <a:cs typeface="Prata"/>
                <a:sym typeface="Prata"/>
              </a:rPr>
              <a:t> </a:t>
            </a:r>
            <a:r>
              <a:rPr lang="en" sz="1400">
                <a:solidFill>
                  <a:schemeClr val="hlink"/>
                </a:solidFill>
                <a:latin typeface="Prata"/>
                <a:ea typeface="Prata"/>
                <a:cs typeface="Prata"/>
                <a:sym typeface="Prata"/>
              </a:rPr>
              <a:t>µ</a:t>
            </a:r>
            <a:r>
              <a:rPr baseline="-25000" lang="en" sz="1400">
                <a:solidFill>
                  <a:schemeClr val="hlink"/>
                </a:solidFill>
                <a:latin typeface="Prata"/>
                <a:ea typeface="Prata"/>
                <a:cs typeface="Prata"/>
                <a:sym typeface="Prata"/>
              </a:rPr>
              <a:t>PF </a:t>
            </a:r>
            <a:r>
              <a:rPr lang="en" sz="1400">
                <a:solidFill>
                  <a:schemeClr val="hlink"/>
                </a:solidFill>
                <a:latin typeface="Prata"/>
                <a:ea typeface="Prata"/>
                <a:cs typeface="Prata"/>
                <a:sym typeface="Prata"/>
              </a:rPr>
              <a:t>= µ</a:t>
            </a:r>
            <a:r>
              <a:rPr baseline="-25000" lang="en" sz="1400">
                <a:solidFill>
                  <a:schemeClr val="hlink"/>
                </a:solidFill>
                <a:latin typeface="Prata"/>
                <a:ea typeface="Prata"/>
                <a:cs typeface="Prata"/>
                <a:sym typeface="Prata"/>
              </a:rPr>
              <a:t>SG </a:t>
            </a:r>
            <a:r>
              <a:rPr lang="en" sz="1400">
                <a:solidFill>
                  <a:schemeClr val="hlink"/>
                </a:solidFill>
                <a:latin typeface="Prata"/>
                <a:ea typeface="Prata"/>
                <a:cs typeface="Prata"/>
                <a:sym typeface="Prata"/>
              </a:rPr>
              <a:t>= µ</a:t>
            </a:r>
            <a:r>
              <a:rPr baseline="-25000" lang="en" sz="1400">
                <a:solidFill>
                  <a:schemeClr val="hlink"/>
                </a:solidFill>
                <a:latin typeface="Prata"/>
                <a:ea typeface="Prata"/>
                <a:cs typeface="Prata"/>
                <a:sym typeface="Prata"/>
              </a:rPr>
              <a:t>PG</a:t>
            </a:r>
            <a:endParaRPr baseline="-25000" sz="1400">
              <a:solidFill>
                <a:schemeClr val="hlink"/>
              </a:solidFill>
              <a:latin typeface="Prata"/>
              <a:ea typeface="Prata"/>
              <a:cs typeface="Prata"/>
              <a:sym typeface="Prata"/>
            </a:endParaRPr>
          </a:p>
          <a:p>
            <a:pPr indent="0" lvl="0" marL="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HA: At least one sample mean does not equal the rest.</a:t>
            </a:r>
            <a:endParaRPr sz="1400">
              <a:solidFill>
                <a:schemeClr val="hlink"/>
              </a:solidFill>
              <a:latin typeface="Prata"/>
              <a:ea typeface="Prata"/>
              <a:cs typeface="Prata"/>
              <a:sym typeface="Prata"/>
            </a:endParaRPr>
          </a:p>
          <a:p>
            <a:pPr indent="0" lvl="0" marL="0" rtl="0" algn="l">
              <a:spcBef>
                <a:spcPts val="1200"/>
              </a:spcBef>
              <a:spcAft>
                <a:spcPts val="1200"/>
              </a:spcAft>
              <a:buNone/>
            </a:pPr>
            <a:r>
              <a:t/>
            </a:r>
            <a:endParaRPr sz="1400">
              <a:latin typeface="Prata"/>
              <a:ea typeface="Prata"/>
              <a:cs typeface="Prata"/>
              <a:sym typeface="Prata"/>
            </a:endParaRPr>
          </a:p>
        </p:txBody>
      </p:sp>
      <p:sp>
        <p:nvSpPr>
          <p:cNvPr id="417" name="Google Shape;417;p47"/>
          <p:cNvSpPr txBox="1"/>
          <p:nvPr>
            <p:ph type="title"/>
          </p:nvPr>
        </p:nvSpPr>
        <p:spPr>
          <a:xfrm>
            <a:off x="510450" y="302150"/>
            <a:ext cx="599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hlink"/>
                </a:solidFill>
                <a:latin typeface="Prata"/>
                <a:ea typeface="Prata"/>
                <a:cs typeface="Prata"/>
                <a:sym typeface="Prata"/>
              </a:rPr>
              <a:t>Does scoring efficiency vary based on position?</a:t>
            </a:r>
            <a:endParaRPr sz="1900">
              <a:latin typeface="Prata"/>
              <a:ea typeface="Prata"/>
              <a:cs typeface="Prata"/>
              <a:sym typeface="Prata"/>
            </a:endParaRPr>
          </a:p>
          <a:p>
            <a:pPr indent="0" lvl="0" marL="0" rtl="0" algn="l">
              <a:spcBef>
                <a:spcPts val="0"/>
              </a:spcBef>
              <a:spcAft>
                <a:spcPts val="0"/>
              </a:spcAft>
              <a:buNone/>
            </a:pPr>
            <a:r>
              <a:t/>
            </a:r>
            <a:endParaRPr sz="1900">
              <a:latin typeface="Prata"/>
              <a:ea typeface="Prata"/>
              <a:cs typeface="Prata"/>
              <a:sym typeface="Prata"/>
            </a:endParaRPr>
          </a:p>
        </p:txBody>
      </p:sp>
      <p:cxnSp>
        <p:nvCxnSpPr>
          <p:cNvPr id="418" name="Google Shape;418;p47"/>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idx="1" type="body"/>
          </p:nvPr>
        </p:nvSpPr>
        <p:spPr>
          <a:xfrm>
            <a:off x="389900" y="787625"/>
            <a:ext cx="8396400" cy="19887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hlink"/>
              </a:buClr>
              <a:buSzPts val="1100"/>
              <a:buFont typeface="Arial"/>
              <a:buNone/>
            </a:pPr>
            <a:r>
              <a:rPr lang="en" sz="1400">
                <a:latin typeface="Prata"/>
                <a:ea typeface="Prata"/>
                <a:cs typeface="Prata"/>
                <a:sym typeface="Prata"/>
              </a:rPr>
              <a:t>ANOVA test shows p-value close to 0. </a:t>
            </a:r>
            <a:endParaRPr sz="1400">
              <a:latin typeface="Prata"/>
              <a:ea typeface="Prata"/>
              <a:cs typeface="Prata"/>
              <a:sym typeface="Prata"/>
            </a:endParaRPr>
          </a:p>
          <a:p>
            <a:pPr indent="0" lvl="0" marL="0" rtl="0" algn="l">
              <a:lnSpc>
                <a:spcPct val="100000"/>
              </a:lnSpc>
              <a:spcBef>
                <a:spcPts val="1200"/>
              </a:spcBef>
              <a:spcAft>
                <a:spcPts val="0"/>
              </a:spcAft>
              <a:buClr>
                <a:schemeClr val="hlink"/>
              </a:buClr>
              <a:buSzPts val="1100"/>
              <a:buFont typeface="Arial"/>
              <a:buNone/>
            </a:pPr>
            <a:r>
              <a:rPr lang="en" sz="1400">
                <a:latin typeface="Prata"/>
                <a:ea typeface="Prata"/>
                <a:cs typeface="Prata"/>
                <a:sym typeface="Prata"/>
              </a:rPr>
              <a:t>Null hypothesis is rejected. </a:t>
            </a:r>
            <a:endParaRPr sz="1400">
              <a:latin typeface="Prata"/>
              <a:ea typeface="Prata"/>
              <a:cs typeface="Prata"/>
              <a:sym typeface="Prata"/>
            </a:endParaRPr>
          </a:p>
          <a:p>
            <a:pPr indent="0" lvl="0" marL="0" rtl="0" algn="l">
              <a:lnSpc>
                <a:spcPct val="100000"/>
              </a:lnSpc>
              <a:spcBef>
                <a:spcPts val="1200"/>
              </a:spcBef>
              <a:spcAft>
                <a:spcPts val="0"/>
              </a:spcAft>
              <a:buClr>
                <a:schemeClr val="hlink"/>
              </a:buClr>
              <a:buSzPts val="1100"/>
              <a:buFont typeface="Arial"/>
              <a:buNone/>
            </a:pPr>
            <a:r>
              <a:rPr lang="en" sz="1400">
                <a:latin typeface="Prata"/>
                <a:ea typeface="Prata"/>
                <a:cs typeface="Prata"/>
                <a:sym typeface="Prata"/>
              </a:rPr>
              <a:t>Can conclude there is a significant difference between the average points scored by different NBA player positions. </a:t>
            </a:r>
            <a:endParaRPr sz="1400">
              <a:latin typeface="Prata"/>
              <a:ea typeface="Prata"/>
              <a:cs typeface="Prata"/>
              <a:sym typeface="Prata"/>
            </a:endParaRPr>
          </a:p>
          <a:p>
            <a:pPr indent="0" lvl="0" marL="0" rtl="0" algn="l">
              <a:lnSpc>
                <a:spcPct val="100000"/>
              </a:lnSpc>
              <a:spcBef>
                <a:spcPts val="1200"/>
              </a:spcBef>
              <a:spcAft>
                <a:spcPts val="0"/>
              </a:spcAft>
              <a:buClr>
                <a:schemeClr val="hlink"/>
              </a:buClr>
              <a:buSzPts val="1100"/>
              <a:buFont typeface="Arial"/>
              <a:buNone/>
            </a:pPr>
            <a:r>
              <a:rPr lang="en" sz="1400">
                <a:latin typeface="Prata"/>
                <a:ea typeface="Prata"/>
                <a:cs typeface="Prata"/>
                <a:sym typeface="Prata"/>
              </a:rPr>
              <a:t>This study helps give credence to fans and analysts who claim that certain players or positions are more valuable to a team than others. </a:t>
            </a:r>
            <a:endParaRPr sz="1400">
              <a:latin typeface="Prata"/>
              <a:ea typeface="Prata"/>
              <a:cs typeface="Prata"/>
              <a:sym typeface="Prata"/>
            </a:endParaRPr>
          </a:p>
          <a:p>
            <a:pPr indent="0" lvl="0" marL="0" rtl="0" algn="l">
              <a:lnSpc>
                <a:spcPct val="100000"/>
              </a:lnSpc>
              <a:spcBef>
                <a:spcPts val="0"/>
              </a:spcBef>
              <a:spcAft>
                <a:spcPts val="0"/>
              </a:spcAft>
              <a:buNone/>
            </a:pPr>
            <a:r>
              <a:t/>
            </a:r>
            <a:endParaRPr/>
          </a:p>
        </p:txBody>
      </p:sp>
      <p:sp>
        <p:nvSpPr>
          <p:cNvPr id="424" name="Google Shape;424;p48"/>
          <p:cNvSpPr txBox="1"/>
          <p:nvPr>
            <p:ph type="title"/>
          </p:nvPr>
        </p:nvSpPr>
        <p:spPr>
          <a:xfrm>
            <a:off x="542300" y="302150"/>
            <a:ext cx="27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Results and Analysis</a:t>
            </a:r>
            <a:endParaRPr sz="1900">
              <a:latin typeface="Prata"/>
              <a:ea typeface="Prata"/>
              <a:cs typeface="Prata"/>
              <a:sym typeface="Prata"/>
            </a:endParaRPr>
          </a:p>
        </p:txBody>
      </p:sp>
      <p:pic>
        <p:nvPicPr>
          <p:cNvPr id="425" name="Google Shape;425;p48"/>
          <p:cNvPicPr preferRelativeResize="0"/>
          <p:nvPr/>
        </p:nvPicPr>
        <p:blipFill>
          <a:blip r:embed="rId3">
            <a:alphaModFix/>
          </a:blip>
          <a:stretch>
            <a:fillRect/>
          </a:stretch>
        </p:blipFill>
        <p:spPr>
          <a:xfrm>
            <a:off x="2957000" y="2700125"/>
            <a:ext cx="5753100" cy="2133600"/>
          </a:xfrm>
          <a:prstGeom prst="rect">
            <a:avLst/>
          </a:prstGeom>
          <a:noFill/>
          <a:ln>
            <a:noFill/>
          </a:ln>
        </p:spPr>
      </p:pic>
      <p:cxnSp>
        <p:nvCxnSpPr>
          <p:cNvPr id="426" name="Google Shape;426;p48"/>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3933600" y="1901206"/>
            <a:ext cx="3649200" cy="126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Regression</a:t>
            </a:r>
            <a:endParaRPr/>
          </a:p>
          <a:p>
            <a:pPr indent="0" lvl="0" marL="0" rtl="0" algn="l">
              <a:spcBef>
                <a:spcPts val="0"/>
              </a:spcBef>
              <a:spcAft>
                <a:spcPts val="0"/>
              </a:spcAft>
              <a:buClr>
                <a:schemeClr val="dk1"/>
              </a:buClr>
              <a:buSzPts val="1100"/>
              <a:buFont typeface="Arial"/>
              <a:buNone/>
            </a:pPr>
            <a:r>
              <a:rPr lang="en"/>
              <a:t>Analysis</a:t>
            </a:r>
            <a:endParaRPr/>
          </a:p>
        </p:txBody>
      </p:sp>
      <p:sp>
        <p:nvSpPr>
          <p:cNvPr id="432" name="Google Shape;432;p49"/>
          <p:cNvSpPr txBox="1"/>
          <p:nvPr>
            <p:ph idx="2" type="title"/>
          </p:nvPr>
        </p:nvSpPr>
        <p:spPr>
          <a:xfrm>
            <a:off x="1561200" y="1938288"/>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542925" y="292625"/>
            <a:ext cx="704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latin typeface="Prata"/>
                <a:ea typeface="Prata"/>
                <a:cs typeface="Prata"/>
                <a:sym typeface="Prata"/>
              </a:rPr>
              <a:t>Are player stats significant in determining career salary?</a:t>
            </a:r>
            <a:endParaRPr sz="1900">
              <a:latin typeface="Prata"/>
              <a:ea typeface="Prata"/>
              <a:cs typeface="Prata"/>
              <a:sym typeface="Prata"/>
            </a:endParaRPr>
          </a:p>
        </p:txBody>
      </p:sp>
      <p:sp>
        <p:nvSpPr>
          <p:cNvPr id="438" name="Google Shape;438;p50"/>
          <p:cNvSpPr txBox="1"/>
          <p:nvPr>
            <p:ph idx="1" type="body"/>
          </p:nvPr>
        </p:nvSpPr>
        <p:spPr>
          <a:xfrm>
            <a:off x="161925" y="789125"/>
            <a:ext cx="8105700" cy="2753700"/>
          </a:xfrm>
          <a:prstGeom prst="rect">
            <a:avLst/>
          </a:prstGeom>
        </p:spPr>
        <p:txBody>
          <a:bodyPr anchorCtr="0" anchor="t" bIns="91425" lIns="91425" spcFirstLastPara="1" rIns="91425" wrap="square" tIns="91425">
            <a:noAutofit/>
          </a:bodyPr>
          <a:lstStyle/>
          <a:p>
            <a:pPr indent="0" lvl="0" marL="228600" rtl="0" algn="l">
              <a:lnSpc>
                <a:spcPct val="100000"/>
              </a:lnSpc>
              <a:spcBef>
                <a:spcPts val="0"/>
              </a:spcBef>
              <a:spcAft>
                <a:spcPts val="0"/>
              </a:spcAft>
              <a:buNone/>
            </a:pPr>
            <a:r>
              <a:rPr lang="en" sz="1400">
                <a:solidFill>
                  <a:schemeClr val="hlink"/>
                </a:solidFill>
                <a:highlight>
                  <a:schemeClr val="accent6"/>
                </a:highlight>
                <a:latin typeface="Prata"/>
                <a:ea typeface="Prata"/>
                <a:cs typeface="Prata"/>
                <a:sym typeface="Prata"/>
              </a:rPr>
              <a:t>Regression Equation:</a:t>
            </a:r>
            <a:endParaRPr sz="1400">
              <a:solidFill>
                <a:schemeClr val="hlink"/>
              </a:solidFill>
              <a:highlight>
                <a:schemeClr val="accent6"/>
              </a:highlight>
              <a:latin typeface="Prata"/>
              <a:ea typeface="Prata"/>
              <a:cs typeface="Prata"/>
              <a:sym typeface="Prata"/>
            </a:endParaRPr>
          </a:p>
          <a:p>
            <a:pPr indent="0" lvl="0" marL="228600" rtl="0" algn="l">
              <a:lnSpc>
                <a:spcPct val="100000"/>
              </a:lnSpc>
              <a:spcBef>
                <a:spcPts val="0"/>
              </a:spcBef>
              <a:spcAft>
                <a:spcPts val="0"/>
              </a:spcAft>
              <a:buNone/>
            </a:pPr>
            <a:r>
              <a:t/>
            </a:r>
            <a:endParaRPr sz="1400">
              <a:solidFill>
                <a:schemeClr val="hlink"/>
              </a:solidFill>
              <a:highlight>
                <a:schemeClr val="accent6"/>
              </a:highlight>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Salary = Intercept + B1 * Rebound_off + B2 * Points + B3 * Assists + B4 * Blocks + B5 * Steals + B6 * Rebound_def + B7 * Fouls + B8 * Turnovers + E</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 </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H0: B1 = B2 = B3 = B4 = B5 = B6 = B7 = B8 = 0</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HA: At least one variable is significant in predicting player salary.</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 </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sz="1400">
                <a:solidFill>
                  <a:schemeClr val="hlink"/>
                </a:solidFill>
                <a:highlight>
                  <a:schemeClr val="accent6"/>
                </a:highlight>
                <a:latin typeface="Prata"/>
                <a:ea typeface="Prata"/>
                <a:cs typeface="Prata"/>
                <a:sym typeface="Prata"/>
              </a:rPr>
              <a:t>Assumptions:</a:t>
            </a:r>
            <a:endParaRPr sz="1400">
              <a:solidFill>
                <a:schemeClr val="hlink"/>
              </a:solidFill>
              <a:highlight>
                <a:schemeClr val="accent6"/>
              </a:highlight>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Linearity</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Independence of Error</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Normality of Error</a:t>
            </a:r>
            <a:endParaRPr sz="1400">
              <a:solidFill>
                <a:schemeClr val="hlink"/>
              </a:solidFill>
              <a:latin typeface="Prata"/>
              <a:ea typeface="Prata"/>
              <a:cs typeface="Prata"/>
              <a:sym typeface="Prata"/>
            </a:endParaRPr>
          </a:p>
          <a:p>
            <a:pPr indent="0" lvl="0" marL="22860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Equal Variances </a:t>
            </a:r>
            <a:endParaRPr sz="1400">
              <a:solidFill>
                <a:schemeClr val="hlink"/>
              </a:solidFill>
              <a:latin typeface="Prata"/>
              <a:ea typeface="Prata"/>
              <a:cs typeface="Prata"/>
              <a:sym typeface="Prata"/>
            </a:endParaRPr>
          </a:p>
          <a:p>
            <a:pPr indent="0" lvl="0" marL="0" rtl="0" algn="l">
              <a:lnSpc>
                <a:spcPct val="100000"/>
              </a:lnSpc>
              <a:spcBef>
                <a:spcPts val="0"/>
              </a:spcBef>
              <a:spcAft>
                <a:spcPts val="0"/>
              </a:spcAft>
              <a:buNone/>
            </a:pPr>
            <a:r>
              <a:t/>
            </a:r>
            <a:endParaRPr sz="1400">
              <a:latin typeface="Prata"/>
              <a:ea typeface="Prata"/>
              <a:cs typeface="Prata"/>
              <a:sym typeface="Prata"/>
            </a:endParaRPr>
          </a:p>
        </p:txBody>
      </p:sp>
      <p:pic>
        <p:nvPicPr>
          <p:cNvPr id="439" name="Google Shape;439;p50"/>
          <p:cNvPicPr preferRelativeResize="0"/>
          <p:nvPr/>
        </p:nvPicPr>
        <p:blipFill>
          <a:blip r:embed="rId3">
            <a:alphaModFix/>
          </a:blip>
          <a:stretch>
            <a:fillRect/>
          </a:stretch>
        </p:blipFill>
        <p:spPr>
          <a:xfrm>
            <a:off x="2590800" y="2481263"/>
            <a:ext cx="6172200" cy="2371725"/>
          </a:xfrm>
          <a:prstGeom prst="rect">
            <a:avLst/>
          </a:prstGeom>
          <a:noFill/>
          <a:ln>
            <a:noFill/>
          </a:ln>
        </p:spPr>
      </p:pic>
      <p:cxnSp>
        <p:nvCxnSpPr>
          <p:cNvPr id="440" name="Google Shape;440;p50"/>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type="title"/>
          </p:nvPr>
        </p:nvSpPr>
        <p:spPr>
          <a:xfrm>
            <a:off x="491400" y="287600"/>
            <a:ext cx="245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Regression Output</a:t>
            </a:r>
            <a:endParaRPr sz="1900">
              <a:latin typeface="Prata"/>
              <a:ea typeface="Prata"/>
              <a:cs typeface="Prata"/>
              <a:sym typeface="Prata"/>
            </a:endParaRPr>
          </a:p>
        </p:txBody>
      </p:sp>
      <p:sp>
        <p:nvSpPr>
          <p:cNvPr id="446" name="Google Shape;446;p51"/>
          <p:cNvSpPr txBox="1"/>
          <p:nvPr>
            <p:ph idx="1" type="body"/>
          </p:nvPr>
        </p:nvSpPr>
        <p:spPr>
          <a:xfrm>
            <a:off x="491400" y="898400"/>
            <a:ext cx="27966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ata"/>
                <a:ea typeface="Prata"/>
                <a:cs typeface="Prata"/>
                <a:sym typeface="Prata"/>
              </a:rPr>
              <a:t>Adjusted R-Square = 0.47117</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Standard Error = 3919791.835</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P-Value &lt; 0.05 for significance</a:t>
            </a:r>
            <a:endParaRPr sz="1400">
              <a:latin typeface="Prata"/>
              <a:ea typeface="Prata"/>
              <a:cs typeface="Prata"/>
              <a:sym typeface="Prata"/>
            </a:endParaRPr>
          </a:p>
          <a:p>
            <a:pPr indent="0" lvl="0" marL="0" rtl="0" algn="l">
              <a:spcBef>
                <a:spcPts val="1200"/>
              </a:spcBef>
              <a:spcAft>
                <a:spcPts val="0"/>
              </a:spcAft>
              <a:buNone/>
            </a:pPr>
            <a:r>
              <a:t/>
            </a:r>
            <a:endParaRPr sz="1400">
              <a:latin typeface="Prata"/>
              <a:ea typeface="Prata"/>
              <a:cs typeface="Prata"/>
              <a:sym typeface="Prata"/>
            </a:endParaRPr>
          </a:p>
          <a:p>
            <a:pPr indent="0" lvl="0" marL="0" rtl="0" algn="l">
              <a:spcBef>
                <a:spcPts val="1200"/>
              </a:spcBef>
              <a:spcAft>
                <a:spcPts val="0"/>
              </a:spcAft>
              <a:buNone/>
            </a:pPr>
            <a:r>
              <a:rPr lang="en" sz="1400">
                <a:highlight>
                  <a:schemeClr val="accent6"/>
                </a:highlight>
                <a:latin typeface="Prata"/>
                <a:ea typeface="Prata"/>
                <a:cs typeface="Prata"/>
                <a:sym typeface="Prata"/>
              </a:rPr>
              <a:t>Insignificant Variables:</a:t>
            </a:r>
            <a:endParaRPr sz="1400">
              <a:highlight>
                <a:schemeClr val="accent6"/>
              </a:highlight>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Rebound_Def</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Blocks</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Steals</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Fouls</a:t>
            </a:r>
            <a:endParaRPr sz="1400">
              <a:latin typeface="Prata"/>
              <a:ea typeface="Prata"/>
              <a:cs typeface="Prata"/>
              <a:sym typeface="Prata"/>
            </a:endParaRPr>
          </a:p>
          <a:p>
            <a:pPr indent="0" lvl="0" marL="0" rtl="0" algn="l">
              <a:spcBef>
                <a:spcPts val="1200"/>
              </a:spcBef>
              <a:spcAft>
                <a:spcPts val="1200"/>
              </a:spcAft>
              <a:buNone/>
            </a:pPr>
            <a:r>
              <a:rPr lang="en" sz="1400">
                <a:latin typeface="Prata"/>
                <a:ea typeface="Prata"/>
                <a:cs typeface="Prata"/>
                <a:sym typeface="Prata"/>
              </a:rPr>
              <a:t>Turnovers</a:t>
            </a:r>
            <a:endParaRPr sz="1400">
              <a:latin typeface="Prata"/>
              <a:ea typeface="Prata"/>
              <a:cs typeface="Prata"/>
              <a:sym typeface="Prata"/>
            </a:endParaRPr>
          </a:p>
        </p:txBody>
      </p:sp>
      <p:pic>
        <p:nvPicPr>
          <p:cNvPr id="447" name="Google Shape;447;p51"/>
          <p:cNvPicPr preferRelativeResize="0"/>
          <p:nvPr/>
        </p:nvPicPr>
        <p:blipFill>
          <a:blip r:embed="rId3">
            <a:alphaModFix/>
          </a:blip>
          <a:stretch>
            <a:fillRect/>
          </a:stretch>
        </p:blipFill>
        <p:spPr>
          <a:xfrm>
            <a:off x="3234450" y="861150"/>
            <a:ext cx="5457900" cy="3818758"/>
          </a:xfrm>
          <a:prstGeom prst="rect">
            <a:avLst/>
          </a:prstGeom>
          <a:noFill/>
          <a:ln>
            <a:noFill/>
          </a:ln>
        </p:spPr>
      </p:pic>
      <p:cxnSp>
        <p:nvCxnSpPr>
          <p:cNvPr id="448" name="Google Shape;448;p51"/>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2"/>
          <p:cNvSpPr txBox="1"/>
          <p:nvPr>
            <p:ph type="title"/>
          </p:nvPr>
        </p:nvSpPr>
        <p:spPr>
          <a:xfrm>
            <a:off x="491400" y="292625"/>
            <a:ext cx="456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Best Fit Model and Predicted Salary</a:t>
            </a:r>
            <a:endParaRPr sz="1900">
              <a:latin typeface="Prata"/>
              <a:ea typeface="Prata"/>
              <a:cs typeface="Prata"/>
              <a:sym typeface="Prata"/>
            </a:endParaRPr>
          </a:p>
        </p:txBody>
      </p:sp>
      <p:sp>
        <p:nvSpPr>
          <p:cNvPr id="454" name="Google Shape;454;p52"/>
          <p:cNvSpPr txBox="1"/>
          <p:nvPr>
            <p:ph idx="1" type="body"/>
          </p:nvPr>
        </p:nvSpPr>
        <p:spPr>
          <a:xfrm>
            <a:off x="342900" y="746000"/>
            <a:ext cx="7229400" cy="572700"/>
          </a:xfrm>
          <a:prstGeom prst="rect">
            <a:avLst/>
          </a:prstGeom>
        </p:spPr>
        <p:txBody>
          <a:bodyPr anchorCtr="0" anchor="t" bIns="91425" lIns="91425" spcFirstLastPara="1" rIns="91425" wrap="square" tIns="91425">
            <a:noAutofit/>
          </a:bodyPr>
          <a:lstStyle/>
          <a:p>
            <a:pPr indent="0" lvl="0" marL="228600" rtl="0" algn="l">
              <a:lnSpc>
                <a:spcPct val="115000"/>
              </a:lnSpc>
              <a:spcBef>
                <a:spcPts val="1200"/>
              </a:spcBef>
              <a:spcAft>
                <a:spcPts val="0"/>
              </a:spcAft>
              <a:buClr>
                <a:schemeClr val="hlink"/>
              </a:buClr>
              <a:buSzPts val="1100"/>
              <a:buFont typeface="Arial"/>
              <a:buNone/>
            </a:pPr>
            <a:r>
              <a:rPr lang="en" sz="1400">
                <a:solidFill>
                  <a:schemeClr val="hlink"/>
                </a:solidFill>
                <a:latin typeface="Prata"/>
                <a:ea typeface="Prata"/>
                <a:cs typeface="Prata"/>
                <a:sym typeface="Prata"/>
              </a:rPr>
              <a:t>Predicted Salary = -1204267.67 + 1419613.29 * Rebound_off + 485205.07 * Points + 362920.98 * Assists</a:t>
            </a:r>
            <a:endParaRPr sz="1400">
              <a:solidFill>
                <a:schemeClr val="hlink"/>
              </a:solidFill>
              <a:latin typeface="Prata"/>
              <a:ea typeface="Prata"/>
              <a:cs typeface="Prata"/>
              <a:sym typeface="Prata"/>
            </a:endParaRPr>
          </a:p>
          <a:p>
            <a:pPr indent="0" lvl="0" marL="0" rtl="0" algn="l">
              <a:spcBef>
                <a:spcPts val="1200"/>
              </a:spcBef>
              <a:spcAft>
                <a:spcPts val="1200"/>
              </a:spcAft>
              <a:buNone/>
            </a:pPr>
            <a:r>
              <a:t/>
            </a:r>
            <a:endParaRPr sz="1400">
              <a:latin typeface="Prata"/>
              <a:ea typeface="Prata"/>
              <a:cs typeface="Prata"/>
              <a:sym typeface="Prata"/>
            </a:endParaRPr>
          </a:p>
        </p:txBody>
      </p:sp>
      <p:sp>
        <p:nvSpPr>
          <p:cNvPr id="455" name="Google Shape;455;p52"/>
          <p:cNvSpPr txBox="1"/>
          <p:nvPr/>
        </p:nvSpPr>
        <p:spPr>
          <a:xfrm>
            <a:off x="4513675" y="1579625"/>
            <a:ext cx="4264500" cy="2339700"/>
          </a:xfrm>
          <a:prstGeom prst="rect">
            <a:avLst/>
          </a:prstGeom>
          <a:noFill/>
          <a:ln>
            <a:noFill/>
          </a:ln>
        </p:spPr>
        <p:txBody>
          <a:bodyPr anchorCtr="0" anchor="t" bIns="91425" lIns="91425" spcFirstLastPara="1" rIns="91425" wrap="square" tIns="91425">
            <a:spAutoFit/>
          </a:bodyPr>
          <a:lstStyle/>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Prediction using Lebron James’ Career Stats:</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Rebound_off = 1.35</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Points = 27.6</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Assists = 6.8</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Predicted Career Salary = $16,571,733</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Actual Career Salary = $22,970,500</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Why is there such a large discrepancy?</a:t>
            </a:r>
            <a:endParaRPr>
              <a:solidFill>
                <a:schemeClr val="hlink"/>
              </a:solidFill>
              <a:latin typeface="Prata"/>
              <a:ea typeface="Prata"/>
              <a:cs typeface="Prata"/>
              <a:sym typeface="Prata"/>
            </a:endParaRPr>
          </a:p>
        </p:txBody>
      </p:sp>
      <p:pic>
        <p:nvPicPr>
          <p:cNvPr id="456" name="Google Shape;456;p52"/>
          <p:cNvPicPr preferRelativeResize="0"/>
          <p:nvPr/>
        </p:nvPicPr>
        <p:blipFill>
          <a:blip r:embed="rId3">
            <a:alphaModFix/>
          </a:blip>
          <a:stretch>
            <a:fillRect/>
          </a:stretch>
        </p:blipFill>
        <p:spPr>
          <a:xfrm>
            <a:off x="400050" y="1394900"/>
            <a:ext cx="4362450" cy="3034225"/>
          </a:xfrm>
          <a:prstGeom prst="rect">
            <a:avLst/>
          </a:prstGeom>
          <a:noFill/>
          <a:ln>
            <a:noFill/>
          </a:ln>
        </p:spPr>
      </p:pic>
      <p:cxnSp>
        <p:nvCxnSpPr>
          <p:cNvPr id="457" name="Google Shape;457;p52"/>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491400" y="292625"/>
            <a:ext cx="454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Confidence and Prediction Intervals</a:t>
            </a:r>
            <a:endParaRPr sz="1900">
              <a:latin typeface="Prata"/>
              <a:ea typeface="Prata"/>
              <a:cs typeface="Prata"/>
              <a:sym typeface="Prata"/>
            </a:endParaRPr>
          </a:p>
        </p:txBody>
      </p:sp>
      <p:sp>
        <p:nvSpPr>
          <p:cNvPr id="463" name="Google Shape;463;p53"/>
          <p:cNvSpPr txBox="1"/>
          <p:nvPr>
            <p:ph idx="1" type="body"/>
          </p:nvPr>
        </p:nvSpPr>
        <p:spPr>
          <a:xfrm>
            <a:off x="5282475" y="974600"/>
            <a:ext cx="3414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ata"/>
                <a:ea typeface="Prata"/>
                <a:cs typeface="Prata"/>
                <a:sym typeface="Prata"/>
              </a:rPr>
              <a:t>Confidence Interval cannot be applied in a practical scenario because salary cannot be negative.</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 -1,765,133.38, -643,401.96]</a:t>
            </a:r>
            <a:endParaRPr sz="1400">
              <a:latin typeface="Prata"/>
              <a:ea typeface="Prata"/>
              <a:cs typeface="Prata"/>
              <a:sym typeface="Prata"/>
            </a:endParaRPr>
          </a:p>
          <a:p>
            <a:pPr indent="0" lvl="0" marL="0" rtl="0" algn="l">
              <a:spcBef>
                <a:spcPts val="1200"/>
              </a:spcBef>
              <a:spcAft>
                <a:spcPts val="0"/>
              </a:spcAft>
              <a:buNone/>
            </a:pPr>
            <a:r>
              <a:t/>
            </a:r>
            <a:endParaRPr sz="1400">
              <a:latin typeface="Prata"/>
              <a:ea typeface="Prata"/>
              <a:cs typeface="Prata"/>
              <a:sym typeface="Prata"/>
            </a:endParaRPr>
          </a:p>
          <a:p>
            <a:pPr indent="0" lvl="0" marL="0" rtl="0" algn="l">
              <a:spcBef>
                <a:spcPts val="1200"/>
              </a:spcBef>
              <a:spcAft>
                <a:spcPts val="0"/>
              </a:spcAft>
              <a:buNone/>
            </a:pPr>
            <a:r>
              <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95% of new players will have a career salary between 0 and $6,542,102.30.</a:t>
            </a:r>
            <a:endParaRPr sz="1400">
              <a:latin typeface="Prata"/>
              <a:ea typeface="Prata"/>
              <a:cs typeface="Prata"/>
              <a:sym typeface="Prata"/>
            </a:endParaRPr>
          </a:p>
          <a:p>
            <a:pPr indent="0" lvl="0" marL="0" rtl="0" algn="l">
              <a:spcBef>
                <a:spcPts val="1200"/>
              </a:spcBef>
              <a:spcAft>
                <a:spcPts val="1200"/>
              </a:spcAft>
              <a:buNone/>
            </a:pPr>
            <a:r>
              <a:rPr lang="en" sz="1400">
                <a:latin typeface="Prata"/>
                <a:ea typeface="Prata"/>
                <a:cs typeface="Prata"/>
                <a:sym typeface="Prata"/>
              </a:rPr>
              <a:t>[ -8,950,637.64, 6,542,102.30]</a:t>
            </a:r>
            <a:endParaRPr sz="1400">
              <a:latin typeface="Prata"/>
              <a:ea typeface="Prata"/>
              <a:cs typeface="Prata"/>
              <a:sym typeface="Prata"/>
            </a:endParaRPr>
          </a:p>
        </p:txBody>
      </p:sp>
      <p:pic>
        <p:nvPicPr>
          <p:cNvPr id="464" name="Google Shape;464;p53"/>
          <p:cNvPicPr preferRelativeResize="0"/>
          <p:nvPr/>
        </p:nvPicPr>
        <p:blipFill>
          <a:blip r:embed="rId3">
            <a:alphaModFix/>
          </a:blip>
          <a:stretch>
            <a:fillRect/>
          </a:stretch>
        </p:blipFill>
        <p:spPr>
          <a:xfrm>
            <a:off x="491400" y="1036775"/>
            <a:ext cx="4791075" cy="1304925"/>
          </a:xfrm>
          <a:prstGeom prst="rect">
            <a:avLst/>
          </a:prstGeom>
          <a:noFill/>
          <a:ln>
            <a:noFill/>
          </a:ln>
        </p:spPr>
      </p:pic>
      <p:pic>
        <p:nvPicPr>
          <p:cNvPr id="465" name="Google Shape;465;p53"/>
          <p:cNvPicPr preferRelativeResize="0"/>
          <p:nvPr/>
        </p:nvPicPr>
        <p:blipFill>
          <a:blip r:embed="rId4">
            <a:alphaModFix/>
          </a:blip>
          <a:stretch>
            <a:fillRect/>
          </a:stretch>
        </p:blipFill>
        <p:spPr>
          <a:xfrm>
            <a:off x="491411" y="2743205"/>
            <a:ext cx="4791063" cy="1371595"/>
          </a:xfrm>
          <a:prstGeom prst="rect">
            <a:avLst/>
          </a:prstGeom>
          <a:noFill/>
          <a:ln>
            <a:noFill/>
          </a:ln>
        </p:spPr>
      </p:pic>
      <p:cxnSp>
        <p:nvCxnSpPr>
          <p:cNvPr id="466" name="Google Shape;466;p53"/>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idx="14" type="title"/>
          </p:nvPr>
        </p:nvSpPr>
        <p:spPr>
          <a:xfrm>
            <a:off x="615400" y="1973813"/>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1" name="Google Shape;271;p36"/>
          <p:cNvSpPr txBox="1"/>
          <p:nvPr>
            <p:ph idx="15" type="title"/>
          </p:nvPr>
        </p:nvSpPr>
        <p:spPr>
          <a:xfrm>
            <a:off x="615400" y="4003926"/>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72" name="Google Shape;272;p36"/>
          <p:cNvSpPr txBox="1"/>
          <p:nvPr>
            <p:ph idx="13" type="title"/>
          </p:nvPr>
        </p:nvSpPr>
        <p:spPr>
          <a:xfrm>
            <a:off x="615400" y="2988864"/>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3" name="Google Shape;273;p36"/>
          <p:cNvSpPr txBox="1"/>
          <p:nvPr>
            <p:ph idx="9" type="title"/>
          </p:nvPr>
        </p:nvSpPr>
        <p:spPr>
          <a:xfrm>
            <a:off x="615400" y="906413"/>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4" name="Google Shape;274;p36"/>
          <p:cNvSpPr txBox="1"/>
          <p:nvPr>
            <p:ph type="title"/>
          </p:nvPr>
        </p:nvSpPr>
        <p:spPr>
          <a:xfrm>
            <a:off x="720000" y="271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ata"/>
                <a:ea typeface="Prata"/>
                <a:cs typeface="Prata"/>
                <a:sym typeface="Prata"/>
              </a:rPr>
              <a:t>TABLE OF CONTENTS</a:t>
            </a:r>
            <a:endParaRPr>
              <a:latin typeface="Prata"/>
              <a:ea typeface="Prata"/>
              <a:cs typeface="Prata"/>
              <a:sym typeface="Prata"/>
            </a:endParaRPr>
          </a:p>
        </p:txBody>
      </p:sp>
      <p:sp>
        <p:nvSpPr>
          <p:cNvPr id="275" name="Google Shape;275;p36"/>
          <p:cNvSpPr txBox="1"/>
          <p:nvPr>
            <p:ph idx="2" type="title"/>
          </p:nvPr>
        </p:nvSpPr>
        <p:spPr>
          <a:xfrm>
            <a:off x="1318225" y="1120125"/>
            <a:ext cx="15279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Overview</a:t>
            </a:r>
            <a:endParaRPr b="0">
              <a:latin typeface="Prata"/>
              <a:ea typeface="Prata"/>
              <a:cs typeface="Prata"/>
              <a:sym typeface="Prata"/>
            </a:endParaRPr>
          </a:p>
        </p:txBody>
      </p:sp>
      <p:sp>
        <p:nvSpPr>
          <p:cNvPr id="276" name="Google Shape;276;p36"/>
          <p:cNvSpPr txBox="1"/>
          <p:nvPr>
            <p:ph idx="3" type="title"/>
          </p:nvPr>
        </p:nvSpPr>
        <p:spPr>
          <a:xfrm>
            <a:off x="1318225" y="3118325"/>
            <a:ext cx="18441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Chi-Squared</a:t>
            </a:r>
            <a:endParaRPr b="0">
              <a:latin typeface="Prata"/>
              <a:ea typeface="Prata"/>
              <a:cs typeface="Prata"/>
              <a:sym typeface="Prata"/>
            </a:endParaRPr>
          </a:p>
        </p:txBody>
      </p:sp>
      <p:sp>
        <p:nvSpPr>
          <p:cNvPr id="277" name="Google Shape;277;p36"/>
          <p:cNvSpPr txBox="1"/>
          <p:nvPr>
            <p:ph idx="5" type="title"/>
          </p:nvPr>
        </p:nvSpPr>
        <p:spPr>
          <a:xfrm>
            <a:off x="5454975" y="1238500"/>
            <a:ext cx="27255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Regression Analysis</a:t>
            </a:r>
            <a:endParaRPr b="0">
              <a:latin typeface="Prata"/>
              <a:ea typeface="Prata"/>
              <a:cs typeface="Prata"/>
              <a:sym typeface="Prata"/>
            </a:endParaRPr>
          </a:p>
        </p:txBody>
      </p:sp>
      <p:sp>
        <p:nvSpPr>
          <p:cNvPr id="278" name="Google Shape;278;p36"/>
          <p:cNvSpPr txBox="1"/>
          <p:nvPr>
            <p:ph idx="6" type="title"/>
          </p:nvPr>
        </p:nvSpPr>
        <p:spPr>
          <a:xfrm>
            <a:off x="5454975" y="2189700"/>
            <a:ext cx="29073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Logistic Regression</a:t>
            </a:r>
            <a:endParaRPr b="0">
              <a:latin typeface="Prata"/>
              <a:ea typeface="Prata"/>
              <a:cs typeface="Prata"/>
              <a:sym typeface="Prata"/>
            </a:endParaRPr>
          </a:p>
        </p:txBody>
      </p:sp>
      <p:sp>
        <p:nvSpPr>
          <p:cNvPr id="279" name="Google Shape;279;p36"/>
          <p:cNvSpPr txBox="1"/>
          <p:nvPr>
            <p:ph idx="15" type="title"/>
          </p:nvPr>
        </p:nvSpPr>
        <p:spPr>
          <a:xfrm>
            <a:off x="4768575" y="1120126"/>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80" name="Google Shape;280;p36"/>
          <p:cNvSpPr txBox="1"/>
          <p:nvPr>
            <p:ph idx="15" type="title"/>
          </p:nvPr>
        </p:nvSpPr>
        <p:spPr>
          <a:xfrm>
            <a:off x="4768575" y="3039276"/>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81" name="Google Shape;281;p36"/>
          <p:cNvSpPr txBox="1"/>
          <p:nvPr>
            <p:ph idx="15" type="title"/>
          </p:nvPr>
        </p:nvSpPr>
        <p:spPr>
          <a:xfrm>
            <a:off x="4768575" y="2060239"/>
            <a:ext cx="686400" cy="6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82" name="Google Shape;282;p36"/>
          <p:cNvSpPr txBox="1"/>
          <p:nvPr>
            <p:ph idx="2" type="title"/>
          </p:nvPr>
        </p:nvSpPr>
        <p:spPr>
          <a:xfrm>
            <a:off x="1301800" y="4155525"/>
            <a:ext cx="15279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ANOVA</a:t>
            </a:r>
            <a:endParaRPr b="0">
              <a:latin typeface="Prata"/>
              <a:ea typeface="Prata"/>
              <a:cs typeface="Prata"/>
              <a:sym typeface="Prata"/>
            </a:endParaRPr>
          </a:p>
        </p:txBody>
      </p:sp>
      <p:sp>
        <p:nvSpPr>
          <p:cNvPr id="283" name="Google Shape;283;p36"/>
          <p:cNvSpPr txBox="1"/>
          <p:nvPr>
            <p:ph idx="2" type="title"/>
          </p:nvPr>
        </p:nvSpPr>
        <p:spPr>
          <a:xfrm>
            <a:off x="5454975" y="3168725"/>
            <a:ext cx="17355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Conclusion</a:t>
            </a:r>
            <a:endParaRPr b="0">
              <a:latin typeface="Prata"/>
              <a:ea typeface="Prata"/>
              <a:cs typeface="Prata"/>
              <a:sym typeface="Prata"/>
            </a:endParaRPr>
          </a:p>
        </p:txBody>
      </p:sp>
      <p:sp>
        <p:nvSpPr>
          <p:cNvPr id="284" name="Google Shape;284;p36"/>
          <p:cNvSpPr txBox="1"/>
          <p:nvPr>
            <p:ph idx="3" type="title"/>
          </p:nvPr>
        </p:nvSpPr>
        <p:spPr>
          <a:xfrm>
            <a:off x="1318225" y="2119225"/>
            <a:ext cx="28281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Prata"/>
                <a:ea typeface="Prata"/>
                <a:cs typeface="Prata"/>
                <a:sym typeface="Prata"/>
              </a:rPr>
              <a:t>2 Population T-Test</a:t>
            </a:r>
            <a:endParaRPr b="0">
              <a:latin typeface="Prata"/>
              <a:ea typeface="Prata"/>
              <a:cs typeface="Prata"/>
              <a:sym typeface="Prata"/>
            </a:endParaRPr>
          </a:p>
        </p:txBody>
      </p:sp>
      <p:cxnSp>
        <p:nvCxnSpPr>
          <p:cNvPr id="285" name="Google Shape;285;p36"/>
          <p:cNvCxnSpPr/>
          <p:nvPr/>
        </p:nvCxnSpPr>
        <p:spPr>
          <a:xfrm flipH="1" rot="10800000">
            <a:off x="566500" y="8012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4"/>
          <p:cNvSpPr txBox="1"/>
          <p:nvPr>
            <p:ph type="title"/>
          </p:nvPr>
        </p:nvSpPr>
        <p:spPr>
          <a:xfrm>
            <a:off x="586650" y="292625"/>
            <a:ext cx="82527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latin typeface="Prata"/>
                <a:ea typeface="Prata"/>
                <a:cs typeface="Prata"/>
                <a:sym typeface="Prata"/>
              </a:rPr>
              <a:t>Are stereotypes about height, quality of opponents, and playing time affecting scoring efficiency true?</a:t>
            </a:r>
            <a:endParaRPr sz="1900">
              <a:latin typeface="Prata"/>
              <a:ea typeface="Prata"/>
              <a:cs typeface="Prata"/>
              <a:sym typeface="Prata"/>
            </a:endParaRPr>
          </a:p>
          <a:p>
            <a:pPr indent="0" lvl="0" marL="0" rtl="0" algn="l">
              <a:spcBef>
                <a:spcPts val="0"/>
              </a:spcBef>
              <a:spcAft>
                <a:spcPts val="0"/>
              </a:spcAft>
              <a:buNone/>
            </a:pPr>
            <a:r>
              <a:t/>
            </a:r>
            <a:endParaRPr sz="1900">
              <a:latin typeface="Prata"/>
              <a:ea typeface="Prata"/>
              <a:cs typeface="Prata"/>
              <a:sym typeface="Prata"/>
            </a:endParaRPr>
          </a:p>
        </p:txBody>
      </p:sp>
      <p:sp>
        <p:nvSpPr>
          <p:cNvPr id="472" name="Google Shape;472;p54"/>
          <p:cNvSpPr txBox="1"/>
          <p:nvPr>
            <p:ph idx="1" type="body"/>
          </p:nvPr>
        </p:nvSpPr>
        <p:spPr>
          <a:xfrm>
            <a:off x="5286375" y="974675"/>
            <a:ext cx="3400500" cy="19257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400">
                <a:solidFill>
                  <a:schemeClr val="hlink"/>
                </a:solidFill>
                <a:latin typeface="Prata"/>
                <a:ea typeface="Prata"/>
                <a:cs typeface="Prata"/>
                <a:sym typeface="Prata"/>
              </a:rPr>
              <a:t>H0: B1 = B2 = B3 = B4 = 0                                                            HA: At least one variable is significant</a:t>
            </a:r>
            <a:endParaRPr sz="1400">
              <a:solidFill>
                <a:schemeClr val="hlink"/>
              </a:solidFill>
              <a:latin typeface="Prata"/>
              <a:ea typeface="Prata"/>
              <a:cs typeface="Prata"/>
              <a:sym typeface="Prata"/>
            </a:endParaRPr>
          </a:p>
          <a:p>
            <a:pPr indent="0" lvl="0" marL="0" rtl="0" algn="l">
              <a:lnSpc>
                <a:spcPct val="100000"/>
              </a:lnSpc>
              <a:spcBef>
                <a:spcPts val="1200"/>
              </a:spcBef>
              <a:spcAft>
                <a:spcPts val="0"/>
              </a:spcAft>
              <a:buClr>
                <a:schemeClr val="hlink"/>
              </a:buClr>
              <a:buSzPts val="1100"/>
              <a:buFont typeface="Arial"/>
              <a:buNone/>
            </a:pPr>
            <a:r>
              <a:rPr lang="en" sz="1400">
                <a:solidFill>
                  <a:schemeClr val="hlink"/>
                </a:solidFill>
                <a:highlight>
                  <a:schemeClr val="accent6"/>
                </a:highlight>
                <a:latin typeface="Prata"/>
                <a:ea typeface="Prata"/>
                <a:cs typeface="Prata"/>
                <a:sym typeface="Prata"/>
              </a:rPr>
              <a:t>Assumptions:</a:t>
            </a:r>
            <a:endParaRPr sz="1400">
              <a:solidFill>
                <a:schemeClr val="hlink"/>
              </a:solidFill>
              <a:highlight>
                <a:schemeClr val="accent6"/>
              </a:highlight>
              <a:latin typeface="Prata"/>
              <a:ea typeface="Prata"/>
              <a:cs typeface="Prata"/>
              <a:sym typeface="Prata"/>
            </a:endParaRPr>
          </a:p>
          <a:p>
            <a:pPr indent="0" lvl="0" marL="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Linearity</a:t>
            </a:r>
            <a:endParaRPr sz="1400">
              <a:solidFill>
                <a:schemeClr val="hlink"/>
              </a:solidFill>
              <a:latin typeface="Prata"/>
              <a:ea typeface="Prata"/>
              <a:cs typeface="Prata"/>
              <a:sym typeface="Prata"/>
            </a:endParaRPr>
          </a:p>
          <a:p>
            <a:pPr indent="0" lvl="0" marL="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Independence of Error</a:t>
            </a:r>
            <a:endParaRPr sz="1400">
              <a:solidFill>
                <a:schemeClr val="hlink"/>
              </a:solidFill>
              <a:latin typeface="Prata"/>
              <a:ea typeface="Prata"/>
              <a:cs typeface="Prata"/>
              <a:sym typeface="Prata"/>
            </a:endParaRPr>
          </a:p>
          <a:p>
            <a:pPr indent="0" lvl="0" marL="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Normality of Error</a:t>
            </a:r>
            <a:endParaRPr sz="1400">
              <a:solidFill>
                <a:schemeClr val="hlink"/>
              </a:solidFill>
              <a:latin typeface="Prata"/>
              <a:ea typeface="Prata"/>
              <a:cs typeface="Prata"/>
              <a:sym typeface="Prata"/>
            </a:endParaRPr>
          </a:p>
          <a:p>
            <a:pPr indent="0" lvl="0" marL="0" rtl="0" algn="l">
              <a:lnSpc>
                <a:spcPct val="100000"/>
              </a:lnSpc>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Equal Variances</a:t>
            </a:r>
            <a:endParaRPr sz="1400">
              <a:solidFill>
                <a:schemeClr val="hlink"/>
              </a:solidFill>
              <a:latin typeface="Prata"/>
              <a:ea typeface="Prata"/>
              <a:cs typeface="Prata"/>
              <a:sym typeface="Prata"/>
            </a:endParaRPr>
          </a:p>
          <a:p>
            <a:pPr indent="0" lvl="0" marL="0" rtl="0" algn="l">
              <a:lnSpc>
                <a:spcPct val="100000"/>
              </a:lnSpc>
              <a:spcBef>
                <a:spcPts val="0"/>
              </a:spcBef>
              <a:spcAft>
                <a:spcPts val="0"/>
              </a:spcAft>
              <a:buNone/>
            </a:pPr>
            <a:r>
              <a:t/>
            </a:r>
            <a:endParaRPr sz="1400">
              <a:latin typeface="Prata"/>
              <a:ea typeface="Prata"/>
              <a:cs typeface="Prata"/>
              <a:sym typeface="Prata"/>
            </a:endParaRPr>
          </a:p>
        </p:txBody>
      </p:sp>
      <p:pic>
        <p:nvPicPr>
          <p:cNvPr id="473" name="Google Shape;473;p54"/>
          <p:cNvPicPr preferRelativeResize="0"/>
          <p:nvPr/>
        </p:nvPicPr>
        <p:blipFill>
          <a:blip r:embed="rId3">
            <a:alphaModFix/>
          </a:blip>
          <a:stretch>
            <a:fillRect/>
          </a:stretch>
        </p:blipFill>
        <p:spPr>
          <a:xfrm>
            <a:off x="4033850" y="2851100"/>
            <a:ext cx="4491025" cy="1925700"/>
          </a:xfrm>
          <a:prstGeom prst="rect">
            <a:avLst/>
          </a:prstGeom>
          <a:noFill/>
          <a:ln>
            <a:noFill/>
          </a:ln>
        </p:spPr>
      </p:pic>
      <p:sp>
        <p:nvSpPr>
          <p:cNvPr id="474" name="Google Shape;474;p54"/>
          <p:cNvSpPr txBox="1"/>
          <p:nvPr/>
        </p:nvSpPr>
        <p:spPr>
          <a:xfrm>
            <a:off x="358050" y="962025"/>
            <a:ext cx="4934100" cy="831300"/>
          </a:xfrm>
          <a:prstGeom prst="rect">
            <a:avLst/>
          </a:prstGeom>
          <a:noFill/>
          <a:ln>
            <a:noFill/>
          </a:ln>
        </p:spPr>
        <p:txBody>
          <a:bodyPr anchorCtr="0" anchor="t" bIns="91425" lIns="91425" spcFirstLastPara="1" rIns="91425" wrap="square" tIns="91425">
            <a:spAutoFit/>
          </a:bodyPr>
          <a:lstStyle/>
          <a:p>
            <a:pPr indent="0" lvl="0" marL="228600" rtl="0" algn="l">
              <a:spcBef>
                <a:spcPts val="1200"/>
              </a:spcBef>
              <a:spcAft>
                <a:spcPts val="0"/>
              </a:spcAft>
              <a:buClr>
                <a:schemeClr val="hlink"/>
              </a:buClr>
              <a:buSzPts val="1100"/>
              <a:buFont typeface="Arial"/>
              <a:buNone/>
            </a:pPr>
            <a:r>
              <a:rPr lang="en">
                <a:solidFill>
                  <a:schemeClr val="hlink"/>
                </a:solidFill>
                <a:highlight>
                  <a:schemeClr val="accent6"/>
                </a:highlight>
                <a:latin typeface="Prata"/>
                <a:ea typeface="Prata"/>
                <a:cs typeface="Prata"/>
                <a:sym typeface="Prata"/>
              </a:rPr>
              <a:t>Regression Equation:</a:t>
            </a:r>
            <a:r>
              <a:rPr lang="en">
                <a:solidFill>
                  <a:schemeClr val="hlink"/>
                </a:solidFill>
                <a:latin typeface="Prata"/>
                <a:ea typeface="Prata"/>
                <a:cs typeface="Prata"/>
                <a:sym typeface="Prata"/>
              </a:rPr>
              <a:t>                                                     </a:t>
            </a:r>
            <a:r>
              <a:rPr lang="en">
                <a:solidFill>
                  <a:schemeClr val="hlink"/>
                </a:solidFill>
                <a:latin typeface="Prata"/>
                <a:ea typeface="Prata"/>
                <a:cs typeface="Prata"/>
                <a:sym typeface="Prata"/>
              </a:rPr>
              <a:t>Points = Intercept + B1 * West_Conference + B2 * Minutes + B3 * Fouls + B4 * Height + E</a:t>
            </a:r>
            <a:endParaRPr>
              <a:latin typeface="Assistant"/>
              <a:ea typeface="Assistant"/>
              <a:cs typeface="Assistant"/>
              <a:sym typeface="Assistant"/>
            </a:endParaRPr>
          </a:p>
        </p:txBody>
      </p:sp>
      <p:cxnSp>
        <p:nvCxnSpPr>
          <p:cNvPr id="475" name="Google Shape;475;p54"/>
          <p:cNvCxnSpPr/>
          <p:nvPr/>
        </p:nvCxnSpPr>
        <p:spPr>
          <a:xfrm flipH="1" rot="10800000">
            <a:off x="566500" y="953625"/>
            <a:ext cx="8101800" cy="9000"/>
          </a:xfrm>
          <a:prstGeom prst="straightConnector1">
            <a:avLst/>
          </a:prstGeom>
          <a:noFill/>
          <a:ln cap="flat" cmpd="sng" w="9525">
            <a:solidFill>
              <a:schemeClr val="dk1"/>
            </a:solidFill>
            <a:prstDash val="solid"/>
            <a:round/>
            <a:headEnd len="med" w="med" type="diamond"/>
            <a:tailEnd len="med" w="med" type="diamond"/>
          </a:ln>
        </p:spPr>
      </p:cxnSp>
      <p:pic>
        <p:nvPicPr>
          <p:cNvPr id="476" name="Google Shape;476;p54"/>
          <p:cNvPicPr preferRelativeResize="0"/>
          <p:nvPr/>
        </p:nvPicPr>
        <p:blipFill>
          <a:blip r:embed="rId4">
            <a:alphaModFix/>
          </a:blip>
          <a:stretch>
            <a:fillRect/>
          </a:stretch>
        </p:blipFill>
        <p:spPr>
          <a:xfrm>
            <a:off x="409575" y="1731425"/>
            <a:ext cx="2754920" cy="304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5"/>
          <p:cNvSpPr txBox="1"/>
          <p:nvPr>
            <p:ph type="title"/>
          </p:nvPr>
        </p:nvSpPr>
        <p:spPr>
          <a:xfrm>
            <a:off x="510450" y="283100"/>
            <a:ext cx="251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Regression Output</a:t>
            </a:r>
            <a:endParaRPr sz="1900">
              <a:latin typeface="Prata"/>
              <a:ea typeface="Prata"/>
              <a:cs typeface="Prata"/>
              <a:sym typeface="Prata"/>
            </a:endParaRPr>
          </a:p>
        </p:txBody>
      </p:sp>
      <p:sp>
        <p:nvSpPr>
          <p:cNvPr id="482" name="Google Shape;482;p55"/>
          <p:cNvSpPr txBox="1"/>
          <p:nvPr>
            <p:ph idx="1" type="body"/>
          </p:nvPr>
        </p:nvSpPr>
        <p:spPr>
          <a:xfrm>
            <a:off x="358050" y="1000125"/>
            <a:ext cx="29853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ata"/>
                <a:ea typeface="Prata"/>
                <a:cs typeface="Prata"/>
                <a:sym typeface="Prata"/>
              </a:rPr>
              <a:t>Adjusted R-Square = 0.7918</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Standard Error = 3.04</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P-Value &lt; 0.05 for </a:t>
            </a:r>
            <a:r>
              <a:rPr lang="en" sz="1400">
                <a:latin typeface="Prata"/>
                <a:ea typeface="Prata"/>
                <a:cs typeface="Prata"/>
                <a:sym typeface="Prata"/>
              </a:rPr>
              <a:t>significance</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All variable are significant.</a:t>
            </a:r>
            <a:endParaRPr sz="1400">
              <a:latin typeface="Prata"/>
              <a:ea typeface="Prata"/>
              <a:cs typeface="Prata"/>
              <a:sym typeface="Prata"/>
            </a:endParaRPr>
          </a:p>
          <a:p>
            <a:pPr indent="0" lvl="0" marL="0" rtl="0" algn="l">
              <a:spcBef>
                <a:spcPts val="1200"/>
              </a:spcBef>
              <a:spcAft>
                <a:spcPts val="1200"/>
              </a:spcAft>
              <a:buNone/>
            </a:pPr>
            <a:r>
              <a:rPr lang="en" sz="1400">
                <a:latin typeface="Prata"/>
                <a:ea typeface="Prata"/>
                <a:cs typeface="Prata"/>
                <a:sym typeface="Prata"/>
              </a:rPr>
              <a:t>Consider removing variables Height and West Conference due to low correlation despite statistical significance.</a:t>
            </a:r>
            <a:endParaRPr sz="1400">
              <a:latin typeface="Prata"/>
              <a:ea typeface="Prata"/>
              <a:cs typeface="Prata"/>
              <a:sym typeface="Prata"/>
            </a:endParaRPr>
          </a:p>
        </p:txBody>
      </p:sp>
      <p:pic>
        <p:nvPicPr>
          <p:cNvPr id="483" name="Google Shape;483;p55"/>
          <p:cNvPicPr preferRelativeResize="0"/>
          <p:nvPr/>
        </p:nvPicPr>
        <p:blipFill>
          <a:blip r:embed="rId3">
            <a:alphaModFix/>
          </a:blip>
          <a:stretch>
            <a:fillRect/>
          </a:stretch>
        </p:blipFill>
        <p:spPr>
          <a:xfrm>
            <a:off x="3286125" y="1000125"/>
            <a:ext cx="5495925" cy="3808325"/>
          </a:xfrm>
          <a:prstGeom prst="rect">
            <a:avLst/>
          </a:prstGeom>
          <a:noFill/>
          <a:ln>
            <a:noFill/>
          </a:ln>
        </p:spPr>
      </p:pic>
      <p:cxnSp>
        <p:nvCxnSpPr>
          <p:cNvPr id="484" name="Google Shape;484;p55"/>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6"/>
          <p:cNvSpPr txBox="1"/>
          <p:nvPr>
            <p:ph type="title"/>
          </p:nvPr>
        </p:nvSpPr>
        <p:spPr>
          <a:xfrm>
            <a:off x="510450" y="273575"/>
            <a:ext cx="610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Best Fit Regression Model and Predicted Points</a:t>
            </a:r>
            <a:endParaRPr sz="1900">
              <a:latin typeface="Prata"/>
              <a:ea typeface="Prata"/>
              <a:cs typeface="Prata"/>
              <a:sym typeface="Prata"/>
            </a:endParaRPr>
          </a:p>
        </p:txBody>
      </p:sp>
      <p:sp>
        <p:nvSpPr>
          <p:cNvPr id="490" name="Google Shape;490;p56"/>
          <p:cNvSpPr txBox="1"/>
          <p:nvPr>
            <p:ph idx="1" type="body"/>
          </p:nvPr>
        </p:nvSpPr>
        <p:spPr>
          <a:xfrm>
            <a:off x="358050" y="736475"/>
            <a:ext cx="3842400" cy="3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ata"/>
                <a:ea typeface="Prata"/>
                <a:cs typeface="Prata"/>
                <a:sym typeface="Prata"/>
              </a:rPr>
              <a:t>Removal of the variables West Conference and Height gives the following results:</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Adjusted R-Square and Standard Error do not change much.</a:t>
            </a:r>
            <a:endParaRPr sz="1400">
              <a:latin typeface="Prata"/>
              <a:ea typeface="Prata"/>
              <a:cs typeface="Prata"/>
              <a:sym typeface="Prata"/>
            </a:endParaRPr>
          </a:p>
          <a:p>
            <a:pPr indent="0" lvl="0" marL="0" rtl="0" algn="l">
              <a:spcBef>
                <a:spcPts val="1200"/>
              </a:spcBef>
              <a:spcAft>
                <a:spcPts val="0"/>
              </a:spcAft>
              <a:buClr>
                <a:schemeClr val="hlink"/>
              </a:buClr>
              <a:buSzPts val="1100"/>
              <a:buFont typeface="Arial"/>
              <a:buNone/>
            </a:pPr>
            <a:r>
              <a:rPr lang="en" sz="1400">
                <a:solidFill>
                  <a:schemeClr val="hlink"/>
                </a:solidFill>
                <a:highlight>
                  <a:schemeClr val="accent6"/>
                </a:highlight>
                <a:latin typeface="Prata"/>
                <a:ea typeface="Prata"/>
                <a:cs typeface="Prata"/>
                <a:sym typeface="Prata"/>
              </a:rPr>
              <a:t>Prediction Equation:</a:t>
            </a:r>
            <a:endParaRPr sz="1400">
              <a:solidFill>
                <a:schemeClr val="hlink"/>
              </a:solidFill>
              <a:highlight>
                <a:schemeClr val="accent6"/>
              </a:highlight>
              <a:latin typeface="Prata"/>
              <a:ea typeface="Prata"/>
              <a:cs typeface="Prata"/>
              <a:sym typeface="Prata"/>
            </a:endParaRPr>
          </a:p>
          <a:p>
            <a:pPr indent="0" lvl="0" marL="0" rtl="0" algn="l">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Predicted Points = -2.45 + 0.6 * Minutes - 0.83 * Fouls</a:t>
            </a:r>
            <a:endParaRPr sz="1400">
              <a:solidFill>
                <a:schemeClr val="hlink"/>
              </a:solidFill>
              <a:latin typeface="Prata"/>
              <a:ea typeface="Prata"/>
              <a:cs typeface="Prata"/>
              <a:sym typeface="Prata"/>
            </a:endParaRPr>
          </a:p>
          <a:p>
            <a:pPr indent="0" lvl="0" marL="0" rtl="0" algn="l">
              <a:spcBef>
                <a:spcPts val="0"/>
              </a:spcBef>
              <a:spcAft>
                <a:spcPts val="0"/>
              </a:spcAft>
              <a:buClr>
                <a:schemeClr val="hlink"/>
              </a:buClr>
              <a:buSzPts val="1100"/>
              <a:buFont typeface="Arial"/>
              <a:buNone/>
            </a:pPr>
            <a:r>
              <a:t/>
            </a:r>
            <a:endParaRPr sz="1400">
              <a:solidFill>
                <a:schemeClr val="hlink"/>
              </a:solidFill>
              <a:latin typeface="Prata"/>
              <a:ea typeface="Prata"/>
              <a:cs typeface="Prata"/>
              <a:sym typeface="Prata"/>
            </a:endParaRPr>
          </a:p>
          <a:p>
            <a:pPr indent="0" lvl="0" marL="0" rtl="0" algn="l">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Use Kobe Bryant’s 2005 season stats to predict what he was expected to average.</a:t>
            </a:r>
            <a:endParaRPr sz="1400">
              <a:solidFill>
                <a:schemeClr val="hlink"/>
              </a:solidFill>
              <a:latin typeface="Prata"/>
              <a:ea typeface="Prata"/>
              <a:cs typeface="Prata"/>
              <a:sym typeface="Prata"/>
            </a:endParaRPr>
          </a:p>
          <a:p>
            <a:pPr indent="0" lvl="0" marL="228600" rtl="0" algn="l">
              <a:spcBef>
                <a:spcPts val="0"/>
              </a:spcBef>
              <a:spcAft>
                <a:spcPts val="0"/>
              </a:spcAft>
              <a:buClr>
                <a:schemeClr val="hlink"/>
              </a:buClr>
              <a:buSzPts val="1100"/>
              <a:buFont typeface="Arial"/>
              <a:buNone/>
            </a:pPr>
            <a:r>
              <a:t/>
            </a:r>
            <a:endParaRPr sz="1400">
              <a:solidFill>
                <a:schemeClr val="hlink"/>
              </a:solidFill>
              <a:latin typeface="Prata"/>
              <a:ea typeface="Prata"/>
              <a:cs typeface="Prata"/>
              <a:sym typeface="Prata"/>
            </a:endParaRPr>
          </a:p>
          <a:p>
            <a:pPr indent="0" lvl="0" marL="0" rtl="0" algn="l">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Minutes = 41.0	Fouls = 2.9</a:t>
            </a:r>
            <a:endParaRPr sz="1400">
              <a:solidFill>
                <a:schemeClr val="hlink"/>
              </a:solidFill>
              <a:latin typeface="Prata"/>
              <a:ea typeface="Prata"/>
              <a:cs typeface="Prata"/>
              <a:sym typeface="Prata"/>
            </a:endParaRPr>
          </a:p>
          <a:p>
            <a:pPr indent="0" lvl="0" marL="0" rtl="0" algn="l">
              <a:spcBef>
                <a:spcPts val="0"/>
              </a:spcBef>
              <a:spcAft>
                <a:spcPts val="0"/>
              </a:spcAft>
              <a:buClr>
                <a:schemeClr val="hlink"/>
              </a:buClr>
              <a:buSzPts val="1100"/>
              <a:buFont typeface="Arial"/>
              <a:buNone/>
            </a:pPr>
            <a:r>
              <a:rPr lang="en" sz="1400">
                <a:solidFill>
                  <a:schemeClr val="hlink"/>
                </a:solidFill>
                <a:latin typeface="Prata"/>
                <a:ea typeface="Prata"/>
                <a:cs typeface="Prata"/>
                <a:sym typeface="Prata"/>
              </a:rPr>
              <a:t>Predicted Points = 19.9</a:t>
            </a:r>
            <a:endParaRPr sz="1400">
              <a:solidFill>
                <a:schemeClr val="hlink"/>
              </a:solidFill>
              <a:latin typeface="Prata"/>
              <a:ea typeface="Prata"/>
              <a:cs typeface="Prata"/>
              <a:sym typeface="Prata"/>
            </a:endParaRPr>
          </a:p>
          <a:p>
            <a:pPr indent="0" lvl="0" marL="0" rtl="0" algn="l">
              <a:spcBef>
                <a:spcPts val="0"/>
              </a:spcBef>
              <a:spcAft>
                <a:spcPts val="0"/>
              </a:spcAft>
              <a:buNone/>
            </a:pPr>
            <a:r>
              <a:rPr lang="en" sz="1400">
                <a:latin typeface="Prata"/>
                <a:ea typeface="Prata"/>
                <a:cs typeface="Prata"/>
                <a:sym typeface="Prata"/>
              </a:rPr>
              <a:t>Actual Points = 35.4</a:t>
            </a:r>
            <a:endParaRPr sz="1400">
              <a:latin typeface="Prata"/>
              <a:ea typeface="Prata"/>
              <a:cs typeface="Prata"/>
              <a:sym typeface="Prata"/>
            </a:endParaRPr>
          </a:p>
          <a:p>
            <a:pPr indent="0" lvl="0" marL="0" rtl="0" algn="l">
              <a:spcBef>
                <a:spcPts val="1200"/>
              </a:spcBef>
              <a:spcAft>
                <a:spcPts val="1200"/>
              </a:spcAft>
              <a:buNone/>
            </a:pPr>
            <a:r>
              <a:rPr lang="en" sz="1400">
                <a:latin typeface="Prata"/>
                <a:ea typeface="Prata"/>
                <a:cs typeface="Prata"/>
                <a:sym typeface="Prata"/>
              </a:rPr>
              <a:t>Why is there a large difference?</a:t>
            </a:r>
            <a:endParaRPr sz="1400">
              <a:latin typeface="Prata"/>
              <a:ea typeface="Prata"/>
              <a:cs typeface="Prata"/>
              <a:sym typeface="Prata"/>
            </a:endParaRPr>
          </a:p>
        </p:txBody>
      </p:sp>
      <p:pic>
        <p:nvPicPr>
          <p:cNvPr id="491" name="Google Shape;491;p56"/>
          <p:cNvPicPr preferRelativeResize="0"/>
          <p:nvPr/>
        </p:nvPicPr>
        <p:blipFill>
          <a:blip r:embed="rId3">
            <a:alphaModFix/>
          </a:blip>
          <a:stretch>
            <a:fillRect/>
          </a:stretch>
        </p:blipFill>
        <p:spPr>
          <a:xfrm>
            <a:off x="4133850" y="1323975"/>
            <a:ext cx="4629149" cy="3529025"/>
          </a:xfrm>
          <a:prstGeom prst="rect">
            <a:avLst/>
          </a:prstGeom>
          <a:noFill/>
          <a:ln>
            <a:noFill/>
          </a:ln>
        </p:spPr>
      </p:pic>
      <p:cxnSp>
        <p:nvCxnSpPr>
          <p:cNvPr id="492" name="Google Shape;492;p56"/>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7"/>
          <p:cNvSpPr txBox="1"/>
          <p:nvPr>
            <p:ph type="title"/>
          </p:nvPr>
        </p:nvSpPr>
        <p:spPr>
          <a:xfrm>
            <a:off x="510450" y="292625"/>
            <a:ext cx="476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Confidence and Prediction Intervals</a:t>
            </a:r>
            <a:endParaRPr sz="1900">
              <a:latin typeface="Prata"/>
              <a:ea typeface="Prata"/>
              <a:cs typeface="Prata"/>
              <a:sym typeface="Prata"/>
            </a:endParaRPr>
          </a:p>
        </p:txBody>
      </p:sp>
      <p:sp>
        <p:nvSpPr>
          <p:cNvPr id="498" name="Google Shape;498;p57"/>
          <p:cNvSpPr txBox="1"/>
          <p:nvPr>
            <p:ph idx="1" type="body"/>
          </p:nvPr>
        </p:nvSpPr>
        <p:spPr>
          <a:xfrm>
            <a:off x="5238750" y="974600"/>
            <a:ext cx="31854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ata"/>
                <a:ea typeface="Prata"/>
                <a:cs typeface="Prata"/>
                <a:sym typeface="Prata"/>
              </a:rPr>
              <a:t>Confidence interval cannot be applied practically because a player cannot score negative points.</a:t>
            </a:r>
            <a:endParaRPr sz="1400">
              <a:latin typeface="Prata"/>
              <a:ea typeface="Prata"/>
              <a:cs typeface="Prata"/>
              <a:sym typeface="Prata"/>
            </a:endParaRPr>
          </a:p>
          <a:p>
            <a:pPr indent="0" lvl="0" marL="0" rtl="0" algn="l">
              <a:spcBef>
                <a:spcPts val="1200"/>
              </a:spcBef>
              <a:spcAft>
                <a:spcPts val="0"/>
              </a:spcAft>
              <a:buNone/>
            </a:pPr>
            <a:r>
              <a:rPr lang="en" sz="1400">
                <a:latin typeface="Prata"/>
                <a:ea typeface="Prata"/>
                <a:cs typeface="Prata"/>
                <a:sym typeface="Prata"/>
              </a:rPr>
              <a:t>[-2.70, -2.20]</a:t>
            </a:r>
            <a:endParaRPr sz="1400">
              <a:latin typeface="Prata"/>
              <a:ea typeface="Prata"/>
              <a:cs typeface="Prata"/>
              <a:sym typeface="Prata"/>
            </a:endParaRPr>
          </a:p>
          <a:p>
            <a:pPr indent="0" lvl="0" marL="0" rtl="0" algn="l">
              <a:spcBef>
                <a:spcPts val="1200"/>
              </a:spcBef>
              <a:spcAft>
                <a:spcPts val="0"/>
              </a:spcAft>
              <a:buNone/>
            </a:pPr>
            <a:r>
              <a:t/>
            </a:r>
            <a:endParaRPr sz="1400">
              <a:latin typeface="Prata"/>
              <a:ea typeface="Prata"/>
              <a:cs typeface="Prata"/>
              <a:sym typeface="Prata"/>
            </a:endParaRPr>
          </a:p>
          <a:p>
            <a:pPr indent="0" lvl="0" marL="0" rtl="0" algn="l">
              <a:spcBef>
                <a:spcPts val="1200"/>
              </a:spcBef>
              <a:spcAft>
                <a:spcPts val="1200"/>
              </a:spcAft>
              <a:buNone/>
            </a:pPr>
            <a:r>
              <a:rPr lang="en" sz="1400">
                <a:latin typeface="Prata"/>
                <a:ea typeface="Prata"/>
                <a:cs typeface="Prata"/>
                <a:sym typeface="Prata"/>
              </a:rPr>
              <a:t>95% of new players added to the data will have and average points between -8.46 and 3.56.                       Since negative points is impossible, it is actually between 0 and 3.56.</a:t>
            </a:r>
            <a:endParaRPr sz="1400">
              <a:latin typeface="Prata"/>
              <a:ea typeface="Prata"/>
              <a:cs typeface="Prata"/>
              <a:sym typeface="Prata"/>
            </a:endParaRPr>
          </a:p>
        </p:txBody>
      </p:sp>
      <p:pic>
        <p:nvPicPr>
          <p:cNvPr id="499" name="Google Shape;499;p57"/>
          <p:cNvPicPr preferRelativeResize="0"/>
          <p:nvPr/>
        </p:nvPicPr>
        <p:blipFill>
          <a:blip r:embed="rId3">
            <a:alphaModFix/>
          </a:blip>
          <a:stretch>
            <a:fillRect/>
          </a:stretch>
        </p:blipFill>
        <p:spPr>
          <a:xfrm>
            <a:off x="533400" y="1069838"/>
            <a:ext cx="4629150" cy="1152525"/>
          </a:xfrm>
          <a:prstGeom prst="rect">
            <a:avLst/>
          </a:prstGeom>
          <a:noFill/>
          <a:ln>
            <a:noFill/>
          </a:ln>
        </p:spPr>
      </p:pic>
      <p:pic>
        <p:nvPicPr>
          <p:cNvPr id="500" name="Google Shape;500;p57"/>
          <p:cNvPicPr preferRelativeResize="0"/>
          <p:nvPr/>
        </p:nvPicPr>
        <p:blipFill>
          <a:blip r:embed="rId4">
            <a:alphaModFix/>
          </a:blip>
          <a:stretch>
            <a:fillRect/>
          </a:stretch>
        </p:blipFill>
        <p:spPr>
          <a:xfrm>
            <a:off x="529500" y="2643200"/>
            <a:ext cx="4629150" cy="1362075"/>
          </a:xfrm>
          <a:prstGeom prst="rect">
            <a:avLst/>
          </a:prstGeom>
          <a:noFill/>
          <a:ln>
            <a:noFill/>
          </a:ln>
        </p:spPr>
      </p:pic>
      <p:cxnSp>
        <p:nvCxnSpPr>
          <p:cNvPr id="501" name="Google Shape;501;p57"/>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title"/>
          </p:nvPr>
        </p:nvSpPr>
        <p:spPr>
          <a:xfrm>
            <a:off x="3906625" y="1938306"/>
            <a:ext cx="3649200" cy="126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Logistic Regression</a:t>
            </a:r>
            <a:endParaRPr>
              <a:latin typeface="Prata"/>
              <a:ea typeface="Prata"/>
              <a:cs typeface="Prata"/>
              <a:sym typeface="Prata"/>
            </a:endParaRPr>
          </a:p>
        </p:txBody>
      </p:sp>
      <p:sp>
        <p:nvSpPr>
          <p:cNvPr id="507" name="Google Shape;507;p58"/>
          <p:cNvSpPr txBox="1"/>
          <p:nvPr>
            <p:ph idx="2" type="title"/>
          </p:nvPr>
        </p:nvSpPr>
        <p:spPr>
          <a:xfrm>
            <a:off x="1561200" y="1938288"/>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9"/>
          <p:cNvSpPr txBox="1"/>
          <p:nvPr>
            <p:ph idx="1" type="body"/>
          </p:nvPr>
        </p:nvSpPr>
        <p:spPr>
          <a:xfrm>
            <a:off x="519975" y="298325"/>
            <a:ext cx="7528800" cy="7686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None/>
            </a:pPr>
            <a:r>
              <a:rPr b="1" lang="en" sz="1900">
                <a:latin typeface="Prata"/>
                <a:ea typeface="Prata"/>
                <a:cs typeface="Prata"/>
                <a:sym typeface="Prata"/>
              </a:rPr>
              <a:t>Does a player’s height and average playing time affect their probability of becoming a full-time starter?</a:t>
            </a:r>
            <a:endParaRPr b="1" sz="1900">
              <a:latin typeface="Prata"/>
              <a:ea typeface="Prata"/>
              <a:cs typeface="Prata"/>
              <a:sym typeface="Prata"/>
            </a:endParaRPr>
          </a:p>
        </p:txBody>
      </p:sp>
      <p:sp>
        <p:nvSpPr>
          <p:cNvPr id="513" name="Google Shape;513;p59"/>
          <p:cNvSpPr txBox="1"/>
          <p:nvPr/>
        </p:nvSpPr>
        <p:spPr>
          <a:xfrm>
            <a:off x="476250" y="1266950"/>
            <a:ext cx="5962800" cy="3632700"/>
          </a:xfrm>
          <a:prstGeom prst="rect">
            <a:avLst/>
          </a:prstGeom>
          <a:noFill/>
          <a:ln>
            <a:noFill/>
          </a:ln>
        </p:spPr>
        <p:txBody>
          <a:bodyPr anchorCtr="0" anchor="t" bIns="91425" lIns="91425" spcFirstLastPara="1" rIns="91425" wrap="square" tIns="91425">
            <a:spAutoFit/>
          </a:bodyPr>
          <a:lstStyle/>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Logistic Regression Equation:</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P</a:t>
            </a:r>
            <a:r>
              <a:rPr lang="en">
                <a:solidFill>
                  <a:schemeClr val="hlink"/>
                </a:solidFill>
                <a:latin typeface="Prata"/>
                <a:ea typeface="Prata"/>
                <a:cs typeface="Prata"/>
                <a:sym typeface="Prata"/>
              </a:rPr>
              <a:t> (Starter) = e ^ (B0 + B1 * Minutes + B2 * Height) / 1 + e ^ (B0 + B1 * Minutes + B2 * Height)</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H0: B1 = B2 = 0</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HA: At least one variable is significant</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t/>
            </a:r>
            <a:endParaRPr b="1">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Reposnse Variable: Starter</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1 = Starter</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0 = Not Starter / Backup</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Assumptions:</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Linearity</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Independence of Error</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Normality of Error</a:t>
            </a:r>
            <a:endParaRPr>
              <a:solidFill>
                <a:schemeClr val="hlink"/>
              </a:solidFill>
              <a:latin typeface="Prata"/>
              <a:ea typeface="Prata"/>
              <a:cs typeface="Prata"/>
              <a:sym typeface="Prata"/>
            </a:endParaRPr>
          </a:p>
          <a:p>
            <a:pPr indent="0" lvl="0" marL="228600" rtl="0" algn="l">
              <a:lnSpc>
                <a:spcPct val="100000"/>
              </a:lnSpc>
              <a:spcBef>
                <a:spcPts val="0"/>
              </a:spcBef>
              <a:spcAft>
                <a:spcPts val="0"/>
              </a:spcAft>
              <a:buNone/>
            </a:pPr>
            <a:r>
              <a:rPr lang="en">
                <a:solidFill>
                  <a:schemeClr val="hlink"/>
                </a:solidFill>
                <a:latin typeface="Prata"/>
                <a:ea typeface="Prata"/>
                <a:cs typeface="Prata"/>
                <a:sym typeface="Prata"/>
              </a:rPr>
              <a:t>Equal Variances</a:t>
            </a:r>
            <a:endParaRPr>
              <a:solidFill>
                <a:schemeClr val="hlink"/>
              </a:solidFill>
              <a:latin typeface="Prata"/>
              <a:ea typeface="Prata"/>
              <a:cs typeface="Prata"/>
              <a:sym typeface="Prata"/>
            </a:endParaRPr>
          </a:p>
        </p:txBody>
      </p:sp>
      <p:cxnSp>
        <p:nvCxnSpPr>
          <p:cNvPr id="514" name="Google Shape;514;p59"/>
          <p:cNvCxnSpPr/>
          <p:nvPr/>
        </p:nvCxnSpPr>
        <p:spPr>
          <a:xfrm flipH="1" rot="10800000">
            <a:off x="566500" y="1106025"/>
            <a:ext cx="8101800" cy="9000"/>
          </a:xfrm>
          <a:prstGeom prst="straightConnector1">
            <a:avLst/>
          </a:prstGeom>
          <a:noFill/>
          <a:ln cap="flat" cmpd="sng" w="9525">
            <a:solidFill>
              <a:schemeClr val="dk1"/>
            </a:solidFill>
            <a:prstDash val="solid"/>
            <a:round/>
            <a:headEnd len="med" w="med" type="diamond"/>
            <a:tailEnd len="med" w="med" type="diamond"/>
          </a:ln>
        </p:spPr>
      </p:cxnSp>
      <p:pic>
        <p:nvPicPr>
          <p:cNvPr id="515" name="Google Shape;515;p59"/>
          <p:cNvPicPr preferRelativeResize="0"/>
          <p:nvPr/>
        </p:nvPicPr>
        <p:blipFill>
          <a:blip r:embed="rId3">
            <a:alphaModFix/>
          </a:blip>
          <a:stretch>
            <a:fillRect/>
          </a:stretch>
        </p:blipFill>
        <p:spPr>
          <a:xfrm>
            <a:off x="4181475" y="2768925"/>
            <a:ext cx="4419600" cy="159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500925" y="310500"/>
            <a:ext cx="565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rata"/>
                <a:ea typeface="Prata"/>
                <a:cs typeface="Prata"/>
                <a:sym typeface="Prata"/>
              </a:rPr>
              <a:t>Regression </a:t>
            </a:r>
            <a:r>
              <a:rPr lang="en" sz="1900">
                <a:latin typeface="Prata"/>
                <a:ea typeface="Prata"/>
                <a:cs typeface="Prata"/>
                <a:sym typeface="Prata"/>
              </a:rPr>
              <a:t>Results and Predicted Odds Ratio</a:t>
            </a:r>
            <a:endParaRPr sz="1900">
              <a:latin typeface="Prata"/>
              <a:ea typeface="Prata"/>
              <a:cs typeface="Prata"/>
              <a:sym typeface="Prata"/>
            </a:endParaRPr>
          </a:p>
        </p:txBody>
      </p:sp>
      <p:pic>
        <p:nvPicPr>
          <p:cNvPr id="521" name="Google Shape;521;p60"/>
          <p:cNvPicPr preferRelativeResize="0"/>
          <p:nvPr/>
        </p:nvPicPr>
        <p:blipFill>
          <a:blip r:embed="rId3">
            <a:alphaModFix/>
          </a:blip>
          <a:stretch>
            <a:fillRect/>
          </a:stretch>
        </p:blipFill>
        <p:spPr>
          <a:xfrm>
            <a:off x="500925" y="838200"/>
            <a:ext cx="4754150" cy="1464725"/>
          </a:xfrm>
          <a:prstGeom prst="rect">
            <a:avLst/>
          </a:prstGeom>
          <a:noFill/>
          <a:ln>
            <a:noFill/>
          </a:ln>
        </p:spPr>
      </p:pic>
      <p:sp>
        <p:nvSpPr>
          <p:cNvPr id="522" name="Google Shape;522;p60"/>
          <p:cNvSpPr txBox="1"/>
          <p:nvPr/>
        </p:nvSpPr>
        <p:spPr>
          <a:xfrm>
            <a:off x="426350" y="2276250"/>
            <a:ext cx="8279700" cy="258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rPr lang="en">
                <a:solidFill>
                  <a:schemeClr val="dk1"/>
                </a:solidFill>
                <a:latin typeface="Prata"/>
                <a:ea typeface="Prata"/>
                <a:cs typeface="Prata"/>
                <a:sym typeface="Prata"/>
              </a:rPr>
              <a:t>Predicted Odds Ratio:                                                                                                                                                  p (starter) = e^ (-17.5875 + 0.3117 * Minutes + 0.1011 * Height) / (1 + e ^ (-17.5875 + 0.3117 * Minutes + 0.1011 * Height))</a:t>
            </a:r>
            <a:endParaRPr>
              <a:solidFill>
                <a:schemeClr val="dk1"/>
              </a:solidFill>
              <a:latin typeface="Prata"/>
              <a:ea typeface="Prata"/>
              <a:cs typeface="Prata"/>
              <a:sym typeface="Prata"/>
            </a:endParaRPr>
          </a:p>
          <a:p>
            <a:pPr indent="0" lvl="0" marL="0" rtl="0" algn="l">
              <a:lnSpc>
                <a:spcPct val="107000"/>
              </a:lnSpc>
              <a:spcBef>
                <a:spcPts val="1200"/>
              </a:spcBef>
              <a:spcAft>
                <a:spcPts val="0"/>
              </a:spcAft>
              <a:buNone/>
            </a:pPr>
            <a:r>
              <a:rPr lang="en">
                <a:solidFill>
                  <a:srgbClr val="191919"/>
                </a:solidFill>
                <a:latin typeface="Prata"/>
                <a:ea typeface="Prata"/>
                <a:cs typeface="Prata"/>
                <a:sym typeface="Prata"/>
              </a:rPr>
              <a:t>Use the average minutes and height of data set to calculate probability of the average NBA player becoming a full-time starter.</a:t>
            </a:r>
            <a:endParaRPr>
              <a:solidFill>
                <a:srgbClr val="191919"/>
              </a:solidFill>
              <a:latin typeface="Prata"/>
              <a:ea typeface="Prata"/>
              <a:cs typeface="Prata"/>
              <a:sym typeface="Prata"/>
            </a:endParaRPr>
          </a:p>
          <a:p>
            <a:pPr indent="0" lvl="0" marL="0" rtl="0" algn="l">
              <a:lnSpc>
                <a:spcPct val="107000"/>
              </a:lnSpc>
              <a:spcBef>
                <a:spcPts val="0"/>
              </a:spcBef>
              <a:spcAft>
                <a:spcPts val="0"/>
              </a:spcAft>
              <a:buNone/>
            </a:pPr>
            <a:r>
              <a:t/>
            </a:r>
            <a:endParaRPr>
              <a:solidFill>
                <a:srgbClr val="191919"/>
              </a:solidFill>
              <a:latin typeface="Prata"/>
              <a:ea typeface="Prata"/>
              <a:cs typeface="Prata"/>
              <a:sym typeface="Prata"/>
            </a:endParaRPr>
          </a:p>
          <a:p>
            <a:pPr indent="0" lvl="0" marL="0" rtl="0" algn="l">
              <a:lnSpc>
                <a:spcPct val="107000"/>
              </a:lnSpc>
              <a:spcBef>
                <a:spcPts val="0"/>
              </a:spcBef>
              <a:spcAft>
                <a:spcPts val="0"/>
              </a:spcAft>
              <a:buNone/>
            </a:pPr>
            <a:r>
              <a:rPr lang="en">
                <a:solidFill>
                  <a:srgbClr val="191919"/>
                </a:solidFill>
                <a:latin typeface="Prata"/>
                <a:ea typeface="Prata"/>
                <a:cs typeface="Prata"/>
                <a:sym typeface="Prata"/>
              </a:rPr>
              <a:t>Average Minutes = 24.12	Average Height = 79.10</a:t>
            </a:r>
            <a:endParaRPr>
              <a:solidFill>
                <a:srgbClr val="191919"/>
              </a:solidFill>
              <a:latin typeface="Prata"/>
              <a:ea typeface="Prata"/>
              <a:cs typeface="Prata"/>
              <a:sym typeface="Prata"/>
            </a:endParaRPr>
          </a:p>
          <a:p>
            <a:pPr indent="0" lvl="0" marL="0" rtl="0" algn="l">
              <a:lnSpc>
                <a:spcPct val="107000"/>
              </a:lnSpc>
              <a:spcBef>
                <a:spcPts val="0"/>
              </a:spcBef>
              <a:spcAft>
                <a:spcPts val="0"/>
              </a:spcAft>
              <a:buNone/>
            </a:pPr>
            <a:r>
              <a:rPr lang="en">
                <a:solidFill>
                  <a:srgbClr val="191919"/>
                </a:solidFill>
                <a:latin typeface="Prata"/>
                <a:ea typeface="Prata"/>
                <a:cs typeface="Prata"/>
                <a:sym typeface="Prata"/>
              </a:rPr>
              <a:t>p (starter) = -2.07 / -1.07</a:t>
            </a:r>
            <a:endParaRPr>
              <a:solidFill>
                <a:srgbClr val="191919"/>
              </a:solidFill>
              <a:latin typeface="Prata"/>
              <a:ea typeface="Prata"/>
              <a:cs typeface="Prata"/>
              <a:sym typeface="Prata"/>
            </a:endParaRPr>
          </a:p>
          <a:p>
            <a:pPr indent="0" lvl="0" marL="0" rtl="0" algn="l">
              <a:lnSpc>
                <a:spcPct val="107000"/>
              </a:lnSpc>
              <a:spcBef>
                <a:spcPts val="0"/>
              </a:spcBef>
              <a:spcAft>
                <a:spcPts val="0"/>
              </a:spcAft>
              <a:buNone/>
            </a:pPr>
            <a:r>
              <a:rPr lang="en">
                <a:solidFill>
                  <a:srgbClr val="191919"/>
                </a:solidFill>
                <a:latin typeface="Prata"/>
                <a:ea typeface="Prata"/>
                <a:cs typeface="Prata"/>
                <a:sym typeface="Prata"/>
              </a:rPr>
              <a:t>p (starter) = 0.112 or 11.2%</a:t>
            </a:r>
            <a:endParaRPr>
              <a:solidFill>
                <a:srgbClr val="191919"/>
              </a:solidFill>
              <a:latin typeface="Prata"/>
              <a:ea typeface="Prata"/>
              <a:cs typeface="Prata"/>
              <a:sym typeface="Prata"/>
            </a:endParaRPr>
          </a:p>
          <a:p>
            <a:pPr indent="0" lvl="0" marL="0" rtl="0" algn="l">
              <a:lnSpc>
                <a:spcPct val="107000"/>
              </a:lnSpc>
              <a:spcBef>
                <a:spcPts val="0"/>
              </a:spcBef>
              <a:spcAft>
                <a:spcPts val="0"/>
              </a:spcAft>
              <a:buNone/>
            </a:pPr>
            <a:r>
              <a:t/>
            </a:r>
            <a:endParaRPr>
              <a:solidFill>
                <a:srgbClr val="191919"/>
              </a:solidFill>
              <a:latin typeface="Prata"/>
              <a:ea typeface="Prata"/>
              <a:cs typeface="Prata"/>
              <a:sym typeface="Prata"/>
            </a:endParaRPr>
          </a:p>
        </p:txBody>
      </p:sp>
      <p:sp>
        <p:nvSpPr>
          <p:cNvPr id="523" name="Google Shape;523;p60"/>
          <p:cNvSpPr txBox="1"/>
          <p:nvPr/>
        </p:nvSpPr>
        <p:spPr>
          <a:xfrm>
            <a:off x="5353050" y="838200"/>
            <a:ext cx="306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ata"/>
                <a:ea typeface="Prata"/>
                <a:cs typeface="Prata"/>
                <a:sym typeface="Prata"/>
              </a:rPr>
              <a:t>Both variables are significant.</a:t>
            </a:r>
            <a:endParaRPr>
              <a:solidFill>
                <a:schemeClr val="dk1"/>
              </a:solidFill>
              <a:latin typeface="Prata"/>
              <a:ea typeface="Prata"/>
              <a:cs typeface="Prata"/>
              <a:sym typeface="Prata"/>
            </a:endParaRPr>
          </a:p>
          <a:p>
            <a:pPr indent="0" lvl="0" marL="0" rtl="0" algn="l">
              <a:spcBef>
                <a:spcPts val="0"/>
              </a:spcBef>
              <a:spcAft>
                <a:spcPts val="0"/>
              </a:spcAft>
              <a:buNone/>
            </a:pPr>
            <a:r>
              <a:t/>
            </a:r>
            <a:endParaRPr>
              <a:solidFill>
                <a:schemeClr val="dk1"/>
              </a:solidFill>
              <a:latin typeface="Prata"/>
              <a:ea typeface="Prata"/>
              <a:cs typeface="Prata"/>
              <a:sym typeface="Prata"/>
            </a:endParaRPr>
          </a:p>
          <a:p>
            <a:pPr indent="0" lvl="0" marL="0" rtl="0" algn="l">
              <a:spcBef>
                <a:spcPts val="0"/>
              </a:spcBef>
              <a:spcAft>
                <a:spcPts val="0"/>
              </a:spcAft>
              <a:buNone/>
            </a:pPr>
            <a:r>
              <a:rPr lang="en">
                <a:solidFill>
                  <a:schemeClr val="dk1"/>
                </a:solidFill>
                <a:latin typeface="Prata"/>
                <a:ea typeface="Prata"/>
                <a:cs typeface="Prata"/>
                <a:sym typeface="Prata"/>
              </a:rPr>
              <a:t>Deviance = 2601.86</a:t>
            </a:r>
            <a:endParaRPr>
              <a:solidFill>
                <a:schemeClr val="dk1"/>
              </a:solidFill>
              <a:latin typeface="Prata"/>
              <a:ea typeface="Prata"/>
              <a:cs typeface="Prata"/>
              <a:sym typeface="Prata"/>
            </a:endParaRPr>
          </a:p>
        </p:txBody>
      </p:sp>
      <p:cxnSp>
        <p:nvCxnSpPr>
          <p:cNvPr id="524" name="Google Shape;524;p60"/>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1"/>
          <p:cNvSpPr txBox="1"/>
          <p:nvPr>
            <p:ph type="title"/>
          </p:nvPr>
        </p:nvSpPr>
        <p:spPr>
          <a:xfrm>
            <a:off x="3933600" y="1856231"/>
            <a:ext cx="3649200" cy="126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Conclusion</a:t>
            </a:r>
            <a:endParaRPr>
              <a:latin typeface="Prata"/>
              <a:ea typeface="Prata"/>
              <a:cs typeface="Prata"/>
              <a:sym typeface="Prata"/>
            </a:endParaRPr>
          </a:p>
        </p:txBody>
      </p:sp>
      <p:sp>
        <p:nvSpPr>
          <p:cNvPr id="530" name="Google Shape;530;p61"/>
          <p:cNvSpPr txBox="1"/>
          <p:nvPr>
            <p:ph idx="2" type="title"/>
          </p:nvPr>
        </p:nvSpPr>
        <p:spPr>
          <a:xfrm>
            <a:off x="1561200" y="1938288"/>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2"/>
          <p:cNvSpPr txBox="1"/>
          <p:nvPr/>
        </p:nvSpPr>
        <p:spPr>
          <a:xfrm>
            <a:off x="666750" y="743700"/>
            <a:ext cx="7858200" cy="38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A: </a:t>
            </a:r>
            <a:r>
              <a:rPr lang="en" sz="1900">
                <a:solidFill>
                  <a:schemeClr val="dk1"/>
                </a:solidFill>
                <a:latin typeface="Prata"/>
                <a:ea typeface="Prata"/>
                <a:cs typeface="Prata"/>
                <a:sym typeface="Prata"/>
              </a:rPr>
              <a:t>Do players give more effort during the postseason than the regular season?</a:t>
            </a:r>
            <a:r>
              <a:rPr lang="en" sz="1900">
                <a:solidFill>
                  <a:schemeClr val="hlink"/>
                </a:solidFill>
                <a:latin typeface="Prata"/>
                <a:ea typeface="Prata"/>
                <a:cs typeface="Prata"/>
                <a:sym typeface="Prata"/>
              </a:rPr>
              <a:t>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No, the average points scored between the regular season and the postseason are not significantly different.</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B: </a:t>
            </a:r>
            <a:r>
              <a:rPr lang="en" sz="1900">
                <a:solidFill>
                  <a:schemeClr val="dk1"/>
                </a:solidFill>
                <a:latin typeface="Prata"/>
                <a:ea typeface="Prata"/>
                <a:cs typeface="Prata"/>
                <a:sym typeface="Prata"/>
              </a:rPr>
              <a:t>Are certain positions more common to play than others?</a:t>
            </a:r>
            <a:endParaRPr sz="1900">
              <a:solidFill>
                <a:schemeClr val="dk1"/>
              </a:solidFill>
              <a:latin typeface="Prata"/>
              <a:ea typeface="Prata"/>
              <a:cs typeface="Prata"/>
              <a:sym typeface="Prata"/>
            </a:endParaRPr>
          </a:p>
          <a:p>
            <a:pPr indent="0" lvl="0" marL="0" rtl="0" algn="l">
              <a:lnSpc>
                <a:spcPct val="115000"/>
              </a:lnSpc>
              <a:spcBef>
                <a:spcPts val="0"/>
              </a:spcBef>
              <a:spcAft>
                <a:spcPts val="0"/>
              </a:spcAft>
              <a:buNone/>
            </a:pPr>
            <a:r>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Yes, some positions are more common to play than others. This leads to the possibility of one position being more important to the team as they are harder to replace.</a:t>
            </a:r>
            <a:endParaRPr sz="1900">
              <a:solidFill>
                <a:schemeClr val="hlink"/>
              </a:solidFill>
              <a:latin typeface="Prata"/>
              <a:ea typeface="Prata"/>
              <a:cs typeface="Prata"/>
              <a:sym typeface="Prata"/>
            </a:endParaRPr>
          </a:p>
        </p:txBody>
      </p:sp>
      <p:sp>
        <p:nvSpPr>
          <p:cNvPr id="536" name="Google Shape;536;p62"/>
          <p:cNvSpPr txBox="1"/>
          <p:nvPr/>
        </p:nvSpPr>
        <p:spPr>
          <a:xfrm>
            <a:off x="1533525" y="266700"/>
            <a:ext cx="594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Prata"/>
                <a:ea typeface="Prata"/>
                <a:cs typeface="Prata"/>
                <a:sym typeface="Prata"/>
              </a:rPr>
              <a:t>Are these assertions about NBA players valid?</a:t>
            </a:r>
            <a:endParaRPr b="1" sz="1900">
              <a:latin typeface="Prata"/>
              <a:ea typeface="Prata"/>
              <a:cs typeface="Prata"/>
              <a:sym typeface="Prata"/>
            </a:endParaRPr>
          </a:p>
        </p:txBody>
      </p:sp>
      <p:cxnSp>
        <p:nvCxnSpPr>
          <p:cNvPr id="537" name="Google Shape;537;p62"/>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cxnSp>
        <p:nvCxnSpPr>
          <p:cNvPr id="538" name="Google Shape;538;p62"/>
          <p:cNvCxnSpPr/>
          <p:nvPr/>
        </p:nvCxnSpPr>
        <p:spPr>
          <a:xfrm flipH="1" rot="10800000">
            <a:off x="566500" y="26300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3"/>
          <p:cNvSpPr txBox="1"/>
          <p:nvPr/>
        </p:nvSpPr>
        <p:spPr>
          <a:xfrm>
            <a:off x="619125" y="823175"/>
            <a:ext cx="7953300" cy="34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C: </a:t>
            </a:r>
            <a:r>
              <a:rPr lang="en" sz="1900">
                <a:solidFill>
                  <a:schemeClr val="hlink"/>
                </a:solidFill>
                <a:latin typeface="Prata"/>
                <a:ea typeface="Prata"/>
                <a:cs typeface="Prata"/>
                <a:sym typeface="Prata"/>
              </a:rPr>
              <a:t>Does scoring efficiency vary based on position?</a:t>
            </a:r>
            <a:endParaRPr sz="1900">
              <a:solidFill>
                <a:schemeClr val="dk1"/>
              </a:solidFill>
              <a:latin typeface="Prata"/>
              <a:ea typeface="Prata"/>
              <a:cs typeface="Prata"/>
              <a:sym typeface="Prata"/>
            </a:endParaRPr>
          </a:p>
          <a:p>
            <a:pPr indent="0" lvl="0" marL="0" rtl="0" algn="l">
              <a:lnSpc>
                <a:spcPct val="115000"/>
              </a:lnSpc>
              <a:spcBef>
                <a:spcPts val="0"/>
              </a:spcBef>
              <a:spcAft>
                <a:spcPts val="0"/>
              </a:spcAft>
              <a:buNone/>
            </a:pPr>
            <a:r>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Yes, scoring efficiency is affected by the position a player </a:t>
            </a:r>
            <a:r>
              <a:rPr lang="en" sz="1900">
                <a:solidFill>
                  <a:schemeClr val="hlink"/>
                </a:solidFill>
                <a:latin typeface="Prata"/>
                <a:ea typeface="Prata"/>
                <a:cs typeface="Prata"/>
                <a:sym typeface="Prata"/>
              </a:rPr>
              <a:t>normally</a:t>
            </a:r>
            <a:r>
              <a:rPr lang="en" sz="1900">
                <a:solidFill>
                  <a:schemeClr val="hlink"/>
                </a:solidFill>
                <a:latin typeface="Prata"/>
                <a:ea typeface="Prata"/>
                <a:cs typeface="Prata"/>
                <a:sym typeface="Prata"/>
              </a:rPr>
              <a:t> plays to a degree.</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D: </a:t>
            </a:r>
            <a:r>
              <a:rPr lang="en" sz="1900">
                <a:solidFill>
                  <a:schemeClr val="dk1"/>
                </a:solidFill>
                <a:latin typeface="Prata"/>
                <a:ea typeface="Prata"/>
                <a:cs typeface="Prata"/>
                <a:sym typeface="Prata"/>
              </a:rPr>
              <a:t>Are individual player statistics significant in determining their salary?</a:t>
            </a:r>
            <a:endParaRPr sz="1900">
              <a:solidFill>
                <a:schemeClr val="dk1"/>
              </a:solidFill>
              <a:latin typeface="Prata"/>
              <a:ea typeface="Prata"/>
              <a:cs typeface="Prata"/>
              <a:sym typeface="Prata"/>
            </a:endParaRPr>
          </a:p>
          <a:p>
            <a:pPr indent="0" lvl="0" marL="0" rtl="0" algn="l">
              <a:spcBef>
                <a:spcPts val="0"/>
              </a:spcBef>
              <a:spcAft>
                <a:spcPts val="0"/>
              </a:spcAft>
              <a:buClr>
                <a:schemeClr val="dk1"/>
              </a:buClr>
              <a:buSzPts val="1100"/>
              <a:buFont typeface="Arial"/>
              <a:buNone/>
            </a:pPr>
            <a:r>
              <a:t/>
            </a:r>
            <a:endParaRPr sz="1900">
              <a:solidFill>
                <a:schemeClr val="dk1"/>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Only some statistics, which are Offensive Rebounds, Points, and Assists. Many outside factors influence player salaries.</a:t>
            </a:r>
            <a:endParaRPr sz="1900">
              <a:solidFill>
                <a:schemeClr val="hlink"/>
              </a:solidFill>
              <a:latin typeface="Prata"/>
              <a:ea typeface="Prata"/>
              <a:cs typeface="Prata"/>
              <a:sym typeface="Prata"/>
            </a:endParaRPr>
          </a:p>
        </p:txBody>
      </p:sp>
      <p:sp>
        <p:nvSpPr>
          <p:cNvPr id="544" name="Google Shape;544;p63"/>
          <p:cNvSpPr txBox="1"/>
          <p:nvPr/>
        </p:nvSpPr>
        <p:spPr>
          <a:xfrm>
            <a:off x="1533525" y="266700"/>
            <a:ext cx="594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Prata"/>
                <a:ea typeface="Prata"/>
                <a:cs typeface="Prata"/>
                <a:sym typeface="Prata"/>
              </a:rPr>
              <a:t>Are these assertions about NBA players valid?</a:t>
            </a:r>
            <a:endParaRPr b="1" sz="1900">
              <a:latin typeface="Prata"/>
              <a:ea typeface="Prata"/>
              <a:cs typeface="Prata"/>
              <a:sym typeface="Prata"/>
            </a:endParaRPr>
          </a:p>
        </p:txBody>
      </p:sp>
      <p:cxnSp>
        <p:nvCxnSpPr>
          <p:cNvPr id="545" name="Google Shape;545;p63"/>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cxnSp>
        <p:nvCxnSpPr>
          <p:cNvPr id="546" name="Google Shape;546;p63"/>
          <p:cNvCxnSpPr/>
          <p:nvPr/>
        </p:nvCxnSpPr>
        <p:spPr>
          <a:xfrm flipH="1" rot="10800000">
            <a:off x="566500" y="24014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1813500" y="2927300"/>
            <a:ext cx="5517000" cy="6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0" lang="en">
                <a:latin typeface="Prata"/>
                <a:ea typeface="Prata"/>
                <a:cs typeface="Prata"/>
                <a:sym typeface="Prata"/>
              </a:rPr>
              <a:t>Overview</a:t>
            </a:r>
            <a:endParaRPr b="0">
              <a:latin typeface="Prata"/>
              <a:ea typeface="Prata"/>
              <a:cs typeface="Prata"/>
              <a:sym typeface="Prata"/>
            </a:endParaRPr>
          </a:p>
        </p:txBody>
      </p:sp>
      <p:sp>
        <p:nvSpPr>
          <p:cNvPr id="291" name="Google Shape;291;p37"/>
          <p:cNvSpPr txBox="1"/>
          <p:nvPr>
            <p:ph idx="2" type="title"/>
          </p:nvPr>
        </p:nvSpPr>
        <p:spPr>
          <a:xfrm>
            <a:off x="3856750" y="1448413"/>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4"/>
          <p:cNvSpPr txBox="1"/>
          <p:nvPr/>
        </p:nvSpPr>
        <p:spPr>
          <a:xfrm>
            <a:off x="670350" y="723750"/>
            <a:ext cx="7803300" cy="42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Prata"/>
                <a:ea typeface="Prata"/>
                <a:cs typeface="Prata"/>
                <a:sym typeface="Prata"/>
              </a:rPr>
              <a:t>E: </a:t>
            </a:r>
            <a:r>
              <a:rPr lang="en" sz="1900">
                <a:solidFill>
                  <a:schemeClr val="dk1"/>
                </a:solidFill>
                <a:latin typeface="Prata"/>
                <a:ea typeface="Prata"/>
                <a:cs typeface="Prata"/>
                <a:sym typeface="Prata"/>
              </a:rPr>
              <a:t>Are stereotypes about height, quality of opponents, and playing time affecting scoring efficiency true?</a:t>
            </a:r>
            <a:endParaRPr sz="1900">
              <a:solidFill>
                <a:schemeClr val="dk1"/>
              </a:solidFill>
              <a:latin typeface="Prata"/>
              <a:ea typeface="Prata"/>
              <a:cs typeface="Prata"/>
              <a:sym typeface="Prata"/>
            </a:endParaRPr>
          </a:p>
          <a:p>
            <a:pPr indent="0" lvl="0" marL="0" rtl="0" algn="l">
              <a:spcBef>
                <a:spcPts val="0"/>
              </a:spcBef>
              <a:spcAft>
                <a:spcPts val="0"/>
              </a:spcAft>
              <a:buNone/>
            </a:pPr>
            <a:r>
              <a:t/>
            </a:r>
            <a:endParaRPr sz="1900">
              <a:solidFill>
                <a:schemeClr val="dk1"/>
              </a:solidFill>
              <a:latin typeface="Prata"/>
              <a:ea typeface="Prata"/>
              <a:cs typeface="Prata"/>
              <a:sym typeface="Prata"/>
            </a:endParaRPr>
          </a:p>
          <a:p>
            <a:pPr indent="0" lvl="0" marL="0" rtl="0" algn="l">
              <a:spcBef>
                <a:spcPts val="0"/>
              </a:spcBef>
              <a:spcAft>
                <a:spcPts val="0"/>
              </a:spcAft>
              <a:buNone/>
            </a:pPr>
            <a:r>
              <a:rPr lang="en" sz="1900">
                <a:solidFill>
                  <a:schemeClr val="dk1"/>
                </a:solidFill>
                <a:latin typeface="Prata"/>
                <a:ea typeface="Prata"/>
                <a:cs typeface="Prata"/>
                <a:sym typeface="Prata"/>
              </a:rPr>
              <a:t>No, height and quality of opponent were found to have little correlation to scoring efficiency despite being statistically significant.</a:t>
            </a:r>
            <a:endParaRPr sz="1900">
              <a:solidFill>
                <a:schemeClr val="dk1"/>
              </a:solidFill>
              <a:latin typeface="Prata"/>
              <a:ea typeface="Prata"/>
              <a:cs typeface="Prata"/>
              <a:sym typeface="Prata"/>
            </a:endParaRPr>
          </a:p>
          <a:p>
            <a:pPr indent="0" lvl="0" marL="0" rtl="0" algn="l">
              <a:spcBef>
                <a:spcPts val="0"/>
              </a:spcBef>
              <a:spcAft>
                <a:spcPts val="0"/>
              </a:spcAft>
              <a:buClr>
                <a:schemeClr val="dk1"/>
              </a:buClr>
              <a:buSzPts val="1100"/>
              <a:buFont typeface="Arial"/>
              <a:buNone/>
            </a:pPr>
            <a:r>
              <a:t/>
            </a:r>
            <a:endParaRPr sz="1900">
              <a:solidFill>
                <a:schemeClr val="dk1"/>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F: Does a player’s height and average playing time affect their probability of becoming a full-time starter?</a:t>
            </a:r>
            <a:endParaRPr sz="1900">
              <a:solidFill>
                <a:schemeClr val="dk1"/>
              </a:solidFill>
              <a:latin typeface="Prata"/>
              <a:ea typeface="Prata"/>
              <a:cs typeface="Prata"/>
              <a:sym typeface="Prata"/>
            </a:endParaRPr>
          </a:p>
          <a:p>
            <a:pPr indent="0" lvl="0" marL="0" rtl="0" algn="l">
              <a:lnSpc>
                <a:spcPct val="115000"/>
              </a:lnSpc>
              <a:spcBef>
                <a:spcPts val="0"/>
              </a:spcBef>
              <a:spcAft>
                <a:spcPts val="0"/>
              </a:spcAft>
              <a:buNone/>
            </a:pPr>
            <a:r>
              <a:t/>
            </a:r>
            <a:endParaRPr sz="1900">
              <a:solidFill>
                <a:schemeClr val="hlink"/>
              </a:solidFill>
              <a:latin typeface="Prata"/>
              <a:ea typeface="Prata"/>
              <a:cs typeface="Prata"/>
              <a:sym typeface="Prata"/>
            </a:endParaRPr>
          </a:p>
          <a:p>
            <a:pPr indent="0" lvl="0" marL="0" rtl="0" algn="l">
              <a:lnSpc>
                <a:spcPct val="115000"/>
              </a:lnSpc>
              <a:spcBef>
                <a:spcPts val="0"/>
              </a:spcBef>
              <a:spcAft>
                <a:spcPts val="0"/>
              </a:spcAft>
              <a:buNone/>
            </a:pPr>
            <a:r>
              <a:rPr lang="en" sz="1900">
                <a:solidFill>
                  <a:schemeClr val="hlink"/>
                </a:solidFill>
                <a:latin typeface="Prata"/>
                <a:ea typeface="Prata"/>
                <a:cs typeface="Prata"/>
                <a:sym typeface="Prata"/>
              </a:rPr>
              <a:t>It is statistically significant, but there are other factors outside the data set, but average playing does play a role, but it does disprove stereotypes about height.</a:t>
            </a:r>
            <a:endParaRPr sz="1900">
              <a:solidFill>
                <a:schemeClr val="hlink"/>
              </a:solidFill>
              <a:latin typeface="Prata"/>
              <a:ea typeface="Prata"/>
              <a:cs typeface="Prata"/>
              <a:sym typeface="Prata"/>
            </a:endParaRPr>
          </a:p>
        </p:txBody>
      </p:sp>
      <p:sp>
        <p:nvSpPr>
          <p:cNvPr id="552" name="Google Shape;552;p64"/>
          <p:cNvSpPr txBox="1"/>
          <p:nvPr/>
        </p:nvSpPr>
        <p:spPr>
          <a:xfrm>
            <a:off x="1533525" y="266700"/>
            <a:ext cx="594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Prata"/>
                <a:ea typeface="Prata"/>
                <a:cs typeface="Prata"/>
                <a:sym typeface="Prata"/>
              </a:rPr>
              <a:t>Are these assertions about NBA players valid?</a:t>
            </a:r>
            <a:endParaRPr b="1" sz="1900">
              <a:latin typeface="Prata"/>
              <a:ea typeface="Prata"/>
              <a:cs typeface="Prata"/>
              <a:sym typeface="Prata"/>
            </a:endParaRPr>
          </a:p>
        </p:txBody>
      </p:sp>
      <p:cxnSp>
        <p:nvCxnSpPr>
          <p:cNvPr id="553" name="Google Shape;553;p64"/>
          <p:cNvCxnSpPr/>
          <p:nvPr/>
        </p:nvCxnSpPr>
        <p:spPr>
          <a:xfrm flipH="1" rot="10800000">
            <a:off x="566500" y="725025"/>
            <a:ext cx="8101800" cy="9000"/>
          </a:xfrm>
          <a:prstGeom prst="straightConnector1">
            <a:avLst/>
          </a:prstGeom>
          <a:noFill/>
          <a:ln cap="flat" cmpd="sng" w="9525">
            <a:solidFill>
              <a:schemeClr val="dk1"/>
            </a:solidFill>
            <a:prstDash val="solid"/>
            <a:round/>
            <a:headEnd len="med" w="med" type="diamond"/>
            <a:tailEnd len="med" w="med" type="diamond"/>
          </a:ln>
        </p:spPr>
      </p:cxnSp>
      <p:cxnSp>
        <p:nvCxnSpPr>
          <p:cNvPr id="554" name="Google Shape;554;p64"/>
          <p:cNvCxnSpPr/>
          <p:nvPr/>
        </p:nvCxnSpPr>
        <p:spPr>
          <a:xfrm flipH="1" rot="10800000">
            <a:off x="566500" y="27062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Overview</a:t>
            </a:r>
            <a:endParaRPr>
              <a:latin typeface="Prata"/>
              <a:ea typeface="Prata"/>
              <a:cs typeface="Prata"/>
              <a:sym typeface="Prata"/>
            </a:endParaRPr>
          </a:p>
        </p:txBody>
      </p:sp>
      <p:sp>
        <p:nvSpPr>
          <p:cNvPr id="297" name="Google Shape;297;p38"/>
          <p:cNvSpPr txBox="1"/>
          <p:nvPr>
            <p:ph idx="1" type="subTitle"/>
          </p:nvPr>
        </p:nvSpPr>
        <p:spPr>
          <a:xfrm>
            <a:off x="814500" y="2672825"/>
            <a:ext cx="2319900" cy="18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solidFill>
                  <a:schemeClr val="hlink"/>
                </a:solidFill>
                <a:latin typeface="Prata"/>
                <a:ea typeface="Prata"/>
                <a:cs typeface="Prata"/>
                <a:sym typeface="Prata"/>
              </a:rPr>
              <a:t>Many fans and sports analysts use various stats about NBA players to either diminish or prop up various players. This study will test if some of those assertions have any merit.</a:t>
            </a:r>
            <a:endParaRPr>
              <a:latin typeface="Prata"/>
              <a:ea typeface="Prata"/>
              <a:cs typeface="Prata"/>
              <a:sym typeface="Prata"/>
            </a:endParaRPr>
          </a:p>
        </p:txBody>
      </p:sp>
      <p:sp>
        <p:nvSpPr>
          <p:cNvPr id="298" name="Google Shape;298;p38"/>
          <p:cNvSpPr txBox="1"/>
          <p:nvPr>
            <p:ph idx="3" type="subTitle"/>
          </p:nvPr>
        </p:nvSpPr>
        <p:spPr>
          <a:xfrm>
            <a:off x="3464250" y="2672821"/>
            <a:ext cx="2215500" cy="14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Various debates and assertions made by the media and fan of NBA players.</a:t>
            </a:r>
            <a:endParaRPr>
              <a:latin typeface="Prata"/>
              <a:ea typeface="Prata"/>
              <a:cs typeface="Prata"/>
              <a:sym typeface="Prata"/>
            </a:endParaRPr>
          </a:p>
        </p:txBody>
      </p:sp>
      <p:sp>
        <p:nvSpPr>
          <p:cNvPr id="299" name="Google Shape;299;p38"/>
          <p:cNvSpPr txBox="1"/>
          <p:nvPr>
            <p:ph idx="5" type="subTitle"/>
          </p:nvPr>
        </p:nvSpPr>
        <p:spPr>
          <a:xfrm>
            <a:off x="6009500" y="2672825"/>
            <a:ext cx="2414400" cy="140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ata"/>
              <a:buChar char="-"/>
            </a:pPr>
            <a:r>
              <a:rPr lang="en">
                <a:latin typeface="Prata"/>
                <a:ea typeface="Prata"/>
                <a:cs typeface="Prata"/>
                <a:sym typeface="Prata"/>
              </a:rPr>
              <a:t>2 population t-test</a:t>
            </a:r>
            <a:endParaRPr>
              <a:latin typeface="Prata"/>
              <a:ea typeface="Prata"/>
              <a:cs typeface="Prata"/>
              <a:sym typeface="Prata"/>
            </a:endParaRPr>
          </a:p>
          <a:p>
            <a:pPr indent="-317500" lvl="0" marL="457200" rtl="0" algn="l">
              <a:spcBef>
                <a:spcPts val="0"/>
              </a:spcBef>
              <a:spcAft>
                <a:spcPts val="0"/>
              </a:spcAft>
              <a:buSzPts val="1400"/>
              <a:buFont typeface="Prata"/>
              <a:buChar char="-"/>
            </a:pPr>
            <a:r>
              <a:rPr lang="en">
                <a:latin typeface="Prata"/>
                <a:ea typeface="Prata"/>
                <a:cs typeface="Prata"/>
                <a:sym typeface="Prata"/>
              </a:rPr>
              <a:t>Chi Squared</a:t>
            </a:r>
            <a:endParaRPr>
              <a:latin typeface="Prata"/>
              <a:ea typeface="Prata"/>
              <a:cs typeface="Prata"/>
              <a:sym typeface="Prata"/>
            </a:endParaRPr>
          </a:p>
          <a:p>
            <a:pPr indent="-317500" lvl="0" marL="457200" rtl="0" algn="l">
              <a:spcBef>
                <a:spcPts val="0"/>
              </a:spcBef>
              <a:spcAft>
                <a:spcPts val="0"/>
              </a:spcAft>
              <a:buSzPts val="1400"/>
              <a:buFont typeface="Prata"/>
              <a:buChar char="-"/>
            </a:pPr>
            <a:r>
              <a:rPr lang="en">
                <a:latin typeface="Prata"/>
                <a:ea typeface="Prata"/>
                <a:cs typeface="Prata"/>
                <a:sym typeface="Prata"/>
              </a:rPr>
              <a:t>ANOVA </a:t>
            </a:r>
            <a:endParaRPr>
              <a:latin typeface="Prata"/>
              <a:ea typeface="Prata"/>
              <a:cs typeface="Prata"/>
              <a:sym typeface="Prata"/>
            </a:endParaRPr>
          </a:p>
          <a:p>
            <a:pPr indent="-317500" lvl="0" marL="457200" rtl="0" algn="l">
              <a:spcBef>
                <a:spcPts val="0"/>
              </a:spcBef>
              <a:spcAft>
                <a:spcPts val="0"/>
              </a:spcAft>
              <a:buSzPts val="1400"/>
              <a:buFont typeface="Prata"/>
              <a:buChar char="-"/>
            </a:pPr>
            <a:r>
              <a:rPr lang="en">
                <a:latin typeface="Prata"/>
                <a:ea typeface="Prata"/>
                <a:cs typeface="Prata"/>
                <a:sym typeface="Prata"/>
              </a:rPr>
              <a:t>Regression Analysis</a:t>
            </a:r>
            <a:endParaRPr>
              <a:latin typeface="Prata"/>
              <a:ea typeface="Prata"/>
              <a:cs typeface="Prata"/>
              <a:sym typeface="Prata"/>
            </a:endParaRPr>
          </a:p>
          <a:p>
            <a:pPr indent="-317500" lvl="0" marL="457200" rtl="0" algn="l">
              <a:spcBef>
                <a:spcPts val="0"/>
              </a:spcBef>
              <a:spcAft>
                <a:spcPts val="0"/>
              </a:spcAft>
              <a:buSzPts val="1400"/>
              <a:buFont typeface="Prata"/>
              <a:buChar char="-"/>
            </a:pPr>
            <a:r>
              <a:rPr lang="en">
                <a:latin typeface="Prata"/>
                <a:ea typeface="Prata"/>
                <a:cs typeface="Prata"/>
                <a:sym typeface="Prata"/>
              </a:rPr>
              <a:t>P-Value Decision with Confidence Level of 95%.</a:t>
            </a:r>
            <a:endParaRPr>
              <a:latin typeface="Prata"/>
              <a:ea typeface="Prata"/>
              <a:cs typeface="Prata"/>
              <a:sym typeface="Prata"/>
            </a:endParaRPr>
          </a:p>
        </p:txBody>
      </p:sp>
      <p:sp>
        <p:nvSpPr>
          <p:cNvPr id="300" name="Google Shape;300;p38"/>
          <p:cNvSpPr txBox="1"/>
          <p:nvPr>
            <p:ph type="title"/>
          </p:nvPr>
        </p:nvSpPr>
        <p:spPr>
          <a:xfrm>
            <a:off x="6114000" y="2062689"/>
            <a:ext cx="2215500" cy="52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a:t>
            </a:r>
            <a:endParaRPr/>
          </a:p>
        </p:txBody>
      </p:sp>
      <p:sp>
        <p:nvSpPr>
          <p:cNvPr id="301" name="Google Shape;301;p38"/>
          <p:cNvSpPr txBox="1"/>
          <p:nvPr>
            <p:ph idx="2" type="title"/>
          </p:nvPr>
        </p:nvSpPr>
        <p:spPr>
          <a:xfrm>
            <a:off x="3464255" y="2062689"/>
            <a:ext cx="2215500" cy="52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t>
            </a:r>
            <a:endParaRPr/>
          </a:p>
        </p:txBody>
      </p:sp>
      <p:sp>
        <p:nvSpPr>
          <p:cNvPr id="302" name="Google Shape;302;p38"/>
          <p:cNvSpPr txBox="1"/>
          <p:nvPr>
            <p:ph idx="4" type="title"/>
          </p:nvPr>
        </p:nvSpPr>
        <p:spPr>
          <a:xfrm>
            <a:off x="814500" y="2062689"/>
            <a:ext cx="2215500" cy="52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a:t>
            </a:r>
            <a:endParaRPr/>
          </a:p>
        </p:txBody>
      </p:sp>
      <p:sp>
        <p:nvSpPr>
          <p:cNvPr id="303" name="Google Shape;303;p38"/>
          <p:cNvSpPr/>
          <p:nvPr/>
        </p:nvSpPr>
        <p:spPr>
          <a:xfrm>
            <a:off x="1584150" y="1270089"/>
            <a:ext cx="6762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4233900" y="1270089"/>
            <a:ext cx="6762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6883650" y="1270089"/>
            <a:ext cx="676200" cy="68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8"/>
          <p:cNvGrpSpPr/>
          <p:nvPr/>
        </p:nvGrpSpPr>
        <p:grpSpPr>
          <a:xfrm>
            <a:off x="7075077" y="1433011"/>
            <a:ext cx="362252" cy="360558"/>
            <a:chOff x="5669600" y="2807775"/>
            <a:chExt cx="256625" cy="255425"/>
          </a:xfrm>
        </p:grpSpPr>
        <p:sp>
          <p:nvSpPr>
            <p:cNvPr id="307" name="Google Shape;307;p38"/>
            <p:cNvSpPr/>
            <p:nvPr/>
          </p:nvSpPr>
          <p:spPr>
            <a:xfrm>
              <a:off x="5792250" y="2879500"/>
              <a:ext cx="133975" cy="122375"/>
            </a:xfrm>
            <a:custGeom>
              <a:rect b="b" l="l" r="r" t="t"/>
              <a:pathLst>
                <a:path extrusionOk="0" h="4895" w="5359">
                  <a:moveTo>
                    <a:pt x="5207" y="1"/>
                  </a:moveTo>
                  <a:cubicBezTo>
                    <a:pt x="5162" y="1"/>
                    <a:pt x="5115" y="19"/>
                    <a:pt x="5073" y="61"/>
                  </a:cubicBezTo>
                  <a:cubicBezTo>
                    <a:pt x="5049" y="84"/>
                    <a:pt x="5049" y="84"/>
                    <a:pt x="5049" y="84"/>
                  </a:cubicBezTo>
                  <a:lnTo>
                    <a:pt x="5049" y="4514"/>
                  </a:lnTo>
                  <a:cubicBezTo>
                    <a:pt x="5049" y="4562"/>
                    <a:pt x="5025" y="4585"/>
                    <a:pt x="4978" y="4585"/>
                  </a:cubicBezTo>
                  <a:lnTo>
                    <a:pt x="167" y="4585"/>
                  </a:lnTo>
                  <a:cubicBezTo>
                    <a:pt x="167" y="4585"/>
                    <a:pt x="143" y="4585"/>
                    <a:pt x="143" y="4609"/>
                  </a:cubicBezTo>
                  <a:cubicBezTo>
                    <a:pt x="0" y="4728"/>
                    <a:pt x="96" y="4895"/>
                    <a:pt x="238" y="4895"/>
                  </a:cubicBezTo>
                  <a:lnTo>
                    <a:pt x="5192" y="4895"/>
                  </a:lnTo>
                  <a:cubicBezTo>
                    <a:pt x="5287" y="4895"/>
                    <a:pt x="5359" y="4824"/>
                    <a:pt x="5359" y="4728"/>
                  </a:cubicBezTo>
                  <a:lnTo>
                    <a:pt x="5359" y="156"/>
                  </a:lnTo>
                  <a:cubicBezTo>
                    <a:pt x="5359" y="63"/>
                    <a:pt x="5288" y="1"/>
                    <a:pt x="5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5669600" y="2807775"/>
              <a:ext cx="256625" cy="164650"/>
            </a:xfrm>
            <a:custGeom>
              <a:rect b="b" l="l" r="r" t="t"/>
              <a:pathLst>
                <a:path extrusionOk="0" h="6586" w="10265">
                  <a:moveTo>
                    <a:pt x="9717" y="286"/>
                  </a:moveTo>
                  <a:cubicBezTo>
                    <a:pt x="9836" y="286"/>
                    <a:pt x="9955" y="405"/>
                    <a:pt x="9955" y="548"/>
                  </a:cubicBezTo>
                  <a:lnTo>
                    <a:pt x="9955" y="1263"/>
                  </a:lnTo>
                  <a:lnTo>
                    <a:pt x="310" y="1263"/>
                  </a:lnTo>
                  <a:lnTo>
                    <a:pt x="310" y="548"/>
                  </a:lnTo>
                  <a:cubicBezTo>
                    <a:pt x="310" y="405"/>
                    <a:pt x="429" y="286"/>
                    <a:pt x="548" y="286"/>
                  </a:cubicBezTo>
                  <a:close/>
                  <a:moveTo>
                    <a:pt x="167" y="1"/>
                  </a:moveTo>
                  <a:cubicBezTo>
                    <a:pt x="72" y="1"/>
                    <a:pt x="1" y="72"/>
                    <a:pt x="1" y="143"/>
                  </a:cubicBezTo>
                  <a:lnTo>
                    <a:pt x="1" y="6502"/>
                  </a:lnTo>
                  <a:cubicBezTo>
                    <a:pt x="1" y="6502"/>
                    <a:pt x="1" y="6502"/>
                    <a:pt x="24" y="6526"/>
                  </a:cubicBezTo>
                  <a:cubicBezTo>
                    <a:pt x="66" y="6567"/>
                    <a:pt x="114" y="6586"/>
                    <a:pt x="158" y="6586"/>
                  </a:cubicBezTo>
                  <a:cubicBezTo>
                    <a:pt x="240" y="6586"/>
                    <a:pt x="310" y="6523"/>
                    <a:pt x="310" y="6430"/>
                  </a:cubicBezTo>
                  <a:lnTo>
                    <a:pt x="310" y="1548"/>
                  </a:lnTo>
                  <a:lnTo>
                    <a:pt x="9955" y="1548"/>
                  </a:lnTo>
                  <a:lnTo>
                    <a:pt x="9955" y="2120"/>
                  </a:lnTo>
                  <a:cubicBezTo>
                    <a:pt x="9955" y="2191"/>
                    <a:pt x="10026" y="2263"/>
                    <a:pt x="10098" y="2287"/>
                  </a:cubicBezTo>
                  <a:cubicBezTo>
                    <a:pt x="10193" y="2287"/>
                    <a:pt x="10265" y="2215"/>
                    <a:pt x="10265" y="2120"/>
                  </a:cubicBezTo>
                  <a:lnTo>
                    <a:pt x="10265" y="548"/>
                  </a:lnTo>
                  <a:cubicBezTo>
                    <a:pt x="10265" y="239"/>
                    <a:pt x="10003" y="1"/>
                    <a:pt x="97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5693425" y="2823250"/>
              <a:ext cx="11925" cy="7175"/>
            </a:xfrm>
            <a:custGeom>
              <a:rect b="b" l="l" r="r" t="t"/>
              <a:pathLst>
                <a:path extrusionOk="0" h="287" w="477">
                  <a:moveTo>
                    <a:pt x="167" y="1"/>
                  </a:moveTo>
                  <a:cubicBezTo>
                    <a:pt x="72" y="1"/>
                    <a:pt x="24" y="48"/>
                    <a:pt x="0" y="120"/>
                  </a:cubicBezTo>
                  <a:cubicBezTo>
                    <a:pt x="0" y="215"/>
                    <a:pt x="72" y="286"/>
                    <a:pt x="143" y="286"/>
                  </a:cubicBezTo>
                  <a:lnTo>
                    <a:pt x="310" y="286"/>
                  </a:lnTo>
                  <a:cubicBezTo>
                    <a:pt x="381" y="286"/>
                    <a:pt x="453" y="239"/>
                    <a:pt x="476" y="167"/>
                  </a:cubicBezTo>
                  <a:cubicBezTo>
                    <a:pt x="476" y="72"/>
                    <a:pt x="405"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5714850" y="2823250"/>
              <a:ext cx="12525" cy="7175"/>
            </a:xfrm>
            <a:custGeom>
              <a:rect b="b" l="l" r="r" t="t"/>
              <a:pathLst>
                <a:path extrusionOk="0" h="287" w="501">
                  <a:moveTo>
                    <a:pt x="167" y="1"/>
                  </a:moveTo>
                  <a:cubicBezTo>
                    <a:pt x="96" y="1"/>
                    <a:pt x="24" y="48"/>
                    <a:pt x="24" y="120"/>
                  </a:cubicBezTo>
                  <a:cubicBezTo>
                    <a:pt x="0" y="215"/>
                    <a:pt x="72" y="286"/>
                    <a:pt x="167" y="286"/>
                  </a:cubicBezTo>
                  <a:lnTo>
                    <a:pt x="334" y="286"/>
                  </a:lnTo>
                  <a:cubicBezTo>
                    <a:pt x="405" y="286"/>
                    <a:pt x="477" y="239"/>
                    <a:pt x="477" y="167"/>
                  </a:cubicBezTo>
                  <a:cubicBezTo>
                    <a:pt x="501" y="72"/>
                    <a:pt x="429"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5736275" y="2823250"/>
              <a:ext cx="12525" cy="7175"/>
            </a:xfrm>
            <a:custGeom>
              <a:rect b="b" l="l" r="r" t="t"/>
              <a:pathLst>
                <a:path extrusionOk="0" h="287" w="501">
                  <a:moveTo>
                    <a:pt x="167" y="1"/>
                  </a:moveTo>
                  <a:cubicBezTo>
                    <a:pt x="96" y="1"/>
                    <a:pt x="25" y="48"/>
                    <a:pt x="25" y="120"/>
                  </a:cubicBezTo>
                  <a:cubicBezTo>
                    <a:pt x="1" y="215"/>
                    <a:pt x="72" y="286"/>
                    <a:pt x="167" y="286"/>
                  </a:cubicBezTo>
                  <a:lnTo>
                    <a:pt x="334" y="286"/>
                  </a:lnTo>
                  <a:cubicBezTo>
                    <a:pt x="406" y="286"/>
                    <a:pt x="477" y="239"/>
                    <a:pt x="477" y="167"/>
                  </a:cubicBezTo>
                  <a:cubicBezTo>
                    <a:pt x="501" y="72"/>
                    <a:pt x="429"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5669600" y="2901850"/>
              <a:ext cx="153025" cy="161350"/>
            </a:xfrm>
            <a:custGeom>
              <a:rect b="b" l="l" r="r" t="t"/>
              <a:pathLst>
                <a:path extrusionOk="0" h="6454" w="6121">
                  <a:moveTo>
                    <a:pt x="2358" y="310"/>
                  </a:moveTo>
                  <a:cubicBezTo>
                    <a:pt x="2620" y="310"/>
                    <a:pt x="2834" y="524"/>
                    <a:pt x="2834" y="786"/>
                  </a:cubicBezTo>
                  <a:lnTo>
                    <a:pt x="2834" y="1072"/>
                  </a:lnTo>
                  <a:lnTo>
                    <a:pt x="2358" y="1072"/>
                  </a:lnTo>
                  <a:cubicBezTo>
                    <a:pt x="2263" y="1072"/>
                    <a:pt x="2191" y="1000"/>
                    <a:pt x="2191" y="905"/>
                  </a:cubicBezTo>
                  <a:lnTo>
                    <a:pt x="2191" y="715"/>
                  </a:lnTo>
                  <a:cubicBezTo>
                    <a:pt x="2191" y="691"/>
                    <a:pt x="2191" y="667"/>
                    <a:pt x="2168" y="643"/>
                  </a:cubicBezTo>
                  <a:cubicBezTo>
                    <a:pt x="2127" y="616"/>
                    <a:pt x="2086" y="604"/>
                    <a:pt x="2049" y="604"/>
                  </a:cubicBezTo>
                  <a:cubicBezTo>
                    <a:pt x="1955" y="604"/>
                    <a:pt x="1882" y="677"/>
                    <a:pt x="1882" y="762"/>
                  </a:cubicBezTo>
                  <a:lnTo>
                    <a:pt x="1882" y="929"/>
                  </a:lnTo>
                  <a:cubicBezTo>
                    <a:pt x="1882" y="1000"/>
                    <a:pt x="1810" y="1072"/>
                    <a:pt x="1739" y="1072"/>
                  </a:cubicBezTo>
                  <a:lnTo>
                    <a:pt x="1263" y="1072"/>
                  </a:lnTo>
                  <a:lnTo>
                    <a:pt x="1263" y="786"/>
                  </a:lnTo>
                  <a:cubicBezTo>
                    <a:pt x="1263" y="524"/>
                    <a:pt x="1453" y="310"/>
                    <a:pt x="1715" y="310"/>
                  </a:cubicBezTo>
                  <a:close/>
                  <a:moveTo>
                    <a:pt x="5528" y="1539"/>
                  </a:moveTo>
                  <a:cubicBezTo>
                    <a:pt x="5593" y="1539"/>
                    <a:pt x="5660" y="1563"/>
                    <a:pt x="5716" y="1620"/>
                  </a:cubicBezTo>
                  <a:cubicBezTo>
                    <a:pt x="5787" y="1667"/>
                    <a:pt x="5811" y="1739"/>
                    <a:pt x="5811" y="1810"/>
                  </a:cubicBezTo>
                  <a:cubicBezTo>
                    <a:pt x="5811" y="1882"/>
                    <a:pt x="5787" y="1977"/>
                    <a:pt x="5740" y="2024"/>
                  </a:cubicBezTo>
                  <a:lnTo>
                    <a:pt x="5478" y="2286"/>
                  </a:lnTo>
                  <a:lnTo>
                    <a:pt x="5073" y="1882"/>
                  </a:lnTo>
                  <a:lnTo>
                    <a:pt x="5335" y="1620"/>
                  </a:lnTo>
                  <a:cubicBezTo>
                    <a:pt x="5385" y="1569"/>
                    <a:pt x="5455" y="1539"/>
                    <a:pt x="5528" y="1539"/>
                  </a:cubicBezTo>
                  <a:close/>
                  <a:moveTo>
                    <a:pt x="2049" y="1191"/>
                  </a:moveTo>
                  <a:cubicBezTo>
                    <a:pt x="2144" y="1310"/>
                    <a:pt x="2287" y="1381"/>
                    <a:pt x="2430" y="1381"/>
                  </a:cubicBezTo>
                  <a:lnTo>
                    <a:pt x="2834" y="1381"/>
                  </a:lnTo>
                  <a:lnTo>
                    <a:pt x="2834" y="2215"/>
                  </a:lnTo>
                  <a:cubicBezTo>
                    <a:pt x="2834" y="2334"/>
                    <a:pt x="2715" y="2453"/>
                    <a:pt x="2573" y="2453"/>
                  </a:cubicBezTo>
                  <a:lnTo>
                    <a:pt x="1501" y="2453"/>
                  </a:lnTo>
                  <a:cubicBezTo>
                    <a:pt x="1358" y="2453"/>
                    <a:pt x="1239" y="2334"/>
                    <a:pt x="1239" y="2215"/>
                  </a:cubicBezTo>
                  <a:lnTo>
                    <a:pt x="1263" y="2215"/>
                  </a:lnTo>
                  <a:lnTo>
                    <a:pt x="1263" y="1381"/>
                  </a:lnTo>
                  <a:lnTo>
                    <a:pt x="1644" y="1381"/>
                  </a:lnTo>
                  <a:cubicBezTo>
                    <a:pt x="1787" y="1381"/>
                    <a:pt x="1930" y="1310"/>
                    <a:pt x="2049" y="1191"/>
                  </a:cubicBezTo>
                  <a:close/>
                  <a:moveTo>
                    <a:pt x="2263" y="2763"/>
                  </a:moveTo>
                  <a:lnTo>
                    <a:pt x="2263" y="3120"/>
                  </a:lnTo>
                  <a:lnTo>
                    <a:pt x="2096" y="3477"/>
                  </a:lnTo>
                  <a:cubicBezTo>
                    <a:pt x="2072" y="3501"/>
                    <a:pt x="2049" y="3525"/>
                    <a:pt x="2049" y="3525"/>
                  </a:cubicBezTo>
                  <a:cubicBezTo>
                    <a:pt x="2025" y="3525"/>
                    <a:pt x="2001" y="3501"/>
                    <a:pt x="2001" y="3477"/>
                  </a:cubicBezTo>
                  <a:lnTo>
                    <a:pt x="1834" y="3120"/>
                  </a:lnTo>
                  <a:lnTo>
                    <a:pt x="1834" y="2763"/>
                  </a:lnTo>
                  <a:close/>
                  <a:moveTo>
                    <a:pt x="4859" y="2096"/>
                  </a:moveTo>
                  <a:lnTo>
                    <a:pt x="5264" y="2501"/>
                  </a:lnTo>
                  <a:lnTo>
                    <a:pt x="3692" y="4096"/>
                  </a:lnTo>
                  <a:cubicBezTo>
                    <a:pt x="3525" y="4263"/>
                    <a:pt x="3430" y="4501"/>
                    <a:pt x="3430" y="4763"/>
                  </a:cubicBezTo>
                  <a:lnTo>
                    <a:pt x="3430" y="6120"/>
                  </a:lnTo>
                  <a:cubicBezTo>
                    <a:pt x="3430" y="6144"/>
                    <a:pt x="3406" y="6168"/>
                    <a:pt x="3382" y="6168"/>
                  </a:cubicBezTo>
                  <a:lnTo>
                    <a:pt x="1167" y="6168"/>
                  </a:lnTo>
                  <a:lnTo>
                    <a:pt x="1167" y="4763"/>
                  </a:lnTo>
                  <a:cubicBezTo>
                    <a:pt x="1167" y="4668"/>
                    <a:pt x="1120" y="4620"/>
                    <a:pt x="1048" y="4596"/>
                  </a:cubicBezTo>
                  <a:cubicBezTo>
                    <a:pt x="953" y="4596"/>
                    <a:pt x="882" y="4668"/>
                    <a:pt x="882" y="4739"/>
                  </a:cubicBezTo>
                  <a:lnTo>
                    <a:pt x="882" y="6168"/>
                  </a:lnTo>
                  <a:lnTo>
                    <a:pt x="358" y="6168"/>
                  </a:lnTo>
                  <a:cubicBezTo>
                    <a:pt x="334" y="6168"/>
                    <a:pt x="310" y="6144"/>
                    <a:pt x="310" y="6120"/>
                  </a:cubicBezTo>
                  <a:lnTo>
                    <a:pt x="310" y="3977"/>
                  </a:lnTo>
                  <a:cubicBezTo>
                    <a:pt x="310" y="3620"/>
                    <a:pt x="620" y="3310"/>
                    <a:pt x="977" y="3310"/>
                  </a:cubicBezTo>
                  <a:lnTo>
                    <a:pt x="1572" y="3310"/>
                  </a:lnTo>
                  <a:lnTo>
                    <a:pt x="1715" y="3620"/>
                  </a:lnTo>
                  <a:cubicBezTo>
                    <a:pt x="1763" y="3739"/>
                    <a:pt x="1882" y="3834"/>
                    <a:pt x="2025" y="3834"/>
                  </a:cubicBezTo>
                  <a:cubicBezTo>
                    <a:pt x="2168" y="3834"/>
                    <a:pt x="2287" y="3739"/>
                    <a:pt x="2358" y="3620"/>
                  </a:cubicBezTo>
                  <a:lnTo>
                    <a:pt x="2501" y="3310"/>
                  </a:lnTo>
                  <a:lnTo>
                    <a:pt x="3216" y="3310"/>
                  </a:lnTo>
                  <a:cubicBezTo>
                    <a:pt x="3501" y="3310"/>
                    <a:pt x="3763" y="3215"/>
                    <a:pt x="3954" y="3025"/>
                  </a:cubicBezTo>
                  <a:lnTo>
                    <a:pt x="4859" y="2096"/>
                  </a:lnTo>
                  <a:close/>
                  <a:moveTo>
                    <a:pt x="1715" y="0"/>
                  </a:moveTo>
                  <a:cubicBezTo>
                    <a:pt x="1287" y="0"/>
                    <a:pt x="953" y="357"/>
                    <a:pt x="953" y="786"/>
                  </a:cubicBezTo>
                  <a:lnTo>
                    <a:pt x="953" y="1334"/>
                  </a:lnTo>
                  <a:lnTo>
                    <a:pt x="858" y="1334"/>
                  </a:lnTo>
                  <a:cubicBezTo>
                    <a:pt x="786" y="1334"/>
                    <a:pt x="715" y="1381"/>
                    <a:pt x="691" y="1453"/>
                  </a:cubicBezTo>
                  <a:cubicBezTo>
                    <a:pt x="691" y="1548"/>
                    <a:pt x="763" y="1643"/>
                    <a:pt x="858" y="1643"/>
                  </a:cubicBezTo>
                  <a:lnTo>
                    <a:pt x="953" y="1643"/>
                  </a:lnTo>
                  <a:lnTo>
                    <a:pt x="953" y="2215"/>
                  </a:lnTo>
                  <a:cubicBezTo>
                    <a:pt x="953" y="2501"/>
                    <a:pt x="1191" y="2763"/>
                    <a:pt x="1501" y="2763"/>
                  </a:cubicBezTo>
                  <a:lnTo>
                    <a:pt x="1501" y="3001"/>
                  </a:lnTo>
                  <a:lnTo>
                    <a:pt x="977" y="3001"/>
                  </a:lnTo>
                  <a:cubicBezTo>
                    <a:pt x="453" y="3001"/>
                    <a:pt x="1" y="3429"/>
                    <a:pt x="1" y="3977"/>
                  </a:cubicBezTo>
                  <a:lnTo>
                    <a:pt x="1" y="6120"/>
                  </a:lnTo>
                  <a:cubicBezTo>
                    <a:pt x="1" y="6311"/>
                    <a:pt x="167" y="6454"/>
                    <a:pt x="358" y="6454"/>
                  </a:cubicBezTo>
                  <a:lnTo>
                    <a:pt x="3382" y="6454"/>
                  </a:lnTo>
                  <a:cubicBezTo>
                    <a:pt x="3573" y="6454"/>
                    <a:pt x="3739" y="6311"/>
                    <a:pt x="3739" y="6120"/>
                  </a:cubicBezTo>
                  <a:lnTo>
                    <a:pt x="3739" y="4739"/>
                  </a:lnTo>
                  <a:cubicBezTo>
                    <a:pt x="3739" y="4573"/>
                    <a:pt x="3811" y="4406"/>
                    <a:pt x="3906" y="4287"/>
                  </a:cubicBezTo>
                  <a:lnTo>
                    <a:pt x="5573" y="2596"/>
                  </a:lnTo>
                  <a:lnTo>
                    <a:pt x="5930" y="2239"/>
                  </a:lnTo>
                  <a:cubicBezTo>
                    <a:pt x="6026" y="2120"/>
                    <a:pt x="6097" y="1977"/>
                    <a:pt x="6097" y="1834"/>
                  </a:cubicBezTo>
                  <a:cubicBezTo>
                    <a:pt x="6121" y="1643"/>
                    <a:pt x="6049" y="1477"/>
                    <a:pt x="5907" y="1381"/>
                  </a:cubicBezTo>
                  <a:cubicBezTo>
                    <a:pt x="5791" y="1277"/>
                    <a:pt x="5652" y="1224"/>
                    <a:pt x="5513" y="1224"/>
                  </a:cubicBezTo>
                  <a:cubicBezTo>
                    <a:pt x="5366" y="1224"/>
                    <a:pt x="5219" y="1283"/>
                    <a:pt x="5097" y="1405"/>
                  </a:cubicBezTo>
                  <a:lnTo>
                    <a:pt x="4740" y="1762"/>
                  </a:lnTo>
                  <a:lnTo>
                    <a:pt x="3739" y="2786"/>
                  </a:lnTo>
                  <a:cubicBezTo>
                    <a:pt x="3597" y="2929"/>
                    <a:pt x="3406" y="3001"/>
                    <a:pt x="3216" y="3001"/>
                  </a:cubicBezTo>
                  <a:lnTo>
                    <a:pt x="2549" y="3001"/>
                  </a:lnTo>
                  <a:lnTo>
                    <a:pt x="2549" y="2763"/>
                  </a:lnTo>
                  <a:lnTo>
                    <a:pt x="2573" y="2763"/>
                  </a:lnTo>
                  <a:cubicBezTo>
                    <a:pt x="2882" y="2763"/>
                    <a:pt x="3144" y="2501"/>
                    <a:pt x="3144" y="2215"/>
                  </a:cubicBezTo>
                  <a:lnTo>
                    <a:pt x="3144" y="1643"/>
                  </a:lnTo>
                  <a:lnTo>
                    <a:pt x="3239" y="1643"/>
                  </a:lnTo>
                  <a:cubicBezTo>
                    <a:pt x="3311" y="1643"/>
                    <a:pt x="3382" y="1572"/>
                    <a:pt x="3382" y="1500"/>
                  </a:cubicBezTo>
                  <a:cubicBezTo>
                    <a:pt x="3406" y="1405"/>
                    <a:pt x="3335" y="1334"/>
                    <a:pt x="3239" y="1334"/>
                  </a:cubicBezTo>
                  <a:lnTo>
                    <a:pt x="3144" y="1334"/>
                  </a:lnTo>
                  <a:lnTo>
                    <a:pt x="3144" y="786"/>
                  </a:lnTo>
                  <a:cubicBezTo>
                    <a:pt x="3144" y="357"/>
                    <a:pt x="2787" y="0"/>
                    <a:pt x="2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5728550" y="3010800"/>
              <a:ext cx="17275" cy="7750"/>
            </a:xfrm>
            <a:custGeom>
              <a:rect b="b" l="l" r="r" t="t"/>
              <a:pathLst>
                <a:path extrusionOk="0" h="310" w="691">
                  <a:moveTo>
                    <a:pt x="167" y="0"/>
                  </a:moveTo>
                  <a:cubicBezTo>
                    <a:pt x="95" y="0"/>
                    <a:pt x="24" y="48"/>
                    <a:pt x="0" y="143"/>
                  </a:cubicBezTo>
                  <a:cubicBezTo>
                    <a:pt x="0" y="215"/>
                    <a:pt x="72" y="310"/>
                    <a:pt x="167" y="310"/>
                  </a:cubicBezTo>
                  <a:lnTo>
                    <a:pt x="524" y="310"/>
                  </a:lnTo>
                  <a:cubicBezTo>
                    <a:pt x="596" y="310"/>
                    <a:pt x="667" y="238"/>
                    <a:pt x="667" y="167"/>
                  </a:cubicBezTo>
                  <a:cubicBezTo>
                    <a:pt x="691" y="72"/>
                    <a:pt x="61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5823200" y="2864925"/>
              <a:ext cx="75650" cy="75050"/>
            </a:xfrm>
            <a:custGeom>
              <a:rect b="b" l="l" r="r" t="t"/>
              <a:pathLst>
                <a:path extrusionOk="0" h="3002" w="3026">
                  <a:moveTo>
                    <a:pt x="1358" y="310"/>
                  </a:moveTo>
                  <a:lnTo>
                    <a:pt x="1358" y="1430"/>
                  </a:lnTo>
                  <a:lnTo>
                    <a:pt x="548" y="2239"/>
                  </a:lnTo>
                  <a:cubicBezTo>
                    <a:pt x="382" y="2025"/>
                    <a:pt x="286" y="1787"/>
                    <a:pt x="286" y="1501"/>
                  </a:cubicBezTo>
                  <a:cubicBezTo>
                    <a:pt x="286" y="882"/>
                    <a:pt x="763" y="382"/>
                    <a:pt x="1358" y="310"/>
                  </a:cubicBezTo>
                  <a:close/>
                  <a:moveTo>
                    <a:pt x="1644" y="310"/>
                  </a:moveTo>
                  <a:cubicBezTo>
                    <a:pt x="2239" y="382"/>
                    <a:pt x="2716" y="882"/>
                    <a:pt x="2716" y="1501"/>
                  </a:cubicBezTo>
                  <a:cubicBezTo>
                    <a:pt x="2716" y="1787"/>
                    <a:pt x="2620" y="2025"/>
                    <a:pt x="2454" y="2239"/>
                  </a:cubicBezTo>
                  <a:lnTo>
                    <a:pt x="1644" y="1430"/>
                  </a:lnTo>
                  <a:lnTo>
                    <a:pt x="1644" y="310"/>
                  </a:lnTo>
                  <a:close/>
                  <a:moveTo>
                    <a:pt x="1501" y="1715"/>
                  </a:moveTo>
                  <a:lnTo>
                    <a:pt x="2239" y="2454"/>
                  </a:lnTo>
                  <a:cubicBezTo>
                    <a:pt x="2049" y="2620"/>
                    <a:pt x="1787" y="2716"/>
                    <a:pt x="1501" y="2716"/>
                  </a:cubicBezTo>
                  <a:cubicBezTo>
                    <a:pt x="1215" y="2716"/>
                    <a:pt x="977" y="2620"/>
                    <a:pt x="763" y="2454"/>
                  </a:cubicBezTo>
                  <a:lnTo>
                    <a:pt x="1501" y="1715"/>
                  </a:lnTo>
                  <a:close/>
                  <a:moveTo>
                    <a:pt x="1501" y="1"/>
                  </a:moveTo>
                  <a:cubicBezTo>
                    <a:pt x="667" y="1"/>
                    <a:pt x="1" y="667"/>
                    <a:pt x="1" y="1501"/>
                  </a:cubicBezTo>
                  <a:cubicBezTo>
                    <a:pt x="1" y="2334"/>
                    <a:pt x="667" y="3001"/>
                    <a:pt x="1501" y="3001"/>
                  </a:cubicBezTo>
                  <a:cubicBezTo>
                    <a:pt x="2335" y="3001"/>
                    <a:pt x="3025" y="2334"/>
                    <a:pt x="3025" y="1501"/>
                  </a:cubicBezTo>
                  <a:cubicBezTo>
                    <a:pt x="3025" y="667"/>
                    <a:pt x="2335" y="1"/>
                    <a:pt x="1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5788675" y="2864925"/>
              <a:ext cx="22650" cy="41100"/>
            </a:xfrm>
            <a:custGeom>
              <a:rect b="b" l="l" r="r" t="t"/>
              <a:pathLst>
                <a:path extrusionOk="0" h="1644" w="906">
                  <a:moveTo>
                    <a:pt x="620" y="286"/>
                  </a:moveTo>
                  <a:lnTo>
                    <a:pt x="620" y="1358"/>
                  </a:lnTo>
                  <a:lnTo>
                    <a:pt x="310" y="1358"/>
                  </a:lnTo>
                  <a:lnTo>
                    <a:pt x="310" y="286"/>
                  </a:lnTo>
                  <a:close/>
                  <a:moveTo>
                    <a:pt x="262" y="1"/>
                  </a:moveTo>
                  <a:cubicBezTo>
                    <a:pt x="120" y="1"/>
                    <a:pt x="0" y="96"/>
                    <a:pt x="0" y="239"/>
                  </a:cubicBezTo>
                  <a:lnTo>
                    <a:pt x="0" y="1406"/>
                  </a:lnTo>
                  <a:cubicBezTo>
                    <a:pt x="0" y="1525"/>
                    <a:pt x="120" y="1644"/>
                    <a:pt x="262" y="1644"/>
                  </a:cubicBezTo>
                  <a:lnTo>
                    <a:pt x="667" y="1644"/>
                  </a:lnTo>
                  <a:cubicBezTo>
                    <a:pt x="810" y="1644"/>
                    <a:pt x="905" y="1525"/>
                    <a:pt x="905" y="1406"/>
                  </a:cubicBezTo>
                  <a:lnTo>
                    <a:pt x="905" y="239"/>
                  </a:lnTo>
                  <a:cubicBezTo>
                    <a:pt x="905" y="96"/>
                    <a:pt x="810" y="1"/>
                    <a:pt x="6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5757125" y="2874450"/>
              <a:ext cx="22650" cy="31575"/>
            </a:xfrm>
            <a:custGeom>
              <a:rect b="b" l="l" r="r" t="t"/>
              <a:pathLst>
                <a:path extrusionOk="0" h="1263" w="906">
                  <a:moveTo>
                    <a:pt x="596" y="286"/>
                  </a:moveTo>
                  <a:lnTo>
                    <a:pt x="596" y="977"/>
                  </a:lnTo>
                  <a:lnTo>
                    <a:pt x="286" y="977"/>
                  </a:lnTo>
                  <a:lnTo>
                    <a:pt x="286" y="286"/>
                  </a:lnTo>
                  <a:close/>
                  <a:moveTo>
                    <a:pt x="238" y="1"/>
                  </a:moveTo>
                  <a:cubicBezTo>
                    <a:pt x="96" y="1"/>
                    <a:pt x="0" y="96"/>
                    <a:pt x="0" y="239"/>
                  </a:cubicBezTo>
                  <a:lnTo>
                    <a:pt x="0" y="1025"/>
                  </a:lnTo>
                  <a:cubicBezTo>
                    <a:pt x="0" y="1168"/>
                    <a:pt x="96" y="1263"/>
                    <a:pt x="238" y="1263"/>
                  </a:cubicBezTo>
                  <a:lnTo>
                    <a:pt x="643" y="1263"/>
                  </a:lnTo>
                  <a:cubicBezTo>
                    <a:pt x="786" y="1263"/>
                    <a:pt x="905" y="1168"/>
                    <a:pt x="905" y="1025"/>
                  </a:cubicBezTo>
                  <a:lnTo>
                    <a:pt x="905" y="239"/>
                  </a:lnTo>
                  <a:cubicBezTo>
                    <a:pt x="905" y="96"/>
                    <a:pt x="786" y="1"/>
                    <a:pt x="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5757125" y="2914950"/>
              <a:ext cx="54200" cy="7150"/>
            </a:xfrm>
            <a:custGeom>
              <a:rect b="b" l="l" r="r" t="t"/>
              <a:pathLst>
                <a:path extrusionOk="0" h="286" w="2168">
                  <a:moveTo>
                    <a:pt x="167" y="0"/>
                  </a:moveTo>
                  <a:cubicBezTo>
                    <a:pt x="72" y="0"/>
                    <a:pt x="0" y="48"/>
                    <a:pt x="0" y="119"/>
                  </a:cubicBezTo>
                  <a:cubicBezTo>
                    <a:pt x="0" y="214"/>
                    <a:pt x="72" y="286"/>
                    <a:pt x="143" y="286"/>
                  </a:cubicBezTo>
                  <a:lnTo>
                    <a:pt x="2001" y="286"/>
                  </a:lnTo>
                  <a:cubicBezTo>
                    <a:pt x="2096" y="286"/>
                    <a:pt x="2167" y="238"/>
                    <a:pt x="2167" y="167"/>
                  </a:cubicBezTo>
                  <a:cubicBezTo>
                    <a:pt x="2167" y="72"/>
                    <a:pt x="2096" y="0"/>
                    <a:pt x="2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5833325" y="2952450"/>
              <a:ext cx="54800" cy="7750"/>
            </a:xfrm>
            <a:custGeom>
              <a:rect b="b" l="l" r="r" t="t"/>
              <a:pathLst>
                <a:path extrusionOk="0" h="310" w="2192">
                  <a:moveTo>
                    <a:pt x="167" y="0"/>
                  </a:moveTo>
                  <a:cubicBezTo>
                    <a:pt x="96" y="0"/>
                    <a:pt x="24" y="72"/>
                    <a:pt x="24" y="143"/>
                  </a:cubicBezTo>
                  <a:cubicBezTo>
                    <a:pt x="1" y="239"/>
                    <a:pt x="72" y="310"/>
                    <a:pt x="167" y="310"/>
                  </a:cubicBezTo>
                  <a:lnTo>
                    <a:pt x="2025" y="310"/>
                  </a:lnTo>
                  <a:cubicBezTo>
                    <a:pt x="2096" y="310"/>
                    <a:pt x="2168" y="262"/>
                    <a:pt x="2191" y="191"/>
                  </a:cubicBezTo>
                  <a:cubicBezTo>
                    <a:pt x="2191" y="96"/>
                    <a:pt x="2120" y="0"/>
                    <a:pt x="2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5833325" y="2969125"/>
              <a:ext cx="54800" cy="7750"/>
            </a:xfrm>
            <a:custGeom>
              <a:rect b="b" l="l" r="r" t="t"/>
              <a:pathLst>
                <a:path extrusionOk="0" h="310" w="2192">
                  <a:moveTo>
                    <a:pt x="167" y="0"/>
                  </a:moveTo>
                  <a:cubicBezTo>
                    <a:pt x="96" y="0"/>
                    <a:pt x="24" y="48"/>
                    <a:pt x="24" y="143"/>
                  </a:cubicBezTo>
                  <a:cubicBezTo>
                    <a:pt x="1" y="215"/>
                    <a:pt x="72" y="310"/>
                    <a:pt x="167" y="310"/>
                  </a:cubicBezTo>
                  <a:lnTo>
                    <a:pt x="2025" y="310"/>
                  </a:lnTo>
                  <a:cubicBezTo>
                    <a:pt x="2096" y="310"/>
                    <a:pt x="2168" y="238"/>
                    <a:pt x="2191" y="167"/>
                  </a:cubicBezTo>
                  <a:cubicBezTo>
                    <a:pt x="2191" y="72"/>
                    <a:pt x="2120" y="0"/>
                    <a:pt x="2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38"/>
          <p:cNvGrpSpPr/>
          <p:nvPr/>
        </p:nvGrpSpPr>
        <p:grpSpPr>
          <a:xfrm>
            <a:off x="4403903" y="1432587"/>
            <a:ext cx="336173" cy="361405"/>
            <a:chOff x="3382825" y="2380300"/>
            <a:chExt cx="238150" cy="256025"/>
          </a:xfrm>
        </p:grpSpPr>
        <p:sp>
          <p:nvSpPr>
            <p:cNvPr id="321" name="Google Shape;321;p38"/>
            <p:cNvSpPr/>
            <p:nvPr/>
          </p:nvSpPr>
          <p:spPr>
            <a:xfrm>
              <a:off x="3382825" y="2380300"/>
              <a:ext cx="210175" cy="117325"/>
            </a:xfrm>
            <a:custGeom>
              <a:rect b="b" l="l" r="r" t="t"/>
              <a:pathLst>
                <a:path extrusionOk="0" h="4693" w="8407">
                  <a:moveTo>
                    <a:pt x="6692" y="501"/>
                  </a:moveTo>
                  <a:lnTo>
                    <a:pt x="7883" y="1715"/>
                  </a:lnTo>
                  <a:lnTo>
                    <a:pt x="6740" y="1715"/>
                  </a:lnTo>
                  <a:cubicBezTo>
                    <a:pt x="6716" y="1715"/>
                    <a:pt x="6692" y="1692"/>
                    <a:pt x="6692" y="1668"/>
                  </a:cubicBezTo>
                  <a:lnTo>
                    <a:pt x="6692" y="501"/>
                  </a:lnTo>
                  <a:close/>
                  <a:moveTo>
                    <a:pt x="548" y="1"/>
                  </a:moveTo>
                  <a:cubicBezTo>
                    <a:pt x="238" y="1"/>
                    <a:pt x="0" y="239"/>
                    <a:pt x="0" y="549"/>
                  </a:cubicBezTo>
                  <a:lnTo>
                    <a:pt x="0" y="4526"/>
                  </a:lnTo>
                  <a:cubicBezTo>
                    <a:pt x="0" y="4621"/>
                    <a:pt x="72" y="4692"/>
                    <a:pt x="143" y="4692"/>
                  </a:cubicBezTo>
                  <a:cubicBezTo>
                    <a:pt x="238" y="4692"/>
                    <a:pt x="286" y="4621"/>
                    <a:pt x="286" y="4526"/>
                  </a:cubicBezTo>
                  <a:lnTo>
                    <a:pt x="286" y="549"/>
                  </a:lnTo>
                  <a:cubicBezTo>
                    <a:pt x="286" y="406"/>
                    <a:pt x="405" y="287"/>
                    <a:pt x="548" y="287"/>
                  </a:cubicBezTo>
                  <a:lnTo>
                    <a:pt x="6382" y="287"/>
                  </a:lnTo>
                  <a:lnTo>
                    <a:pt x="6382" y="1668"/>
                  </a:lnTo>
                  <a:cubicBezTo>
                    <a:pt x="6382" y="1858"/>
                    <a:pt x="6525" y="2025"/>
                    <a:pt x="6740" y="2025"/>
                  </a:cubicBezTo>
                  <a:lnTo>
                    <a:pt x="8097" y="2025"/>
                  </a:lnTo>
                  <a:lnTo>
                    <a:pt x="8097" y="2692"/>
                  </a:lnTo>
                  <a:cubicBezTo>
                    <a:pt x="8097" y="2692"/>
                    <a:pt x="8097" y="2716"/>
                    <a:pt x="8121" y="2716"/>
                  </a:cubicBezTo>
                  <a:cubicBezTo>
                    <a:pt x="8162" y="2765"/>
                    <a:pt x="8210" y="2786"/>
                    <a:pt x="8254" y="2786"/>
                  </a:cubicBezTo>
                  <a:cubicBezTo>
                    <a:pt x="8336" y="2786"/>
                    <a:pt x="8407" y="2713"/>
                    <a:pt x="8407" y="2620"/>
                  </a:cubicBezTo>
                  <a:lnTo>
                    <a:pt x="8407" y="2025"/>
                  </a:lnTo>
                  <a:cubicBezTo>
                    <a:pt x="8407" y="1882"/>
                    <a:pt x="8335" y="1739"/>
                    <a:pt x="8240" y="1644"/>
                  </a:cubicBezTo>
                  <a:lnTo>
                    <a:pt x="6644" y="48"/>
                  </a:lnTo>
                  <a:cubicBezTo>
                    <a:pt x="6621" y="1"/>
                    <a:pt x="6573" y="1"/>
                    <a:pt x="6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3382825" y="2509925"/>
              <a:ext cx="210175" cy="126400"/>
            </a:xfrm>
            <a:custGeom>
              <a:rect b="b" l="l" r="r" t="t"/>
              <a:pathLst>
                <a:path extrusionOk="0" h="5056" w="8407">
                  <a:moveTo>
                    <a:pt x="152" y="0"/>
                  </a:moveTo>
                  <a:cubicBezTo>
                    <a:pt x="65" y="0"/>
                    <a:pt x="0" y="70"/>
                    <a:pt x="0" y="150"/>
                  </a:cubicBezTo>
                  <a:lnTo>
                    <a:pt x="0" y="4913"/>
                  </a:lnTo>
                  <a:cubicBezTo>
                    <a:pt x="0" y="4985"/>
                    <a:pt x="72" y="5056"/>
                    <a:pt x="143" y="5056"/>
                  </a:cubicBezTo>
                  <a:lnTo>
                    <a:pt x="8240" y="5056"/>
                  </a:lnTo>
                  <a:cubicBezTo>
                    <a:pt x="8335" y="5056"/>
                    <a:pt x="8407" y="4985"/>
                    <a:pt x="8407" y="4913"/>
                  </a:cubicBezTo>
                  <a:lnTo>
                    <a:pt x="8407" y="1460"/>
                  </a:lnTo>
                  <a:cubicBezTo>
                    <a:pt x="8407" y="1460"/>
                    <a:pt x="8407" y="1436"/>
                    <a:pt x="8383" y="1412"/>
                  </a:cubicBezTo>
                  <a:cubicBezTo>
                    <a:pt x="8341" y="1371"/>
                    <a:pt x="8293" y="1352"/>
                    <a:pt x="8249" y="1352"/>
                  </a:cubicBezTo>
                  <a:cubicBezTo>
                    <a:pt x="8167" y="1352"/>
                    <a:pt x="8097" y="1415"/>
                    <a:pt x="8097" y="1508"/>
                  </a:cubicBezTo>
                  <a:lnTo>
                    <a:pt x="8097" y="4699"/>
                  </a:lnTo>
                  <a:cubicBezTo>
                    <a:pt x="8097" y="4723"/>
                    <a:pt x="8073" y="4770"/>
                    <a:pt x="8026" y="4770"/>
                  </a:cubicBezTo>
                  <a:lnTo>
                    <a:pt x="357" y="4770"/>
                  </a:lnTo>
                  <a:cubicBezTo>
                    <a:pt x="334" y="4770"/>
                    <a:pt x="286" y="4723"/>
                    <a:pt x="286" y="4699"/>
                  </a:cubicBezTo>
                  <a:lnTo>
                    <a:pt x="286" y="103"/>
                  </a:lnTo>
                  <a:cubicBezTo>
                    <a:pt x="286" y="103"/>
                    <a:pt x="286" y="79"/>
                    <a:pt x="286" y="55"/>
                  </a:cubicBezTo>
                  <a:cubicBezTo>
                    <a:pt x="240" y="16"/>
                    <a:pt x="193"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3463775" y="2560100"/>
              <a:ext cx="56600" cy="31575"/>
            </a:xfrm>
            <a:custGeom>
              <a:rect b="b" l="l" r="r" t="t"/>
              <a:pathLst>
                <a:path extrusionOk="0" h="1263" w="2264">
                  <a:moveTo>
                    <a:pt x="239" y="1"/>
                  </a:moveTo>
                  <a:cubicBezTo>
                    <a:pt x="120" y="1"/>
                    <a:pt x="1" y="96"/>
                    <a:pt x="1" y="239"/>
                  </a:cubicBezTo>
                  <a:lnTo>
                    <a:pt x="1" y="1096"/>
                  </a:lnTo>
                  <a:cubicBezTo>
                    <a:pt x="1" y="1191"/>
                    <a:pt x="72" y="1263"/>
                    <a:pt x="168" y="1263"/>
                  </a:cubicBezTo>
                  <a:lnTo>
                    <a:pt x="2073" y="1263"/>
                  </a:lnTo>
                  <a:cubicBezTo>
                    <a:pt x="2120" y="1263"/>
                    <a:pt x="2144" y="1239"/>
                    <a:pt x="2168" y="1215"/>
                  </a:cubicBezTo>
                  <a:cubicBezTo>
                    <a:pt x="2263" y="1096"/>
                    <a:pt x="2168" y="953"/>
                    <a:pt x="2049" y="953"/>
                  </a:cubicBezTo>
                  <a:lnTo>
                    <a:pt x="287" y="953"/>
                  </a:lnTo>
                  <a:lnTo>
                    <a:pt x="287" y="287"/>
                  </a:lnTo>
                  <a:lnTo>
                    <a:pt x="1096" y="287"/>
                  </a:lnTo>
                  <a:cubicBezTo>
                    <a:pt x="1168" y="287"/>
                    <a:pt x="1239" y="239"/>
                    <a:pt x="1239" y="167"/>
                  </a:cubicBezTo>
                  <a:cubicBezTo>
                    <a:pt x="1263" y="72"/>
                    <a:pt x="1192"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3501900" y="2461000"/>
              <a:ext cx="119075" cy="133075"/>
            </a:xfrm>
            <a:custGeom>
              <a:rect b="b" l="l" r="r" t="t"/>
              <a:pathLst>
                <a:path extrusionOk="0" h="5323" w="4763">
                  <a:moveTo>
                    <a:pt x="780" y="2899"/>
                  </a:moveTo>
                  <a:cubicBezTo>
                    <a:pt x="817" y="2899"/>
                    <a:pt x="853" y="2913"/>
                    <a:pt x="881" y="2941"/>
                  </a:cubicBezTo>
                  <a:lnTo>
                    <a:pt x="2524" y="4155"/>
                  </a:lnTo>
                  <a:cubicBezTo>
                    <a:pt x="2596" y="4227"/>
                    <a:pt x="2620" y="4346"/>
                    <a:pt x="2548" y="4417"/>
                  </a:cubicBezTo>
                  <a:lnTo>
                    <a:pt x="2310" y="4751"/>
                  </a:lnTo>
                  <a:lnTo>
                    <a:pt x="381" y="3298"/>
                  </a:lnTo>
                  <a:lnTo>
                    <a:pt x="619" y="2988"/>
                  </a:lnTo>
                  <a:cubicBezTo>
                    <a:pt x="662" y="2931"/>
                    <a:pt x="723" y="2899"/>
                    <a:pt x="780" y="2899"/>
                  </a:cubicBezTo>
                  <a:close/>
                  <a:moveTo>
                    <a:pt x="500" y="3774"/>
                  </a:moveTo>
                  <a:lnTo>
                    <a:pt x="1810" y="4751"/>
                  </a:lnTo>
                  <a:lnTo>
                    <a:pt x="1643" y="4989"/>
                  </a:lnTo>
                  <a:lnTo>
                    <a:pt x="333" y="4012"/>
                  </a:lnTo>
                  <a:lnTo>
                    <a:pt x="500" y="3774"/>
                  </a:lnTo>
                  <a:close/>
                  <a:moveTo>
                    <a:pt x="3292" y="0"/>
                  </a:moveTo>
                  <a:cubicBezTo>
                    <a:pt x="2864" y="0"/>
                    <a:pt x="2441" y="189"/>
                    <a:pt x="2167" y="535"/>
                  </a:cubicBezTo>
                  <a:cubicBezTo>
                    <a:pt x="1858" y="916"/>
                    <a:pt x="1762" y="1417"/>
                    <a:pt x="1905" y="1869"/>
                  </a:cubicBezTo>
                  <a:cubicBezTo>
                    <a:pt x="1977" y="2012"/>
                    <a:pt x="1929" y="2202"/>
                    <a:pt x="1834" y="2322"/>
                  </a:cubicBezTo>
                  <a:lnTo>
                    <a:pt x="1381" y="2941"/>
                  </a:lnTo>
                  <a:lnTo>
                    <a:pt x="1072" y="2703"/>
                  </a:lnTo>
                  <a:cubicBezTo>
                    <a:pt x="984" y="2635"/>
                    <a:pt x="881" y="2602"/>
                    <a:pt x="778" y="2602"/>
                  </a:cubicBezTo>
                  <a:cubicBezTo>
                    <a:pt x="629" y="2602"/>
                    <a:pt x="480" y="2671"/>
                    <a:pt x="381" y="2798"/>
                  </a:cubicBezTo>
                  <a:lnTo>
                    <a:pt x="95" y="3155"/>
                  </a:lnTo>
                  <a:cubicBezTo>
                    <a:pt x="24" y="3274"/>
                    <a:pt x="48" y="3441"/>
                    <a:pt x="167" y="3512"/>
                  </a:cubicBezTo>
                  <a:lnTo>
                    <a:pt x="262" y="3608"/>
                  </a:lnTo>
                  <a:lnTo>
                    <a:pt x="71" y="3869"/>
                  </a:lnTo>
                  <a:cubicBezTo>
                    <a:pt x="24" y="3917"/>
                    <a:pt x="0" y="3989"/>
                    <a:pt x="24" y="4060"/>
                  </a:cubicBezTo>
                  <a:cubicBezTo>
                    <a:pt x="24" y="4131"/>
                    <a:pt x="48" y="4179"/>
                    <a:pt x="119" y="4227"/>
                  </a:cubicBezTo>
                  <a:lnTo>
                    <a:pt x="1500" y="5275"/>
                  </a:lnTo>
                  <a:cubicBezTo>
                    <a:pt x="1548" y="5298"/>
                    <a:pt x="1596" y="5322"/>
                    <a:pt x="1643" y="5322"/>
                  </a:cubicBezTo>
                  <a:cubicBezTo>
                    <a:pt x="1738" y="5322"/>
                    <a:pt x="1810" y="5275"/>
                    <a:pt x="1858" y="5203"/>
                  </a:cubicBezTo>
                  <a:lnTo>
                    <a:pt x="2048" y="4941"/>
                  </a:lnTo>
                  <a:lnTo>
                    <a:pt x="2167" y="5013"/>
                  </a:lnTo>
                  <a:cubicBezTo>
                    <a:pt x="2215" y="5060"/>
                    <a:pt x="2262" y="5084"/>
                    <a:pt x="2310" y="5084"/>
                  </a:cubicBezTo>
                  <a:lnTo>
                    <a:pt x="2358" y="5084"/>
                  </a:lnTo>
                  <a:cubicBezTo>
                    <a:pt x="2405" y="5060"/>
                    <a:pt x="2477" y="5036"/>
                    <a:pt x="2524" y="4965"/>
                  </a:cubicBezTo>
                  <a:lnTo>
                    <a:pt x="2786" y="4608"/>
                  </a:lnTo>
                  <a:cubicBezTo>
                    <a:pt x="2953" y="4393"/>
                    <a:pt x="2905" y="4084"/>
                    <a:pt x="2691" y="3917"/>
                  </a:cubicBezTo>
                  <a:lnTo>
                    <a:pt x="2381" y="3679"/>
                  </a:lnTo>
                  <a:lnTo>
                    <a:pt x="2834" y="3084"/>
                  </a:lnTo>
                  <a:cubicBezTo>
                    <a:pt x="2929" y="2941"/>
                    <a:pt x="3072" y="2869"/>
                    <a:pt x="3239" y="2869"/>
                  </a:cubicBezTo>
                  <a:lnTo>
                    <a:pt x="3263" y="2869"/>
                  </a:lnTo>
                  <a:cubicBezTo>
                    <a:pt x="3715" y="2869"/>
                    <a:pt x="4144" y="2655"/>
                    <a:pt x="4430" y="2298"/>
                  </a:cubicBezTo>
                  <a:cubicBezTo>
                    <a:pt x="4691" y="1941"/>
                    <a:pt x="4763" y="1512"/>
                    <a:pt x="4668" y="1107"/>
                  </a:cubicBezTo>
                  <a:cubicBezTo>
                    <a:pt x="4668" y="1028"/>
                    <a:pt x="4602" y="982"/>
                    <a:pt x="4539" y="982"/>
                  </a:cubicBezTo>
                  <a:cubicBezTo>
                    <a:pt x="4526" y="982"/>
                    <a:pt x="4513" y="984"/>
                    <a:pt x="4501" y="988"/>
                  </a:cubicBezTo>
                  <a:cubicBezTo>
                    <a:pt x="4406" y="1012"/>
                    <a:pt x="4358" y="1083"/>
                    <a:pt x="4382" y="1178"/>
                  </a:cubicBezTo>
                  <a:cubicBezTo>
                    <a:pt x="4453" y="1488"/>
                    <a:pt x="4382" y="1845"/>
                    <a:pt x="4191" y="2107"/>
                  </a:cubicBezTo>
                  <a:cubicBezTo>
                    <a:pt x="3989" y="2377"/>
                    <a:pt x="3660" y="2562"/>
                    <a:pt x="3323" y="2562"/>
                  </a:cubicBezTo>
                  <a:cubicBezTo>
                    <a:pt x="3303" y="2562"/>
                    <a:pt x="3283" y="2561"/>
                    <a:pt x="3263" y="2560"/>
                  </a:cubicBezTo>
                  <a:lnTo>
                    <a:pt x="3239" y="2560"/>
                  </a:lnTo>
                  <a:cubicBezTo>
                    <a:pt x="3001" y="2560"/>
                    <a:pt x="2739" y="2679"/>
                    <a:pt x="2596" y="2893"/>
                  </a:cubicBezTo>
                  <a:lnTo>
                    <a:pt x="2143" y="3512"/>
                  </a:lnTo>
                  <a:lnTo>
                    <a:pt x="1619" y="3107"/>
                  </a:lnTo>
                  <a:lnTo>
                    <a:pt x="2072" y="2512"/>
                  </a:lnTo>
                  <a:cubicBezTo>
                    <a:pt x="2239" y="2298"/>
                    <a:pt x="2286" y="2012"/>
                    <a:pt x="2215" y="1774"/>
                  </a:cubicBezTo>
                  <a:cubicBezTo>
                    <a:pt x="2096" y="1417"/>
                    <a:pt x="2167" y="1036"/>
                    <a:pt x="2405" y="726"/>
                  </a:cubicBezTo>
                  <a:cubicBezTo>
                    <a:pt x="2624" y="449"/>
                    <a:pt x="2958" y="297"/>
                    <a:pt x="3299" y="297"/>
                  </a:cubicBezTo>
                  <a:cubicBezTo>
                    <a:pt x="3516" y="297"/>
                    <a:pt x="3735" y="358"/>
                    <a:pt x="3929" y="488"/>
                  </a:cubicBezTo>
                  <a:cubicBezTo>
                    <a:pt x="3977" y="535"/>
                    <a:pt x="4048" y="583"/>
                    <a:pt x="4096" y="655"/>
                  </a:cubicBezTo>
                  <a:cubicBezTo>
                    <a:pt x="4132" y="678"/>
                    <a:pt x="4174" y="690"/>
                    <a:pt x="4212" y="690"/>
                  </a:cubicBezTo>
                  <a:cubicBezTo>
                    <a:pt x="4251" y="690"/>
                    <a:pt x="4287" y="678"/>
                    <a:pt x="4310" y="655"/>
                  </a:cubicBezTo>
                  <a:cubicBezTo>
                    <a:pt x="4382" y="607"/>
                    <a:pt x="4382" y="512"/>
                    <a:pt x="4310" y="440"/>
                  </a:cubicBezTo>
                  <a:cubicBezTo>
                    <a:pt x="4239" y="369"/>
                    <a:pt x="4168" y="297"/>
                    <a:pt x="4096" y="250"/>
                  </a:cubicBezTo>
                  <a:cubicBezTo>
                    <a:pt x="3852" y="81"/>
                    <a:pt x="3571"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3407225" y="2439850"/>
              <a:ext cx="161375" cy="7150"/>
            </a:xfrm>
            <a:custGeom>
              <a:rect b="b" l="l" r="r" t="t"/>
              <a:pathLst>
                <a:path extrusionOk="0" h="286" w="6455">
                  <a:moveTo>
                    <a:pt x="167" y="0"/>
                  </a:moveTo>
                  <a:cubicBezTo>
                    <a:pt x="72" y="0"/>
                    <a:pt x="1" y="48"/>
                    <a:pt x="1" y="119"/>
                  </a:cubicBezTo>
                  <a:cubicBezTo>
                    <a:pt x="1" y="215"/>
                    <a:pt x="72" y="286"/>
                    <a:pt x="143" y="286"/>
                  </a:cubicBezTo>
                  <a:lnTo>
                    <a:pt x="6288" y="286"/>
                  </a:lnTo>
                  <a:cubicBezTo>
                    <a:pt x="6383" y="286"/>
                    <a:pt x="6454" y="215"/>
                    <a:pt x="6454" y="119"/>
                  </a:cubicBezTo>
                  <a:cubicBezTo>
                    <a:pt x="6430" y="48"/>
                    <a:pt x="6359" y="0"/>
                    <a:pt x="6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3407225" y="2460675"/>
              <a:ext cx="140525" cy="7775"/>
            </a:xfrm>
            <a:custGeom>
              <a:rect b="b" l="l" r="r" t="t"/>
              <a:pathLst>
                <a:path extrusionOk="0" h="311" w="5621">
                  <a:moveTo>
                    <a:pt x="167" y="1"/>
                  </a:moveTo>
                  <a:cubicBezTo>
                    <a:pt x="72" y="1"/>
                    <a:pt x="1" y="48"/>
                    <a:pt x="1" y="144"/>
                  </a:cubicBezTo>
                  <a:cubicBezTo>
                    <a:pt x="1" y="215"/>
                    <a:pt x="72" y="310"/>
                    <a:pt x="143" y="310"/>
                  </a:cubicBezTo>
                  <a:lnTo>
                    <a:pt x="5454" y="310"/>
                  </a:lnTo>
                  <a:cubicBezTo>
                    <a:pt x="5549" y="310"/>
                    <a:pt x="5621" y="215"/>
                    <a:pt x="5597" y="144"/>
                  </a:cubicBezTo>
                  <a:cubicBezTo>
                    <a:pt x="5597" y="48"/>
                    <a:pt x="5525" y="1"/>
                    <a:pt x="5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3407225" y="2481525"/>
              <a:ext cx="131000" cy="7750"/>
            </a:xfrm>
            <a:custGeom>
              <a:rect b="b" l="l" r="r" t="t"/>
              <a:pathLst>
                <a:path extrusionOk="0" h="310" w="5240">
                  <a:moveTo>
                    <a:pt x="167" y="0"/>
                  </a:moveTo>
                  <a:cubicBezTo>
                    <a:pt x="72" y="0"/>
                    <a:pt x="1" y="72"/>
                    <a:pt x="1" y="143"/>
                  </a:cubicBezTo>
                  <a:cubicBezTo>
                    <a:pt x="1" y="238"/>
                    <a:pt x="72" y="310"/>
                    <a:pt x="143" y="310"/>
                  </a:cubicBezTo>
                  <a:lnTo>
                    <a:pt x="5073" y="310"/>
                  </a:lnTo>
                  <a:cubicBezTo>
                    <a:pt x="5144" y="310"/>
                    <a:pt x="5216" y="262"/>
                    <a:pt x="5216" y="191"/>
                  </a:cubicBezTo>
                  <a:cubicBezTo>
                    <a:pt x="5240" y="95"/>
                    <a:pt x="5168" y="0"/>
                    <a:pt x="5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3407225" y="2502950"/>
              <a:ext cx="131000" cy="7175"/>
            </a:xfrm>
            <a:custGeom>
              <a:rect b="b" l="l" r="r" t="t"/>
              <a:pathLst>
                <a:path extrusionOk="0" h="287" w="5240">
                  <a:moveTo>
                    <a:pt x="167" y="1"/>
                  </a:moveTo>
                  <a:cubicBezTo>
                    <a:pt x="72" y="1"/>
                    <a:pt x="1" y="48"/>
                    <a:pt x="1" y="120"/>
                  </a:cubicBezTo>
                  <a:cubicBezTo>
                    <a:pt x="1" y="215"/>
                    <a:pt x="72" y="286"/>
                    <a:pt x="143" y="286"/>
                  </a:cubicBezTo>
                  <a:lnTo>
                    <a:pt x="5073" y="286"/>
                  </a:lnTo>
                  <a:cubicBezTo>
                    <a:pt x="5168" y="286"/>
                    <a:pt x="5240" y="215"/>
                    <a:pt x="5216" y="120"/>
                  </a:cubicBezTo>
                  <a:cubicBezTo>
                    <a:pt x="5216" y="48"/>
                    <a:pt x="5144" y="1"/>
                    <a:pt x="5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3407225" y="2523800"/>
              <a:ext cx="90525" cy="7750"/>
            </a:xfrm>
            <a:custGeom>
              <a:rect b="b" l="l" r="r" t="t"/>
              <a:pathLst>
                <a:path extrusionOk="0" h="310" w="3621">
                  <a:moveTo>
                    <a:pt x="167" y="0"/>
                  </a:moveTo>
                  <a:cubicBezTo>
                    <a:pt x="72" y="0"/>
                    <a:pt x="1" y="48"/>
                    <a:pt x="1" y="143"/>
                  </a:cubicBezTo>
                  <a:cubicBezTo>
                    <a:pt x="1" y="214"/>
                    <a:pt x="72" y="310"/>
                    <a:pt x="143" y="310"/>
                  </a:cubicBezTo>
                  <a:lnTo>
                    <a:pt x="3454" y="310"/>
                  </a:lnTo>
                  <a:cubicBezTo>
                    <a:pt x="3525" y="310"/>
                    <a:pt x="3596" y="238"/>
                    <a:pt x="3620" y="167"/>
                  </a:cubicBezTo>
                  <a:cubicBezTo>
                    <a:pt x="3620" y="71"/>
                    <a:pt x="3549" y="0"/>
                    <a:pt x="3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8"/>
          <p:cNvGrpSpPr/>
          <p:nvPr/>
        </p:nvGrpSpPr>
        <p:grpSpPr>
          <a:xfrm>
            <a:off x="1775587" y="1432509"/>
            <a:ext cx="293330" cy="361546"/>
            <a:chOff x="1674725" y="2380200"/>
            <a:chExt cx="207800" cy="256125"/>
          </a:xfrm>
        </p:grpSpPr>
        <p:sp>
          <p:nvSpPr>
            <p:cNvPr id="331" name="Google Shape;331;p38"/>
            <p:cNvSpPr/>
            <p:nvPr/>
          </p:nvSpPr>
          <p:spPr>
            <a:xfrm>
              <a:off x="1698525" y="2405075"/>
              <a:ext cx="147675" cy="231250"/>
            </a:xfrm>
            <a:custGeom>
              <a:rect b="b" l="l" r="r" t="t"/>
              <a:pathLst>
                <a:path extrusionOk="0" h="9250" w="5907">
                  <a:moveTo>
                    <a:pt x="4168" y="6940"/>
                  </a:moveTo>
                  <a:cubicBezTo>
                    <a:pt x="4216" y="6940"/>
                    <a:pt x="4240" y="6964"/>
                    <a:pt x="4240" y="6988"/>
                  </a:cubicBezTo>
                  <a:lnTo>
                    <a:pt x="4240" y="7297"/>
                  </a:lnTo>
                  <a:cubicBezTo>
                    <a:pt x="4240" y="7321"/>
                    <a:pt x="4216" y="7345"/>
                    <a:pt x="4168" y="7345"/>
                  </a:cubicBezTo>
                  <a:lnTo>
                    <a:pt x="3859" y="7345"/>
                  </a:lnTo>
                  <a:cubicBezTo>
                    <a:pt x="3787" y="7345"/>
                    <a:pt x="3740" y="7392"/>
                    <a:pt x="3716" y="7440"/>
                  </a:cubicBezTo>
                  <a:cubicBezTo>
                    <a:pt x="3668" y="7559"/>
                    <a:pt x="3740" y="7678"/>
                    <a:pt x="3859" y="7678"/>
                  </a:cubicBezTo>
                  <a:lnTo>
                    <a:pt x="4168" y="7678"/>
                  </a:lnTo>
                  <a:cubicBezTo>
                    <a:pt x="4216" y="7678"/>
                    <a:pt x="4240" y="7702"/>
                    <a:pt x="4240" y="7726"/>
                  </a:cubicBezTo>
                  <a:lnTo>
                    <a:pt x="4240" y="8035"/>
                  </a:lnTo>
                  <a:cubicBezTo>
                    <a:pt x="4240" y="8059"/>
                    <a:pt x="4216" y="8083"/>
                    <a:pt x="4168" y="8083"/>
                  </a:cubicBezTo>
                  <a:lnTo>
                    <a:pt x="1716" y="8083"/>
                  </a:lnTo>
                  <a:cubicBezTo>
                    <a:pt x="1692" y="8083"/>
                    <a:pt x="1668" y="8059"/>
                    <a:pt x="1668" y="8035"/>
                  </a:cubicBezTo>
                  <a:lnTo>
                    <a:pt x="1668" y="7702"/>
                  </a:lnTo>
                  <a:cubicBezTo>
                    <a:pt x="1668" y="7678"/>
                    <a:pt x="1692" y="7654"/>
                    <a:pt x="1716" y="7654"/>
                  </a:cubicBezTo>
                  <a:lnTo>
                    <a:pt x="3192" y="7654"/>
                  </a:lnTo>
                  <a:cubicBezTo>
                    <a:pt x="3264" y="7654"/>
                    <a:pt x="3335" y="7607"/>
                    <a:pt x="3359" y="7512"/>
                  </a:cubicBezTo>
                  <a:cubicBezTo>
                    <a:pt x="3359" y="7440"/>
                    <a:pt x="3287" y="7345"/>
                    <a:pt x="3216" y="7345"/>
                  </a:cubicBezTo>
                  <a:lnTo>
                    <a:pt x="1716" y="7345"/>
                  </a:lnTo>
                  <a:cubicBezTo>
                    <a:pt x="1692" y="7345"/>
                    <a:pt x="1668" y="7321"/>
                    <a:pt x="1668" y="7297"/>
                  </a:cubicBezTo>
                  <a:lnTo>
                    <a:pt x="1668" y="6988"/>
                  </a:lnTo>
                  <a:cubicBezTo>
                    <a:pt x="1668" y="6964"/>
                    <a:pt x="1692" y="6940"/>
                    <a:pt x="1716" y="6940"/>
                  </a:cubicBezTo>
                  <a:close/>
                  <a:moveTo>
                    <a:pt x="3573" y="8393"/>
                  </a:moveTo>
                  <a:lnTo>
                    <a:pt x="3573" y="8726"/>
                  </a:lnTo>
                  <a:cubicBezTo>
                    <a:pt x="3573" y="8845"/>
                    <a:pt x="3454" y="8964"/>
                    <a:pt x="3311" y="8964"/>
                  </a:cubicBezTo>
                  <a:lnTo>
                    <a:pt x="2573" y="8964"/>
                  </a:lnTo>
                  <a:cubicBezTo>
                    <a:pt x="2430" y="8964"/>
                    <a:pt x="2335" y="8845"/>
                    <a:pt x="2335" y="8726"/>
                  </a:cubicBezTo>
                  <a:lnTo>
                    <a:pt x="2335" y="8393"/>
                  </a:lnTo>
                  <a:close/>
                  <a:moveTo>
                    <a:pt x="3102" y="1"/>
                  </a:moveTo>
                  <a:cubicBezTo>
                    <a:pt x="3045" y="1"/>
                    <a:pt x="2988" y="4"/>
                    <a:pt x="2930" y="10"/>
                  </a:cubicBezTo>
                  <a:cubicBezTo>
                    <a:pt x="1335" y="10"/>
                    <a:pt x="25" y="1320"/>
                    <a:pt x="1" y="2939"/>
                  </a:cubicBezTo>
                  <a:cubicBezTo>
                    <a:pt x="1" y="3939"/>
                    <a:pt x="525" y="4892"/>
                    <a:pt x="1382" y="5440"/>
                  </a:cubicBezTo>
                  <a:cubicBezTo>
                    <a:pt x="1644" y="5583"/>
                    <a:pt x="1787" y="5868"/>
                    <a:pt x="1787" y="6154"/>
                  </a:cubicBezTo>
                  <a:lnTo>
                    <a:pt x="1787" y="6630"/>
                  </a:lnTo>
                  <a:lnTo>
                    <a:pt x="1716" y="6630"/>
                  </a:lnTo>
                  <a:cubicBezTo>
                    <a:pt x="1525" y="6630"/>
                    <a:pt x="1358" y="6797"/>
                    <a:pt x="1358" y="6988"/>
                  </a:cubicBezTo>
                  <a:lnTo>
                    <a:pt x="1358" y="7297"/>
                  </a:lnTo>
                  <a:cubicBezTo>
                    <a:pt x="1358" y="7369"/>
                    <a:pt x="1382" y="7440"/>
                    <a:pt x="1430" y="7512"/>
                  </a:cubicBezTo>
                  <a:cubicBezTo>
                    <a:pt x="1382" y="7559"/>
                    <a:pt x="1358" y="7631"/>
                    <a:pt x="1358" y="7702"/>
                  </a:cubicBezTo>
                  <a:lnTo>
                    <a:pt x="1358" y="8012"/>
                  </a:lnTo>
                  <a:cubicBezTo>
                    <a:pt x="1358" y="8226"/>
                    <a:pt x="1525" y="8369"/>
                    <a:pt x="1716" y="8369"/>
                  </a:cubicBezTo>
                  <a:lnTo>
                    <a:pt x="2025" y="8369"/>
                  </a:lnTo>
                  <a:lnTo>
                    <a:pt x="2025" y="8702"/>
                  </a:lnTo>
                  <a:cubicBezTo>
                    <a:pt x="2025" y="9012"/>
                    <a:pt x="2263" y="9250"/>
                    <a:pt x="2573" y="9250"/>
                  </a:cubicBezTo>
                  <a:lnTo>
                    <a:pt x="3311" y="9250"/>
                  </a:lnTo>
                  <a:cubicBezTo>
                    <a:pt x="3621" y="9250"/>
                    <a:pt x="3859" y="9012"/>
                    <a:pt x="3859" y="8702"/>
                  </a:cubicBezTo>
                  <a:lnTo>
                    <a:pt x="3859" y="8369"/>
                  </a:lnTo>
                  <a:lnTo>
                    <a:pt x="4168" y="8369"/>
                  </a:lnTo>
                  <a:cubicBezTo>
                    <a:pt x="4359" y="8369"/>
                    <a:pt x="4526" y="8226"/>
                    <a:pt x="4526" y="8012"/>
                  </a:cubicBezTo>
                  <a:lnTo>
                    <a:pt x="4526" y="7702"/>
                  </a:lnTo>
                  <a:cubicBezTo>
                    <a:pt x="4526" y="7631"/>
                    <a:pt x="4502" y="7559"/>
                    <a:pt x="4454" y="7512"/>
                  </a:cubicBezTo>
                  <a:cubicBezTo>
                    <a:pt x="4502" y="7440"/>
                    <a:pt x="4526" y="7369"/>
                    <a:pt x="4526" y="7297"/>
                  </a:cubicBezTo>
                  <a:lnTo>
                    <a:pt x="4526" y="6988"/>
                  </a:lnTo>
                  <a:cubicBezTo>
                    <a:pt x="4526" y="6797"/>
                    <a:pt x="4359" y="6630"/>
                    <a:pt x="4168" y="6630"/>
                  </a:cubicBezTo>
                  <a:lnTo>
                    <a:pt x="4121" y="6630"/>
                  </a:lnTo>
                  <a:lnTo>
                    <a:pt x="4121" y="6154"/>
                  </a:lnTo>
                  <a:cubicBezTo>
                    <a:pt x="4121" y="5868"/>
                    <a:pt x="4288" y="5583"/>
                    <a:pt x="4526" y="5440"/>
                  </a:cubicBezTo>
                  <a:cubicBezTo>
                    <a:pt x="5383" y="4892"/>
                    <a:pt x="5907" y="3963"/>
                    <a:pt x="5907" y="2939"/>
                  </a:cubicBezTo>
                  <a:lnTo>
                    <a:pt x="5907" y="2844"/>
                  </a:lnTo>
                  <a:cubicBezTo>
                    <a:pt x="5907" y="2772"/>
                    <a:pt x="5835" y="2701"/>
                    <a:pt x="5740" y="2701"/>
                  </a:cubicBezTo>
                  <a:cubicBezTo>
                    <a:pt x="5669" y="2701"/>
                    <a:pt x="5597" y="2772"/>
                    <a:pt x="5597" y="2868"/>
                  </a:cubicBezTo>
                  <a:lnTo>
                    <a:pt x="5597" y="2939"/>
                  </a:lnTo>
                  <a:cubicBezTo>
                    <a:pt x="5597" y="3844"/>
                    <a:pt x="5145" y="4678"/>
                    <a:pt x="4383" y="5178"/>
                  </a:cubicBezTo>
                  <a:cubicBezTo>
                    <a:pt x="4026" y="5392"/>
                    <a:pt x="3835" y="5749"/>
                    <a:pt x="3835" y="6154"/>
                  </a:cubicBezTo>
                  <a:lnTo>
                    <a:pt x="3835" y="6630"/>
                  </a:lnTo>
                  <a:lnTo>
                    <a:pt x="2073" y="6630"/>
                  </a:lnTo>
                  <a:lnTo>
                    <a:pt x="2073" y="6154"/>
                  </a:lnTo>
                  <a:cubicBezTo>
                    <a:pt x="2073" y="5749"/>
                    <a:pt x="1882" y="5392"/>
                    <a:pt x="1549" y="5178"/>
                  </a:cubicBezTo>
                  <a:cubicBezTo>
                    <a:pt x="763" y="4678"/>
                    <a:pt x="311" y="3844"/>
                    <a:pt x="311" y="2939"/>
                  </a:cubicBezTo>
                  <a:cubicBezTo>
                    <a:pt x="311" y="1486"/>
                    <a:pt x="1501" y="320"/>
                    <a:pt x="2930" y="296"/>
                  </a:cubicBezTo>
                  <a:cubicBezTo>
                    <a:pt x="3121" y="296"/>
                    <a:pt x="3311" y="320"/>
                    <a:pt x="3502" y="343"/>
                  </a:cubicBezTo>
                  <a:cubicBezTo>
                    <a:pt x="3514" y="347"/>
                    <a:pt x="3526" y="348"/>
                    <a:pt x="3538" y="348"/>
                  </a:cubicBezTo>
                  <a:cubicBezTo>
                    <a:pt x="3614" y="348"/>
                    <a:pt x="3668" y="283"/>
                    <a:pt x="3668" y="201"/>
                  </a:cubicBezTo>
                  <a:cubicBezTo>
                    <a:pt x="3668" y="129"/>
                    <a:pt x="3621" y="81"/>
                    <a:pt x="3549" y="58"/>
                  </a:cubicBezTo>
                  <a:cubicBezTo>
                    <a:pt x="3410" y="23"/>
                    <a:pt x="3258" y="1"/>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1757475" y="2469025"/>
              <a:ext cx="30400" cy="29775"/>
            </a:xfrm>
            <a:custGeom>
              <a:rect b="b" l="l" r="r" t="t"/>
              <a:pathLst>
                <a:path extrusionOk="0" h="1191" w="1216">
                  <a:moveTo>
                    <a:pt x="596" y="286"/>
                  </a:moveTo>
                  <a:cubicBezTo>
                    <a:pt x="763" y="286"/>
                    <a:pt x="906" y="429"/>
                    <a:pt x="906" y="595"/>
                  </a:cubicBezTo>
                  <a:cubicBezTo>
                    <a:pt x="906" y="762"/>
                    <a:pt x="763" y="905"/>
                    <a:pt x="596" y="905"/>
                  </a:cubicBezTo>
                  <a:cubicBezTo>
                    <a:pt x="429" y="905"/>
                    <a:pt x="286" y="762"/>
                    <a:pt x="286" y="595"/>
                  </a:cubicBezTo>
                  <a:cubicBezTo>
                    <a:pt x="286" y="429"/>
                    <a:pt x="429" y="286"/>
                    <a:pt x="596" y="286"/>
                  </a:cubicBezTo>
                  <a:close/>
                  <a:moveTo>
                    <a:pt x="596" y="0"/>
                  </a:moveTo>
                  <a:cubicBezTo>
                    <a:pt x="263" y="0"/>
                    <a:pt x="1" y="262"/>
                    <a:pt x="1" y="595"/>
                  </a:cubicBezTo>
                  <a:cubicBezTo>
                    <a:pt x="1" y="929"/>
                    <a:pt x="263" y="1191"/>
                    <a:pt x="596" y="1191"/>
                  </a:cubicBezTo>
                  <a:cubicBezTo>
                    <a:pt x="929" y="1191"/>
                    <a:pt x="1215" y="929"/>
                    <a:pt x="1215" y="595"/>
                  </a:cubicBezTo>
                  <a:cubicBezTo>
                    <a:pt x="1215" y="262"/>
                    <a:pt x="929" y="0"/>
                    <a:pt x="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1731275" y="2442825"/>
              <a:ext cx="82200" cy="82175"/>
            </a:xfrm>
            <a:custGeom>
              <a:rect b="b" l="l" r="r" t="t"/>
              <a:pathLst>
                <a:path extrusionOk="0" h="3287" w="3288">
                  <a:moveTo>
                    <a:pt x="1811" y="286"/>
                  </a:moveTo>
                  <a:lnTo>
                    <a:pt x="1858" y="643"/>
                  </a:lnTo>
                  <a:cubicBezTo>
                    <a:pt x="1858" y="715"/>
                    <a:pt x="1906" y="762"/>
                    <a:pt x="1977" y="810"/>
                  </a:cubicBezTo>
                  <a:lnTo>
                    <a:pt x="2001" y="810"/>
                  </a:lnTo>
                  <a:cubicBezTo>
                    <a:pt x="2031" y="820"/>
                    <a:pt x="2060" y="826"/>
                    <a:pt x="2090" y="826"/>
                  </a:cubicBezTo>
                  <a:cubicBezTo>
                    <a:pt x="2132" y="826"/>
                    <a:pt x="2174" y="814"/>
                    <a:pt x="2215" y="786"/>
                  </a:cubicBezTo>
                  <a:lnTo>
                    <a:pt x="2501" y="572"/>
                  </a:lnTo>
                  <a:lnTo>
                    <a:pt x="2716" y="810"/>
                  </a:lnTo>
                  <a:lnTo>
                    <a:pt x="2501" y="1072"/>
                  </a:lnTo>
                  <a:cubicBezTo>
                    <a:pt x="2454" y="1143"/>
                    <a:pt x="2454" y="1215"/>
                    <a:pt x="2477" y="1286"/>
                  </a:cubicBezTo>
                  <a:cubicBezTo>
                    <a:pt x="2477" y="1286"/>
                    <a:pt x="2477" y="1310"/>
                    <a:pt x="2477" y="1310"/>
                  </a:cubicBezTo>
                  <a:cubicBezTo>
                    <a:pt x="2525" y="1382"/>
                    <a:pt x="2573" y="1429"/>
                    <a:pt x="2644" y="1429"/>
                  </a:cubicBezTo>
                  <a:lnTo>
                    <a:pt x="3001" y="1477"/>
                  </a:lnTo>
                  <a:lnTo>
                    <a:pt x="3001" y="1810"/>
                  </a:lnTo>
                  <a:lnTo>
                    <a:pt x="2644" y="1858"/>
                  </a:lnTo>
                  <a:cubicBezTo>
                    <a:pt x="2573" y="1858"/>
                    <a:pt x="2525" y="1905"/>
                    <a:pt x="2477" y="1977"/>
                  </a:cubicBezTo>
                  <a:cubicBezTo>
                    <a:pt x="2477" y="1977"/>
                    <a:pt x="2477" y="2001"/>
                    <a:pt x="2477" y="2001"/>
                  </a:cubicBezTo>
                  <a:cubicBezTo>
                    <a:pt x="2454" y="2072"/>
                    <a:pt x="2454" y="2144"/>
                    <a:pt x="2501" y="2215"/>
                  </a:cubicBezTo>
                  <a:lnTo>
                    <a:pt x="2716" y="2501"/>
                  </a:lnTo>
                  <a:lnTo>
                    <a:pt x="2501" y="2715"/>
                  </a:lnTo>
                  <a:lnTo>
                    <a:pt x="2215" y="2501"/>
                  </a:lnTo>
                  <a:cubicBezTo>
                    <a:pt x="2174" y="2473"/>
                    <a:pt x="2132" y="2461"/>
                    <a:pt x="2090" y="2461"/>
                  </a:cubicBezTo>
                  <a:cubicBezTo>
                    <a:pt x="2060" y="2461"/>
                    <a:pt x="2031" y="2467"/>
                    <a:pt x="2001" y="2477"/>
                  </a:cubicBezTo>
                  <a:lnTo>
                    <a:pt x="1977" y="2477"/>
                  </a:lnTo>
                  <a:cubicBezTo>
                    <a:pt x="1906" y="2525"/>
                    <a:pt x="1858" y="2572"/>
                    <a:pt x="1858" y="2644"/>
                  </a:cubicBezTo>
                  <a:lnTo>
                    <a:pt x="1811" y="3001"/>
                  </a:lnTo>
                  <a:lnTo>
                    <a:pt x="1477" y="3001"/>
                  </a:lnTo>
                  <a:lnTo>
                    <a:pt x="1430" y="2644"/>
                  </a:lnTo>
                  <a:cubicBezTo>
                    <a:pt x="1430" y="2572"/>
                    <a:pt x="1382" y="2525"/>
                    <a:pt x="1311" y="2477"/>
                  </a:cubicBezTo>
                  <a:lnTo>
                    <a:pt x="1287" y="2477"/>
                  </a:lnTo>
                  <a:cubicBezTo>
                    <a:pt x="1257" y="2467"/>
                    <a:pt x="1228" y="2461"/>
                    <a:pt x="1198" y="2461"/>
                  </a:cubicBezTo>
                  <a:cubicBezTo>
                    <a:pt x="1156" y="2461"/>
                    <a:pt x="1114" y="2473"/>
                    <a:pt x="1072" y="2501"/>
                  </a:cubicBezTo>
                  <a:lnTo>
                    <a:pt x="787" y="2715"/>
                  </a:lnTo>
                  <a:lnTo>
                    <a:pt x="572" y="2501"/>
                  </a:lnTo>
                  <a:lnTo>
                    <a:pt x="787" y="2215"/>
                  </a:lnTo>
                  <a:cubicBezTo>
                    <a:pt x="834" y="2144"/>
                    <a:pt x="834" y="2072"/>
                    <a:pt x="810" y="2001"/>
                  </a:cubicBezTo>
                  <a:cubicBezTo>
                    <a:pt x="810" y="2001"/>
                    <a:pt x="810" y="1977"/>
                    <a:pt x="810" y="1977"/>
                  </a:cubicBezTo>
                  <a:cubicBezTo>
                    <a:pt x="763" y="1905"/>
                    <a:pt x="715" y="1858"/>
                    <a:pt x="644" y="1858"/>
                  </a:cubicBezTo>
                  <a:lnTo>
                    <a:pt x="287" y="1810"/>
                  </a:lnTo>
                  <a:lnTo>
                    <a:pt x="287" y="1477"/>
                  </a:lnTo>
                  <a:lnTo>
                    <a:pt x="644" y="1429"/>
                  </a:lnTo>
                  <a:cubicBezTo>
                    <a:pt x="715" y="1429"/>
                    <a:pt x="763" y="1382"/>
                    <a:pt x="810" y="1310"/>
                  </a:cubicBezTo>
                  <a:cubicBezTo>
                    <a:pt x="810" y="1310"/>
                    <a:pt x="810" y="1286"/>
                    <a:pt x="810" y="1286"/>
                  </a:cubicBezTo>
                  <a:cubicBezTo>
                    <a:pt x="834" y="1215"/>
                    <a:pt x="834" y="1143"/>
                    <a:pt x="787" y="1072"/>
                  </a:cubicBezTo>
                  <a:lnTo>
                    <a:pt x="572" y="810"/>
                  </a:lnTo>
                  <a:lnTo>
                    <a:pt x="787" y="572"/>
                  </a:lnTo>
                  <a:lnTo>
                    <a:pt x="1072" y="786"/>
                  </a:lnTo>
                  <a:cubicBezTo>
                    <a:pt x="1114" y="814"/>
                    <a:pt x="1156" y="826"/>
                    <a:pt x="1198" y="826"/>
                  </a:cubicBezTo>
                  <a:cubicBezTo>
                    <a:pt x="1228" y="826"/>
                    <a:pt x="1257" y="820"/>
                    <a:pt x="1287" y="810"/>
                  </a:cubicBezTo>
                  <a:lnTo>
                    <a:pt x="1311" y="810"/>
                  </a:lnTo>
                  <a:cubicBezTo>
                    <a:pt x="1382" y="786"/>
                    <a:pt x="1430" y="715"/>
                    <a:pt x="1430" y="643"/>
                  </a:cubicBezTo>
                  <a:lnTo>
                    <a:pt x="1477" y="286"/>
                  </a:lnTo>
                  <a:close/>
                  <a:moveTo>
                    <a:pt x="1406" y="0"/>
                  </a:moveTo>
                  <a:cubicBezTo>
                    <a:pt x="1311" y="0"/>
                    <a:pt x="1215" y="72"/>
                    <a:pt x="1191" y="167"/>
                  </a:cubicBezTo>
                  <a:lnTo>
                    <a:pt x="1168" y="477"/>
                  </a:lnTo>
                  <a:lnTo>
                    <a:pt x="929" y="286"/>
                  </a:lnTo>
                  <a:cubicBezTo>
                    <a:pt x="890" y="256"/>
                    <a:pt x="846" y="243"/>
                    <a:pt x="803" y="243"/>
                  </a:cubicBezTo>
                  <a:cubicBezTo>
                    <a:pt x="743" y="243"/>
                    <a:pt x="685" y="268"/>
                    <a:pt x="644" y="310"/>
                  </a:cubicBezTo>
                  <a:lnTo>
                    <a:pt x="310" y="643"/>
                  </a:lnTo>
                  <a:cubicBezTo>
                    <a:pt x="239" y="715"/>
                    <a:pt x="215" y="834"/>
                    <a:pt x="287" y="929"/>
                  </a:cubicBezTo>
                  <a:lnTo>
                    <a:pt x="477" y="1167"/>
                  </a:lnTo>
                  <a:lnTo>
                    <a:pt x="167" y="1191"/>
                  </a:lnTo>
                  <a:cubicBezTo>
                    <a:pt x="72" y="1215"/>
                    <a:pt x="1" y="1310"/>
                    <a:pt x="1" y="1405"/>
                  </a:cubicBezTo>
                  <a:lnTo>
                    <a:pt x="1" y="1882"/>
                  </a:lnTo>
                  <a:cubicBezTo>
                    <a:pt x="1" y="2001"/>
                    <a:pt x="72" y="2072"/>
                    <a:pt x="167" y="2096"/>
                  </a:cubicBezTo>
                  <a:lnTo>
                    <a:pt x="477" y="2120"/>
                  </a:lnTo>
                  <a:lnTo>
                    <a:pt x="287" y="2358"/>
                  </a:lnTo>
                  <a:cubicBezTo>
                    <a:pt x="215" y="2453"/>
                    <a:pt x="239" y="2572"/>
                    <a:pt x="310" y="2644"/>
                  </a:cubicBezTo>
                  <a:lnTo>
                    <a:pt x="644" y="2977"/>
                  </a:lnTo>
                  <a:cubicBezTo>
                    <a:pt x="699" y="3019"/>
                    <a:pt x="754" y="3044"/>
                    <a:pt x="810" y="3044"/>
                  </a:cubicBezTo>
                  <a:cubicBezTo>
                    <a:pt x="850" y="3044"/>
                    <a:pt x="890" y="3031"/>
                    <a:pt x="929" y="3001"/>
                  </a:cubicBezTo>
                  <a:lnTo>
                    <a:pt x="1168" y="2810"/>
                  </a:lnTo>
                  <a:lnTo>
                    <a:pt x="1191" y="3120"/>
                  </a:lnTo>
                  <a:cubicBezTo>
                    <a:pt x="1215" y="3215"/>
                    <a:pt x="1311" y="3287"/>
                    <a:pt x="1406" y="3287"/>
                  </a:cubicBezTo>
                  <a:lnTo>
                    <a:pt x="1882" y="3287"/>
                  </a:lnTo>
                  <a:cubicBezTo>
                    <a:pt x="2001" y="3287"/>
                    <a:pt x="2073" y="3215"/>
                    <a:pt x="2096" y="3120"/>
                  </a:cubicBezTo>
                  <a:lnTo>
                    <a:pt x="2144" y="2810"/>
                  </a:lnTo>
                  <a:lnTo>
                    <a:pt x="2382" y="3001"/>
                  </a:lnTo>
                  <a:cubicBezTo>
                    <a:pt x="2412" y="3031"/>
                    <a:pt x="2450" y="3044"/>
                    <a:pt x="2490" y="3044"/>
                  </a:cubicBezTo>
                  <a:cubicBezTo>
                    <a:pt x="2545" y="3044"/>
                    <a:pt x="2603" y="3019"/>
                    <a:pt x="2644" y="2977"/>
                  </a:cubicBezTo>
                  <a:lnTo>
                    <a:pt x="2978" y="2644"/>
                  </a:lnTo>
                  <a:cubicBezTo>
                    <a:pt x="3073" y="2572"/>
                    <a:pt x="3073" y="2453"/>
                    <a:pt x="3001" y="2358"/>
                  </a:cubicBezTo>
                  <a:lnTo>
                    <a:pt x="2811" y="2120"/>
                  </a:lnTo>
                  <a:lnTo>
                    <a:pt x="3120" y="2096"/>
                  </a:lnTo>
                  <a:cubicBezTo>
                    <a:pt x="3216" y="2072"/>
                    <a:pt x="3287" y="2001"/>
                    <a:pt x="3287" y="1882"/>
                  </a:cubicBezTo>
                  <a:lnTo>
                    <a:pt x="3287" y="1405"/>
                  </a:lnTo>
                  <a:cubicBezTo>
                    <a:pt x="3287" y="1286"/>
                    <a:pt x="3216" y="1215"/>
                    <a:pt x="3120" y="1191"/>
                  </a:cubicBezTo>
                  <a:lnTo>
                    <a:pt x="2811" y="1167"/>
                  </a:lnTo>
                  <a:lnTo>
                    <a:pt x="3001" y="929"/>
                  </a:lnTo>
                  <a:cubicBezTo>
                    <a:pt x="3073" y="834"/>
                    <a:pt x="3073" y="715"/>
                    <a:pt x="2978" y="643"/>
                  </a:cubicBezTo>
                  <a:lnTo>
                    <a:pt x="2644" y="310"/>
                  </a:lnTo>
                  <a:cubicBezTo>
                    <a:pt x="2603" y="268"/>
                    <a:pt x="2545" y="243"/>
                    <a:pt x="2490" y="243"/>
                  </a:cubicBezTo>
                  <a:cubicBezTo>
                    <a:pt x="2450" y="243"/>
                    <a:pt x="2412" y="256"/>
                    <a:pt x="2382" y="286"/>
                  </a:cubicBezTo>
                  <a:lnTo>
                    <a:pt x="2144" y="477"/>
                  </a:lnTo>
                  <a:lnTo>
                    <a:pt x="2096" y="167"/>
                  </a:lnTo>
                  <a:cubicBezTo>
                    <a:pt x="2073" y="72"/>
                    <a:pt x="2001" y="0"/>
                    <a:pt x="1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1798550" y="2380300"/>
              <a:ext cx="83975" cy="83975"/>
            </a:xfrm>
            <a:custGeom>
              <a:rect b="b" l="l" r="r" t="t"/>
              <a:pathLst>
                <a:path extrusionOk="0" h="3359" w="3359">
                  <a:moveTo>
                    <a:pt x="1692" y="1"/>
                  </a:moveTo>
                  <a:cubicBezTo>
                    <a:pt x="763" y="1"/>
                    <a:pt x="1" y="763"/>
                    <a:pt x="1" y="1668"/>
                  </a:cubicBezTo>
                  <a:cubicBezTo>
                    <a:pt x="1" y="2597"/>
                    <a:pt x="763" y="3359"/>
                    <a:pt x="1692" y="3359"/>
                  </a:cubicBezTo>
                  <a:cubicBezTo>
                    <a:pt x="2620" y="3359"/>
                    <a:pt x="3359" y="2597"/>
                    <a:pt x="3359" y="1668"/>
                  </a:cubicBezTo>
                  <a:cubicBezTo>
                    <a:pt x="3359" y="1382"/>
                    <a:pt x="3287" y="1096"/>
                    <a:pt x="3144" y="834"/>
                  </a:cubicBezTo>
                  <a:cubicBezTo>
                    <a:pt x="3114" y="788"/>
                    <a:pt x="3063" y="762"/>
                    <a:pt x="3012" y="762"/>
                  </a:cubicBezTo>
                  <a:cubicBezTo>
                    <a:pt x="2984" y="762"/>
                    <a:pt x="2955" y="770"/>
                    <a:pt x="2930" y="787"/>
                  </a:cubicBezTo>
                  <a:cubicBezTo>
                    <a:pt x="2859" y="810"/>
                    <a:pt x="2835" y="906"/>
                    <a:pt x="2882" y="977"/>
                  </a:cubicBezTo>
                  <a:cubicBezTo>
                    <a:pt x="3001" y="1192"/>
                    <a:pt x="3073" y="1430"/>
                    <a:pt x="3073" y="1668"/>
                  </a:cubicBezTo>
                  <a:cubicBezTo>
                    <a:pt x="3073" y="2430"/>
                    <a:pt x="2454" y="3049"/>
                    <a:pt x="1692" y="3049"/>
                  </a:cubicBezTo>
                  <a:cubicBezTo>
                    <a:pt x="930" y="3049"/>
                    <a:pt x="310" y="2430"/>
                    <a:pt x="310" y="1668"/>
                  </a:cubicBezTo>
                  <a:cubicBezTo>
                    <a:pt x="310" y="930"/>
                    <a:pt x="930" y="310"/>
                    <a:pt x="1692" y="310"/>
                  </a:cubicBezTo>
                  <a:cubicBezTo>
                    <a:pt x="1930" y="310"/>
                    <a:pt x="2168" y="358"/>
                    <a:pt x="2382" y="501"/>
                  </a:cubicBezTo>
                  <a:cubicBezTo>
                    <a:pt x="2400" y="507"/>
                    <a:pt x="2419" y="510"/>
                    <a:pt x="2439" y="510"/>
                  </a:cubicBezTo>
                  <a:cubicBezTo>
                    <a:pt x="2498" y="510"/>
                    <a:pt x="2561" y="483"/>
                    <a:pt x="2597" y="429"/>
                  </a:cubicBezTo>
                  <a:cubicBezTo>
                    <a:pt x="2644" y="358"/>
                    <a:pt x="2620" y="263"/>
                    <a:pt x="2549" y="239"/>
                  </a:cubicBezTo>
                  <a:cubicBezTo>
                    <a:pt x="2287" y="72"/>
                    <a:pt x="1977" y="1"/>
                    <a:pt x="1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1821175" y="2402175"/>
              <a:ext cx="38125" cy="40075"/>
            </a:xfrm>
            <a:custGeom>
              <a:rect b="b" l="l" r="r" t="t"/>
              <a:pathLst>
                <a:path extrusionOk="0" h="1603" w="1525">
                  <a:moveTo>
                    <a:pt x="763" y="1"/>
                  </a:moveTo>
                  <a:cubicBezTo>
                    <a:pt x="703" y="1"/>
                    <a:pt x="644" y="19"/>
                    <a:pt x="596" y="55"/>
                  </a:cubicBezTo>
                  <a:lnTo>
                    <a:pt x="72" y="531"/>
                  </a:lnTo>
                  <a:cubicBezTo>
                    <a:pt x="25" y="578"/>
                    <a:pt x="1" y="674"/>
                    <a:pt x="72" y="745"/>
                  </a:cubicBezTo>
                  <a:cubicBezTo>
                    <a:pt x="98" y="785"/>
                    <a:pt x="139" y="802"/>
                    <a:pt x="182" y="802"/>
                  </a:cubicBezTo>
                  <a:cubicBezTo>
                    <a:pt x="217" y="802"/>
                    <a:pt x="254" y="790"/>
                    <a:pt x="286" y="769"/>
                  </a:cubicBezTo>
                  <a:lnTo>
                    <a:pt x="620" y="459"/>
                  </a:lnTo>
                  <a:lnTo>
                    <a:pt x="620" y="1460"/>
                  </a:lnTo>
                  <a:cubicBezTo>
                    <a:pt x="620" y="1531"/>
                    <a:pt x="691" y="1602"/>
                    <a:pt x="763" y="1602"/>
                  </a:cubicBezTo>
                  <a:lnTo>
                    <a:pt x="787" y="1602"/>
                  </a:lnTo>
                  <a:cubicBezTo>
                    <a:pt x="858" y="1602"/>
                    <a:pt x="929" y="1531"/>
                    <a:pt x="929" y="1460"/>
                  </a:cubicBezTo>
                  <a:lnTo>
                    <a:pt x="929" y="459"/>
                  </a:lnTo>
                  <a:lnTo>
                    <a:pt x="1263" y="769"/>
                  </a:lnTo>
                  <a:cubicBezTo>
                    <a:pt x="1311" y="793"/>
                    <a:pt x="1334" y="793"/>
                    <a:pt x="1358" y="793"/>
                  </a:cubicBezTo>
                  <a:cubicBezTo>
                    <a:pt x="1406" y="793"/>
                    <a:pt x="1453" y="769"/>
                    <a:pt x="1477" y="745"/>
                  </a:cubicBezTo>
                  <a:cubicBezTo>
                    <a:pt x="1525" y="674"/>
                    <a:pt x="1525" y="578"/>
                    <a:pt x="1477" y="531"/>
                  </a:cubicBezTo>
                  <a:lnTo>
                    <a:pt x="929" y="55"/>
                  </a:lnTo>
                  <a:cubicBezTo>
                    <a:pt x="882" y="19"/>
                    <a:pt x="822" y="1"/>
                    <a:pt x="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1768800" y="2380200"/>
              <a:ext cx="7750" cy="13350"/>
            </a:xfrm>
            <a:custGeom>
              <a:rect b="b" l="l" r="r" t="t"/>
              <a:pathLst>
                <a:path extrusionOk="0" h="534" w="310">
                  <a:moveTo>
                    <a:pt x="131" y="0"/>
                  </a:moveTo>
                  <a:cubicBezTo>
                    <a:pt x="54" y="0"/>
                    <a:pt x="0" y="65"/>
                    <a:pt x="0" y="148"/>
                  </a:cubicBezTo>
                  <a:lnTo>
                    <a:pt x="0" y="386"/>
                  </a:lnTo>
                  <a:cubicBezTo>
                    <a:pt x="0" y="469"/>
                    <a:pt x="54" y="533"/>
                    <a:pt x="131" y="533"/>
                  </a:cubicBezTo>
                  <a:cubicBezTo>
                    <a:pt x="142" y="533"/>
                    <a:pt x="154" y="532"/>
                    <a:pt x="167" y="529"/>
                  </a:cubicBezTo>
                  <a:cubicBezTo>
                    <a:pt x="238" y="529"/>
                    <a:pt x="310" y="457"/>
                    <a:pt x="310" y="386"/>
                  </a:cubicBezTo>
                  <a:lnTo>
                    <a:pt x="310" y="148"/>
                  </a:lnTo>
                  <a:cubicBezTo>
                    <a:pt x="310" y="76"/>
                    <a:pt x="238" y="5"/>
                    <a:pt x="167" y="5"/>
                  </a:cubicBezTo>
                  <a:cubicBezTo>
                    <a:pt x="154" y="2"/>
                    <a:pt x="142"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1702100" y="2407550"/>
              <a:ext cx="12525" cy="12075"/>
            </a:xfrm>
            <a:custGeom>
              <a:rect b="b" l="l" r="r" t="t"/>
              <a:pathLst>
                <a:path extrusionOk="0" h="483" w="501">
                  <a:moveTo>
                    <a:pt x="170" y="0"/>
                  </a:moveTo>
                  <a:cubicBezTo>
                    <a:pt x="132" y="0"/>
                    <a:pt x="96" y="18"/>
                    <a:pt x="72" y="54"/>
                  </a:cubicBezTo>
                  <a:cubicBezTo>
                    <a:pt x="1" y="102"/>
                    <a:pt x="1" y="197"/>
                    <a:pt x="72" y="268"/>
                  </a:cubicBezTo>
                  <a:lnTo>
                    <a:pt x="239" y="435"/>
                  </a:lnTo>
                  <a:cubicBezTo>
                    <a:pt x="263" y="459"/>
                    <a:pt x="287" y="483"/>
                    <a:pt x="334" y="483"/>
                  </a:cubicBezTo>
                  <a:cubicBezTo>
                    <a:pt x="382" y="483"/>
                    <a:pt x="406" y="459"/>
                    <a:pt x="453" y="435"/>
                  </a:cubicBezTo>
                  <a:cubicBezTo>
                    <a:pt x="501" y="363"/>
                    <a:pt x="501" y="268"/>
                    <a:pt x="453" y="221"/>
                  </a:cubicBezTo>
                  <a:lnTo>
                    <a:pt x="287" y="54"/>
                  </a:lnTo>
                  <a:cubicBezTo>
                    <a:pt x="251" y="18"/>
                    <a:pt x="209"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1830100" y="2535550"/>
              <a:ext cx="12550" cy="12075"/>
            </a:xfrm>
            <a:custGeom>
              <a:rect b="b" l="l" r="r" t="t"/>
              <a:pathLst>
                <a:path extrusionOk="0" h="483" w="502">
                  <a:moveTo>
                    <a:pt x="171" y="0"/>
                  </a:moveTo>
                  <a:cubicBezTo>
                    <a:pt x="132" y="0"/>
                    <a:pt x="96" y="18"/>
                    <a:pt x="72" y="54"/>
                  </a:cubicBezTo>
                  <a:cubicBezTo>
                    <a:pt x="1" y="102"/>
                    <a:pt x="1" y="197"/>
                    <a:pt x="72" y="268"/>
                  </a:cubicBezTo>
                  <a:lnTo>
                    <a:pt x="239" y="435"/>
                  </a:lnTo>
                  <a:cubicBezTo>
                    <a:pt x="263" y="459"/>
                    <a:pt x="311" y="483"/>
                    <a:pt x="334" y="483"/>
                  </a:cubicBezTo>
                  <a:cubicBezTo>
                    <a:pt x="382" y="483"/>
                    <a:pt x="430" y="459"/>
                    <a:pt x="453" y="435"/>
                  </a:cubicBezTo>
                  <a:cubicBezTo>
                    <a:pt x="501" y="364"/>
                    <a:pt x="501" y="268"/>
                    <a:pt x="453" y="221"/>
                  </a:cubicBezTo>
                  <a:lnTo>
                    <a:pt x="287" y="54"/>
                  </a:lnTo>
                  <a:cubicBezTo>
                    <a:pt x="251" y="18"/>
                    <a:pt x="209" y="0"/>
                    <a:pt x="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1674725" y="2473775"/>
              <a:ext cx="14300" cy="7175"/>
            </a:xfrm>
            <a:custGeom>
              <a:rect b="b" l="l" r="r" t="t"/>
              <a:pathLst>
                <a:path extrusionOk="0" h="287" w="572">
                  <a:moveTo>
                    <a:pt x="167" y="1"/>
                  </a:moveTo>
                  <a:cubicBezTo>
                    <a:pt x="96" y="1"/>
                    <a:pt x="24" y="48"/>
                    <a:pt x="24" y="120"/>
                  </a:cubicBezTo>
                  <a:cubicBezTo>
                    <a:pt x="0" y="215"/>
                    <a:pt x="72" y="286"/>
                    <a:pt x="167" y="286"/>
                  </a:cubicBezTo>
                  <a:lnTo>
                    <a:pt x="405" y="286"/>
                  </a:lnTo>
                  <a:cubicBezTo>
                    <a:pt x="477" y="286"/>
                    <a:pt x="548" y="239"/>
                    <a:pt x="548" y="167"/>
                  </a:cubicBezTo>
                  <a:cubicBezTo>
                    <a:pt x="572" y="72"/>
                    <a:pt x="500"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1856300" y="2473775"/>
              <a:ext cx="13725" cy="7175"/>
            </a:xfrm>
            <a:custGeom>
              <a:rect b="b" l="l" r="r" t="t"/>
              <a:pathLst>
                <a:path extrusionOk="0" h="287" w="549">
                  <a:moveTo>
                    <a:pt x="167" y="1"/>
                  </a:moveTo>
                  <a:cubicBezTo>
                    <a:pt x="72" y="1"/>
                    <a:pt x="1" y="48"/>
                    <a:pt x="1" y="120"/>
                  </a:cubicBezTo>
                  <a:cubicBezTo>
                    <a:pt x="1" y="215"/>
                    <a:pt x="72" y="286"/>
                    <a:pt x="144" y="286"/>
                  </a:cubicBezTo>
                  <a:lnTo>
                    <a:pt x="382" y="286"/>
                  </a:lnTo>
                  <a:cubicBezTo>
                    <a:pt x="453" y="286"/>
                    <a:pt x="525" y="239"/>
                    <a:pt x="549" y="167"/>
                  </a:cubicBezTo>
                  <a:cubicBezTo>
                    <a:pt x="549" y="72"/>
                    <a:pt x="477"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1702100" y="2535550"/>
              <a:ext cx="12525" cy="12075"/>
            </a:xfrm>
            <a:custGeom>
              <a:rect b="b" l="l" r="r" t="t"/>
              <a:pathLst>
                <a:path extrusionOk="0" h="483" w="501">
                  <a:moveTo>
                    <a:pt x="337" y="0"/>
                  </a:moveTo>
                  <a:cubicBezTo>
                    <a:pt x="299" y="0"/>
                    <a:pt x="263" y="18"/>
                    <a:pt x="239" y="54"/>
                  </a:cubicBezTo>
                  <a:lnTo>
                    <a:pt x="72" y="221"/>
                  </a:lnTo>
                  <a:cubicBezTo>
                    <a:pt x="1" y="268"/>
                    <a:pt x="1" y="364"/>
                    <a:pt x="72" y="435"/>
                  </a:cubicBezTo>
                  <a:cubicBezTo>
                    <a:pt x="96" y="459"/>
                    <a:pt x="120" y="483"/>
                    <a:pt x="168" y="483"/>
                  </a:cubicBezTo>
                  <a:cubicBezTo>
                    <a:pt x="215" y="483"/>
                    <a:pt x="239" y="459"/>
                    <a:pt x="287" y="435"/>
                  </a:cubicBezTo>
                  <a:lnTo>
                    <a:pt x="453" y="268"/>
                  </a:lnTo>
                  <a:cubicBezTo>
                    <a:pt x="501" y="197"/>
                    <a:pt x="501" y="102"/>
                    <a:pt x="453" y="54"/>
                  </a:cubicBezTo>
                  <a:cubicBezTo>
                    <a:pt x="418" y="18"/>
                    <a:pt x="376"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2" name="Google Shape;342;p38"/>
          <p:cNvCxnSpPr/>
          <p:nvPr/>
        </p:nvCxnSpPr>
        <p:spPr>
          <a:xfrm>
            <a:off x="814500" y="2646172"/>
            <a:ext cx="2215500" cy="0"/>
          </a:xfrm>
          <a:prstGeom prst="straightConnector1">
            <a:avLst/>
          </a:prstGeom>
          <a:noFill/>
          <a:ln cap="flat" cmpd="sng" w="9525">
            <a:solidFill>
              <a:schemeClr val="dk1"/>
            </a:solidFill>
            <a:prstDash val="solid"/>
            <a:round/>
            <a:headEnd len="med" w="med" type="diamond"/>
            <a:tailEnd len="med" w="med" type="diamond"/>
          </a:ln>
        </p:spPr>
      </p:cxnSp>
      <p:cxnSp>
        <p:nvCxnSpPr>
          <p:cNvPr id="343" name="Google Shape;343;p38"/>
          <p:cNvCxnSpPr/>
          <p:nvPr/>
        </p:nvCxnSpPr>
        <p:spPr>
          <a:xfrm>
            <a:off x="3464250" y="2646172"/>
            <a:ext cx="2215500" cy="0"/>
          </a:xfrm>
          <a:prstGeom prst="straightConnector1">
            <a:avLst/>
          </a:prstGeom>
          <a:noFill/>
          <a:ln cap="flat" cmpd="sng" w="9525">
            <a:solidFill>
              <a:schemeClr val="dk1"/>
            </a:solidFill>
            <a:prstDash val="solid"/>
            <a:round/>
            <a:headEnd len="med" w="med" type="diamond"/>
            <a:tailEnd len="med" w="med" type="diamond"/>
          </a:ln>
        </p:spPr>
      </p:cxnSp>
      <p:cxnSp>
        <p:nvCxnSpPr>
          <p:cNvPr id="344" name="Google Shape;344;p38"/>
          <p:cNvCxnSpPr/>
          <p:nvPr/>
        </p:nvCxnSpPr>
        <p:spPr>
          <a:xfrm>
            <a:off x="6114000" y="2646172"/>
            <a:ext cx="2215500" cy="0"/>
          </a:xfrm>
          <a:prstGeom prst="straightConnector1">
            <a:avLst/>
          </a:prstGeom>
          <a:noFill/>
          <a:ln cap="flat" cmpd="sng" w="9525">
            <a:solidFill>
              <a:schemeClr val="dk1"/>
            </a:solidFill>
            <a:prstDash val="solid"/>
            <a:round/>
            <a:headEnd len="med" w="med" type="diamond"/>
            <a:tailEnd len="med" w="med" type="diamond"/>
          </a:ln>
        </p:spPr>
      </p:cxnSp>
      <p:cxnSp>
        <p:nvCxnSpPr>
          <p:cNvPr id="345" name="Google Shape;345;p38"/>
          <p:cNvCxnSpPr/>
          <p:nvPr/>
        </p:nvCxnSpPr>
        <p:spPr>
          <a:xfrm flipH="1" rot="10800000">
            <a:off x="566500" y="9536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idx="1" type="subTitle"/>
          </p:nvPr>
        </p:nvSpPr>
        <p:spPr>
          <a:xfrm>
            <a:off x="1391000" y="2391425"/>
            <a:ext cx="3060900" cy="7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Are certain positions more common to play than others?</a:t>
            </a:r>
            <a:endParaRPr>
              <a:latin typeface="Prata"/>
              <a:ea typeface="Prata"/>
              <a:cs typeface="Prata"/>
              <a:sym typeface="Prata"/>
            </a:endParaRPr>
          </a:p>
        </p:txBody>
      </p:sp>
      <p:sp>
        <p:nvSpPr>
          <p:cNvPr id="351" name="Google Shape;351;p39"/>
          <p:cNvSpPr txBox="1"/>
          <p:nvPr>
            <p:ph idx="3" type="subTitle"/>
          </p:nvPr>
        </p:nvSpPr>
        <p:spPr>
          <a:xfrm>
            <a:off x="1387501" y="3332425"/>
            <a:ext cx="32745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hlink"/>
                </a:solidFill>
                <a:latin typeface="Prata"/>
                <a:ea typeface="Prata"/>
                <a:cs typeface="Prata"/>
                <a:sym typeface="Prata"/>
              </a:rPr>
              <a:t>Does scoring efficiency vary based on position?</a:t>
            </a:r>
            <a:endParaRPr>
              <a:latin typeface="Prata"/>
              <a:ea typeface="Prata"/>
              <a:cs typeface="Prata"/>
              <a:sym typeface="Prata"/>
            </a:endParaRPr>
          </a:p>
        </p:txBody>
      </p:sp>
      <p:sp>
        <p:nvSpPr>
          <p:cNvPr id="352" name="Google Shape;352;p39"/>
          <p:cNvSpPr txBox="1"/>
          <p:nvPr>
            <p:ph idx="4" type="subTitle"/>
          </p:nvPr>
        </p:nvSpPr>
        <p:spPr>
          <a:xfrm>
            <a:off x="5256550" y="1488150"/>
            <a:ext cx="34971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Are individual player statistics significant in determining their salary?</a:t>
            </a:r>
            <a:endParaRPr>
              <a:latin typeface="Prata"/>
              <a:ea typeface="Prata"/>
              <a:cs typeface="Prata"/>
              <a:sym typeface="Prata"/>
            </a:endParaRPr>
          </a:p>
          <a:p>
            <a:pPr indent="0" lvl="0" marL="0" rtl="0" algn="l">
              <a:spcBef>
                <a:spcPts val="0"/>
              </a:spcBef>
              <a:spcAft>
                <a:spcPts val="0"/>
              </a:spcAft>
              <a:buClr>
                <a:schemeClr val="dk1"/>
              </a:buClr>
              <a:buSzPts val="1100"/>
              <a:buFont typeface="Arial"/>
              <a:buNone/>
            </a:pPr>
            <a:r>
              <a:t/>
            </a:r>
            <a:endParaRPr sz="1500">
              <a:latin typeface="Prata"/>
              <a:ea typeface="Prata"/>
              <a:cs typeface="Prata"/>
              <a:sym typeface="Prata"/>
            </a:endParaRPr>
          </a:p>
        </p:txBody>
      </p:sp>
      <p:sp>
        <p:nvSpPr>
          <p:cNvPr id="353" name="Google Shape;353;p39"/>
          <p:cNvSpPr txBox="1"/>
          <p:nvPr>
            <p:ph idx="5" type="subTitle"/>
          </p:nvPr>
        </p:nvSpPr>
        <p:spPr>
          <a:xfrm>
            <a:off x="1387500" y="1515125"/>
            <a:ext cx="31674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Do players give more effort during t</a:t>
            </a:r>
            <a:r>
              <a:rPr lang="en">
                <a:latin typeface="Prata"/>
                <a:ea typeface="Prata"/>
                <a:cs typeface="Prata"/>
                <a:sym typeface="Prata"/>
              </a:rPr>
              <a:t>he postseason than the regular season?</a:t>
            </a:r>
            <a:endParaRPr>
              <a:latin typeface="Prata"/>
              <a:ea typeface="Prata"/>
              <a:cs typeface="Prata"/>
              <a:sym typeface="Prata"/>
            </a:endParaRPr>
          </a:p>
        </p:txBody>
      </p:sp>
      <p:sp>
        <p:nvSpPr>
          <p:cNvPr id="354" name="Google Shape;354;p39"/>
          <p:cNvSpPr txBox="1"/>
          <p:nvPr>
            <p:ph idx="6" type="subTitle"/>
          </p:nvPr>
        </p:nvSpPr>
        <p:spPr>
          <a:xfrm>
            <a:off x="5256475" y="3294700"/>
            <a:ext cx="3497100" cy="8487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Clr>
                <a:schemeClr val="hlink"/>
              </a:buClr>
              <a:buSzPts val="1100"/>
              <a:buFont typeface="Arial"/>
              <a:buNone/>
            </a:pPr>
            <a:r>
              <a:rPr lang="en">
                <a:latin typeface="Prata"/>
                <a:ea typeface="Prata"/>
                <a:cs typeface="Prata"/>
                <a:sym typeface="Prata"/>
              </a:rPr>
              <a:t>Does a player’s height and average playing time affect their </a:t>
            </a:r>
            <a:r>
              <a:rPr lang="en">
                <a:latin typeface="Prata"/>
                <a:ea typeface="Prata"/>
                <a:cs typeface="Prata"/>
                <a:sym typeface="Prata"/>
              </a:rPr>
              <a:t>probability of becoming a full-time starter?</a:t>
            </a:r>
            <a:endParaRPr>
              <a:latin typeface="Prata"/>
              <a:ea typeface="Prata"/>
              <a:cs typeface="Prata"/>
              <a:sym typeface="Prata"/>
            </a:endParaRPr>
          </a:p>
        </p:txBody>
      </p:sp>
      <p:sp>
        <p:nvSpPr>
          <p:cNvPr id="355" name="Google Shape;355;p39"/>
          <p:cNvSpPr txBox="1"/>
          <p:nvPr>
            <p:ph idx="13" type="subTitle"/>
          </p:nvPr>
        </p:nvSpPr>
        <p:spPr>
          <a:xfrm>
            <a:off x="5256475" y="2315225"/>
            <a:ext cx="3497100" cy="7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Are stereotypes about height, quality of opponents, and playing time affecting scoring efficiency true?</a:t>
            </a:r>
            <a:endParaRPr>
              <a:latin typeface="Prata"/>
              <a:ea typeface="Prata"/>
              <a:cs typeface="Prata"/>
              <a:sym typeface="Prata"/>
            </a:endParaRPr>
          </a:p>
          <a:p>
            <a:pPr indent="0" lvl="0" marL="0" rtl="0" algn="l">
              <a:spcBef>
                <a:spcPts val="0"/>
              </a:spcBef>
              <a:spcAft>
                <a:spcPts val="0"/>
              </a:spcAft>
              <a:buClr>
                <a:schemeClr val="dk1"/>
              </a:buClr>
              <a:buSzPts val="1100"/>
              <a:buFont typeface="Arial"/>
              <a:buNone/>
            </a:pPr>
            <a:r>
              <a:t/>
            </a:r>
            <a:endParaRPr>
              <a:latin typeface="Prata"/>
              <a:ea typeface="Prata"/>
              <a:cs typeface="Prata"/>
              <a:sym typeface="Prata"/>
            </a:endParaRPr>
          </a:p>
        </p:txBody>
      </p:sp>
      <p:sp>
        <p:nvSpPr>
          <p:cNvPr id="356" name="Google Shape;356;p39"/>
          <p:cNvSpPr/>
          <p:nvPr/>
        </p:nvSpPr>
        <p:spPr>
          <a:xfrm>
            <a:off x="706787" y="1543925"/>
            <a:ext cx="474000" cy="4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Gudea"/>
                <a:ea typeface="Gudea"/>
                <a:cs typeface="Gudea"/>
                <a:sym typeface="Gudea"/>
              </a:rPr>
              <a:t>A</a:t>
            </a:r>
            <a:endParaRPr b="1" sz="2000">
              <a:solidFill>
                <a:schemeClr val="dk1"/>
              </a:solidFill>
              <a:latin typeface="Gudea"/>
              <a:ea typeface="Gudea"/>
              <a:cs typeface="Gudea"/>
              <a:sym typeface="Gudea"/>
            </a:endParaRPr>
          </a:p>
        </p:txBody>
      </p:sp>
      <p:sp>
        <p:nvSpPr>
          <p:cNvPr id="357" name="Google Shape;357;p39"/>
          <p:cNvSpPr/>
          <p:nvPr/>
        </p:nvSpPr>
        <p:spPr>
          <a:xfrm>
            <a:off x="706787" y="2445377"/>
            <a:ext cx="474000" cy="4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Gudea"/>
                <a:ea typeface="Gudea"/>
                <a:cs typeface="Gudea"/>
                <a:sym typeface="Gudea"/>
              </a:rPr>
              <a:t>B</a:t>
            </a:r>
            <a:endParaRPr b="1" sz="2000">
              <a:solidFill>
                <a:schemeClr val="dk1"/>
              </a:solidFill>
              <a:latin typeface="Gudea"/>
              <a:ea typeface="Gudea"/>
              <a:cs typeface="Gudea"/>
              <a:sym typeface="Gudea"/>
            </a:endParaRPr>
          </a:p>
        </p:txBody>
      </p:sp>
      <p:sp>
        <p:nvSpPr>
          <p:cNvPr id="358" name="Google Shape;358;p39"/>
          <p:cNvSpPr/>
          <p:nvPr/>
        </p:nvSpPr>
        <p:spPr>
          <a:xfrm>
            <a:off x="706787" y="3346829"/>
            <a:ext cx="474000" cy="4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Gudea"/>
                <a:ea typeface="Gudea"/>
                <a:cs typeface="Gudea"/>
                <a:sym typeface="Gudea"/>
              </a:rPr>
              <a:t>C</a:t>
            </a:r>
            <a:endParaRPr b="1" sz="2000">
              <a:solidFill>
                <a:schemeClr val="dk1"/>
              </a:solidFill>
              <a:latin typeface="Gudea"/>
              <a:ea typeface="Gudea"/>
              <a:cs typeface="Gudea"/>
              <a:sym typeface="Gudea"/>
            </a:endParaRPr>
          </a:p>
        </p:txBody>
      </p:sp>
      <p:sp>
        <p:nvSpPr>
          <p:cNvPr id="359" name="Google Shape;359;p39"/>
          <p:cNvSpPr/>
          <p:nvPr/>
        </p:nvSpPr>
        <p:spPr>
          <a:xfrm>
            <a:off x="4662137" y="1488156"/>
            <a:ext cx="474000" cy="4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Gudea"/>
                <a:ea typeface="Gudea"/>
                <a:cs typeface="Gudea"/>
                <a:sym typeface="Gudea"/>
              </a:rPr>
              <a:t>D</a:t>
            </a:r>
            <a:endParaRPr b="1" sz="2000">
              <a:solidFill>
                <a:schemeClr val="dk1"/>
              </a:solidFill>
              <a:latin typeface="Gudea"/>
              <a:ea typeface="Gudea"/>
              <a:cs typeface="Gudea"/>
              <a:sym typeface="Gudea"/>
            </a:endParaRPr>
          </a:p>
        </p:txBody>
      </p:sp>
      <p:sp>
        <p:nvSpPr>
          <p:cNvPr id="360" name="Google Shape;360;p39"/>
          <p:cNvSpPr/>
          <p:nvPr/>
        </p:nvSpPr>
        <p:spPr>
          <a:xfrm>
            <a:off x="4662137" y="2418408"/>
            <a:ext cx="474000" cy="4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Gudea"/>
                <a:ea typeface="Gudea"/>
                <a:cs typeface="Gudea"/>
                <a:sym typeface="Gudea"/>
              </a:rPr>
              <a:t>E</a:t>
            </a:r>
            <a:endParaRPr b="1" sz="2000">
              <a:solidFill>
                <a:schemeClr val="dk1"/>
              </a:solidFill>
              <a:latin typeface="Gudea"/>
              <a:ea typeface="Gudea"/>
              <a:cs typeface="Gudea"/>
              <a:sym typeface="Gudea"/>
            </a:endParaRPr>
          </a:p>
        </p:txBody>
      </p:sp>
      <p:sp>
        <p:nvSpPr>
          <p:cNvPr id="361" name="Google Shape;361;p39"/>
          <p:cNvSpPr/>
          <p:nvPr/>
        </p:nvSpPr>
        <p:spPr>
          <a:xfrm>
            <a:off x="4662137" y="3348650"/>
            <a:ext cx="474000" cy="4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Gudea"/>
                <a:ea typeface="Gudea"/>
                <a:cs typeface="Gudea"/>
                <a:sym typeface="Gudea"/>
              </a:rPr>
              <a:t>F</a:t>
            </a:r>
            <a:endParaRPr b="1" sz="2000">
              <a:solidFill>
                <a:schemeClr val="dk1"/>
              </a:solidFill>
              <a:latin typeface="Gudea"/>
              <a:ea typeface="Gudea"/>
              <a:cs typeface="Gudea"/>
              <a:sym typeface="Gudea"/>
            </a:endParaRPr>
          </a:p>
        </p:txBody>
      </p:sp>
      <p:sp>
        <p:nvSpPr>
          <p:cNvPr id="362" name="Google Shape;362;p39"/>
          <p:cNvSpPr txBox="1"/>
          <p:nvPr>
            <p:ph type="title"/>
          </p:nvPr>
        </p:nvSpPr>
        <p:spPr>
          <a:xfrm>
            <a:off x="498775" y="286300"/>
            <a:ext cx="596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Assertions About NBA Players</a:t>
            </a:r>
            <a:endParaRPr>
              <a:latin typeface="Prata"/>
              <a:ea typeface="Prata"/>
              <a:cs typeface="Prata"/>
              <a:sym typeface="Prata"/>
            </a:endParaRPr>
          </a:p>
        </p:txBody>
      </p:sp>
      <p:cxnSp>
        <p:nvCxnSpPr>
          <p:cNvPr id="363" name="Google Shape;363;p39"/>
          <p:cNvCxnSpPr/>
          <p:nvPr/>
        </p:nvCxnSpPr>
        <p:spPr>
          <a:xfrm flipH="1" rot="10800000">
            <a:off x="566500" y="953625"/>
            <a:ext cx="8101800" cy="90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1813500" y="2792425"/>
            <a:ext cx="5517000" cy="6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Prata"/>
                <a:ea typeface="Prata"/>
                <a:cs typeface="Prata"/>
                <a:sym typeface="Prata"/>
              </a:rPr>
              <a:t>2 Population T-Test</a:t>
            </a:r>
            <a:endParaRPr>
              <a:latin typeface="Prata"/>
              <a:ea typeface="Prata"/>
              <a:cs typeface="Prata"/>
              <a:sym typeface="Prata"/>
            </a:endParaRPr>
          </a:p>
        </p:txBody>
      </p:sp>
      <p:sp>
        <p:nvSpPr>
          <p:cNvPr id="369" name="Google Shape;369;p40"/>
          <p:cNvSpPr txBox="1"/>
          <p:nvPr>
            <p:ph idx="2" type="title"/>
          </p:nvPr>
        </p:nvSpPr>
        <p:spPr>
          <a:xfrm>
            <a:off x="3856800" y="1160663"/>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571950" y="310125"/>
            <a:ext cx="7676700" cy="500100"/>
          </a:xfrm>
          <a:prstGeom prst="rect">
            <a:avLst/>
          </a:prstGeom>
        </p:spPr>
        <p:txBody>
          <a:bodyPr anchorCtr="0" anchor="b" bIns="91425" lIns="91425" spcFirstLastPara="1" rIns="91425" wrap="square" tIns="91425">
            <a:noAutofit/>
          </a:bodyPr>
          <a:lstStyle/>
          <a:p>
            <a:pPr indent="0" lvl="0" marL="0" rtl="0" algn="l">
              <a:lnSpc>
                <a:spcPct val="106999"/>
              </a:lnSpc>
              <a:spcBef>
                <a:spcPts val="0"/>
              </a:spcBef>
              <a:spcAft>
                <a:spcPts val="800"/>
              </a:spcAft>
              <a:buClr>
                <a:schemeClr val="hlink"/>
              </a:buClr>
              <a:buSzPts val="1100"/>
              <a:buFont typeface="Arial"/>
              <a:buNone/>
            </a:pPr>
            <a:r>
              <a:rPr lang="en" sz="1900">
                <a:solidFill>
                  <a:schemeClr val="hlink"/>
                </a:solidFill>
                <a:latin typeface="Prata"/>
                <a:ea typeface="Prata"/>
                <a:cs typeface="Prata"/>
                <a:sym typeface="Prata"/>
              </a:rPr>
              <a:t>Is Regular season scoring different from Postseason Scoring?</a:t>
            </a:r>
            <a:endParaRPr/>
          </a:p>
        </p:txBody>
      </p:sp>
      <p:cxnSp>
        <p:nvCxnSpPr>
          <p:cNvPr id="375" name="Google Shape;375;p41"/>
          <p:cNvCxnSpPr/>
          <p:nvPr/>
        </p:nvCxnSpPr>
        <p:spPr>
          <a:xfrm flipH="1" rot="10800000">
            <a:off x="566500" y="801225"/>
            <a:ext cx="8101800" cy="9000"/>
          </a:xfrm>
          <a:prstGeom prst="straightConnector1">
            <a:avLst/>
          </a:prstGeom>
          <a:noFill/>
          <a:ln cap="flat" cmpd="sng" w="9525">
            <a:solidFill>
              <a:schemeClr val="dk1"/>
            </a:solidFill>
            <a:prstDash val="solid"/>
            <a:round/>
            <a:headEnd len="med" w="med" type="diamond"/>
            <a:tailEnd len="med" w="med" type="diamond"/>
          </a:ln>
        </p:spPr>
      </p:cxnSp>
      <p:sp>
        <p:nvSpPr>
          <p:cNvPr id="376" name="Google Shape;376;p41"/>
          <p:cNvSpPr txBox="1"/>
          <p:nvPr>
            <p:ph idx="1" type="body"/>
          </p:nvPr>
        </p:nvSpPr>
        <p:spPr>
          <a:xfrm>
            <a:off x="582125" y="1110950"/>
            <a:ext cx="4731900" cy="3242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hlink"/>
                </a:solidFill>
                <a:highlight>
                  <a:schemeClr val="accent6"/>
                </a:highlight>
                <a:latin typeface="Prata"/>
                <a:ea typeface="Prata"/>
                <a:cs typeface="Prata"/>
                <a:sym typeface="Prata"/>
              </a:rPr>
              <a:t>Populations:</a:t>
            </a:r>
            <a:endParaRPr>
              <a:solidFill>
                <a:schemeClr val="hlink"/>
              </a:solidFill>
              <a:highlight>
                <a:schemeClr val="accent6"/>
              </a:highlight>
              <a:latin typeface="Prata"/>
              <a:ea typeface="Prata"/>
              <a:cs typeface="Prata"/>
              <a:sym typeface="Prata"/>
            </a:endParaRPr>
          </a:p>
          <a:p>
            <a:pPr indent="0" lvl="0" marL="0" rtl="0" algn="l">
              <a:lnSpc>
                <a:spcPct val="115000"/>
              </a:lnSpc>
              <a:spcBef>
                <a:spcPts val="1200"/>
              </a:spcBef>
              <a:spcAft>
                <a:spcPts val="0"/>
              </a:spcAft>
              <a:buNone/>
            </a:pPr>
            <a:r>
              <a:rPr lang="en">
                <a:solidFill>
                  <a:schemeClr val="hlink"/>
                </a:solidFill>
                <a:latin typeface="Prata"/>
                <a:ea typeface="Prata"/>
                <a:cs typeface="Prata"/>
                <a:sym typeface="Prata"/>
              </a:rPr>
              <a:t>Regular Season Average Points Scored</a:t>
            </a:r>
            <a:endParaRPr>
              <a:solidFill>
                <a:schemeClr val="hlink"/>
              </a:solidFill>
              <a:latin typeface="Prata"/>
              <a:ea typeface="Prata"/>
              <a:cs typeface="Prata"/>
              <a:sym typeface="Prata"/>
            </a:endParaRPr>
          </a:p>
          <a:p>
            <a:pPr indent="0" lvl="0" marL="0" rtl="0" algn="l">
              <a:lnSpc>
                <a:spcPct val="115000"/>
              </a:lnSpc>
              <a:spcBef>
                <a:spcPts val="1200"/>
              </a:spcBef>
              <a:spcAft>
                <a:spcPts val="0"/>
              </a:spcAft>
              <a:buNone/>
            </a:pPr>
            <a:r>
              <a:rPr lang="en">
                <a:solidFill>
                  <a:schemeClr val="hlink"/>
                </a:solidFill>
                <a:latin typeface="Prata"/>
                <a:ea typeface="Prata"/>
                <a:cs typeface="Prata"/>
                <a:sym typeface="Prata"/>
              </a:rPr>
              <a:t>Postseason Average Points Scored</a:t>
            </a:r>
            <a:endParaRPr>
              <a:solidFill>
                <a:schemeClr val="hlink"/>
              </a:solidFill>
              <a:latin typeface="Prata"/>
              <a:ea typeface="Prata"/>
              <a:cs typeface="Prata"/>
              <a:sym typeface="Prata"/>
            </a:endParaRPr>
          </a:p>
          <a:p>
            <a:pPr indent="0" lvl="0" marL="0" rtl="0" algn="l">
              <a:lnSpc>
                <a:spcPct val="115000"/>
              </a:lnSpc>
              <a:spcBef>
                <a:spcPts val="1200"/>
              </a:spcBef>
              <a:spcAft>
                <a:spcPts val="0"/>
              </a:spcAft>
              <a:buNone/>
            </a:pPr>
            <a:r>
              <a:rPr lang="en">
                <a:solidFill>
                  <a:schemeClr val="hlink"/>
                </a:solidFill>
                <a:latin typeface="Prata"/>
                <a:ea typeface="Prata"/>
                <a:cs typeface="Prata"/>
                <a:sym typeface="Prata"/>
              </a:rPr>
              <a:t>H0: µ</a:t>
            </a:r>
            <a:r>
              <a:rPr baseline="-25000" lang="en">
                <a:solidFill>
                  <a:schemeClr val="hlink"/>
                </a:solidFill>
                <a:latin typeface="Prata"/>
                <a:ea typeface="Prata"/>
                <a:cs typeface="Prata"/>
                <a:sym typeface="Prata"/>
              </a:rPr>
              <a:t>regular</a:t>
            </a:r>
            <a:r>
              <a:rPr lang="en">
                <a:solidFill>
                  <a:schemeClr val="hlink"/>
                </a:solidFill>
                <a:latin typeface="Prata"/>
                <a:ea typeface="Prata"/>
                <a:cs typeface="Prata"/>
                <a:sym typeface="Prata"/>
              </a:rPr>
              <a:t> = µ</a:t>
            </a:r>
            <a:r>
              <a:rPr baseline="-25000" lang="en">
                <a:solidFill>
                  <a:schemeClr val="hlink"/>
                </a:solidFill>
                <a:latin typeface="Prata"/>
                <a:ea typeface="Prata"/>
                <a:cs typeface="Prata"/>
                <a:sym typeface="Prata"/>
              </a:rPr>
              <a:t>post</a:t>
            </a:r>
            <a:endParaRPr baseline="-25000">
              <a:solidFill>
                <a:schemeClr val="hlink"/>
              </a:solidFill>
              <a:latin typeface="Prata"/>
              <a:ea typeface="Prata"/>
              <a:cs typeface="Prata"/>
              <a:sym typeface="Prata"/>
            </a:endParaRPr>
          </a:p>
          <a:p>
            <a:pPr indent="0" lvl="0" marL="0" rtl="0" algn="l">
              <a:lnSpc>
                <a:spcPct val="115000"/>
              </a:lnSpc>
              <a:spcBef>
                <a:spcPts val="1200"/>
              </a:spcBef>
              <a:spcAft>
                <a:spcPts val="0"/>
              </a:spcAft>
              <a:buNone/>
            </a:pPr>
            <a:r>
              <a:rPr lang="en">
                <a:solidFill>
                  <a:schemeClr val="hlink"/>
                </a:solidFill>
                <a:latin typeface="Prata"/>
                <a:ea typeface="Prata"/>
                <a:cs typeface="Prata"/>
                <a:sym typeface="Prata"/>
              </a:rPr>
              <a:t>HA: µ</a:t>
            </a:r>
            <a:r>
              <a:rPr baseline="-25000" lang="en">
                <a:solidFill>
                  <a:schemeClr val="hlink"/>
                </a:solidFill>
                <a:latin typeface="Prata"/>
                <a:ea typeface="Prata"/>
                <a:cs typeface="Prata"/>
                <a:sym typeface="Prata"/>
              </a:rPr>
              <a:t>regular</a:t>
            </a:r>
            <a:r>
              <a:rPr lang="en">
                <a:solidFill>
                  <a:schemeClr val="hlink"/>
                </a:solidFill>
                <a:latin typeface="Prata"/>
                <a:ea typeface="Prata"/>
                <a:cs typeface="Prata"/>
                <a:sym typeface="Prata"/>
              </a:rPr>
              <a:t> ≠ µ</a:t>
            </a:r>
            <a:r>
              <a:rPr baseline="-25000" lang="en">
                <a:solidFill>
                  <a:schemeClr val="hlink"/>
                </a:solidFill>
                <a:latin typeface="Prata"/>
                <a:ea typeface="Prata"/>
                <a:cs typeface="Prata"/>
                <a:sym typeface="Prata"/>
              </a:rPr>
              <a:t>post</a:t>
            </a:r>
            <a:endParaRPr baseline="-25000">
              <a:solidFill>
                <a:schemeClr val="hlink"/>
              </a:solidFill>
              <a:latin typeface="Prata"/>
              <a:ea typeface="Prata"/>
              <a:cs typeface="Prata"/>
              <a:sym typeface="Prata"/>
            </a:endParaRPr>
          </a:p>
          <a:p>
            <a:pPr indent="0" lvl="0" marL="0" rtl="0" algn="l">
              <a:spcBef>
                <a:spcPts val="1200"/>
              </a:spcBef>
              <a:spcAft>
                <a:spcPts val="0"/>
              </a:spcAft>
              <a:buNone/>
            </a:pPr>
            <a:r>
              <a:rPr lang="en">
                <a:highlight>
                  <a:schemeClr val="accent4"/>
                </a:highlight>
                <a:latin typeface="Prata"/>
                <a:ea typeface="Prata"/>
                <a:cs typeface="Prata"/>
                <a:sym typeface="Prata"/>
              </a:rPr>
              <a:t>Assumptions:</a:t>
            </a:r>
            <a:endParaRPr>
              <a:highlight>
                <a:schemeClr val="accent4"/>
              </a:highlight>
              <a:latin typeface="Prata"/>
              <a:ea typeface="Prata"/>
              <a:cs typeface="Prata"/>
              <a:sym typeface="Prata"/>
            </a:endParaRPr>
          </a:p>
          <a:p>
            <a:pPr indent="0" lvl="0" marL="0" rtl="0" algn="l">
              <a:spcBef>
                <a:spcPts val="1000"/>
              </a:spcBef>
              <a:spcAft>
                <a:spcPts val="0"/>
              </a:spcAft>
              <a:buNone/>
            </a:pPr>
            <a:r>
              <a:rPr lang="en">
                <a:latin typeface="Prata"/>
                <a:ea typeface="Prata"/>
                <a:cs typeface="Prata"/>
                <a:sym typeface="Prata"/>
              </a:rPr>
              <a:t>Normal Distribution of Data</a:t>
            </a:r>
            <a:endParaRPr>
              <a:latin typeface="Prata"/>
              <a:ea typeface="Prata"/>
              <a:cs typeface="Prata"/>
              <a:sym typeface="Prata"/>
            </a:endParaRPr>
          </a:p>
          <a:p>
            <a:pPr indent="0" lvl="0" marL="0" rtl="0" algn="l">
              <a:spcBef>
                <a:spcPts val="1000"/>
              </a:spcBef>
              <a:spcAft>
                <a:spcPts val="0"/>
              </a:spcAft>
              <a:buNone/>
            </a:pPr>
            <a:r>
              <a:rPr lang="en">
                <a:latin typeface="Prata"/>
                <a:ea typeface="Prata"/>
                <a:cs typeface="Prata"/>
                <a:sym typeface="Prata"/>
              </a:rPr>
              <a:t>Unequal Variances due to difference in Sample Size</a:t>
            </a:r>
            <a:endParaRPr>
              <a:latin typeface="Prata"/>
              <a:ea typeface="Prata"/>
              <a:cs typeface="Prata"/>
              <a:sym typeface="Prata"/>
            </a:endParaRPr>
          </a:p>
          <a:p>
            <a:pPr indent="0" lvl="0" marL="0" rtl="0" algn="l">
              <a:spcBef>
                <a:spcPts val="1000"/>
              </a:spcBef>
              <a:spcAft>
                <a:spcPts val="1200"/>
              </a:spcAft>
              <a:buNone/>
            </a:pPr>
            <a:r>
              <a:t/>
            </a:r>
            <a:endParaRPr>
              <a:solidFill>
                <a:schemeClr val="hlink"/>
              </a:solidFill>
              <a:latin typeface="Prata"/>
              <a:ea typeface="Prata"/>
              <a:cs typeface="Prata"/>
              <a:sym typeface="Pra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524325" y="310125"/>
            <a:ext cx="3018900" cy="500100"/>
          </a:xfrm>
          <a:prstGeom prst="rect">
            <a:avLst/>
          </a:prstGeom>
        </p:spPr>
        <p:txBody>
          <a:bodyPr anchorCtr="0" anchor="b" bIns="91425" lIns="91425" spcFirstLastPara="1" rIns="91425" wrap="square" tIns="91425">
            <a:noAutofit/>
          </a:bodyPr>
          <a:lstStyle/>
          <a:p>
            <a:pPr indent="0" lvl="0" marL="0" rtl="0" algn="l">
              <a:lnSpc>
                <a:spcPct val="106999"/>
              </a:lnSpc>
              <a:spcBef>
                <a:spcPts val="0"/>
              </a:spcBef>
              <a:spcAft>
                <a:spcPts val="800"/>
              </a:spcAft>
              <a:buClr>
                <a:schemeClr val="hlink"/>
              </a:buClr>
              <a:buSzPts val="1100"/>
              <a:buFont typeface="Arial"/>
              <a:buNone/>
            </a:pPr>
            <a:r>
              <a:rPr lang="en" sz="1900">
                <a:solidFill>
                  <a:schemeClr val="hlink"/>
                </a:solidFill>
                <a:latin typeface="Prata"/>
                <a:ea typeface="Prata"/>
                <a:cs typeface="Prata"/>
                <a:sym typeface="Prata"/>
              </a:rPr>
              <a:t>Results and Analysis</a:t>
            </a:r>
            <a:endParaRPr/>
          </a:p>
        </p:txBody>
      </p:sp>
      <p:cxnSp>
        <p:nvCxnSpPr>
          <p:cNvPr id="382" name="Google Shape;382;p42"/>
          <p:cNvCxnSpPr/>
          <p:nvPr/>
        </p:nvCxnSpPr>
        <p:spPr>
          <a:xfrm flipH="1" rot="10800000">
            <a:off x="566500" y="801225"/>
            <a:ext cx="8101800" cy="9000"/>
          </a:xfrm>
          <a:prstGeom prst="straightConnector1">
            <a:avLst/>
          </a:prstGeom>
          <a:noFill/>
          <a:ln cap="flat" cmpd="sng" w="9525">
            <a:solidFill>
              <a:schemeClr val="dk1"/>
            </a:solidFill>
            <a:prstDash val="solid"/>
            <a:round/>
            <a:headEnd len="med" w="med" type="diamond"/>
            <a:tailEnd len="med" w="med" type="diamond"/>
          </a:ln>
        </p:spPr>
      </p:cxnSp>
      <p:sp>
        <p:nvSpPr>
          <p:cNvPr id="383" name="Google Shape;383;p42"/>
          <p:cNvSpPr txBox="1"/>
          <p:nvPr>
            <p:ph idx="1" type="body"/>
          </p:nvPr>
        </p:nvSpPr>
        <p:spPr>
          <a:xfrm>
            <a:off x="486875" y="1076325"/>
            <a:ext cx="3941400" cy="26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Prata"/>
                <a:ea typeface="Prata"/>
                <a:cs typeface="Prata"/>
                <a:sym typeface="Prata"/>
              </a:rPr>
              <a:t>P-value</a:t>
            </a:r>
            <a:r>
              <a:rPr lang="en">
                <a:latin typeface="Prata"/>
                <a:ea typeface="Prata"/>
                <a:cs typeface="Prata"/>
                <a:sym typeface="Prata"/>
              </a:rPr>
              <a:t> = 0.818844 &gt; 0.05</a:t>
            </a:r>
            <a:endParaRPr>
              <a:latin typeface="Prata"/>
              <a:ea typeface="Prata"/>
              <a:cs typeface="Prata"/>
              <a:sym typeface="Prata"/>
            </a:endParaRPr>
          </a:p>
          <a:p>
            <a:pPr indent="0" lvl="0" marL="0" rtl="0" algn="l">
              <a:spcBef>
                <a:spcPts val="1000"/>
              </a:spcBef>
              <a:spcAft>
                <a:spcPts val="0"/>
              </a:spcAft>
              <a:buClr>
                <a:schemeClr val="hlink"/>
              </a:buClr>
              <a:buSzPts val="1100"/>
              <a:buFont typeface="Arial"/>
              <a:buNone/>
            </a:pPr>
            <a:r>
              <a:rPr lang="en">
                <a:latin typeface="Prata"/>
                <a:ea typeface="Prata"/>
                <a:cs typeface="Prata"/>
                <a:sym typeface="Prata"/>
              </a:rPr>
              <a:t>Fail to Reject Null Hypothesis</a:t>
            </a:r>
            <a:endParaRPr>
              <a:latin typeface="Prata"/>
              <a:ea typeface="Prata"/>
              <a:cs typeface="Prata"/>
              <a:sym typeface="Prata"/>
            </a:endParaRPr>
          </a:p>
          <a:p>
            <a:pPr indent="0" lvl="0" marL="0" rtl="0" algn="l">
              <a:spcBef>
                <a:spcPts val="1000"/>
              </a:spcBef>
              <a:spcAft>
                <a:spcPts val="0"/>
              </a:spcAft>
              <a:buClr>
                <a:schemeClr val="hlink"/>
              </a:buClr>
              <a:buSzPts val="1100"/>
              <a:buFont typeface="Arial"/>
              <a:buNone/>
            </a:pPr>
            <a:r>
              <a:rPr lang="en">
                <a:latin typeface="Prata"/>
                <a:ea typeface="Prata"/>
                <a:cs typeface="Prata"/>
                <a:sym typeface="Prata"/>
              </a:rPr>
              <a:t>Cannot conclude that the average points scored by the NBA in the regular season </a:t>
            </a:r>
            <a:r>
              <a:rPr lang="en">
                <a:solidFill>
                  <a:schemeClr val="hlink"/>
                </a:solidFill>
                <a:latin typeface="Prata"/>
                <a:ea typeface="Prata"/>
                <a:cs typeface="Prata"/>
                <a:sym typeface="Prata"/>
              </a:rPr>
              <a:t>differs from the average points scored by NBA players in the postseason.</a:t>
            </a:r>
            <a:endParaRPr>
              <a:solidFill>
                <a:schemeClr val="hlink"/>
              </a:solidFill>
              <a:latin typeface="Prata"/>
              <a:ea typeface="Prata"/>
              <a:cs typeface="Prata"/>
              <a:sym typeface="Prata"/>
            </a:endParaRPr>
          </a:p>
          <a:p>
            <a:pPr indent="0" lvl="0" marL="0" rtl="0" algn="l">
              <a:spcBef>
                <a:spcPts val="1000"/>
              </a:spcBef>
              <a:spcAft>
                <a:spcPts val="1200"/>
              </a:spcAft>
              <a:buClr>
                <a:schemeClr val="hlink"/>
              </a:buClr>
              <a:buSzPts val="1100"/>
              <a:buFont typeface="Arial"/>
              <a:buNone/>
            </a:pPr>
            <a:r>
              <a:rPr lang="en">
                <a:solidFill>
                  <a:schemeClr val="hlink"/>
                </a:solidFill>
                <a:latin typeface="Prata"/>
                <a:ea typeface="Prata"/>
                <a:cs typeface="Prata"/>
                <a:sym typeface="Prata"/>
              </a:rPr>
              <a:t>Expel the notion that NBA players do not try as hard in the regular season as postseason</a:t>
            </a:r>
            <a:endParaRPr>
              <a:solidFill>
                <a:schemeClr val="hlink"/>
              </a:solidFill>
              <a:latin typeface="Prata"/>
              <a:ea typeface="Prata"/>
              <a:cs typeface="Prata"/>
              <a:sym typeface="Prata"/>
            </a:endParaRPr>
          </a:p>
        </p:txBody>
      </p:sp>
      <p:pic>
        <p:nvPicPr>
          <p:cNvPr id="384" name="Google Shape;384;p42"/>
          <p:cNvPicPr preferRelativeResize="0"/>
          <p:nvPr/>
        </p:nvPicPr>
        <p:blipFill>
          <a:blip r:embed="rId3">
            <a:alphaModFix/>
          </a:blip>
          <a:stretch>
            <a:fillRect/>
          </a:stretch>
        </p:blipFill>
        <p:spPr>
          <a:xfrm>
            <a:off x="4428125" y="972150"/>
            <a:ext cx="4240175" cy="282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type="title"/>
          </p:nvPr>
        </p:nvSpPr>
        <p:spPr>
          <a:xfrm>
            <a:off x="3998950" y="2320125"/>
            <a:ext cx="4490400" cy="66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Prata"/>
                <a:ea typeface="Prata"/>
                <a:cs typeface="Prata"/>
                <a:sym typeface="Prata"/>
              </a:rPr>
              <a:t>Chi-Squared</a:t>
            </a:r>
            <a:endParaRPr>
              <a:latin typeface="Prata"/>
              <a:ea typeface="Prata"/>
              <a:cs typeface="Prata"/>
              <a:sym typeface="Prata"/>
            </a:endParaRPr>
          </a:p>
          <a:p>
            <a:pPr indent="0" lvl="0" marL="0" rtl="0" algn="l">
              <a:spcBef>
                <a:spcPts val="0"/>
              </a:spcBef>
              <a:spcAft>
                <a:spcPts val="0"/>
              </a:spcAft>
              <a:buClr>
                <a:schemeClr val="dk1"/>
              </a:buClr>
              <a:buSzPts val="1100"/>
              <a:buFont typeface="Arial"/>
              <a:buNone/>
            </a:pPr>
            <a:r>
              <a:rPr lang="en">
                <a:latin typeface="Prata"/>
                <a:ea typeface="Prata"/>
                <a:cs typeface="Prata"/>
                <a:sym typeface="Prata"/>
              </a:rPr>
              <a:t>Goodness of Fit</a:t>
            </a:r>
            <a:endParaRPr>
              <a:latin typeface="Prata"/>
              <a:ea typeface="Prata"/>
              <a:cs typeface="Prata"/>
              <a:sym typeface="Prata"/>
            </a:endParaRPr>
          </a:p>
        </p:txBody>
      </p:sp>
      <p:sp>
        <p:nvSpPr>
          <p:cNvPr id="390" name="Google Shape;390;p43"/>
          <p:cNvSpPr txBox="1"/>
          <p:nvPr>
            <p:ph idx="2" type="title"/>
          </p:nvPr>
        </p:nvSpPr>
        <p:spPr>
          <a:xfrm>
            <a:off x="2025350" y="1560825"/>
            <a:ext cx="14301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fety at Workplace Consulting Toolkit by Slidesgo">
  <a:themeElements>
    <a:clrScheme name="Simple Light">
      <a:dk1>
        <a:srgbClr val="191919"/>
      </a:dk1>
      <a:lt1>
        <a:srgbClr val="666666"/>
      </a:lt1>
      <a:dk2>
        <a:srgbClr val="999999"/>
      </a:dk2>
      <a:lt2>
        <a:srgbClr val="B7B7B7"/>
      </a:lt2>
      <a:accent1>
        <a:srgbClr val="DCDDDE"/>
      </a:accent1>
      <a:accent2>
        <a:srgbClr val="E0E2E4"/>
      </a:accent2>
      <a:accent3>
        <a:srgbClr val="FDFDF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