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8" r:id="rId3"/>
    <p:sldId id="260" r:id="rId4"/>
    <p:sldId id="270" r:id="rId5"/>
    <p:sldId id="264" r:id="rId6"/>
    <p:sldId id="265" r:id="rId7"/>
    <p:sldId id="271" r:id="rId8"/>
    <p:sldId id="266" r:id="rId9"/>
    <p:sldId id="283" r:id="rId10"/>
    <p:sldId id="284" r:id="rId11"/>
    <p:sldId id="285" r:id="rId12"/>
    <p:sldId id="286" r:id="rId13"/>
    <p:sldId id="267" r:id="rId14"/>
    <p:sldId id="268" r:id="rId15"/>
    <p:sldId id="295" r:id="rId16"/>
    <p:sldId id="293" r:id="rId17"/>
    <p:sldId id="277" r:id="rId18"/>
    <p:sldId id="278" r:id="rId19"/>
    <p:sldId id="279" r:id="rId20"/>
    <p:sldId id="280" r:id="rId21"/>
    <p:sldId id="281" r:id="rId22"/>
    <p:sldId id="288" r:id="rId23"/>
    <p:sldId id="290" r:id="rId24"/>
    <p:sldId id="291" r:id="rId25"/>
    <p:sldId id="289" r:id="rId26"/>
    <p:sldId id="292" r:id="rId27"/>
  </p:sldIdLst>
  <p:sldSz cx="9144000" cy="6858000" type="screen4x3"/>
  <p:notesSz cx="6858000" cy="91440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040B"/>
    <a:srgbClr val="0000FF"/>
    <a:srgbClr val="313437"/>
    <a:srgbClr val="404447"/>
    <a:srgbClr val="FFFFFF"/>
    <a:srgbClr val="22B3E9"/>
    <a:srgbClr val="AA0810"/>
    <a:srgbClr val="252525"/>
    <a:srgbClr val="4B7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05" autoAdjust="0"/>
  </p:normalViewPr>
  <p:slideViewPr>
    <p:cSldViewPr>
      <p:cViewPr varScale="1">
        <p:scale>
          <a:sx n="106" d="100"/>
          <a:sy n="106" d="100"/>
        </p:scale>
        <p:origin x="176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76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6E00E7E-5C7B-4675-AB58-A704D7C513F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7933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81AB5F-7B5A-435C-9464-5B2DC66E746C}" type="datetimeFigureOut">
              <a:rPr lang="ko-KR" altLang="en-US"/>
              <a:pPr/>
              <a:t>2019-09-11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2463F2-1E19-4374-991C-3F8B9382458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552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0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7171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30306E7-56D2-43EF-8DCF-04D087181567}" type="slidenum">
              <a:rPr lang="ko-KR" altLang="en-US" sz="1200"/>
              <a:pPr eaLnBrk="1" hangingPunct="1"/>
              <a:t>1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91180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28987" y="1616470"/>
            <a:ext cx="5371206" cy="1757592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4800" b="0">
                <a:solidFill>
                  <a:srgbClr val="404447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049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621592"/>
            <a:ext cx="7704856" cy="562074"/>
          </a:xfrm>
          <a:prstGeom prst="rect">
            <a:avLst/>
          </a:prstGeom>
        </p:spPr>
        <p:txBody>
          <a:bodyPr/>
          <a:lstStyle>
            <a:lvl1pPr>
              <a:defRPr sz="2900">
                <a:solidFill>
                  <a:srgbClr val="40444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556793"/>
            <a:ext cx="7704856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z="1600" b="0" kern="1200" dirty="0" smtClean="0">
                <a:solidFill>
                  <a:srgbClr val="404447"/>
                </a:solidFill>
                <a:latin typeface="맑은 고딕" charset="0"/>
                <a:ea typeface="맑은 고딕" charset="0"/>
                <a:cs typeface="맑은 고딕" charset="0"/>
              </a:defRPr>
            </a:lvl1pPr>
            <a:lvl2pPr>
              <a:defRPr lang="ko-KR" altLang="en-US" sz="1600" b="0" kern="1200" dirty="0" smtClean="0">
                <a:solidFill>
                  <a:srgbClr val="404447"/>
                </a:solidFill>
                <a:latin typeface="굴림" charset="0"/>
                <a:ea typeface="굴림" charset="0"/>
              </a:defRPr>
            </a:lvl2pPr>
            <a:lvl3pPr>
              <a:defRPr lang="ko-KR" altLang="en-US" sz="1600" b="0" kern="1200" dirty="0" smtClean="0">
                <a:solidFill>
                  <a:srgbClr val="404447"/>
                </a:solidFill>
                <a:latin typeface="굴림" charset="0"/>
                <a:ea typeface="굴림" charset="0"/>
              </a:defRPr>
            </a:lvl3pPr>
            <a:lvl4pPr>
              <a:defRPr lang="ko-KR" altLang="en-US" sz="1600" b="0" kern="1200" dirty="0" smtClean="0">
                <a:solidFill>
                  <a:srgbClr val="404447"/>
                </a:solidFill>
                <a:latin typeface="굴림" charset="0"/>
                <a:ea typeface="굴림" charset="0"/>
              </a:defRPr>
            </a:lvl4pPr>
            <a:lvl5pPr>
              <a:defRPr lang="ko-KR" altLang="en-US" sz="1600" b="0" kern="1200" dirty="0">
                <a:solidFill>
                  <a:srgbClr val="404447"/>
                </a:solidFill>
                <a:latin typeface="굴림" charset="0"/>
                <a:ea typeface="굴림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300788" y="6237288"/>
            <a:ext cx="2087562" cy="2555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B7E3D9E-B143-450D-B523-FFA19F16DCA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51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2"/>
          <p:cNvCxnSpPr>
            <a:cxnSpLocks noChangeShapeType="1"/>
          </p:cNvCxnSpPr>
          <p:nvPr userDrawn="1"/>
        </p:nvCxnSpPr>
        <p:spPr bwMode="auto">
          <a:xfrm>
            <a:off x="0" y="836712"/>
            <a:ext cx="9144000" cy="0"/>
          </a:xfrm>
          <a:prstGeom prst="line">
            <a:avLst/>
          </a:prstGeom>
          <a:noFill/>
          <a:ln w="19050" cmpd="sng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</p:spPr>
      </p:cxn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8C735-ED08-4387-8191-EA862DDBAB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2" r:id="rId1"/>
    <p:sldLayoutId id="2147484283" r:id="rId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+mj-lt"/>
          <a:ea typeface="+mj-ea"/>
          <a:cs typeface="HY헤드라인M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 b="1">
          <a:solidFill>
            <a:schemeClr val="tx1"/>
          </a:solidFill>
          <a:latin typeface="+mn-lt"/>
          <a:ea typeface="+mn-ea"/>
          <a:cs typeface="굴림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500" b="1">
          <a:solidFill>
            <a:schemeClr val="tx1"/>
          </a:solidFill>
          <a:latin typeface="+mn-lt"/>
          <a:ea typeface="+mn-ea"/>
          <a:cs typeface="굴림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  <a:ea typeface="+mn-ea"/>
          <a:cs typeface="굴림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500" b="1">
          <a:solidFill>
            <a:schemeClr val="tx1"/>
          </a:solidFill>
          <a:latin typeface="+mn-lt"/>
          <a:ea typeface="+mn-ea"/>
          <a:cs typeface="굴림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  <a:cs typeface="굴림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 bwMode="auto">
          <a:xfrm>
            <a:off x="611560" y="620688"/>
            <a:ext cx="7171704" cy="1757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IT </a:t>
            </a:r>
            <a:r>
              <a:rPr lang="ko-KR" altLang="en-US">
                <a:solidFill>
                  <a:srgbClr val="7E040B"/>
                </a:solidFill>
              </a:rPr>
              <a:t>개론</a:t>
            </a:r>
            <a:endParaRPr lang="en-US" altLang="ko-KR">
              <a:solidFill>
                <a:srgbClr val="7E040B"/>
              </a:solidFill>
            </a:endParaRPr>
          </a:p>
        </p:txBody>
      </p:sp>
      <p:sp>
        <p:nvSpPr>
          <p:cNvPr id="6146" name="TextBox 1"/>
          <p:cNvSpPr txBox="1">
            <a:spLocks noChangeArrowheads="1"/>
          </p:cNvSpPr>
          <p:nvPr/>
        </p:nvSpPr>
        <p:spPr bwMode="auto">
          <a:xfrm>
            <a:off x="539552" y="1700808"/>
            <a:ext cx="82089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ko-KR" sz="4000" b="1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r>
              <a:rPr lang="ko-KR" altLang="en-US" sz="4000" b="1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  <a:r>
              <a:rPr lang="en-US" altLang="ko-KR" sz="4000" b="1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4000" b="1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처리</a:t>
            </a:r>
            <a:r>
              <a:rPr lang="en-US" altLang="ko-KR" sz="4000" b="1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4000" b="1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예외 처리</a:t>
            </a:r>
            <a:endParaRPr lang="en-US" altLang="ko-KR" sz="4000" b="1" dirty="0">
              <a:solidFill>
                <a:srgbClr val="404447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파일 입력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파일 내용을 통째로 읽어 들여 한 줄씩 리스트에 저장 </a:t>
            </a:r>
            <a:r>
              <a:rPr lang="en-US" altLang="ko-KR" sz="2400" b="1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- 2</a:t>
            </a: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ko-KR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10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71077" y="2323942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4221088"/>
            <a:ext cx="6391493" cy="1938992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f = open('data.txt', 'r')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L = []</a:t>
            </a:r>
          </a:p>
          <a:p>
            <a:pPr algn="l"/>
            <a:endParaRPr lang="en-US" altLang="ko-KR" sz="1000" b="1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for line in f: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    </a:t>
            </a:r>
            <a:r>
              <a:rPr lang="en-US" altLang="ko-KR" sz="2000" b="1" dirty="0" err="1">
                <a:latin typeface="Consolas" panose="020B0609020204030204" pitchFamily="49" charset="0"/>
              </a:rPr>
              <a:t>L.append</a:t>
            </a:r>
            <a:r>
              <a:rPr lang="en-US" altLang="ko-KR" sz="2000" b="1" dirty="0">
                <a:latin typeface="Consolas" panose="020B0609020204030204" pitchFamily="49" charset="0"/>
              </a:rPr>
              <a:t>([</a:t>
            </a:r>
            <a:r>
              <a:rPr lang="en-US" altLang="ko-KR" sz="2000" b="1" dirty="0" err="1">
                <a:latin typeface="Consolas" panose="020B0609020204030204" pitchFamily="49" charset="0"/>
              </a:rPr>
              <a:t>int</a:t>
            </a:r>
            <a:r>
              <a:rPr lang="en-US" altLang="ko-KR" sz="2000" b="1" dirty="0">
                <a:latin typeface="Consolas" panose="020B0609020204030204" pitchFamily="49" charset="0"/>
              </a:rPr>
              <a:t>(x) for x in </a:t>
            </a:r>
            <a:r>
              <a:rPr lang="en-US" altLang="ko-KR" sz="2000" b="1" dirty="0" err="1">
                <a:latin typeface="Consolas" panose="020B0609020204030204" pitchFamily="49" charset="0"/>
              </a:rPr>
              <a:t>line.split</a:t>
            </a:r>
            <a:r>
              <a:rPr lang="en-US" altLang="ko-KR" sz="2000" b="1" dirty="0">
                <a:latin typeface="Consolas" panose="020B0609020204030204" pitchFamily="49" charset="0"/>
              </a:rPr>
              <a:t>()])</a:t>
            </a:r>
          </a:p>
          <a:p>
            <a:pPr algn="l"/>
            <a:endParaRPr lang="en-US" altLang="ko-KR" sz="1000" b="1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print(L)</a:t>
            </a:r>
            <a:endParaRPr lang="ko-KR" altLang="en-US" sz="2000" b="1" dirty="0"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132856"/>
            <a:ext cx="1304493" cy="1800200"/>
          </a:xfrm>
          <a:prstGeom prst="rect">
            <a:avLst/>
          </a:prstGeom>
          <a:ln>
            <a:solidFill>
              <a:srgbClr val="7E040B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852936"/>
            <a:ext cx="6732850" cy="3054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5536" y="1772816"/>
            <a:ext cx="6034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파일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한 줄에 여러 개의 정수가 저장되어 있음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3443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파일 입력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파일 내용을 통째로 읽어 들여 한 줄씩 사전에 저장 </a:t>
            </a:r>
            <a:r>
              <a:rPr lang="en-US" altLang="ko-KR" sz="2400" b="1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- 3</a:t>
            </a: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ko-KR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11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9992" y="2348880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4077072"/>
            <a:ext cx="4839786" cy="2554545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D = {}</a:t>
            </a:r>
          </a:p>
          <a:p>
            <a:pPr algn="l"/>
            <a:endParaRPr lang="en-US" altLang="ko-KR" sz="1000" b="1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with open('ban.txt') as f: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    for line in f: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        (key, </a:t>
            </a:r>
            <a:r>
              <a:rPr lang="en-US" altLang="ko-KR" sz="2000" b="1" dirty="0" err="1">
                <a:latin typeface="Consolas" panose="020B0609020204030204" pitchFamily="49" charset="0"/>
              </a:rPr>
              <a:t>val</a:t>
            </a:r>
            <a:r>
              <a:rPr lang="en-US" altLang="ko-KR" sz="2000" b="1" dirty="0">
                <a:latin typeface="Consolas" panose="020B0609020204030204" pitchFamily="49" charset="0"/>
              </a:rPr>
              <a:t>) = </a:t>
            </a:r>
            <a:r>
              <a:rPr lang="en-US" altLang="ko-KR" sz="2000" b="1" dirty="0" err="1">
                <a:latin typeface="Consolas" panose="020B0609020204030204" pitchFamily="49" charset="0"/>
              </a:rPr>
              <a:t>line.split</a:t>
            </a:r>
            <a:r>
              <a:rPr lang="en-US" altLang="ko-KR" sz="2000" b="1" dirty="0"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        D[</a:t>
            </a:r>
            <a:r>
              <a:rPr lang="en-US" altLang="ko-KR" sz="2000" b="1" dirty="0" err="1">
                <a:latin typeface="Consolas" panose="020B0609020204030204" pitchFamily="49" charset="0"/>
              </a:rPr>
              <a:t>int</a:t>
            </a:r>
            <a:r>
              <a:rPr lang="en-US" altLang="ko-KR" sz="2000" b="1" dirty="0">
                <a:latin typeface="Consolas" panose="020B0609020204030204" pitchFamily="49" charset="0"/>
              </a:rPr>
              <a:t>(key)] = </a:t>
            </a:r>
            <a:r>
              <a:rPr lang="en-US" altLang="ko-KR" sz="2000" b="1" dirty="0" err="1">
                <a:latin typeface="Consolas" panose="020B0609020204030204" pitchFamily="49" charset="0"/>
              </a:rPr>
              <a:t>val</a:t>
            </a:r>
            <a:endParaRPr lang="en-US" altLang="ko-KR" sz="2000" b="1" dirty="0">
              <a:latin typeface="Consolas" panose="020B0609020204030204" pitchFamily="49" charset="0"/>
            </a:endParaRPr>
          </a:p>
          <a:p>
            <a:pPr algn="l"/>
            <a:endParaRPr lang="en-US" altLang="ko-KR" sz="1000" b="1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for key, </a:t>
            </a:r>
            <a:r>
              <a:rPr lang="en-US" altLang="ko-KR" sz="2000" b="1" dirty="0" err="1">
                <a:latin typeface="Consolas" panose="020B0609020204030204" pitchFamily="49" charset="0"/>
              </a:rPr>
              <a:t>val</a:t>
            </a:r>
            <a:r>
              <a:rPr lang="en-US" altLang="ko-KR" sz="2000" b="1" dirty="0">
                <a:latin typeface="Consolas" panose="020B0609020204030204" pitchFamily="49" charset="0"/>
              </a:rPr>
              <a:t> in </a:t>
            </a:r>
            <a:r>
              <a:rPr lang="en-US" altLang="ko-KR" sz="2000" b="1" dirty="0" err="1">
                <a:latin typeface="Consolas" panose="020B0609020204030204" pitchFamily="49" charset="0"/>
              </a:rPr>
              <a:t>D.items</a:t>
            </a:r>
            <a:r>
              <a:rPr lang="en-US" altLang="ko-KR" sz="2000" b="1" dirty="0">
                <a:latin typeface="Consolas" panose="020B0609020204030204" pitchFamily="49" charset="0"/>
              </a:rPr>
              <a:t>():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    print(key, </a:t>
            </a:r>
            <a:r>
              <a:rPr lang="en-US" altLang="ko-KR" sz="2000" b="1" dirty="0" err="1">
                <a:latin typeface="Consolas" panose="020B0609020204030204" pitchFamily="49" charset="0"/>
              </a:rPr>
              <a:t>val</a:t>
            </a:r>
            <a:r>
              <a:rPr lang="en-US" altLang="ko-KR" sz="2000" b="1" dirty="0">
                <a:latin typeface="Consolas" panose="020B0609020204030204" pitchFamily="49" charset="0"/>
              </a:rPr>
              <a:t>)</a:t>
            </a:r>
            <a:endParaRPr lang="ko-KR" altLang="en-US" sz="2000" b="1" dirty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060848"/>
            <a:ext cx="1074179" cy="1936174"/>
          </a:xfrm>
          <a:prstGeom prst="rect">
            <a:avLst/>
          </a:prstGeom>
          <a:ln>
            <a:solidFill>
              <a:srgbClr val="7E040B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708920"/>
            <a:ext cx="648072" cy="1134126"/>
          </a:xfrm>
          <a:prstGeom prst="rect">
            <a:avLst/>
          </a:prstGeom>
          <a:ln>
            <a:solidFill>
              <a:srgbClr val="7E040B"/>
            </a:solidFill>
          </a:ln>
        </p:spPr>
      </p:pic>
      <p:sp>
        <p:nvSpPr>
          <p:cNvPr id="5" name="오른쪽 화살표 4"/>
          <p:cNvSpPr/>
          <p:nvPr/>
        </p:nvSpPr>
        <p:spPr bwMode="auto">
          <a:xfrm>
            <a:off x="2915816" y="2996952"/>
            <a:ext cx="1656184" cy="216024"/>
          </a:xfrm>
          <a:prstGeom prst="right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8756" y="1700808"/>
            <a:ext cx="572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파일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한 줄에 정수가 두 개씩 저장되어 있음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119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파일 입력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파일 내용을 통째로 읽어 들여 한 줄씩 사전에 저장 </a:t>
            </a:r>
            <a:r>
              <a:rPr lang="en-US" altLang="ko-KR" sz="2400" b="1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- 4</a:t>
            </a: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ko-KR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688" y="4077072"/>
            <a:ext cx="5404043" cy="2554545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D = {}</a:t>
            </a:r>
          </a:p>
          <a:p>
            <a:pPr algn="l"/>
            <a:endParaRPr lang="en-US" altLang="ko-KR" sz="2000" b="1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f = open('ban_student.txt', 'r')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for line in f: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    items = </a:t>
            </a:r>
            <a:r>
              <a:rPr lang="en-US" altLang="ko-KR" sz="2000" b="1" dirty="0" err="1">
                <a:latin typeface="Consolas" panose="020B0609020204030204" pitchFamily="49" charset="0"/>
              </a:rPr>
              <a:t>line.split</a:t>
            </a:r>
            <a:r>
              <a:rPr lang="en-US" altLang="ko-KR" sz="2000" b="1" dirty="0"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    key, values = items[0], items[1:]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    D[key] = values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print(D)</a:t>
            </a:r>
            <a:endParaRPr lang="ko-KR" altLang="en-US" sz="2000" b="1" dirty="0"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276872"/>
            <a:ext cx="3656581" cy="994022"/>
          </a:xfrm>
          <a:prstGeom prst="rect">
            <a:avLst/>
          </a:prstGeom>
          <a:ln>
            <a:solidFill>
              <a:srgbClr val="7E040B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501008"/>
            <a:ext cx="8504759" cy="5289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9552" y="1844824"/>
            <a:ext cx="741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파일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한 줄에 임의의 개수의 다양한 자료형이 저장되어 있음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6300788" y="6237288"/>
            <a:ext cx="2087562" cy="255587"/>
          </a:xfrm>
        </p:spPr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12</a:t>
            </a:fld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748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3.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파일 출력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write()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13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772816"/>
            <a:ext cx="4693914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f = open("subject.txt", "w")</a:t>
            </a:r>
          </a:p>
          <a:p>
            <a:pPr algn="l">
              <a:lnSpc>
                <a:spcPct val="150000"/>
              </a:lnSpc>
            </a:pP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f.</a:t>
            </a:r>
            <a:r>
              <a:rPr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('hello world')</a:t>
            </a:r>
          </a:p>
          <a:p>
            <a:pPr algn="l">
              <a:lnSpc>
                <a:spcPct val="150000"/>
              </a:lnSpc>
            </a:pP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f.</a:t>
            </a:r>
            <a:r>
              <a:rPr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('python programming')</a:t>
            </a:r>
          </a:p>
          <a:p>
            <a:pPr algn="l">
              <a:lnSpc>
                <a:spcPct val="150000"/>
              </a:lnSpc>
            </a:pP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f.</a:t>
            </a:r>
            <a:r>
              <a:rPr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('good bye')  </a:t>
            </a:r>
          </a:p>
          <a:p>
            <a:pPr algn="l">
              <a:lnSpc>
                <a:spcPct val="150000"/>
              </a:lnSpc>
            </a:pP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f.close()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25144"/>
            <a:ext cx="5511012" cy="1512168"/>
          </a:xfrm>
          <a:prstGeom prst="rect">
            <a:avLst/>
          </a:prstGeom>
          <a:noFill/>
          <a:ln w="9525">
            <a:solidFill>
              <a:srgbClr val="7E040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95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3.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파일 출력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writelines()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14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1844824"/>
            <a:ext cx="718177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f = open("subject2.txt", "w")</a:t>
            </a:r>
          </a:p>
          <a:p>
            <a:pPr algn="l">
              <a:lnSpc>
                <a:spcPct val="150000"/>
              </a:lnSpc>
            </a:pP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f.</a:t>
            </a:r>
            <a:r>
              <a:rPr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writelines</a:t>
            </a: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(['hello\n','world\n','python\n',</a:t>
            </a:r>
          </a:p>
          <a:p>
            <a:pPr algn="l">
              <a:lnSpc>
                <a:spcPct val="150000"/>
              </a:lnSpc>
            </a:pP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              'programming','good','bye'])</a:t>
            </a:r>
          </a:p>
          <a:p>
            <a:pPr algn="l">
              <a:lnSpc>
                <a:spcPct val="150000"/>
              </a:lnSpc>
            </a:pP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f.close()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93096"/>
            <a:ext cx="3837409" cy="1987847"/>
          </a:xfrm>
          <a:prstGeom prst="rect">
            <a:avLst/>
          </a:prstGeom>
          <a:noFill/>
          <a:ln w="9525">
            <a:solidFill>
              <a:srgbClr val="7E040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738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4.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예외 처리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14325" y="2040944"/>
            <a:ext cx="571072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try: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kumimoji="0" lang="ko-KR" altLang="en-US" sz="2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코드</a:t>
            </a:r>
            <a:r>
              <a:rPr kumimoji="0" lang="en-US" altLang="ko-KR" sz="2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kumimoji="0" lang="ko-KR" altLang="en-US" sz="2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코드</a:t>
            </a:r>
            <a:r>
              <a:rPr kumimoji="0" lang="en-US" altLang="ko-KR" sz="2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…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except (</a:t>
            </a:r>
            <a:r>
              <a:rPr kumimoji="0" lang="ko-KR" altLang="en-US" sz="2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예외</a:t>
            </a:r>
            <a:r>
              <a:rPr kumimoji="0" lang="en-US" altLang="ko-KR" sz="2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):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kumimoji="0" lang="ko-KR" altLang="en-US" sz="2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코드</a:t>
            </a:r>
            <a:r>
              <a:rPr kumimoji="0" lang="en-US" altLang="ko-KR" sz="2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kumimoji="0" lang="ko-KR" altLang="en-US" sz="2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코드</a:t>
            </a:r>
            <a:r>
              <a:rPr kumimoji="0" lang="en-US" altLang="ko-KR" sz="2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…</a:t>
            </a: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404851" y="2269375"/>
            <a:ext cx="3333404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" name="직선 화살표 연결선 4"/>
          <p:cNvCxnSpPr/>
          <p:nvPr/>
        </p:nvCxnSpPr>
        <p:spPr>
          <a:xfrm>
            <a:off x="3325091" y="4006735"/>
            <a:ext cx="822960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" name="직선 화살표 연결선 5"/>
          <p:cNvCxnSpPr/>
          <p:nvPr/>
        </p:nvCxnSpPr>
        <p:spPr>
          <a:xfrm>
            <a:off x="2344189" y="4606900"/>
            <a:ext cx="2394066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" name="직사각형 6"/>
          <p:cNvSpPr/>
          <p:nvPr/>
        </p:nvSpPr>
        <p:spPr>
          <a:xfrm>
            <a:off x="4738255" y="2069320"/>
            <a:ext cx="38231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try </a:t>
            </a:r>
            <a:r>
              <a:rPr kumimoji="0" lang="ko-KR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블록의 코드를 실행한다</a:t>
            </a:r>
            <a:r>
              <a:rPr kumimoji="0" lang="en-US" altLang="ko-KR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222865" y="3808221"/>
            <a:ext cx="45054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만약 조건으로 걸어둔 예외가 발생하면</a:t>
            </a:r>
            <a:endParaRPr kumimoji="0" lang="en-US" altLang="ko-KR" sz="2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38255" y="4406845"/>
            <a:ext cx="38231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이쪽 블록의 코드를 실행한다</a:t>
            </a:r>
            <a:r>
              <a:rPr kumimoji="0" lang="en-US" altLang="ko-KR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21971" y="2469430"/>
            <a:ext cx="1113905" cy="1246359"/>
          </a:xfrm>
          <a:prstGeom prst="rect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30284" y="4422371"/>
            <a:ext cx="1113905" cy="143500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2649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4.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예외 처리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구문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에러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(syntax error)</a:t>
            </a: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문법 에러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16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2492896"/>
            <a:ext cx="733726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print('hello world)  </a:t>
            </a:r>
          </a:p>
          <a:p>
            <a:pPr algn="l"/>
            <a:endParaRPr lang="en-US" altLang="ko-KR" sz="2200" b="1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SyntaxError</a:t>
            </a:r>
            <a:r>
              <a:rPr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EOL while scanning string literal</a:t>
            </a:r>
          </a:p>
          <a:p>
            <a:pPr algn="l"/>
            <a:endParaRPr lang="en-US" altLang="ko-KR" sz="2200" b="1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 = 100</a:t>
            </a:r>
          </a:p>
          <a:p>
            <a:pPr algn="l"/>
            <a:r>
              <a:rPr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if a &gt; 100 ; print(a)</a:t>
            </a:r>
          </a:p>
          <a:p>
            <a:pPr algn="l"/>
            <a:endParaRPr lang="en-US" altLang="ko-KR" sz="2200" b="1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SyntaxError</a:t>
            </a:r>
            <a:r>
              <a:rPr lang="en-US" altLang="ko-KR" sz="2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invalid syntax</a:t>
            </a:r>
            <a:endParaRPr lang="ko-KR" altLang="en-US" sz="2200" b="1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391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4.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예외 처리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예외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(exception)</a:t>
            </a: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구문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에러가 없이 잘 작성된 코드라도 실행 도중에 에러가 발생할 수 있다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이러한 잠재적인 에러를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예외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한다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17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2924944"/>
            <a:ext cx="8398453" cy="330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print(x)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Traceback (most recent call last):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  File "&lt;pyshell#3&gt;", line 1, in &lt;module&gt;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    print(x)</a:t>
            </a:r>
          </a:p>
          <a:p>
            <a:pPr algn="l"/>
            <a:r>
              <a:rPr lang="en-US" altLang="ko-KR" sz="19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NameError</a:t>
            </a:r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: name 'x' is not defined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&gt;&gt;&gt; a = 1 ; b = 'A'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&gt;&gt;&gt; a + b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Traceback (most recent call last):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  File "&lt;pyshell#13&gt;", line 1, in &lt;module&gt;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    a + b</a:t>
            </a:r>
          </a:p>
          <a:p>
            <a:pPr algn="l"/>
            <a:r>
              <a:rPr lang="en-US" altLang="ko-KR" sz="19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: unsupported operand type(s) for +: 'int' and 'str'</a:t>
            </a:r>
          </a:p>
        </p:txBody>
      </p:sp>
    </p:spTree>
    <p:extLst>
      <p:ext uri="{BB962C8B-B14F-4D97-AF65-F5344CB8AC3E}">
        <p14:creationId xmlns:p14="http://schemas.microsoft.com/office/powerpoint/2010/main" val="2301185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4.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예외 처리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예외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(exception)</a:t>
            </a: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18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1772816"/>
            <a:ext cx="596830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a = 10; b = 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a / b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Traceback (most recent call last):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File "&lt;pyshell#5&gt;", line 1, in &lt;module&gt;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a / b</a:t>
            </a:r>
          </a:p>
          <a:p>
            <a:pPr algn="l"/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ZeroDivisionError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: division by zero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L = [1,2,3]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print(L[3])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Traceback (most recent call last):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File "&lt;pyshell#8&gt;", line 1, in &lt;module&gt;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print(L[3])</a:t>
            </a:r>
          </a:p>
          <a:p>
            <a:pPr algn="l"/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IndexError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: list index out of range</a:t>
            </a:r>
          </a:p>
        </p:txBody>
      </p:sp>
    </p:spTree>
    <p:extLst>
      <p:ext uri="{BB962C8B-B14F-4D97-AF65-F5344CB8AC3E}">
        <p14:creationId xmlns:p14="http://schemas.microsoft.com/office/powerpoint/2010/main" val="3115706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4.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예외 처리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예외 처리 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19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687354"/>
            <a:ext cx="7492564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ko-KR" altLang="en-US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 algn="l">
              <a:lnSpc>
                <a:spcPts val="3000"/>
              </a:lnSpc>
            </a:pP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&lt;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예외 발생 가능성이 있는 문장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&gt;</a:t>
            </a:r>
          </a:p>
          <a:p>
            <a:pPr algn="l">
              <a:lnSpc>
                <a:spcPts val="3000"/>
              </a:lnSpc>
            </a:pP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&lt;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예외 종류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&gt;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>
              <a:lnSpc>
                <a:spcPts val="3000"/>
              </a:lnSpc>
            </a:pP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&lt;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예외 처리 문장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&gt;</a:t>
            </a:r>
          </a:p>
          <a:p>
            <a:pPr algn="l">
              <a:lnSpc>
                <a:spcPts val="3000"/>
              </a:lnSpc>
            </a:pP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&lt;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예외 종류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&gt;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>
              <a:lnSpc>
                <a:spcPts val="3000"/>
              </a:lnSpc>
            </a:pP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&lt;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예외 처리 문장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&gt;</a:t>
            </a:r>
          </a:p>
          <a:p>
            <a:pPr algn="l">
              <a:lnSpc>
                <a:spcPts val="3000"/>
              </a:lnSpc>
            </a:pP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: </a:t>
            </a:r>
          </a:p>
          <a:p>
            <a:pPr algn="l">
              <a:lnSpc>
                <a:spcPts val="3000"/>
              </a:lnSpc>
            </a:pP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&lt;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예외가 발생하지 않은 경우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수행할 문장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&gt;</a:t>
            </a:r>
          </a:p>
          <a:p>
            <a:pPr algn="l">
              <a:lnSpc>
                <a:spcPts val="3000"/>
              </a:lnSpc>
            </a:pP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finally :</a:t>
            </a:r>
          </a:p>
          <a:p>
            <a:pPr algn="l">
              <a:lnSpc>
                <a:spcPts val="3000"/>
              </a:lnSpc>
            </a:pP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&lt;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예외 발생 유무에 상관없이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try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블록 이후 수행할 문장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7385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>
                <a:solidFill>
                  <a:schemeClr val="tx1"/>
                </a:solidFill>
              </a:rPr>
              <a:t>목차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3568" y="1412776"/>
            <a:ext cx="7704137" cy="4248150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ct val="0"/>
              </a:spcBef>
              <a:buClr>
                <a:srgbClr val="7D0000"/>
              </a:buClr>
              <a:buFont typeface="+mj-lt"/>
              <a:buAutoNum type="arabicPeriod"/>
              <a:defRPr/>
            </a:pPr>
            <a:r>
              <a:rPr lang="ko-KR" altLang="en-US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연결 </a:t>
            </a:r>
            <a:r>
              <a:rPr lang="en-US" altLang="ko-KR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open() </a:t>
            </a:r>
            <a:r>
              <a:rPr lang="ko-KR" altLang="en-US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내장</a:t>
            </a:r>
            <a:r>
              <a:rPr lang="en-US" altLang="ko-KR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z="28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Clr>
                <a:srgbClr val="7D0000"/>
              </a:buClr>
              <a:buFont typeface="+mj-lt"/>
              <a:buAutoNum type="arabicPeriod"/>
              <a:defRPr/>
            </a:pPr>
            <a:r>
              <a:rPr lang="ko-KR" altLang="en-US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입력 </a:t>
            </a:r>
            <a:r>
              <a:rPr lang="en-US" altLang="ko-KR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파일로부터</a:t>
            </a:r>
            <a:r>
              <a:rPr lang="en-US" altLang="ko-KR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읽어오기</a:t>
            </a:r>
            <a:endParaRPr lang="en-US" altLang="ko-KR" sz="28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Clr>
                <a:srgbClr val="7D0000"/>
              </a:buClr>
              <a:buFont typeface="+mj-lt"/>
              <a:buAutoNum type="arabicPeriod"/>
              <a:defRPr/>
            </a:pPr>
            <a:r>
              <a:rPr lang="ko-KR" altLang="en-US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출력 </a:t>
            </a:r>
            <a:r>
              <a:rPr lang="en-US" altLang="ko-KR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파일에 데이터 저장하기</a:t>
            </a:r>
            <a:endParaRPr lang="en-US" altLang="ko-KR" sz="28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Clr>
                <a:srgbClr val="7D0000"/>
              </a:buClr>
              <a:buFont typeface="+mj-lt"/>
              <a:buAutoNum type="arabicPeriod"/>
              <a:defRPr/>
            </a:pPr>
            <a:r>
              <a:rPr lang="ko-KR" altLang="en-US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예외 처리</a:t>
            </a:r>
            <a:endParaRPr lang="en-US" altLang="ko-KR" sz="28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14400" lvl="1" indent="-514350">
              <a:lnSpc>
                <a:spcPct val="150000"/>
              </a:lnSpc>
              <a:spcBef>
                <a:spcPct val="0"/>
              </a:spcBef>
              <a:buClr>
                <a:srgbClr val="7D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구문 에러 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14400" lvl="1" indent="-514350">
              <a:lnSpc>
                <a:spcPct val="150000"/>
              </a:lnSpc>
              <a:spcBef>
                <a:spcPct val="0"/>
              </a:spcBef>
              <a:buClr>
                <a:srgbClr val="7D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예외와 예외 처리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</a:t>
            </a:fld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858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4.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예외 처리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예외 처리 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20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1840" y="2132856"/>
            <a:ext cx="1135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try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블록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2699792" y="2060848"/>
            <a:ext cx="1944216" cy="504056"/>
          </a:xfrm>
          <a:prstGeom prst="rect">
            <a:avLst/>
          </a:prstGeom>
          <a:noFill/>
          <a:ln w="9525" cap="flat" cmpd="sng" algn="ctr">
            <a:solidFill>
              <a:srgbClr val="7E040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4353" y="4077072"/>
            <a:ext cx="1586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except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블록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2627784" y="4005064"/>
            <a:ext cx="1944216" cy="504056"/>
          </a:xfrm>
          <a:prstGeom prst="rect">
            <a:avLst/>
          </a:prstGeom>
          <a:noFill/>
          <a:ln w="9525" cap="flat" cmpd="sng" algn="ctr">
            <a:solidFill>
              <a:srgbClr val="7E040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63369" y="5229200"/>
            <a:ext cx="1527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finally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블록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2627784" y="5157192"/>
            <a:ext cx="1944216" cy="504056"/>
          </a:xfrm>
          <a:prstGeom prst="rect">
            <a:avLst/>
          </a:prstGeom>
          <a:noFill/>
          <a:ln w="9525" cap="flat" cmpd="sng" algn="ctr">
            <a:solidFill>
              <a:srgbClr val="7E040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순서도: 판단 7"/>
          <p:cNvSpPr/>
          <p:nvPr/>
        </p:nvSpPr>
        <p:spPr bwMode="auto">
          <a:xfrm>
            <a:off x="2627784" y="2924944"/>
            <a:ext cx="2088232" cy="720080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rgbClr val="7E040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87824" y="3068960"/>
            <a:ext cx="1300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예외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발생</a:t>
            </a:r>
          </a:p>
        </p:txBody>
      </p:sp>
      <p:cxnSp>
        <p:nvCxnSpPr>
          <p:cNvPr id="18" name="직선 화살표 연결선 17"/>
          <p:cNvCxnSpPr>
            <a:stCxn id="7" idx="2"/>
            <a:endCxn id="8" idx="0"/>
          </p:cNvCxnSpPr>
          <p:nvPr/>
        </p:nvCxnSpPr>
        <p:spPr bwMode="auto">
          <a:xfrm>
            <a:off x="3671900" y="2564904"/>
            <a:ext cx="0" cy="36004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7E040B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직선 화살표 연결선 19"/>
          <p:cNvCxnSpPr/>
          <p:nvPr/>
        </p:nvCxnSpPr>
        <p:spPr bwMode="auto">
          <a:xfrm>
            <a:off x="3635896" y="3645024"/>
            <a:ext cx="0" cy="36004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7E040B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직선 화살표 연결선 20"/>
          <p:cNvCxnSpPr/>
          <p:nvPr/>
        </p:nvCxnSpPr>
        <p:spPr bwMode="auto">
          <a:xfrm>
            <a:off x="3635896" y="4509120"/>
            <a:ext cx="0" cy="64807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7E040B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5734324" y="4077072"/>
            <a:ext cx="1258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else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블록</a:t>
            </a:r>
          </a:p>
        </p:txBody>
      </p:sp>
      <p:sp>
        <p:nvSpPr>
          <p:cNvPr id="23" name="직사각형 22"/>
          <p:cNvSpPr/>
          <p:nvPr/>
        </p:nvSpPr>
        <p:spPr bwMode="auto">
          <a:xfrm>
            <a:off x="5364088" y="4005064"/>
            <a:ext cx="1944216" cy="504056"/>
          </a:xfrm>
          <a:prstGeom prst="rect">
            <a:avLst/>
          </a:prstGeom>
          <a:noFill/>
          <a:ln w="9525" cap="flat" cmpd="sng" algn="ctr">
            <a:solidFill>
              <a:srgbClr val="7E040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75856" y="3573016"/>
            <a:ext cx="325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16016" y="2924944"/>
            <a:ext cx="325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8" name="직선 연결선 27"/>
          <p:cNvCxnSpPr>
            <a:stCxn id="8" idx="3"/>
          </p:cNvCxnSpPr>
          <p:nvPr/>
        </p:nvCxnSpPr>
        <p:spPr bwMode="auto">
          <a:xfrm>
            <a:off x="4716016" y="3284984"/>
            <a:ext cx="1512168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7E040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직선 화살표 연결선 30"/>
          <p:cNvCxnSpPr/>
          <p:nvPr/>
        </p:nvCxnSpPr>
        <p:spPr bwMode="auto">
          <a:xfrm>
            <a:off x="6228184" y="3284984"/>
            <a:ext cx="0" cy="72008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7E040B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직선 화살표 연결선 32"/>
          <p:cNvCxnSpPr/>
          <p:nvPr/>
        </p:nvCxnSpPr>
        <p:spPr bwMode="auto">
          <a:xfrm>
            <a:off x="6228184" y="4509120"/>
            <a:ext cx="0" cy="36004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7E040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직선 화살표 연결선 34"/>
          <p:cNvCxnSpPr/>
          <p:nvPr/>
        </p:nvCxnSpPr>
        <p:spPr bwMode="auto">
          <a:xfrm flipH="1">
            <a:off x="3635896" y="4869160"/>
            <a:ext cx="2592288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7E040B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06697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4.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예외 처리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예외 처리 예 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21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3568" y="1916832"/>
            <a:ext cx="2300630" cy="1938992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a = 5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b = 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print('a :', a)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print('b :', b)</a:t>
            </a:r>
          </a:p>
          <a:p>
            <a:pPr algn="l"/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a / b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print(c)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03848" y="1916832"/>
            <a:ext cx="4980851" cy="3477875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a = 5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b = 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print('a :', a)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print('b :', b)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c = a / b</a:t>
            </a:r>
          </a:p>
          <a:p>
            <a:pPr algn="l"/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ZeroDivisionError: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print('cannot divide by zero')</a:t>
            </a:r>
          </a:p>
          <a:p>
            <a:pPr algn="l"/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print(c)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3" y="5517232"/>
            <a:ext cx="3242931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1794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4.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예외 처리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예외 처리 예 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22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2" y="1988840"/>
            <a:ext cx="2582758" cy="3477875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a = 5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b = 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L = [1,2,3]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print('hello')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a / b</a:t>
            </a:r>
          </a:p>
          <a:p>
            <a:pPr algn="l"/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print(x)</a:t>
            </a:r>
          </a:p>
          <a:p>
            <a:pPr algn="l"/>
            <a:r>
              <a:rPr lang="en-US" altLang="ko-KR" sz="20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print(L[3])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print('good bye')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15816" y="908720"/>
            <a:ext cx="5545108" cy="5786199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a = 5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b = 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L = [1,2,3]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print('hello')</a:t>
            </a:r>
          </a:p>
          <a:p>
            <a:pPr algn="l"/>
            <a:endParaRPr lang="en-US" altLang="ko-KR" sz="1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try 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c = a / b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print(x)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print(L[3])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except </a:t>
            </a:r>
            <a:r>
              <a:rPr lang="en-US" altLang="ko-KR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ZeroDivisionError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print('cannot divide by zero !!!')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except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NameError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print('no variable named "x"')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except </a:t>
            </a:r>
            <a:r>
              <a:rPr lang="en-US" altLang="ko-KR" sz="20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IndexError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print('out of indexing in list')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print('else part')</a:t>
            </a:r>
          </a:p>
          <a:p>
            <a:pPr algn="l"/>
            <a:endParaRPr lang="en-US" altLang="ko-KR" sz="1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print('good bye')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340768"/>
            <a:ext cx="3283565" cy="792088"/>
          </a:xfrm>
          <a:prstGeom prst="rect">
            <a:avLst/>
          </a:prstGeom>
          <a:noFill/>
          <a:ln w="9525">
            <a:solidFill>
              <a:srgbClr val="7E040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988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4.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예외 처리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예외 처리 예 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23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908720"/>
            <a:ext cx="5545108" cy="5786199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a = 5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b = 1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L = [1,2,3]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print('hello')</a:t>
            </a:r>
          </a:p>
          <a:p>
            <a:pPr algn="l"/>
            <a:endParaRPr lang="en-US" altLang="ko-KR" sz="1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try 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c = a / b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print(x)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print(L[3])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except </a:t>
            </a:r>
            <a:r>
              <a:rPr lang="en-US" altLang="ko-KR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ZeroDivisionError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print('cannot divide by zero !!!')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except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NameError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print('no variable named "x"')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except </a:t>
            </a:r>
            <a:r>
              <a:rPr lang="en-US" altLang="ko-KR" sz="20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IndexError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print('out of indexing in list')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print('else part')</a:t>
            </a:r>
          </a:p>
          <a:p>
            <a:pPr algn="l"/>
            <a:endParaRPr lang="en-US" altLang="ko-KR" sz="1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print('good bye')</a:t>
            </a:r>
          </a:p>
        </p:txBody>
      </p:sp>
      <p:cxnSp>
        <p:nvCxnSpPr>
          <p:cNvPr id="5" name="직선 화살표 연결선 4"/>
          <p:cNvCxnSpPr/>
          <p:nvPr/>
        </p:nvCxnSpPr>
        <p:spPr bwMode="auto">
          <a:xfrm flipH="1">
            <a:off x="3923928" y="1412776"/>
            <a:ext cx="1296144" cy="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7E040B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220072" y="1196752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수정하였음</a:t>
            </a:r>
            <a:r>
              <a:rPr lang="en-US" altLang="ko-KR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>
              <a:solidFill>
                <a:srgbClr val="7E04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060848"/>
            <a:ext cx="3079324" cy="864096"/>
          </a:xfrm>
          <a:prstGeom prst="rect">
            <a:avLst/>
          </a:prstGeom>
          <a:noFill/>
          <a:ln w="9525">
            <a:solidFill>
              <a:srgbClr val="7E040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997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4.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예외 처리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예외 발생하지 않는 경우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else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있다면 수행함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24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1628800"/>
            <a:ext cx="5545108" cy="5016758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a = 5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b = 1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L = [1,2,3]</a:t>
            </a:r>
          </a:p>
          <a:p>
            <a:pPr algn="l"/>
            <a:endParaRPr lang="en-US" altLang="ko-KR" sz="1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print('hello')</a:t>
            </a:r>
          </a:p>
          <a:p>
            <a:pPr algn="l"/>
            <a:endParaRPr lang="en-US" altLang="ko-KR" sz="1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try 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c = a / b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print(L[2])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except ZeroDivisionError: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print('cannot divide by zero !!!')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except IndexError: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print('out of indexing in list')</a:t>
            </a:r>
          </a:p>
          <a:p>
            <a:pPr algn="l"/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print('else part')</a:t>
            </a:r>
          </a:p>
          <a:p>
            <a:pPr algn="l"/>
            <a:endParaRPr lang="en-US" altLang="ko-KR" sz="1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print('good bye')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005064"/>
            <a:ext cx="1654707" cy="136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4098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4.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예외 처리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finally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구문이 있는 경우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무조건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수행되는 구문 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25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3568" y="1916832"/>
            <a:ext cx="5262979" cy="4401205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L = [1,2,3]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print('hello')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try: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print(L[3])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except IndexError: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print('out of indexing in list')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print('else part')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finally: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print('finally part')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print('good bye')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797152"/>
            <a:ext cx="3490442" cy="1224136"/>
          </a:xfrm>
          <a:prstGeom prst="rect">
            <a:avLst/>
          </a:prstGeom>
          <a:noFill/>
          <a:ln w="9525">
            <a:solidFill>
              <a:srgbClr val="7E040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597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4.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예외 처리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finally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구문이 있는 경우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무조건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수행되는 구문 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26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3568" y="1916832"/>
            <a:ext cx="5262979" cy="4401205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L = [1,2,3]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print('hello')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try: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print(L[2])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except IndexError: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print('out of indexing in list')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print('else part')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finally: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print('finally part')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print('good bye')</a:t>
            </a:r>
          </a:p>
        </p:txBody>
      </p:sp>
      <p:cxnSp>
        <p:nvCxnSpPr>
          <p:cNvPr id="7" name="직선 화살표 연결선 6"/>
          <p:cNvCxnSpPr/>
          <p:nvPr/>
        </p:nvCxnSpPr>
        <p:spPr bwMode="auto">
          <a:xfrm flipH="1">
            <a:off x="2987824" y="3645024"/>
            <a:ext cx="1296144" cy="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7E040B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283968" y="342900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수정하였음</a:t>
            </a:r>
            <a:r>
              <a:rPr lang="en-US" altLang="ko-KR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>
              <a:solidFill>
                <a:srgbClr val="7E04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437112"/>
            <a:ext cx="2016224" cy="1644815"/>
          </a:xfrm>
          <a:prstGeom prst="rect">
            <a:avLst/>
          </a:prstGeom>
          <a:noFill/>
          <a:ln w="9525">
            <a:solidFill>
              <a:srgbClr val="7E040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47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1.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파일 연결 </a:t>
            </a:r>
            <a:r>
              <a:rPr lang="en-US" altLang="ko-KR">
                <a:solidFill>
                  <a:schemeClr val="tx1"/>
                </a:solidFill>
              </a:rPr>
              <a:t>- open() </a:t>
            </a:r>
            <a:r>
              <a:rPr lang="ko-KR" altLang="en-US">
                <a:solidFill>
                  <a:schemeClr val="tx1"/>
                </a:solidFill>
              </a:rPr>
              <a:t>내장 함수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open()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내장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3</a:t>
            </a:fld>
            <a:endParaRPr lang="en-US" altLang="ko-KR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613057"/>
              </p:ext>
            </p:extLst>
          </p:nvPr>
        </p:nvGraphicFramePr>
        <p:xfrm>
          <a:off x="755576" y="2060848"/>
          <a:ext cx="7704856" cy="3672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12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24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파일객체 </a:t>
                      </a:r>
                      <a:r>
                        <a:rPr lang="en-US" altLang="ko-KR" sz="24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ko-KR" altLang="en-US" b="1" baseline="0"/>
                        <a:t> </a:t>
                      </a:r>
                      <a:r>
                        <a:rPr lang="en-US" altLang="ko-KR" sz="2400" b="1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open( </a:t>
                      </a:r>
                      <a:r>
                        <a:rPr lang="en-US" altLang="ko-KR" sz="2400" b="1" baseline="0">
                          <a:solidFill>
                            <a:srgbClr val="7E040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</a:t>
                      </a:r>
                      <a:r>
                        <a:rPr lang="en-US" altLang="ko-KR" sz="2400" b="1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2400" b="1" baseline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mode</a:t>
                      </a:r>
                      <a:r>
                        <a:rPr lang="en-US" altLang="ko-KR" sz="2400" b="1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)</a:t>
                      </a:r>
                      <a:endParaRPr lang="ko-KR" altLang="en-US" sz="24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6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rgbClr val="7E040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</a:t>
                      </a:r>
                      <a:endParaRPr lang="ko-KR" altLang="en-US" sz="2400" b="1">
                        <a:solidFill>
                          <a:srgbClr val="7E040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2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mode</a:t>
                      </a:r>
                      <a:endParaRPr lang="ko-KR" altLang="en-US" sz="2400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파일을 열 때의 모드를 의미하며</a:t>
                      </a:r>
                      <a:r>
                        <a:rPr lang="en-US" altLang="ko-KR" sz="22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22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다음 문자열 조합으로 사용함</a:t>
                      </a:r>
                      <a:r>
                        <a:rPr lang="en-US" altLang="ko-KR" sz="22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2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 : </a:t>
                      </a:r>
                      <a:r>
                        <a:rPr lang="ko-KR" altLang="en-US" sz="22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읽기 모드 </a:t>
                      </a:r>
                      <a:r>
                        <a:rPr lang="en-US" altLang="ko-KR" sz="22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2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디폴트</a:t>
                      </a:r>
                      <a:r>
                        <a:rPr lang="en-US" altLang="ko-KR" sz="22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2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 :</a:t>
                      </a:r>
                      <a:r>
                        <a:rPr lang="en-US" altLang="ko-KR" sz="2200" b="1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200" b="1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 모드</a:t>
                      </a:r>
                      <a:endParaRPr lang="en-US" altLang="ko-KR" sz="2200" b="1" baseline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2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: </a:t>
                      </a:r>
                      <a:r>
                        <a:rPr lang="ko-KR" altLang="en-US" sz="22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 </a:t>
                      </a:r>
                      <a:r>
                        <a:rPr lang="en-US" altLang="ko-KR" sz="22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22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이어쓰기 모드 </a:t>
                      </a:r>
                      <a:r>
                        <a:rPr lang="en-US" altLang="ko-KR" sz="22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(append)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2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r+ : </a:t>
                      </a:r>
                      <a:r>
                        <a:rPr lang="ko-KR" altLang="en-US" sz="22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읽기와 쓰기를 모두 하고자 할 때</a:t>
                      </a:r>
                      <a:endParaRPr lang="en-US" altLang="ko-KR" sz="22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134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1.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파일 연결 </a:t>
            </a:r>
            <a:r>
              <a:rPr lang="en-US" altLang="ko-KR">
                <a:solidFill>
                  <a:schemeClr val="tx1"/>
                </a:solidFill>
              </a:rPr>
              <a:t>- open() </a:t>
            </a:r>
            <a:r>
              <a:rPr lang="ko-KR" altLang="en-US">
                <a:solidFill>
                  <a:schemeClr val="tx1"/>
                </a:solidFill>
              </a:rPr>
              <a:t>내장 함수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file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후에 사용할 수 있는 메소드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4</a:t>
            </a:fld>
            <a:endParaRPr lang="en-US" altLang="ko-KR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802789"/>
              </p:ext>
            </p:extLst>
          </p:nvPr>
        </p:nvGraphicFramePr>
        <p:xfrm>
          <a:off x="467544" y="1844824"/>
          <a:ext cx="8424936" cy="4373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23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읽기 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22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read()</a:t>
                      </a:r>
                      <a:endParaRPr lang="ko-KR" altLang="en-US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read() - </a:t>
                      </a:r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내용을 </a:t>
                      </a:r>
                      <a:r>
                        <a:rPr lang="ko-KR" altLang="en-US" sz="2000" b="1">
                          <a:solidFill>
                            <a:srgbClr val="7E040B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모두 읽어서 </a:t>
                      </a:r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(str)</a:t>
                      </a:r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반환한다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read(n) – </a:t>
                      </a:r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파일에서 </a:t>
                      </a:r>
                      <a:r>
                        <a:rPr lang="en-US" altLang="ko-KR" sz="2000" b="1">
                          <a:solidFill>
                            <a:srgbClr val="7E040B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 </a:t>
                      </a:r>
                      <a:r>
                        <a:rPr lang="ko-KR" altLang="en-US" sz="2000" b="1">
                          <a:solidFill>
                            <a:srgbClr val="7E040B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바이트 </a:t>
                      </a:r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읽어서 문자열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(str)</a:t>
                      </a:r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반환한다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4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readline()</a:t>
                      </a:r>
                      <a:endParaRPr lang="ko-KR" altLang="en-US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b="1">
                          <a:solidFill>
                            <a:srgbClr val="7E040B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</a:t>
                      </a:r>
                      <a:r>
                        <a:rPr lang="en-US" altLang="ko-KR" sz="2000" b="1">
                          <a:solidFill>
                            <a:srgbClr val="7E040B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b="1">
                          <a:solidFill>
                            <a:srgbClr val="7E040B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줄씩 읽어서 </a:t>
                      </a:r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(str)</a:t>
                      </a:r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반환한다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4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readlines()</a:t>
                      </a:r>
                      <a:endParaRPr lang="ko-KR" altLang="en-US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>
                          <a:solidFill>
                            <a:srgbClr val="7E040B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전체를 </a:t>
                      </a:r>
                      <a:r>
                        <a:rPr lang="ko-KR" altLang="en-US" sz="2000" b="1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r>
                        <a:rPr lang="en-US" altLang="ko-KR" sz="2000" b="1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(list)</a:t>
                      </a:r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반환한다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46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write()</a:t>
                      </a:r>
                      <a:endParaRPr lang="ko-KR" altLang="en-US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문자열을 파일에 저장한다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4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writelines()</a:t>
                      </a:r>
                      <a:endParaRPr lang="ko-KR" altLang="en-US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 리스트를 파일에 저장한다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050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파일 입력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read()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read(n) 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5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1772816"/>
            <a:ext cx="51122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f = open('newfile.txt', 'r')</a:t>
            </a:r>
          </a:p>
          <a:p>
            <a:pPr algn="l">
              <a:lnSpc>
                <a:spcPct val="150000"/>
              </a:lnSpc>
            </a:pP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altLang="ko-KR" sz="2400" b="1" dirty="0" err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f.read</a:t>
            </a:r>
            <a:r>
              <a:rPr lang="en-US" altLang="ko-KR" sz="24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</a:t>
            </a:r>
          </a:p>
          <a:p>
            <a:pPr algn="l">
              <a:lnSpc>
                <a:spcPct val="150000"/>
              </a:lnSpc>
            </a:pP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print(a)</a:t>
            </a:r>
          </a:p>
          <a:p>
            <a:pPr algn="l">
              <a:lnSpc>
                <a:spcPct val="150000"/>
              </a:lnSpc>
            </a:pP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US" altLang="ko-KR" sz="2400" b="1" dirty="0" err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f.read</a:t>
            </a:r>
            <a:r>
              <a:rPr lang="en-US" altLang="ko-KR" sz="24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algn="l">
              <a:lnSpc>
                <a:spcPct val="150000"/>
              </a:lnSpc>
            </a:pP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print(b)</a:t>
            </a:r>
          </a:p>
          <a:p>
            <a:pPr algn="l">
              <a:lnSpc>
                <a:spcPct val="150000"/>
              </a:lnSpc>
            </a:pP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f.close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ko-KR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2636912"/>
            <a:ext cx="3383657" cy="1541589"/>
          </a:xfrm>
          <a:prstGeom prst="rect">
            <a:avLst/>
          </a:prstGeom>
          <a:ln>
            <a:solidFill>
              <a:srgbClr val="7E040B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4625431"/>
            <a:ext cx="3359448" cy="1137245"/>
          </a:xfrm>
          <a:prstGeom prst="rect">
            <a:avLst/>
          </a:prstGeom>
          <a:ln>
            <a:solidFill>
              <a:srgbClr val="7E040B"/>
            </a:solidFill>
          </a:ln>
        </p:spPr>
      </p:pic>
    </p:spTree>
    <p:extLst>
      <p:ext uri="{BB962C8B-B14F-4D97-AF65-F5344CB8AC3E}">
        <p14:creationId xmlns:p14="http://schemas.microsoft.com/office/powerpoint/2010/main" val="1490565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파일 입력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줄씩 읽어 오기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readline() 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6</a:t>
            </a:fld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941168"/>
            <a:ext cx="6169776" cy="1800200"/>
          </a:xfrm>
          <a:prstGeom prst="rect">
            <a:avLst/>
          </a:prstGeom>
          <a:noFill/>
          <a:ln w="9525">
            <a:solidFill>
              <a:srgbClr val="7E040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89040"/>
            <a:ext cx="5544616" cy="1080120"/>
          </a:xfrm>
          <a:prstGeom prst="rect">
            <a:avLst/>
          </a:prstGeom>
          <a:noFill/>
          <a:ln w="9525">
            <a:solidFill>
              <a:srgbClr val="7E040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5576" y="1772816"/>
            <a:ext cx="388119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f = open('about.txt', 'r')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altLang="ko-KR" sz="2000" b="1" dirty="0" err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f.readline</a:t>
            </a:r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print(a)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US" altLang="ko-KR" sz="2000" b="1" dirty="0" err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f.readline</a:t>
            </a:r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print(b)</a:t>
            </a:r>
          </a:p>
          <a:p>
            <a:pPr algn="l"/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f.close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ko-KR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038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파일 입력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줄씩 읽어 오기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for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구문 이용하기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7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772816"/>
            <a:ext cx="38523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f = open('about.txt', 'r')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in f: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f.close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ko-KR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140968"/>
            <a:ext cx="5776210" cy="2016224"/>
          </a:xfrm>
          <a:prstGeom prst="rect">
            <a:avLst/>
          </a:prstGeom>
          <a:noFill/>
          <a:ln w="9525">
            <a:solidFill>
              <a:srgbClr val="7E040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229200"/>
            <a:ext cx="5305680" cy="1548076"/>
          </a:xfrm>
          <a:prstGeom prst="rect">
            <a:avLst/>
          </a:prstGeom>
          <a:noFill/>
          <a:ln w="9525">
            <a:solidFill>
              <a:srgbClr val="7E040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784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파일 입력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en-US" altLang="ko-KR" sz="24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readlines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- 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전체를 </a:t>
            </a:r>
            <a:r>
              <a:rPr lang="ko-KR" altLang="en-US" sz="2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</a:t>
            </a:r>
            <a:r>
              <a:rPr lang="en-US" altLang="ko-KR" sz="2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(list)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반환한다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8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675752"/>
            <a:ext cx="4270721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f = open(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about.txt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altLang="ko-KR" sz="2200" b="1" dirty="0" err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f.readlines</a:t>
            </a:r>
            <a:r>
              <a:rPr lang="en-US" altLang="ko-KR" sz="22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algn="l">
              <a:lnSpc>
                <a:spcPct val="150000"/>
              </a:lnSpc>
            </a:pPr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print(a)</a:t>
            </a:r>
          </a:p>
          <a:p>
            <a:pPr algn="l">
              <a:lnSpc>
                <a:spcPct val="150000"/>
              </a:lnSpc>
            </a:pPr>
            <a:r>
              <a:rPr lang="en-US" altLang="ko-KR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f.close</a:t>
            </a:r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933056"/>
            <a:ext cx="8748464" cy="545123"/>
          </a:xfrm>
          <a:prstGeom prst="rect">
            <a:avLst/>
          </a:prstGeom>
          <a:noFill/>
          <a:ln w="9525">
            <a:solidFill>
              <a:srgbClr val="7E040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653136"/>
            <a:ext cx="6169776" cy="1800200"/>
          </a:xfrm>
          <a:prstGeom prst="rect">
            <a:avLst/>
          </a:prstGeom>
          <a:noFill/>
          <a:ln w="9525">
            <a:solidFill>
              <a:srgbClr val="7E040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351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파일 입력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파일 내용을 통째로 읽어 들여 한 줄씩 리스트에 저장 </a:t>
            </a:r>
            <a:r>
              <a:rPr lang="en-US" altLang="ko-KR" sz="2400" b="1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- 1</a:t>
            </a: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ko-KR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9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27984" y="4365104"/>
            <a:ext cx="4557658" cy="2246769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score = []</a:t>
            </a:r>
          </a:p>
          <a:p>
            <a:pPr algn="l"/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with open('</a:t>
            </a:r>
            <a:r>
              <a:rPr lang="en-US" altLang="ko-KR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score.txt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') as f: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for line in f: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2000" b="1" dirty="0" err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score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.append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(line))</a:t>
            </a:r>
          </a:p>
          <a:p>
            <a:pPr algn="l"/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score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132856"/>
            <a:ext cx="936104" cy="1945151"/>
          </a:xfrm>
          <a:prstGeom prst="rect">
            <a:avLst/>
          </a:prstGeom>
          <a:ln>
            <a:solidFill>
              <a:srgbClr val="7E040B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428" y="3078252"/>
            <a:ext cx="2942130" cy="3495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88024" y="2708920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타원형 설명선 12"/>
          <p:cNvSpPr/>
          <p:nvPr/>
        </p:nvSpPr>
        <p:spPr bwMode="auto">
          <a:xfrm>
            <a:off x="6466868" y="4576336"/>
            <a:ext cx="1368152" cy="360040"/>
          </a:xfrm>
          <a:prstGeom prst="wedgeEllipseCallout">
            <a:avLst>
              <a:gd name="adj1" fmla="val -35199"/>
              <a:gd name="adj2" fmla="val 86236"/>
            </a:avLst>
          </a:prstGeom>
          <a:solidFill>
            <a:schemeClr val="bg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09471" y="460950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4365104"/>
            <a:ext cx="3993401" cy="1938992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f = open('score.txt', 'r')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score = []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for line in f: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    </a:t>
            </a:r>
            <a:r>
              <a:rPr lang="en-US" altLang="ko-KR" sz="2000" b="1" dirty="0" err="1">
                <a:latin typeface="Consolas" panose="020B0609020204030204" pitchFamily="49" charset="0"/>
              </a:rPr>
              <a:t>score.append</a:t>
            </a:r>
            <a:r>
              <a:rPr lang="en-US" altLang="ko-KR" sz="2000" b="1" dirty="0">
                <a:latin typeface="Consolas" panose="020B0609020204030204" pitchFamily="49" charset="0"/>
              </a:rPr>
              <a:t>(</a:t>
            </a:r>
            <a:r>
              <a:rPr lang="en-US" altLang="ko-KR" sz="2000" b="1" dirty="0" err="1">
                <a:latin typeface="Consolas" panose="020B0609020204030204" pitchFamily="49" charset="0"/>
              </a:rPr>
              <a:t>int</a:t>
            </a:r>
            <a:r>
              <a:rPr lang="en-US" altLang="ko-KR" sz="2000" b="1" dirty="0">
                <a:latin typeface="Consolas" panose="020B0609020204030204" pitchFamily="49" charset="0"/>
              </a:rPr>
              <a:t>(line))</a:t>
            </a:r>
          </a:p>
          <a:p>
            <a:pPr algn="l"/>
            <a:endParaRPr lang="en-US" altLang="ko-KR" sz="2000" b="1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print(score)</a:t>
            </a:r>
            <a:endParaRPr lang="ko-KR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15" name="오른쪽 화살표 14"/>
          <p:cNvSpPr/>
          <p:nvPr/>
        </p:nvSpPr>
        <p:spPr bwMode="auto">
          <a:xfrm>
            <a:off x="2915816" y="2996952"/>
            <a:ext cx="1656184" cy="216024"/>
          </a:xfrm>
          <a:prstGeom prst="right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0763" y="1772816"/>
            <a:ext cx="557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파일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한 줄에 정수 한 개씩 저장되어 있음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726611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4008</TotalTime>
  <Words>1666</Words>
  <Application>Microsoft Office PowerPoint</Application>
  <PresentationFormat>화면 슬라이드 쇼(4:3)</PresentationFormat>
  <Paragraphs>364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HY헤드라인M</vt:lpstr>
      <vt:lpstr>굴림</vt:lpstr>
      <vt:lpstr>맑은 고딕</vt:lpstr>
      <vt:lpstr>함초롬돋움</vt:lpstr>
      <vt:lpstr>Arial</vt:lpstr>
      <vt:lpstr>Calibri</vt:lpstr>
      <vt:lpstr>Consolas</vt:lpstr>
      <vt:lpstr>Courier New</vt:lpstr>
      <vt:lpstr>Wingdings</vt:lpstr>
      <vt:lpstr>기본 디자인</vt:lpstr>
      <vt:lpstr>IT 개론</vt:lpstr>
      <vt:lpstr>목차</vt:lpstr>
      <vt:lpstr>1. 파일 연결 - open() 내장 함수 </vt:lpstr>
      <vt:lpstr>1. 파일 연결 - open() 내장 함수 </vt:lpstr>
      <vt:lpstr>2. 파일 입력</vt:lpstr>
      <vt:lpstr>2. 파일 입력</vt:lpstr>
      <vt:lpstr>2. 파일 입력</vt:lpstr>
      <vt:lpstr>2. 파일 입력</vt:lpstr>
      <vt:lpstr>2. 파일 입력</vt:lpstr>
      <vt:lpstr>2. 파일 입력</vt:lpstr>
      <vt:lpstr>2. 파일 입력</vt:lpstr>
      <vt:lpstr>2. 파일 입력</vt:lpstr>
      <vt:lpstr>3. 파일 출력</vt:lpstr>
      <vt:lpstr>3. 파일 출력</vt:lpstr>
      <vt:lpstr>4. 예외 처리</vt:lpstr>
      <vt:lpstr>4. 예외 처리</vt:lpstr>
      <vt:lpstr>4. 예외 처리</vt:lpstr>
      <vt:lpstr>4. 예외 처리</vt:lpstr>
      <vt:lpstr>4. 예외 처리</vt:lpstr>
      <vt:lpstr>4. 예외 처리</vt:lpstr>
      <vt:lpstr>4. 예외 처리</vt:lpstr>
      <vt:lpstr>4. 예외 처리</vt:lpstr>
      <vt:lpstr>4. 예외 처리</vt:lpstr>
      <vt:lpstr>4. 예외 처리</vt:lpstr>
      <vt:lpstr>4. 예외 처리</vt:lpstr>
      <vt:lpstr>4. 예외 처리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kth</dc:creator>
  <cp:lastModifiedBy>park sungho</cp:lastModifiedBy>
  <cp:revision>419</cp:revision>
  <dcterms:created xsi:type="dcterms:W3CDTF">2008-04-05T09:00:23Z</dcterms:created>
  <dcterms:modified xsi:type="dcterms:W3CDTF">2019-09-10T19:32:19Z</dcterms:modified>
</cp:coreProperties>
</file>