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0" r:id="rId5"/>
    <p:sldId id="283" r:id="rId6"/>
    <p:sldId id="313" r:id="rId7"/>
    <p:sldId id="315" r:id="rId8"/>
    <p:sldId id="316" r:id="rId9"/>
    <p:sldId id="317" r:id="rId10"/>
    <p:sldId id="318" r:id="rId11"/>
    <p:sldId id="288" r:id="rId12"/>
    <p:sldId id="287" r:id="rId13"/>
    <p:sldId id="28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59" r:id="rId30"/>
    <p:sldId id="261" r:id="rId31"/>
    <p:sldId id="262" r:id="rId32"/>
    <p:sldId id="263" r:id="rId33"/>
    <p:sldId id="264" r:id="rId34"/>
    <p:sldId id="265" r:id="rId35"/>
    <p:sldId id="266" r:id="rId36"/>
    <p:sldId id="267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F533-76C6-4FEB-BF26-FC0502150B0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F037-0B97-47B5-A3DA-10D3634A8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57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F533-76C6-4FEB-BF26-FC0502150B0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F037-0B97-47B5-A3DA-10D3634A8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7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F533-76C6-4FEB-BF26-FC0502150B0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F037-0B97-47B5-A3DA-10D3634A8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102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28987" y="1616470"/>
            <a:ext cx="5371206" cy="175759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 b="0">
                <a:solidFill>
                  <a:srgbClr val="404447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510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621592"/>
            <a:ext cx="7704856" cy="562074"/>
          </a:xfrm>
          <a:prstGeom prst="rect">
            <a:avLst/>
          </a:prstGeom>
        </p:spPr>
        <p:txBody>
          <a:bodyPr/>
          <a:lstStyle>
            <a:lvl1pPr>
              <a:defRPr sz="2900">
                <a:solidFill>
                  <a:srgbClr val="40444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56793"/>
            <a:ext cx="77048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0" kern="1200" dirty="0" smtClean="0">
                <a:solidFill>
                  <a:srgbClr val="404447"/>
                </a:solidFill>
                <a:latin typeface="맑은 고딕" charset="0"/>
                <a:ea typeface="맑은 고딕" charset="0"/>
                <a:cs typeface="맑은 고딕" charset="0"/>
              </a:defRPr>
            </a:lvl1pPr>
            <a:lvl2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2pPr>
            <a:lvl3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3pPr>
            <a:lvl4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4pPr>
            <a:lvl5pPr>
              <a:defRPr lang="ko-KR" altLang="en-US" sz="1600" b="0" kern="1200" dirty="0">
                <a:solidFill>
                  <a:srgbClr val="404447"/>
                </a:solidFill>
                <a:latin typeface="굴림" charset="0"/>
                <a:ea typeface="굴림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7E3D9E-B143-450D-B523-FFA19F16DC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0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F533-76C6-4FEB-BF26-FC0502150B0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F037-0B97-47B5-A3DA-10D3634A8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9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F533-76C6-4FEB-BF26-FC0502150B0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F037-0B97-47B5-A3DA-10D3634A8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5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F533-76C6-4FEB-BF26-FC0502150B0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F037-0B97-47B5-A3DA-10D3634A8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2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F533-76C6-4FEB-BF26-FC0502150B0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F037-0B97-47B5-A3DA-10D3634A8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8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F533-76C6-4FEB-BF26-FC0502150B0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F037-0B97-47B5-A3DA-10D3634A8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F533-76C6-4FEB-BF26-FC0502150B0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F037-0B97-47B5-A3DA-10D3634A8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35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F533-76C6-4FEB-BF26-FC0502150B0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F037-0B97-47B5-A3DA-10D3634A8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90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F533-76C6-4FEB-BF26-FC0502150B0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F037-0B97-47B5-A3DA-10D3634A8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3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F533-76C6-4FEB-BF26-FC0502150B0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2F037-0B97-47B5-A3DA-10D3634A8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02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"/>
          <p:cNvCxnSpPr>
            <a:cxnSpLocks noChangeShapeType="1"/>
          </p:cNvCxnSpPr>
          <p:nvPr userDrawn="1"/>
        </p:nvCxnSpPr>
        <p:spPr bwMode="auto">
          <a:xfrm>
            <a:off x="0" y="836712"/>
            <a:ext cx="9144000" cy="0"/>
          </a:xfrm>
          <a:prstGeom prst="line">
            <a:avLst/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D8C735-ED08-4387-8191-EA862DDBABD4}" type="slidenum">
              <a:rPr kumimoji="1" lang="ko-KR" altLang="en-US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3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+mj-lt"/>
          <a:ea typeface="+mj-ea"/>
          <a:cs typeface="HY헤드라인M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 b="1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00" b="1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500" b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611560" y="620688"/>
            <a:ext cx="7171704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 b="0">
                <a:solidFill>
                  <a:srgbClr val="404447"/>
                </a:solidFill>
                <a:latin typeface="+mj-lt"/>
                <a:ea typeface="+mj-ea"/>
                <a:cs typeface="HY헤드라인M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500">
                <a:solidFill>
                  <a:srgbClr val="372415"/>
                </a:solidFill>
                <a:latin typeface="HY헤드라인M" pitchFamily="18" charset="-127"/>
                <a:ea typeface="HY헤드라인M" pitchFamily="18" charset="-127"/>
                <a:cs typeface="HY헤드라인M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500">
                <a:solidFill>
                  <a:srgbClr val="372415"/>
                </a:solidFill>
                <a:latin typeface="HY헤드라인M" pitchFamily="18" charset="-127"/>
                <a:ea typeface="HY헤드라인M" pitchFamily="18" charset="-127"/>
                <a:cs typeface="HY헤드라인M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500">
                <a:solidFill>
                  <a:srgbClr val="372415"/>
                </a:solidFill>
                <a:latin typeface="HY헤드라인M" pitchFamily="18" charset="-127"/>
                <a:ea typeface="HY헤드라인M" pitchFamily="18" charset="-127"/>
                <a:cs typeface="HY헤드라인M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500">
                <a:solidFill>
                  <a:srgbClr val="372415"/>
                </a:solidFill>
                <a:latin typeface="HY헤드라인M" pitchFamily="18" charset="-127"/>
                <a:ea typeface="HY헤드라인M" pitchFamily="18" charset="-127"/>
                <a:cs typeface="HY헤드라인M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500">
                <a:solidFill>
                  <a:srgbClr val="372415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500">
                <a:solidFill>
                  <a:srgbClr val="372415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500">
                <a:solidFill>
                  <a:srgbClr val="372415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500">
                <a:solidFill>
                  <a:srgbClr val="372415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7E040B"/>
                </a:solidFill>
                <a:effectLst/>
                <a:uLnTx/>
                <a:uFillTx/>
                <a:latin typeface="HY헤드라인M"/>
                <a:ea typeface="HY헤드라인M"/>
              </a:rPr>
              <a:t>IT </a:t>
            </a:r>
            <a:r>
              <a:rPr kumimoji="1" lang="ko-KR" altLang="en-US" sz="4800" b="0" i="0" u="none" strike="noStrike" kern="0" cap="none" spc="0" normalizeH="0" baseline="0" noProof="0">
                <a:ln>
                  <a:noFill/>
                </a:ln>
                <a:solidFill>
                  <a:srgbClr val="7E040B"/>
                </a:solidFill>
                <a:effectLst/>
                <a:uLnTx/>
                <a:uFillTx/>
                <a:latin typeface="HY헤드라인M"/>
                <a:ea typeface="HY헤드라인M"/>
              </a:rPr>
              <a:t>개론</a:t>
            </a:r>
            <a:endParaRPr kumimoji="1" lang="en-US" altLang="ko-KR" sz="4800" b="0" i="0" u="none" strike="noStrike" kern="0" cap="none" spc="0" normalizeH="0" baseline="0" noProof="0" dirty="0">
              <a:ln>
                <a:noFill/>
              </a:ln>
              <a:solidFill>
                <a:srgbClr val="7E040B"/>
              </a:solidFill>
              <a:effectLst/>
              <a:uLnTx/>
              <a:uFillTx/>
              <a:latin typeface="HY헤드라인M"/>
              <a:ea typeface="HY헤드라인M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539552" y="1700808"/>
            <a:ext cx="82089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4000" b="1" dirty="0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4000" b="1" dirty="0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sz="4000" b="1" dirty="0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 </a:t>
            </a:r>
            <a:r>
              <a:rPr lang="ko-KR" altLang="en-US" sz="4000" b="1" dirty="0" err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반복문</a:t>
            </a:r>
            <a:endParaRPr lang="en-US" altLang="ko-KR" sz="4000" b="1" dirty="0">
              <a:solidFill>
                <a:srgbClr val="40444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690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반복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050108"/>
            <a:ext cx="8515350" cy="26796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132" y="2685011"/>
            <a:ext cx="3136409" cy="211211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cxnSp>
        <p:nvCxnSpPr>
          <p:cNvPr id="5" name="직선 연결선 4"/>
          <p:cNvCxnSpPr/>
          <p:nvPr/>
        </p:nvCxnSpPr>
        <p:spPr>
          <a:xfrm>
            <a:off x="2069869" y="2685011"/>
            <a:ext cx="947651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6" name="직사각형 5"/>
          <p:cNvSpPr/>
          <p:nvPr/>
        </p:nvSpPr>
        <p:spPr>
          <a:xfrm>
            <a:off x="314325" y="5569635"/>
            <a:ext cx="85153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n w="0"/>
                <a:solidFill>
                  <a:srgbClr val="EC6D5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len</a:t>
            </a:r>
            <a:r>
              <a:rPr lang="en-US" altLang="ko-KR" sz="2000" dirty="0">
                <a:ln w="0"/>
                <a:solidFill>
                  <a:srgbClr val="EC6D5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() </a:t>
            </a:r>
            <a:r>
              <a:rPr lang="en-US" altLang="ko-KR" sz="2000" dirty="0">
                <a:ln w="0"/>
                <a:solidFill>
                  <a:srgbClr val="EC6D5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2000" b="1" i="1" dirty="0">
                <a:ln w="0"/>
                <a:solidFill>
                  <a:srgbClr val="EC6D5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</a:t>
            </a:r>
            <a:r>
              <a:rPr lang="en-US" altLang="ko-KR" sz="2000" dirty="0">
                <a:ln w="0"/>
                <a:solidFill>
                  <a:srgbClr val="EC6D5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gth. </a:t>
            </a:r>
            <a:r>
              <a:rPr lang="ko-KR" altLang="en-US" sz="2000" dirty="0" err="1">
                <a:ln w="0"/>
                <a:solidFill>
                  <a:srgbClr val="EC6D5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실행인자로</a:t>
            </a:r>
            <a:r>
              <a:rPr lang="ko-KR" altLang="en-US" sz="2000" dirty="0">
                <a:ln w="0"/>
                <a:solidFill>
                  <a:srgbClr val="EC6D5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전달받은 변수에 항목이 몇 개 있는지를 되돌려준다</a:t>
            </a:r>
            <a:r>
              <a:rPr lang="en-US" altLang="ko-KR" sz="2000" dirty="0">
                <a:ln w="0"/>
                <a:solidFill>
                  <a:srgbClr val="EC6D5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000" dirty="0">
                <a:ln w="0"/>
                <a:solidFill>
                  <a:srgbClr val="EC6D5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2000" dirty="0">
                <a:ln w="0"/>
                <a:solidFill>
                  <a:srgbClr val="EC6D5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ln w="0"/>
                <a:solidFill>
                  <a:srgbClr val="EC6D5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전달받은 변수의 길이를 전달하는 것으로 이해하면 쉽다</a:t>
            </a:r>
            <a:r>
              <a:rPr lang="en-US" altLang="ko-KR" sz="2000" dirty="0">
                <a:ln w="0"/>
                <a:solidFill>
                  <a:srgbClr val="EC6D5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951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반복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288296"/>
            <a:ext cx="8515350" cy="14218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092334"/>
            <a:ext cx="3135457" cy="2180830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cxnSp>
        <p:nvCxnSpPr>
          <p:cNvPr id="5" name="직선 연결선 4"/>
          <p:cNvCxnSpPr/>
          <p:nvPr/>
        </p:nvCxnSpPr>
        <p:spPr>
          <a:xfrm>
            <a:off x="2061556" y="2094807"/>
            <a:ext cx="897775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6" name="직사각형 5"/>
          <p:cNvSpPr/>
          <p:nvPr/>
        </p:nvSpPr>
        <p:spPr>
          <a:xfrm>
            <a:off x="314325" y="5569635"/>
            <a:ext cx="85153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enumerate</a:t>
            </a:r>
            <a:r>
              <a:rPr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순서 </a:t>
            </a:r>
            <a:r>
              <a:rPr lang="en-US" altLang="ko-KR" sz="20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i</a:t>
            </a:r>
            <a:r>
              <a:rPr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변수 </a:t>
            </a:r>
            <a:r>
              <a:rPr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name</a:t>
            </a:r>
            <a:r>
              <a:rPr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둘다 </a:t>
            </a:r>
            <a:r>
              <a:rPr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generate</a:t>
            </a:r>
            <a:r>
              <a:rPr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한다</a:t>
            </a:r>
            <a:r>
              <a:rPr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951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반복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4325" y="3090641"/>
            <a:ext cx="85153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 사용할 값의 </a:t>
            </a:r>
            <a:r>
              <a:rPr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목록이 정해져 있고</a:t>
            </a:r>
            <a:r>
              <a:rPr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목록에서 값을 하나씩 꺼내 쓰기만 하면 된다 → </a:t>
            </a:r>
            <a:r>
              <a:rPr lang="en-US" altLang="ko-KR" sz="2400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for in list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횟수가 정해져 </a:t>
            </a:r>
            <a:r>
              <a:rPr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있거나 일정하게 증가하는 숫자를 써야 한다 </a:t>
            </a:r>
            <a:endParaRPr lang="en-US" altLang="ko-KR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 </a:t>
            </a:r>
            <a:r>
              <a:rPr lang="en-US" altLang="ko-KR" sz="2400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for in range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3825" y="2492125"/>
            <a:ext cx="8196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i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방법은 언제 사용하는가</a:t>
            </a:r>
            <a:r>
              <a:rPr lang="en-US" altLang="ko-KR" sz="2800" b="1" i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951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for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구문을 이용한 반복문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55576" y="2276872"/>
            <a:ext cx="3312368" cy="3024336"/>
          </a:xfrm>
          <a:prstGeom prst="rect">
            <a:avLst/>
          </a:prstGeom>
          <a:noFill/>
          <a:ln w="6350">
            <a:noFill/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kumimoji="1" lang="en-US" altLang="ko-KR"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x   </a:t>
            </a:r>
            <a:r>
              <a:rPr kumimoji="1"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kumimoji="1" lang="en-US" altLang="ko-KR"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[ …… ]</a:t>
            </a:r>
            <a:r>
              <a:rPr kumimoji="1" lang="en-US" altLang="ko-KR" sz="2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fontAlgn="base" latinLnBrk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2400" b="1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명령어 </a:t>
            </a:r>
            <a:r>
              <a:rPr lang="en-US" altLang="ko-KR" sz="2400" b="1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fontAlgn="base" latinLnBrk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2400" b="1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ko-KR" altLang="en-US" sz="2400" b="1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명령어 </a:t>
            </a:r>
            <a:r>
              <a:rPr kumimoji="1" lang="en-US" altLang="ko-KR" sz="2400" b="1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 fontAlgn="base" latinLnBrk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2400" b="1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…</a:t>
            </a:r>
          </a:p>
          <a:p>
            <a:pPr fontAlgn="base" latinLnBrk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2400" b="1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ko-KR" altLang="en-US" sz="2400" b="1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명령어 </a:t>
            </a:r>
            <a:r>
              <a:rPr kumimoji="1" lang="en-US" altLang="ko-KR" sz="2400" b="1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</a:t>
            </a:r>
          </a:p>
          <a:p>
            <a:pPr fontAlgn="base" latinLnBrk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2400" b="1" kern="0">
                <a:solidFill>
                  <a:srgbClr val="7E040B"/>
                </a:solidFill>
                <a:latin typeface="맑은 고딕" pitchFamily="50" charset="-127"/>
                <a:ea typeface="맑은 고딕" pitchFamily="50" charset="-127"/>
              </a:rPr>
              <a:t>else</a:t>
            </a:r>
            <a:r>
              <a:rPr lang="ko-KR" altLang="en-US" sz="2400" b="1" kern="0">
                <a:solidFill>
                  <a:srgbClr val="7E040B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kern="0">
                <a:solidFill>
                  <a:srgbClr val="7E040B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400" b="1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fontAlgn="base" latinLnBrk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2400" b="1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2400" b="1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명령어 </a:t>
            </a:r>
            <a:r>
              <a:rPr lang="en-US" altLang="ko-KR" sz="2400" b="1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n+1</a:t>
            </a:r>
          </a:p>
        </p:txBody>
      </p:sp>
      <p:sp>
        <p:nvSpPr>
          <p:cNvPr id="11" name="타원 10"/>
          <p:cNvSpPr/>
          <p:nvPr/>
        </p:nvSpPr>
        <p:spPr bwMode="auto">
          <a:xfrm>
            <a:off x="1475656" y="2420888"/>
            <a:ext cx="432048" cy="432048"/>
          </a:xfrm>
          <a:prstGeom prst="ellipse">
            <a:avLst/>
          </a:prstGeom>
          <a:noFill/>
          <a:ln w="19050" cap="flat" cmpd="sng" algn="ctr">
            <a:solidFill>
              <a:srgbClr val="31343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</a:endParaRPr>
          </a:p>
        </p:txBody>
      </p:sp>
      <p:cxnSp>
        <p:nvCxnSpPr>
          <p:cNvPr id="13" name="꺾인 연결선 12"/>
          <p:cNvCxnSpPr>
            <a:stCxn id="11" idx="0"/>
          </p:cNvCxnSpPr>
          <p:nvPr/>
        </p:nvCxnSpPr>
        <p:spPr bwMode="auto">
          <a:xfrm rot="5400000" flipH="1" flipV="1">
            <a:off x="1979712" y="1844824"/>
            <a:ext cx="288032" cy="864096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rgbClr val="313437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627784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rgbClr val="31343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2627784" y="2420888"/>
            <a:ext cx="1080120" cy="432048"/>
          </a:xfrm>
          <a:prstGeom prst="roundRect">
            <a:avLst/>
          </a:prstGeom>
          <a:noFill/>
          <a:ln w="19050" cap="flat" cmpd="sng" algn="ctr">
            <a:solidFill>
              <a:srgbClr val="31343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</a:endParaRPr>
          </a:p>
        </p:txBody>
      </p:sp>
      <p:cxnSp>
        <p:nvCxnSpPr>
          <p:cNvPr id="16" name="꺾인 연결선 15"/>
          <p:cNvCxnSpPr/>
          <p:nvPr/>
        </p:nvCxnSpPr>
        <p:spPr bwMode="auto">
          <a:xfrm rot="10800000">
            <a:off x="3203848" y="2852936"/>
            <a:ext cx="1008112" cy="504056"/>
          </a:xfrm>
          <a:prstGeom prst="bentConnector3">
            <a:avLst>
              <a:gd name="adj1" fmla="val 99475"/>
            </a:avLst>
          </a:prstGeom>
          <a:solidFill>
            <a:schemeClr val="bg1"/>
          </a:solidFill>
          <a:ln w="9525" cap="flat" cmpd="sng" algn="ctr">
            <a:solidFill>
              <a:srgbClr val="313437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211960" y="2420888"/>
            <a:ext cx="1667444" cy="1938992"/>
          </a:xfrm>
          <a:prstGeom prst="rect">
            <a:avLst/>
          </a:prstGeom>
          <a:noFill/>
          <a:ln>
            <a:solidFill>
              <a:srgbClr val="313437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range()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kumimoji="1" lang="en-US" altLang="ko-KR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kumimoji="1" lang="en-US" altLang="ko-KR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endParaRPr kumimoji="1" lang="en-US" altLang="ko-KR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endParaRPr kumimoji="1" lang="en-US" altLang="ko-KR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집합</a:t>
            </a:r>
            <a:endParaRPr kumimoji="1" lang="en-US" altLang="ko-KR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11960" y="450912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집합에서 데이터를 하나씩 변수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넣고 반복을 수행한다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5805264"/>
            <a:ext cx="4320480" cy="707886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구문이 있으면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반복을 끝내고 나갈 때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부분이 수행된다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74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for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range()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514350" lvl="1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r>
              <a:rPr lang="en-US" altLang="ko-KR" sz="2200" b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range(b)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0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b-1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수를 반환한다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lvl="1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r>
              <a:rPr lang="en-US" altLang="ko-KR" sz="2200" b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range(a,b)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a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b-1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수를 반환한다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lvl="1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r>
              <a:rPr lang="en-US" altLang="ko-KR" sz="2200" b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range(a,b,n)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a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b-1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간격의 수를 반환한다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3573016"/>
            <a:ext cx="3139001" cy="2123658"/>
          </a:xfrm>
          <a:prstGeom prst="rect">
            <a:avLst/>
          </a:prstGeom>
          <a:noFill/>
          <a:ln>
            <a:solidFill>
              <a:srgbClr val="313437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range(5)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range(0, 5)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range(10)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range(0, 10)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print(range(5))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range(0, 5)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39952" y="3573016"/>
            <a:ext cx="3916457" cy="2800767"/>
          </a:xfrm>
          <a:prstGeom prst="rect">
            <a:avLst/>
          </a:prstGeom>
          <a:noFill/>
          <a:ln>
            <a:solidFill>
              <a:srgbClr val="313437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list(range(5))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[0, 1, 2, 3, 4]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list(range(5,10))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[5, 6, 7, 8, 9]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list(range(3,10,2))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[3, 5, 7, 9]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list(range(10,1,-2))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[10, 8, 6, 4, 2]</a:t>
            </a:r>
            <a:endParaRPr kumimoji="1" lang="ko-KR" altLang="en-US" sz="22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22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for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range()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대해서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 수행하기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91680" y="2204864"/>
            <a:ext cx="5282215" cy="707886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sz="2000" b="1">
                <a:solidFill>
                  <a:srgbClr val="31343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range(5)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# range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함수 사용</a:t>
            </a:r>
            <a:endParaRPr kumimoji="1" lang="en-US" altLang="ko-KR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print(x)</a:t>
            </a: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04864"/>
            <a:ext cx="720080" cy="1328423"/>
          </a:xfrm>
          <a:prstGeom prst="rect">
            <a:avLst/>
          </a:prstGeom>
          <a:noFill/>
          <a:ln w="9525">
            <a:solidFill>
              <a:srgbClr val="3134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1" name="직선 화살표 연결선 20"/>
          <p:cNvCxnSpPr/>
          <p:nvPr/>
        </p:nvCxnSpPr>
        <p:spPr bwMode="auto">
          <a:xfrm flipV="1">
            <a:off x="3707904" y="2636912"/>
            <a:ext cx="0" cy="50405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313437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691680" y="3212976"/>
            <a:ext cx="4866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range(5)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자리에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[0,1,2,3,4]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와서 차례대로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되어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블록을 수행한다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63688" y="4437112"/>
            <a:ext cx="3852337" cy="1015663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 </a:t>
            </a: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range(1,10,2):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print(data+1)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print(data*2)</a:t>
            </a:r>
            <a:endParaRPr kumimoji="1" lang="ko-KR" altLang="en-US" sz="20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05064"/>
            <a:ext cx="595451" cy="2520280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45898" y="2348880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4725144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02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for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문자열에 대해서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 수행하기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2204864"/>
            <a:ext cx="5328703" cy="707886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letter </a:t>
            </a: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'PYTHON': 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문자열 사용</a:t>
            </a:r>
            <a:endParaRPr kumimoji="1" lang="en-US" altLang="ko-KR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print(letter)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204864"/>
            <a:ext cx="722560" cy="1468810"/>
          </a:xfrm>
          <a:prstGeom prst="rect">
            <a:avLst/>
          </a:prstGeom>
          <a:noFill/>
          <a:ln w="9525">
            <a:solidFill>
              <a:srgbClr val="3134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직선 화살표 연결선 15"/>
          <p:cNvCxnSpPr/>
          <p:nvPr/>
        </p:nvCxnSpPr>
        <p:spPr bwMode="auto">
          <a:xfrm flipV="1">
            <a:off x="4283968" y="2564904"/>
            <a:ext cx="0" cy="50405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313437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339752" y="3140968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PYTHON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하나씩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letter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되어서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블록을 수행한다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1882" y="2348880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6" y="4365104"/>
            <a:ext cx="3288080" cy="1015663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alpha </a:t>
            </a: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'sogang':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y = alpha.upper()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print(y)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1882" y="4653136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293096"/>
            <a:ext cx="412846" cy="1548172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48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for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 대해서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 수행하기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2204864"/>
            <a:ext cx="5046574" cy="707886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[1,3,5,7,9]: 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리스트 사용</a:t>
            </a:r>
            <a:endParaRPr kumimoji="1" lang="en-US" altLang="ko-KR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print(x)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204863"/>
            <a:ext cx="792088" cy="1486902"/>
          </a:xfrm>
          <a:prstGeom prst="rect">
            <a:avLst/>
          </a:prstGeom>
          <a:noFill/>
          <a:ln w="9525">
            <a:solidFill>
              <a:srgbClr val="3134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11560" y="2348880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 bwMode="auto">
          <a:xfrm flipV="1">
            <a:off x="3923928" y="2636912"/>
            <a:ext cx="0" cy="50405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313437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483768" y="3140968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[1,3,5,7,9]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원소가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하나씩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되어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블록을 수행한다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19672" y="4077072"/>
            <a:ext cx="4070345" cy="1323439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[1,2,3,4,5]: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</a:t>
            </a: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[2,4,6,8,10]: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print(x*y, end=' 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print()</a:t>
            </a:r>
            <a:endParaRPr kumimoji="1" lang="ko-KR" altLang="en-US" sz="20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5898" y="4581128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77072"/>
            <a:ext cx="2088232" cy="1339349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916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for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튜플에 대해서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 수행하기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9672" y="2276872"/>
            <a:ext cx="4507965" cy="707886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(6,2,9,8): 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튜플 사용</a:t>
            </a:r>
            <a:endParaRPr kumimoji="1" lang="en-US" altLang="ko-KR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print(a)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76871"/>
            <a:ext cx="792088" cy="1287143"/>
          </a:xfrm>
          <a:prstGeom prst="rect">
            <a:avLst/>
          </a:prstGeom>
          <a:noFill/>
          <a:ln w="9525">
            <a:solidFill>
              <a:srgbClr val="3134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11560" y="2420888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5696" y="3212976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(6,2,9,8)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원소가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하나씩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되어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블록을 수행한다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9672" y="4221088"/>
            <a:ext cx="4070345" cy="1323439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(1,2,3,4):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(5,6,7):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print(a+b, end=' 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print()</a:t>
            </a:r>
            <a:endParaRPr kumimoji="1" lang="ko-KR" altLang="en-US" sz="20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1560" y="4725144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21088"/>
            <a:ext cx="1107240" cy="1152128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794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for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집합에 대해서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 수행하기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9672" y="2276872"/>
            <a:ext cx="4931158" cy="707886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{3,6,4,2,8}: 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집합 사용</a:t>
            </a:r>
            <a:endParaRPr kumimoji="1" lang="en-US" altLang="ko-KR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560" y="2420888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5696" y="3212976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{3,6,4,2,8}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원소가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하나씩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되어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블록을 수행한다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9672" y="4221088"/>
            <a:ext cx="2864887" cy="1015663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{1,2,3}: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{4,5}: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print(a,b)</a:t>
            </a:r>
            <a:endParaRPr kumimoji="1" lang="ko-KR" altLang="en-US" sz="20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9552" y="450912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132856"/>
            <a:ext cx="432048" cy="1353750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21087"/>
            <a:ext cx="504056" cy="1601119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14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반복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439248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 논리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문제를 해결하는 과정에서 특정 명령 또는 연산을 반복적으로 수행해야 하는 경우가 발생한다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순서도에서는 반복을 제어할 판단문과 반복적으로 실행해야 하는 명령문으로 반복 논리를 나타낸다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순서도: 판단 6"/>
          <p:cNvSpPr/>
          <p:nvPr/>
        </p:nvSpPr>
        <p:spPr>
          <a:xfrm>
            <a:off x="5951339" y="2400374"/>
            <a:ext cx="1565275" cy="47307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FFFFFF"/>
              </a:solidFill>
            </a:endParaRPr>
          </a:p>
        </p:txBody>
      </p:sp>
      <p:cxnSp>
        <p:nvCxnSpPr>
          <p:cNvPr id="8" name="직선 연결선 7"/>
          <p:cNvCxnSpPr>
            <a:stCxn id="7" idx="3"/>
          </p:cNvCxnSpPr>
          <p:nvPr/>
        </p:nvCxnSpPr>
        <p:spPr>
          <a:xfrm>
            <a:off x="7516614" y="2636912"/>
            <a:ext cx="45561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124251" y="5386462"/>
            <a:ext cx="163988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733976" y="2873449"/>
            <a:ext cx="0" cy="246063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37176" y="5281687"/>
            <a:ext cx="0" cy="43180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13971" y="2472382"/>
            <a:ext cx="5950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751439" y="5181674"/>
            <a:ext cx="1587" cy="2047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6616501" y="4314899"/>
            <a:ext cx="2349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ase" hangingPunct="1">
              <a:lnSpc>
                <a:spcPts val="1463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ko-KR" sz="1800">
                <a:solidFill>
                  <a:srgbClr val="000000"/>
                </a:solidFill>
                <a:ea typeface="굴림" charset="-127"/>
              </a:rPr>
              <a:t>:</a:t>
            </a:r>
            <a:endParaRPr kumimoji="1" lang="ko-KR" altLang="en-US" sz="180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15" name="TextBox 26"/>
          <p:cNvSpPr txBox="1">
            <a:spLocks noChangeArrowheads="1"/>
          </p:cNvSpPr>
          <p:nvPr/>
        </p:nvSpPr>
        <p:spPr bwMode="auto">
          <a:xfrm>
            <a:off x="6406836" y="2797249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ko-KR" sz="1800" b="1">
                <a:solidFill>
                  <a:srgbClr val="000000"/>
                </a:solidFill>
                <a:ea typeface="굴림" charset="-127"/>
              </a:rPr>
              <a:t>T</a:t>
            </a:r>
            <a:endParaRPr kumimoji="1" lang="ko-KR" altLang="en-US" sz="1800" b="1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16" name="TextBox 27"/>
          <p:cNvSpPr txBox="1">
            <a:spLocks noChangeArrowheads="1"/>
          </p:cNvSpPr>
          <p:nvPr/>
        </p:nvSpPr>
        <p:spPr bwMode="auto">
          <a:xfrm>
            <a:off x="7453060" y="2320999"/>
            <a:ext cx="3064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ko-KR" sz="1800" b="1">
                <a:solidFill>
                  <a:srgbClr val="000000"/>
                </a:solidFill>
                <a:ea typeface="굴림" charset="-127"/>
              </a:rPr>
              <a:t>F</a:t>
            </a:r>
            <a:endParaRPr kumimoji="1" lang="ko-KR" altLang="en-US" sz="1800" b="1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6135489" y="3122687"/>
            <a:ext cx="1211262" cy="34131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4389" y="3125862"/>
            <a:ext cx="105886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kumimoji="1" lang="en-US" alt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1</a:t>
            </a:r>
            <a:endParaRPr kumimoji="1" lang="ko-KR" altLang="en-US" sz="16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733976" y="3459237"/>
            <a:ext cx="0" cy="24606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6135489" y="3708474"/>
            <a:ext cx="1211262" cy="34131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4389" y="3711649"/>
            <a:ext cx="105886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kumimoji="1" lang="en-US" alt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2</a:t>
            </a:r>
            <a:endParaRPr kumimoji="1" lang="ko-KR" altLang="en-US" sz="16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721276" y="4049787"/>
            <a:ext cx="0" cy="24606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733976" y="4591124"/>
            <a:ext cx="0" cy="246063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6135489" y="4840362"/>
            <a:ext cx="1211262" cy="34131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19058" y="4843537"/>
            <a:ext cx="10695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kumimoji="1" lang="en-US" alt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n</a:t>
            </a:r>
            <a:endParaRPr kumimoji="1" lang="ko-KR" altLang="en-US" sz="16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148064" y="2636912"/>
            <a:ext cx="0" cy="274955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148064" y="2636912"/>
            <a:ext cx="812800" cy="0"/>
          </a:xfrm>
          <a:prstGeom prst="line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72226" y="2636912"/>
            <a:ext cx="0" cy="26447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940351" y="5281687"/>
            <a:ext cx="1031875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732240" y="1916832"/>
            <a:ext cx="1736" cy="48830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7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for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사전에 대해서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 수행하기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457200" lvl="1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사전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score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는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번호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성적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으로 구성된다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7664" y="2996952"/>
            <a:ext cx="4012637" cy="707886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score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사전 사용</a:t>
            </a:r>
            <a:endParaRPr kumimoji="1" lang="en-US" altLang="ko-KR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print(x)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5013" y="3140968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7664" y="4077072"/>
            <a:ext cx="3288080" cy="707886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score.keys():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print(x)</a:t>
            </a:r>
            <a:endParaRPr kumimoji="1" lang="ko-KR" altLang="en-US" sz="20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4221088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204864"/>
            <a:ext cx="5545108" cy="400110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it-IT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score = {4:90, 2:80, 1:95, 5:88, 3:92}</a:t>
            </a:r>
            <a:endParaRPr kumimoji="1" lang="ko-KR" altLang="en-US" sz="20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140968"/>
            <a:ext cx="335239" cy="1436737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 bwMode="auto">
          <a:xfrm>
            <a:off x="5652120" y="3356992"/>
            <a:ext cx="792088" cy="28803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313437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 flipV="1">
            <a:off x="4932040" y="4005064"/>
            <a:ext cx="1512168" cy="50405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313437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8784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for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사전에 대해서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 수행하기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457200" lvl="1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5696" y="2636912"/>
            <a:ext cx="3570208" cy="707886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score.values():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print(x)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3045" y="2780928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5696" y="4293096"/>
            <a:ext cx="3711272" cy="707886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x,y </a:t>
            </a: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score.items():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print(x,y)</a:t>
            </a:r>
            <a:endParaRPr kumimoji="1" lang="ko-KR" altLang="en-US" sz="20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576" y="4437112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844824"/>
            <a:ext cx="5545108" cy="400110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it-IT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score = {4:90, 2:80, 1:95, 5:88, 3:92}</a:t>
            </a:r>
            <a:endParaRPr kumimoji="1" lang="ko-KR" altLang="en-US" sz="20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564905"/>
            <a:ext cx="408567" cy="1296144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293096"/>
            <a:ext cx="648072" cy="1353750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32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for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합 구하기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‘computational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thinking’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모음의 개수 구하기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1916832"/>
            <a:ext cx="3760966" cy="1446550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kumimoji="1"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range(1, 11) </a:t>
            </a:r>
            <a:r>
              <a:rPr kumimoji="1"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print('sum :', sum)</a:t>
            </a:r>
            <a:endParaRPr kumimoji="1" lang="ko-KR" altLang="en-US" sz="22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600" y="4365104"/>
            <a:ext cx="6248827" cy="2123658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=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letter </a:t>
            </a:r>
            <a:r>
              <a:rPr kumimoji="1"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kumimoji="1" lang="en-US" altLang="ko-KR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compuataional</a:t>
            </a: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thinking':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letter </a:t>
            </a:r>
            <a:r>
              <a:rPr kumimoji="1"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['a','e','</a:t>
            </a:r>
            <a:r>
              <a:rPr kumimoji="1" lang="en-US" altLang="ko-KR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kumimoji="1" lang="en-US" altLang="ko-KR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o','u</a:t>
            </a: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 +=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print('count :', count)</a:t>
            </a:r>
            <a:endParaRPr kumimoji="1" lang="ko-KR" altLang="en-US" sz="2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2276872"/>
            <a:ext cx="4071949" cy="769441"/>
          </a:xfrm>
          <a:prstGeom prst="rect">
            <a:avLst/>
          </a:prstGeom>
          <a:noFill/>
          <a:ln>
            <a:solidFill>
              <a:srgbClr val="313437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print(sum(range(11)))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  <a:endParaRPr kumimoji="1" lang="ko-KR" altLang="en-US" sz="22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76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for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형태로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 사용하기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23</a:t>
            </a:fld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46933"/>
              </p:ext>
            </p:extLst>
          </p:nvPr>
        </p:nvGraphicFramePr>
        <p:xfrm>
          <a:off x="755576" y="1844824"/>
          <a:ext cx="7632848" cy="1740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4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L1 = []</a:t>
                      </a:r>
                    </a:p>
                    <a:p>
                      <a:pPr latinLnBrk="1"/>
                      <a:r>
                        <a:rPr lang="en-US" altLang="ko-KR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 x in range(1,5):</a:t>
                      </a:r>
                    </a:p>
                    <a:p>
                      <a:pPr latinLnBrk="1"/>
                      <a:r>
                        <a:rPr lang="en-US" altLang="ko-KR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L1.append(x)</a:t>
                      </a:r>
                    </a:p>
                    <a:p>
                      <a:pPr latinLnBrk="1"/>
                      <a:r>
                        <a:rPr lang="en-US" altLang="ko-KR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print(L1)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M1 = [x </a:t>
                      </a:r>
                      <a:r>
                        <a:rPr lang="en-US" altLang="ko-KR" sz="2000" b="1" dirty="0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 x in range(1,5)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09051"/>
              </p:ext>
            </p:extLst>
          </p:nvPr>
        </p:nvGraphicFramePr>
        <p:xfrm>
          <a:off x="755576" y="3861048"/>
          <a:ext cx="7632848" cy="1982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L2 = []</a:t>
                      </a:r>
                    </a:p>
                    <a:p>
                      <a:pPr latinLnBrk="1"/>
                      <a:r>
                        <a:rPr lang="en-US" altLang="ko-KR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 </a:t>
                      </a:r>
                      <a:r>
                        <a:rPr lang="en-US" altLang="ko-KR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altLang="ko-KR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range(1,4):</a:t>
                      </a:r>
                    </a:p>
                    <a:p>
                      <a:pPr latinLnBrk="1"/>
                      <a:r>
                        <a:rPr lang="en-US" altLang="ko-KR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for j in range(6,8):</a:t>
                      </a:r>
                    </a:p>
                    <a:p>
                      <a:pPr latinLnBrk="1"/>
                      <a:r>
                        <a:rPr lang="en-US" altLang="ko-KR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L2.append((</a:t>
                      </a:r>
                      <a:r>
                        <a:rPr lang="en-US" altLang="ko-KR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i,j</a:t>
                      </a:r>
                      <a:r>
                        <a:rPr lang="en-US" altLang="ko-KR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</a:t>
                      </a:r>
                    </a:p>
                    <a:p>
                      <a:pPr latinLnBrk="1"/>
                      <a:r>
                        <a:rPr lang="en-US" altLang="ko-KR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print(L2)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M2 = [(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i,j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  <a:r>
                        <a:rPr lang="en-US" altLang="ko-KR" sz="2000" b="1" dirty="0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 </a:t>
                      </a:r>
                      <a:r>
                        <a:rPr lang="en-US" altLang="ko-KR" sz="2000" b="1" dirty="0" err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altLang="ko-KR" sz="2000" b="1" dirty="0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range(1,4) </a:t>
                      </a:r>
                      <a:r>
                        <a:rPr lang="en-US" altLang="ko-KR" sz="20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 j in range(6,8)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812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for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형태로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 사용하기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700808"/>
            <a:ext cx="8712968" cy="2723823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colors = [ "red", "green", "yellow", "blue" 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things = [ "house", "car", "tree" 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kumimoji="1" lang="en-US" altLang="ko-KR" sz="19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colored_things</a:t>
            </a:r>
            <a:r>
              <a:rPr kumimoji="1"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 (</a:t>
            </a:r>
            <a:r>
              <a:rPr kumimoji="1" lang="en-US" altLang="ko-KR" sz="19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kumimoji="1"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for x in colors for y in things 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9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kumimoji="1" lang="en-US" altLang="ko-KR" sz="19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colored_things</a:t>
            </a:r>
            <a:r>
              <a:rPr kumimoji="1"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[('red', 'house'), ('red', 'car'), ('red', 'tree'), ('green', 'house'), ('green', 'car'), ('green', 'tree'), ('yellow', 'house'), ('yellow', 'car'), ('yellow', 'tree'), ('blue', 'house'), ('blue', 'car'), ('blue', 'tree')]</a:t>
            </a:r>
            <a:endParaRPr kumimoji="1" lang="ko-KR" alt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581128"/>
            <a:ext cx="8712968" cy="1523494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[(</a:t>
            </a:r>
            <a:r>
              <a:rPr kumimoji="1" lang="en-US" altLang="ko-KR" sz="19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x,y,z</a:t>
            </a:r>
            <a:r>
              <a:rPr kumimoji="1"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1" lang="en-US" altLang="ko-KR" sz="19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x in range(1,30) </a:t>
            </a:r>
            <a:r>
              <a:rPr kumimoji="1" lang="en-US" altLang="ko-KR" sz="19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y in range(x,30) </a:t>
            </a:r>
            <a:r>
              <a:rPr kumimoji="1" lang="en-US" altLang="ko-KR" sz="1900" b="1" dirty="0">
                <a:solidFill>
                  <a:srgbClr val="31343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z in range(y,30)</a:t>
            </a:r>
            <a:r>
              <a:rPr kumimoji="1"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sz="19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x**2 + y**2 == z**2</a:t>
            </a:r>
            <a:r>
              <a:rPr kumimoji="1"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9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[(3, 4, 5), (5, 12, 13), (6, 8, 10), (7, 24, 25), (8, 15, 17), (9, 12, 15), (10, 24, 26), (12, 16, 20), (15, 20, 25), (20, 21, 29)]</a:t>
            </a:r>
            <a:endParaRPr kumimoji="1" lang="ko-KR" alt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49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for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형태로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 사용하기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736" y="1700808"/>
            <a:ext cx="4767652" cy="1477328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{ x</a:t>
            </a:r>
            <a:r>
              <a:rPr kumimoji="1" lang="en-US" altLang="ko-KR" sz="2000" b="1" baseline="30000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1"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x </a:t>
            </a:r>
            <a:r>
              <a:rPr kumimoji="1"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∈ {0, 1, 2, …, 9} 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B = { 1, 2, 2</a:t>
            </a:r>
            <a:r>
              <a:rPr kumimoji="1" lang="en-US" altLang="ko-KR" sz="2000" b="1" baseline="30000" dirty="0">
                <a:solidFill>
                  <a:srgbClr val="0000F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2</a:t>
            </a:r>
            <a:r>
              <a:rPr kumimoji="1"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, 2</a:t>
            </a:r>
            <a:r>
              <a:rPr kumimoji="1" lang="en-US" altLang="ko-KR" sz="2000" b="1" baseline="30000" dirty="0">
                <a:solidFill>
                  <a:srgbClr val="0000F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3</a:t>
            </a:r>
            <a:r>
              <a:rPr kumimoji="1"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, …, 2</a:t>
            </a:r>
            <a:r>
              <a:rPr kumimoji="1" lang="en-US" altLang="ko-KR" sz="2000" b="1" baseline="30000" dirty="0">
                <a:solidFill>
                  <a:srgbClr val="0000F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20</a:t>
            </a:r>
            <a:r>
              <a:rPr kumimoji="1"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 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BBE0E3">
                    <a:lumMod val="25000"/>
                  </a:srgbClr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C = { x | x ∈ A and x is even }</a:t>
            </a:r>
            <a:endParaRPr kumimoji="1" lang="ko-KR" altLang="en-US" sz="2000" b="1" dirty="0">
              <a:solidFill>
                <a:srgbClr val="BBE0E3">
                  <a:lumMod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3284984"/>
            <a:ext cx="8532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kumimoji="1"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[ x**2 for x in range(10)]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[0, 1, 4, 9, 16, 25, 36, 49, 64, 81]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kumimoji="1"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[2**</a:t>
            </a:r>
            <a:r>
              <a:rPr kumimoji="1" lang="en-US" altLang="ko-KR" sz="20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kumimoji="1" lang="en-US" altLang="ko-KR" sz="20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range(21)]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2, 4, 8, 16, 32, 64, 128, 256, 512, 1024, 2048, 4096, 8192, 16384, 32768, 65536, 131072, 262144, 524288, 1048576]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kumimoji="1" lang="en-US" altLang="ko-KR" sz="2000" b="1" dirty="0">
                <a:solidFill>
                  <a:srgbClr val="BBE0E3">
                    <a:lumMod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[x for x in A if x%2 == 0]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print(C)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[0, 4, 16, 36, 64]</a:t>
            </a:r>
            <a:endParaRPr kumimoji="1" lang="ko-KR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for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형태로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 사용하기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772816"/>
            <a:ext cx="8856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phrase = 'Be as proud of 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Sogang</a:t>
            </a: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Sogang</a:t>
            </a: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proud of you'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</a:t>
            </a: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phrase.split</a:t>
            </a: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</a:t>
            </a: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['Be', 'as', 'proud', 'of', '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Sogang</a:t>
            </a: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'as', '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Sogang</a:t>
            </a: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'is', 'proud', 'of', 'you']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 = [[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p.upper</a:t>
            </a: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p.lower</a:t>
            </a: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(p)] for p in 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</a:t>
            </a: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for words in L: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print(words)</a:t>
            </a:r>
            <a:endParaRPr kumimoji="1" lang="ko-KR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77071"/>
            <a:ext cx="3096344" cy="2672913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639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for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형태로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 사용하기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844824"/>
            <a:ext cx="8712968" cy="1708160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9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 = [j for i in range(2, 8) for j in range(i*2, 100, i)]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9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B = [x for x in range(2, 100) if x not in A]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0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9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9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[2, 3, 5, 7, 11, 13, 17, 19, 23, 29, 31, 37, 41, 43, 47, 53, 59, 61, 67, 71, 73, 79, 83, 89, 97]</a:t>
            </a:r>
            <a:endParaRPr kumimoji="1" lang="ko-KR" altLang="en-US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62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반복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 논리 예제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1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합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5616" y="1844824"/>
            <a:ext cx="6673622" cy="46166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+ 2 + 3 + 4 + 5 + 6 + 7 + 8 + 9 + 10 = ?</a:t>
            </a:r>
            <a:endParaRPr kumimoji="1" lang="ko-KR" altLang="en-US" sz="2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3568" y="2780928"/>
            <a:ext cx="4621778" cy="280076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2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&lt;= 10 </a:t>
            </a:r>
            <a:r>
              <a:rPr kumimoji="1" lang="ko-KR" altLang="en-US" sz="2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인</a:t>
            </a:r>
            <a:r>
              <a:rPr kumimoji="1" lang="en-US" altLang="ko-KR" sz="2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1" lang="ko-KR" altLang="en-US" sz="2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동안 다음은 반복한다</a:t>
            </a:r>
            <a:r>
              <a:rPr kumimoji="1" lang="en-US" altLang="ko-KR" sz="2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+=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20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반복이 끝나면 </a:t>
            </a:r>
            <a:r>
              <a:rPr kumimoji="1" lang="en-US" altLang="ko-KR" sz="2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sum</a:t>
            </a:r>
            <a:r>
              <a:rPr kumimoji="1" lang="ko-KR" altLang="en-US" sz="2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을 출력한다</a:t>
            </a:r>
            <a:r>
              <a:rPr kumimoji="1" lang="en-US" altLang="ko-KR" sz="2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611560" y="3789040"/>
            <a:ext cx="4608512" cy="1152128"/>
          </a:xfrm>
          <a:prstGeom prst="roundRect">
            <a:avLst/>
          </a:prstGeom>
          <a:noFill/>
          <a:ln w="25400" cap="flat" cmpd="sng" algn="ctr">
            <a:solidFill>
              <a:srgbClr val="31343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52120" y="3212976"/>
            <a:ext cx="3139001" cy="2123658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&lt;= 10 </a:t>
            </a:r>
            <a:r>
              <a:rPr kumimoji="1"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+=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print('sum :', sum)</a:t>
            </a:r>
            <a:endParaRPr kumimoji="1" lang="ko-KR" altLang="en-US" sz="2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00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while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합 구하기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584" y="2060848"/>
            <a:ext cx="3139001" cy="21236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a &lt;= 10 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+=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print('sum :', sum)</a:t>
            </a:r>
            <a:endParaRPr kumimoji="1" lang="ko-KR" altLang="en-US" sz="22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96952"/>
            <a:ext cx="1603125" cy="648072"/>
          </a:xfrm>
          <a:prstGeom prst="rect">
            <a:avLst/>
          </a:prstGeom>
          <a:noFill/>
          <a:ln w="9525">
            <a:solidFill>
              <a:srgbClr val="3134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09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반복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파이썬의 두 가지 반복 유형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41583" y="2780928"/>
            <a:ext cx="2842385" cy="1944216"/>
          </a:xfrm>
          <a:prstGeom prst="roundRect">
            <a:avLst/>
          </a:prstGeom>
          <a:pattFill prst="pct40">
            <a:fgClr>
              <a:schemeClr val="bg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7943" y="2852936"/>
            <a:ext cx="1931939" cy="400110"/>
          </a:xfrm>
          <a:prstGeom prst="rect">
            <a:avLst/>
          </a:prstGeom>
          <a:noFill/>
          <a:ln w="25400" cmpd="sng">
            <a:solidFill>
              <a:srgbClr val="313437"/>
            </a:solidFill>
          </a:ln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 </a:t>
            </a:r>
            <a:r>
              <a:rPr kumimoji="1"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9666" y="3573016"/>
            <a:ext cx="1244251" cy="400110"/>
          </a:xfrm>
          <a:prstGeom prst="rect">
            <a:avLst/>
          </a:prstGeom>
          <a:solidFill>
            <a:schemeClr val="bg1"/>
          </a:solidFill>
          <a:ln w="25400">
            <a:solidFill>
              <a:srgbClr val="313437"/>
            </a:solidFill>
          </a:ln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  <a:endParaRPr kumimoji="1" lang="ko-KR" altLang="en-US" sz="2000" b="1" dirty="0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3289" y="4221088"/>
            <a:ext cx="867866" cy="400110"/>
          </a:xfrm>
          <a:prstGeom prst="rect">
            <a:avLst/>
          </a:prstGeom>
          <a:solidFill>
            <a:schemeClr val="bg1"/>
          </a:solidFill>
          <a:ln w="25400">
            <a:solidFill>
              <a:srgbClr val="313437"/>
            </a:solidFill>
          </a:ln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endParaRPr kumimoji="1" lang="ko-KR" altLang="en-US" sz="2000" b="1" dirty="0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13591" y="4797152"/>
            <a:ext cx="950902" cy="707886"/>
          </a:xfrm>
          <a:prstGeom prst="rect">
            <a:avLst/>
          </a:prstGeom>
          <a:noFill/>
          <a:ln w="25400">
            <a:solidFill>
              <a:srgbClr val="313437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>
                <a:solidFill>
                  <a:srgbClr val="000000"/>
                </a:solidFill>
              </a:rPr>
              <a:t>      …</a:t>
            </a:r>
            <a:endParaRPr kumimoji="1" lang="ko-KR" altLang="en-US" sz="2000">
              <a:solidFill>
                <a:srgbClr val="000000"/>
              </a:solidFill>
            </a:endParaRPr>
          </a:p>
        </p:txBody>
      </p:sp>
      <p:cxnSp>
        <p:nvCxnSpPr>
          <p:cNvPr id="16" name="꺾인 연결선 15"/>
          <p:cNvCxnSpPr>
            <a:stCxn id="13" idx="3"/>
            <a:endCxn id="12" idx="3"/>
          </p:cNvCxnSpPr>
          <p:nvPr/>
        </p:nvCxnSpPr>
        <p:spPr>
          <a:xfrm flipH="1" flipV="1">
            <a:off x="3419882" y="3052991"/>
            <a:ext cx="394035" cy="720080"/>
          </a:xfrm>
          <a:prstGeom prst="bentConnector3">
            <a:avLst>
              <a:gd name="adj1" fmla="val -58015"/>
            </a:avLst>
          </a:prstGeom>
          <a:ln w="25400">
            <a:solidFill>
              <a:srgbClr val="3134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4" idx="3"/>
          </p:cNvCxnSpPr>
          <p:nvPr/>
        </p:nvCxnSpPr>
        <p:spPr>
          <a:xfrm flipH="1">
            <a:off x="2635437" y="4421143"/>
            <a:ext cx="805718" cy="1656184"/>
          </a:xfrm>
          <a:prstGeom prst="bentConnector3">
            <a:avLst>
              <a:gd name="adj1" fmla="val -28372"/>
            </a:avLst>
          </a:prstGeom>
          <a:ln w="25400" cmpd="sng">
            <a:solidFill>
              <a:srgbClr val="3134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2" idx="1"/>
            <a:endCxn id="15" idx="1"/>
          </p:cNvCxnSpPr>
          <p:nvPr/>
        </p:nvCxnSpPr>
        <p:spPr>
          <a:xfrm rot="10800000" flipH="1" flipV="1">
            <a:off x="1487943" y="3052991"/>
            <a:ext cx="25648" cy="2098104"/>
          </a:xfrm>
          <a:prstGeom prst="bentConnector3">
            <a:avLst>
              <a:gd name="adj1" fmla="val -891298"/>
            </a:avLst>
          </a:prstGeom>
          <a:ln w="28575">
            <a:solidFill>
              <a:srgbClr val="3134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23" y="3645024"/>
            <a:ext cx="1296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조건이</a:t>
            </a:r>
            <a:r>
              <a:rPr kumimoji="1" lang="en-US" alt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거짓이면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5975" y="1988840"/>
            <a:ext cx="1989647" cy="461665"/>
          </a:xfrm>
          <a:prstGeom prst="rect">
            <a:avLst/>
          </a:prstGeom>
          <a:solidFill>
            <a:srgbClr val="7E040B"/>
          </a:solidFill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kumimoji="1" lang="ko-KR" altLang="en-US" sz="2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반복문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00192" y="1988840"/>
            <a:ext cx="1645002" cy="461665"/>
          </a:xfrm>
          <a:prstGeom prst="rect">
            <a:avLst/>
          </a:prstGeom>
          <a:solidFill>
            <a:srgbClr val="7E040B"/>
          </a:solidFill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kumimoji="1" lang="ko-KR" altLang="en-US" sz="2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반복문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868144" y="2708920"/>
            <a:ext cx="2952328" cy="1944216"/>
          </a:xfrm>
          <a:prstGeom prst="roundRect">
            <a:avLst/>
          </a:prstGeom>
          <a:pattFill prst="pct40">
            <a:fgClr>
              <a:schemeClr val="bg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28804" y="2852936"/>
            <a:ext cx="2047356" cy="400110"/>
          </a:xfrm>
          <a:prstGeom prst="rect">
            <a:avLst/>
          </a:prstGeom>
          <a:noFill/>
          <a:ln w="25400" cmpd="sng">
            <a:solidFill>
              <a:srgbClr val="313437"/>
            </a:solidFill>
          </a:ln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 </a:t>
            </a:r>
            <a:r>
              <a:rPr kumimoji="1"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 … ]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68235" y="3573016"/>
            <a:ext cx="1244251" cy="400110"/>
          </a:xfrm>
          <a:prstGeom prst="rect">
            <a:avLst/>
          </a:prstGeom>
          <a:solidFill>
            <a:schemeClr val="bg1"/>
          </a:solidFill>
          <a:ln w="25400">
            <a:solidFill>
              <a:srgbClr val="313437"/>
            </a:solidFill>
          </a:ln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  <a:endParaRPr kumimoji="1" lang="ko-KR" altLang="en-US" sz="2000" b="1" dirty="0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1858" y="4221088"/>
            <a:ext cx="867866" cy="400110"/>
          </a:xfrm>
          <a:prstGeom prst="rect">
            <a:avLst/>
          </a:prstGeom>
          <a:solidFill>
            <a:schemeClr val="bg1"/>
          </a:solidFill>
          <a:ln w="25400">
            <a:solidFill>
              <a:srgbClr val="313437"/>
            </a:solidFill>
          </a:ln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endParaRPr kumimoji="1" lang="ko-KR" altLang="en-US" sz="2000" b="1" dirty="0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12160" y="4797152"/>
            <a:ext cx="950902" cy="707886"/>
          </a:xfrm>
          <a:prstGeom prst="rect">
            <a:avLst/>
          </a:prstGeom>
          <a:noFill/>
          <a:ln w="25400">
            <a:solidFill>
              <a:srgbClr val="313437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>
                <a:solidFill>
                  <a:srgbClr val="000000"/>
                </a:solidFill>
              </a:rPr>
              <a:t>      …</a:t>
            </a:r>
            <a:endParaRPr kumimoji="1" lang="ko-KR" altLang="en-US" sz="2000">
              <a:solidFill>
                <a:srgbClr val="000000"/>
              </a:solidFill>
            </a:endParaRPr>
          </a:p>
        </p:txBody>
      </p:sp>
      <p:cxnSp>
        <p:nvCxnSpPr>
          <p:cNvPr id="29" name="꺾인 연결선 28"/>
          <p:cNvCxnSpPr>
            <a:stCxn id="26" idx="3"/>
            <a:endCxn id="25" idx="3"/>
          </p:cNvCxnSpPr>
          <p:nvPr/>
        </p:nvCxnSpPr>
        <p:spPr>
          <a:xfrm flipH="1" flipV="1">
            <a:off x="7976160" y="3052991"/>
            <a:ext cx="336326" cy="720080"/>
          </a:xfrm>
          <a:prstGeom prst="bentConnector3">
            <a:avLst>
              <a:gd name="adj1" fmla="val -67970"/>
            </a:avLst>
          </a:prstGeom>
          <a:ln w="25400">
            <a:solidFill>
              <a:srgbClr val="3134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5" idx="1"/>
            <a:endCxn id="28" idx="1"/>
          </p:cNvCxnSpPr>
          <p:nvPr/>
        </p:nvCxnSpPr>
        <p:spPr>
          <a:xfrm rot="10800000" flipH="1" flipV="1">
            <a:off x="5928804" y="3052991"/>
            <a:ext cx="83356" cy="2098104"/>
          </a:xfrm>
          <a:prstGeom prst="bentConnector3">
            <a:avLst>
              <a:gd name="adj1" fmla="val -274245"/>
            </a:avLst>
          </a:prstGeom>
          <a:ln w="28575">
            <a:solidFill>
              <a:srgbClr val="3134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99992" y="3429000"/>
            <a:ext cx="1296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반복이</a:t>
            </a:r>
            <a:r>
              <a:rPr kumimoji="1" lang="en-US" alt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정상적으로</a:t>
            </a:r>
            <a:endParaRPr kumimoji="1" lang="en-US" altLang="ko-KR" sz="16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끝나면</a:t>
            </a:r>
          </a:p>
        </p:txBody>
      </p:sp>
      <p:cxnSp>
        <p:nvCxnSpPr>
          <p:cNvPr id="38" name="꺾인 연결선 37"/>
          <p:cNvCxnSpPr/>
          <p:nvPr/>
        </p:nvCxnSpPr>
        <p:spPr>
          <a:xfrm flipH="1">
            <a:off x="7164288" y="4437112"/>
            <a:ext cx="805718" cy="1656184"/>
          </a:xfrm>
          <a:prstGeom prst="bentConnector3">
            <a:avLst>
              <a:gd name="adj1" fmla="val -28372"/>
            </a:avLst>
          </a:prstGeom>
          <a:ln w="25400" cmpd="sng">
            <a:solidFill>
              <a:srgbClr val="3134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9512" y="630932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else, continue, break </a:t>
            </a:r>
            <a:r>
              <a:rPr kumimoji="1" lang="ko-KR" altLang="en-US" sz="20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있을 수도 있고 없을 수도 있다</a:t>
            </a:r>
            <a:r>
              <a:rPr kumimoji="1" lang="en-US" altLang="ko-KR" sz="20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2000" b="1" dirty="0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171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while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짝수의 합 구하기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bg1">
                  <a:lumMod val="50000"/>
                </a:schemeClr>
              </a:buClr>
              <a:buSzPct val="80000"/>
              <a:buNone/>
              <a:defRPr/>
            </a:pPr>
            <a:r>
              <a:rPr lang="ko-KR" altLang="en-US" sz="22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22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2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시작하여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증가시켜 나가면서 합을 구한다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Clr>
                <a:schemeClr val="bg1">
                  <a:lumMod val="50000"/>
                </a:schemeClr>
              </a:buClr>
              <a:buSzPct val="80000"/>
              <a:buNone/>
              <a:defRPr/>
            </a:pPr>
            <a:r>
              <a:rPr lang="ko-KR" altLang="en-US" sz="22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22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1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시작하여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증가시켜 나가면서 짝수인지 판단하여 짝수이면 합을 구한다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30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30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7984" y="3068960"/>
            <a:ext cx="3139001" cy="2462213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&lt;= 10 </a:t>
            </a:r>
            <a:r>
              <a:rPr kumimoji="1"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% 2 == 0 </a:t>
            </a:r>
            <a:r>
              <a:rPr kumimoji="1"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sum += 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+=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print('sum :', sum)</a:t>
            </a:r>
            <a:endParaRPr kumimoji="1" lang="ko-KR" altLang="en-US" sz="2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3068960"/>
            <a:ext cx="3139001" cy="2123658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&lt;= 10 </a:t>
            </a:r>
            <a:r>
              <a:rPr kumimoji="1"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+=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print('sum :', sum)</a:t>
            </a:r>
            <a:endParaRPr kumimoji="1" lang="ko-KR" altLang="en-US" sz="22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2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while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구문이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조건이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False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되어 반복을 끝낼 때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else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구문이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있으면 수행한다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배수만을 출력한다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31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31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996952"/>
            <a:ext cx="5004896" cy="347787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1" lang="en-US" altLang="ko-KR" sz="22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&lt;= 30 </a:t>
            </a:r>
            <a:r>
              <a:rPr kumimoji="1"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a%3 == 0 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+=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print('exit from while...')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2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print('after while')</a:t>
            </a:r>
            <a:endParaRPr kumimoji="1" lang="ko-KR" altLang="en-US" sz="22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996952"/>
            <a:ext cx="2696784" cy="3168352"/>
          </a:xfrm>
          <a:prstGeom prst="rect">
            <a:avLst/>
          </a:prstGeom>
          <a:noFill/>
          <a:ln w="9525">
            <a:solidFill>
              <a:srgbClr val="3134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103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while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구문에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는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 안에서 사용하면 반복문을 끝내도록 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32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32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2564904"/>
            <a:ext cx="3294492" cy="3139321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2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&lt;= 10 </a:t>
            </a:r>
            <a:r>
              <a:rPr kumimoji="1"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print('a =', 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&gt;= 5 </a:t>
            </a:r>
            <a:r>
              <a:rPr kumimoji="1"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1"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+=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print('after while')</a:t>
            </a:r>
            <a:endParaRPr kumimoji="1" lang="ko-KR" altLang="en-US" sz="22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2852936"/>
            <a:ext cx="2091113" cy="2160240"/>
          </a:xfrm>
          <a:prstGeom prst="rect">
            <a:avLst/>
          </a:prstGeom>
          <a:noFill/>
          <a:ln w="9525">
            <a:solidFill>
              <a:srgbClr val="3134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158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while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반복문에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else, break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있는 경우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반복문이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반복문을 끝내는 경우에는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구문이 있더라도 실행되지 않는다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33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33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2924944"/>
            <a:ext cx="4227439" cy="3293209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0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&lt;= 5 </a:t>
            </a:r>
            <a:r>
              <a:rPr kumimoji="1"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print('a =',a)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a &gt;= 3 : </a:t>
            </a:r>
            <a:r>
              <a:rPr kumimoji="1"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+=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print('else in while')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print('after while')</a:t>
            </a:r>
            <a:endParaRPr kumimoji="1" lang="ko-KR" altLang="en-US" sz="22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24944"/>
            <a:ext cx="2195839" cy="1656184"/>
          </a:xfrm>
          <a:prstGeom prst="rect">
            <a:avLst/>
          </a:prstGeom>
          <a:noFill/>
          <a:ln w="9525">
            <a:solidFill>
              <a:srgbClr val="3134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412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while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반복문에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else, break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있는 경우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34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34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2132856"/>
            <a:ext cx="4227439" cy="347787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2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&lt;= 5 </a:t>
            </a:r>
            <a:r>
              <a:rPr kumimoji="1"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print('a =',a)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a &gt;= 10 : </a:t>
            </a:r>
            <a:r>
              <a:rPr kumimoji="1"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+=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print('else in while')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print('after while')</a:t>
            </a:r>
            <a:endParaRPr kumimoji="1" lang="ko-KR" altLang="en-US" sz="22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132856"/>
            <a:ext cx="2578350" cy="2160240"/>
          </a:xfrm>
          <a:prstGeom prst="rect">
            <a:avLst/>
          </a:prstGeom>
          <a:noFill/>
          <a:ln w="9525">
            <a:solidFill>
              <a:srgbClr val="3134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060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while </a:t>
            </a:r>
            <a:r>
              <a:rPr lang="ko-KR" altLang="en-US">
                <a:solidFill>
                  <a:schemeClr val="tx1"/>
                </a:solidFill>
              </a:rPr>
              <a:t>반복문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반복문에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latinLnBrk="0"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는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 안에서 사용하면 반복문의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조건으로 제어가 간다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35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35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2708920"/>
            <a:ext cx="3005951" cy="2862322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0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&lt;= 10 </a:t>
            </a: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+=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a%3 == 0 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1"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print('a =',a)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print('after while')</a:t>
            </a:r>
            <a:endParaRPr kumimoji="1" lang="ko-KR" altLang="en-US" sz="20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꺾인 연결선 8"/>
          <p:cNvCxnSpPr/>
          <p:nvPr/>
        </p:nvCxnSpPr>
        <p:spPr bwMode="auto">
          <a:xfrm rot="5400000" flipH="1" flipV="1">
            <a:off x="3851919" y="3573017"/>
            <a:ext cx="936106" cy="792088"/>
          </a:xfrm>
          <a:prstGeom prst="bentConnector3">
            <a:avLst>
              <a:gd name="adj1" fmla="val 1159"/>
            </a:avLst>
          </a:prstGeom>
          <a:solidFill>
            <a:schemeClr val="bg1"/>
          </a:solidFill>
          <a:ln w="25400" cap="flat" cmpd="sng" algn="ctr">
            <a:solidFill>
              <a:srgbClr val="313437"/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flipH="1">
            <a:off x="3635896" y="3501008"/>
            <a:ext cx="10801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313437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4" name="직사각형 13"/>
          <p:cNvSpPr/>
          <p:nvPr/>
        </p:nvSpPr>
        <p:spPr bwMode="auto">
          <a:xfrm>
            <a:off x="2267744" y="3356992"/>
            <a:ext cx="1080120" cy="288032"/>
          </a:xfrm>
          <a:prstGeom prst="rect">
            <a:avLst/>
          </a:prstGeom>
          <a:noFill/>
          <a:ln w="25400" cap="flat" cmpd="sng" algn="ctr">
            <a:solidFill>
              <a:srgbClr val="31343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80928"/>
            <a:ext cx="1800200" cy="2656032"/>
          </a:xfrm>
          <a:prstGeom prst="rect">
            <a:avLst/>
          </a:prstGeom>
          <a:noFill/>
          <a:ln w="9525">
            <a:solidFill>
              <a:srgbClr val="3134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403648" y="573325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  <a:r>
              <a:rPr kumimoji="1" lang="ko-KR" altLang="en-US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구문을 사용하면 </a:t>
            </a:r>
            <a:r>
              <a:rPr kumimoji="1"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 </a:t>
            </a:r>
            <a:r>
              <a:rPr kumimoji="1" lang="ko-KR" altLang="en-US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조건이 참인 경우 </a:t>
            </a:r>
            <a:r>
              <a:rPr kumimoji="1"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 </a:t>
            </a:r>
            <a:r>
              <a:rPr kumimoji="1" lang="ko-KR" altLang="en-US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부분은 실행하지 않는다</a:t>
            </a:r>
            <a:r>
              <a:rPr kumimoji="1"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1" lang="ko-KR" altLang="en-US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753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반복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060322"/>
            <a:ext cx="8515350" cy="181127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025832"/>
            <a:ext cx="1428108" cy="3590868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33" name="직사각형 32"/>
          <p:cNvSpPr/>
          <p:nvPr/>
        </p:nvSpPr>
        <p:spPr>
          <a:xfrm>
            <a:off x="2060824" y="4287603"/>
            <a:ext cx="649297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patterns</a:t>
            </a:r>
            <a:r>
              <a:rPr lang="ko-KR" altLang="en-US" sz="2400" b="1" dirty="0">
                <a:ln w="0"/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24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element</a:t>
            </a:r>
            <a:r>
              <a:rPr lang="ko-KR" altLang="en-US" sz="2400" b="1" dirty="0">
                <a:ln w="0"/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순서대로 출력되었다</a:t>
            </a:r>
            <a:endParaRPr lang="en-US" altLang="ko-KR" sz="2400" b="1" dirty="0">
              <a:ln w="0"/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18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반복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79914" y="3248583"/>
            <a:ext cx="63841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pc="3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for </a:t>
            </a:r>
            <a:r>
              <a:rPr lang="en-US" altLang="ko-KR" sz="2800" spc="3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pattern</a:t>
            </a:r>
            <a:r>
              <a:rPr lang="en-US" altLang="ko-KR" sz="2800" spc="3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800" b="1" spc="30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in</a:t>
            </a:r>
            <a:r>
              <a:rPr lang="en-US" altLang="ko-KR" sz="2800" spc="3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800" spc="3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patterns</a:t>
            </a:r>
            <a:r>
              <a:rPr lang="en-US" altLang="ko-KR" sz="2800" spc="3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:</a:t>
            </a:r>
          </a:p>
          <a:p>
            <a:r>
              <a:rPr lang="en-US" altLang="ko-KR" sz="2800" spc="3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	print(pattern)</a:t>
            </a:r>
          </a:p>
        </p:txBody>
      </p:sp>
      <p:sp>
        <p:nvSpPr>
          <p:cNvPr id="4" name="자유형 3"/>
          <p:cNvSpPr/>
          <p:nvPr/>
        </p:nvSpPr>
        <p:spPr>
          <a:xfrm>
            <a:off x="3474721" y="2984269"/>
            <a:ext cx="2286000" cy="349134"/>
          </a:xfrm>
          <a:custGeom>
            <a:avLst/>
            <a:gdLst>
              <a:gd name="connsiteX0" fmla="*/ 1770611 w 1770611"/>
              <a:gd name="connsiteY0" fmla="*/ 349134 h 349134"/>
              <a:gd name="connsiteX1" fmla="*/ 1770611 w 1770611"/>
              <a:gd name="connsiteY1" fmla="*/ 0 h 349134"/>
              <a:gd name="connsiteX2" fmla="*/ 0 w 1770611"/>
              <a:gd name="connsiteY2" fmla="*/ 0 h 349134"/>
              <a:gd name="connsiteX3" fmla="*/ 0 w 1770611"/>
              <a:gd name="connsiteY3" fmla="*/ 299258 h 34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11" h="349134">
                <a:moveTo>
                  <a:pt x="1770611" y="349134"/>
                </a:moveTo>
                <a:lnTo>
                  <a:pt x="1770611" y="0"/>
                </a:lnTo>
                <a:lnTo>
                  <a:pt x="0" y="0"/>
                </a:lnTo>
                <a:lnTo>
                  <a:pt x="0" y="299258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1149" y="4934530"/>
            <a:ext cx="73817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patterns</a:t>
            </a:r>
            <a:r>
              <a:rPr lang="ko-KR" alt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로부터 값을 하나씩 가져와 </a:t>
            </a:r>
            <a:r>
              <a:rPr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pattern</a:t>
            </a:r>
            <a:r>
              <a:rPr lang="ko-KR" alt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이라는 </a:t>
            </a:r>
            <a:r>
              <a:rPr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변수</a:t>
            </a:r>
            <a:r>
              <a:rPr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＇</a:t>
            </a:r>
            <a:r>
              <a:rPr lang="ko-KR" alt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대입한다</a:t>
            </a:r>
            <a:r>
              <a:rPr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81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반복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54481" y="3248583"/>
            <a:ext cx="60350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pc="3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for </a:t>
            </a:r>
            <a:r>
              <a:rPr lang="en-US" altLang="ko-KR" sz="2800" spc="3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pattern</a:t>
            </a:r>
            <a:r>
              <a:rPr lang="en-US" altLang="ko-KR" sz="2800" spc="3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800" b="1" spc="30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in</a:t>
            </a:r>
            <a:r>
              <a:rPr lang="en-US" altLang="ko-KR" sz="2800" spc="3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800" spc="3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patterns</a:t>
            </a:r>
            <a:r>
              <a:rPr lang="en-US" altLang="ko-KR" sz="2800" spc="3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:</a:t>
            </a:r>
          </a:p>
          <a:p>
            <a:r>
              <a:rPr lang="en-US" altLang="ko-KR" sz="2800" spc="3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	print(pattern)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541222" y="2202873"/>
            <a:ext cx="0" cy="108065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직선 화살표 연결선 4"/>
          <p:cNvCxnSpPr/>
          <p:nvPr/>
        </p:nvCxnSpPr>
        <p:spPr>
          <a:xfrm flipV="1">
            <a:off x="4397433" y="4202690"/>
            <a:ext cx="0" cy="859761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" name="직선 화살표 연결선 5"/>
          <p:cNvCxnSpPr/>
          <p:nvPr/>
        </p:nvCxnSpPr>
        <p:spPr>
          <a:xfrm>
            <a:off x="6001789" y="2202873"/>
            <a:ext cx="0" cy="1080654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" name="직사각형 6"/>
          <p:cNvSpPr/>
          <p:nvPr/>
        </p:nvSpPr>
        <p:spPr>
          <a:xfrm>
            <a:off x="2219498" y="1567807"/>
            <a:ext cx="2643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내용을 대입할 변수 이름</a:t>
            </a:r>
            <a:endParaRPr lang="en-US" altLang="ko-KR" sz="1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리스트의 원소</a:t>
            </a:r>
            <a:endParaRPr lang="en-US" altLang="ko-KR" sz="1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80065" y="1567807"/>
            <a:ext cx="2643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반복하려는 내용</a:t>
            </a:r>
            <a:endParaRPr lang="en-US" altLang="ko-KR" sz="1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리스트</a:t>
            </a:r>
            <a:endParaRPr lang="en-US" altLang="ko-KR" sz="1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75709" y="5161811"/>
            <a:ext cx="2643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반복할 코드 블록</a:t>
            </a:r>
            <a:endParaRPr lang="en-US" altLang="ko-KR" sz="1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10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반복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171098"/>
            <a:ext cx="8515350" cy="144009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14325" y="4418627"/>
            <a:ext cx="80981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만약 리스트의 크기가 </a:t>
            </a:r>
            <a:r>
              <a:rPr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lang="ko-KR" alt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같이 매우 큰 수라면</a:t>
            </a:r>
            <a:r>
              <a:rPr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for in list</a:t>
            </a:r>
            <a:r>
              <a:rPr lang="ko-KR" alt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사용하는 것은 매우 비효율적인 방법이다</a:t>
            </a:r>
            <a:r>
              <a:rPr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때는 </a:t>
            </a:r>
            <a:r>
              <a:rPr lang="en-US" altLang="ko-KR" sz="28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range</a:t>
            </a:r>
            <a:r>
              <a:rPr lang="ko-KR" alt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사용한다</a:t>
            </a:r>
            <a:r>
              <a:rPr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004639"/>
            <a:ext cx="8515350" cy="1413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634" y="1171098"/>
            <a:ext cx="1383041" cy="198111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3206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반복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1180515"/>
            <a:ext cx="8312728" cy="13880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31" y="2711487"/>
            <a:ext cx="1936745" cy="2757756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575481" y="1602894"/>
            <a:ext cx="4939223" cy="78220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 w="0"/>
                <a:solidFill>
                  <a:srgbClr val="3DBDAA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en-US" altLang="ko-KR" sz="1600" b="1" dirty="0">
                <a:ln w="0"/>
                <a:solidFill>
                  <a:srgbClr val="3DBDAA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range(5)</a:t>
            </a:r>
            <a:r>
              <a:rPr lang="ko-KR" altLang="en-US" sz="1600" b="1" dirty="0">
                <a:ln w="0"/>
                <a:solidFill>
                  <a:srgbClr val="3DBDAA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나타내는 범위 안에 있는 </a:t>
            </a:r>
            <a:r>
              <a:rPr lang="en-US" altLang="ko-KR" sz="1600" b="1" dirty="0" err="1">
                <a:ln w="0"/>
                <a:solidFill>
                  <a:srgbClr val="3DBDAA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i</a:t>
            </a:r>
            <a:r>
              <a:rPr lang="ko-KR" altLang="en-US" sz="1600" b="1" dirty="0" err="1">
                <a:ln w="0"/>
                <a:solidFill>
                  <a:srgbClr val="3DBDAA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endParaRPr lang="en-US" altLang="ko-KR" sz="1600" b="1" dirty="0">
              <a:ln w="0"/>
              <a:solidFill>
                <a:srgbClr val="3DBDAA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n w="0"/>
                <a:solidFill>
                  <a:srgbClr val="3DBDAA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ko-KR" altLang="en-US" sz="1600" b="1" dirty="0">
                <a:ln w="0"/>
                <a:solidFill>
                  <a:srgbClr val="3DBDAA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출력한다</a:t>
            </a:r>
            <a:endParaRPr lang="en-US" altLang="ko-KR" sz="1600" b="1" dirty="0">
              <a:ln w="0"/>
              <a:solidFill>
                <a:srgbClr val="3DBDAA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8980" y="3103445"/>
            <a:ext cx="5238482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range(a)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0</a:t>
            </a:r>
            <a:r>
              <a:rPr lang="ko-KR" altLang="en-US" sz="1600" b="1" dirty="0">
                <a:ln w="0"/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시작하여 </a:t>
            </a:r>
            <a:r>
              <a:rPr lang="en-US" altLang="ko-KR" sz="16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a</a:t>
            </a:r>
            <a:r>
              <a:rPr lang="en-US" altLang="ko-KR" sz="1600" b="1" dirty="0">
                <a:ln w="0"/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b="1" dirty="0">
                <a:ln w="0"/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바로 직전까지</a:t>
            </a:r>
            <a:r>
              <a:rPr lang="en-US" altLang="ko-KR" sz="1600" b="1" dirty="0">
                <a:ln w="0"/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>
                <a:ln w="0"/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 </a:t>
            </a:r>
            <a:r>
              <a:rPr lang="en-US" altLang="ko-KR" sz="16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a-1</a:t>
            </a:r>
            <a:r>
              <a:rPr lang="ko-KR" altLang="en-US" sz="1600" b="1" dirty="0">
                <a:ln w="0"/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범위이다</a:t>
            </a:r>
            <a:endParaRPr lang="en-US" altLang="ko-KR" sz="1600" b="1" dirty="0">
              <a:ln w="0"/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n w="0"/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range(a, b)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a</a:t>
            </a:r>
            <a:r>
              <a:rPr lang="ko-KR" altLang="en-US" sz="1600" b="1" dirty="0">
                <a:ln w="0"/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</a:t>
            </a:r>
            <a:r>
              <a:rPr lang="en-US" altLang="ko-KR" sz="16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b-1</a:t>
            </a:r>
            <a:r>
              <a:rPr lang="ko-KR" altLang="en-US" sz="1600" b="1" dirty="0">
                <a:ln w="0"/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</a:t>
            </a:r>
            <a:endParaRPr lang="en-US" altLang="ko-KR" sz="1600" b="1" dirty="0">
              <a:ln w="0"/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4325" y="5881667"/>
            <a:ext cx="8098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0</a:t>
            </a:r>
            <a:r>
              <a:rPr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</a:t>
            </a:r>
            <a:r>
              <a:rPr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999</a:t>
            </a:r>
            <a:r>
              <a:rPr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 표현하고자 하면</a:t>
            </a:r>
            <a:r>
              <a:rPr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range(1000)</a:t>
            </a:r>
            <a:r>
              <a:rPr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나타내면 된다</a:t>
            </a:r>
            <a:r>
              <a:rPr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309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반복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989164"/>
            <a:ext cx="8312728" cy="25766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3648878"/>
            <a:ext cx="2776285" cy="1862461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5" name="자유형 4"/>
          <p:cNvSpPr/>
          <p:nvPr/>
        </p:nvSpPr>
        <p:spPr>
          <a:xfrm>
            <a:off x="2094807" y="2555959"/>
            <a:ext cx="124691" cy="0"/>
          </a:xfrm>
          <a:custGeom>
            <a:avLst/>
            <a:gdLst>
              <a:gd name="connsiteX0" fmla="*/ 0 w 124691"/>
              <a:gd name="connsiteY0" fmla="*/ 0 h 0"/>
              <a:gd name="connsiteX1" fmla="*/ 124691 w 1246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691">
                <a:moveTo>
                  <a:pt x="0" y="0"/>
                </a:moveTo>
                <a:lnTo>
                  <a:pt x="124691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4325" y="5569635"/>
            <a:ext cx="85153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리스트의 크기는 중간에 변할 수 있으므로</a:t>
            </a:r>
            <a:r>
              <a:rPr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4, 5</a:t>
            </a:r>
            <a:r>
              <a:rPr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같은 상수 값을 </a:t>
            </a:r>
            <a:r>
              <a:rPr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range</a:t>
            </a:r>
            <a:r>
              <a:rPr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사용하는 것은 좋은 프로그래밍이 아니다</a:t>
            </a:r>
            <a:r>
              <a:rPr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873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2359</Words>
  <Application>Microsoft Office PowerPoint</Application>
  <PresentationFormat>화면 슬라이드 쇼(4:3)</PresentationFormat>
  <Paragraphs>440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HY헤드라인M</vt:lpstr>
      <vt:lpstr>굴림</vt:lpstr>
      <vt:lpstr>맑은 고딕</vt:lpstr>
      <vt:lpstr>함초롬돋움</vt:lpstr>
      <vt:lpstr>Arial</vt:lpstr>
      <vt:lpstr>Calibri</vt:lpstr>
      <vt:lpstr>Consolas</vt:lpstr>
      <vt:lpstr>Courier New</vt:lpstr>
      <vt:lpstr>Wingdings</vt:lpstr>
      <vt:lpstr>Office 테마</vt:lpstr>
      <vt:lpstr>기본 디자인</vt:lpstr>
      <vt:lpstr>PowerPoint 프레젠테이션</vt:lpstr>
      <vt:lpstr>3. 반복 논리의 기본 개념</vt:lpstr>
      <vt:lpstr>3. 반복 논리의 기본 개념</vt:lpstr>
      <vt:lpstr>3. 반복 논리의 기본 개념</vt:lpstr>
      <vt:lpstr>3. 반복 논리의 기본 개념</vt:lpstr>
      <vt:lpstr>3. 반복 논리의 기본 개념</vt:lpstr>
      <vt:lpstr>3. 반복 논리의 기본 개념</vt:lpstr>
      <vt:lpstr>3. 반복 논리의 기본 개념</vt:lpstr>
      <vt:lpstr>3. 반복 논리의 기본 개념</vt:lpstr>
      <vt:lpstr>3. 반복 논리의 기본 개념</vt:lpstr>
      <vt:lpstr>3. 반복 논리의 기본 개념</vt:lpstr>
      <vt:lpstr>3. 반복 논리의 기본 개념</vt:lpstr>
      <vt:lpstr>5. for 반복문</vt:lpstr>
      <vt:lpstr>5. for 반복문</vt:lpstr>
      <vt:lpstr>5. for 반복문</vt:lpstr>
      <vt:lpstr>5. for 반복문</vt:lpstr>
      <vt:lpstr>5. for 반복문</vt:lpstr>
      <vt:lpstr>5. for 반복문</vt:lpstr>
      <vt:lpstr>5. for 반복문</vt:lpstr>
      <vt:lpstr>5. for 반복문</vt:lpstr>
      <vt:lpstr>5. for 반복문</vt:lpstr>
      <vt:lpstr>5. for 반복문</vt:lpstr>
      <vt:lpstr>5. for 반복문</vt:lpstr>
      <vt:lpstr>5. for 반복문</vt:lpstr>
      <vt:lpstr>5. for 반복문</vt:lpstr>
      <vt:lpstr>5. for 반복문</vt:lpstr>
      <vt:lpstr>5. for 반복문</vt:lpstr>
      <vt:lpstr>3. 반복 논리의 기본 개념</vt:lpstr>
      <vt:lpstr>4. while 반복문</vt:lpstr>
      <vt:lpstr>4. while 반복문</vt:lpstr>
      <vt:lpstr>4. while 반복문</vt:lpstr>
      <vt:lpstr>4. while 반복문</vt:lpstr>
      <vt:lpstr>4. while 반복문</vt:lpstr>
      <vt:lpstr>4. while 반복문</vt:lpstr>
      <vt:lpstr>4. while 반복문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</dc:creator>
  <cp:lastModifiedBy>park sungho</cp:lastModifiedBy>
  <cp:revision>9</cp:revision>
  <dcterms:created xsi:type="dcterms:W3CDTF">2018-03-09T13:05:50Z</dcterms:created>
  <dcterms:modified xsi:type="dcterms:W3CDTF">2019-09-10T19:24:35Z</dcterms:modified>
</cp:coreProperties>
</file>