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6" r:id="rId2"/>
    <p:sldId id="258" r:id="rId3"/>
    <p:sldId id="259" r:id="rId4"/>
    <p:sldId id="307" r:id="rId5"/>
    <p:sldId id="308" r:id="rId6"/>
    <p:sldId id="305" r:id="rId7"/>
    <p:sldId id="317" r:id="rId8"/>
    <p:sldId id="316" r:id="rId9"/>
    <p:sldId id="315" r:id="rId10"/>
    <p:sldId id="314" r:id="rId11"/>
    <p:sldId id="321" r:id="rId12"/>
    <p:sldId id="327" r:id="rId13"/>
    <p:sldId id="328" r:id="rId14"/>
    <p:sldId id="325" r:id="rId15"/>
    <p:sldId id="326" r:id="rId16"/>
    <p:sldId id="323" r:id="rId17"/>
    <p:sldId id="337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300" r:id="rId28"/>
    <p:sldId id="274" r:id="rId29"/>
    <p:sldId id="275" r:id="rId30"/>
    <p:sldId id="276" r:id="rId31"/>
    <p:sldId id="312" r:id="rId32"/>
    <p:sldId id="309" r:id="rId33"/>
  </p:sldIdLst>
  <p:sldSz cx="9144000" cy="6858000" type="screen4x3"/>
  <p:notesSz cx="6797675" cy="9874250"/>
  <p:defaultTextStyle>
    <a:defPPr>
      <a:defRPr lang="ko-KR"/>
    </a:defPPr>
    <a:lvl1pPr algn="ctr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E040B"/>
    <a:srgbClr val="0000FF"/>
    <a:srgbClr val="313437"/>
    <a:srgbClr val="404447"/>
    <a:srgbClr val="FFFFFF"/>
    <a:srgbClr val="22B3E9"/>
    <a:srgbClr val="AA0810"/>
    <a:srgbClr val="252525"/>
    <a:srgbClr val="4B7D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705" autoAdjust="0"/>
  </p:normalViewPr>
  <p:slideViewPr>
    <p:cSldViewPr>
      <p:cViewPr varScale="1">
        <p:scale>
          <a:sx n="106" d="100"/>
          <a:sy n="106" d="100"/>
        </p:scale>
        <p:origin x="176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2766" y="-9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ko-K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3" y="0"/>
            <a:ext cx="2945659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ko-KR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824"/>
            <a:ext cx="2945659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ko-KR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3" y="9378824"/>
            <a:ext cx="2945659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6E00E7E-5C7B-4675-AB58-A704D7C513F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079333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081AB5F-7B5A-435C-9464-5B2DC66E746C}" type="datetimeFigureOut">
              <a:rPr lang="ko-KR" altLang="en-US"/>
              <a:pPr/>
              <a:t>2019-09-11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62463F2-1E19-4374-991C-3F8B93824582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5520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charset="0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charset="0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charset="0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charset="0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0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7171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230306E7-56D2-43EF-8DCF-04D087181567}" type="slidenum">
              <a:rPr lang="ko-KR" altLang="en-US" sz="1200"/>
              <a:pPr eaLnBrk="1" hangingPunct="1"/>
              <a:t>1</a:t>
            </a:fld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191180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928987" y="1616470"/>
            <a:ext cx="5371206" cy="1757592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z="4800" b="0">
                <a:solidFill>
                  <a:srgbClr val="404447"/>
                </a:solidFill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0499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621592"/>
            <a:ext cx="7704856" cy="562074"/>
          </a:xfrm>
          <a:prstGeom prst="rect">
            <a:avLst/>
          </a:prstGeom>
        </p:spPr>
        <p:txBody>
          <a:bodyPr/>
          <a:lstStyle>
            <a:lvl1pPr>
              <a:defRPr sz="2900">
                <a:solidFill>
                  <a:srgbClr val="40444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3568" y="1556793"/>
            <a:ext cx="7704856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ko-KR" altLang="en-US" sz="1600" b="0" kern="1200" dirty="0" smtClean="0">
                <a:solidFill>
                  <a:srgbClr val="404447"/>
                </a:solidFill>
                <a:latin typeface="맑은 고딕" charset="0"/>
                <a:ea typeface="맑은 고딕" charset="0"/>
                <a:cs typeface="맑은 고딕" charset="0"/>
              </a:defRPr>
            </a:lvl1pPr>
            <a:lvl2pPr>
              <a:defRPr lang="ko-KR" altLang="en-US" sz="1600" b="0" kern="1200" dirty="0" smtClean="0">
                <a:solidFill>
                  <a:srgbClr val="404447"/>
                </a:solidFill>
                <a:latin typeface="굴림" charset="0"/>
                <a:ea typeface="굴림" charset="0"/>
              </a:defRPr>
            </a:lvl2pPr>
            <a:lvl3pPr>
              <a:defRPr lang="ko-KR" altLang="en-US" sz="1600" b="0" kern="1200" dirty="0" smtClean="0">
                <a:solidFill>
                  <a:srgbClr val="404447"/>
                </a:solidFill>
                <a:latin typeface="굴림" charset="0"/>
                <a:ea typeface="굴림" charset="0"/>
              </a:defRPr>
            </a:lvl3pPr>
            <a:lvl4pPr>
              <a:defRPr lang="ko-KR" altLang="en-US" sz="1600" b="0" kern="1200" dirty="0" smtClean="0">
                <a:solidFill>
                  <a:srgbClr val="404447"/>
                </a:solidFill>
                <a:latin typeface="굴림" charset="0"/>
                <a:ea typeface="굴림" charset="0"/>
              </a:defRPr>
            </a:lvl4pPr>
            <a:lvl5pPr>
              <a:defRPr lang="ko-KR" altLang="en-US" sz="1600" b="0" kern="1200" dirty="0">
                <a:solidFill>
                  <a:srgbClr val="404447"/>
                </a:solidFill>
                <a:latin typeface="굴림" charset="0"/>
                <a:ea typeface="굴림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300788" y="6237288"/>
            <a:ext cx="2087562" cy="2555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B7E3D9E-B143-450D-B523-FFA19F16DCA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0516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2"/>
          <p:cNvCxnSpPr>
            <a:cxnSpLocks noChangeShapeType="1"/>
          </p:cNvCxnSpPr>
          <p:nvPr userDrawn="1"/>
        </p:nvCxnSpPr>
        <p:spPr bwMode="auto">
          <a:xfrm>
            <a:off x="0" y="836712"/>
            <a:ext cx="9144000" cy="0"/>
          </a:xfrm>
          <a:prstGeom prst="line">
            <a:avLst/>
          </a:prstGeom>
          <a:noFill/>
          <a:ln w="19050" cmpd="sng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</p:spPr>
      </p:cxn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8C735-ED08-4387-8191-EA862DDBABD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82" r:id="rId1"/>
    <p:sldLayoutId id="2147484283" r:id="rId2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500">
          <a:solidFill>
            <a:srgbClr val="372415"/>
          </a:solidFill>
          <a:latin typeface="+mj-lt"/>
          <a:ea typeface="+mj-ea"/>
          <a:cs typeface="HY헤드라인M" charset="0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500">
          <a:solidFill>
            <a:srgbClr val="372415"/>
          </a:solidFill>
          <a:latin typeface="HY헤드라인M" pitchFamily="18" charset="-127"/>
          <a:ea typeface="HY헤드라인M" pitchFamily="18" charset="-127"/>
          <a:cs typeface="HY헤드라인M" charset="0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500">
          <a:solidFill>
            <a:srgbClr val="372415"/>
          </a:solidFill>
          <a:latin typeface="HY헤드라인M" pitchFamily="18" charset="-127"/>
          <a:ea typeface="HY헤드라인M" pitchFamily="18" charset="-127"/>
          <a:cs typeface="HY헤드라인M" charset="0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500">
          <a:solidFill>
            <a:srgbClr val="372415"/>
          </a:solidFill>
          <a:latin typeface="HY헤드라인M" pitchFamily="18" charset="-127"/>
          <a:ea typeface="HY헤드라인M" pitchFamily="18" charset="-127"/>
          <a:cs typeface="HY헤드라인M" charset="0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500">
          <a:solidFill>
            <a:srgbClr val="372415"/>
          </a:solidFill>
          <a:latin typeface="HY헤드라인M" pitchFamily="18" charset="-127"/>
          <a:ea typeface="HY헤드라인M" pitchFamily="18" charset="-127"/>
          <a:cs typeface="HY헤드라인M" charset="0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500">
          <a:solidFill>
            <a:srgbClr val="372415"/>
          </a:solidFill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500">
          <a:solidFill>
            <a:srgbClr val="372415"/>
          </a:solidFill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500">
          <a:solidFill>
            <a:srgbClr val="372415"/>
          </a:solidFill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500">
          <a:solidFill>
            <a:srgbClr val="372415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000" b="1">
          <a:solidFill>
            <a:schemeClr val="tx1"/>
          </a:solidFill>
          <a:latin typeface="+mn-lt"/>
          <a:ea typeface="+mn-ea"/>
          <a:cs typeface="굴림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500" b="1">
          <a:solidFill>
            <a:schemeClr val="tx1"/>
          </a:solidFill>
          <a:latin typeface="+mn-lt"/>
          <a:ea typeface="+mn-ea"/>
          <a:cs typeface="굴림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000" b="1">
          <a:solidFill>
            <a:schemeClr val="tx1"/>
          </a:solidFill>
          <a:latin typeface="+mn-lt"/>
          <a:ea typeface="+mn-ea"/>
          <a:cs typeface="굴림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500" b="1">
          <a:solidFill>
            <a:schemeClr val="tx1"/>
          </a:solidFill>
          <a:latin typeface="+mn-lt"/>
          <a:ea typeface="+mn-ea"/>
          <a:cs typeface="굴림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000" b="1">
          <a:solidFill>
            <a:schemeClr val="tx1"/>
          </a:solidFill>
          <a:latin typeface="+mn-lt"/>
          <a:ea typeface="+mn-ea"/>
          <a:cs typeface="굴림" charset="0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/>
          <p:cNvSpPr>
            <a:spLocks noGrp="1"/>
          </p:cNvSpPr>
          <p:nvPr>
            <p:ph type="title"/>
          </p:nvPr>
        </p:nvSpPr>
        <p:spPr bwMode="auto">
          <a:xfrm>
            <a:off x="611560" y="620688"/>
            <a:ext cx="7171704" cy="1757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>
                <a:solidFill>
                  <a:srgbClr val="7E040B"/>
                </a:solidFill>
              </a:rPr>
              <a:t>IT </a:t>
            </a:r>
            <a:r>
              <a:rPr lang="ko-KR" altLang="en-US">
                <a:solidFill>
                  <a:srgbClr val="7E040B"/>
                </a:solidFill>
              </a:rPr>
              <a:t>개론</a:t>
            </a:r>
            <a:endParaRPr lang="en-US" altLang="ko-KR">
              <a:solidFill>
                <a:srgbClr val="7E040B"/>
              </a:solidFill>
            </a:endParaRPr>
          </a:p>
        </p:txBody>
      </p:sp>
      <p:sp>
        <p:nvSpPr>
          <p:cNvPr id="6146" name="TextBox 1"/>
          <p:cNvSpPr txBox="1">
            <a:spLocks noChangeArrowheads="1"/>
          </p:cNvSpPr>
          <p:nvPr/>
        </p:nvSpPr>
        <p:spPr bwMode="auto">
          <a:xfrm>
            <a:off x="539552" y="1700808"/>
            <a:ext cx="820891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en-US" altLang="ko-KR" sz="4000" b="1" dirty="0">
                <a:solidFill>
                  <a:srgbClr val="404447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5</a:t>
            </a:r>
            <a:r>
              <a:rPr lang="ko-KR" altLang="en-US" sz="4000" b="1" dirty="0">
                <a:solidFill>
                  <a:srgbClr val="404447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장</a:t>
            </a:r>
            <a:r>
              <a:rPr lang="en-US" altLang="ko-KR" sz="4000" b="1" dirty="0">
                <a:solidFill>
                  <a:srgbClr val="404447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sz="4000" b="1" dirty="0" err="1">
                <a:solidFill>
                  <a:srgbClr val="404447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조건문</a:t>
            </a:r>
            <a:r>
              <a:rPr lang="en-US" altLang="ko-KR" sz="4000" b="1" dirty="0">
                <a:solidFill>
                  <a:srgbClr val="404447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4000" b="1" dirty="0" err="1">
                <a:solidFill>
                  <a:srgbClr val="404447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반복문</a:t>
            </a:r>
            <a:endParaRPr lang="en-US" altLang="ko-KR" sz="4000" b="1" dirty="0">
              <a:solidFill>
                <a:srgbClr val="404447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 err="1">
                <a:solidFill>
                  <a:schemeClr val="tx1"/>
                </a:solidFill>
              </a:rPr>
              <a:t>조건식</a:t>
            </a:r>
            <a:r>
              <a:rPr lang="ko-KR" altLang="en-US" dirty="0">
                <a:solidFill>
                  <a:schemeClr val="tx1"/>
                </a:solidFill>
              </a:rPr>
              <a:t> 기본 표현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rgbClr val="000000"/>
                </a:solidFill>
              </a:rPr>
              <a:pPr/>
              <a:t>10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14324" y="1903772"/>
            <a:ext cx="6635115" cy="30469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32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ourier New" panose="02070309020205020404" pitchFamily="49" charset="0"/>
                <a:ea typeface="함초롬돋움" panose="020B0604000101010101" pitchFamily="50" charset="-127"/>
                <a:cs typeface="Courier New" panose="02070309020205020404" pitchFamily="49" charset="0"/>
              </a:rPr>
              <a:t>if (  </a:t>
            </a:r>
            <a:r>
              <a:rPr kumimoji="0" lang="ko-KR" altLang="en-US" sz="32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ourier New" panose="02070309020205020404" pitchFamily="49" charset="0"/>
                <a:ea typeface="함초롬돋움" panose="020B0604000101010101" pitchFamily="50" charset="-127"/>
                <a:cs typeface="Courier New" panose="02070309020205020404" pitchFamily="49" charset="0"/>
              </a:rPr>
              <a:t>조건식  </a:t>
            </a:r>
            <a:r>
              <a:rPr kumimoji="0" lang="en-US" altLang="ko-KR" sz="32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ourier New" panose="02070309020205020404" pitchFamily="49" charset="0"/>
                <a:ea typeface="함초롬돋움" panose="020B0604000101010101" pitchFamily="50" charset="-127"/>
                <a:cs typeface="Courier New" panose="02070309020205020404" pitchFamily="49" charset="0"/>
              </a:rPr>
              <a:t>) :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320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ourier New" panose="02070309020205020404" pitchFamily="49" charset="0"/>
              <a:ea typeface="함초롬돋움" panose="020B0604000101010101" pitchFamily="50" charset="-127"/>
              <a:cs typeface="Courier New" panose="02070309020205020404" pitchFamily="49" charset="0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32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ourier New" panose="02070309020205020404" pitchFamily="49" charset="0"/>
                <a:ea typeface="함초롬돋움" panose="020B0604000101010101" pitchFamily="50" charset="-127"/>
                <a:cs typeface="Courier New" panose="02070309020205020404" pitchFamily="49" charset="0"/>
              </a:rPr>
              <a:t>    (  </a:t>
            </a:r>
            <a:r>
              <a:rPr kumimoji="0" lang="ko-KR" altLang="en-US" sz="32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ourier New" panose="02070309020205020404" pitchFamily="49" charset="0"/>
                <a:ea typeface="함초롬돋움" panose="020B0604000101010101" pitchFamily="50" charset="-127"/>
                <a:cs typeface="Courier New" panose="02070309020205020404" pitchFamily="49" charset="0"/>
              </a:rPr>
              <a:t>실행할 코드</a:t>
            </a:r>
            <a:r>
              <a:rPr kumimoji="0" lang="en-US" altLang="ko-KR" sz="32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ourier New" panose="02070309020205020404" pitchFamily="49" charset="0"/>
                <a:ea typeface="함초롬돋움" panose="020B0604000101010101" pitchFamily="50" charset="-127"/>
                <a:cs typeface="Courier New" panose="02070309020205020404" pitchFamily="49" charset="0"/>
              </a:rPr>
              <a:t>1</a:t>
            </a:r>
            <a:r>
              <a:rPr kumimoji="0" lang="ko-KR" altLang="en-US" sz="32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ourier New" panose="02070309020205020404" pitchFamily="49" charset="0"/>
                <a:ea typeface="함초롬돋움" panose="020B0604000101010101" pitchFamily="50" charset="-127"/>
                <a:cs typeface="Courier New" panose="02070309020205020404" pitchFamily="49" charset="0"/>
              </a:rPr>
              <a:t>  </a:t>
            </a:r>
            <a:r>
              <a:rPr kumimoji="0" lang="en-US" altLang="ko-KR" sz="32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ourier New" panose="02070309020205020404" pitchFamily="49" charset="0"/>
                <a:ea typeface="함초롬돋움" panose="020B0604000101010101" pitchFamily="50" charset="-127"/>
                <a:cs typeface="Courier New" panose="02070309020205020404" pitchFamily="49" charset="0"/>
              </a:rPr>
              <a:t>)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32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ourier New" panose="02070309020205020404" pitchFamily="49" charset="0"/>
                <a:ea typeface="함초롬돋움" panose="020B0604000101010101" pitchFamily="50" charset="-127"/>
                <a:cs typeface="Courier New" panose="02070309020205020404" pitchFamily="49" charset="0"/>
              </a:rPr>
              <a:t>    (  </a:t>
            </a:r>
            <a:r>
              <a:rPr kumimoji="0" lang="ko-KR" altLang="en-US" sz="32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ourier New" panose="02070309020205020404" pitchFamily="49" charset="0"/>
                <a:ea typeface="함초롬돋움" panose="020B0604000101010101" pitchFamily="50" charset="-127"/>
                <a:cs typeface="Courier New" panose="02070309020205020404" pitchFamily="49" charset="0"/>
              </a:rPr>
              <a:t>실행할 코드</a:t>
            </a:r>
            <a:r>
              <a:rPr kumimoji="0" lang="en-US" altLang="ko-KR" sz="32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ourier New" panose="02070309020205020404" pitchFamily="49" charset="0"/>
                <a:ea typeface="함초롬돋움" panose="020B0604000101010101" pitchFamily="50" charset="-127"/>
                <a:cs typeface="Courier New" panose="02070309020205020404" pitchFamily="49" charset="0"/>
              </a:rPr>
              <a:t>2</a:t>
            </a:r>
            <a:r>
              <a:rPr kumimoji="0" lang="ko-KR" altLang="en-US" sz="32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ourier New" panose="02070309020205020404" pitchFamily="49" charset="0"/>
                <a:ea typeface="함초롬돋움" panose="020B0604000101010101" pitchFamily="50" charset="-127"/>
                <a:cs typeface="Courier New" panose="02070309020205020404" pitchFamily="49" charset="0"/>
              </a:rPr>
              <a:t>  </a:t>
            </a:r>
            <a:r>
              <a:rPr kumimoji="0" lang="en-US" altLang="ko-KR" sz="32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ourier New" panose="02070309020205020404" pitchFamily="49" charset="0"/>
                <a:ea typeface="함초롬돋움" panose="020B0604000101010101" pitchFamily="50" charset="-127"/>
                <a:cs typeface="Courier New" panose="02070309020205020404" pitchFamily="49" charset="0"/>
              </a:rPr>
              <a:t>)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32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ourier New" panose="02070309020205020404" pitchFamily="49" charset="0"/>
                <a:ea typeface="함초롬돋움" panose="020B0604000101010101" pitchFamily="50" charset="-127"/>
                <a:cs typeface="Courier New" panose="02070309020205020404" pitchFamily="49" charset="0"/>
              </a:rPr>
              <a:t>    (  </a:t>
            </a:r>
            <a:r>
              <a:rPr kumimoji="0" lang="ko-KR" altLang="en-US" sz="32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ourier New" panose="02070309020205020404" pitchFamily="49" charset="0"/>
                <a:ea typeface="함초롬돋움" panose="020B0604000101010101" pitchFamily="50" charset="-127"/>
                <a:cs typeface="Courier New" panose="02070309020205020404" pitchFamily="49" charset="0"/>
              </a:rPr>
              <a:t>실행할 코드</a:t>
            </a:r>
            <a:r>
              <a:rPr kumimoji="0" lang="en-US" altLang="ko-KR" sz="32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ourier New" panose="02070309020205020404" pitchFamily="49" charset="0"/>
                <a:ea typeface="함초롬돋움" panose="020B0604000101010101" pitchFamily="50" charset="-127"/>
                <a:cs typeface="Courier New" panose="02070309020205020404" pitchFamily="49" charset="0"/>
              </a:rPr>
              <a:t>3</a:t>
            </a:r>
            <a:r>
              <a:rPr kumimoji="0" lang="ko-KR" altLang="en-US" sz="32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ourier New" panose="02070309020205020404" pitchFamily="49" charset="0"/>
                <a:ea typeface="함초롬돋움" panose="020B0604000101010101" pitchFamily="50" charset="-127"/>
                <a:cs typeface="Courier New" panose="02070309020205020404" pitchFamily="49" charset="0"/>
              </a:rPr>
              <a:t>  </a:t>
            </a:r>
            <a:r>
              <a:rPr kumimoji="0" lang="en-US" altLang="ko-KR" sz="32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ourier New" panose="02070309020205020404" pitchFamily="49" charset="0"/>
                <a:ea typeface="함초롬돋움" panose="020B0604000101010101" pitchFamily="50" charset="-127"/>
                <a:cs typeface="Courier New" panose="02070309020205020404" pitchFamily="49" charset="0"/>
              </a:rPr>
              <a:t>)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32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ourier New" panose="02070309020205020404" pitchFamily="49" charset="0"/>
                <a:ea typeface="함초롬돋움" panose="020B0604000101010101" pitchFamily="50" charset="-127"/>
                <a:cs typeface="Courier New" panose="02070309020205020404" pitchFamily="49" charset="0"/>
              </a:rPr>
              <a:t>    …</a:t>
            </a:r>
          </a:p>
        </p:txBody>
      </p:sp>
      <p:sp>
        <p:nvSpPr>
          <p:cNvPr id="5" name="자유형 4"/>
          <p:cNvSpPr/>
          <p:nvPr/>
        </p:nvSpPr>
        <p:spPr>
          <a:xfrm>
            <a:off x="781093" y="2510444"/>
            <a:ext cx="2177934" cy="0"/>
          </a:xfrm>
          <a:custGeom>
            <a:avLst/>
            <a:gdLst>
              <a:gd name="connsiteX0" fmla="*/ 0 w 2177934"/>
              <a:gd name="connsiteY0" fmla="*/ 0 h 0"/>
              <a:gd name="connsiteX1" fmla="*/ 2177934 w 2177934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77934">
                <a:moveTo>
                  <a:pt x="0" y="0"/>
                </a:moveTo>
                <a:lnTo>
                  <a:pt x="2177934" y="0"/>
                </a:ln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/>
              <a:cs typeface="+mn-cs"/>
            </a:endParaRPr>
          </a:p>
        </p:txBody>
      </p:sp>
      <p:sp>
        <p:nvSpPr>
          <p:cNvPr id="6" name="자유형 5"/>
          <p:cNvSpPr/>
          <p:nvPr/>
        </p:nvSpPr>
        <p:spPr>
          <a:xfrm>
            <a:off x="1861747" y="2510444"/>
            <a:ext cx="3108960" cy="232756"/>
          </a:xfrm>
          <a:custGeom>
            <a:avLst/>
            <a:gdLst>
              <a:gd name="connsiteX0" fmla="*/ 0 w 3108960"/>
              <a:gd name="connsiteY0" fmla="*/ 0 h 232756"/>
              <a:gd name="connsiteX1" fmla="*/ 0 w 3108960"/>
              <a:gd name="connsiteY1" fmla="*/ 232756 h 232756"/>
              <a:gd name="connsiteX2" fmla="*/ 3108960 w 3108960"/>
              <a:gd name="connsiteY2" fmla="*/ 232756 h 232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8960" h="232756">
                <a:moveTo>
                  <a:pt x="0" y="0"/>
                </a:moveTo>
                <a:lnTo>
                  <a:pt x="0" y="232756"/>
                </a:lnTo>
                <a:lnTo>
                  <a:pt x="3108960" y="232756"/>
                </a:ln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/>
              <a:cs typeface="+mn-cs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039381" y="2452254"/>
            <a:ext cx="41280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ourier New" panose="02070309020205020404" pitchFamily="49" charset="0"/>
                <a:ea typeface="함초롬돋움" panose="020B0604000101010101" pitchFamily="50" charset="-127"/>
                <a:cs typeface="Courier New" panose="02070309020205020404" pitchFamily="49" charset="0"/>
              </a:rPr>
              <a:t>True / False </a:t>
            </a:r>
            <a:r>
              <a:rPr kumimoji="0" lang="ko-KR" alt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중 하나</a:t>
            </a:r>
            <a:endParaRPr kumimoji="0" lang="en-US" altLang="ko-KR" sz="28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278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 err="1">
                <a:solidFill>
                  <a:schemeClr val="tx1"/>
                </a:solidFill>
              </a:rPr>
              <a:t>조건식</a:t>
            </a:r>
            <a:r>
              <a:rPr lang="ko-KR" altLang="en-US" dirty="0">
                <a:solidFill>
                  <a:schemeClr val="tx1"/>
                </a:solidFill>
              </a:rPr>
              <a:t> 기본 표현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rgbClr val="000000"/>
                </a:solidFill>
              </a:rPr>
              <a:pPr/>
              <a:t>11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99131" y="1170362"/>
            <a:ext cx="371127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36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불</a:t>
            </a:r>
            <a:r>
              <a:rPr kumimoji="0" lang="en-US" altLang="ko-KR" sz="36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(Boolean) </a:t>
            </a:r>
            <a:r>
              <a:rPr kumimoji="0" lang="ko-KR" altLang="en-US" sz="36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연산</a:t>
            </a:r>
            <a:endParaRPr kumimoji="0" lang="en-US" altLang="ko-KR" sz="36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9131" y="2080967"/>
            <a:ext cx="5694188" cy="43396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36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ourier New" panose="02070309020205020404" pitchFamily="49" charset="0"/>
                <a:ea typeface="함초롬돋움" panose="020B0604000101010101" pitchFamily="50" charset="-127"/>
                <a:cs typeface="Courier New" panose="02070309020205020404" pitchFamily="49" charset="0"/>
              </a:rPr>
              <a:t>and</a:t>
            </a:r>
            <a:r>
              <a:rPr kumimoji="0" lang="en-US" altLang="ko-KR" sz="36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en-US" sz="36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연산 </a:t>
            </a:r>
            <a:r>
              <a:rPr kumimoji="0" lang="en-US" altLang="ko-KR" sz="36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p </a:t>
            </a:r>
            <a:r>
              <a:rPr kumimoji="0" lang="en-US" altLang="ko-KR" sz="3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and</a:t>
            </a:r>
            <a:r>
              <a:rPr kumimoji="0" lang="en-US" altLang="ko-KR" sz="36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q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32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-p</a:t>
            </a:r>
            <a:r>
              <a:rPr kumimoji="0" lang="ko-KR" altLang="en-US" sz="32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와 </a:t>
            </a:r>
            <a:r>
              <a:rPr kumimoji="0" lang="en-US" altLang="ko-KR" sz="32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q</a:t>
            </a:r>
            <a:r>
              <a:rPr kumimoji="0" lang="ko-KR" altLang="en-US" sz="32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 모두 참인지 판별</a:t>
            </a:r>
            <a:endParaRPr kumimoji="0" lang="en-US" altLang="ko-KR" sz="320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360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36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ourier New" panose="02070309020205020404" pitchFamily="49" charset="0"/>
                <a:ea typeface="함초롬돋움" panose="020B0604000101010101" pitchFamily="50" charset="-127"/>
                <a:cs typeface="Courier New" panose="02070309020205020404" pitchFamily="49" charset="0"/>
              </a:rPr>
              <a:t>or</a:t>
            </a:r>
            <a:r>
              <a:rPr kumimoji="0" lang="en-US" altLang="ko-KR" sz="36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en-US" sz="36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연산 </a:t>
            </a:r>
            <a:r>
              <a:rPr kumimoji="0" lang="en-US" altLang="ko-KR" sz="36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p </a:t>
            </a:r>
            <a:r>
              <a:rPr kumimoji="0" lang="en-US" altLang="ko-KR" sz="3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or</a:t>
            </a:r>
            <a:r>
              <a:rPr kumimoji="0" lang="en-US" altLang="ko-KR" sz="36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q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32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-p</a:t>
            </a:r>
            <a:r>
              <a:rPr kumimoji="0" lang="ko-KR" altLang="en-US" sz="32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와 </a:t>
            </a:r>
            <a:r>
              <a:rPr kumimoji="0" lang="en-US" altLang="ko-KR" sz="32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q</a:t>
            </a:r>
            <a:r>
              <a:rPr kumimoji="0" lang="ko-KR" altLang="en-US" sz="32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중 하나라도 참인지 판별</a:t>
            </a:r>
            <a:endParaRPr kumimoji="0" lang="en-US" altLang="ko-KR" sz="320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360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36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ourier New" panose="02070309020205020404" pitchFamily="49" charset="0"/>
                <a:ea typeface="함초롬돋움" panose="020B0604000101010101" pitchFamily="50" charset="-127"/>
                <a:cs typeface="Courier New" panose="02070309020205020404" pitchFamily="49" charset="0"/>
              </a:rPr>
              <a:t>not</a:t>
            </a:r>
            <a:r>
              <a:rPr kumimoji="0" lang="en-US" altLang="ko-KR" sz="36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en-US" sz="36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연산 </a:t>
            </a:r>
            <a:r>
              <a:rPr kumimoji="0" lang="en-US" altLang="ko-KR" sz="36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kumimoji="0" lang="en-US" altLang="ko-KR" sz="3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not</a:t>
            </a:r>
            <a:r>
              <a:rPr kumimoji="0" lang="en-US" altLang="ko-KR" sz="36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p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32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-p</a:t>
            </a:r>
            <a:r>
              <a:rPr kumimoji="0" lang="ko-KR" altLang="en-US" sz="32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조건을 뒤집음</a:t>
            </a:r>
            <a:endParaRPr kumimoji="0" lang="en-US" altLang="ko-KR" sz="320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0696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 err="1">
                <a:solidFill>
                  <a:schemeClr val="tx1"/>
                </a:solidFill>
              </a:rPr>
              <a:t>조건식</a:t>
            </a:r>
            <a:r>
              <a:rPr lang="ko-KR" altLang="en-US" dirty="0">
                <a:solidFill>
                  <a:schemeClr val="tx1"/>
                </a:solidFill>
              </a:rPr>
              <a:t> 기본 표현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rgbClr val="000000"/>
                </a:solidFill>
              </a:rPr>
              <a:pPr/>
              <a:t>12</a:t>
            </a:fld>
            <a:endParaRPr lang="en-US" altLang="ko-KR">
              <a:solidFill>
                <a:srgbClr val="000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" y="1661063"/>
            <a:ext cx="8515350" cy="142444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25" y="3402157"/>
            <a:ext cx="3286125" cy="552450"/>
          </a:xfrm>
          <a:prstGeom prst="rect">
            <a:avLst/>
          </a:prstGeom>
          <a:ln>
            <a:solidFill>
              <a:sysClr val="windowText" lastClr="000000"/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1905257" y="4776873"/>
            <a:ext cx="53335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28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블록</a:t>
            </a:r>
            <a:r>
              <a:rPr kumimoji="0" lang="en-US" altLang="ko-KR" sz="28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kumimoji="0" lang="ko-KR" altLang="en-US" sz="28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콜론</a:t>
            </a:r>
            <a:r>
              <a:rPr kumimoji="0" lang="en-US" altLang="ko-KR" sz="28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en-US" altLang="ko-KR" sz="28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:) </a:t>
            </a:r>
            <a:r>
              <a:rPr kumimoji="0" lang="ko-KR" altLang="en-US" sz="28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다음에 들여 쓴 코드</a:t>
            </a:r>
            <a:endParaRPr kumimoji="0" lang="en-US" altLang="ko-KR" sz="28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1931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 err="1">
                <a:solidFill>
                  <a:schemeClr val="tx1"/>
                </a:solidFill>
              </a:rPr>
              <a:t>조건식</a:t>
            </a:r>
            <a:r>
              <a:rPr lang="ko-KR" altLang="en-US" dirty="0">
                <a:solidFill>
                  <a:schemeClr val="tx1"/>
                </a:solidFill>
              </a:rPr>
              <a:t> 기본 표현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rgbClr val="000000"/>
                </a:solidFill>
              </a:rPr>
              <a:pPr/>
              <a:t>13</a:t>
            </a:fld>
            <a:endParaRPr lang="en-US" altLang="ko-KR">
              <a:solidFill>
                <a:srgbClr val="000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" y="1464951"/>
            <a:ext cx="8515350" cy="2265552"/>
          </a:xfrm>
          <a:prstGeom prst="rect">
            <a:avLst/>
          </a:prstGeom>
        </p:spPr>
      </p:pic>
      <p:sp>
        <p:nvSpPr>
          <p:cNvPr id="5" name="자유형 4"/>
          <p:cNvSpPr/>
          <p:nvPr/>
        </p:nvSpPr>
        <p:spPr>
          <a:xfrm>
            <a:off x="897775" y="2377440"/>
            <a:ext cx="0" cy="1853738"/>
          </a:xfrm>
          <a:custGeom>
            <a:avLst/>
            <a:gdLst>
              <a:gd name="connsiteX0" fmla="*/ 0 w 0"/>
              <a:gd name="connsiteY0" fmla="*/ 0 h 1853738"/>
              <a:gd name="connsiteX1" fmla="*/ 0 w 0"/>
              <a:gd name="connsiteY1" fmla="*/ 1853738 h 1853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853738">
                <a:moveTo>
                  <a:pt x="0" y="0"/>
                </a:moveTo>
                <a:lnTo>
                  <a:pt x="0" y="1853738"/>
                </a:lnTo>
              </a:path>
            </a:pathLst>
          </a:custGeom>
          <a:noFill/>
          <a:ln w="38100" cap="flat" cmpd="sng" algn="ctr">
            <a:solidFill>
              <a:sysClr val="windowText" lastClr="000000"/>
            </a:solidFill>
            <a:prstDash val="dashDot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/>
              <a:cs typeface="+mn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25097" y="4289366"/>
            <a:ext cx="7893508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28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블록을 여러 줄로 작성 할 때는 들여쓰기가 반드시</a:t>
            </a:r>
            <a:endParaRPr kumimoji="0" lang="en-US" altLang="ko-KR" sz="280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일정해야 한다</a:t>
            </a:r>
            <a:r>
              <a:rPr kumimoji="0" lang="en-US" altLang="ko-KR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099152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 err="1">
                <a:solidFill>
                  <a:schemeClr val="tx1"/>
                </a:solidFill>
              </a:rPr>
              <a:t>조건식</a:t>
            </a:r>
            <a:r>
              <a:rPr lang="ko-KR" altLang="en-US" dirty="0">
                <a:solidFill>
                  <a:schemeClr val="tx1"/>
                </a:solidFill>
              </a:rPr>
              <a:t> 기본 표현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rgbClr val="000000"/>
                </a:solidFill>
              </a:rPr>
              <a:pPr/>
              <a:t>14</a:t>
            </a:fld>
            <a:endParaRPr lang="en-US" altLang="ko-KR">
              <a:solidFill>
                <a:srgbClr val="000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4" y="1455330"/>
            <a:ext cx="8515352" cy="2251542"/>
          </a:xfrm>
          <a:prstGeom prst="rect">
            <a:avLst/>
          </a:prstGeom>
        </p:spPr>
      </p:pic>
      <p:sp>
        <p:nvSpPr>
          <p:cNvPr id="5" name="자유형 4"/>
          <p:cNvSpPr/>
          <p:nvPr/>
        </p:nvSpPr>
        <p:spPr>
          <a:xfrm>
            <a:off x="914400" y="2468879"/>
            <a:ext cx="0" cy="1039091"/>
          </a:xfrm>
          <a:custGeom>
            <a:avLst/>
            <a:gdLst>
              <a:gd name="connsiteX0" fmla="*/ 0 w 0"/>
              <a:gd name="connsiteY0" fmla="*/ 0 h 1039091"/>
              <a:gd name="connsiteX1" fmla="*/ 0 w 0"/>
              <a:gd name="connsiteY1" fmla="*/ 1039091 h 1039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039091">
                <a:moveTo>
                  <a:pt x="0" y="0"/>
                </a:moveTo>
                <a:lnTo>
                  <a:pt x="0" y="1039091"/>
                </a:lnTo>
              </a:path>
            </a:pathLst>
          </a:custGeom>
          <a:noFill/>
          <a:ln w="12700" cap="flat" cmpd="sng" algn="ctr">
            <a:solidFill>
              <a:sysClr val="windowText" lastClr="000000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/>
              <a:cs typeface="+mn-cs"/>
            </a:endParaRPr>
          </a:p>
        </p:txBody>
      </p:sp>
      <p:sp>
        <p:nvSpPr>
          <p:cNvPr id="6" name="폭발 1 5"/>
          <p:cNvSpPr/>
          <p:nvPr/>
        </p:nvSpPr>
        <p:spPr>
          <a:xfrm>
            <a:off x="756458" y="3133595"/>
            <a:ext cx="315884" cy="315884"/>
          </a:xfrm>
          <a:prstGeom prst="irregularSeal1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/>
              <a:cs typeface="+mn-cs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25" y="4030201"/>
            <a:ext cx="8515350" cy="1740304"/>
          </a:xfrm>
          <a:prstGeom prst="rect">
            <a:avLst/>
          </a:prstGeom>
          <a:ln>
            <a:solidFill>
              <a:sysClr val="windowText" lastClr="000000"/>
            </a:solidFill>
          </a:ln>
        </p:spPr>
      </p:pic>
    </p:spTree>
    <p:extLst>
      <p:ext uri="{BB962C8B-B14F-4D97-AF65-F5344CB8AC3E}">
        <p14:creationId xmlns:p14="http://schemas.microsoft.com/office/powerpoint/2010/main" val="13819312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 err="1">
                <a:solidFill>
                  <a:schemeClr val="tx1"/>
                </a:solidFill>
              </a:rPr>
              <a:t>조건식</a:t>
            </a:r>
            <a:r>
              <a:rPr lang="ko-KR" altLang="en-US" dirty="0">
                <a:solidFill>
                  <a:schemeClr val="tx1"/>
                </a:solidFill>
              </a:rPr>
              <a:t> 기본 표현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rgbClr val="000000"/>
                </a:solidFill>
              </a:rPr>
              <a:pPr/>
              <a:t>15</a:t>
            </a:fld>
            <a:endParaRPr lang="en-US" altLang="ko-KR">
              <a:solidFill>
                <a:srgbClr val="000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327" y="1091833"/>
            <a:ext cx="8063346" cy="2147264"/>
          </a:xfrm>
          <a:prstGeom prst="rect">
            <a:avLst/>
          </a:prstGeom>
        </p:spPr>
      </p:pic>
      <p:sp>
        <p:nvSpPr>
          <p:cNvPr id="5" name="자유형 4"/>
          <p:cNvSpPr/>
          <p:nvPr/>
        </p:nvSpPr>
        <p:spPr>
          <a:xfrm>
            <a:off x="1064029" y="2061556"/>
            <a:ext cx="0" cy="1039091"/>
          </a:xfrm>
          <a:custGeom>
            <a:avLst/>
            <a:gdLst>
              <a:gd name="connsiteX0" fmla="*/ 0 w 0"/>
              <a:gd name="connsiteY0" fmla="*/ 0 h 1039091"/>
              <a:gd name="connsiteX1" fmla="*/ 0 w 0"/>
              <a:gd name="connsiteY1" fmla="*/ 1039091 h 1039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039091">
                <a:moveTo>
                  <a:pt x="0" y="0"/>
                </a:moveTo>
                <a:lnTo>
                  <a:pt x="0" y="1039091"/>
                </a:lnTo>
              </a:path>
            </a:pathLst>
          </a:custGeom>
          <a:noFill/>
          <a:ln w="12700" cap="flat" cmpd="sng" algn="ctr">
            <a:solidFill>
              <a:sysClr val="windowText" lastClr="000000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/>
              <a:cs typeface="+mn-cs"/>
            </a:endParaRPr>
          </a:p>
        </p:txBody>
      </p:sp>
      <p:sp>
        <p:nvSpPr>
          <p:cNvPr id="6" name="폭발 1 5"/>
          <p:cNvSpPr/>
          <p:nvPr/>
        </p:nvSpPr>
        <p:spPr>
          <a:xfrm>
            <a:off x="723207" y="2593571"/>
            <a:ext cx="315884" cy="315884"/>
          </a:xfrm>
          <a:prstGeom prst="irregularSeal1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/>
              <a:cs typeface="+mn-cs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327" y="3966643"/>
            <a:ext cx="4638675" cy="2066925"/>
          </a:xfrm>
          <a:prstGeom prst="rect">
            <a:avLst/>
          </a:prstGeom>
          <a:ln>
            <a:solidFill>
              <a:sysClr val="windowText" lastClr="000000"/>
            </a:solidFill>
          </a:ln>
        </p:spPr>
      </p:pic>
    </p:spTree>
    <p:extLst>
      <p:ext uri="{BB962C8B-B14F-4D97-AF65-F5344CB8AC3E}">
        <p14:creationId xmlns:p14="http://schemas.microsoft.com/office/powerpoint/2010/main" val="8099152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 err="1">
                <a:solidFill>
                  <a:schemeClr val="tx1"/>
                </a:solidFill>
              </a:rPr>
              <a:t>조건식</a:t>
            </a:r>
            <a:r>
              <a:rPr lang="ko-KR" altLang="en-US" dirty="0">
                <a:solidFill>
                  <a:schemeClr val="tx1"/>
                </a:solidFill>
              </a:rPr>
              <a:t> 기본 표현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rgbClr val="000000"/>
                </a:solidFill>
              </a:rPr>
              <a:pPr/>
              <a:t>16</a:t>
            </a:fld>
            <a:endParaRPr lang="en-US" altLang="ko-KR">
              <a:solidFill>
                <a:srgbClr val="000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575" y="1213819"/>
            <a:ext cx="8262850" cy="296732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939339" y="2061556"/>
            <a:ext cx="2601883" cy="122197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/>
              <a:cs typeface="+mn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650930" y="2435870"/>
            <a:ext cx="13420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BLOCK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40575" y="4488872"/>
            <a:ext cx="8201284" cy="12996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28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들여 쓴 만큼 내어 쓰는 순간 앞에서 블록이 끝나고</a:t>
            </a:r>
            <a:r>
              <a:rPr kumimoji="0" lang="en-US" altLang="ko-KR" sz="28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</a:p>
          <a:p>
            <a:pPr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28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한번 끝난 블록은 다시 열 수 없다</a:t>
            </a:r>
            <a:r>
              <a:rPr kumimoji="0" lang="en-US" altLang="ko-KR" sz="28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819312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 err="1">
                <a:solidFill>
                  <a:schemeClr val="tx1"/>
                </a:solidFill>
              </a:rPr>
              <a:t>조건식</a:t>
            </a:r>
            <a:r>
              <a:rPr lang="ko-KR" altLang="en-US" dirty="0">
                <a:solidFill>
                  <a:schemeClr val="tx1"/>
                </a:solidFill>
              </a:rPr>
              <a:t> 기본 표현</a:t>
            </a: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9132" y="1728595"/>
            <a:ext cx="8345736" cy="4115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106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>
                <a:solidFill>
                  <a:srgbClr val="7E040B"/>
                </a:solidFill>
              </a:rPr>
              <a:t>1</a:t>
            </a:r>
            <a:r>
              <a:rPr lang="en-US" altLang="ko-KR">
                <a:solidFill>
                  <a:srgbClr val="7E040B"/>
                </a:solidFill>
              </a:rPr>
              <a:t>.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불리언 표현식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1520" y="1052736"/>
            <a:ext cx="8496944" cy="4896544"/>
          </a:xfrm>
        </p:spPr>
        <p:txBody>
          <a:bodyPr/>
          <a:lstStyle/>
          <a:p>
            <a:pPr latinLnBrk="0">
              <a:lnSpc>
                <a:spcPct val="150000"/>
              </a:lnSpc>
              <a:buClr>
                <a:srgbClr val="404447"/>
              </a:buClr>
              <a:buSzPct val="80000"/>
              <a:buFont typeface="Wingdings" panose="05000000000000000000" pitchFamily="2" charset="2"/>
              <a:buChar char="u"/>
              <a:defRPr/>
            </a:pPr>
            <a:r>
              <a:rPr lang="ko-KR" altLang="en-US" sz="2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관계 연산자 </a:t>
            </a:r>
            <a:r>
              <a:rPr lang="en-US" altLang="ko-KR" sz="2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2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두 데이터를 비교하는 연산자 </a:t>
            </a:r>
            <a:endParaRPr lang="en-US" altLang="ko-KR" sz="2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chemeClr val="tx1"/>
                </a:solidFill>
              </a:rPr>
              <a:pPr/>
              <a:t>18</a:t>
            </a:fld>
            <a:endParaRPr lang="en-US" altLang="ko-KR">
              <a:solidFill>
                <a:schemeClr val="tx1"/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906731"/>
              </p:ext>
            </p:extLst>
          </p:nvPr>
        </p:nvGraphicFramePr>
        <p:xfrm>
          <a:off x="1043608" y="2132856"/>
          <a:ext cx="2736304" cy="2773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연산자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의미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</a:t>
                      </a:r>
                      <a:endParaRPr lang="ko-KR" altLang="en-US" sz="20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크다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&gt;=</a:t>
                      </a:r>
                      <a:endParaRPr lang="ko-KR" altLang="en-US" sz="20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크거나 같다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&lt;</a:t>
                      </a:r>
                      <a:endParaRPr lang="ko-KR" altLang="en-US" sz="20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&lt;=</a:t>
                      </a:r>
                      <a:endParaRPr lang="ko-KR" altLang="en-US" sz="20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작거나 같다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==</a:t>
                      </a:r>
                      <a:endParaRPr lang="ko-KR" altLang="en-US" sz="20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같다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!=</a:t>
                      </a:r>
                      <a:endParaRPr lang="ko-KR" altLang="en-US" sz="20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같지 않다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355976" y="1988840"/>
            <a:ext cx="1736373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s-E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x = 100</a:t>
            </a:r>
          </a:p>
          <a:p>
            <a:pPr algn="l"/>
            <a:r>
              <a:rPr lang="es-E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y = 200</a:t>
            </a:r>
          </a:p>
          <a:p>
            <a:pPr algn="l"/>
            <a:r>
              <a:rPr lang="es-E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x &gt; y</a:t>
            </a:r>
          </a:p>
          <a:p>
            <a:pPr algn="l"/>
            <a:r>
              <a:rPr lang="es-E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pPr algn="l"/>
            <a:r>
              <a:rPr lang="es-E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x &gt;= y</a:t>
            </a:r>
          </a:p>
          <a:p>
            <a:pPr algn="l"/>
            <a:r>
              <a:rPr lang="es-E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pPr algn="l"/>
            <a:r>
              <a:rPr lang="es-E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x &lt; y</a:t>
            </a:r>
          </a:p>
          <a:p>
            <a:pPr algn="l"/>
            <a:r>
              <a:rPr lang="es-E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  <a:p>
            <a:pPr algn="l"/>
            <a:r>
              <a:rPr lang="es-E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x &lt;= y</a:t>
            </a:r>
          </a:p>
          <a:p>
            <a:pPr algn="l"/>
            <a:r>
              <a:rPr lang="es-E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  <a:p>
            <a:pPr algn="l"/>
            <a:r>
              <a:rPr lang="es-E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x == y</a:t>
            </a:r>
          </a:p>
          <a:p>
            <a:pPr algn="l"/>
            <a:r>
              <a:rPr lang="es-E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pPr algn="l"/>
            <a:r>
              <a:rPr lang="es-E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x != y</a:t>
            </a:r>
          </a:p>
          <a:p>
            <a:pPr algn="l"/>
            <a:r>
              <a:rPr lang="es-E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endParaRPr lang="ko-KR" altLang="en-US" sz="20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50502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>
                <a:solidFill>
                  <a:srgbClr val="7E040B"/>
                </a:solidFill>
              </a:rPr>
              <a:t>1</a:t>
            </a:r>
            <a:r>
              <a:rPr lang="en-US" altLang="ko-KR">
                <a:solidFill>
                  <a:srgbClr val="7E040B"/>
                </a:solidFill>
              </a:rPr>
              <a:t>.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불리언 표현식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1520" y="1052736"/>
            <a:ext cx="8712968" cy="4896544"/>
          </a:xfrm>
        </p:spPr>
        <p:txBody>
          <a:bodyPr/>
          <a:lstStyle/>
          <a:p>
            <a:pPr latinLnBrk="0">
              <a:lnSpc>
                <a:spcPct val="150000"/>
              </a:lnSpc>
              <a:buClr>
                <a:srgbClr val="404447"/>
              </a:buClr>
              <a:buSzPct val="80000"/>
              <a:buFont typeface="Wingdings" panose="05000000000000000000" pitchFamily="2" charset="2"/>
              <a:buChar char="u"/>
              <a:defRPr/>
            </a:pPr>
            <a:r>
              <a:rPr lang="ko-KR" altLang="en-US" sz="2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논리 연산자 </a:t>
            </a:r>
            <a:r>
              <a:rPr lang="en-US" altLang="ko-KR" sz="2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24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불리언</a:t>
            </a:r>
            <a:r>
              <a:rPr lang="ko-KR" altLang="en-US" sz="2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연산자</a:t>
            </a:r>
            <a:endParaRPr lang="en-US" altLang="ko-KR" sz="2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latinLnBrk="0">
              <a:lnSpc>
                <a:spcPct val="150000"/>
              </a:lnSpc>
              <a:buClr>
                <a:srgbClr val="404447"/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en-US" altLang="ko-KR" sz="2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True</a:t>
            </a:r>
            <a:r>
              <a:rPr lang="ko-KR" altLang="en-US" sz="2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또는 </a:t>
            </a:r>
            <a:r>
              <a:rPr lang="en-US" altLang="ko-KR" sz="2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False </a:t>
            </a:r>
            <a:r>
              <a:rPr lang="ko-KR" altLang="en-US" sz="2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값을 </a:t>
            </a:r>
            <a:r>
              <a:rPr lang="ko-KR" altLang="en-US" sz="22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피연산자로</a:t>
            </a:r>
            <a:r>
              <a:rPr lang="ko-KR" altLang="en-US" sz="2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취해서 논리값을 계산한다</a:t>
            </a:r>
            <a:r>
              <a:rPr lang="en-US" altLang="ko-KR" sz="2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1" latinLnBrk="0">
              <a:lnSpc>
                <a:spcPct val="150000"/>
              </a:lnSpc>
              <a:buClr>
                <a:srgbClr val="404447"/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en-US" altLang="ko-KR" sz="2200" b="1" dirty="0">
                <a:solidFill>
                  <a:srgbClr val="7E040B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and</a:t>
            </a:r>
            <a:r>
              <a:rPr lang="en-US" altLang="ko-KR" sz="2200" b="1" dirty="0">
                <a:solidFill>
                  <a:schemeClr val="tx1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, </a:t>
            </a:r>
            <a:r>
              <a:rPr lang="en-US" altLang="ko-KR" sz="2200" b="1" dirty="0">
                <a:solidFill>
                  <a:srgbClr val="7E040B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or</a:t>
            </a:r>
            <a:r>
              <a:rPr lang="en-US" altLang="ko-KR" sz="2200" b="1" dirty="0">
                <a:solidFill>
                  <a:schemeClr val="tx1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, </a:t>
            </a:r>
            <a:r>
              <a:rPr lang="en-US" altLang="ko-KR" sz="2200" b="1" dirty="0">
                <a:solidFill>
                  <a:srgbClr val="7E040B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not</a:t>
            </a:r>
            <a:r>
              <a:rPr lang="ko-KR" altLang="en-US" sz="2200" b="1" dirty="0">
                <a:solidFill>
                  <a:schemeClr val="tx1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세 종류가 있다</a:t>
            </a:r>
            <a:r>
              <a:rPr lang="en-US" altLang="ko-KR" sz="2200" b="1" dirty="0">
                <a:solidFill>
                  <a:schemeClr val="tx1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.</a:t>
            </a:r>
          </a:p>
          <a:p>
            <a:pPr marL="0" indent="0" latinLnBrk="0">
              <a:lnSpc>
                <a:spcPct val="150000"/>
              </a:lnSpc>
              <a:buClr>
                <a:srgbClr val="404447"/>
              </a:buClr>
              <a:buSzPct val="80000"/>
              <a:buNone/>
              <a:defRPr/>
            </a:pPr>
            <a:endParaRPr lang="en-US" altLang="ko-KR" sz="2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chemeClr val="tx1"/>
                </a:solidFill>
              </a:rPr>
              <a:pPr/>
              <a:t>19</a:t>
            </a:fld>
            <a:endParaRPr lang="en-US" altLang="ko-KR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044051"/>
              </p:ext>
            </p:extLst>
          </p:nvPr>
        </p:nvGraphicFramePr>
        <p:xfrm>
          <a:off x="611560" y="3068960"/>
          <a:ext cx="7992888" cy="29648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646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0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논리 연산자</a:t>
                      </a: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0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</a:t>
                      </a:r>
                      <a:r>
                        <a:rPr lang="en-US" altLang="ko-KR" sz="20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20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400" b="1">
                          <a:solidFill>
                            <a:srgbClr val="7E040B"/>
                          </a:solidFill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not</a:t>
                      </a: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 x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맑은 고딕" panose="020B0503020000020004" pitchFamily="50" charset="-127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20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r>
                        <a:rPr lang="ko-KR" altLang="en-US" sz="20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 </a:t>
                      </a:r>
                      <a:r>
                        <a:rPr lang="en-US" altLang="ko-KR" sz="20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False</a:t>
                      </a:r>
                      <a:r>
                        <a:rPr lang="ko-KR" altLang="en-US" sz="20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이면 </a:t>
                      </a:r>
                      <a:r>
                        <a:rPr lang="en-US" altLang="ko-KR" sz="20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True</a:t>
                      </a:r>
                      <a:r>
                        <a:rPr lang="ko-KR" altLang="en-US" sz="20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이고</a:t>
                      </a:r>
                      <a:r>
                        <a:rPr lang="en-US" altLang="ko-KR" sz="20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True</a:t>
                      </a:r>
                      <a:r>
                        <a:rPr lang="ko-KR" altLang="en-US" sz="20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이면 </a:t>
                      </a:r>
                      <a:r>
                        <a:rPr lang="en-US" altLang="ko-KR" sz="20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False </a:t>
                      </a:r>
                      <a:r>
                        <a:rPr lang="ko-KR" altLang="en-US" sz="20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이다</a:t>
                      </a:r>
                      <a:r>
                        <a:rPr lang="en-US" altLang="ko-KR" sz="20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20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64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x</a:t>
                      </a:r>
                      <a:r>
                        <a:rPr lang="en-US" altLang="ko-KR" sz="2400" b="1" baseline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altLang="ko-KR" sz="2400" b="1" baseline="0">
                          <a:solidFill>
                            <a:srgbClr val="7E040B"/>
                          </a:solidFill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and</a:t>
                      </a:r>
                      <a:r>
                        <a:rPr lang="en-US" altLang="ko-KR" sz="2400" b="1" baseline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 y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맑은 고딕" panose="020B0503020000020004" pitchFamily="50" charset="-127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20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r>
                        <a:rPr lang="ko-KR" altLang="en-US" sz="20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</a:t>
                      </a:r>
                      <a:r>
                        <a:rPr lang="en-US" altLang="ko-KR" sz="20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r>
                        <a:rPr lang="ko-KR" altLang="en-US" sz="20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 모두 </a:t>
                      </a:r>
                      <a:r>
                        <a:rPr lang="en-US" altLang="ko-KR" sz="20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True</a:t>
                      </a:r>
                      <a:r>
                        <a:rPr lang="ko-KR" altLang="en-US" sz="20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이면</a:t>
                      </a:r>
                      <a:r>
                        <a:rPr lang="en-US" altLang="ko-KR" sz="20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x and y</a:t>
                      </a:r>
                      <a:r>
                        <a:rPr lang="ko-KR" altLang="en-US" sz="20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 </a:t>
                      </a:r>
                      <a:r>
                        <a:rPr lang="en-US" altLang="ko-KR" sz="20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True</a:t>
                      </a:r>
                      <a:r>
                        <a:rPr lang="ko-KR" altLang="en-US" sz="20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</a:t>
                      </a:r>
                      <a:r>
                        <a:rPr lang="ko-KR" altLang="en-US" sz="2000" b="1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</a:t>
                      </a:r>
                      <a:r>
                        <a:rPr lang="en-US" altLang="ko-KR" sz="2000" b="1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2000" b="1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나머지 경우에 대해서는 </a:t>
                      </a:r>
                      <a:r>
                        <a:rPr lang="en-US" altLang="ko-KR" sz="2000" b="1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 and y </a:t>
                      </a:r>
                      <a:r>
                        <a:rPr lang="ko-KR" altLang="en-US" sz="2000" b="1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 </a:t>
                      </a:r>
                      <a:r>
                        <a:rPr lang="en-US" altLang="ko-KR" sz="2000" b="1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False</a:t>
                      </a:r>
                      <a:r>
                        <a:rPr lang="ko-KR" altLang="en-US" sz="2000" b="1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이다</a:t>
                      </a:r>
                      <a:r>
                        <a:rPr lang="en-US" altLang="ko-KR" sz="2000" b="1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20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x </a:t>
                      </a:r>
                      <a:r>
                        <a:rPr lang="en-US" altLang="ko-KR" sz="2400" b="1">
                          <a:solidFill>
                            <a:srgbClr val="7E040B"/>
                          </a:solidFill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or</a:t>
                      </a: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 y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맑은 고딕" panose="020B0503020000020004" pitchFamily="50" charset="-127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20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r>
                        <a:rPr lang="ko-KR" altLang="en-US" sz="20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</a:t>
                      </a:r>
                      <a:r>
                        <a:rPr lang="en-US" altLang="ko-KR" sz="20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r>
                        <a:rPr lang="ko-KR" altLang="en-US" sz="20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 모두 </a:t>
                      </a:r>
                      <a:r>
                        <a:rPr lang="en-US" altLang="ko-KR" sz="20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False</a:t>
                      </a:r>
                      <a:r>
                        <a:rPr lang="ko-KR" altLang="en-US" sz="20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 경우에만 </a:t>
                      </a:r>
                      <a:r>
                        <a:rPr lang="en-US" altLang="ko-KR" sz="20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False</a:t>
                      </a:r>
                      <a:r>
                        <a:rPr lang="ko-KR" altLang="en-US" sz="20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이다</a:t>
                      </a:r>
                      <a:r>
                        <a:rPr lang="en-US" altLang="ko-KR" sz="20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20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즉</a:t>
                      </a:r>
                      <a:r>
                        <a:rPr lang="en-US" altLang="ko-KR" sz="20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x</a:t>
                      </a:r>
                      <a:r>
                        <a:rPr lang="ko-KR" altLang="en-US" sz="20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</a:t>
                      </a:r>
                      <a:r>
                        <a:rPr lang="en-US" altLang="ko-KR" sz="20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y</a:t>
                      </a:r>
                      <a:r>
                        <a:rPr lang="en-US" altLang="ko-KR" sz="2000" b="1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2000" b="1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둘 중에 하나라도 </a:t>
                      </a:r>
                      <a:r>
                        <a:rPr lang="en-US" altLang="ko-KR" sz="2000" b="1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True</a:t>
                      </a:r>
                      <a:r>
                        <a:rPr lang="ko-KR" altLang="en-US" sz="2000" b="1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이면 </a:t>
                      </a:r>
                      <a:r>
                        <a:rPr lang="en-US" altLang="ko-KR" sz="2000" b="1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 or y</a:t>
                      </a:r>
                      <a:r>
                        <a:rPr lang="ko-KR" altLang="en-US" sz="2000" b="1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 </a:t>
                      </a:r>
                      <a:r>
                        <a:rPr lang="en-US" altLang="ko-KR" sz="2000" b="1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True</a:t>
                      </a:r>
                      <a:r>
                        <a:rPr lang="ko-KR" altLang="en-US" sz="2000" b="1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이다</a:t>
                      </a:r>
                      <a:r>
                        <a:rPr lang="en-US" altLang="ko-KR" sz="2000" b="1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20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5646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>
                <a:solidFill>
                  <a:schemeClr val="tx1"/>
                </a:solidFill>
              </a:rPr>
              <a:t>목차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3568" y="1412776"/>
            <a:ext cx="7704137" cy="4248150"/>
          </a:xfrm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ct val="0"/>
              </a:spcBef>
              <a:buClr>
                <a:srgbClr val="7D0000"/>
              </a:buClr>
              <a:buFont typeface="+mj-lt"/>
              <a:buAutoNum type="arabicPeriod"/>
              <a:defRPr/>
            </a:pPr>
            <a:r>
              <a:rPr lang="ko-KR" altLang="en-US" sz="28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불리언</a:t>
            </a:r>
            <a:r>
              <a:rPr lang="ko-KR" altLang="en-US" sz="2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8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표현식</a:t>
            </a:r>
            <a:endParaRPr lang="en-US" altLang="ko-KR" sz="28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14350" indent="-514350">
              <a:lnSpc>
                <a:spcPct val="150000"/>
              </a:lnSpc>
              <a:spcBef>
                <a:spcPct val="0"/>
              </a:spcBef>
              <a:buClr>
                <a:srgbClr val="7D0000"/>
              </a:buClr>
              <a:buFont typeface="+mj-lt"/>
              <a:buAutoNum type="arabicPeriod"/>
              <a:defRPr/>
            </a:pPr>
            <a:r>
              <a:rPr lang="ko-KR" altLang="en-US" sz="2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조건 논리 </a:t>
            </a:r>
            <a:r>
              <a:rPr lang="en-US" altLang="ko-KR" sz="2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if </a:t>
            </a:r>
            <a:r>
              <a:rPr lang="ko-KR" altLang="en-US" sz="2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구문</a:t>
            </a:r>
            <a:endParaRPr lang="en-US" altLang="ko-KR" sz="28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14350" indent="-514350">
              <a:lnSpc>
                <a:spcPct val="150000"/>
              </a:lnSpc>
              <a:spcBef>
                <a:spcPct val="0"/>
              </a:spcBef>
              <a:buClr>
                <a:srgbClr val="7D0000"/>
              </a:buClr>
              <a:buFont typeface="+mj-lt"/>
              <a:buAutoNum type="arabicPeriod"/>
              <a:defRPr/>
            </a:pPr>
            <a:r>
              <a:rPr lang="ko-KR" altLang="en-US" sz="2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반복 논리 </a:t>
            </a:r>
            <a:r>
              <a:rPr lang="en-US" altLang="ko-KR" sz="2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while </a:t>
            </a:r>
            <a:r>
              <a:rPr lang="ko-KR" altLang="en-US" sz="2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구문</a:t>
            </a:r>
            <a:endParaRPr lang="en-US" altLang="ko-KR" sz="28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14350" indent="-514350">
              <a:lnSpc>
                <a:spcPct val="150000"/>
              </a:lnSpc>
              <a:spcBef>
                <a:spcPct val="0"/>
              </a:spcBef>
              <a:buClr>
                <a:srgbClr val="7D0000"/>
              </a:buClr>
              <a:buFont typeface="+mj-lt"/>
              <a:buAutoNum type="arabicPeriod"/>
              <a:defRPr/>
            </a:pPr>
            <a:r>
              <a:rPr lang="ko-KR" altLang="en-US" sz="2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반복 논리 </a:t>
            </a:r>
            <a:r>
              <a:rPr lang="en-US" altLang="ko-KR" sz="2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for </a:t>
            </a:r>
            <a:r>
              <a:rPr lang="ko-KR" altLang="en-US" sz="2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구문</a:t>
            </a:r>
            <a:r>
              <a:rPr lang="en-US" altLang="ko-KR" sz="2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chemeClr val="tx1"/>
                </a:solidFill>
              </a:rPr>
              <a:pPr/>
              <a:t>2</a:t>
            </a:fld>
            <a:endParaRPr lang="en-US" altLang="ko-K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38589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>
                <a:solidFill>
                  <a:srgbClr val="7E040B"/>
                </a:solidFill>
              </a:rPr>
              <a:t>1</a:t>
            </a:r>
            <a:r>
              <a:rPr lang="en-US" altLang="ko-KR">
                <a:solidFill>
                  <a:srgbClr val="7E040B"/>
                </a:solidFill>
              </a:rPr>
              <a:t>.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불리언 표현식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1520" y="1052736"/>
            <a:ext cx="8496944" cy="4896544"/>
          </a:xfrm>
        </p:spPr>
        <p:txBody>
          <a:bodyPr/>
          <a:lstStyle/>
          <a:p>
            <a:pPr latinLnBrk="0">
              <a:lnSpc>
                <a:spcPct val="150000"/>
              </a:lnSpc>
              <a:buClr>
                <a:srgbClr val="404447"/>
              </a:buClr>
              <a:buSzPct val="80000"/>
              <a:buFont typeface="Wingdings" panose="05000000000000000000" pitchFamily="2" charset="2"/>
              <a:buChar char="u"/>
              <a:defRPr/>
            </a:pPr>
            <a:r>
              <a:rPr lang="ko-KR" altLang="en-US" sz="2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논리 연산자의 예</a:t>
            </a:r>
            <a:endParaRPr lang="en-US" altLang="ko-KR" sz="2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latinLnBrk="0">
              <a:lnSpc>
                <a:spcPct val="150000"/>
              </a:lnSpc>
              <a:buClr>
                <a:srgbClr val="404447"/>
              </a:buClr>
              <a:buSzPct val="80000"/>
              <a:buFont typeface="Wingdings" panose="05000000000000000000" pitchFamily="2" charset="2"/>
              <a:buChar char="§"/>
              <a:defRPr/>
            </a:pPr>
            <a:endParaRPr lang="en-US" altLang="ko-KR" sz="2200" dirty="0">
              <a:solidFill>
                <a:schemeClr val="tx1"/>
              </a:solidFill>
              <a:latin typeface="Consolas" panose="020B0609020204030204" pitchFamily="49" charset="0"/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pPr marL="0" indent="0" latinLnBrk="0">
              <a:lnSpc>
                <a:spcPct val="150000"/>
              </a:lnSpc>
              <a:buClr>
                <a:srgbClr val="404447"/>
              </a:buClr>
              <a:buSzPct val="80000"/>
              <a:buNone/>
              <a:defRPr/>
            </a:pPr>
            <a:endParaRPr lang="en-US" altLang="ko-KR" sz="2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chemeClr val="tx1"/>
                </a:solidFill>
              </a:rPr>
              <a:pPr/>
              <a:t>20</a:t>
            </a:fld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1916832"/>
            <a:ext cx="3294492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200" b="1">
                <a:latin typeface="Consolas" panose="020B0609020204030204" pitchFamily="49" charset="0"/>
                <a:cs typeface="Consolas" panose="020B0609020204030204" pitchFamily="49" charset="0"/>
              </a:rPr>
              <a:t>&gt;&gt;&gt; a = 10</a:t>
            </a:r>
          </a:p>
          <a:p>
            <a:pPr algn="l"/>
            <a:r>
              <a:rPr lang="en-US" altLang="ko-KR" sz="2200" b="1">
                <a:latin typeface="Consolas" panose="020B0609020204030204" pitchFamily="49" charset="0"/>
                <a:cs typeface="Consolas" panose="020B0609020204030204" pitchFamily="49" charset="0"/>
              </a:rPr>
              <a:t>&gt;&gt;&gt; b = 20</a:t>
            </a:r>
          </a:p>
          <a:p>
            <a:pPr algn="l"/>
            <a:r>
              <a:rPr lang="en-US" altLang="ko-KR" sz="2200" b="1">
                <a:latin typeface="Consolas" panose="020B0609020204030204" pitchFamily="49" charset="0"/>
                <a:cs typeface="Consolas" panose="020B0609020204030204" pitchFamily="49" charset="0"/>
              </a:rPr>
              <a:t>&gt;&gt;&gt; a &gt; 5 and b &gt; 10</a:t>
            </a:r>
          </a:p>
          <a:p>
            <a:pPr algn="l"/>
            <a:r>
              <a:rPr lang="en-US" altLang="ko-KR" sz="2200" b="1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  <a:p>
            <a:pPr algn="l"/>
            <a:r>
              <a:rPr lang="en-US" altLang="ko-KR" sz="2200" b="1">
                <a:latin typeface="Consolas" panose="020B0609020204030204" pitchFamily="49" charset="0"/>
                <a:cs typeface="Consolas" panose="020B0609020204030204" pitchFamily="49" charset="0"/>
              </a:rPr>
              <a:t>&gt;&gt;&gt; a &gt; 5 and b &lt; 5</a:t>
            </a:r>
          </a:p>
          <a:p>
            <a:pPr algn="l"/>
            <a:r>
              <a:rPr lang="en-US" altLang="ko-KR" sz="2200" b="1"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pPr algn="l"/>
            <a:r>
              <a:rPr lang="en-US" altLang="ko-KR" sz="2200" b="1">
                <a:latin typeface="Consolas" panose="020B0609020204030204" pitchFamily="49" charset="0"/>
                <a:cs typeface="Consolas" panose="020B0609020204030204" pitchFamily="49" charset="0"/>
              </a:rPr>
              <a:t>&gt;&gt;&gt; a &lt; 5 and b &gt; 10</a:t>
            </a:r>
          </a:p>
          <a:p>
            <a:pPr algn="l"/>
            <a:r>
              <a:rPr lang="en-US" altLang="ko-KR" sz="2200" b="1"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pPr algn="l"/>
            <a:r>
              <a:rPr lang="en-US" altLang="ko-KR" sz="2200" b="1">
                <a:latin typeface="Consolas" panose="020B0609020204030204" pitchFamily="49" charset="0"/>
                <a:cs typeface="Consolas" panose="020B0609020204030204" pitchFamily="49" charset="0"/>
              </a:rPr>
              <a:t>&gt;&gt;&gt; a &lt; 5 and b &lt; 5</a:t>
            </a:r>
          </a:p>
          <a:p>
            <a:pPr algn="l"/>
            <a:r>
              <a:rPr lang="en-US" altLang="ko-KR" sz="2200" b="1"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pPr algn="l"/>
            <a:r>
              <a:rPr lang="en-US" altLang="ko-KR" sz="2200" b="1">
                <a:latin typeface="Consolas" panose="020B0609020204030204" pitchFamily="49" charset="0"/>
                <a:cs typeface="Consolas" panose="020B0609020204030204" pitchFamily="49" charset="0"/>
              </a:rPr>
              <a:t>&gt;&gt;&gt; 0 &lt; a &lt; b</a:t>
            </a:r>
          </a:p>
          <a:p>
            <a:pPr algn="l"/>
            <a:r>
              <a:rPr lang="en-US" altLang="ko-KR" sz="2200" b="1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88024" y="1844824"/>
            <a:ext cx="3139001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200" b="1">
                <a:latin typeface="Consolas" panose="020B0609020204030204" pitchFamily="49" charset="0"/>
                <a:cs typeface="Consolas" panose="020B0609020204030204" pitchFamily="49" charset="0"/>
              </a:rPr>
              <a:t>&gt;&gt;&gt; a &gt; 5 or b &gt; 10</a:t>
            </a:r>
          </a:p>
          <a:p>
            <a:pPr algn="l"/>
            <a:r>
              <a:rPr lang="en-US" altLang="ko-KR" sz="2200" b="1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  <a:p>
            <a:pPr algn="l"/>
            <a:r>
              <a:rPr lang="en-US" altLang="ko-KR" sz="2200" b="1">
                <a:latin typeface="Consolas" panose="020B0609020204030204" pitchFamily="49" charset="0"/>
                <a:cs typeface="Consolas" panose="020B0609020204030204" pitchFamily="49" charset="0"/>
              </a:rPr>
              <a:t>&gt;&gt;&gt; a &gt; 5 or b &lt; 5</a:t>
            </a:r>
          </a:p>
          <a:p>
            <a:pPr algn="l"/>
            <a:r>
              <a:rPr lang="en-US" altLang="ko-KR" sz="2200" b="1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  <a:p>
            <a:pPr algn="l"/>
            <a:r>
              <a:rPr lang="en-US" altLang="ko-KR" sz="2200" b="1">
                <a:latin typeface="Consolas" panose="020B0609020204030204" pitchFamily="49" charset="0"/>
                <a:cs typeface="Consolas" panose="020B0609020204030204" pitchFamily="49" charset="0"/>
              </a:rPr>
              <a:t>&gt;&gt;&gt; a &lt; 5 or b &gt; 10</a:t>
            </a:r>
          </a:p>
          <a:p>
            <a:pPr algn="l"/>
            <a:r>
              <a:rPr lang="en-US" altLang="ko-KR" sz="2200" b="1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  <a:p>
            <a:pPr algn="l"/>
            <a:r>
              <a:rPr lang="en-US" altLang="ko-KR" sz="2200" b="1">
                <a:latin typeface="Consolas" panose="020B0609020204030204" pitchFamily="49" charset="0"/>
                <a:cs typeface="Consolas" panose="020B0609020204030204" pitchFamily="49" charset="0"/>
              </a:rPr>
              <a:t>&gt;&gt;&gt; a &lt; 5 or b &lt; 5</a:t>
            </a:r>
          </a:p>
          <a:p>
            <a:pPr algn="l"/>
            <a:r>
              <a:rPr lang="en-US" altLang="ko-KR" sz="2200" b="1"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pPr algn="l"/>
            <a:r>
              <a:rPr lang="en-US" altLang="ko-KR" sz="2200" b="1">
                <a:latin typeface="Consolas" panose="020B0609020204030204" pitchFamily="49" charset="0"/>
                <a:cs typeface="Consolas" panose="020B0609020204030204" pitchFamily="49" charset="0"/>
              </a:rPr>
              <a:t>&gt;&gt;&gt; not a &lt; 5</a:t>
            </a:r>
          </a:p>
          <a:p>
            <a:pPr algn="l"/>
            <a:r>
              <a:rPr lang="en-US" altLang="ko-KR" sz="2200" b="1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  <a:p>
            <a:pPr algn="l"/>
            <a:r>
              <a:rPr lang="en-US" altLang="ko-KR" sz="2200" b="1">
                <a:latin typeface="Consolas" panose="020B0609020204030204" pitchFamily="49" charset="0"/>
                <a:cs typeface="Consolas" panose="020B0609020204030204" pitchFamily="49" charset="0"/>
              </a:rPr>
              <a:t>&gt;&gt;&gt; not b &gt; 10</a:t>
            </a:r>
          </a:p>
          <a:p>
            <a:pPr algn="l"/>
            <a:r>
              <a:rPr lang="en-US" altLang="ko-KR" sz="2200" b="1"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endParaRPr lang="ko-KR" altLang="en-US" sz="22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81910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>
                <a:solidFill>
                  <a:srgbClr val="7E040B"/>
                </a:solidFill>
              </a:rPr>
              <a:t>2.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조건 논리의 기본 개념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1520" y="1052736"/>
            <a:ext cx="8496944" cy="4896544"/>
          </a:xfrm>
        </p:spPr>
        <p:txBody>
          <a:bodyPr/>
          <a:lstStyle/>
          <a:p>
            <a:pPr latinLnBrk="0">
              <a:lnSpc>
                <a:spcPct val="150000"/>
              </a:lnSpc>
              <a:buClr>
                <a:srgbClr val="404447"/>
              </a:buClr>
              <a:buSzPct val="80000"/>
              <a:buFont typeface="Wingdings" panose="05000000000000000000" pitchFamily="2" charset="2"/>
              <a:buChar char="u"/>
              <a:defRPr/>
            </a:pP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조건 논리의 기본 개념</a:t>
            </a: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lvl="1">
              <a:lnSpc>
                <a:spcPct val="150000"/>
              </a:lnSpc>
              <a:buClr>
                <a:srgbClr val="404447"/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ko-KR" altLang="en-US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프로그램을 작성하다 보면 특정 조건을 만족하는지에 따라 명령을 선택적으로 수행해야 하는 경우가 발생한다</a:t>
            </a:r>
            <a:r>
              <a:rPr lang="en-US" altLang="ko-KR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1">
              <a:lnSpc>
                <a:spcPct val="150000"/>
              </a:lnSpc>
              <a:buClr>
                <a:srgbClr val="404447"/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en-US" altLang="ko-KR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순서도에서는 다음과 같이 </a:t>
            </a:r>
            <a:r>
              <a:rPr lang="ko-KR" altLang="en-US" sz="2200" b="1" u="sng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판단 기호</a:t>
            </a:r>
            <a:r>
              <a:rPr lang="ko-KR" altLang="en-US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사용하여 조건 논리를 나타낸다</a:t>
            </a:r>
            <a:r>
              <a:rPr lang="en-US" altLang="ko-KR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1">
              <a:lnSpc>
                <a:spcPct val="150000"/>
              </a:lnSpc>
              <a:buClr>
                <a:srgbClr val="404447"/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en-US" altLang="ko-KR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조건</a:t>
            </a:r>
            <a:r>
              <a:rPr lang="en-US" altLang="ko-KR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에는 반드시 </a:t>
            </a:r>
            <a:r>
              <a:rPr lang="ko-KR" altLang="en-US" sz="2200" b="1">
                <a:solidFill>
                  <a:srgbClr val="7E040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참</a:t>
            </a:r>
            <a:r>
              <a:rPr lang="en-US" altLang="ko-KR" sz="2200" b="1">
                <a:solidFill>
                  <a:srgbClr val="7E040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2200" b="1">
                <a:solidFill>
                  <a:srgbClr val="7E040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거짓을 판단할 수 있는 문장</a:t>
            </a:r>
            <a:r>
              <a:rPr lang="ko-KR" altLang="en-US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</a:t>
            </a:r>
            <a:r>
              <a:rPr lang="ko-KR" altLang="en-US" sz="2200" b="1">
                <a:solidFill>
                  <a:srgbClr val="7E040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와야 한다</a:t>
            </a:r>
            <a:r>
              <a:rPr lang="en-US" altLang="ko-KR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즉</a:t>
            </a:r>
            <a:r>
              <a:rPr lang="en-US" altLang="ko-KR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관계 연산자 또는 논리 연산자가 와야 한다</a:t>
            </a:r>
            <a:r>
              <a:rPr lang="en-US" altLang="ko-KR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atinLnBrk="0">
              <a:lnSpc>
                <a:spcPct val="150000"/>
              </a:lnSpc>
              <a:buClr>
                <a:srgbClr val="404447"/>
              </a:buClr>
              <a:buSzPct val="80000"/>
              <a:buFont typeface="Wingdings" panose="05000000000000000000" pitchFamily="2" charset="2"/>
              <a:buChar char="u"/>
              <a:defRPr/>
            </a:pPr>
            <a:endParaRPr lang="en-US" altLang="ko-KR" sz="24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latinLnBrk="0">
              <a:lnSpc>
                <a:spcPct val="150000"/>
              </a:lnSpc>
              <a:buClr>
                <a:srgbClr val="404447"/>
              </a:buClr>
              <a:buSzPct val="80000"/>
              <a:buFont typeface="Wingdings" panose="05000000000000000000" pitchFamily="2" charset="2"/>
              <a:buChar char="§"/>
              <a:defRPr/>
            </a:pPr>
            <a:endParaRPr lang="en-US" altLang="ko-KR" sz="2200">
              <a:solidFill>
                <a:schemeClr val="tx1"/>
              </a:solidFill>
              <a:latin typeface="Consolas" panose="020B0609020204030204" pitchFamily="49" charset="0"/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pPr marL="0" indent="0" latinLnBrk="0">
              <a:lnSpc>
                <a:spcPct val="150000"/>
              </a:lnSpc>
              <a:buClr>
                <a:srgbClr val="404447"/>
              </a:buClr>
              <a:buSzPct val="80000"/>
              <a:buNone/>
              <a:defRPr/>
            </a:pPr>
            <a:endParaRPr lang="en-US" altLang="ko-KR" sz="24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chemeClr val="tx1"/>
                </a:solidFill>
              </a:rPr>
              <a:pPr/>
              <a:t>21</a:t>
            </a:fld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7" name="순서도: 판단 6"/>
          <p:cNvSpPr/>
          <p:nvPr/>
        </p:nvSpPr>
        <p:spPr>
          <a:xfrm>
            <a:off x="1331640" y="5301208"/>
            <a:ext cx="1836738" cy="574675"/>
          </a:xfrm>
          <a:prstGeom prst="flowChartDecision">
            <a:avLst/>
          </a:prstGeom>
          <a:noFill/>
          <a:ln w="19050">
            <a:solidFill>
              <a:srgbClr val="4044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275857" y="5229200"/>
            <a:ext cx="4968551" cy="707886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판단기호 </a:t>
            </a:r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기호 안에는 </a:t>
            </a:r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조건</a:t>
            </a:r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은 반드시 참</a:t>
            </a:r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거짓을 판단할 수 있는 문장이어야 함</a:t>
            </a:r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07704" y="5373216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조건</a:t>
            </a:r>
          </a:p>
        </p:txBody>
      </p:sp>
    </p:spTree>
    <p:extLst>
      <p:ext uri="{BB962C8B-B14F-4D97-AF65-F5344CB8AC3E}">
        <p14:creationId xmlns:p14="http://schemas.microsoft.com/office/powerpoint/2010/main" val="3967282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>
                <a:solidFill>
                  <a:srgbClr val="7E040B"/>
                </a:solidFill>
              </a:rPr>
              <a:t>2.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조건 논리의 기본 개념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1520" y="1052736"/>
            <a:ext cx="8496944" cy="4896544"/>
          </a:xfrm>
        </p:spPr>
        <p:txBody>
          <a:bodyPr/>
          <a:lstStyle/>
          <a:p>
            <a:pPr latinLnBrk="0">
              <a:lnSpc>
                <a:spcPct val="150000"/>
              </a:lnSpc>
              <a:buClr>
                <a:srgbClr val="404447"/>
              </a:buClr>
              <a:buSzPct val="80000"/>
              <a:buFont typeface="Wingdings" panose="05000000000000000000" pitchFamily="2" charset="2"/>
              <a:buChar char="u"/>
              <a:defRPr/>
            </a:pPr>
            <a:r>
              <a:rPr lang="ko-KR" altLang="en-US" sz="2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조건 논리 유형 </a:t>
            </a:r>
            <a:r>
              <a:rPr lang="en-US" altLang="ko-KR" sz="2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</a:t>
            </a:r>
          </a:p>
          <a:p>
            <a:pPr lvl="1">
              <a:lnSpc>
                <a:spcPct val="150000"/>
              </a:lnSpc>
              <a:buClr>
                <a:srgbClr val="313437"/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ko-KR" altLang="en-US" sz="2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주어진 조건이 참인 경우에만 어떤 특정 명령을 실행한다</a:t>
            </a:r>
            <a:r>
              <a:rPr lang="en-US" altLang="ko-KR" sz="2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1">
              <a:lnSpc>
                <a:spcPct val="150000"/>
              </a:lnSpc>
              <a:buClr>
                <a:srgbClr val="313437"/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ko-KR" altLang="en-US" sz="2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조건의 판단 결과가 참</a:t>
            </a:r>
            <a:r>
              <a:rPr lang="en-US" altLang="ko-KR" sz="2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(T)</a:t>
            </a:r>
            <a:r>
              <a:rPr lang="ko-KR" altLang="en-US" sz="2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 경우에 명령어 </a:t>
            </a:r>
            <a:r>
              <a:rPr lang="en-US" altLang="ko-KR" sz="2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2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실행하고 이어서 명령어 </a:t>
            </a:r>
            <a:r>
              <a:rPr lang="en-US" altLang="ko-KR" sz="2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2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실행한다</a:t>
            </a:r>
            <a:r>
              <a:rPr lang="en-US" altLang="ko-KR" sz="2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조건의 판단 결과가 거짓</a:t>
            </a:r>
            <a:r>
              <a:rPr lang="en-US" altLang="ko-KR" sz="2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(F)</a:t>
            </a:r>
            <a:r>
              <a:rPr lang="ko-KR" altLang="en-US" sz="2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 경우에는 명령어 </a:t>
            </a:r>
            <a:r>
              <a:rPr lang="en-US" altLang="ko-KR" sz="2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2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넘어가 실행한다</a:t>
            </a:r>
            <a:r>
              <a:rPr lang="en-US" altLang="ko-KR" sz="2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atinLnBrk="0">
              <a:lnSpc>
                <a:spcPct val="150000"/>
              </a:lnSpc>
              <a:buClr>
                <a:srgbClr val="404447"/>
              </a:buClr>
              <a:buSzPct val="80000"/>
              <a:buFont typeface="Wingdings" panose="05000000000000000000" pitchFamily="2" charset="2"/>
              <a:buChar char="u"/>
              <a:defRPr/>
            </a:pPr>
            <a:endParaRPr lang="en-US" altLang="ko-KR" sz="2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latinLnBrk="0">
              <a:lnSpc>
                <a:spcPct val="150000"/>
              </a:lnSpc>
              <a:buClr>
                <a:srgbClr val="404447"/>
              </a:buClr>
              <a:buSzPct val="80000"/>
              <a:buFont typeface="Wingdings" panose="05000000000000000000" pitchFamily="2" charset="2"/>
              <a:buChar char="§"/>
              <a:defRPr/>
            </a:pPr>
            <a:endParaRPr lang="en-US" altLang="ko-KR" sz="2200" dirty="0">
              <a:solidFill>
                <a:schemeClr val="tx1"/>
              </a:solidFill>
              <a:latin typeface="Consolas" panose="020B0609020204030204" pitchFamily="49" charset="0"/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pPr marL="0" indent="0" latinLnBrk="0">
              <a:lnSpc>
                <a:spcPct val="150000"/>
              </a:lnSpc>
              <a:buClr>
                <a:srgbClr val="404447"/>
              </a:buClr>
              <a:buSzPct val="80000"/>
              <a:buNone/>
              <a:defRPr/>
            </a:pPr>
            <a:endParaRPr lang="en-US" altLang="ko-KR" sz="2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chemeClr val="tx1"/>
                </a:solidFill>
              </a:rPr>
              <a:pPr/>
              <a:t>22</a:t>
            </a:fld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8" name="순서도: 판단 7"/>
          <p:cNvSpPr/>
          <p:nvPr/>
        </p:nvSpPr>
        <p:spPr>
          <a:xfrm>
            <a:off x="2539281" y="4148882"/>
            <a:ext cx="1836737" cy="576262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11" name="직선 화살표 연결선 10"/>
          <p:cNvCxnSpPr>
            <a:endCxn id="8" idx="0"/>
          </p:cNvCxnSpPr>
          <p:nvPr/>
        </p:nvCxnSpPr>
        <p:spPr>
          <a:xfrm>
            <a:off x="3456856" y="3790107"/>
            <a:ext cx="0" cy="358775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>
            <a:stCxn id="8" idx="3"/>
          </p:cNvCxnSpPr>
          <p:nvPr/>
        </p:nvCxnSpPr>
        <p:spPr>
          <a:xfrm flipV="1">
            <a:off x="4376018" y="4437807"/>
            <a:ext cx="544513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999531" y="4437807"/>
            <a:ext cx="53975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2018581" y="4437807"/>
            <a:ext cx="0" cy="287337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134593" y="4253657"/>
            <a:ext cx="646113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1">
                <a:solidFill>
                  <a:srgbClr val="7E040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조건</a:t>
            </a:r>
          </a:p>
        </p:txBody>
      </p:sp>
      <p:cxnSp>
        <p:nvCxnSpPr>
          <p:cNvPr id="16" name="직선 연결선 15"/>
          <p:cNvCxnSpPr/>
          <p:nvPr/>
        </p:nvCxnSpPr>
        <p:spPr>
          <a:xfrm>
            <a:off x="1999531" y="5445869"/>
            <a:ext cx="2916237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993181" y="5095032"/>
            <a:ext cx="0" cy="350837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4920531" y="4437807"/>
            <a:ext cx="0" cy="1008062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3448918" y="5445869"/>
            <a:ext cx="0" cy="360363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27"/>
          <p:cNvSpPr txBox="1">
            <a:spLocks noChangeArrowheads="1"/>
          </p:cNvSpPr>
          <p:nvPr/>
        </p:nvSpPr>
        <p:spPr bwMode="auto">
          <a:xfrm>
            <a:off x="4341040" y="4067919"/>
            <a:ext cx="30649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b="1">
                <a:ea typeface="굴림" charset="-127"/>
              </a:rPr>
              <a:t>F</a:t>
            </a:r>
            <a:endParaRPr lang="ko-KR" altLang="en-US" sz="1800" b="1">
              <a:ea typeface="굴림" charset="-127"/>
            </a:endParaRPr>
          </a:p>
        </p:txBody>
      </p:sp>
      <p:sp>
        <p:nvSpPr>
          <p:cNvPr id="21" name="순서도: 처리 20"/>
          <p:cNvSpPr/>
          <p:nvPr/>
        </p:nvSpPr>
        <p:spPr>
          <a:xfrm>
            <a:off x="1326431" y="4721969"/>
            <a:ext cx="1354137" cy="373063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475656" y="4725144"/>
            <a:ext cx="1085850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rPr>
              <a:t>명령어 </a:t>
            </a:r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순서도: 처리 22"/>
          <p:cNvSpPr/>
          <p:nvPr/>
        </p:nvSpPr>
        <p:spPr>
          <a:xfrm>
            <a:off x="2769468" y="5820519"/>
            <a:ext cx="1354138" cy="373063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2918693" y="5823694"/>
            <a:ext cx="1085850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rPr>
              <a:t>명령어 </a:t>
            </a:r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3448918" y="6193582"/>
            <a:ext cx="0" cy="360362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6"/>
          <p:cNvSpPr txBox="1">
            <a:spLocks noChangeArrowheads="1"/>
          </p:cNvSpPr>
          <p:nvPr/>
        </p:nvSpPr>
        <p:spPr bwMode="auto">
          <a:xfrm>
            <a:off x="2195471" y="4067919"/>
            <a:ext cx="31931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b="1">
                <a:ea typeface="굴림" charset="-127"/>
              </a:rPr>
              <a:t>T</a:t>
            </a:r>
            <a:endParaRPr lang="ko-KR" altLang="en-US" sz="1800" b="1">
              <a:ea typeface="굴림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563617" y="4364906"/>
            <a:ext cx="1822935" cy="1682961"/>
          </a:xfrm>
          <a:prstGeom prst="rect">
            <a:avLst/>
          </a:prstGeom>
          <a:noFill/>
          <a:ln>
            <a:solidFill>
              <a:srgbClr val="7E040B"/>
            </a:solidFill>
          </a:ln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if</a:t>
            </a:r>
            <a:r>
              <a:rPr lang="ko-KR" altLang="en-US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b="1">
                <a:solidFill>
                  <a:srgbClr val="7E040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조건</a:t>
            </a:r>
            <a:r>
              <a:rPr lang="ko-KR" altLang="en-US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</a:p>
          <a:p>
            <a:pPr algn="l">
              <a:lnSpc>
                <a:spcPct val="150000"/>
              </a:lnSpc>
            </a:pPr>
            <a:r>
              <a:rPr lang="en-US" altLang="ko-KR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명령어 </a:t>
            </a:r>
            <a:r>
              <a:rPr lang="en-US" altLang="ko-KR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  <a:p>
            <a:pPr algn="l">
              <a:lnSpc>
                <a:spcPct val="150000"/>
              </a:lnSpc>
            </a:pPr>
            <a:r>
              <a:rPr lang="ko-KR" altLang="en-US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명령어 </a:t>
            </a:r>
            <a:r>
              <a:rPr lang="en-US" altLang="ko-KR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2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563617" y="4004866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rPr>
              <a:t>파이썬 코드</a:t>
            </a:r>
          </a:p>
        </p:txBody>
      </p:sp>
    </p:spTree>
    <p:extLst>
      <p:ext uri="{BB962C8B-B14F-4D97-AF65-F5344CB8AC3E}">
        <p14:creationId xmlns:p14="http://schemas.microsoft.com/office/powerpoint/2010/main" val="6837400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>
                <a:solidFill>
                  <a:srgbClr val="7E040B"/>
                </a:solidFill>
              </a:rPr>
              <a:t>2.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조건 논리의 기본 개념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1520" y="1052736"/>
            <a:ext cx="8496944" cy="4896544"/>
          </a:xfrm>
        </p:spPr>
        <p:txBody>
          <a:bodyPr/>
          <a:lstStyle/>
          <a:p>
            <a:pPr latinLnBrk="0">
              <a:lnSpc>
                <a:spcPct val="150000"/>
              </a:lnSpc>
              <a:buClr>
                <a:srgbClr val="404447"/>
              </a:buClr>
              <a:buSzPct val="80000"/>
              <a:buFont typeface="Wingdings" panose="05000000000000000000" pitchFamily="2" charset="2"/>
              <a:buChar char="u"/>
              <a:defRPr/>
            </a:pP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조건 논리 유형 </a:t>
            </a: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</a:t>
            </a: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예제</a:t>
            </a:r>
            <a:endParaRPr lang="en-US" altLang="ko-KR" sz="24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150000"/>
              </a:lnSpc>
              <a:buClr>
                <a:schemeClr val="bg1">
                  <a:lumMod val="50000"/>
                </a:schemeClr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ko-KR" altLang="en-US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입력받은 성적</a:t>
            </a:r>
            <a:r>
              <a:rPr lang="en-US" altLang="ko-KR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(score)</a:t>
            </a:r>
            <a:r>
              <a:rPr lang="ko-KR" altLang="en-US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70</a:t>
            </a:r>
            <a:r>
              <a:rPr lang="ko-KR" altLang="en-US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점 이상이면 </a:t>
            </a:r>
            <a:r>
              <a:rPr lang="en-US" altLang="ko-KR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축하합니다</a:t>
            </a:r>
            <a:r>
              <a:rPr lang="en-US" altLang="ko-KR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.’</a:t>
            </a:r>
            <a:r>
              <a:rPr lang="ko-KR" altLang="en-US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라고 출력하고 </a:t>
            </a:r>
            <a:r>
              <a:rPr lang="en-US" altLang="ko-KR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수고하셨습니다</a:t>
            </a:r>
            <a:r>
              <a:rPr lang="en-US" altLang="ko-KR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라고 출력한다</a:t>
            </a:r>
            <a:r>
              <a:rPr lang="en-US" altLang="ko-KR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lvl="1">
              <a:lnSpc>
                <a:spcPct val="150000"/>
              </a:lnSpc>
              <a:buClr>
                <a:schemeClr val="bg1">
                  <a:lumMod val="50000"/>
                </a:schemeClr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en-US" altLang="ko-KR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70</a:t>
            </a:r>
            <a:r>
              <a:rPr lang="ko-KR" altLang="en-US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점 미만이면 </a:t>
            </a:r>
            <a:r>
              <a:rPr lang="en-US" altLang="ko-KR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수고하셨습니다</a:t>
            </a:r>
            <a:r>
              <a:rPr lang="en-US" altLang="ko-KR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라고만 출력한다</a:t>
            </a:r>
            <a:r>
              <a:rPr lang="en-US" altLang="ko-KR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2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0">
              <a:lnSpc>
                <a:spcPct val="150000"/>
              </a:lnSpc>
              <a:buClr>
                <a:srgbClr val="404447"/>
              </a:buClr>
              <a:buSzPct val="80000"/>
              <a:buFont typeface="Wingdings" panose="05000000000000000000" pitchFamily="2" charset="2"/>
              <a:buChar char="u"/>
              <a:defRPr/>
            </a:pPr>
            <a:endParaRPr lang="en-US" altLang="ko-KR" sz="24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latinLnBrk="0">
              <a:lnSpc>
                <a:spcPct val="150000"/>
              </a:lnSpc>
              <a:buClr>
                <a:srgbClr val="404447"/>
              </a:buClr>
              <a:buSzPct val="80000"/>
              <a:buFont typeface="Wingdings" panose="05000000000000000000" pitchFamily="2" charset="2"/>
              <a:buChar char="§"/>
              <a:defRPr/>
            </a:pPr>
            <a:endParaRPr lang="en-US" altLang="ko-KR" sz="2200">
              <a:solidFill>
                <a:schemeClr val="tx1"/>
              </a:solidFill>
              <a:latin typeface="Consolas" panose="020B0609020204030204" pitchFamily="49" charset="0"/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pPr marL="0" indent="0" latinLnBrk="0">
              <a:lnSpc>
                <a:spcPct val="150000"/>
              </a:lnSpc>
              <a:buClr>
                <a:srgbClr val="404447"/>
              </a:buClr>
              <a:buSzPct val="80000"/>
              <a:buNone/>
              <a:defRPr/>
            </a:pPr>
            <a:endParaRPr lang="en-US" altLang="ko-KR" sz="24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chemeClr val="tx1"/>
                </a:solidFill>
              </a:rPr>
              <a:pPr/>
              <a:t>23</a:t>
            </a:fld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23528" y="3645024"/>
            <a:ext cx="5676554" cy="1631216"/>
          </a:xfrm>
          <a:prstGeom prst="rect">
            <a:avLst/>
          </a:prstGeom>
          <a:noFill/>
          <a:ln>
            <a:solidFill>
              <a:srgbClr val="7E040B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score = </a:t>
            </a:r>
            <a:r>
              <a:rPr lang="en-US" altLang="ko-KR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(input('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성적을 입력하시오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: </a:t>
            </a:r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'))</a:t>
            </a:r>
          </a:p>
          <a:p>
            <a:pPr algn="l"/>
            <a:endParaRPr lang="en-US" altLang="ko-KR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altLang="ko-KR" sz="2000" b="1" dirty="0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score &gt;= 70</a:t>
            </a:r>
            <a:r>
              <a:rPr lang="en-US" altLang="ko-KR" sz="2000" b="1" dirty="0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print('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축하합니다</a:t>
            </a:r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')</a:t>
            </a: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print('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수고하셨습니다</a:t>
            </a:r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')</a:t>
            </a:r>
          </a:p>
        </p:txBody>
      </p:sp>
      <p:pic>
        <p:nvPicPr>
          <p:cNvPr id="3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3645024"/>
            <a:ext cx="2749396" cy="1872208"/>
          </a:xfrm>
          <a:prstGeom prst="rect">
            <a:avLst/>
          </a:prstGeom>
          <a:noFill/>
          <a:ln w="9525">
            <a:solidFill>
              <a:srgbClr val="40444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7608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>
                <a:solidFill>
                  <a:srgbClr val="7E040B"/>
                </a:solidFill>
              </a:rPr>
              <a:t>2.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조건 논리의 기본 개념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1520" y="1052736"/>
            <a:ext cx="8496944" cy="4896544"/>
          </a:xfrm>
        </p:spPr>
        <p:txBody>
          <a:bodyPr/>
          <a:lstStyle/>
          <a:p>
            <a:pPr latinLnBrk="0">
              <a:lnSpc>
                <a:spcPct val="150000"/>
              </a:lnSpc>
              <a:buClr>
                <a:srgbClr val="404447"/>
              </a:buClr>
              <a:buSzPct val="80000"/>
              <a:buFont typeface="Wingdings" panose="05000000000000000000" pitchFamily="2" charset="2"/>
              <a:buChar char="u"/>
              <a:defRPr/>
            </a:pPr>
            <a:r>
              <a:rPr lang="ko-KR" altLang="en-US" sz="2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조건 논리 유형 </a:t>
            </a:r>
            <a:r>
              <a:rPr lang="en-US" altLang="ko-KR" sz="2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</a:t>
            </a:r>
            <a:r>
              <a:rPr lang="ko-KR" altLang="en-US" sz="2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예제</a:t>
            </a:r>
            <a:endParaRPr lang="en-US" altLang="ko-KR" sz="2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150000"/>
              </a:lnSpc>
              <a:buClr>
                <a:schemeClr val="bg1">
                  <a:lumMod val="50000"/>
                </a:schemeClr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ko-KR" altLang="en-US" sz="22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파이썬</a:t>
            </a:r>
            <a:r>
              <a:rPr lang="ko-KR" altLang="en-US" sz="2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언어로 조건 논리를 작성하는 경우에 </a:t>
            </a:r>
            <a:r>
              <a:rPr lang="en-US" altLang="ko-KR" sz="2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2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블록</a:t>
            </a:r>
            <a:r>
              <a:rPr lang="en-US" altLang="ko-KR" sz="2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(block)’</a:t>
            </a:r>
            <a:r>
              <a:rPr lang="ko-KR" altLang="en-US" sz="2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분명히 구별하여야 한다</a:t>
            </a:r>
            <a:r>
              <a:rPr lang="en-US" altLang="ko-KR" sz="2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1">
              <a:lnSpc>
                <a:spcPct val="150000"/>
              </a:lnSpc>
              <a:buClr>
                <a:schemeClr val="bg1">
                  <a:lumMod val="50000"/>
                </a:schemeClr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ko-KR" altLang="en-US" sz="2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만약에 나이가 </a:t>
            </a:r>
            <a:r>
              <a:rPr lang="en-US" altLang="ko-KR" sz="2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r>
              <a:rPr lang="ko-KR" altLang="en-US" sz="2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 미만인 학생들만 등록할 수 있는 과정이라면</a:t>
            </a:r>
            <a:r>
              <a:rPr lang="en-US" altLang="ko-KR" sz="2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2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다음과 같이 </a:t>
            </a:r>
            <a:r>
              <a:rPr lang="ko-KR" altLang="en-US" sz="22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조건문이</a:t>
            </a:r>
            <a:r>
              <a:rPr lang="ko-KR" altLang="en-US" sz="2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작성된다</a:t>
            </a:r>
            <a:r>
              <a:rPr lang="en-US" altLang="ko-KR" sz="2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atinLnBrk="0">
              <a:lnSpc>
                <a:spcPct val="150000"/>
              </a:lnSpc>
              <a:buClr>
                <a:srgbClr val="404447"/>
              </a:buClr>
              <a:buSzPct val="80000"/>
              <a:buFont typeface="Wingdings" panose="05000000000000000000" pitchFamily="2" charset="2"/>
              <a:buChar char="u"/>
              <a:defRPr/>
            </a:pPr>
            <a:endParaRPr lang="en-US" altLang="ko-KR" sz="2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latinLnBrk="0">
              <a:lnSpc>
                <a:spcPct val="150000"/>
              </a:lnSpc>
              <a:buClr>
                <a:srgbClr val="404447"/>
              </a:buClr>
              <a:buSzPct val="80000"/>
              <a:buFont typeface="Wingdings" panose="05000000000000000000" pitchFamily="2" charset="2"/>
              <a:buChar char="§"/>
              <a:defRPr/>
            </a:pPr>
            <a:endParaRPr lang="en-US" altLang="ko-KR" sz="2200" b="1" dirty="0">
              <a:solidFill>
                <a:schemeClr val="tx1"/>
              </a:solidFill>
              <a:latin typeface="Consolas" panose="020B0609020204030204" pitchFamily="49" charset="0"/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pPr marL="0" indent="0" latinLnBrk="0">
              <a:lnSpc>
                <a:spcPct val="150000"/>
              </a:lnSpc>
              <a:buClr>
                <a:srgbClr val="404447"/>
              </a:buClr>
              <a:buSzPct val="80000"/>
              <a:buNone/>
              <a:defRPr/>
            </a:pPr>
            <a:endParaRPr lang="en-US" altLang="ko-KR" sz="2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chemeClr val="tx1"/>
                </a:solidFill>
              </a:rPr>
              <a:pPr/>
              <a:t>24</a:t>
            </a:fld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59632" y="3861048"/>
            <a:ext cx="6222409" cy="1631216"/>
          </a:xfrm>
          <a:prstGeom prst="rect">
            <a:avLst/>
          </a:prstGeom>
          <a:noFill/>
          <a:ln>
            <a:solidFill>
              <a:srgbClr val="7E040B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age = </a:t>
            </a:r>
            <a:r>
              <a:rPr lang="en-US" altLang="ko-KR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(input('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나이를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입력하시오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: </a:t>
            </a:r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'))</a:t>
            </a:r>
          </a:p>
          <a:p>
            <a:pPr algn="l"/>
            <a:r>
              <a:rPr lang="en-US" altLang="ko-KR" sz="2000" b="1" dirty="0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age &gt;= 20</a:t>
            </a:r>
            <a:r>
              <a:rPr lang="en-US" altLang="ko-KR" sz="2000" b="1" dirty="0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print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(‘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너무 나이가 많습니다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.’)</a:t>
            </a: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   </a:t>
            </a:r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(‘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이 반은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20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세 미만의 학생들 반입니다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.’)</a:t>
            </a: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print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(’20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세 이상 반을 찾아 가기 바랍니다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.’)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7584" y="5661248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</a:rPr>
              <a:t>if</a:t>
            </a:r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rPr>
              <a:t> 조건이 참일 때</a:t>
            </a:r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rPr>
              <a:t>수행해야 하는 문장이 여러 줄이면 연관 구문들을 묶어야 한다</a:t>
            </a:r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rPr>
              <a:t>이를 블록</a:t>
            </a:r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</a:rPr>
              <a:t>(block)</a:t>
            </a:r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rPr>
              <a:t>이라 한다</a:t>
            </a:r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 bwMode="auto">
          <a:xfrm>
            <a:off x="1835696" y="4581128"/>
            <a:ext cx="0" cy="864096"/>
          </a:xfrm>
          <a:prstGeom prst="line">
            <a:avLst/>
          </a:prstGeom>
          <a:solidFill>
            <a:schemeClr val="bg1"/>
          </a:solidFill>
          <a:ln w="31750" cap="flat" cmpd="sng" algn="ctr">
            <a:solidFill>
              <a:srgbClr val="7E040B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757052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>
                <a:solidFill>
                  <a:srgbClr val="7E040B"/>
                </a:solidFill>
              </a:rPr>
              <a:t>2.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조건 논리의 기본 개념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1520" y="1052736"/>
            <a:ext cx="8496944" cy="4896544"/>
          </a:xfrm>
        </p:spPr>
        <p:txBody>
          <a:bodyPr/>
          <a:lstStyle/>
          <a:p>
            <a:pPr latinLnBrk="0">
              <a:lnSpc>
                <a:spcPct val="150000"/>
              </a:lnSpc>
              <a:buClr>
                <a:srgbClr val="404447"/>
              </a:buClr>
              <a:buSzPct val="80000"/>
              <a:buFont typeface="Wingdings" panose="05000000000000000000" pitchFamily="2" charset="2"/>
              <a:buChar char="u"/>
              <a:defRPr/>
            </a:pPr>
            <a:r>
              <a:rPr lang="ko-KR" altLang="en-US" sz="2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조건 논리 유형 </a:t>
            </a:r>
            <a:r>
              <a:rPr lang="en-US" altLang="ko-KR" sz="2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  <a:p>
            <a:pPr lvl="1">
              <a:buClr>
                <a:srgbClr val="313437"/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ko-KR" altLang="en-US" sz="2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주어진 조건이 참인 경우와 거짓인 경우에 대한 명령어가 각각 존재한다</a:t>
            </a:r>
            <a:r>
              <a:rPr lang="en-US" altLang="ko-KR" sz="2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1">
              <a:buClr>
                <a:srgbClr val="313437"/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ko-KR" altLang="en-US" sz="2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조건 판단의 결과가 참</a:t>
            </a:r>
            <a:r>
              <a:rPr lang="en-US" altLang="ko-KR" sz="2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(T)</a:t>
            </a:r>
            <a:r>
              <a:rPr lang="ko-KR" altLang="en-US" sz="2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 경우 명령어 </a:t>
            </a:r>
            <a:r>
              <a:rPr lang="en-US" altLang="ko-KR" sz="2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2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실행하고 이어서 명령어 </a:t>
            </a:r>
            <a:r>
              <a:rPr lang="en-US" altLang="ko-KR" sz="2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2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실행한다</a:t>
            </a:r>
            <a:r>
              <a:rPr lang="en-US" altLang="ko-KR" sz="2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lvl="1">
              <a:buClr>
                <a:srgbClr val="313437"/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ko-KR" altLang="en-US" sz="2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조건의 판단 결과가 거짓</a:t>
            </a:r>
            <a:r>
              <a:rPr lang="en-US" altLang="ko-KR" sz="2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(F)</a:t>
            </a:r>
            <a:r>
              <a:rPr lang="ko-KR" altLang="en-US" sz="2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 경우에는 명령어 </a:t>
            </a:r>
            <a:r>
              <a:rPr lang="en-US" altLang="ko-KR" sz="2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2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실행하고 이어서 명령어 </a:t>
            </a:r>
            <a:r>
              <a:rPr lang="en-US" altLang="ko-KR" sz="2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2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실행한다</a:t>
            </a:r>
            <a:r>
              <a:rPr lang="en-US" altLang="ko-KR" sz="2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atinLnBrk="0">
              <a:lnSpc>
                <a:spcPct val="150000"/>
              </a:lnSpc>
              <a:buClr>
                <a:srgbClr val="404447"/>
              </a:buClr>
              <a:buSzPct val="80000"/>
              <a:buFont typeface="Wingdings" panose="05000000000000000000" pitchFamily="2" charset="2"/>
              <a:buChar char="u"/>
              <a:defRPr/>
            </a:pPr>
            <a:endParaRPr lang="en-US" altLang="ko-KR" sz="2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latinLnBrk="0">
              <a:lnSpc>
                <a:spcPct val="150000"/>
              </a:lnSpc>
              <a:buClr>
                <a:srgbClr val="404447"/>
              </a:buClr>
              <a:buSzPct val="80000"/>
              <a:buFont typeface="Wingdings" panose="05000000000000000000" pitchFamily="2" charset="2"/>
              <a:buChar char="§"/>
              <a:defRPr/>
            </a:pPr>
            <a:endParaRPr lang="en-US" altLang="ko-KR" sz="2200" dirty="0">
              <a:solidFill>
                <a:schemeClr val="tx1"/>
              </a:solidFill>
              <a:latin typeface="Consolas" panose="020B0609020204030204" pitchFamily="49" charset="0"/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pPr marL="0" indent="0" latinLnBrk="0">
              <a:lnSpc>
                <a:spcPct val="150000"/>
              </a:lnSpc>
              <a:buClr>
                <a:srgbClr val="404447"/>
              </a:buClr>
              <a:buSzPct val="80000"/>
              <a:buNone/>
              <a:defRPr/>
            </a:pPr>
            <a:endParaRPr lang="en-US" altLang="ko-KR" sz="2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chemeClr val="tx1"/>
                </a:solidFill>
              </a:rPr>
              <a:pPr/>
              <a:t>25</a:t>
            </a:fld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10" name="순서도: 판단 9"/>
          <p:cNvSpPr/>
          <p:nvPr/>
        </p:nvSpPr>
        <p:spPr>
          <a:xfrm>
            <a:off x="1979712" y="4293096"/>
            <a:ext cx="1836737" cy="576262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11" name="직선 화살표 연결선 10"/>
          <p:cNvCxnSpPr>
            <a:endCxn id="10" idx="0"/>
          </p:cNvCxnSpPr>
          <p:nvPr/>
        </p:nvCxnSpPr>
        <p:spPr>
          <a:xfrm>
            <a:off x="2897287" y="3934321"/>
            <a:ext cx="0" cy="358775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>
            <a:stCxn id="10" idx="3"/>
          </p:cNvCxnSpPr>
          <p:nvPr/>
        </p:nvCxnSpPr>
        <p:spPr>
          <a:xfrm flipV="1">
            <a:off x="3816449" y="4582021"/>
            <a:ext cx="544513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439962" y="4582021"/>
            <a:ext cx="53975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1459012" y="4582021"/>
            <a:ext cx="0" cy="287337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575024" y="4397871"/>
            <a:ext cx="646113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1">
                <a:solidFill>
                  <a:srgbClr val="7E040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조건</a:t>
            </a:r>
          </a:p>
        </p:txBody>
      </p:sp>
      <p:cxnSp>
        <p:nvCxnSpPr>
          <p:cNvPr id="16" name="직선 연결선 15"/>
          <p:cNvCxnSpPr/>
          <p:nvPr/>
        </p:nvCxnSpPr>
        <p:spPr>
          <a:xfrm>
            <a:off x="1439962" y="5590083"/>
            <a:ext cx="2916237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433612" y="5239246"/>
            <a:ext cx="0" cy="350837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2889349" y="5590083"/>
            <a:ext cx="0" cy="360363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26"/>
          <p:cNvSpPr txBox="1">
            <a:spLocks noChangeArrowheads="1"/>
          </p:cNvSpPr>
          <p:nvPr/>
        </p:nvSpPr>
        <p:spPr bwMode="auto">
          <a:xfrm>
            <a:off x="1666065" y="4212133"/>
            <a:ext cx="31931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b="1">
                <a:ea typeface="굴림" charset="-127"/>
              </a:rPr>
              <a:t>T</a:t>
            </a:r>
            <a:endParaRPr lang="ko-KR" altLang="en-US" sz="1800" b="1">
              <a:ea typeface="굴림" charset="-127"/>
            </a:endParaRPr>
          </a:p>
        </p:txBody>
      </p:sp>
      <p:sp>
        <p:nvSpPr>
          <p:cNvPr id="20" name="TextBox 27"/>
          <p:cNvSpPr txBox="1">
            <a:spLocks noChangeArrowheads="1"/>
          </p:cNvSpPr>
          <p:nvPr/>
        </p:nvSpPr>
        <p:spPr bwMode="auto">
          <a:xfrm>
            <a:off x="3849733" y="4183558"/>
            <a:ext cx="30649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b="1">
                <a:ea typeface="굴림" charset="-127"/>
              </a:rPr>
              <a:t>F</a:t>
            </a:r>
            <a:endParaRPr lang="ko-KR" altLang="en-US" sz="1800" b="1">
              <a:ea typeface="굴림" charset="-127"/>
            </a:endParaRPr>
          </a:p>
        </p:txBody>
      </p:sp>
      <p:sp>
        <p:nvSpPr>
          <p:cNvPr id="21" name="순서도: 처리 20"/>
          <p:cNvSpPr/>
          <p:nvPr/>
        </p:nvSpPr>
        <p:spPr>
          <a:xfrm>
            <a:off x="766862" y="4866183"/>
            <a:ext cx="1354137" cy="373063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916087" y="4869358"/>
            <a:ext cx="1085850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rPr>
              <a:t>명령어 </a:t>
            </a:r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순서도: 처리 22"/>
          <p:cNvSpPr/>
          <p:nvPr/>
        </p:nvSpPr>
        <p:spPr>
          <a:xfrm>
            <a:off x="2209899" y="5964733"/>
            <a:ext cx="1354138" cy="373063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2359124" y="5967908"/>
            <a:ext cx="1085850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rPr>
              <a:t>명령어 </a:t>
            </a:r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2889349" y="6337796"/>
            <a:ext cx="0" cy="360362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4365724" y="4585196"/>
            <a:ext cx="0" cy="287337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4355976" y="5229200"/>
            <a:ext cx="0" cy="350838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순서도: 처리 27"/>
          <p:cNvSpPr/>
          <p:nvPr/>
        </p:nvSpPr>
        <p:spPr>
          <a:xfrm>
            <a:off x="3673574" y="4867771"/>
            <a:ext cx="1354138" cy="373062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3822799" y="4872533"/>
            <a:ext cx="1085850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rPr>
              <a:t>명령어 </a:t>
            </a:r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724128" y="4077072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rPr>
              <a:t>파이썬 코드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652120" y="4509120"/>
            <a:ext cx="1931939" cy="1938992"/>
          </a:xfrm>
          <a:prstGeom prst="rect">
            <a:avLst/>
          </a:prstGeom>
          <a:noFill/>
          <a:ln w="3175">
            <a:solidFill>
              <a:srgbClr val="7E040B"/>
            </a:solidFill>
            <a:prstDash val="solid"/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if </a:t>
            </a:r>
            <a:r>
              <a:rPr lang="ko-KR" altLang="en-US" sz="2400" b="1">
                <a:solidFill>
                  <a:srgbClr val="7E040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조건</a:t>
            </a:r>
            <a:r>
              <a:rPr lang="en-US" altLang="ko-KR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</a:p>
          <a:p>
            <a:pPr algn="l"/>
            <a:r>
              <a:rPr lang="en-US" altLang="ko-KR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명령어 </a:t>
            </a:r>
            <a:r>
              <a:rPr lang="en-US" altLang="ko-KR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else :</a:t>
            </a:r>
          </a:p>
          <a:p>
            <a:pPr algn="l"/>
            <a:r>
              <a:rPr lang="en-US" altLang="ko-KR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명령어 </a:t>
            </a:r>
            <a:r>
              <a:rPr lang="en-US" altLang="ko-KR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  <a:p>
            <a:pPr algn="l"/>
            <a:r>
              <a:rPr lang="ko-KR" altLang="en-US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명령어 </a:t>
            </a:r>
            <a:r>
              <a:rPr lang="en-US" altLang="ko-KR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66241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>
                <a:solidFill>
                  <a:srgbClr val="7E040B"/>
                </a:solidFill>
              </a:rPr>
              <a:t>2.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조건 논리의 기본 개념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1520" y="1052736"/>
            <a:ext cx="8496944" cy="4896544"/>
          </a:xfrm>
        </p:spPr>
        <p:txBody>
          <a:bodyPr/>
          <a:lstStyle/>
          <a:p>
            <a:pPr latinLnBrk="0">
              <a:lnSpc>
                <a:spcPct val="150000"/>
              </a:lnSpc>
              <a:buClr>
                <a:srgbClr val="404447"/>
              </a:buClr>
              <a:buSzPct val="80000"/>
              <a:buFont typeface="Wingdings" panose="05000000000000000000" pitchFamily="2" charset="2"/>
              <a:buChar char="u"/>
              <a:defRPr/>
            </a:pP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조건 논리 유형 </a:t>
            </a: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</a:t>
            </a: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예제</a:t>
            </a:r>
            <a:endParaRPr lang="en-US" altLang="ko-KR" sz="24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buClr>
                <a:srgbClr val="313437"/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ko-KR" altLang="en-US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하나의 양의 정수를 입력받는다</a:t>
            </a:r>
            <a:r>
              <a:rPr lang="en-US" altLang="ko-KR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1">
              <a:buClr>
                <a:srgbClr val="313437"/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ko-KR" altLang="en-US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입력받은 수가 짝수이면 </a:t>
            </a:r>
            <a:r>
              <a:rPr lang="en-US" altLang="ko-KR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짝수입니다</a:t>
            </a:r>
            <a:r>
              <a:rPr lang="en-US" altLang="ko-KR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라고 출력하고 </a:t>
            </a:r>
            <a:r>
              <a:rPr lang="en-US" altLang="ko-KR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 종료</a:t>
            </a:r>
            <a:r>
              <a:rPr lang="en-US" altLang="ko-KR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라고 출력한다</a:t>
            </a:r>
            <a:r>
              <a:rPr lang="en-US" altLang="ko-KR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1">
              <a:buClr>
                <a:srgbClr val="313437"/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ko-KR" altLang="en-US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입력받은 수가 홀수이면 </a:t>
            </a:r>
            <a:r>
              <a:rPr lang="en-US" altLang="ko-KR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홀수입니다</a:t>
            </a:r>
            <a:r>
              <a:rPr lang="en-US" altLang="ko-KR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라고 출력하고 </a:t>
            </a:r>
            <a:r>
              <a:rPr lang="en-US" altLang="ko-KR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 종료</a:t>
            </a:r>
            <a:r>
              <a:rPr lang="en-US" altLang="ko-KR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라고 출력한다</a:t>
            </a:r>
            <a:r>
              <a:rPr lang="en-US" altLang="ko-KR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latinLnBrk="0">
              <a:lnSpc>
                <a:spcPct val="150000"/>
              </a:lnSpc>
              <a:buClr>
                <a:srgbClr val="404447"/>
              </a:buClr>
              <a:buSzPct val="80000"/>
              <a:buFont typeface="Wingdings" panose="05000000000000000000" pitchFamily="2" charset="2"/>
              <a:buChar char="u"/>
              <a:defRPr/>
            </a:pPr>
            <a:endParaRPr lang="en-US" altLang="ko-KR" sz="24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latinLnBrk="0">
              <a:lnSpc>
                <a:spcPct val="150000"/>
              </a:lnSpc>
              <a:buClr>
                <a:srgbClr val="404447"/>
              </a:buClr>
              <a:buSzPct val="80000"/>
              <a:buFont typeface="Wingdings" panose="05000000000000000000" pitchFamily="2" charset="2"/>
              <a:buChar char="§"/>
              <a:defRPr/>
            </a:pPr>
            <a:endParaRPr lang="en-US" altLang="ko-KR" sz="2200">
              <a:solidFill>
                <a:schemeClr val="tx1"/>
              </a:solidFill>
              <a:latin typeface="Consolas" panose="020B0609020204030204" pitchFamily="49" charset="0"/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pPr marL="0" indent="0" latinLnBrk="0">
              <a:lnSpc>
                <a:spcPct val="150000"/>
              </a:lnSpc>
              <a:buClr>
                <a:srgbClr val="404447"/>
              </a:buClr>
              <a:buSzPct val="80000"/>
              <a:buNone/>
              <a:defRPr/>
            </a:pPr>
            <a:endParaRPr lang="en-US" altLang="ko-KR" sz="24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chemeClr val="tx1"/>
                </a:solidFill>
              </a:rPr>
              <a:pPr/>
              <a:t>26</a:t>
            </a:fld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11560" y="3861048"/>
            <a:ext cx="6545382" cy="2554545"/>
          </a:xfrm>
          <a:prstGeom prst="rect">
            <a:avLst/>
          </a:prstGeom>
          <a:noFill/>
          <a:ln>
            <a:solidFill>
              <a:srgbClr val="7E040B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number = </a:t>
            </a:r>
            <a:r>
              <a:rPr lang="en-US" altLang="ko-KR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(input('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양의 정수를 입력하시오 </a:t>
            </a:r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: '))</a:t>
            </a:r>
          </a:p>
          <a:p>
            <a:pPr algn="l"/>
            <a:endParaRPr lang="en-US" altLang="ko-KR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altLang="ko-KR" sz="2000" b="1" dirty="0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number%2 == 0</a:t>
            </a:r>
            <a:r>
              <a:rPr lang="en-US" altLang="ko-KR" sz="2000" b="1" dirty="0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print(number, '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는 짝수입니다</a:t>
            </a:r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.')</a:t>
            </a:r>
          </a:p>
          <a:p>
            <a:pPr algn="l"/>
            <a:r>
              <a:rPr lang="en-US" altLang="ko-KR" sz="2000" b="1" dirty="0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else:</a:t>
            </a: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print(number, '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는 홀수입니다</a:t>
            </a:r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.')</a:t>
            </a:r>
          </a:p>
          <a:p>
            <a:pPr algn="l"/>
            <a:endParaRPr lang="en-US" altLang="ko-KR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print('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프로그램 종료</a:t>
            </a:r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')</a:t>
            </a:r>
          </a:p>
        </p:txBody>
      </p:sp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365104"/>
            <a:ext cx="3024336" cy="1875557"/>
          </a:xfrm>
          <a:prstGeom prst="rect">
            <a:avLst/>
          </a:prstGeom>
          <a:noFill/>
          <a:ln w="9525">
            <a:solidFill>
              <a:srgbClr val="7E040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45886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>
                <a:solidFill>
                  <a:srgbClr val="7E040B"/>
                </a:solidFill>
              </a:rPr>
              <a:t>2.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조건 논리의 기본 개념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1520" y="1052736"/>
            <a:ext cx="8496944" cy="4896544"/>
          </a:xfrm>
        </p:spPr>
        <p:txBody>
          <a:bodyPr/>
          <a:lstStyle/>
          <a:p>
            <a:pPr latinLnBrk="0">
              <a:lnSpc>
                <a:spcPct val="150000"/>
              </a:lnSpc>
              <a:buClr>
                <a:srgbClr val="404447"/>
              </a:buClr>
              <a:buSzPct val="80000"/>
              <a:buFont typeface="Wingdings" panose="05000000000000000000" pitchFamily="2" charset="2"/>
              <a:buChar char="u"/>
              <a:defRPr/>
            </a:pPr>
            <a:r>
              <a:rPr lang="ko-KR" altLang="en-US" sz="2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조건 논리 유형 </a:t>
            </a:r>
            <a:r>
              <a:rPr lang="en-US" altLang="ko-KR" sz="2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</a:t>
            </a:r>
            <a:r>
              <a:rPr lang="ko-KR" altLang="en-US" sz="2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예제</a:t>
            </a:r>
            <a:endParaRPr lang="en-US" altLang="ko-KR" sz="2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0">
              <a:lnSpc>
                <a:spcPct val="150000"/>
              </a:lnSpc>
              <a:buClr>
                <a:srgbClr val="404447"/>
              </a:buClr>
              <a:buSzPct val="80000"/>
              <a:buFont typeface="Wingdings" panose="05000000000000000000" pitchFamily="2" charset="2"/>
              <a:buChar char="u"/>
              <a:defRPr/>
            </a:pPr>
            <a:endParaRPr lang="en-US" altLang="ko-KR" sz="2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latinLnBrk="0">
              <a:lnSpc>
                <a:spcPct val="150000"/>
              </a:lnSpc>
              <a:buClr>
                <a:srgbClr val="404447"/>
              </a:buClr>
              <a:buSzPct val="80000"/>
              <a:buFont typeface="Wingdings" panose="05000000000000000000" pitchFamily="2" charset="2"/>
              <a:buChar char="§"/>
              <a:defRPr/>
            </a:pPr>
            <a:endParaRPr lang="en-US" altLang="ko-KR" sz="2200" dirty="0">
              <a:solidFill>
                <a:schemeClr val="tx1"/>
              </a:solidFill>
              <a:latin typeface="Consolas" panose="020B0609020204030204" pitchFamily="49" charset="0"/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pPr marL="0" indent="0" latinLnBrk="0">
              <a:lnSpc>
                <a:spcPct val="150000"/>
              </a:lnSpc>
              <a:buClr>
                <a:srgbClr val="404447"/>
              </a:buClr>
              <a:buSzPct val="80000"/>
              <a:buNone/>
              <a:defRPr/>
            </a:pPr>
            <a:endParaRPr lang="en-US" altLang="ko-KR" sz="2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chemeClr val="tx1"/>
                </a:solidFill>
              </a:rPr>
              <a:pPr/>
              <a:t>27</a:t>
            </a:fld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55576" y="1844824"/>
            <a:ext cx="4134465" cy="286232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a = </a:t>
            </a:r>
            <a:r>
              <a:rPr lang="en-US" altLang="ko-KR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(input('Enter a : '))</a:t>
            </a: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b = </a:t>
            </a:r>
            <a:r>
              <a:rPr lang="en-US" altLang="ko-KR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(input('Enter b : '))</a:t>
            </a:r>
          </a:p>
          <a:p>
            <a:pPr algn="l"/>
            <a:endParaRPr lang="en-US" altLang="ko-KR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altLang="ko-KR" sz="2000" b="1" dirty="0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a &gt; b</a:t>
            </a:r>
            <a:r>
              <a:rPr lang="en-US" altLang="ko-KR" sz="2000" b="1" dirty="0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max = a</a:t>
            </a:r>
          </a:p>
          <a:p>
            <a:pPr algn="l"/>
            <a:r>
              <a:rPr lang="en-US" altLang="ko-KR" sz="2000" b="1" dirty="0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else:</a:t>
            </a: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max = b</a:t>
            </a:r>
          </a:p>
          <a:p>
            <a:pPr algn="l"/>
            <a:endParaRPr lang="en-US" altLang="ko-KR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print(max)</a:t>
            </a:r>
          </a:p>
        </p:txBody>
      </p:sp>
      <p:sp>
        <p:nvSpPr>
          <p:cNvPr id="3" name="모서리가 둥근 직사각형 2"/>
          <p:cNvSpPr/>
          <p:nvPr/>
        </p:nvSpPr>
        <p:spPr bwMode="auto">
          <a:xfrm>
            <a:off x="683568" y="2708920"/>
            <a:ext cx="1872208" cy="1368152"/>
          </a:xfrm>
          <a:prstGeom prst="roundRect">
            <a:avLst/>
          </a:prstGeom>
          <a:noFill/>
          <a:ln w="9525" cap="flat" cmpd="sng" algn="ctr">
            <a:solidFill>
              <a:srgbClr val="7E040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" name="오른쪽 화살표 4"/>
          <p:cNvSpPr/>
          <p:nvPr/>
        </p:nvSpPr>
        <p:spPr bwMode="auto">
          <a:xfrm>
            <a:off x="2843808" y="3284984"/>
            <a:ext cx="648072" cy="144016"/>
          </a:xfrm>
          <a:prstGeom prst="rightArrow">
            <a:avLst/>
          </a:prstGeom>
          <a:solidFill>
            <a:srgbClr val="313437"/>
          </a:solidFill>
          <a:ln w="9525" cap="flat" cmpd="sng" algn="ctr">
            <a:solidFill>
              <a:srgbClr val="31343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07904" y="2996952"/>
            <a:ext cx="27238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b="1" dirty="0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a &gt; b </a:t>
            </a:r>
            <a:r>
              <a:rPr lang="en-US" altLang="ko-KR" sz="2000" b="1" dirty="0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max = a</a:t>
            </a:r>
          </a:p>
          <a:p>
            <a:pPr algn="l"/>
            <a:r>
              <a:rPr lang="en-US" altLang="ko-KR" sz="2000" b="1" dirty="0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 : </a:t>
            </a:r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max = b</a:t>
            </a:r>
            <a:endParaRPr lang="ko-KR" altLang="en-US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모서리가 둥근 직사각형 9"/>
          <p:cNvSpPr/>
          <p:nvPr/>
        </p:nvSpPr>
        <p:spPr bwMode="auto">
          <a:xfrm>
            <a:off x="3635895" y="2924944"/>
            <a:ext cx="2795831" cy="864096"/>
          </a:xfrm>
          <a:prstGeom prst="roundRect">
            <a:avLst/>
          </a:prstGeom>
          <a:noFill/>
          <a:ln w="9525" cap="flat" cmpd="sng" algn="ctr">
            <a:solidFill>
              <a:srgbClr val="7E040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05692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>
                <a:solidFill>
                  <a:srgbClr val="7E040B"/>
                </a:solidFill>
              </a:rPr>
              <a:t>2.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조건 논리의 기본 개념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chemeClr val="tx1"/>
                </a:solidFill>
              </a:rPr>
              <a:pPr/>
              <a:t>28</a:t>
            </a:fld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6" name="슬라이드 번호 개체 틀 1"/>
          <p:cNvSpPr txBox="1">
            <a:spLocks/>
          </p:cNvSpPr>
          <p:nvPr/>
        </p:nvSpPr>
        <p:spPr>
          <a:xfrm>
            <a:off x="6300788" y="6237288"/>
            <a:ext cx="2087562" cy="255587"/>
          </a:xfrm>
          <a:prstGeom prst="rect">
            <a:avLst/>
          </a:pr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FFFFFF"/>
                </a:solidFill>
                <a:latin typeface="Arial" pitchFamily="34" charset="0"/>
                <a:ea typeface="굴림" pitchFamily="50" charset="-127"/>
                <a:cs typeface="Arial" pitchFamily="34" charset="0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fld id="{9B7E3D9E-B143-450D-B523-FFA19F16DCA1}" type="slidenum">
              <a:rPr lang="en-US" altLang="ko-KR" smtClean="0">
                <a:solidFill>
                  <a:schemeClr val="tx1"/>
                </a:solidFill>
              </a:rPr>
              <a:pPr/>
              <a:t>28</a:t>
            </a:fld>
            <a:endParaRPr lang="en-US" altLang="ko-KR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755576" y="2132856"/>
            <a:ext cx="420686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755576" y="2132856"/>
            <a:ext cx="0" cy="2811884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755576" y="5661248"/>
            <a:ext cx="7488832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755576" y="5301208"/>
            <a:ext cx="0" cy="350837"/>
          </a:xfrm>
          <a:prstGeom prst="line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26"/>
          <p:cNvSpPr txBox="1">
            <a:spLocks noChangeArrowheads="1"/>
          </p:cNvSpPr>
          <p:nvPr/>
        </p:nvSpPr>
        <p:spPr bwMode="auto">
          <a:xfrm>
            <a:off x="832150" y="1737390"/>
            <a:ext cx="31931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b="1" dirty="0">
                <a:ea typeface="굴림" charset="-127"/>
              </a:rPr>
              <a:t>T</a:t>
            </a:r>
            <a:endParaRPr lang="ko-KR" altLang="en-US" sz="1800" b="1" dirty="0">
              <a:ea typeface="굴림" charset="-127"/>
            </a:endParaRPr>
          </a:p>
        </p:txBody>
      </p:sp>
      <p:sp>
        <p:nvSpPr>
          <p:cNvPr id="12" name="순서도: 처리 11"/>
          <p:cNvSpPr/>
          <p:nvPr/>
        </p:nvSpPr>
        <p:spPr>
          <a:xfrm>
            <a:off x="178925" y="4936405"/>
            <a:ext cx="1073150" cy="373063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79512" y="4941168"/>
            <a:ext cx="1085850" cy="3683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rPr>
              <a:t>명령어 </a:t>
            </a:r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순서도: 판단 13"/>
          <p:cNvSpPr/>
          <p:nvPr/>
        </p:nvSpPr>
        <p:spPr>
          <a:xfrm>
            <a:off x="1138182" y="1873791"/>
            <a:ext cx="1561769" cy="48895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15" name="직선 화살표 연결선 14"/>
          <p:cNvCxnSpPr>
            <a:endCxn id="14" idx="0"/>
          </p:cNvCxnSpPr>
          <p:nvPr/>
        </p:nvCxnSpPr>
        <p:spPr>
          <a:xfrm>
            <a:off x="1919066" y="1513428"/>
            <a:ext cx="1" cy="360363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552230" y="1953414"/>
            <a:ext cx="773113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1" dirty="0">
                <a:solidFill>
                  <a:srgbClr val="7E040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조건</a:t>
            </a:r>
            <a:r>
              <a:rPr lang="en-US" altLang="ko-KR" b="1" dirty="0">
                <a:solidFill>
                  <a:srgbClr val="7E040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b="1" dirty="0">
              <a:solidFill>
                <a:srgbClr val="7E040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43"/>
          <p:cNvSpPr txBox="1">
            <a:spLocks noChangeArrowheads="1"/>
          </p:cNvSpPr>
          <p:nvPr/>
        </p:nvSpPr>
        <p:spPr bwMode="auto">
          <a:xfrm>
            <a:off x="2704358" y="1737390"/>
            <a:ext cx="30649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b="1" dirty="0">
                <a:ea typeface="굴림" charset="-127"/>
              </a:rPr>
              <a:t>F</a:t>
            </a:r>
            <a:endParaRPr lang="ko-KR" altLang="en-US" sz="1800" b="1" dirty="0">
              <a:ea typeface="굴림" charset="-127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3120637" y="2118266"/>
            <a:ext cx="0" cy="287337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3131840" y="2924944"/>
            <a:ext cx="0" cy="2016224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50"/>
          <p:cNvSpPr txBox="1">
            <a:spLocks noChangeArrowheads="1"/>
          </p:cNvSpPr>
          <p:nvPr/>
        </p:nvSpPr>
        <p:spPr bwMode="auto">
          <a:xfrm>
            <a:off x="2704358" y="2889518"/>
            <a:ext cx="31931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b="1" dirty="0">
                <a:ea typeface="굴림" charset="-127"/>
              </a:rPr>
              <a:t>T</a:t>
            </a:r>
            <a:endParaRPr lang="ko-KR" altLang="en-US" sz="1800" b="1" dirty="0">
              <a:ea typeface="굴림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699951" y="2128788"/>
            <a:ext cx="420686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순서도: 판단 21"/>
          <p:cNvSpPr/>
          <p:nvPr/>
        </p:nvSpPr>
        <p:spPr>
          <a:xfrm>
            <a:off x="2339752" y="2420888"/>
            <a:ext cx="1561769" cy="48895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2753800" y="2500511"/>
            <a:ext cx="773113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1" dirty="0">
                <a:solidFill>
                  <a:srgbClr val="7E040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조건</a:t>
            </a:r>
            <a:r>
              <a:rPr lang="en-US" altLang="ko-KR" b="1" dirty="0">
                <a:solidFill>
                  <a:srgbClr val="7E040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b="1" dirty="0">
              <a:solidFill>
                <a:srgbClr val="7E040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순서도: 처리 23"/>
          <p:cNvSpPr/>
          <p:nvPr/>
        </p:nvSpPr>
        <p:spPr>
          <a:xfrm>
            <a:off x="2627197" y="4936405"/>
            <a:ext cx="1073150" cy="373063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2627784" y="4941168"/>
            <a:ext cx="1085850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명령어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순서도: 처리 25"/>
          <p:cNvSpPr/>
          <p:nvPr/>
        </p:nvSpPr>
        <p:spPr>
          <a:xfrm>
            <a:off x="3779912" y="4941168"/>
            <a:ext cx="1073150" cy="373063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3779912" y="4941168"/>
            <a:ext cx="1085850" cy="3683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명령어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6948264" y="4581128"/>
            <a:ext cx="1" cy="360040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순서도: 처리 28"/>
          <p:cNvSpPr/>
          <p:nvPr/>
        </p:nvSpPr>
        <p:spPr>
          <a:xfrm>
            <a:off x="3851920" y="6021288"/>
            <a:ext cx="1413712" cy="373063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3825472" y="6003077"/>
            <a:ext cx="14851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rPr>
              <a:t>명령어 </a:t>
            </a:r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</a:rPr>
              <a:t>n+2</a:t>
            </a:r>
            <a:endParaRPr lang="ko-KR" altLang="en-US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1" name="직선 화살표 연결선 30"/>
          <p:cNvCxnSpPr/>
          <p:nvPr/>
        </p:nvCxnSpPr>
        <p:spPr>
          <a:xfrm>
            <a:off x="4572000" y="6381328"/>
            <a:ext cx="0" cy="287337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43"/>
          <p:cNvSpPr txBox="1">
            <a:spLocks noChangeArrowheads="1"/>
          </p:cNvSpPr>
          <p:nvPr/>
        </p:nvSpPr>
        <p:spPr bwMode="auto">
          <a:xfrm>
            <a:off x="5076056" y="2924944"/>
            <a:ext cx="30649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b="1" dirty="0">
                <a:ea typeface="굴림" charset="-127"/>
              </a:rPr>
              <a:t>F</a:t>
            </a:r>
            <a:endParaRPr lang="ko-KR" altLang="en-US" sz="1800" b="1" dirty="0">
              <a:ea typeface="굴림" charset="-127"/>
            </a:endParaRPr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6948264" y="3284984"/>
            <a:ext cx="0" cy="792088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8244408" y="4293096"/>
            <a:ext cx="0" cy="648072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50"/>
          <p:cNvSpPr txBox="1">
            <a:spLocks noChangeArrowheads="1"/>
          </p:cNvSpPr>
          <p:nvPr/>
        </p:nvSpPr>
        <p:spPr bwMode="auto">
          <a:xfrm>
            <a:off x="6660232" y="4509120"/>
            <a:ext cx="32388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b="1" dirty="0">
                <a:ea typeface="굴림" charset="-127"/>
              </a:rPr>
              <a:t>T</a:t>
            </a:r>
            <a:endParaRPr lang="ko-KR" altLang="en-US" sz="1800" b="1" dirty="0">
              <a:ea typeface="굴림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6516216" y="3284984"/>
            <a:ext cx="420686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순서도: 판단 36"/>
          <p:cNvSpPr/>
          <p:nvPr/>
        </p:nvSpPr>
        <p:spPr>
          <a:xfrm>
            <a:off x="6174176" y="4069457"/>
            <a:ext cx="1561769" cy="48895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6581083" y="4149080"/>
            <a:ext cx="78739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1">
                <a:solidFill>
                  <a:srgbClr val="7E040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조건</a:t>
            </a:r>
            <a:r>
              <a:rPr lang="en-US" altLang="ko-KR" b="1">
                <a:solidFill>
                  <a:srgbClr val="7E040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</a:t>
            </a:r>
            <a:endParaRPr lang="ko-KR" altLang="en-US" b="1" dirty="0">
              <a:solidFill>
                <a:srgbClr val="7E040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TextBox 43"/>
          <p:cNvSpPr txBox="1">
            <a:spLocks noChangeArrowheads="1"/>
          </p:cNvSpPr>
          <p:nvPr/>
        </p:nvSpPr>
        <p:spPr bwMode="auto">
          <a:xfrm>
            <a:off x="3856486" y="2313454"/>
            <a:ext cx="30649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b="1" dirty="0">
                <a:ea typeface="굴림" charset="-127"/>
              </a:rPr>
              <a:t>F</a:t>
            </a:r>
            <a:endParaRPr lang="ko-KR" altLang="en-US" sz="1800" b="1" dirty="0">
              <a:ea typeface="굴림" charset="-127"/>
            </a:endParaRPr>
          </a:p>
        </p:txBody>
      </p:sp>
      <p:cxnSp>
        <p:nvCxnSpPr>
          <p:cNvPr id="40" name="직선 화살표 연결선 39"/>
          <p:cNvCxnSpPr/>
          <p:nvPr/>
        </p:nvCxnSpPr>
        <p:spPr>
          <a:xfrm>
            <a:off x="4272765" y="2694330"/>
            <a:ext cx="0" cy="287337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 flipH="1">
            <a:off x="4283968" y="3465582"/>
            <a:ext cx="4566" cy="1475586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50"/>
          <p:cNvSpPr txBox="1">
            <a:spLocks noChangeArrowheads="1"/>
          </p:cNvSpPr>
          <p:nvPr/>
        </p:nvSpPr>
        <p:spPr bwMode="auto">
          <a:xfrm>
            <a:off x="3856486" y="3465582"/>
            <a:ext cx="31931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b="1" dirty="0">
                <a:ea typeface="굴림" charset="-127"/>
              </a:rPr>
              <a:t>T</a:t>
            </a:r>
            <a:endParaRPr lang="ko-KR" altLang="en-US" sz="1800" b="1" dirty="0">
              <a:ea typeface="굴림" charset="-127"/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3863282" y="2679607"/>
            <a:ext cx="420686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순서도: 판단 43"/>
          <p:cNvSpPr/>
          <p:nvPr/>
        </p:nvSpPr>
        <p:spPr>
          <a:xfrm>
            <a:off x="3491880" y="2996952"/>
            <a:ext cx="1561769" cy="48895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3905928" y="3076575"/>
            <a:ext cx="773113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1">
                <a:solidFill>
                  <a:srgbClr val="7E040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조건</a:t>
            </a:r>
            <a:r>
              <a:rPr lang="en-US" altLang="ko-KR" b="1">
                <a:solidFill>
                  <a:srgbClr val="7E040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b="1" dirty="0">
              <a:solidFill>
                <a:srgbClr val="7E040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6" name="직선 연결선 45"/>
          <p:cNvCxnSpPr/>
          <p:nvPr/>
        </p:nvCxnSpPr>
        <p:spPr bwMode="auto">
          <a:xfrm>
            <a:off x="1115616" y="4941168"/>
            <a:ext cx="6696744" cy="0"/>
          </a:xfrm>
          <a:prstGeom prst="lin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직선 연결선 46"/>
          <p:cNvCxnSpPr/>
          <p:nvPr/>
        </p:nvCxnSpPr>
        <p:spPr>
          <a:xfrm>
            <a:off x="3131840" y="5301208"/>
            <a:ext cx="0" cy="350837"/>
          </a:xfrm>
          <a:prstGeom prst="line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4283968" y="5301208"/>
            <a:ext cx="0" cy="350837"/>
          </a:xfrm>
          <a:prstGeom prst="line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4986570" y="3258850"/>
            <a:ext cx="648072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724128" y="2852936"/>
            <a:ext cx="7168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맑은 고딕" panose="020B0503020000020004" pitchFamily="50" charset="-127"/>
                <a:ea typeface="맑은 고딕" panose="020B0503020000020004" pitchFamily="50" charset="-127"/>
              </a:rPr>
              <a:t>……</a:t>
            </a:r>
            <a:endParaRPr lang="ko-KR" altLang="en-US" sz="2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순서도: 처리 50"/>
          <p:cNvSpPr/>
          <p:nvPr/>
        </p:nvSpPr>
        <p:spPr>
          <a:xfrm>
            <a:off x="6372200" y="4941168"/>
            <a:ext cx="1073150" cy="373063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6372200" y="4941168"/>
            <a:ext cx="1099981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rPr>
              <a:t>명령어 </a:t>
            </a:r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</a:rPr>
              <a:t>n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3" name="직선 연결선 52"/>
          <p:cNvCxnSpPr/>
          <p:nvPr/>
        </p:nvCxnSpPr>
        <p:spPr>
          <a:xfrm>
            <a:off x="6948264" y="5301208"/>
            <a:ext cx="0" cy="350837"/>
          </a:xfrm>
          <a:prstGeom prst="line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7668344" y="4293096"/>
            <a:ext cx="576064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292080" y="4869160"/>
            <a:ext cx="7168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맑은 고딕" panose="020B0503020000020004" pitchFamily="50" charset="-127"/>
                <a:ea typeface="맑은 고딕" panose="020B0503020000020004" pitchFamily="50" charset="-127"/>
              </a:rPr>
              <a:t>……</a:t>
            </a:r>
            <a:endParaRPr lang="ko-KR" altLang="en-US" sz="2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TextBox 43"/>
          <p:cNvSpPr txBox="1">
            <a:spLocks noChangeArrowheads="1"/>
          </p:cNvSpPr>
          <p:nvPr/>
        </p:nvSpPr>
        <p:spPr bwMode="auto">
          <a:xfrm>
            <a:off x="7668344" y="3933056"/>
            <a:ext cx="30649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b="1" dirty="0">
                <a:ea typeface="굴림" charset="-127"/>
              </a:rPr>
              <a:t>F</a:t>
            </a:r>
            <a:endParaRPr lang="ko-KR" altLang="en-US" sz="1800" b="1" dirty="0">
              <a:ea typeface="굴림" charset="-127"/>
            </a:endParaRPr>
          </a:p>
        </p:txBody>
      </p:sp>
      <p:sp>
        <p:nvSpPr>
          <p:cNvPr id="57" name="순서도: 처리 56"/>
          <p:cNvSpPr/>
          <p:nvPr/>
        </p:nvSpPr>
        <p:spPr>
          <a:xfrm>
            <a:off x="7550776" y="4959379"/>
            <a:ext cx="1413712" cy="373063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7524328" y="4941168"/>
            <a:ext cx="14851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rPr>
              <a:t>명령어 </a:t>
            </a:r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</a:rPr>
              <a:t>n+1</a:t>
            </a:r>
            <a:endParaRPr lang="ko-KR" altLang="en-US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8244408" y="5301208"/>
            <a:ext cx="0" cy="350837"/>
          </a:xfrm>
          <a:prstGeom prst="line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4572000" y="5661248"/>
            <a:ext cx="0" cy="350837"/>
          </a:xfrm>
          <a:prstGeom prst="line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164288" y="188640"/>
            <a:ext cx="1808508" cy="3693319"/>
          </a:xfrm>
          <a:prstGeom prst="rect">
            <a:avLst/>
          </a:prstGeom>
          <a:solidFill>
            <a:schemeClr val="bg1"/>
          </a:solidFill>
          <a:ln w="6350">
            <a:solidFill>
              <a:srgbClr val="7E040B"/>
            </a:solidFill>
            <a:prstDash val="sysDot"/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</a:rPr>
              <a:t>if </a:t>
            </a:r>
            <a:r>
              <a:rPr lang="ko-KR" altLang="en-US" b="1">
                <a:solidFill>
                  <a:srgbClr val="7E040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조건</a:t>
            </a:r>
            <a:r>
              <a:rPr lang="en-US" altLang="ko-KR" b="1">
                <a:solidFill>
                  <a:srgbClr val="7E040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</a:p>
          <a:p>
            <a:pPr algn="l"/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rPr>
              <a:t>명령어 </a:t>
            </a:r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</a:rPr>
              <a:t>elif </a:t>
            </a:r>
            <a:r>
              <a:rPr lang="ko-KR" altLang="en-US" b="1">
                <a:solidFill>
                  <a:srgbClr val="7E040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조건</a:t>
            </a:r>
            <a:r>
              <a:rPr lang="en-US" altLang="ko-KR" b="1">
                <a:solidFill>
                  <a:srgbClr val="7E040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</a:p>
          <a:p>
            <a:pPr algn="l"/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rPr>
              <a:t>명령어 </a:t>
            </a:r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  <a:p>
            <a:pPr algn="l"/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</a:rPr>
              <a:t>elif </a:t>
            </a:r>
            <a:r>
              <a:rPr lang="ko-KR" altLang="en-US" b="1">
                <a:solidFill>
                  <a:srgbClr val="7E040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조건</a:t>
            </a:r>
            <a:r>
              <a:rPr lang="en-US" altLang="ko-KR" b="1">
                <a:solidFill>
                  <a:srgbClr val="7E040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</a:rPr>
              <a:t> :</a:t>
            </a:r>
          </a:p>
          <a:p>
            <a:pPr algn="l"/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rPr>
              <a:t>명령어 </a:t>
            </a:r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  <a:p>
            <a:pPr algn="l"/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</a:rPr>
              <a:t>……</a:t>
            </a:r>
          </a:p>
          <a:p>
            <a:pPr algn="l"/>
            <a:endParaRPr lang="en-US" altLang="ko-KR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</a:rPr>
              <a:t>elif </a:t>
            </a:r>
            <a:r>
              <a:rPr lang="ko-KR" altLang="en-US" b="1">
                <a:solidFill>
                  <a:srgbClr val="7E040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조건</a:t>
            </a:r>
            <a:r>
              <a:rPr lang="en-US" altLang="ko-KR" b="1">
                <a:solidFill>
                  <a:srgbClr val="7E040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</a:t>
            </a:r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</a:rPr>
              <a:t> :</a:t>
            </a:r>
          </a:p>
          <a:p>
            <a:pPr algn="l"/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rPr>
              <a:t>명령어 </a:t>
            </a:r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</a:rPr>
              <a:t>n</a:t>
            </a:r>
          </a:p>
          <a:p>
            <a:pPr algn="l"/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</a:rPr>
              <a:t>else</a:t>
            </a:r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</a:p>
          <a:p>
            <a:pPr algn="l"/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rPr>
              <a:t>명령어 </a:t>
            </a:r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</a:rPr>
              <a:t>n+1</a:t>
            </a:r>
          </a:p>
          <a:p>
            <a:pPr algn="l"/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rPr>
              <a:t>명령어</a:t>
            </a:r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</a:rPr>
              <a:t> n+2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Content Placeholder 3"/>
          <p:cNvSpPr>
            <a:spLocks noGrp="1"/>
          </p:cNvSpPr>
          <p:nvPr>
            <p:ph idx="1"/>
          </p:nvPr>
        </p:nvSpPr>
        <p:spPr>
          <a:xfrm>
            <a:off x="251520" y="1052736"/>
            <a:ext cx="8496944" cy="4896544"/>
          </a:xfrm>
        </p:spPr>
        <p:txBody>
          <a:bodyPr/>
          <a:lstStyle/>
          <a:p>
            <a:pPr latinLnBrk="0">
              <a:lnSpc>
                <a:spcPct val="150000"/>
              </a:lnSpc>
              <a:buClr>
                <a:srgbClr val="404447"/>
              </a:buClr>
              <a:buSzPct val="80000"/>
              <a:buFont typeface="Wingdings" panose="05000000000000000000" pitchFamily="2" charset="2"/>
              <a:buChar char="u"/>
              <a:defRPr/>
            </a:pPr>
            <a:r>
              <a:rPr lang="ko-KR" altLang="en-US" sz="2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조건 논리 유형 </a:t>
            </a:r>
            <a:r>
              <a:rPr lang="en-US" altLang="ko-KR" sz="2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  <a:p>
            <a:pPr latinLnBrk="0">
              <a:lnSpc>
                <a:spcPct val="150000"/>
              </a:lnSpc>
              <a:buClr>
                <a:srgbClr val="404447"/>
              </a:buClr>
              <a:buSzPct val="80000"/>
              <a:buFont typeface="Wingdings" panose="05000000000000000000" pitchFamily="2" charset="2"/>
              <a:buChar char="u"/>
              <a:defRPr/>
            </a:pPr>
            <a:endParaRPr lang="en-US" altLang="ko-KR" sz="2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latinLnBrk="0">
              <a:lnSpc>
                <a:spcPct val="150000"/>
              </a:lnSpc>
              <a:buClr>
                <a:srgbClr val="404447"/>
              </a:buClr>
              <a:buSzPct val="80000"/>
              <a:buFont typeface="Wingdings" panose="05000000000000000000" pitchFamily="2" charset="2"/>
              <a:buChar char="§"/>
              <a:defRPr/>
            </a:pPr>
            <a:endParaRPr lang="en-US" altLang="ko-KR" sz="2200" dirty="0">
              <a:solidFill>
                <a:schemeClr val="tx1"/>
              </a:solidFill>
              <a:latin typeface="Consolas" panose="020B0609020204030204" pitchFamily="49" charset="0"/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pPr marL="0" indent="0" latinLnBrk="0">
              <a:lnSpc>
                <a:spcPct val="150000"/>
              </a:lnSpc>
              <a:buClr>
                <a:srgbClr val="404447"/>
              </a:buClr>
              <a:buSzPct val="80000"/>
              <a:buNone/>
              <a:defRPr/>
            </a:pPr>
            <a:endParaRPr lang="en-US" altLang="ko-KR" sz="2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07532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>
                <a:solidFill>
                  <a:srgbClr val="7E040B"/>
                </a:solidFill>
              </a:rPr>
              <a:t>2.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조건 논리의 기본 개념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1520" y="1052736"/>
            <a:ext cx="8712968" cy="4896544"/>
          </a:xfrm>
        </p:spPr>
        <p:txBody>
          <a:bodyPr/>
          <a:lstStyle/>
          <a:p>
            <a:pPr latinLnBrk="0">
              <a:lnSpc>
                <a:spcPct val="150000"/>
              </a:lnSpc>
              <a:buClr>
                <a:srgbClr val="404447"/>
              </a:buClr>
              <a:buSzPct val="80000"/>
              <a:buFont typeface="Wingdings" panose="05000000000000000000" pitchFamily="2" charset="2"/>
              <a:buChar char="u"/>
              <a:defRPr/>
            </a:pP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조건 논리 유형 </a:t>
            </a: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 </a:t>
            </a: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예제</a:t>
            </a:r>
            <a:endParaRPr lang="en-US" altLang="ko-KR" sz="24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150000"/>
              </a:lnSpc>
              <a:buClr>
                <a:srgbClr val="313437"/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ko-KR" altLang="en-US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성적을 입력받는다</a:t>
            </a:r>
            <a:r>
              <a:rPr lang="en-US" altLang="ko-KR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1">
              <a:lnSpc>
                <a:spcPct val="150000"/>
              </a:lnSpc>
              <a:buClr>
                <a:srgbClr val="313437"/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ko-KR" altLang="en-US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성적이 </a:t>
            </a:r>
            <a:r>
              <a:rPr lang="en-US" altLang="ko-KR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90</a:t>
            </a:r>
            <a:r>
              <a:rPr lang="ko-KR" altLang="en-US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점 이상이면 </a:t>
            </a:r>
            <a:r>
              <a:rPr lang="en-US" altLang="ko-KR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당신의</a:t>
            </a:r>
            <a:r>
              <a:rPr lang="en-US" altLang="ko-KR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학점은 </a:t>
            </a:r>
            <a:r>
              <a:rPr lang="en-US" altLang="ko-KR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라고</a:t>
            </a:r>
            <a:r>
              <a:rPr lang="en-US" altLang="ko-KR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출력한다</a:t>
            </a:r>
            <a:r>
              <a:rPr lang="en-US" altLang="ko-KR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1">
              <a:lnSpc>
                <a:spcPct val="150000"/>
              </a:lnSpc>
              <a:buClr>
                <a:srgbClr val="313437"/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ko-KR" altLang="en-US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성적이 </a:t>
            </a:r>
            <a:r>
              <a:rPr lang="en-US" altLang="ko-KR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80</a:t>
            </a:r>
            <a:r>
              <a:rPr lang="ko-KR" altLang="en-US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점 이상이고 </a:t>
            </a:r>
            <a:r>
              <a:rPr lang="en-US" altLang="ko-KR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90</a:t>
            </a:r>
            <a:r>
              <a:rPr lang="ko-KR" altLang="en-US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점 미만이면 </a:t>
            </a:r>
            <a:r>
              <a:rPr lang="en-US" altLang="ko-KR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당신의 학점은 </a:t>
            </a:r>
            <a:r>
              <a:rPr lang="en-US" altLang="ko-KR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r>
              <a:rPr lang="ko-KR" altLang="en-US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’ </a:t>
            </a:r>
            <a:r>
              <a:rPr lang="ko-KR" altLang="en-US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라고 출력한다</a:t>
            </a:r>
            <a:r>
              <a:rPr lang="en-US" altLang="ko-KR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1">
              <a:lnSpc>
                <a:spcPct val="150000"/>
              </a:lnSpc>
              <a:buClr>
                <a:srgbClr val="313437"/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ko-KR" altLang="en-US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성적이 </a:t>
            </a:r>
            <a:r>
              <a:rPr lang="en-US" altLang="ko-KR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70</a:t>
            </a:r>
            <a:r>
              <a:rPr lang="ko-KR" altLang="en-US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점 이상이고 </a:t>
            </a:r>
            <a:r>
              <a:rPr lang="en-US" altLang="ko-KR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80</a:t>
            </a:r>
            <a:r>
              <a:rPr lang="ko-KR" altLang="en-US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점 미만이면 </a:t>
            </a:r>
            <a:r>
              <a:rPr lang="en-US" altLang="ko-KR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당신의 학점은 </a:t>
            </a:r>
            <a:r>
              <a:rPr lang="en-US" altLang="ko-KR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</a:t>
            </a:r>
            <a:r>
              <a:rPr lang="ko-KR" altLang="en-US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라고 출력한다</a:t>
            </a:r>
            <a:r>
              <a:rPr lang="en-US" altLang="ko-KR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1">
              <a:lnSpc>
                <a:spcPct val="150000"/>
              </a:lnSpc>
              <a:buClr>
                <a:srgbClr val="313437"/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ko-KR" altLang="en-US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성적이 </a:t>
            </a:r>
            <a:r>
              <a:rPr lang="en-US" altLang="ko-KR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70</a:t>
            </a:r>
            <a:r>
              <a:rPr lang="ko-KR" altLang="en-US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점 미만이면 </a:t>
            </a:r>
            <a:r>
              <a:rPr lang="en-US" altLang="ko-KR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당신의 학점은 </a:t>
            </a:r>
            <a:r>
              <a:rPr lang="en-US" altLang="ko-KR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</a:t>
            </a:r>
            <a:r>
              <a:rPr lang="ko-KR" altLang="en-US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라고 출력한다</a:t>
            </a:r>
            <a:r>
              <a:rPr lang="en-US" altLang="ko-KR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indent="0" latinLnBrk="0">
              <a:lnSpc>
                <a:spcPct val="150000"/>
              </a:lnSpc>
              <a:buClr>
                <a:srgbClr val="404447"/>
              </a:buClr>
              <a:buSzPct val="80000"/>
              <a:buNone/>
              <a:defRPr/>
            </a:pPr>
            <a:endParaRPr lang="en-US" altLang="ko-KR" sz="20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latinLnBrk="0">
              <a:lnSpc>
                <a:spcPct val="150000"/>
              </a:lnSpc>
              <a:buClr>
                <a:srgbClr val="404447"/>
              </a:buClr>
              <a:buSzPct val="80000"/>
              <a:buFont typeface="Wingdings" panose="05000000000000000000" pitchFamily="2" charset="2"/>
              <a:buChar char="§"/>
              <a:defRPr/>
            </a:pPr>
            <a:endParaRPr lang="en-US" altLang="ko-KR" sz="2200">
              <a:solidFill>
                <a:schemeClr val="tx1"/>
              </a:solidFill>
              <a:latin typeface="Consolas" panose="020B0609020204030204" pitchFamily="49" charset="0"/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pPr marL="0" indent="0" latinLnBrk="0">
              <a:lnSpc>
                <a:spcPct val="150000"/>
              </a:lnSpc>
              <a:buClr>
                <a:srgbClr val="404447"/>
              </a:buClr>
              <a:buSzPct val="80000"/>
              <a:buNone/>
              <a:defRPr/>
            </a:pPr>
            <a:endParaRPr lang="en-US" altLang="ko-KR" sz="24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chemeClr val="tx1"/>
                </a:solidFill>
              </a:rPr>
              <a:pPr/>
              <a:t>29</a:t>
            </a:fld>
            <a:endParaRPr lang="en-US" altLang="ko-K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7113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>
                <a:solidFill>
                  <a:srgbClr val="7E040B"/>
                </a:solidFill>
              </a:rPr>
              <a:t>1</a:t>
            </a:r>
            <a:r>
              <a:rPr lang="en-US" altLang="ko-KR">
                <a:solidFill>
                  <a:srgbClr val="7E040B"/>
                </a:solidFill>
              </a:rPr>
              <a:t>.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불리언 표현식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chemeClr val="tx1"/>
                </a:solidFill>
              </a:rPr>
              <a:pPr/>
              <a:t>3</a:t>
            </a:fld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 bwMode="auto">
          <a:xfrm>
            <a:off x="467544" y="4605812"/>
            <a:ext cx="2041732" cy="608435"/>
          </a:xfrm>
          <a:prstGeom prst="round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34411" y="4679196"/>
            <a:ext cx="11079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키보드</a:t>
            </a:r>
          </a:p>
        </p:txBody>
      </p:sp>
      <p:sp>
        <p:nvSpPr>
          <p:cNvPr id="44" name="직사각형 43"/>
          <p:cNvSpPr/>
          <p:nvPr/>
        </p:nvSpPr>
        <p:spPr bwMode="auto">
          <a:xfrm>
            <a:off x="296034" y="2602882"/>
            <a:ext cx="2304256" cy="1512168"/>
          </a:xfrm>
          <a:prstGeom prst="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5" name="직사각형 44"/>
          <p:cNvSpPr/>
          <p:nvPr/>
        </p:nvSpPr>
        <p:spPr bwMode="auto">
          <a:xfrm>
            <a:off x="1160130" y="4115050"/>
            <a:ext cx="576064" cy="36004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47" name="직선 연결선 46"/>
          <p:cNvCxnSpPr/>
          <p:nvPr/>
        </p:nvCxnSpPr>
        <p:spPr bwMode="auto">
          <a:xfrm>
            <a:off x="853916" y="4475090"/>
            <a:ext cx="1188492" cy="0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직사각형 47"/>
          <p:cNvSpPr/>
          <p:nvPr/>
        </p:nvSpPr>
        <p:spPr bwMode="auto">
          <a:xfrm>
            <a:off x="3113658" y="2369491"/>
            <a:ext cx="1080120" cy="223632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0" name="직사각형 49"/>
          <p:cNvSpPr/>
          <p:nvPr/>
        </p:nvSpPr>
        <p:spPr bwMode="auto">
          <a:xfrm>
            <a:off x="3199503" y="2497823"/>
            <a:ext cx="922265" cy="18002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1" name="직사각형 50"/>
          <p:cNvSpPr/>
          <p:nvPr/>
        </p:nvSpPr>
        <p:spPr bwMode="auto">
          <a:xfrm>
            <a:off x="3210407" y="2745135"/>
            <a:ext cx="911361" cy="14873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" name="직사각형 51"/>
          <p:cNvSpPr/>
          <p:nvPr/>
        </p:nvSpPr>
        <p:spPr bwMode="auto">
          <a:xfrm>
            <a:off x="3202287" y="2961159"/>
            <a:ext cx="919481" cy="7672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9" name="타원 48"/>
          <p:cNvSpPr/>
          <p:nvPr/>
        </p:nvSpPr>
        <p:spPr bwMode="auto">
          <a:xfrm>
            <a:off x="3395682" y="3829971"/>
            <a:ext cx="503460" cy="485288"/>
          </a:xfrm>
          <a:prstGeom prst="ellips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3" name="자유형 52"/>
          <p:cNvSpPr/>
          <p:nvPr/>
        </p:nvSpPr>
        <p:spPr bwMode="auto">
          <a:xfrm>
            <a:off x="2157746" y="1942783"/>
            <a:ext cx="1266261" cy="633046"/>
          </a:xfrm>
          <a:custGeom>
            <a:avLst/>
            <a:gdLst>
              <a:gd name="connsiteX0" fmla="*/ 0 w 1266261"/>
              <a:gd name="connsiteY0" fmla="*/ 633046 h 633046"/>
              <a:gd name="connsiteX1" fmla="*/ 35170 w 1266261"/>
              <a:gd name="connsiteY1" fmla="*/ 589085 h 633046"/>
              <a:gd name="connsiteX2" fmla="*/ 43962 w 1266261"/>
              <a:gd name="connsiteY2" fmla="*/ 562708 h 633046"/>
              <a:gd name="connsiteX3" fmla="*/ 123093 w 1266261"/>
              <a:gd name="connsiteY3" fmla="*/ 492369 h 633046"/>
              <a:gd name="connsiteX4" fmla="*/ 167054 w 1266261"/>
              <a:gd name="connsiteY4" fmla="*/ 448408 h 633046"/>
              <a:gd name="connsiteX5" fmla="*/ 202223 w 1266261"/>
              <a:gd name="connsiteY5" fmla="*/ 395654 h 633046"/>
              <a:gd name="connsiteX6" fmla="*/ 219808 w 1266261"/>
              <a:gd name="connsiteY6" fmla="*/ 369277 h 633046"/>
              <a:gd name="connsiteX7" fmla="*/ 246185 w 1266261"/>
              <a:gd name="connsiteY7" fmla="*/ 342900 h 633046"/>
              <a:gd name="connsiteX8" fmla="*/ 281354 w 1266261"/>
              <a:gd name="connsiteY8" fmla="*/ 290146 h 633046"/>
              <a:gd name="connsiteX9" fmla="*/ 369277 w 1266261"/>
              <a:gd name="connsiteY9" fmla="*/ 184639 h 633046"/>
              <a:gd name="connsiteX10" fmla="*/ 404446 w 1266261"/>
              <a:gd name="connsiteY10" fmla="*/ 131885 h 633046"/>
              <a:gd name="connsiteX11" fmla="*/ 465993 w 1266261"/>
              <a:gd name="connsiteY11" fmla="*/ 52754 h 633046"/>
              <a:gd name="connsiteX12" fmla="*/ 518746 w 1266261"/>
              <a:gd name="connsiteY12" fmla="*/ 17585 h 633046"/>
              <a:gd name="connsiteX13" fmla="*/ 545123 w 1266261"/>
              <a:gd name="connsiteY13" fmla="*/ 0 h 633046"/>
              <a:gd name="connsiteX14" fmla="*/ 870439 w 1266261"/>
              <a:gd name="connsiteY14" fmla="*/ 8792 h 633046"/>
              <a:gd name="connsiteX15" fmla="*/ 940777 w 1266261"/>
              <a:gd name="connsiteY15" fmla="*/ 35169 h 633046"/>
              <a:gd name="connsiteX16" fmla="*/ 984739 w 1266261"/>
              <a:gd name="connsiteY16" fmla="*/ 43962 h 633046"/>
              <a:gd name="connsiteX17" fmla="*/ 1011116 w 1266261"/>
              <a:gd name="connsiteY17" fmla="*/ 61546 h 633046"/>
              <a:gd name="connsiteX18" fmla="*/ 1037493 w 1266261"/>
              <a:gd name="connsiteY18" fmla="*/ 70339 h 633046"/>
              <a:gd name="connsiteX19" fmla="*/ 1090246 w 1266261"/>
              <a:gd name="connsiteY19" fmla="*/ 105508 h 633046"/>
              <a:gd name="connsiteX20" fmla="*/ 1107831 w 1266261"/>
              <a:gd name="connsiteY20" fmla="*/ 131885 h 633046"/>
              <a:gd name="connsiteX21" fmla="*/ 1169377 w 1266261"/>
              <a:gd name="connsiteY21" fmla="*/ 184639 h 633046"/>
              <a:gd name="connsiteX22" fmla="*/ 1213339 w 1266261"/>
              <a:gd name="connsiteY22" fmla="*/ 237392 h 633046"/>
              <a:gd name="connsiteX23" fmla="*/ 1248508 w 1266261"/>
              <a:gd name="connsiteY23" fmla="*/ 316523 h 633046"/>
              <a:gd name="connsiteX24" fmla="*/ 1257300 w 1266261"/>
              <a:gd name="connsiteY24" fmla="*/ 378069 h 633046"/>
              <a:gd name="connsiteX25" fmla="*/ 1266093 w 1266261"/>
              <a:gd name="connsiteY25" fmla="*/ 439615 h 633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66261" h="633046">
                <a:moveTo>
                  <a:pt x="0" y="633046"/>
                </a:moveTo>
                <a:cubicBezTo>
                  <a:pt x="11723" y="618392"/>
                  <a:pt x="25224" y="604999"/>
                  <a:pt x="35170" y="589085"/>
                </a:cubicBezTo>
                <a:cubicBezTo>
                  <a:pt x="40082" y="581226"/>
                  <a:pt x="38272" y="570024"/>
                  <a:pt x="43962" y="562708"/>
                </a:cubicBezTo>
                <a:cubicBezTo>
                  <a:pt x="76391" y="521014"/>
                  <a:pt x="87836" y="515874"/>
                  <a:pt x="123093" y="492369"/>
                </a:cubicBezTo>
                <a:cubicBezTo>
                  <a:pt x="193425" y="386867"/>
                  <a:pt x="84998" y="542186"/>
                  <a:pt x="167054" y="448408"/>
                </a:cubicBezTo>
                <a:cubicBezTo>
                  <a:pt x="180971" y="432503"/>
                  <a:pt x="190500" y="413239"/>
                  <a:pt x="202223" y="395654"/>
                </a:cubicBezTo>
                <a:cubicBezTo>
                  <a:pt x="208085" y="386862"/>
                  <a:pt x="212336" y="376749"/>
                  <a:pt x="219808" y="369277"/>
                </a:cubicBezTo>
                <a:cubicBezTo>
                  <a:pt x="228600" y="360485"/>
                  <a:pt x="238551" y="352715"/>
                  <a:pt x="246185" y="342900"/>
                </a:cubicBezTo>
                <a:cubicBezTo>
                  <a:pt x="259160" y="326218"/>
                  <a:pt x="268379" y="306828"/>
                  <a:pt x="281354" y="290146"/>
                </a:cubicBezTo>
                <a:cubicBezTo>
                  <a:pt x="350534" y="201200"/>
                  <a:pt x="319271" y="234643"/>
                  <a:pt x="369277" y="184639"/>
                </a:cubicBezTo>
                <a:cubicBezTo>
                  <a:pt x="386093" y="134194"/>
                  <a:pt x="366028" y="181279"/>
                  <a:pt x="404446" y="131885"/>
                </a:cubicBezTo>
                <a:cubicBezTo>
                  <a:pt x="433532" y="94489"/>
                  <a:pt x="432310" y="78952"/>
                  <a:pt x="465993" y="52754"/>
                </a:cubicBezTo>
                <a:cubicBezTo>
                  <a:pt x="482675" y="39779"/>
                  <a:pt x="501162" y="29308"/>
                  <a:pt x="518746" y="17585"/>
                </a:cubicBezTo>
                <a:lnTo>
                  <a:pt x="545123" y="0"/>
                </a:lnTo>
                <a:cubicBezTo>
                  <a:pt x="653562" y="2931"/>
                  <a:pt x="762090" y="3507"/>
                  <a:pt x="870439" y="8792"/>
                </a:cubicBezTo>
                <a:cubicBezTo>
                  <a:pt x="909285" y="10687"/>
                  <a:pt x="904603" y="23111"/>
                  <a:pt x="940777" y="35169"/>
                </a:cubicBezTo>
                <a:cubicBezTo>
                  <a:pt x="954954" y="39895"/>
                  <a:pt x="970085" y="41031"/>
                  <a:pt x="984739" y="43962"/>
                </a:cubicBezTo>
                <a:cubicBezTo>
                  <a:pt x="993531" y="49823"/>
                  <a:pt x="1001665" y="56820"/>
                  <a:pt x="1011116" y="61546"/>
                </a:cubicBezTo>
                <a:cubicBezTo>
                  <a:pt x="1019406" y="65691"/>
                  <a:pt x="1029391" y="65838"/>
                  <a:pt x="1037493" y="70339"/>
                </a:cubicBezTo>
                <a:cubicBezTo>
                  <a:pt x="1055967" y="80603"/>
                  <a:pt x="1090246" y="105508"/>
                  <a:pt x="1090246" y="105508"/>
                </a:cubicBezTo>
                <a:cubicBezTo>
                  <a:pt x="1096108" y="114300"/>
                  <a:pt x="1100359" y="124413"/>
                  <a:pt x="1107831" y="131885"/>
                </a:cubicBezTo>
                <a:cubicBezTo>
                  <a:pt x="1166053" y="190107"/>
                  <a:pt x="1121517" y="127209"/>
                  <a:pt x="1169377" y="184639"/>
                </a:cubicBezTo>
                <a:cubicBezTo>
                  <a:pt x="1230583" y="258084"/>
                  <a:pt x="1136277" y="160330"/>
                  <a:pt x="1213339" y="237392"/>
                </a:cubicBezTo>
                <a:cubicBezTo>
                  <a:pt x="1234265" y="300171"/>
                  <a:pt x="1220641" y="274723"/>
                  <a:pt x="1248508" y="316523"/>
                </a:cubicBezTo>
                <a:cubicBezTo>
                  <a:pt x="1251439" y="337038"/>
                  <a:pt x="1253593" y="357680"/>
                  <a:pt x="1257300" y="378069"/>
                </a:cubicBezTo>
                <a:cubicBezTo>
                  <a:pt x="1268225" y="438158"/>
                  <a:pt x="1266093" y="389230"/>
                  <a:pt x="1266093" y="439615"/>
                </a:cubicBezTo>
              </a:path>
            </a:pathLst>
          </a:custGeom>
          <a:noFill/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4" name="자유형 53"/>
          <p:cNvSpPr/>
          <p:nvPr/>
        </p:nvSpPr>
        <p:spPr bwMode="auto">
          <a:xfrm>
            <a:off x="2483062" y="2215345"/>
            <a:ext cx="826477" cy="2417884"/>
          </a:xfrm>
          <a:custGeom>
            <a:avLst/>
            <a:gdLst>
              <a:gd name="connsiteX0" fmla="*/ 0 w 826477"/>
              <a:gd name="connsiteY0" fmla="*/ 2417884 h 2417884"/>
              <a:gd name="connsiteX1" fmla="*/ 35169 w 826477"/>
              <a:gd name="connsiteY1" fmla="*/ 2373923 h 2417884"/>
              <a:gd name="connsiteX2" fmla="*/ 61546 w 826477"/>
              <a:gd name="connsiteY2" fmla="*/ 2356338 h 2417884"/>
              <a:gd name="connsiteX3" fmla="*/ 70338 w 826477"/>
              <a:gd name="connsiteY3" fmla="*/ 2329961 h 2417884"/>
              <a:gd name="connsiteX4" fmla="*/ 96715 w 826477"/>
              <a:gd name="connsiteY4" fmla="*/ 2303584 h 2417884"/>
              <a:gd name="connsiteX5" fmla="*/ 114300 w 826477"/>
              <a:gd name="connsiteY5" fmla="*/ 2277207 h 2417884"/>
              <a:gd name="connsiteX6" fmla="*/ 149469 w 826477"/>
              <a:gd name="connsiteY6" fmla="*/ 2224453 h 2417884"/>
              <a:gd name="connsiteX7" fmla="*/ 158261 w 826477"/>
              <a:gd name="connsiteY7" fmla="*/ 2198077 h 2417884"/>
              <a:gd name="connsiteX8" fmla="*/ 175846 w 826477"/>
              <a:gd name="connsiteY8" fmla="*/ 2171700 h 2417884"/>
              <a:gd name="connsiteX9" fmla="*/ 202223 w 826477"/>
              <a:gd name="connsiteY9" fmla="*/ 2118946 h 2417884"/>
              <a:gd name="connsiteX10" fmla="*/ 211015 w 826477"/>
              <a:gd name="connsiteY10" fmla="*/ 2092569 h 2417884"/>
              <a:gd name="connsiteX11" fmla="*/ 228600 w 826477"/>
              <a:gd name="connsiteY11" fmla="*/ 2048607 h 2417884"/>
              <a:gd name="connsiteX12" fmla="*/ 246184 w 826477"/>
              <a:gd name="connsiteY12" fmla="*/ 1978269 h 2417884"/>
              <a:gd name="connsiteX13" fmla="*/ 263769 w 826477"/>
              <a:gd name="connsiteY13" fmla="*/ 1899138 h 2417884"/>
              <a:gd name="connsiteX14" fmla="*/ 272561 w 826477"/>
              <a:gd name="connsiteY14" fmla="*/ 1776046 h 2417884"/>
              <a:gd name="connsiteX15" fmla="*/ 281354 w 826477"/>
              <a:gd name="connsiteY15" fmla="*/ 1433146 h 2417884"/>
              <a:gd name="connsiteX16" fmla="*/ 316523 w 826477"/>
              <a:gd name="connsiteY16" fmla="*/ 1090246 h 2417884"/>
              <a:gd name="connsiteX17" fmla="*/ 325315 w 826477"/>
              <a:gd name="connsiteY17" fmla="*/ 993530 h 2417884"/>
              <a:gd name="connsiteX18" fmla="*/ 342900 w 826477"/>
              <a:gd name="connsiteY18" fmla="*/ 914400 h 2417884"/>
              <a:gd name="connsiteX19" fmla="*/ 351692 w 826477"/>
              <a:gd name="connsiteY19" fmla="*/ 844061 h 2417884"/>
              <a:gd name="connsiteX20" fmla="*/ 378069 w 826477"/>
              <a:gd name="connsiteY20" fmla="*/ 703384 h 2417884"/>
              <a:gd name="connsiteX21" fmla="*/ 395654 w 826477"/>
              <a:gd name="connsiteY21" fmla="*/ 633046 h 2417884"/>
              <a:gd name="connsiteX22" fmla="*/ 413238 w 826477"/>
              <a:gd name="connsiteY22" fmla="*/ 580292 h 2417884"/>
              <a:gd name="connsiteX23" fmla="*/ 422030 w 826477"/>
              <a:gd name="connsiteY23" fmla="*/ 509953 h 2417884"/>
              <a:gd name="connsiteX24" fmla="*/ 439615 w 826477"/>
              <a:gd name="connsiteY24" fmla="*/ 448407 h 2417884"/>
              <a:gd name="connsiteX25" fmla="*/ 465992 w 826477"/>
              <a:gd name="connsiteY25" fmla="*/ 281353 h 2417884"/>
              <a:gd name="connsiteX26" fmla="*/ 474784 w 826477"/>
              <a:gd name="connsiteY26" fmla="*/ 254977 h 2417884"/>
              <a:gd name="connsiteX27" fmla="*/ 501161 w 826477"/>
              <a:gd name="connsiteY27" fmla="*/ 228600 h 2417884"/>
              <a:gd name="connsiteX28" fmla="*/ 527538 w 826477"/>
              <a:gd name="connsiteY28" fmla="*/ 175846 h 2417884"/>
              <a:gd name="connsiteX29" fmla="*/ 553915 w 826477"/>
              <a:gd name="connsiteY29" fmla="*/ 123092 h 2417884"/>
              <a:gd name="connsiteX30" fmla="*/ 606669 w 826477"/>
              <a:gd name="connsiteY30" fmla="*/ 70338 h 2417884"/>
              <a:gd name="connsiteX31" fmla="*/ 685800 w 826477"/>
              <a:gd name="connsiteY31" fmla="*/ 8792 h 2417884"/>
              <a:gd name="connsiteX32" fmla="*/ 712177 w 826477"/>
              <a:gd name="connsiteY32" fmla="*/ 0 h 2417884"/>
              <a:gd name="connsiteX33" fmla="*/ 782515 w 826477"/>
              <a:gd name="connsiteY33" fmla="*/ 26377 h 2417884"/>
              <a:gd name="connsiteX34" fmla="*/ 800100 w 826477"/>
              <a:gd name="connsiteY34" fmla="*/ 79130 h 2417884"/>
              <a:gd name="connsiteX35" fmla="*/ 817684 w 826477"/>
              <a:gd name="connsiteY35" fmla="*/ 105507 h 2417884"/>
              <a:gd name="connsiteX36" fmla="*/ 826477 w 826477"/>
              <a:gd name="connsiteY36" fmla="*/ 140677 h 2417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826477" h="2417884">
                <a:moveTo>
                  <a:pt x="0" y="2417884"/>
                </a:moveTo>
                <a:cubicBezTo>
                  <a:pt x="11723" y="2403230"/>
                  <a:pt x="21900" y="2387192"/>
                  <a:pt x="35169" y="2373923"/>
                </a:cubicBezTo>
                <a:cubicBezTo>
                  <a:pt x="42641" y="2366451"/>
                  <a:pt x="54945" y="2364590"/>
                  <a:pt x="61546" y="2356338"/>
                </a:cubicBezTo>
                <a:cubicBezTo>
                  <a:pt x="67336" y="2349101"/>
                  <a:pt x="65197" y="2337672"/>
                  <a:pt x="70338" y="2329961"/>
                </a:cubicBezTo>
                <a:cubicBezTo>
                  <a:pt x="77235" y="2319615"/>
                  <a:pt x="88755" y="2313136"/>
                  <a:pt x="96715" y="2303584"/>
                </a:cubicBezTo>
                <a:cubicBezTo>
                  <a:pt x="103480" y="2295466"/>
                  <a:pt x="108438" y="2285999"/>
                  <a:pt x="114300" y="2277207"/>
                </a:cubicBezTo>
                <a:cubicBezTo>
                  <a:pt x="135205" y="2214491"/>
                  <a:pt x="105563" y="2290311"/>
                  <a:pt x="149469" y="2224453"/>
                </a:cubicBezTo>
                <a:cubicBezTo>
                  <a:pt x="154610" y="2216742"/>
                  <a:pt x="154116" y="2206366"/>
                  <a:pt x="158261" y="2198077"/>
                </a:cubicBezTo>
                <a:cubicBezTo>
                  <a:pt x="162987" y="2188626"/>
                  <a:pt x="169984" y="2180492"/>
                  <a:pt x="175846" y="2171700"/>
                </a:cubicBezTo>
                <a:cubicBezTo>
                  <a:pt x="197945" y="2105401"/>
                  <a:pt x="168135" y="2187123"/>
                  <a:pt x="202223" y="2118946"/>
                </a:cubicBezTo>
                <a:cubicBezTo>
                  <a:pt x="206368" y="2110657"/>
                  <a:pt x="207761" y="2101247"/>
                  <a:pt x="211015" y="2092569"/>
                </a:cubicBezTo>
                <a:cubicBezTo>
                  <a:pt x="216557" y="2077791"/>
                  <a:pt x="222738" y="2063261"/>
                  <a:pt x="228600" y="2048607"/>
                </a:cubicBezTo>
                <a:cubicBezTo>
                  <a:pt x="246471" y="1959250"/>
                  <a:pt x="228163" y="2041341"/>
                  <a:pt x="246184" y="1978269"/>
                </a:cubicBezTo>
                <a:cubicBezTo>
                  <a:pt x="254466" y="1949284"/>
                  <a:pt x="257723" y="1929371"/>
                  <a:pt x="263769" y="1899138"/>
                </a:cubicBezTo>
                <a:cubicBezTo>
                  <a:pt x="266700" y="1858107"/>
                  <a:pt x="271010" y="1817152"/>
                  <a:pt x="272561" y="1776046"/>
                </a:cubicBezTo>
                <a:cubicBezTo>
                  <a:pt x="276873" y="1661790"/>
                  <a:pt x="275828" y="1547350"/>
                  <a:pt x="281354" y="1433146"/>
                </a:cubicBezTo>
                <a:cubicBezTo>
                  <a:pt x="289189" y="1271231"/>
                  <a:pt x="300214" y="1237028"/>
                  <a:pt x="316523" y="1090246"/>
                </a:cubicBezTo>
                <a:cubicBezTo>
                  <a:pt x="320098" y="1058072"/>
                  <a:pt x="320513" y="1025543"/>
                  <a:pt x="325315" y="993530"/>
                </a:cubicBezTo>
                <a:cubicBezTo>
                  <a:pt x="329323" y="966809"/>
                  <a:pt x="338204" y="941009"/>
                  <a:pt x="342900" y="914400"/>
                </a:cubicBezTo>
                <a:cubicBezTo>
                  <a:pt x="347006" y="891131"/>
                  <a:pt x="348351" y="867452"/>
                  <a:pt x="351692" y="844061"/>
                </a:cubicBezTo>
                <a:cubicBezTo>
                  <a:pt x="357401" y="804094"/>
                  <a:pt x="370393" y="737923"/>
                  <a:pt x="378069" y="703384"/>
                </a:cubicBezTo>
                <a:cubicBezTo>
                  <a:pt x="383312" y="679792"/>
                  <a:pt x="388012" y="655974"/>
                  <a:pt x="395654" y="633046"/>
                </a:cubicBezTo>
                <a:lnTo>
                  <a:pt x="413238" y="580292"/>
                </a:lnTo>
                <a:cubicBezTo>
                  <a:pt x="416169" y="556846"/>
                  <a:pt x="417396" y="533123"/>
                  <a:pt x="422030" y="509953"/>
                </a:cubicBezTo>
                <a:cubicBezTo>
                  <a:pt x="426214" y="489031"/>
                  <a:pt x="435907" y="469419"/>
                  <a:pt x="439615" y="448407"/>
                </a:cubicBezTo>
                <a:cubicBezTo>
                  <a:pt x="473108" y="258614"/>
                  <a:pt x="421824" y="458025"/>
                  <a:pt x="465992" y="281353"/>
                </a:cubicBezTo>
                <a:cubicBezTo>
                  <a:pt x="468240" y="272362"/>
                  <a:pt x="469643" y="262688"/>
                  <a:pt x="474784" y="254977"/>
                </a:cubicBezTo>
                <a:cubicBezTo>
                  <a:pt x="481681" y="244631"/>
                  <a:pt x="492369" y="237392"/>
                  <a:pt x="501161" y="228600"/>
                </a:cubicBezTo>
                <a:cubicBezTo>
                  <a:pt x="523265" y="162293"/>
                  <a:pt x="493447" y="244031"/>
                  <a:pt x="527538" y="175846"/>
                </a:cubicBezTo>
                <a:cubicBezTo>
                  <a:pt x="544997" y="140927"/>
                  <a:pt x="525117" y="155489"/>
                  <a:pt x="553915" y="123092"/>
                </a:cubicBezTo>
                <a:cubicBezTo>
                  <a:pt x="570437" y="104505"/>
                  <a:pt x="589084" y="87923"/>
                  <a:pt x="606669" y="70338"/>
                </a:cubicBezTo>
                <a:cubicBezTo>
                  <a:pt x="629428" y="47579"/>
                  <a:pt x="654250" y="19308"/>
                  <a:pt x="685800" y="8792"/>
                </a:cubicBezTo>
                <a:lnTo>
                  <a:pt x="712177" y="0"/>
                </a:lnTo>
                <a:cubicBezTo>
                  <a:pt x="729910" y="3547"/>
                  <a:pt x="769577" y="5677"/>
                  <a:pt x="782515" y="26377"/>
                </a:cubicBezTo>
                <a:cubicBezTo>
                  <a:pt x="792339" y="42095"/>
                  <a:pt x="789819" y="63707"/>
                  <a:pt x="800100" y="79130"/>
                </a:cubicBezTo>
                <a:lnTo>
                  <a:pt x="817684" y="105507"/>
                </a:lnTo>
                <a:lnTo>
                  <a:pt x="826477" y="140677"/>
                </a:ln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28507" y="2830244"/>
            <a:ext cx="14189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latin typeface="Consolas" panose="020B0609020204030204" pitchFamily="49" charset="0"/>
              </a:rPr>
              <a:t>Hello world</a:t>
            </a:r>
            <a:endParaRPr lang="ko-KR" altLang="en-US" sz="1600" b="1" dirty="0">
              <a:latin typeface="Consolas" panose="020B0609020204030204" pitchFamily="49" charset="0"/>
            </a:endParaRPr>
          </a:p>
        </p:txBody>
      </p:sp>
      <p:pic>
        <p:nvPicPr>
          <p:cNvPr id="57" name="그림 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5057" y="1583737"/>
            <a:ext cx="3380332" cy="1436244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5184638" y="1155305"/>
            <a:ext cx="35702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Consolas" panose="020B0609020204030204" pitchFamily="49" charset="0"/>
              </a:rPr>
              <a:t>George Boole (</a:t>
            </a:r>
            <a:r>
              <a:rPr lang="en-US" altLang="ko-KR" sz="2000" b="1" dirty="0">
                <a:latin typeface="Consolas" panose="020B0609020204030204" pitchFamily="49" charset="0"/>
                <a:ea typeface="맑은 고딕" panose="020B0503020000020004" pitchFamily="50" charset="-127"/>
              </a:rPr>
              <a:t>1815~1864)</a:t>
            </a:r>
            <a:endParaRPr lang="ko-KR" altLang="en-US" sz="2000" b="1" dirty="0">
              <a:latin typeface="Consolas" panose="020B0609020204030204" pitchFamily="49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510912" y="2301859"/>
            <a:ext cx="1877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and, or, not</a:t>
            </a:r>
          </a:p>
        </p:txBody>
      </p:sp>
      <p:pic>
        <p:nvPicPr>
          <p:cNvPr id="6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3663607"/>
            <a:ext cx="1994917" cy="2509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TextBox 61"/>
          <p:cNvSpPr txBox="1"/>
          <p:nvPr/>
        </p:nvSpPr>
        <p:spPr>
          <a:xfrm>
            <a:off x="4187845" y="5148655"/>
            <a:ext cx="27604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b="1" dirty="0">
                <a:latin typeface="Consolas" panose="020B0609020204030204" pitchFamily="49" charset="0"/>
                <a:ea typeface="맑은 고딕" panose="020B0503020000020004" pitchFamily="50" charset="-127"/>
              </a:rPr>
              <a:t>Claude Shannon (1916 ~ 2001)</a:t>
            </a:r>
          </a:p>
          <a:p>
            <a:pPr algn="l"/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정보 이론의 아버지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3" name="직선 화살표 연결선 62"/>
          <p:cNvCxnSpPr>
            <a:stCxn id="57" idx="2"/>
          </p:cNvCxnSpPr>
          <p:nvPr/>
        </p:nvCxnSpPr>
        <p:spPr bwMode="auto">
          <a:xfrm>
            <a:off x="7015223" y="3019981"/>
            <a:ext cx="329346" cy="553035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194" name="직선 화살표 연결선 8193"/>
          <p:cNvCxnSpPr/>
          <p:nvPr/>
        </p:nvCxnSpPr>
        <p:spPr bwMode="auto">
          <a:xfrm flipH="1" flipV="1">
            <a:off x="4427984" y="4072615"/>
            <a:ext cx="2304256" cy="796545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313437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186223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>
                <a:solidFill>
                  <a:srgbClr val="7E040B"/>
                </a:solidFill>
              </a:rPr>
              <a:t>2.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조건 논리의 기본 개념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1520" y="1052736"/>
            <a:ext cx="8712968" cy="4896544"/>
          </a:xfrm>
        </p:spPr>
        <p:txBody>
          <a:bodyPr/>
          <a:lstStyle/>
          <a:p>
            <a:pPr latinLnBrk="0">
              <a:lnSpc>
                <a:spcPct val="150000"/>
              </a:lnSpc>
              <a:buClr>
                <a:srgbClr val="404447"/>
              </a:buClr>
              <a:buSzPct val="80000"/>
              <a:buFont typeface="Wingdings" panose="05000000000000000000" pitchFamily="2" charset="2"/>
              <a:buChar char="u"/>
              <a:defRPr/>
            </a:pP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조건 논리 유형 </a:t>
            </a: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 </a:t>
            </a: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예제</a:t>
            </a:r>
            <a:endParaRPr lang="en-US" altLang="ko-KR" sz="24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latinLnBrk="0">
              <a:lnSpc>
                <a:spcPct val="150000"/>
              </a:lnSpc>
              <a:buClr>
                <a:srgbClr val="404447"/>
              </a:buClr>
              <a:buSzPct val="80000"/>
              <a:buNone/>
              <a:defRPr/>
            </a:pPr>
            <a:endParaRPr lang="en-US" altLang="ko-KR" sz="20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latinLnBrk="0">
              <a:lnSpc>
                <a:spcPct val="150000"/>
              </a:lnSpc>
              <a:buClr>
                <a:srgbClr val="404447"/>
              </a:buClr>
              <a:buSzPct val="80000"/>
              <a:buFont typeface="Wingdings" panose="05000000000000000000" pitchFamily="2" charset="2"/>
              <a:buChar char="§"/>
              <a:defRPr/>
            </a:pPr>
            <a:endParaRPr lang="en-US" altLang="ko-KR" sz="2200">
              <a:solidFill>
                <a:schemeClr val="tx1"/>
              </a:solidFill>
              <a:latin typeface="Consolas" panose="020B0609020204030204" pitchFamily="49" charset="0"/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pPr marL="0" indent="0" latinLnBrk="0">
              <a:lnSpc>
                <a:spcPct val="150000"/>
              </a:lnSpc>
              <a:buClr>
                <a:srgbClr val="404447"/>
              </a:buClr>
              <a:buSzPct val="80000"/>
              <a:buNone/>
              <a:defRPr/>
            </a:pPr>
            <a:endParaRPr lang="en-US" altLang="ko-KR" sz="24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chemeClr val="tx1"/>
                </a:solidFill>
              </a:rPr>
              <a:pPr/>
              <a:t>30</a:t>
            </a:fld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560" y="1772816"/>
            <a:ext cx="6814686" cy="3785652"/>
          </a:xfrm>
          <a:prstGeom prst="rect">
            <a:avLst/>
          </a:prstGeom>
          <a:noFill/>
          <a:ln w="6350">
            <a:solidFill>
              <a:srgbClr val="7E040B"/>
            </a:solidFill>
            <a:prstDash val="sysDot"/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score = </a:t>
            </a:r>
            <a:r>
              <a:rPr lang="en-US" altLang="ko-KR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(input('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성적을 입력하시오 </a:t>
            </a:r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: '))</a:t>
            </a:r>
          </a:p>
          <a:p>
            <a:pPr algn="l"/>
            <a:endParaRPr lang="en-US" altLang="ko-KR" sz="2000" b="1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altLang="ko-KR" sz="2000" b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score &gt;= 90 </a:t>
            </a:r>
            <a:r>
              <a:rPr lang="en-US" altLang="ko-KR" sz="20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grade = 'A'</a:t>
            </a:r>
          </a:p>
          <a:p>
            <a:pPr algn="l"/>
            <a:r>
              <a:rPr lang="en-US" altLang="ko-KR" sz="2000" b="1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80 &lt;= score &lt; 90 </a:t>
            </a:r>
            <a:r>
              <a:rPr lang="en-US" altLang="ko-KR" sz="2000" b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  </a:t>
            </a:r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# elif 80 &lt;= score : </a:t>
            </a:r>
            <a:endParaRPr lang="en-US" altLang="ko-KR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grade = 'B'</a:t>
            </a:r>
          </a:p>
          <a:p>
            <a:pPr algn="l"/>
            <a:r>
              <a:rPr lang="en-US" altLang="ko-KR" sz="2000" b="1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70 &lt;= score &lt; 80 </a:t>
            </a:r>
            <a:r>
              <a:rPr lang="en-US" altLang="ko-KR" sz="2000" b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  </a:t>
            </a:r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# elif 70 &lt;= score : </a:t>
            </a:r>
            <a:endParaRPr lang="en-US" altLang="ko-KR" sz="2000" b="1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grade = 'C'</a:t>
            </a:r>
          </a:p>
          <a:p>
            <a:pPr algn="l"/>
            <a:r>
              <a:rPr lang="en-US" altLang="ko-KR" sz="20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else:</a:t>
            </a: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grade = 'D'</a:t>
            </a:r>
          </a:p>
          <a:p>
            <a:pPr algn="l"/>
            <a:endParaRPr lang="en-US" altLang="ko-KR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print('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당신의 학점은</a:t>
            </a:r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', grade, '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입니다</a:t>
            </a:r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.')</a:t>
            </a:r>
            <a:endParaRPr lang="ko-KR" altLang="en-US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4077072"/>
            <a:ext cx="2160240" cy="2718048"/>
          </a:xfrm>
          <a:prstGeom prst="rect">
            <a:avLst/>
          </a:prstGeom>
          <a:noFill/>
          <a:ln w="9525">
            <a:solidFill>
              <a:srgbClr val="31343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20086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>
                <a:solidFill>
                  <a:srgbClr val="7E040B"/>
                </a:solidFill>
              </a:rPr>
              <a:t>2.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조건 논리의 기본 개념</a:t>
            </a: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9132" y="1728595"/>
            <a:ext cx="8345736" cy="4115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8229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>
                <a:solidFill>
                  <a:srgbClr val="7E040B"/>
                </a:solidFill>
              </a:rPr>
              <a:t>2.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조건 논리의 기본 개념 </a:t>
            </a:r>
            <a:r>
              <a:rPr lang="en-US" altLang="ko-KR" dirty="0">
                <a:solidFill>
                  <a:schemeClr val="tx1"/>
                </a:solidFill>
              </a:rPr>
              <a:t>_ Test1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187624" y="3429000"/>
            <a:ext cx="669674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b="1" dirty="0">
                <a:latin typeface="Consolas"/>
              </a:rPr>
              <a:t>x = </a:t>
            </a:r>
            <a:r>
              <a:rPr lang="en-US" altLang="ko-KR" b="1" dirty="0" err="1">
                <a:latin typeface="Consolas"/>
              </a:rPr>
              <a:t>int</a:t>
            </a:r>
            <a:r>
              <a:rPr lang="en-US" altLang="ko-KR" b="1" dirty="0">
                <a:latin typeface="Consolas"/>
              </a:rPr>
              <a:t>(input("Please enter an integer: "))</a:t>
            </a:r>
          </a:p>
          <a:p>
            <a:pPr algn="l"/>
            <a:endParaRPr lang="en-US" altLang="ko-KR" b="1" dirty="0">
              <a:latin typeface="Consolas"/>
            </a:endParaRPr>
          </a:p>
          <a:p>
            <a:pPr algn="l"/>
            <a:endParaRPr lang="en-US" altLang="ko-KR" b="1" dirty="0">
              <a:latin typeface="Consolas"/>
            </a:endParaRPr>
          </a:p>
          <a:p>
            <a:pPr algn="l"/>
            <a:r>
              <a:rPr lang="en-US" altLang="ko-KR" b="1" dirty="0">
                <a:latin typeface="Consolas"/>
              </a:rPr>
              <a:t>if x &lt; 0:</a:t>
            </a:r>
          </a:p>
          <a:p>
            <a:pPr algn="l"/>
            <a:r>
              <a:rPr lang="en-US" altLang="ko-KR" b="1" dirty="0">
                <a:latin typeface="Consolas"/>
              </a:rPr>
              <a:t>	print('{}</a:t>
            </a:r>
            <a:r>
              <a:rPr lang="ko-KR" altLang="en-US" b="1" dirty="0">
                <a:latin typeface="Consolas"/>
              </a:rPr>
              <a:t>는 음수입니다</a:t>
            </a:r>
            <a:r>
              <a:rPr lang="en-US" altLang="ko-KR" b="1" dirty="0">
                <a:latin typeface="Consolas"/>
              </a:rPr>
              <a:t>'.format(x))</a:t>
            </a:r>
          </a:p>
          <a:p>
            <a:pPr algn="l"/>
            <a:r>
              <a:rPr lang="en-US" altLang="ko-KR" b="1" dirty="0" err="1">
                <a:latin typeface="Consolas"/>
              </a:rPr>
              <a:t>elif</a:t>
            </a:r>
            <a:r>
              <a:rPr lang="en-US" altLang="ko-KR" b="1" dirty="0">
                <a:latin typeface="Consolas"/>
              </a:rPr>
              <a:t> x == 0:</a:t>
            </a:r>
          </a:p>
          <a:p>
            <a:pPr algn="l"/>
            <a:r>
              <a:rPr lang="en-US" altLang="ko-KR" b="1" dirty="0">
                <a:latin typeface="Consolas"/>
              </a:rPr>
              <a:t>	print('{}</a:t>
            </a:r>
            <a:r>
              <a:rPr lang="ko-KR" altLang="en-US" b="1" dirty="0">
                <a:latin typeface="Consolas"/>
              </a:rPr>
              <a:t>는 영입니다</a:t>
            </a:r>
            <a:r>
              <a:rPr lang="en-US" altLang="ko-KR" b="1" dirty="0">
                <a:latin typeface="Consolas"/>
              </a:rPr>
              <a:t>'.format(x))</a:t>
            </a:r>
          </a:p>
          <a:p>
            <a:pPr algn="l"/>
            <a:r>
              <a:rPr lang="en-US" altLang="ko-KR" b="1" dirty="0">
                <a:latin typeface="Consolas"/>
              </a:rPr>
              <a:t>else:</a:t>
            </a:r>
          </a:p>
          <a:p>
            <a:pPr algn="l"/>
            <a:r>
              <a:rPr lang="en-US" altLang="ko-KR" b="1" dirty="0">
                <a:latin typeface="Consolas"/>
              </a:rPr>
              <a:t>	print('{}</a:t>
            </a:r>
            <a:r>
              <a:rPr lang="ko-KR" altLang="en-US" b="1" dirty="0">
                <a:latin typeface="Consolas"/>
              </a:rPr>
              <a:t>는 양수입니다</a:t>
            </a:r>
            <a:r>
              <a:rPr lang="en-US" altLang="ko-KR" b="1" dirty="0">
                <a:latin typeface="Consolas"/>
              </a:rPr>
              <a:t>'.format(x))</a:t>
            </a:r>
            <a:endParaRPr lang="en-US" altLang="ko-KR" b="1" dirty="0">
              <a:effectLst/>
              <a:latin typeface="Consolas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1520" y="1052736"/>
            <a:ext cx="8496944" cy="1872208"/>
          </a:xfrm>
        </p:spPr>
        <p:txBody>
          <a:bodyPr/>
          <a:lstStyle/>
          <a:p>
            <a:pPr marL="0" indent="0" latinLnBrk="0">
              <a:buClr>
                <a:srgbClr val="404447"/>
              </a:buClr>
              <a:buSzPct val="80000"/>
              <a:buNone/>
              <a:defRPr/>
            </a:pPr>
            <a:r>
              <a:rPr lang="en-US" altLang="ko-KR" sz="2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r>
              <a:rPr lang="ko-KR" altLang="en-US" sz="2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값을 </a:t>
            </a:r>
            <a:r>
              <a:rPr lang="ko-KR" altLang="en-US" sz="24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입력받은</a:t>
            </a:r>
            <a:r>
              <a:rPr lang="ko-KR" altLang="en-US" sz="2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후 </a:t>
            </a:r>
            <a:endParaRPr lang="en-US" altLang="ko-KR" sz="2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latinLnBrk="0">
              <a:buClr>
                <a:srgbClr val="404447"/>
              </a:buClr>
              <a:buSzPct val="80000"/>
              <a:buNone/>
              <a:defRPr/>
            </a:pPr>
            <a:r>
              <a:rPr lang="en-US" altLang="ko-KR" sz="2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r>
              <a:rPr lang="ko-KR" altLang="en-US" sz="2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en-US" altLang="ko-KR" sz="2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2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보다 작으면 </a:t>
            </a:r>
            <a:r>
              <a:rPr lang="en-US" altLang="ko-KR" sz="2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r>
              <a:rPr lang="ko-KR" altLang="en-US" sz="2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음수입니다</a:t>
            </a:r>
            <a:r>
              <a:rPr lang="en-US" altLang="ko-KR" sz="2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indent="0" latinLnBrk="0">
              <a:buClr>
                <a:srgbClr val="404447"/>
              </a:buClr>
              <a:buSzPct val="80000"/>
              <a:buNone/>
              <a:defRPr/>
            </a:pPr>
            <a:r>
              <a:rPr lang="en-US" altLang="ko-KR" sz="2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r>
              <a:rPr lang="ko-KR" altLang="en-US" sz="2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  <a:r>
              <a:rPr lang="en-US" altLang="ko-KR" sz="2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0</a:t>
            </a:r>
            <a:r>
              <a:rPr lang="ko-KR" altLang="en-US" sz="2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이면 </a:t>
            </a:r>
            <a:r>
              <a:rPr lang="en-US" altLang="ko-KR" sz="2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r>
              <a:rPr lang="ko-KR" altLang="en-US" sz="2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2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2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2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L="0" indent="0" latinLnBrk="0">
              <a:buClr>
                <a:srgbClr val="404447"/>
              </a:buClr>
              <a:buSzPct val="80000"/>
              <a:buNone/>
              <a:defRPr/>
            </a:pPr>
            <a:r>
              <a:rPr lang="en-US" altLang="ko-KR" sz="2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r>
              <a:rPr lang="ko-KR" altLang="en-US" sz="2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en-US" altLang="ko-KR" sz="2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2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보다 크면 </a:t>
            </a:r>
            <a:r>
              <a:rPr lang="en-US" altLang="ko-KR" sz="2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r>
              <a:rPr lang="ko-KR" altLang="en-US" sz="2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양수입니다</a:t>
            </a:r>
            <a:r>
              <a:rPr lang="en-US" altLang="ko-KR" sz="2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출력하라</a:t>
            </a:r>
            <a:endParaRPr lang="en-US" altLang="ko-KR" sz="2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4877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>
                <a:solidFill>
                  <a:srgbClr val="7E040B"/>
                </a:solidFill>
              </a:rPr>
              <a:t>1</a:t>
            </a:r>
            <a:r>
              <a:rPr lang="en-US" altLang="ko-KR">
                <a:solidFill>
                  <a:srgbClr val="7E040B"/>
                </a:solidFill>
              </a:rPr>
              <a:t>.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불리언 표현식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chemeClr val="tx1"/>
                </a:solidFill>
              </a:rPr>
              <a:pPr/>
              <a:t>4</a:t>
            </a:fld>
            <a:endParaRPr lang="en-US" altLang="ko-KR">
              <a:solidFill>
                <a:schemeClr val="tx1"/>
              </a:solidFill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613" y="1916832"/>
            <a:ext cx="4184934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384605" y="4581128"/>
            <a:ext cx="4342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</a:rPr>
              <a:t>ENIAC : </a:t>
            </a:r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rPr>
              <a:t>진공관으로 만든 초창기 컴퓨터</a:t>
            </a:r>
          </a:p>
        </p:txBody>
      </p:sp>
      <p:sp>
        <p:nvSpPr>
          <p:cNvPr id="23" name="오른쪽 화살표 22"/>
          <p:cNvSpPr/>
          <p:nvPr/>
        </p:nvSpPr>
        <p:spPr bwMode="auto">
          <a:xfrm>
            <a:off x="4716016" y="3573016"/>
            <a:ext cx="576064" cy="144016"/>
          </a:xfrm>
          <a:prstGeom prst="rightArrow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096" y="1844824"/>
            <a:ext cx="3248444" cy="3927526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5220072" y="5733256"/>
            <a:ext cx="366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rPr>
              <a:t>트랜지스터로 만든 최초의 컴퓨터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5292080" y="1412776"/>
            <a:ext cx="3494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</a:rPr>
              <a:t>TRADIC (1955, </a:t>
            </a:r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rPr>
              <a:t>미국 벨 연구소</a:t>
            </a:r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456613" y="5157192"/>
            <a:ext cx="4176464" cy="646331"/>
          </a:xfrm>
          <a:prstGeom prst="rect">
            <a:avLst/>
          </a:prstGeom>
          <a:noFill/>
          <a:ln>
            <a:solidFill>
              <a:srgbClr val="7E040B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</a:rPr>
              <a:t>1947</a:t>
            </a:r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rPr>
              <a:t>년 발명된 트랜지스터는 컴퓨터의 하드웨어 발전을 가속화시켰다</a:t>
            </a:r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2990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>
                <a:solidFill>
                  <a:srgbClr val="7E040B"/>
                </a:solidFill>
              </a:rPr>
              <a:t>1</a:t>
            </a:r>
            <a:r>
              <a:rPr lang="en-US" altLang="ko-KR">
                <a:solidFill>
                  <a:srgbClr val="7E040B"/>
                </a:solidFill>
              </a:rPr>
              <a:t>.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불리언 표현식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chemeClr val="tx1"/>
                </a:solidFill>
              </a:rPr>
              <a:pPr/>
              <a:t>5</a:t>
            </a:fld>
            <a:endParaRPr lang="en-US" altLang="ko-KR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211760"/>
            <a:ext cx="3317968" cy="187220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61574" y="1807304"/>
            <a:ext cx="24416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Consolas" panose="020B0609020204030204" pitchFamily="49" charset="0"/>
              </a:rPr>
              <a:t>Ted Hoff (</a:t>
            </a:r>
            <a:r>
              <a:rPr lang="en-US" altLang="ko-KR" sz="2000" b="1" dirty="0">
                <a:latin typeface="Consolas" panose="020B0609020204030204" pitchFamily="49" charset="0"/>
                <a:ea typeface="맑은 고딕" panose="020B0503020000020004" pitchFamily="50" charset="-127"/>
              </a:rPr>
              <a:t>1937~)</a:t>
            </a:r>
            <a:endParaRPr lang="ko-KR" altLang="en-US" sz="2000" b="1" dirty="0">
              <a:latin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5363" y="4120253"/>
            <a:ext cx="3094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최초의 마이크로프로세서</a:t>
            </a:r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1667" y="2211760"/>
            <a:ext cx="4758242" cy="3436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89898" y="1470854"/>
            <a:ext cx="4621778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마이크로프로세서를 장착한 최초의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PC</a:t>
            </a:r>
          </a:p>
          <a:p>
            <a:pPr marL="0" lvl="1"/>
            <a:r>
              <a:rPr lang="en-US" altLang="ko-KR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Micral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(Intel 8008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장착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1973)</a:t>
            </a:r>
          </a:p>
          <a:p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1192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>
                <a:solidFill>
                  <a:srgbClr val="7E040B"/>
                </a:solidFill>
              </a:rPr>
              <a:t>1</a:t>
            </a:r>
            <a:r>
              <a:rPr lang="en-US" altLang="ko-KR">
                <a:solidFill>
                  <a:srgbClr val="7E040B"/>
                </a:solidFill>
              </a:rPr>
              <a:t>.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불리언 표현식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1520" y="1052736"/>
            <a:ext cx="8424936" cy="4896544"/>
          </a:xfrm>
        </p:spPr>
        <p:txBody>
          <a:bodyPr/>
          <a:lstStyle/>
          <a:p>
            <a:pPr latinLnBrk="0">
              <a:lnSpc>
                <a:spcPct val="150000"/>
              </a:lnSpc>
              <a:buClr>
                <a:srgbClr val="404447"/>
              </a:buClr>
              <a:buSzPct val="80000"/>
              <a:buFont typeface="Wingdings" panose="05000000000000000000" pitchFamily="2" charset="2"/>
              <a:buChar char="u"/>
              <a:defRPr/>
            </a:pP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True(</a:t>
            </a: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참</a:t>
            </a: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또는 </a:t>
            </a: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False(</a:t>
            </a: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거짓</a:t>
            </a: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값을 판단할 수 있는 문장을 불리언 표현식이라고 한다</a:t>
            </a: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  <a:buClr>
                <a:srgbClr val="404447"/>
              </a:buClr>
              <a:buSzPct val="80000"/>
              <a:buFont typeface="Wingdings" pitchFamily="2" charset="2"/>
              <a:buChar char="u"/>
              <a:defRPr/>
            </a:pP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Boolean </a:t>
            </a: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표현식의 예</a:t>
            </a:r>
            <a:endParaRPr lang="en-US" altLang="ko-KR" sz="24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150000"/>
              </a:lnSpc>
              <a:buClr>
                <a:srgbClr val="404447"/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ko-KR" altLang="en-US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서울은 한국의 수도이다</a:t>
            </a:r>
            <a:r>
              <a:rPr lang="en-US" altLang="ko-KR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→ True</a:t>
            </a:r>
          </a:p>
          <a:p>
            <a:pPr lvl="1">
              <a:lnSpc>
                <a:spcPct val="150000"/>
              </a:lnSpc>
              <a:buClr>
                <a:srgbClr val="404447"/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ko-KR" altLang="en-US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사과는 과일이다</a:t>
            </a:r>
            <a:r>
              <a:rPr lang="en-US" altLang="ko-KR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→ True</a:t>
            </a:r>
          </a:p>
          <a:p>
            <a:pPr lvl="1">
              <a:lnSpc>
                <a:spcPct val="150000"/>
              </a:lnSpc>
              <a:buClr>
                <a:srgbClr val="404447"/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en-US" altLang="ko-KR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보다 크다 </a:t>
            </a:r>
            <a:r>
              <a:rPr lang="en-US" altLang="ko-KR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→ False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chemeClr val="tx1"/>
                </a:solidFill>
              </a:rPr>
              <a:pPr/>
              <a:t>6</a:t>
            </a:fld>
            <a:endParaRPr lang="en-US" altLang="ko-K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0376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 err="1">
                <a:solidFill>
                  <a:schemeClr val="tx1"/>
                </a:solidFill>
              </a:rPr>
              <a:t>조건식</a:t>
            </a:r>
            <a:r>
              <a:rPr lang="ko-KR" altLang="en-US" dirty="0">
                <a:solidFill>
                  <a:schemeClr val="tx1"/>
                </a:solidFill>
              </a:rPr>
              <a:t> 기본 표현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rgbClr val="000000"/>
                </a:solidFill>
              </a:rPr>
              <a:pPr/>
              <a:t>7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51682" y="1892790"/>
            <a:ext cx="8440636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2400" b="1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조건식을 따져보면 다음과 같다</a:t>
            </a:r>
            <a:r>
              <a:rPr kumimoji="0" lang="en-US" altLang="ko-KR" sz="2400" b="1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20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ourier New" panose="02070309020205020404" pitchFamily="49" charset="0"/>
                <a:ea typeface="함초롬돋움" panose="020B0604000101010101" pitchFamily="50" charset="-127"/>
                <a:cs typeface="Courier New" panose="02070309020205020404" pitchFamily="49" charset="0"/>
              </a:rPr>
              <a:t>people &lt; apple / 5 </a:t>
            </a:r>
          </a:p>
          <a:p>
            <a:pPr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20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-</a:t>
            </a:r>
            <a:r>
              <a:rPr kumimoji="0" lang="ko-KR" altLang="en-US" sz="20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사람 수가 사과 수를 </a:t>
            </a:r>
            <a:r>
              <a:rPr kumimoji="0" lang="en-US" altLang="ko-KR" sz="20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5</a:t>
            </a:r>
            <a:r>
              <a:rPr kumimoji="0" lang="ko-KR" altLang="en-US" sz="20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 나눈 몫보다 적은가</a:t>
            </a:r>
            <a:r>
              <a:rPr kumimoji="0" lang="en-US" altLang="ko-KR" sz="20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? </a:t>
            </a:r>
            <a:r>
              <a:rPr kumimoji="0" lang="en-US" altLang="ko-KR" sz="20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ourier New" panose="02070309020205020404" pitchFamily="49" charset="0"/>
                <a:ea typeface="함초롬돋움" panose="020B0604000101010101" pitchFamily="50" charset="-127"/>
                <a:cs typeface="Courier New" panose="02070309020205020404" pitchFamily="49" charset="0"/>
              </a:rPr>
              <a:t>True</a:t>
            </a:r>
          </a:p>
          <a:p>
            <a:pPr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20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ourier New" panose="02070309020205020404" pitchFamily="49" charset="0"/>
                <a:ea typeface="함초롬돋움" panose="020B0604000101010101" pitchFamily="50" charset="-127"/>
                <a:cs typeface="Courier New" panose="02070309020205020404" pitchFamily="49" charset="0"/>
              </a:rPr>
              <a:t>apple % people &gt; 0 </a:t>
            </a:r>
          </a:p>
          <a:p>
            <a:pPr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20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-</a:t>
            </a:r>
            <a:r>
              <a:rPr kumimoji="0" lang="ko-KR" altLang="en-US" sz="20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사과 수를 사람 수로 나누면 남는게 있는가</a:t>
            </a:r>
            <a:r>
              <a:rPr kumimoji="0" lang="en-US" altLang="ko-KR" sz="20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? </a:t>
            </a:r>
            <a:r>
              <a:rPr kumimoji="0" lang="en-US" altLang="ko-KR" sz="20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ourier New" panose="02070309020205020404" pitchFamily="49" charset="0"/>
                <a:ea typeface="함초롬돋움" panose="020B0604000101010101" pitchFamily="50" charset="-127"/>
                <a:cs typeface="Courier New" panose="02070309020205020404" pitchFamily="49" charset="0"/>
              </a:rPr>
              <a:t>True</a:t>
            </a:r>
          </a:p>
          <a:p>
            <a:pPr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20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ourier New" panose="02070309020205020404" pitchFamily="49" charset="0"/>
                <a:ea typeface="함초롬돋움" panose="020B0604000101010101" pitchFamily="50" charset="-127"/>
                <a:cs typeface="Courier New" panose="02070309020205020404" pitchFamily="49" charset="0"/>
              </a:rPr>
              <a:t>people &gt; apple</a:t>
            </a:r>
          </a:p>
          <a:p>
            <a:pPr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20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-</a:t>
            </a:r>
            <a:r>
              <a:rPr kumimoji="0" lang="ko-KR" altLang="en-US" sz="20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사람 수가 사과 수보다 많나</a:t>
            </a:r>
            <a:r>
              <a:rPr kumimoji="0" lang="en-US" altLang="ko-KR" sz="20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? </a:t>
            </a:r>
            <a:r>
              <a:rPr kumimoji="0" lang="en-US" altLang="ko-KR" sz="20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ourier New" panose="02070309020205020404" pitchFamily="49" charset="0"/>
                <a:ea typeface="함초롬돋움" panose="020B0604000101010101" pitchFamily="50" charset="-127"/>
                <a:cs typeface="Courier New" panose="02070309020205020404" pitchFamily="49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07278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 err="1">
                <a:solidFill>
                  <a:schemeClr val="tx1"/>
                </a:solidFill>
              </a:rPr>
              <a:t>조건식</a:t>
            </a:r>
            <a:r>
              <a:rPr lang="ko-KR" altLang="en-US" dirty="0">
                <a:solidFill>
                  <a:schemeClr val="tx1"/>
                </a:solidFill>
              </a:rPr>
              <a:t> 기본 표현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rgbClr val="000000"/>
                </a:solidFill>
              </a:rPr>
              <a:pPr/>
              <a:t>8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51682" y="2956820"/>
            <a:ext cx="8440636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3200" b="1" dirty="0">
                <a:ln w="0"/>
                <a:solidFill>
                  <a:srgbClr val="FF0000"/>
                </a:solidFill>
                <a:latin typeface="Courier New" panose="02070309020205020404" pitchFamily="49" charset="0"/>
                <a:ea typeface="함초롬돋움" panose="020B0604000101010101" pitchFamily="50" charset="-127"/>
                <a:cs typeface="Courier New" panose="02070309020205020404" pitchFamily="49" charset="0"/>
              </a:rPr>
              <a:t>if</a:t>
            </a:r>
            <a:r>
              <a:rPr kumimoji="0" lang="en-US" altLang="ko-KR" sz="3200" b="1" dirty="0">
                <a:ln w="0"/>
                <a:solidFill>
                  <a:prstClr val="black"/>
                </a:solidFill>
                <a:latin typeface="Courier New" panose="02070309020205020404" pitchFamily="49" charset="0"/>
                <a:ea typeface="함초롬돋움" panose="020B0604000101010101" pitchFamily="50" charset="-127"/>
                <a:cs typeface="Courier New" panose="02070309020205020404" pitchFamily="49" charset="0"/>
              </a:rPr>
              <a:t> </a:t>
            </a:r>
            <a:r>
              <a:rPr kumimoji="0" lang="en-US" altLang="ko-KR" sz="3200" b="1" dirty="0">
                <a:ln w="0"/>
                <a:solidFill>
                  <a:srgbClr val="00B050"/>
                </a:solidFill>
                <a:latin typeface="Courier New" panose="02070309020205020404" pitchFamily="49" charset="0"/>
                <a:ea typeface="함초롬돋움" panose="020B0604000101010101" pitchFamily="50" charset="-127"/>
                <a:cs typeface="Courier New" panose="02070309020205020404" pitchFamily="49" charset="0"/>
              </a:rPr>
              <a:t>people &lt; apple / 5</a:t>
            </a:r>
            <a:r>
              <a:rPr kumimoji="0" lang="en-US" altLang="ko-KR" sz="3200" b="1" dirty="0">
                <a:ln w="0"/>
                <a:solidFill>
                  <a:prstClr val="black"/>
                </a:solidFill>
                <a:latin typeface="Courier New" panose="02070309020205020404" pitchFamily="49" charset="0"/>
                <a:ea typeface="함초롬돋움" panose="020B0604000101010101" pitchFamily="50" charset="-127"/>
                <a:cs typeface="Courier New" panose="02070309020205020404" pitchFamily="49" charset="0"/>
              </a:rPr>
              <a:t> </a:t>
            </a:r>
            <a:r>
              <a:rPr kumimoji="0" lang="en-US" altLang="ko-KR" sz="3200" b="1" dirty="0">
                <a:ln w="0"/>
                <a:solidFill>
                  <a:srgbClr val="7030A0"/>
                </a:solidFill>
                <a:latin typeface="Courier New" panose="02070309020205020404" pitchFamily="49" charset="0"/>
                <a:ea typeface="함초롬돋움" panose="020B0604000101010101" pitchFamily="50" charset="-127"/>
                <a:cs typeface="Courier New" panose="02070309020205020404" pitchFamily="49" charset="0"/>
              </a:rPr>
              <a:t>:</a:t>
            </a:r>
          </a:p>
          <a:p>
            <a:pPr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3200" b="1" dirty="0">
                <a:ln w="0"/>
                <a:solidFill>
                  <a:prstClr val="black"/>
                </a:solidFill>
                <a:latin typeface="Courier New" panose="02070309020205020404" pitchFamily="49" charset="0"/>
                <a:ea typeface="함초롬돋움" panose="020B0604000101010101" pitchFamily="50" charset="-127"/>
                <a:cs typeface="Courier New" panose="02070309020205020404" pitchFamily="49" charset="0"/>
              </a:rPr>
              <a:t>	</a:t>
            </a:r>
            <a:r>
              <a:rPr kumimoji="0" lang="en-US" altLang="ko-KR" sz="2400" b="1" dirty="0">
                <a:ln w="0"/>
                <a:solidFill>
                  <a:srgbClr val="5B9BD5">
                    <a:lumMod val="50000"/>
                  </a:srgbClr>
                </a:solidFill>
                <a:latin typeface="Courier New" panose="02070309020205020404" pitchFamily="49" charset="0"/>
                <a:ea typeface="함초롬돋움" panose="020B0604000101010101" pitchFamily="50" charset="-127"/>
                <a:cs typeface="Courier New" panose="02070309020205020404" pitchFamily="49" charset="0"/>
              </a:rPr>
              <a:t>print(</a:t>
            </a:r>
            <a:r>
              <a:rPr kumimoji="0" lang="en-US" altLang="ko-KR" sz="24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/>
                <a:ea typeface="함초롬돋움" panose="020B0604000101010101" pitchFamily="50" charset="-127"/>
                <a:cs typeface="함초롬돋움" panose="020B0604000101010101" pitchFamily="50" charset="-127"/>
              </a:rPr>
              <a:t>' </a:t>
            </a:r>
            <a:r>
              <a:rPr kumimoji="0" lang="ko-KR" altLang="en-US" sz="2400" b="1" dirty="0">
                <a:ln w="0"/>
                <a:solidFill>
                  <a:srgbClr val="5B9BD5">
                    <a:lumMod val="50000"/>
                  </a:srgbClr>
                </a:solidFill>
                <a:latin typeface="Courier New" panose="02070309020205020404" pitchFamily="49" charset="0"/>
                <a:ea typeface="함초롬돋움" panose="020B0604000101010101" pitchFamily="50" charset="-127"/>
                <a:cs typeface="Courier New" panose="02070309020205020404" pitchFamily="49" charset="0"/>
              </a:rPr>
              <a:t>신나는 사과 파티</a:t>
            </a:r>
            <a:r>
              <a:rPr kumimoji="0" lang="en-US" altLang="ko-KR" sz="2400" b="1" dirty="0">
                <a:ln w="0"/>
                <a:solidFill>
                  <a:srgbClr val="5B9BD5">
                    <a:lumMod val="50000"/>
                  </a:srgbClr>
                </a:solidFill>
                <a:latin typeface="Courier New" panose="02070309020205020404" pitchFamily="49" charset="0"/>
                <a:ea typeface="함초롬돋움" panose="020B0604000101010101" pitchFamily="50" charset="-127"/>
                <a:cs typeface="Courier New" panose="02070309020205020404" pitchFamily="49" charset="0"/>
              </a:rPr>
              <a:t>! </a:t>
            </a:r>
            <a:r>
              <a:rPr kumimoji="0" lang="ko-KR" altLang="en-US" sz="2400" b="1" dirty="0">
                <a:ln w="0"/>
                <a:solidFill>
                  <a:srgbClr val="5B9BD5">
                    <a:lumMod val="50000"/>
                  </a:srgbClr>
                </a:solidFill>
                <a:latin typeface="Courier New" panose="02070309020205020404" pitchFamily="49" charset="0"/>
                <a:ea typeface="함초롬돋움" panose="020B0604000101010101" pitchFamily="50" charset="-127"/>
                <a:cs typeface="Courier New" panose="02070309020205020404" pitchFamily="49" charset="0"/>
              </a:rPr>
              <a:t>배 터지게 먹자</a:t>
            </a:r>
            <a:r>
              <a:rPr kumimoji="0" lang="en-US" altLang="ko-KR" sz="2400" b="1" dirty="0">
                <a:ln w="0"/>
                <a:solidFill>
                  <a:srgbClr val="5B9BD5">
                    <a:lumMod val="50000"/>
                  </a:srgbClr>
                </a:solidFill>
                <a:latin typeface="Courier New" panose="02070309020205020404" pitchFamily="49" charset="0"/>
                <a:ea typeface="함초롬돋움" panose="020B0604000101010101" pitchFamily="50" charset="-127"/>
                <a:cs typeface="Courier New" panose="02070309020205020404" pitchFamily="49" charset="0"/>
              </a:rPr>
              <a:t>!</a:t>
            </a:r>
            <a:r>
              <a:rPr kumimoji="0" lang="en-US" altLang="ko-KR" sz="24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/>
                <a:ea typeface="함초롬돋움" panose="020B0604000101010101" pitchFamily="50" charset="-127"/>
                <a:cs typeface="함초롬돋움" panose="020B0604000101010101" pitchFamily="50" charset="-127"/>
              </a:rPr>
              <a:t> '</a:t>
            </a:r>
            <a:r>
              <a:rPr kumimoji="0" lang="en-US" altLang="ko-KR" sz="2400" b="1" dirty="0">
                <a:ln w="0"/>
                <a:solidFill>
                  <a:srgbClr val="5B9BD5">
                    <a:lumMod val="50000"/>
                  </a:srgbClr>
                </a:solidFill>
                <a:latin typeface="Courier New" panose="02070309020205020404" pitchFamily="49" charset="0"/>
                <a:ea typeface="함초롬돋움" panose="020B0604000101010101" pitchFamily="50" charset="-127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5" name="자유형 4"/>
          <p:cNvSpPr/>
          <p:nvPr/>
        </p:nvSpPr>
        <p:spPr>
          <a:xfrm>
            <a:off x="806335" y="3674224"/>
            <a:ext cx="5195454" cy="45719"/>
          </a:xfrm>
          <a:custGeom>
            <a:avLst/>
            <a:gdLst>
              <a:gd name="connsiteX0" fmla="*/ 0 w 3374967"/>
              <a:gd name="connsiteY0" fmla="*/ 0 h 0"/>
              <a:gd name="connsiteX1" fmla="*/ 3374967 w 3374967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374967">
                <a:moveTo>
                  <a:pt x="0" y="0"/>
                </a:moveTo>
                <a:lnTo>
                  <a:pt x="3374967" y="0"/>
                </a:lnTo>
              </a:path>
            </a:pathLst>
          </a:custGeom>
          <a:noFill/>
          <a:ln w="38100" cap="flat" cmpd="sng" algn="ctr">
            <a:solidFill>
              <a:srgbClr val="00B05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/>
              <a:cs typeface="+mn-cs"/>
            </a:endParaRPr>
          </a:p>
        </p:txBody>
      </p:sp>
      <p:sp>
        <p:nvSpPr>
          <p:cNvPr id="6" name="자유형 5"/>
          <p:cNvSpPr/>
          <p:nvPr/>
        </p:nvSpPr>
        <p:spPr>
          <a:xfrm>
            <a:off x="5956070" y="2768452"/>
            <a:ext cx="45719" cy="423635"/>
          </a:xfrm>
          <a:custGeom>
            <a:avLst/>
            <a:gdLst>
              <a:gd name="connsiteX0" fmla="*/ 0 w 0"/>
              <a:gd name="connsiteY0" fmla="*/ 789709 h 789709"/>
              <a:gd name="connsiteX1" fmla="*/ 0 w 0"/>
              <a:gd name="connsiteY1" fmla="*/ 0 h 789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789709">
                <a:moveTo>
                  <a:pt x="0" y="789709"/>
                </a:moveTo>
                <a:lnTo>
                  <a:pt x="0" y="0"/>
                </a:lnTo>
              </a:path>
            </a:pathLst>
          </a:custGeom>
          <a:noFill/>
          <a:ln w="38100" cap="flat" cmpd="sng" algn="ctr">
            <a:solidFill>
              <a:srgbClr val="7030A0"/>
            </a:solidFill>
            <a:prstDash val="solid"/>
            <a:miter lim="800000"/>
            <a:headEnd type="arrow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/>
              <a:cs typeface="+mn-cs"/>
            </a:endParaRPr>
          </a:p>
        </p:txBody>
      </p:sp>
      <p:sp>
        <p:nvSpPr>
          <p:cNvPr id="7" name="자유형 6"/>
          <p:cNvSpPr/>
          <p:nvPr/>
        </p:nvSpPr>
        <p:spPr>
          <a:xfrm>
            <a:off x="488013" y="1620982"/>
            <a:ext cx="60627" cy="1521229"/>
          </a:xfrm>
          <a:custGeom>
            <a:avLst/>
            <a:gdLst>
              <a:gd name="connsiteX0" fmla="*/ 0 w 0"/>
              <a:gd name="connsiteY0" fmla="*/ 822960 h 822960"/>
              <a:gd name="connsiteX1" fmla="*/ 0 w 0"/>
              <a:gd name="connsiteY1" fmla="*/ 0 h 822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822960">
                <a:moveTo>
                  <a:pt x="0" y="822960"/>
                </a:moveTo>
                <a:lnTo>
                  <a:pt x="0" y="0"/>
                </a:ln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arrow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/>
              <a:cs typeface="+mn-cs"/>
            </a:endParaRPr>
          </a:p>
        </p:txBody>
      </p:sp>
      <p:sp>
        <p:nvSpPr>
          <p:cNvPr id="8" name="자유형 7"/>
          <p:cNvSpPr/>
          <p:nvPr/>
        </p:nvSpPr>
        <p:spPr>
          <a:xfrm>
            <a:off x="1305098" y="4447309"/>
            <a:ext cx="7373389" cy="0"/>
          </a:xfrm>
          <a:custGeom>
            <a:avLst/>
            <a:gdLst>
              <a:gd name="connsiteX0" fmla="*/ 0 w 7373389"/>
              <a:gd name="connsiteY0" fmla="*/ 0 h 0"/>
              <a:gd name="connsiteX1" fmla="*/ 7373389 w 7373389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373389">
                <a:moveTo>
                  <a:pt x="0" y="0"/>
                </a:moveTo>
                <a:lnTo>
                  <a:pt x="7373389" y="0"/>
                </a:lnTo>
              </a:path>
            </a:pathLst>
          </a:custGeom>
          <a:noFill/>
          <a:ln w="38100" cap="flat" cmpd="sng" algn="ctr">
            <a:solidFill>
              <a:srgbClr val="4472C4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/>
              <a:cs typeface="+mn-cs"/>
            </a:endParaRPr>
          </a:p>
        </p:txBody>
      </p:sp>
      <p:sp>
        <p:nvSpPr>
          <p:cNvPr id="9" name="자유형 8"/>
          <p:cNvSpPr/>
          <p:nvPr/>
        </p:nvSpPr>
        <p:spPr>
          <a:xfrm>
            <a:off x="2298470" y="2068615"/>
            <a:ext cx="45719" cy="1073596"/>
          </a:xfrm>
          <a:custGeom>
            <a:avLst/>
            <a:gdLst>
              <a:gd name="connsiteX0" fmla="*/ 0 w 0"/>
              <a:gd name="connsiteY0" fmla="*/ 822960 h 822960"/>
              <a:gd name="connsiteX1" fmla="*/ 0 w 0"/>
              <a:gd name="connsiteY1" fmla="*/ 0 h 822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822960">
                <a:moveTo>
                  <a:pt x="0" y="822960"/>
                </a:moveTo>
                <a:lnTo>
                  <a:pt x="0" y="0"/>
                </a:lnTo>
              </a:path>
            </a:pathLst>
          </a:custGeom>
          <a:noFill/>
          <a:ln w="38100" cap="flat" cmpd="sng" algn="ctr">
            <a:solidFill>
              <a:srgbClr val="00B050"/>
            </a:solidFill>
            <a:prstDash val="solid"/>
            <a:miter lim="800000"/>
            <a:headEnd type="arrow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/>
              <a:cs typeface="+mn-cs"/>
            </a:endParaRPr>
          </a:p>
        </p:txBody>
      </p:sp>
      <p:sp>
        <p:nvSpPr>
          <p:cNvPr id="10" name="자유형 9"/>
          <p:cNvSpPr/>
          <p:nvPr/>
        </p:nvSpPr>
        <p:spPr>
          <a:xfrm flipV="1">
            <a:off x="6113388" y="4694488"/>
            <a:ext cx="79593" cy="989214"/>
          </a:xfrm>
          <a:custGeom>
            <a:avLst/>
            <a:gdLst>
              <a:gd name="connsiteX0" fmla="*/ 0 w 0"/>
              <a:gd name="connsiteY0" fmla="*/ 789709 h 789709"/>
              <a:gd name="connsiteX1" fmla="*/ 0 w 0"/>
              <a:gd name="connsiteY1" fmla="*/ 0 h 789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789709">
                <a:moveTo>
                  <a:pt x="0" y="789709"/>
                </a:moveTo>
                <a:lnTo>
                  <a:pt x="0" y="0"/>
                </a:lnTo>
              </a:path>
            </a:pathLst>
          </a:custGeom>
          <a:noFill/>
          <a:ln w="38100" cap="flat" cmpd="sng" algn="ctr">
            <a:solidFill>
              <a:srgbClr val="4472C4">
                <a:lumMod val="50000"/>
              </a:srgbClr>
            </a:solidFill>
            <a:prstDash val="solid"/>
            <a:miter lim="800000"/>
            <a:headEnd type="arrow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/>
              <a:cs typeface="+mn-cs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51682" y="1114063"/>
            <a:ext cx="205069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20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if </a:t>
            </a:r>
            <a:r>
              <a:rPr kumimoji="0" lang="ko-KR" altLang="en-US" sz="2000" dirty="0" err="1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조건문의</a:t>
            </a:r>
            <a:r>
              <a:rPr kumimoji="0" lang="ko-KR" altLang="en-US" sz="20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시작</a:t>
            </a:r>
            <a:endParaRPr kumimoji="0" lang="en-US" altLang="ko-KR" sz="200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130606" y="1637215"/>
            <a:ext cx="322279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20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실행 여부를 결정하는 조건</a:t>
            </a:r>
            <a:endParaRPr kumimoji="0" lang="en-US" altLang="ko-KR" sz="200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571999" y="2291176"/>
            <a:ext cx="3497109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20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조건식 끝에 붙이는 콜론 기호</a:t>
            </a:r>
            <a:endParaRPr kumimoji="0" lang="en-US" altLang="ko-KR" sz="200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369945" y="5730825"/>
            <a:ext cx="390122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20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조건이 참</a:t>
            </a:r>
            <a:r>
              <a:rPr kumimoji="0" lang="en-US" altLang="ko-KR" sz="20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en-US" altLang="ko-KR" sz="20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ourier New" panose="02070309020205020404" pitchFamily="49" charset="0"/>
                <a:ea typeface="함초롬돋움" panose="020B0604000101010101" pitchFamily="50" charset="-127"/>
                <a:cs typeface="Courier New" panose="02070309020205020404" pitchFamily="49" charset="0"/>
              </a:rPr>
              <a:t>True</a:t>
            </a:r>
            <a:r>
              <a:rPr kumimoji="0" lang="en-US" altLang="ko-KR" sz="20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r>
              <a:rPr kumimoji="0" lang="ko-KR" altLang="en-US" sz="20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이면 실행할 코드</a:t>
            </a:r>
            <a:endParaRPr kumimoji="0" lang="en-US" altLang="ko-KR" sz="200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99131" y="3882044"/>
            <a:ext cx="840935" cy="623454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/>
              <a:cs typeface="+mn-cs"/>
            </a:endParaRPr>
          </a:p>
        </p:txBody>
      </p:sp>
      <p:sp>
        <p:nvSpPr>
          <p:cNvPr id="16" name="자유형 15"/>
          <p:cNvSpPr/>
          <p:nvPr/>
        </p:nvSpPr>
        <p:spPr>
          <a:xfrm flipV="1">
            <a:off x="829677" y="4694488"/>
            <a:ext cx="79593" cy="989214"/>
          </a:xfrm>
          <a:custGeom>
            <a:avLst/>
            <a:gdLst>
              <a:gd name="connsiteX0" fmla="*/ 0 w 0"/>
              <a:gd name="connsiteY0" fmla="*/ 789709 h 789709"/>
              <a:gd name="connsiteX1" fmla="*/ 0 w 0"/>
              <a:gd name="connsiteY1" fmla="*/ 0 h 789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789709">
                <a:moveTo>
                  <a:pt x="0" y="789709"/>
                </a:moveTo>
                <a:lnTo>
                  <a:pt x="0" y="0"/>
                </a:lnTo>
              </a:path>
            </a:pathLst>
          </a:cu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headEnd type="arrow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/>
              <a:cs typeface="+mn-cs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49383" y="5730825"/>
            <a:ext cx="313389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20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들여쓰기</a:t>
            </a:r>
            <a:r>
              <a:rPr kumimoji="0" lang="en-US" altLang="ko-KR" sz="20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en-US" sz="2000" dirty="0" err="1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스페이스바</a:t>
            </a:r>
            <a:r>
              <a:rPr kumimoji="0" lang="ko-KR" altLang="en-US" sz="20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en-US" altLang="ko-KR" sz="20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</a:t>
            </a:r>
            <a:r>
              <a:rPr kumimoji="0" lang="ko-KR" altLang="en-US" sz="20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번 혹은 </a:t>
            </a:r>
            <a:r>
              <a:rPr kumimoji="0" lang="en-US" altLang="ko-KR" sz="20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TAB)</a:t>
            </a:r>
          </a:p>
        </p:txBody>
      </p:sp>
    </p:spTree>
    <p:extLst>
      <p:ext uri="{BB962C8B-B14F-4D97-AF65-F5344CB8AC3E}">
        <p14:creationId xmlns:p14="http://schemas.microsoft.com/office/powerpoint/2010/main" val="107278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 err="1">
                <a:solidFill>
                  <a:schemeClr val="tx1"/>
                </a:solidFill>
              </a:rPr>
              <a:t>조건식</a:t>
            </a:r>
            <a:r>
              <a:rPr lang="ko-KR" altLang="en-US" dirty="0">
                <a:solidFill>
                  <a:schemeClr val="tx1"/>
                </a:solidFill>
              </a:rPr>
              <a:t> 기본 표현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rgbClr val="000000"/>
                </a:solidFill>
              </a:rPr>
              <a:pPr/>
              <a:t>9</a:t>
            </a:fld>
            <a:endParaRPr lang="en-US" altLang="ko-KR">
              <a:solidFill>
                <a:srgbClr val="000000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387441" y="1295575"/>
            <a:ext cx="8369118" cy="4980534"/>
            <a:chOff x="-685800" y="981075"/>
            <a:chExt cx="10515600" cy="6257925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685800" y="981075"/>
              <a:ext cx="10515600" cy="4895850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681038" y="5876925"/>
              <a:ext cx="10506075" cy="1362075"/>
            </a:xfrm>
            <a:prstGeom prst="rect">
              <a:avLst/>
            </a:prstGeom>
          </p:spPr>
        </p:pic>
      </p:grpSp>
      <p:sp>
        <p:nvSpPr>
          <p:cNvPr id="7" name="직사각형 6"/>
          <p:cNvSpPr/>
          <p:nvPr/>
        </p:nvSpPr>
        <p:spPr>
          <a:xfrm>
            <a:off x="3286074" y="2942863"/>
            <a:ext cx="205069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2000" b="1" dirty="0">
                <a:ln w="0"/>
                <a:solidFill>
                  <a:srgbClr val="70AD47">
                    <a:lumMod val="75000"/>
                  </a:srgbClr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ourier New" panose="02070309020205020404" pitchFamily="49" charset="0"/>
                <a:ea typeface="함초롬돋움" panose="020B0604000101010101" pitchFamily="50" charset="-127"/>
                <a:cs typeface="Courier New" panose="02070309020205020404" pitchFamily="49" charset="0"/>
              </a:rPr>
              <a:t>True</a:t>
            </a:r>
            <a:r>
              <a:rPr kumimoji="0" lang="ko-KR" altLang="en-US" sz="2000" b="1" dirty="0">
                <a:ln w="0"/>
                <a:solidFill>
                  <a:srgbClr val="70AD47">
                    <a:lumMod val="75000"/>
                  </a:srgbClr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ourier New" panose="02070309020205020404" pitchFamily="49" charset="0"/>
                <a:ea typeface="함초롬돋움" panose="020B0604000101010101" pitchFamily="50" charset="-127"/>
                <a:cs typeface="Courier New" panose="02070309020205020404" pitchFamily="49" charset="0"/>
              </a:rPr>
              <a:t>이므로</a:t>
            </a:r>
            <a:endParaRPr kumimoji="0" lang="en-US" altLang="ko-KR" sz="2000" b="1" dirty="0">
              <a:ln w="0"/>
              <a:solidFill>
                <a:srgbClr val="70AD47">
                  <a:lumMod val="75000"/>
                </a:srgbClr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ourier New" panose="02070309020205020404" pitchFamily="49" charset="0"/>
              <a:ea typeface="함초롬돋움" panose="020B0604000101010101" pitchFamily="50" charset="-127"/>
              <a:cs typeface="Courier New" panose="020703090202050204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286074" y="4156521"/>
            <a:ext cx="205069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2000" b="1" dirty="0">
                <a:ln w="0"/>
                <a:solidFill>
                  <a:srgbClr val="70AD47">
                    <a:lumMod val="75000"/>
                  </a:srgbClr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ourier New" panose="02070309020205020404" pitchFamily="49" charset="0"/>
                <a:ea typeface="함초롬돋움" panose="020B0604000101010101" pitchFamily="50" charset="-127"/>
                <a:cs typeface="Courier New" panose="02070309020205020404" pitchFamily="49" charset="0"/>
              </a:rPr>
              <a:t>True</a:t>
            </a:r>
            <a:r>
              <a:rPr kumimoji="0" lang="ko-KR" altLang="en-US" sz="2000" b="1" dirty="0">
                <a:ln w="0"/>
                <a:solidFill>
                  <a:srgbClr val="70AD47">
                    <a:lumMod val="75000"/>
                  </a:srgbClr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ourier New" panose="02070309020205020404" pitchFamily="49" charset="0"/>
                <a:ea typeface="함초롬돋움" panose="020B0604000101010101" pitchFamily="50" charset="-127"/>
                <a:cs typeface="Courier New" panose="02070309020205020404" pitchFamily="49" charset="0"/>
              </a:rPr>
              <a:t>이므로</a:t>
            </a:r>
            <a:endParaRPr kumimoji="0" lang="en-US" altLang="ko-KR" sz="2000" b="1" dirty="0">
              <a:ln w="0"/>
              <a:solidFill>
                <a:srgbClr val="70AD47">
                  <a:lumMod val="75000"/>
                </a:srgbClr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ourier New" panose="02070309020205020404" pitchFamily="49" charset="0"/>
              <a:ea typeface="함초롬돋움" panose="020B0604000101010101" pitchFamily="50" charset="-127"/>
              <a:cs typeface="Courier New" panose="020703090202050204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86073" y="5309728"/>
            <a:ext cx="228345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2000" b="1" dirty="0">
                <a:ln w="0"/>
                <a:solidFill>
                  <a:srgbClr val="70AD47">
                    <a:lumMod val="75000"/>
                  </a:srgbClr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ourier New" panose="02070309020205020404" pitchFamily="49" charset="0"/>
                <a:ea typeface="함초롬돋움" panose="020B0604000101010101" pitchFamily="50" charset="-127"/>
                <a:cs typeface="Courier New" panose="02070309020205020404" pitchFamily="49" charset="0"/>
              </a:rPr>
              <a:t>False</a:t>
            </a:r>
            <a:r>
              <a:rPr kumimoji="0" lang="ko-KR" altLang="en-US" sz="2000" b="1" dirty="0">
                <a:ln w="0"/>
                <a:solidFill>
                  <a:srgbClr val="70AD47">
                    <a:lumMod val="75000"/>
                  </a:srgbClr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ourier New" panose="02070309020205020404" pitchFamily="49" charset="0"/>
                <a:ea typeface="함초롬돋움" panose="020B0604000101010101" pitchFamily="50" charset="-127"/>
                <a:cs typeface="Courier New" panose="02070309020205020404" pitchFamily="49" charset="0"/>
              </a:rPr>
              <a:t>이므로</a:t>
            </a:r>
            <a:endParaRPr kumimoji="0" lang="en-US" altLang="ko-KR" sz="2000" b="1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ourier New" panose="02070309020205020404" pitchFamily="49" charset="0"/>
              <a:ea typeface="함초롬돋움" panose="020B0604000101010101" pitchFamily="50" charset="-127"/>
              <a:cs typeface="Courier New" panose="020703090202050204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123187" y="3326505"/>
            <a:ext cx="205069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20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실행</a:t>
            </a:r>
            <a:endParaRPr kumimoji="0" lang="en-US" altLang="ko-KR" sz="2000" b="1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569526" y="4533070"/>
            <a:ext cx="205069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20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실행</a:t>
            </a:r>
            <a:endParaRPr kumimoji="0" lang="en-US" altLang="ko-KR" sz="2000" b="1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569526" y="5441634"/>
            <a:ext cx="205069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20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실행하지 않고 건너뜀</a:t>
            </a:r>
            <a:endParaRPr kumimoji="0" lang="en-US" altLang="ko-KR" sz="2000" b="1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278413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HY헤드라인M"/>
        <a:ea typeface="HY헤드라인M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4375</TotalTime>
  <Words>1519</Words>
  <Application>Microsoft Office PowerPoint</Application>
  <PresentationFormat>화면 슬라이드 쇼(4:3)</PresentationFormat>
  <Paragraphs>344</Paragraphs>
  <Slides>32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42" baseType="lpstr">
      <vt:lpstr>HY헤드라인M</vt:lpstr>
      <vt:lpstr>굴림</vt:lpstr>
      <vt:lpstr>맑은 고딕</vt:lpstr>
      <vt:lpstr>함초롬돋움</vt:lpstr>
      <vt:lpstr>Arial</vt:lpstr>
      <vt:lpstr>Calibri</vt:lpstr>
      <vt:lpstr>Consolas</vt:lpstr>
      <vt:lpstr>Courier New</vt:lpstr>
      <vt:lpstr>Wingdings</vt:lpstr>
      <vt:lpstr>기본 디자인</vt:lpstr>
      <vt:lpstr>IT 개론</vt:lpstr>
      <vt:lpstr>목차</vt:lpstr>
      <vt:lpstr>1. 불리언 표현식</vt:lpstr>
      <vt:lpstr>1. 불리언 표현식</vt:lpstr>
      <vt:lpstr>1. 불리언 표현식</vt:lpstr>
      <vt:lpstr>1. 불리언 표현식</vt:lpstr>
      <vt:lpstr>조건식 기본 표현</vt:lpstr>
      <vt:lpstr>조건식 기본 표현</vt:lpstr>
      <vt:lpstr>조건식 기본 표현</vt:lpstr>
      <vt:lpstr>조건식 기본 표현</vt:lpstr>
      <vt:lpstr>조건식 기본 표현</vt:lpstr>
      <vt:lpstr>조건식 기본 표현</vt:lpstr>
      <vt:lpstr>조건식 기본 표현</vt:lpstr>
      <vt:lpstr>조건식 기본 표현</vt:lpstr>
      <vt:lpstr>조건식 기본 표현</vt:lpstr>
      <vt:lpstr>조건식 기본 표현</vt:lpstr>
      <vt:lpstr>조건식 기본 표현</vt:lpstr>
      <vt:lpstr>1. 불리언 표현식</vt:lpstr>
      <vt:lpstr>1. 불리언 표현식</vt:lpstr>
      <vt:lpstr>1. 불리언 표현식</vt:lpstr>
      <vt:lpstr>2. 조건 논리의 기본 개념</vt:lpstr>
      <vt:lpstr>2. 조건 논리의 기본 개념</vt:lpstr>
      <vt:lpstr>2. 조건 논리의 기본 개념</vt:lpstr>
      <vt:lpstr>2. 조건 논리의 기본 개념</vt:lpstr>
      <vt:lpstr>2. 조건 논리의 기본 개념</vt:lpstr>
      <vt:lpstr>2. 조건 논리의 기본 개념</vt:lpstr>
      <vt:lpstr>2. 조건 논리의 기본 개념</vt:lpstr>
      <vt:lpstr>2. 조건 논리의 기본 개념</vt:lpstr>
      <vt:lpstr>2. 조건 논리의 기본 개념</vt:lpstr>
      <vt:lpstr>2. 조건 논리의 기본 개념</vt:lpstr>
      <vt:lpstr>2. 조건 논리의 기본 개념</vt:lpstr>
      <vt:lpstr>2. 조건 논리의 기본 개념 _ Test1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kth</dc:creator>
  <cp:lastModifiedBy>park sungho</cp:lastModifiedBy>
  <cp:revision>449</cp:revision>
  <cp:lastPrinted>2016-03-16T02:14:37Z</cp:lastPrinted>
  <dcterms:created xsi:type="dcterms:W3CDTF">2008-04-05T09:00:23Z</dcterms:created>
  <dcterms:modified xsi:type="dcterms:W3CDTF">2019-09-10T19:21:41Z</dcterms:modified>
</cp:coreProperties>
</file>