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49" r:id="rId4"/>
    <p:sldId id="345" r:id="rId5"/>
    <p:sldId id="259" r:id="rId6"/>
    <p:sldId id="264" r:id="rId7"/>
    <p:sldId id="287" r:id="rId8"/>
    <p:sldId id="288" r:id="rId9"/>
    <p:sldId id="289" r:id="rId10"/>
    <p:sldId id="290" r:id="rId11"/>
    <p:sldId id="33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32" r:id="rId22"/>
    <p:sldId id="333" r:id="rId23"/>
    <p:sldId id="302" r:id="rId24"/>
    <p:sldId id="304" r:id="rId25"/>
    <p:sldId id="308" r:id="rId26"/>
    <p:sldId id="309" r:id="rId27"/>
    <p:sldId id="310" r:id="rId28"/>
    <p:sldId id="311" r:id="rId29"/>
    <p:sldId id="312" r:id="rId30"/>
    <p:sldId id="316" r:id="rId31"/>
    <p:sldId id="313" r:id="rId32"/>
    <p:sldId id="317" r:id="rId33"/>
    <p:sldId id="314" r:id="rId34"/>
    <p:sldId id="315" r:id="rId35"/>
    <p:sldId id="335" r:id="rId36"/>
    <p:sldId id="336" r:id="rId37"/>
    <p:sldId id="334" r:id="rId38"/>
    <p:sldId id="305" r:id="rId39"/>
    <p:sldId id="306" r:id="rId40"/>
    <p:sldId id="321" r:id="rId41"/>
    <p:sldId id="307" r:id="rId42"/>
    <p:sldId id="322" r:id="rId43"/>
    <p:sldId id="337" r:id="rId44"/>
    <p:sldId id="323" r:id="rId45"/>
    <p:sldId id="324" r:id="rId46"/>
    <p:sldId id="325" r:id="rId47"/>
    <p:sldId id="339" r:id="rId48"/>
    <p:sldId id="326" r:id="rId49"/>
    <p:sldId id="340" r:id="rId5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40B"/>
    <a:srgbClr val="313437"/>
    <a:srgbClr val="0000FF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463F2-1E19-4374-991C-3F8B9382458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749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ArithmeticError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……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'_', '__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build_class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__', '__debug__', '__doc__', '__import__', '__loader__', '__name__', '__package__', '__spec__', 'abs', 'all', 'any',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'bin', 'bool',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bytearray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'bytes', 'callable',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'compile', 'complex', 'copyright', 'credits',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divmod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'enumerate',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'exec', 'exit', 'filter', 'float', 'format',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'hash', 'help', 'hex', 'id', 'input',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issubclass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'license', 'list', 'locals', 'map', 'max',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memoryview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'min', 'next', 'object',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oct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'open',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'pow', 'print', 'property', 'quit', 'range',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'reversed', 'round', 'set',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'slice', 'sorted',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'sum', 'super', 'tuple', 'type', 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'zip']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iterable</a:t>
            </a:r>
            <a:r>
              <a:rPr lang="ko-KR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과</a:t>
            </a:r>
            <a:r>
              <a:rPr lang="en-US" altLang="ko-KR" sz="24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iterator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언어에는 이미 만들어서 제공하는 함수들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dir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(__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builtins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입력하면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함수 리스트를 볼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어떤 것들이 있는지 학습하고 적절히 사용할 줄 아는 것이 중요하다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iterable : str, list, tuple, set, dict</a:t>
            </a:r>
          </a:p>
          <a:p>
            <a:pPr marL="457200" lvl="1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(__iter__ </a:t>
            </a:r>
            <a:r>
              <a:rPr lang="ko-KR" altLang="en-US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메소드를 갖는 객체들</a:t>
            </a:r>
            <a:r>
              <a:rPr lang="en-US" altLang="ko-KR" sz="2200" b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lang="en-US" altLang="ko-KR" sz="2200" b="1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25701"/>
              </p:ext>
            </p:extLst>
          </p:nvPr>
        </p:nvGraphicFramePr>
        <p:xfrm>
          <a:off x="467544" y="1061160"/>
          <a:ext cx="8136904" cy="54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abs(-4)</a:t>
                      </a:r>
                    </a:p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abs(-5.3)</a:t>
                      </a:r>
                    </a:p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5.3</a:t>
                      </a:r>
                    </a:p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abs(2)</a:t>
                      </a:r>
                    </a:p>
                    <a:p>
                      <a:pPr latinLnBrk="1"/>
                      <a:r>
                        <a:rPr lang="de-DE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all(iterable)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모두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</a:t>
                      </a:r>
                      <a:endPara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all([1,2,3])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all([0,1,2,3])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</a:t>
                      </a:r>
                      <a:r>
                        <a:rPr lang="en-US" altLang="ko-KR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a','b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'})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all({'a', 'b', ' '})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all({'a', 'b', ''})</a:t>
                      </a:r>
                    </a:p>
                    <a:p>
                      <a:pPr latinLnBrk="1"/>
                      <a:r>
                        <a:rPr lang="en-US" altLang="ko-KR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all((1,2,3))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all('hello')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all({1:'one', 2:'two'})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all({0:'zero'})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0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3779"/>
              </p:ext>
            </p:extLst>
          </p:nvPr>
        </p:nvGraphicFramePr>
        <p:xfrm>
          <a:off x="467544" y="1061160"/>
          <a:ext cx="8136904" cy="258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any(iterable)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적어도 하나가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</a:t>
                      </a:r>
                      <a:endPara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any([1,2,3])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any([0,1,2,3])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any({'a','b'})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17032"/>
            <a:ext cx="31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모두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221088"/>
            <a:ext cx="4374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bool(0)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외의 다른 수는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bool([])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리스트는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bool({})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사전은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bool('')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4221088"/>
            <a:ext cx="4024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bool(False)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bool(())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튜플은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bool(set())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빈 집합은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1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7422"/>
              </p:ext>
            </p:extLst>
          </p:nvPr>
        </p:nvGraphicFramePr>
        <p:xfrm>
          <a:off x="467544" y="1061160"/>
          <a:ext cx="8136904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bin(10)  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oct(10)  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'0o12'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hex(10)  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10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을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진수로 변환</a:t>
                      </a:r>
                      <a:endParaRPr lang="en-US" altLang="ko-KR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'0xa'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아스키코드 </a:t>
                      </a:r>
                      <a:r>
                        <a:rPr lang="ko-KR" altLang="en-US" b="1">
                          <a:latin typeface="맑은 고딕"/>
                          <a:ea typeface="맑은 고딕"/>
                        </a:rPr>
                        <a:t>→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문자로 변환</a:t>
                      </a:r>
                      <a:endPara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함수는 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b="1" baseline="0">
                          <a:latin typeface="맑은 고딕"/>
                          <a:ea typeface="맑은 고딕"/>
                        </a:rPr>
                        <a:t>→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아스키코드로 변환</a:t>
                      </a:r>
                      <a:endPara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print(ord('a'))</a:t>
                      </a:r>
                    </a:p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97</a:t>
                      </a:r>
                    </a:p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print(chr(65)</a:t>
                      </a:r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ko-KR" altLang="en-US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altLang="ko-KR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int(5.3)</a:t>
                      </a:r>
                    </a:p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int(5.8)</a:t>
                      </a:r>
                    </a:p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fr-FR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y = float(2)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 = float(0)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print(y,z)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2.0 0.0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 = complex(5)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(5+0j)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62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74920"/>
              </p:ext>
            </p:extLst>
          </p:nvPr>
        </p:nvGraphicFramePr>
        <p:xfrm>
          <a:off x="179512" y="1124744"/>
          <a:ext cx="8784976" cy="5045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[1,2,3]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 = (1,3,5)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{5,6,7}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 = {1:'one', 2:'two'}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 = str(L)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str(T)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str(S)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str(D)</a:t>
                      </a:r>
                      <a:endParaRPr lang="en-US" altLang="ko-KR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'[1, 2, 3]'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x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'(1, 3, 5)'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'{5, 6, 7}'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"{1: 'one', 2: 'two'}"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string = "python"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 = list(string); b = list(T); c = list(S); d = list(D)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print(a, b, c, d)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['p', 'y', 't', 'h', 'o', 'n'] [1, 3, 5] [5, 6, 7] [1, 2]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7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13266"/>
              </p:ext>
            </p:extLst>
          </p:nvPr>
        </p:nvGraphicFramePr>
        <p:xfrm>
          <a:off x="179512" y="1124744"/>
          <a:ext cx="8784976" cy="529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string = "python"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[1,2,3]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{5,6,7}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 = {1: 'one', 2: 'two'}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 = tuple(string)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tuple(L)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tuple(S)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z = tuple(D)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('p', 'y', 't', 'h', 'o', 'n')</a:t>
                      </a:r>
                    </a:p>
                    <a:p>
                      <a:pPr latinLnBrk="1"/>
                      <a:r>
                        <a:rPr lang="es-E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print(x,y,z)</a:t>
                      </a:r>
                    </a:p>
                    <a:p>
                      <a:pPr latinLnBrk="1"/>
                      <a:r>
                        <a:rPr lang="es-E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2, 3) (5, 6, 7) (1, 2)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T = (1,3,4,6,3,2,5,6)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w = set(string)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x = set(L)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y = set(T)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z = set(D)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w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{'n', 'p', 'h', 't', 'o', 'y'}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print(x,y,z)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{1, 2, 3} {1, 2, 3, 4, 5, 6} {1, 2}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5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903"/>
              </p:ext>
            </p:extLst>
          </p:nvPr>
        </p:nvGraphicFramePr>
        <p:xfrm>
          <a:off x="179512" y="1124744"/>
          <a:ext cx="8784976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 = ['red', 'yellow', 'blue']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E = enumerate(L)</a:t>
                      </a:r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튜플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</a:t>
                      </a:r>
                      <a:endParaRPr lang="pl-PL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EL = list(E)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print(EL)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[(0, 'red'), (1, 'yellow'), (2, 'blue')]</a:t>
                      </a:r>
                      <a:endParaRPr lang="en-US" altLang="ko-KR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for i in enumerate(L):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print(i)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(0, 'red')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(1, 'yellow')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(2, 'blue')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a = 10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print(id(a))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504091232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x = 'python'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print(id(x))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4807136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2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31019"/>
              </p:ext>
            </p:extLst>
          </p:nvPr>
        </p:nvGraphicFramePr>
        <p:xfrm>
          <a:off x="179512" y="1124744"/>
          <a:ext cx="8784976" cy="417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isinstance(a, int)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isinstance(3.5, float)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isinstance([1], list)</a:t>
                      </a:r>
                    </a:p>
                    <a:p>
                      <a:pPr latinLnBrk="1"/>
                      <a:r>
                        <a:rPr lang="pl-PL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list(zip([1,3,5],[2,4,6]))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2), (3, 4), (5, 6)]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list(zip([1,2,3], "abc"))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'a'), (2, 'b'), (3, 'c')]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list(zip([1,3,5],{7,8,9}, (10,20,30)))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[(1, 8, 10), (3, 9, 20), (5, 7, 30)]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9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구조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636912"/>
            <a:ext cx="2592288" cy="17281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96" y="227687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771800" y="227687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11760" y="436510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9658" y="1916832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6181" y="19168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4725144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2708920"/>
            <a:ext cx="25827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count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count += 1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779912" y="3356992"/>
            <a:ext cx="648072" cy="288032"/>
          </a:xfrm>
          <a:prstGeom prst="rightArrow">
            <a:avLst/>
          </a:prstGeom>
          <a:noFill/>
          <a:ln>
            <a:solidFill>
              <a:srgbClr val="7E0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2492896"/>
            <a:ext cx="3147015" cy="2246769"/>
          </a:xfrm>
          <a:prstGeom prst="rect">
            <a:avLst/>
          </a:prstGeom>
          <a:noFill/>
          <a:ln w="25400"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multiply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(a,b):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count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9928" y="2060848"/>
            <a:ext cx="232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multiply</a:t>
            </a:r>
            <a:endParaRPr lang="ko-KR" altLang="en-US" sz="2000" b="1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4797152"/>
            <a:ext cx="3255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반환값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(return)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58052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두 함수는 같은 기능을 하는 함수이다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 받아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a*b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 추상화를 통하여 함수의 기능을 숨김을 보여준다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1340768"/>
            <a:ext cx="3255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(parameter)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124744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 개념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 내장 함수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변수와 지역 변수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(lambda)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함수와 재귀 함수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간단한 함수 형태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 없는 경우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없을 수도 있다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괄호로 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출력이 없을 수도 있다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구문이 없다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2924944"/>
            <a:ext cx="4897495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hello():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print('hello 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print('hello python~')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main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–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여기에서 프로그램 수행 시작</a:t>
            </a:r>
            <a:endParaRPr lang="en-US" altLang="ko-KR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print('start of the program')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print('middle of the program')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print('end of the program')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3159351" cy="187220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1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매개변수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없으면 빈 괄호로 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입력이 여러 개일 수도 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0" lvl="2" indent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세 과목 성적을 입력으로 받아서 평균을 구한다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2348880"/>
            <a:ext cx="3429144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add_to_ten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a in range(11):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5157192"/>
            <a:ext cx="41344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average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(kor, eng, math)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sum = kor + eng + math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avg = sum / 3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endParaRPr lang="ko-KR" altLang="en-US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마찬가지로 함수를 호출한 자리에는 함수의 반환값이 대체된다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정수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입력받아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합을 구하는 프로그램을 함수로 작성하시오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429000"/>
            <a:ext cx="8038675" cy="3016210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add_to_n(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sum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a in range(n+1):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sum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main    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여기에서부터 프로그램이 수행됨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x = int(input('Enter n : '))</a:t>
            </a:r>
          </a:p>
          <a:p>
            <a:pPr algn="l"/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= add_to_n(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add_to_n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함수 호출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add_to_n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함수 수행됨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print(y)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9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반환값이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있을 수도 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처리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반환하고자 하는 값들을 콤마로 분리하여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반환하고자 하는 값들을 튜플로 묶어서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입력받아서 두 수의 합과 두 수의 곱을 반환하는 함수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933056"/>
            <a:ext cx="666079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def add_multiply(a,b):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x = a +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y = a *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x,y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#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(x,y)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라고 해도 된다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ko-KR" altLang="en-US" sz="2000" b="1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373216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파이썬에서는 데이터를 콤마로 분리하면 튜플로 인식한다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사용자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정의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반환값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(return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800100" lvl="1" indent="-342900"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main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두 수를 입력받아 함수로 넘겨서 두 수의 합과 곱을 반환한다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852936"/>
            <a:ext cx="8565165" cy="3170099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add_multiply(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sum = x +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mult = x *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튜플로 반환한다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'__main__':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main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임을 이렇게 표현하기도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 = int(input('Enter a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b = int(input('Enter b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= add_multiply(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print(m,n)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3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기본값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호출할 때 인수를 넘겨주지 않아도 인수가 자신의 기본값을 취하도록 하는 기능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708920"/>
            <a:ext cx="3429144" cy="2862322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inc(a,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step=1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a + step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 = inc(10)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= inc(10, 50)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270892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매개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에는 반드시 인자값을 넘겨야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매개 변수인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에는 값을 넘기면 넘기는 값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값을 넘기지 않으면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이용된다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0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기본값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기본값이 정의된 인수 다음에 기본값이 없는 인수가 올 수 없다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인수가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개인 경우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492896"/>
            <a:ext cx="8280920" cy="1000274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inc(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step=1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a):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a + step</a:t>
            </a:r>
          </a:p>
          <a:p>
            <a:pPr algn="l"/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SyntaxError: non-default argument follows default argument</a:t>
            </a:r>
            <a:endParaRPr lang="ko-KR" altLang="en-US" sz="19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077072"/>
            <a:ext cx="7994496" cy="2446824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b=1, c=2):   # OK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foo2(a, b, c=10):   # OK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foo3(a, b=1, c):    # error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a + b + c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SyntaxError: non-default argument follows default argument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52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이름으로 값을 전달하는 방식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2276872"/>
            <a:ext cx="8280920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area(x, y):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y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area(10,5)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매개변수와 값을 같이 적어 준다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area(10,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    # OK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area(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5)    # error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non-keyword arg after keyword arg</a:t>
            </a:r>
          </a:p>
        </p:txBody>
      </p:sp>
    </p:spTree>
    <p:extLst>
      <p:ext uri="{BB962C8B-B14F-4D97-AF65-F5344CB8AC3E}">
        <p14:creationId xmlns:p14="http://schemas.microsoft.com/office/powerpoint/2010/main" val="293112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인수의 위치는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보통의 인수 이후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276872"/>
            <a:ext cx="5256584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volume(x,y,z):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y * z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volume(1,3,5)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volume(y=7,z=5,x=2)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volume(z=2,x=4,y=5)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volume(5, z=10, y=2)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volume(5, x=2, z=20)   # error</a:t>
            </a:r>
          </a:p>
        </p:txBody>
      </p:sp>
    </p:spTree>
    <p:extLst>
      <p:ext uri="{BB962C8B-B14F-4D97-AF65-F5344CB8AC3E}">
        <p14:creationId xmlns:p14="http://schemas.microsoft.com/office/powerpoint/2010/main" val="171423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고정되지 않은 수의 인수를 함수에 전달하는 방법이 있다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정의할 때 인수 목록에 반드시 넘겨야 하는 고정 인수를 우선 나열하고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나머지를 </a:t>
            </a:r>
            <a:r>
              <a:rPr lang="ko-KR" altLang="en-US" sz="2200" b="1" u="sng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형식으로 한꺼번에 받는다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068960"/>
            <a:ext cx="2664296" cy="3308598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</a:t>
            </a:r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*b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print(a, b)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TypeError: ……	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foo(5)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5 ()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foo(5,6)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5 (6,)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foo(1,2,3,4,5)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1 (2, 3, 4, 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1800" y="3068960"/>
            <a:ext cx="6224781" cy="2139047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def avg(first, </a:t>
            </a:r>
            <a:r>
              <a:rPr lang="en-US" altLang="ko-KR" sz="19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*rest</a:t>
            </a:r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	return (first+sum(rest))/(1+len(rest))</a:t>
            </a:r>
          </a:p>
          <a:p>
            <a:pPr algn="l"/>
            <a:endParaRPr lang="en-US" altLang="ko-KR" sz="19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avg(10,20)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15.0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&gt;&gt;&gt; avg(10,20,30,40,50)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30.0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7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6316" y="2956820"/>
            <a:ext cx="5762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>
                <a:ln w="0"/>
                <a:solidFill>
                  <a:srgbClr val="FF000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def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>
                <a:ln w="0"/>
                <a:solidFill>
                  <a:srgbClr val="00B05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function()</a:t>
            </a:r>
            <a:r>
              <a:rPr kumimoji="0" lang="en-US" altLang="ko-KR" sz="3200" b="1" dirty="0">
                <a:ln w="0"/>
                <a:solidFill>
                  <a:srgbClr val="7030A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</a:t>
            </a:r>
            <a:r>
              <a:rPr kumimoji="0" lang="en-US" altLang="ko-KR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print(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en-US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안녕</a:t>
            </a:r>
            <a:r>
              <a:rPr kumimoji="0" lang="en-US" altLang="ko-KR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, </a:t>
            </a:r>
            <a:r>
              <a:rPr kumimoji="0" lang="ko-KR" altLang="en-US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함수</a:t>
            </a:r>
            <a:r>
              <a:rPr kumimoji="0" lang="en-US" altLang="ko-KR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!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en-US" altLang="ko-KR" sz="3200" b="1" dirty="0">
                <a:ln w="0"/>
                <a:solidFill>
                  <a:srgbClr val="5B9BD5">
                    <a:lumMod val="50000"/>
                  </a:srgbClr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378133" y="2057400"/>
            <a:ext cx="0" cy="10287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>
            <a:off x="4297680" y="4526480"/>
            <a:ext cx="0" cy="1485700"/>
          </a:xfrm>
          <a:prstGeom prst="straightConnector1">
            <a:avLst/>
          </a:prstGeom>
          <a:noFill/>
          <a:ln w="28575" cap="flat" cmpd="sng" algn="ctr">
            <a:solidFill>
              <a:srgbClr val="1F4E7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>
          <a:xfrm flipV="1">
            <a:off x="3947160" y="2438400"/>
            <a:ext cx="0" cy="64770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899160" y="1469788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정의한다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(define)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69970" y="1925064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이름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4750" y="601218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함수가 실행할 코드</a:t>
            </a:r>
            <a:endParaRPr kumimoji="0" lang="en-US" altLang="ko-KR" sz="2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 예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>
              <a:buNone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772816"/>
            <a:ext cx="4248472" cy="1323439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test_args(arg, *args):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print("arg :", arg)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x in args: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print("in args :",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49808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test_args(1, 2, 3, 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3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4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test_args(4, 'red', 'blue',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4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red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blue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in args : 5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0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 처리하기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미리 정의되어 있지 않은 키워드 인수를 받으려면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정의할 때 마지막에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**kw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기술한다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전달받는 형식은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키는 키워드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키워드 인수로 전달되는 값이 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645024"/>
            <a:ext cx="498085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foo(x, y,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print(x,y)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print(kw)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foo(x=5, y=6,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z=7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5 6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{'z': 7}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foo(x=10, y=20,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a=1, b=2, c=3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10 20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{'c': 3, 'b': 2, 'a': 1}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1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 처리하기 예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55765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test_kwargs(arg, **kwargs):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print("arg :", arg)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key in kwargs: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print(kwargs[key])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356992"/>
            <a:ext cx="6955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test_kwargs(10, a="one", b="two", c="three")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arg :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0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함수의 인수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 리스트와 정의되지 않은 키워드 인수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 인수 리스트는 튜플로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키워드 인수는 사전으로 처리된다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780928"/>
            <a:ext cx="4557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foo(a, b,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print(a,b)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print(args)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print(kw)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foo(1,2,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c=5,d=10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(3, 4)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{'c': 5, 'd': 10}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1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전역 변수와 지역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전체에서 사용 가능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내에서만 사용 가능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2236510" cy="255454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9695" y="2420888"/>
            <a:ext cx="6109365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"&lt;pyshell#94&gt;",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name 'a' is not defined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013176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변수만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587727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변수만 있음</a:t>
            </a:r>
          </a:p>
        </p:txBody>
      </p:sp>
    </p:spTree>
    <p:extLst>
      <p:ext uri="{BB962C8B-B14F-4D97-AF65-F5344CB8AC3E}">
        <p14:creationId xmlns:p14="http://schemas.microsoft.com/office/powerpoint/2010/main" val="393678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전역 변수와 지역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2236510" cy="378565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268760"/>
            <a:ext cx="5400600" cy="40934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UnboundLocalError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local variable 'a' referenced before assignment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5085184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이름은 같지만 </a:t>
            </a:r>
            <a:r>
              <a:rPr lang="ko-KR" altLang="en-US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 </a:t>
            </a:r>
            <a:r>
              <a:rPr lang="en-US" altLang="ko-KR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는 다른 변수임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5373216"/>
            <a:ext cx="537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함수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foo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내에 지역 변수로 있기 때문에 전역 변수를 참조하지 않는다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지역 변수가 사용하려고 할 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만들어지지 않았기 때문에 에러이다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13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전역 변수와 지역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2376264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a = 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72008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844824"/>
            <a:ext cx="6250429" cy="470898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a = 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print(a)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"&lt;pyshell#142&gt;",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NameError: name 'a' is not defined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38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6.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전역 변수와 지역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340768"/>
            <a:ext cx="3288080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foo():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s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print('2 :', 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s = "I learn Java"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print('3 :', s)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 = "I learn Python"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print('1 :', 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print('4 :', s)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2577997" cy="99573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1340768"/>
            <a:ext cx="3147015" cy="40934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foo(x,y):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global a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 = 10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x,y = y,x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b = 20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 = 30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print(a,b,x,y)</a:t>
            </a:r>
          </a:p>
          <a:p>
            <a:pPr algn="l"/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a,b,x,y = 11,22,33,44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foo(100,200)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print(a,b,x,y)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19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함수의 정의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이름없는 한 줄짜리 함수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함수는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사용하지 않는다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함수의 몸체는 문이 아닌 하나의 식이다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3068960"/>
            <a:ext cx="4745210" cy="46166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lambda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인수들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 : &lt;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반환할 식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861048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lambda  : 1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2107488" y="4221088"/>
            <a:ext cx="464" cy="936104"/>
          </a:xfrm>
          <a:prstGeom prst="straightConnector1">
            <a:avLst/>
          </a:prstGeom>
          <a:ln>
            <a:solidFill>
              <a:srgbClr val="7E04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9840" y="515719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인수는 없음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12008" y="4221088"/>
            <a:ext cx="0" cy="432048"/>
          </a:xfrm>
          <a:prstGeom prst="straightConnector1">
            <a:avLst/>
          </a:prstGeom>
          <a:ln>
            <a:solidFill>
              <a:srgbClr val="7E04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0620" y="465313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861048"/>
            <a:ext cx="313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lambda x, y : x + y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509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5575" y="4509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반환할 값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6300192" y="4221088"/>
            <a:ext cx="144016" cy="432048"/>
          </a:xfrm>
          <a:prstGeom prst="rightBrace">
            <a:avLst/>
          </a:prstGeom>
          <a:ln w="28575">
            <a:solidFill>
              <a:srgbClr val="313437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오른쪽 중괄호 21"/>
          <p:cNvSpPr/>
          <p:nvPr/>
        </p:nvSpPr>
        <p:spPr>
          <a:xfrm>
            <a:off x="7452320" y="4149080"/>
            <a:ext cx="144016" cy="576064"/>
          </a:xfrm>
          <a:prstGeom prst="rightBrace">
            <a:avLst/>
          </a:prstGeom>
          <a:ln w="28575">
            <a:solidFill>
              <a:srgbClr val="313437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4679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916832"/>
            <a:ext cx="3711272" cy="224676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add(x,y):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x+y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add(2,3)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add('hello', 'world')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'helloworld'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2276872"/>
            <a:ext cx="4134465" cy="163121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= lambda x, y: x + y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add(2,3)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add('hello', 'world')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'helloworld'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211960" y="3068960"/>
            <a:ext cx="432048" cy="144016"/>
          </a:xfrm>
          <a:prstGeom prst="rightArrow">
            <a:avLst/>
          </a:prstGeom>
          <a:solidFill>
            <a:srgbClr val="313437"/>
          </a:solidFill>
          <a:ln w="9525" cap="flat" cmpd="sng" algn="ctr">
            <a:solidFill>
              <a:srgbClr val="3134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5811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import math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square_root = lambda x: math.sqrt(x)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square_root(100)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5580112" y="1988840"/>
            <a:ext cx="0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60032" y="1556792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</a:p>
        </p:txBody>
      </p:sp>
    </p:spTree>
    <p:extLst>
      <p:ext uri="{BB962C8B-B14F-4D97-AF65-F5344CB8AC3E}">
        <p14:creationId xmlns:p14="http://schemas.microsoft.com/office/powerpoint/2010/main" val="259719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131" y="1303280"/>
            <a:ext cx="629261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def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 </a:t>
            </a:r>
            <a:r>
              <a:rPr kumimoji="0" lang="en-US" altLang="ko-KR" sz="3200" b="1" dirty="0" err="1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print_root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3200" b="1" dirty="0">
                <a:ln w="0"/>
                <a:solidFill>
                  <a:srgbClr val="FF000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a, b, c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):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	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ko-KR" altLang="en-US" sz="3200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함수 내용</a:t>
            </a:r>
            <a:r>
              <a:rPr kumimoji="0" lang="en-US" altLang="ko-KR" sz="3200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…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err="1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print_root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(</a:t>
            </a:r>
            <a:r>
              <a:rPr kumimoji="0" lang="en-US" altLang="ko-KR" sz="3200" b="1" dirty="0">
                <a:ln w="0"/>
                <a:solidFill>
                  <a:srgbClr val="7030A0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x, y, z</a:t>
            </a:r>
            <a:r>
              <a:rPr kumimoji="0" lang="en-US" altLang="ko-KR" sz="3200" b="1" dirty="0">
                <a:ln w="0"/>
                <a:solidFill>
                  <a:prstClr val="black"/>
                </a:solidFill>
                <a:latin typeface="Courier New" panose="02070309020205020404" pitchFamily="49" charset="0"/>
                <a:ea typeface="함초롬돋움" panose="020B0604000101010101" pitchFamily="50" charset="-127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370022" y="2019300"/>
            <a:ext cx="1059089" cy="35176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>
          <a:xfrm flipH="1">
            <a:off x="4572000" y="3360664"/>
            <a:ext cx="2119745" cy="395996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직선 연결선 5"/>
          <p:cNvCxnSpPr/>
          <p:nvPr/>
        </p:nvCxnSpPr>
        <p:spPr>
          <a:xfrm flipH="1">
            <a:off x="3303917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5979619" y="2371060"/>
            <a:ext cx="1503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kumimoji="0" lang="en-US" altLang="ko-KR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492" y="2898999"/>
            <a:ext cx="1503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</a:t>
            </a:r>
            <a:endParaRPr kumimoji="0" lang="en-US" altLang="ko-K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131" y="4586685"/>
            <a:ext cx="8096476" cy="16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추가됨으로서 이전에는 함수 밖의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참조했지만 지금은 괄호 안에 주어진 세 개의 </a:t>
            </a:r>
            <a:r>
              <a:rPr kumimoji="0" lang="ko-KR" altLang="en-US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실행인자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y, z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 b, c</a:t>
            </a:r>
            <a:r>
              <a:rPr kumimoji="0" lang="ko-KR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결정된다</a:t>
            </a:r>
            <a:r>
              <a:rPr kumimoji="0" lang="en-US" altLang="ko-KR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992382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11" name="직선 연결선 10"/>
          <p:cNvCxnSpPr/>
          <p:nvPr/>
        </p:nvCxnSpPr>
        <p:spPr>
          <a:xfrm flipH="1">
            <a:off x="4715823" y="2019300"/>
            <a:ext cx="1005449" cy="18378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2207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인자로 넘길 때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유용하다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00808"/>
            <a:ext cx="8352928" cy="286232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f1(x):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x*x + 3*x -10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f2(x):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x * x * x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g(func):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[func(x) for x in range(-5, 5)]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g(f1)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[0, -6, -10, -12, -12, -10, -6, 0, 8, 18]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g(f2)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[-125, -64, -27, -8, -1, 0, 1, 8, 27, 64]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581128"/>
            <a:ext cx="8352928" cy="203132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def g(func):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	return [func(x) for x in range(-5, 5)]</a:t>
            </a:r>
          </a:p>
          <a:p>
            <a:pPr algn="l"/>
            <a:endParaRPr lang="en-US" altLang="ko-KR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g(lambda x:x * x + 3 * x - 10)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[0, -6, -10, -12, -12, -10, -6, 0, 8, 18]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&gt;&gt;&gt; g(lambda x:x * x * x)</a:t>
            </a:r>
          </a:p>
          <a:p>
            <a:pPr algn="l"/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[-125, -64, -27, -8, -1, 0, 1, 8, 27, 64]</a:t>
            </a:r>
            <a:endParaRPr lang="ko-KR" alt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위의 코드를 람다함수로 바꾼 예</a:t>
            </a:r>
          </a:p>
        </p:txBody>
      </p:sp>
    </p:spTree>
    <p:extLst>
      <p:ext uri="{BB962C8B-B14F-4D97-AF65-F5344CB8AC3E}">
        <p14:creationId xmlns:p14="http://schemas.microsoft.com/office/powerpoint/2010/main" val="3344494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함수에서 기본 인자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 인자 사용하기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916832"/>
            <a:ext cx="5545108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 = 1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x + inc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incr(10)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incr(10,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vargs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args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vargs(1, 2, 3, 4,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(2, 3, 4, 5)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kwords = lambda x,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*args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**kw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kw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kwords(1, 2, 3, a=4, b=6)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{'b': 6, 'a': 4}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5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집합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사상 함수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주어져 있을 때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 = f(X)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이상의 인수를 받는다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인수는 함수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두 번째부터는 입력 집합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시퀀스 자료형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등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인수인 함수는 입력 집합 수만큼의 인수를 받는다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922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2060848"/>
            <a:ext cx="6673622" cy="31700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def f(x):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return x * x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list(map(f, X))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4, 9, 16, 25]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names = ['Alice', 'Paul', 'Bob', 'Robert']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length = map(len, names)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list(length)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[5, 4, 3, 6]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84" y="1772816"/>
            <a:ext cx="7135287" cy="44012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map(lambda a:a * a, X)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list(Y)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4, 9, 16, 25]</a:t>
            </a:r>
          </a:p>
          <a:p>
            <a:pPr algn="l"/>
            <a:endParaRPr lang="es-E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range(10)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map(lambda x: x * x + 4 * x + 5, X)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list(Y)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[5, 10, 17, 26, 37, 50, 65, 82, 101, 122]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 2, 3, 4, 5]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[6, 7, 8, 9, 10]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Z = map(lambda x, y:x + y, X, Y)  </a:t>
            </a:r>
            <a:r>
              <a:rPr lang="es-E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인자가</a:t>
            </a:r>
            <a:r>
              <a:rPr lang="es-E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개</a:t>
            </a:r>
            <a:endParaRPr lang="es-E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list(Z)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[7, 9, 11, 13, 15]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73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람다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함수 </a:t>
            </a:r>
            <a:r>
              <a:rPr lang="en-US" altLang="ko-KR">
                <a:solidFill>
                  <a:schemeClr val="tx1"/>
                </a:solidFill>
              </a:rPr>
              <a:t>(lambda)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시퀀스 데이터 중에서 필터링하여 </a:t>
            </a:r>
            <a:r>
              <a:rPr lang="ko-KR" altLang="en-US" sz="20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참인 요소만 모아 출력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인수를 가지며 첫 인수는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(map()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같이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함수이고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인수는 시퀀스 자료형이다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284984"/>
            <a:ext cx="7661072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[1,3,5,7,9]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result = filter(lambda x:x&gt;5, 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list(result)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[7, 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list(filter(lambda x:x%2==1, range(11)))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dash = '-'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dash.join(filter(lambda x:x&lt;'a', 'abcABCdefDEF'))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'A-B-C-D-E-F'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63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8.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함수와 재귀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(factorial)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708920"/>
            <a:ext cx="4275529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 == 1: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n * factorial(n-1)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708920"/>
            <a:ext cx="3852337" cy="3477875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result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i in range(2,n+1):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result *= i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result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print(factorial(3))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print(factorial(5))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print(factorial(8))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772816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n! = n * (n-1) * (n-2) * … * 2 * 1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n! = n * (n-1)!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flipH="1">
            <a:off x="899592" y="1988840"/>
            <a:ext cx="50405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899592" y="1988840"/>
            <a:ext cx="0" cy="72008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H="1">
            <a:off x="3923928" y="2348880"/>
            <a:ext cx="194421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5868144" y="2348880"/>
            <a:ext cx="0" cy="43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6237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8.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함수와 재귀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(factorial)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052736"/>
            <a:ext cx="4275529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factorial(n):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 == 1: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n * factorial(n-1)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348880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>
                <a:latin typeface="Consolas" panose="020B0609020204030204" pitchFamily="49" charset="0"/>
                <a:cs typeface="Consolas" panose="020B0609020204030204" pitchFamily="49" charset="0"/>
              </a:rPr>
              <a:t>factorial(5)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3059832" y="278092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83892" y="306896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5 * </a:t>
            </a:r>
            <a:r>
              <a:rPr lang="en-US" altLang="ko-KR" sz="2400" b="1" u="sng">
                <a:latin typeface="Consolas" panose="020B0609020204030204" pitchFamily="49" charset="0"/>
                <a:cs typeface="Consolas" panose="020B0609020204030204" pitchFamily="49" charset="0"/>
              </a:rPr>
              <a:t>factorial(4)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H="1">
            <a:off x="3491880" y="350100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95736" y="378904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4 * </a:t>
            </a:r>
            <a:r>
              <a:rPr lang="en-US" altLang="ko-KR" sz="2400" b="1" u="sng">
                <a:latin typeface="Consolas" panose="020B0609020204030204" pitchFamily="49" charset="0"/>
                <a:cs typeface="Consolas" panose="020B0609020204030204" pitchFamily="49" charset="0"/>
              </a:rPr>
              <a:t>factorial(3)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3851920" y="422108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27784" y="450912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3 * </a:t>
            </a:r>
            <a:r>
              <a:rPr lang="en-US" altLang="ko-KR" sz="2400" b="1" u="sng">
                <a:latin typeface="Consolas" panose="020B0609020204030204" pitchFamily="49" charset="0"/>
                <a:cs typeface="Consolas" panose="020B0609020204030204" pitchFamily="49" charset="0"/>
              </a:rPr>
              <a:t>factorial(2)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5229200"/>
            <a:ext cx="29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2 * </a:t>
            </a:r>
            <a:r>
              <a:rPr lang="en-US" altLang="ko-KR" sz="2400" b="1" u="sng">
                <a:latin typeface="Consolas" panose="020B0609020204030204" pitchFamily="49" charset="0"/>
                <a:cs typeface="Consolas" panose="020B0609020204030204" pitchFamily="49" charset="0"/>
              </a:rPr>
              <a:t>factorial(1)</a:t>
            </a:r>
            <a:endParaRPr lang="ko-KR" altLang="en-US" sz="2400" b="1" u="sng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4283968" y="4941168"/>
            <a:ext cx="1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27984" y="5661248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</a:t>
            </a:r>
            <a:endParaRPr lang="ko-KR" altLang="en-US" sz="2400">
              <a:solidFill>
                <a:srgbClr val="7E040B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4788024" y="3429000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5220072" y="4221088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5763847" y="4983801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rgbClr val="313437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4283968" y="2636912"/>
            <a:ext cx="682706" cy="654677"/>
          </a:xfrm>
          <a:custGeom>
            <a:avLst/>
            <a:gdLst>
              <a:gd name="connsiteX0" fmla="*/ 318655 w 682706"/>
              <a:gd name="connsiteY0" fmla="*/ 638231 h 654677"/>
              <a:gd name="connsiteX1" fmla="*/ 554182 w 682706"/>
              <a:gd name="connsiteY1" fmla="*/ 638231 h 654677"/>
              <a:gd name="connsiteX2" fmla="*/ 595746 w 682706"/>
              <a:gd name="connsiteY2" fmla="*/ 624376 h 654677"/>
              <a:gd name="connsiteX3" fmla="*/ 637309 w 682706"/>
              <a:gd name="connsiteY3" fmla="*/ 596667 h 654677"/>
              <a:gd name="connsiteX4" fmla="*/ 665018 w 682706"/>
              <a:gd name="connsiteY4" fmla="*/ 555104 h 654677"/>
              <a:gd name="connsiteX5" fmla="*/ 665018 w 682706"/>
              <a:gd name="connsiteY5" fmla="*/ 347286 h 654677"/>
              <a:gd name="connsiteX6" fmla="*/ 637309 w 682706"/>
              <a:gd name="connsiteY6" fmla="*/ 319576 h 654677"/>
              <a:gd name="connsiteX7" fmla="*/ 568037 w 682706"/>
              <a:gd name="connsiteY7" fmla="*/ 250304 h 654677"/>
              <a:gd name="connsiteX8" fmla="*/ 540328 w 682706"/>
              <a:gd name="connsiteY8" fmla="*/ 208740 h 654677"/>
              <a:gd name="connsiteX9" fmla="*/ 457200 w 682706"/>
              <a:gd name="connsiteY9" fmla="*/ 167176 h 654677"/>
              <a:gd name="connsiteX10" fmla="*/ 374073 w 682706"/>
              <a:gd name="connsiteY10" fmla="*/ 97904 h 654677"/>
              <a:gd name="connsiteX11" fmla="*/ 290946 w 682706"/>
              <a:gd name="connsiteY11" fmla="*/ 70195 h 654677"/>
              <a:gd name="connsiteX12" fmla="*/ 166255 w 682706"/>
              <a:gd name="connsiteY12" fmla="*/ 28631 h 654677"/>
              <a:gd name="connsiteX13" fmla="*/ 0 w 682706"/>
              <a:gd name="connsiteY13" fmla="*/ 922 h 65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706" h="654677">
                <a:moveTo>
                  <a:pt x="318655" y="638231"/>
                </a:moveTo>
                <a:cubicBezTo>
                  <a:pt x="430407" y="660582"/>
                  <a:pt x="392919" y="659733"/>
                  <a:pt x="554182" y="638231"/>
                </a:cubicBezTo>
                <a:cubicBezTo>
                  <a:pt x="568658" y="636301"/>
                  <a:pt x="582684" y="630907"/>
                  <a:pt x="595746" y="624376"/>
                </a:cubicBezTo>
                <a:cubicBezTo>
                  <a:pt x="610639" y="616929"/>
                  <a:pt x="623455" y="605903"/>
                  <a:pt x="637309" y="596667"/>
                </a:cubicBezTo>
                <a:cubicBezTo>
                  <a:pt x="646545" y="582813"/>
                  <a:pt x="657571" y="569997"/>
                  <a:pt x="665018" y="555104"/>
                </a:cubicBezTo>
                <a:cubicBezTo>
                  <a:pt x="696822" y="491496"/>
                  <a:pt x="678702" y="411145"/>
                  <a:pt x="665018" y="347286"/>
                </a:cubicBezTo>
                <a:cubicBezTo>
                  <a:pt x="662281" y="334514"/>
                  <a:pt x="645469" y="329776"/>
                  <a:pt x="637309" y="319576"/>
                </a:cubicBezTo>
                <a:cubicBezTo>
                  <a:pt x="584532" y="253604"/>
                  <a:pt x="639286" y="297804"/>
                  <a:pt x="568037" y="250304"/>
                </a:cubicBezTo>
                <a:cubicBezTo>
                  <a:pt x="558801" y="236449"/>
                  <a:pt x="552102" y="220514"/>
                  <a:pt x="540328" y="208740"/>
                </a:cubicBezTo>
                <a:cubicBezTo>
                  <a:pt x="513471" y="181883"/>
                  <a:pt x="491004" y="178444"/>
                  <a:pt x="457200" y="167176"/>
                </a:cubicBezTo>
                <a:cubicBezTo>
                  <a:pt x="431098" y="141074"/>
                  <a:pt x="408794" y="113335"/>
                  <a:pt x="374073" y="97904"/>
                </a:cubicBezTo>
                <a:cubicBezTo>
                  <a:pt x="347383" y="86042"/>
                  <a:pt x="290946" y="70195"/>
                  <a:pt x="290946" y="70195"/>
                </a:cubicBezTo>
                <a:cubicBezTo>
                  <a:pt x="214207" y="19036"/>
                  <a:pt x="285717" y="58497"/>
                  <a:pt x="166255" y="28631"/>
                </a:cubicBezTo>
                <a:cubicBezTo>
                  <a:pt x="20371" y="-7840"/>
                  <a:pt x="146934" y="922"/>
                  <a:pt x="0" y="92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7E040B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200" y="50851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136" y="4221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65564" y="350100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0032" y="2636912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ko-KR" altLang="en-US" sz="2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8.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함수와 재귀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(fibonacci)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2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5373216"/>
            <a:ext cx="61093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n==1 or n==2: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fibonacci(n-1) + fibonacci(n-2)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636912"/>
            <a:ext cx="4134465" cy="2708434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a,b = 1,1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for i in range(3,n+1):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a,b = b,a+b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b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x = int(input('Enter x : '))</a:t>
            </a: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print(fibonacci(x))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628800"/>
            <a:ext cx="6375463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1, 1, 2, 3, 5, 8, 13, 21, 34, 55, 89, ...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f(n) = f(n-1) + f(n-2)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48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8.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반복 함수와 재귀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980728"/>
            <a:ext cx="6109365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def fibonacci(n):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if n==1 or n==2: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return fibonacci(n-1) + fibonacci(n-2)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24928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fibonacci(5)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69168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fibonacci(4)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436096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fibonacci(3)</a:t>
            </a:r>
            <a:endParaRPr lang="ko-KR" altLang="en-US" sz="2000"/>
          </a:p>
        </p:txBody>
      </p:sp>
      <p:cxnSp>
        <p:nvCxnSpPr>
          <p:cNvPr id="11" name="직선 연결선 10"/>
          <p:cNvCxnSpPr>
            <a:stCxn id="4" idx="2"/>
          </p:cNvCxnSpPr>
          <p:nvPr/>
        </p:nvCxnSpPr>
        <p:spPr bwMode="auto">
          <a:xfrm flipH="1">
            <a:off x="3131840" y="2893006"/>
            <a:ext cx="1226751" cy="46398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2"/>
          </p:cNvCxnSpPr>
          <p:nvPr/>
        </p:nvCxnSpPr>
        <p:spPr bwMode="auto">
          <a:xfrm>
            <a:off x="4358591" y="2893006"/>
            <a:ext cx="1509553" cy="46398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1763688" y="3861048"/>
            <a:ext cx="792088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7544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fibonacci(3)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2483768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4572000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6732240" y="429309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fibonacci(1)</a:t>
            </a:r>
            <a:endParaRPr lang="ko-KR" altLang="en-US" sz="2000"/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555776" y="3861048"/>
            <a:ext cx="648072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 flipH="1">
            <a:off x="5580112" y="3861048"/>
            <a:ext cx="792088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6372200" y="3861048"/>
            <a:ext cx="648072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flipH="1">
            <a:off x="683568" y="4725144"/>
            <a:ext cx="648072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1331640" y="4725144"/>
            <a:ext cx="864096" cy="5040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0" y="530120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fibonacci(2)</a:t>
            </a:r>
            <a:endParaRPr lang="ko-KR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1835696" y="530120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fibonacci(1)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2309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추상화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(abstraction)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추상화는 무언가를 숨긴다는 것으로 현실 세계의 사물을 개념화하고 단순화시키는 것이다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사물을 구성하는 데이터와 그 데이터에 적용하는 기능으로 나누어서 추상화하는 것이 일반적이다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추상화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abstraction (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추상화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abstraction (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2.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4591386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(black box)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출력을 갖는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입력에 대해서 어떤 과정을 거쳐 출력이 나오는지가 숨겨져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5706694" y="2135993"/>
            <a:ext cx="222666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7496486" y="3518874"/>
            <a:ext cx="222666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 flipH="1">
            <a:off x="6433925" y="2145675"/>
            <a:ext cx="324679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5281050" y="2568041"/>
            <a:ext cx="6483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V="1">
            <a:off x="6444134" y="2564904"/>
            <a:ext cx="1715282" cy="31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5281050" y="2564904"/>
            <a:ext cx="0" cy="9665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V="1">
            <a:off x="5271633" y="3520875"/>
            <a:ext cx="1715282" cy="31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 flipH="1">
            <a:off x="6674606" y="3520874"/>
            <a:ext cx="324679" cy="4320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7496486" y="3531433"/>
            <a:ext cx="6483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8144796" y="2564903"/>
            <a:ext cx="0" cy="9665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4044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6228110" y="1916832"/>
            <a:ext cx="0" cy="57672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7236222" y="3717032"/>
            <a:ext cx="0" cy="50405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045920" y="2755086"/>
            <a:ext cx="1242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nsolas" panose="020B0609020204030204" pitchFamily="49" charset="0"/>
              </a:rPr>
              <a:t>print</a:t>
            </a:r>
            <a:endParaRPr lang="ko-KR" altLang="en-US" sz="30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6456" y="14589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</a:rPr>
              <a:t>Hello world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86" y="4221088"/>
            <a:ext cx="2376264" cy="16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56102" y="472514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Consolas" panose="020B0609020204030204" pitchFamily="49" charset="0"/>
              </a:rPr>
              <a:t>Hello world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976" y="506369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&gt;&gt;&gt; print(‘Hello world’)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2.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(black box)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입력받아서 두 수의 곱을 구하고자 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박스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다르지만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구현이 다르지만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값이 주어지면 동일한 결과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사용자는 박스 안의 구현은 신경쓰지 않고 주어진 입력에 대해서 어떤 결과가 출력되는지만 알면 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4221088"/>
            <a:ext cx="2664296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51720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97285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14213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2539" y="60932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632" y="4221088"/>
            <a:ext cx="25827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count = 1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while count &lt;= b: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+=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count += 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95936" y="4221088"/>
            <a:ext cx="4032448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60931" y="59492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67944" y="4437112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for count in range(1, b+1):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y += a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011261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876256" y="39330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60032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0637" y="35730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483768" y="587727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012160" y="573325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7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2.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이유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구성을 용이하게 한다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문제를 작은 부분 문제로 나누어서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다룰 수 있도록 함으로써 프로그램 구성을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융통성있게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 작성한 함수는 여러 곳에서 재사용이 가능하다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때마다 호출하여 사용할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/>
          </a:p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작성시에 중요한 부분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하는 일을 적절하게 표현하는 이름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2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분명하게 명시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파이썬 내장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13437"/>
              </a:buClr>
              <a:buSzPct val="80000"/>
              <a:buFont typeface="Wingdings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functions)</a:t>
            </a:r>
          </a:p>
          <a:p>
            <a:pPr lvl="1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언어에는 이미 만들어서 제공하는 함수들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dir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(__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builtins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__)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입력하면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함수 리스트를 볼 수 있다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어떤 것들이 있는지 학습하고 적절히 사용할 줄 아는 것이 중요하다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0005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(user-defined functions)</a:t>
            </a:r>
          </a:p>
          <a:p>
            <a:pPr marL="85725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만드는 함수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0" lvl="1" indent="-34290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작성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문법을 익히고 직접 작성해 보는 것이 중요하다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448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4036</Words>
  <Application>Microsoft Office PowerPoint</Application>
  <PresentationFormat>화면 슬라이드 쇼(4:3)</PresentationFormat>
  <Paragraphs>838</Paragraphs>
  <Slides>49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HY헤드라인M</vt:lpstr>
      <vt:lpstr>굴림</vt:lpstr>
      <vt:lpstr>맑은 고딕</vt:lpstr>
      <vt:lpstr>함초롬돋움</vt:lpstr>
      <vt:lpstr>Arial</vt:lpstr>
      <vt:lpstr>Calibri</vt:lpstr>
      <vt:lpstr>Consolas</vt:lpstr>
      <vt:lpstr>Courier New</vt:lpstr>
      <vt:lpstr>Wingdings</vt:lpstr>
      <vt:lpstr>기본 디자인</vt:lpstr>
      <vt:lpstr>IT 개론</vt:lpstr>
      <vt:lpstr>목차</vt:lpstr>
      <vt:lpstr>함수</vt:lpstr>
      <vt:lpstr>함수</vt:lpstr>
      <vt:lpstr>1. 추상화 개념</vt:lpstr>
      <vt:lpstr>2. 함수 </vt:lpstr>
      <vt:lpstr>2. 함수</vt:lpstr>
      <vt:lpstr>2. 함수 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3. 파이썬 내장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5. 함수의 인수</vt:lpstr>
      <vt:lpstr>6. 전역 변수와 지역 변수</vt:lpstr>
      <vt:lpstr>6. 전역 변수와 지역 변수</vt:lpstr>
      <vt:lpstr>6. 전역 변수와 지역 변수</vt:lpstr>
      <vt:lpstr>6. 전역 변수와 지역 변수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7. 람다 함수 (lambda)</vt:lpstr>
      <vt:lpstr>8. 반복 함수와 재귀 함수</vt:lpstr>
      <vt:lpstr>8. 반복 함수와 재귀 함수</vt:lpstr>
      <vt:lpstr>8. 반복 함수와 재귀 함수</vt:lpstr>
      <vt:lpstr>8. 반복 함수와 재귀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456</cp:revision>
  <dcterms:created xsi:type="dcterms:W3CDTF">2008-04-05T09:00:23Z</dcterms:created>
  <dcterms:modified xsi:type="dcterms:W3CDTF">2019-09-10T19:27:46Z</dcterms:modified>
</cp:coreProperties>
</file>