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6" r:id="rId6"/>
    <p:sldId id="258" r:id="rId7"/>
    <p:sldId id="259" r:id="rId8"/>
    <p:sldId id="268" r:id="rId9"/>
    <p:sldId id="260" r:id="rId10"/>
    <p:sldId id="262" r:id="rId11"/>
    <p:sldId id="270" r:id="rId12"/>
    <p:sldId id="269" r:id="rId13"/>
    <p:sldId id="264" r:id="rId14"/>
    <p:sldId id="271" r:id="rId15"/>
    <p:sldId id="272" r:id="rId16"/>
    <p:sldId id="265" r:id="rId17"/>
    <p:sldId id="273" r:id="rId18"/>
  </p:sldIdLst>
  <p:sldSz cx="14630400" cy="8229600"/>
  <p:notesSz cx="6857365" cy="914336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9500" autoAdjust="0"/>
  </p:normalViewPr>
  <p:slideViewPr>
    <p:cSldViewPr snapToGrid="0" snapToObjects="1">
      <p:cViewPr>
        <p:scale>
          <a:sx n="37" d="100"/>
          <a:sy n="37"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3"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4"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5" name="对象"/>
          <p:cNvSpPr>
            <a:spLocks noGrp="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6"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3"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1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28"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2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57" name="对象"/>
          <p:cNvSpPr>
            <a:spLocks noGrp="1"/>
          </p:cNvSpPr>
          <p:nvPr>
            <p:ph type="sldImg"/>
          </p:nvPr>
        </p:nvSpPr>
        <p:spPr>
          <a:xfrm>
            <a:off x="685800" y="1143000"/>
            <a:ext cx="5486400" cy="3086100"/>
          </a:xfrm>
          <a:prstGeom prst="rect">
            <a:avLst/>
          </a:prstGeom>
          <a:noFill/>
          <a:ln w="12700" cap="flat" cmpd="sng">
            <a:noFill/>
            <a:prstDash val="solid"/>
            <a:miter/>
          </a:ln>
        </p:spPr>
      </p:sp>
      <p:sp>
        <p:nvSpPr>
          <p:cNvPr id="58"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32"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3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36"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3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0"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4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53" name="对象"/>
          <p:cNvSpPr>
            <a:spLocks noGrp="1" noChangeAspect="1"/>
          </p:cNvSpPr>
          <p:nvPr>
            <p:ph type="sldImg"/>
          </p:nvPr>
        </p:nvSpPr>
        <p:spPr>
          <a:xfrm>
            <a:off x="685800" y="1143000"/>
            <a:ext cx="5486400" cy="3086100"/>
          </a:xfrm>
          <a:prstGeom prst="rect">
            <a:avLst/>
          </a:prstGeom>
          <a:noFill/>
          <a:ln w="12700" cap="flat" cmpd="sng">
            <a:noFill/>
            <a:prstDash val="solid"/>
            <a:miter/>
          </a:ln>
        </p:spPr>
      </p:sp>
      <p:sp>
        <p:nvSpPr>
          <p:cNvPr id="5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55" name="对象"/>
          <p:cNvSpPr>
            <a:spLocks noGrp="1"/>
          </p:cNvSpPr>
          <p:nvPr>
            <p:ph type="sldImg"/>
          </p:nvPr>
        </p:nvSpPr>
        <p:spPr>
          <a:xfrm>
            <a:off x="685800" y="1143000"/>
            <a:ext cx="5486400" cy="3086100"/>
          </a:xfrm>
          <a:prstGeom prst="rect">
            <a:avLst/>
          </a:prstGeom>
          <a:noFill/>
          <a:ln w="12700" cap="flat" cmpd="sng">
            <a:noFill/>
            <a:prstDash val="solid"/>
            <a:miter/>
          </a:ln>
        </p:spPr>
      </p:sp>
      <p:sp>
        <p:nvSpPr>
          <p:cNvPr id="5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097280" y="2556510"/>
            <a:ext cx="12435840" cy="1764030"/>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194560" y="4663440"/>
            <a:ext cx="10241280" cy="210312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eaLnBrk="1" fontAlgn="auto" latinLnBrk="0" hangingPunct="1">
        <a:spcBef>
          <a:spcPts val="0"/>
        </a:spcBef>
        <a:buNone/>
        <a:defRPr sz="4400" kern="1200">
          <a:solidFill>
            <a:schemeClr val="tx1"/>
          </a:solidFill>
          <a:latin typeface="Calibri Light" panose="020F0302020204030204" charset="0"/>
          <a:ea typeface="等线 Light" charset="0"/>
          <a:cs typeface="Calibri Light" panose="020F0302020204030204" charset="0"/>
        </a:defRPr>
      </a:lvl1pPr>
    </p:titleStyle>
    <p:bodyStyle>
      <a:lvl1pPr marL="342900" indent="-342900" algn="l" defTabSz="914400" eaLnBrk="1" fontAlgn="auto" latinLnBrk="0" hangingPunct="1">
        <a:spcBef>
          <a:spcPct val="20000"/>
        </a:spcBef>
        <a:buFont typeface="Arial" panose="020B0604020202020204" pitchFamily="34" charset="0"/>
        <a:buChar char="•"/>
        <a:defRPr sz="3200" kern="1200">
          <a:solidFill>
            <a:schemeClr val="tx1"/>
          </a:solidFill>
          <a:latin typeface="Calibri" panose="020F0502020204030204" charset="0"/>
          <a:ea typeface="等线" charset="0"/>
          <a:cs typeface="Calibri" panose="020F0502020204030204" charset="0"/>
        </a:defRPr>
      </a:lvl1pPr>
      <a:lvl2pPr marL="742950" indent="-285750" algn="l" defTabSz="914400" eaLnBrk="1" fontAlgn="auto" latinLnBrk="0" hangingPunct="1">
        <a:spcBef>
          <a:spcPct val="20000"/>
        </a:spcBef>
        <a:buFont typeface="Arial" panose="020B0604020202020204" pitchFamily="34" charset="0"/>
        <a:buChar char="–"/>
        <a:defRPr sz="2800" kern="1200">
          <a:solidFill>
            <a:schemeClr val="tx1"/>
          </a:solidFill>
          <a:latin typeface="Calibri" panose="020F0502020204030204" charset="0"/>
          <a:ea typeface="等线" charset="0"/>
          <a:cs typeface="Calibri" panose="020F0502020204030204" charset="0"/>
        </a:defRPr>
      </a:lvl2pPr>
      <a:lvl3pPr marL="1143000" indent="-228600" algn="l" defTabSz="914400" eaLnBrk="1" fontAlgn="auto" latinLnBrk="0" hangingPunct="1">
        <a:spcBef>
          <a:spcPct val="20000"/>
        </a:spcBef>
        <a:buFont typeface="Arial" panose="020B0604020202020204" pitchFamily="34" charset="0"/>
        <a:buChar char="•"/>
        <a:defRPr sz="2400" kern="1200">
          <a:solidFill>
            <a:schemeClr val="tx1"/>
          </a:solidFill>
          <a:latin typeface="Calibri" panose="020F0502020204030204" charset="0"/>
          <a:ea typeface="等线" charset="0"/>
          <a:cs typeface="Calibri" panose="020F0502020204030204" charset="0"/>
        </a:defRPr>
      </a:lvl3pPr>
      <a:lvl4pPr marL="1600200" indent="-228600" algn="l" defTabSz="914400" eaLnBrk="1" fontAlgn="auto" latinLnBrk="0" hangingPunct="1">
        <a:spcBef>
          <a:spcPct val="200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4pPr>
      <a:lvl5pPr marL="2057400" indent="-228600" algn="l" defTabSz="914400" eaLnBrk="1" fontAlgn="auto" latinLnBrk="0" hangingPunct="1">
        <a:spcBef>
          <a:spcPct val="200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5pPr>
      <a:lvl6pPr marL="2514600" indent="-228600" algn="l" defTabSz="914400" eaLnBrk="1" fontAlgn="auto" latinLnBrk="0" hangingPunct="1">
        <a:spcBef>
          <a:spcPct val="200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6pPr>
      <a:lvl7pPr marL="2971800" indent="-228600" algn="l" defTabSz="914400" eaLnBrk="1" fontAlgn="auto" latinLnBrk="0" hangingPunct="1">
        <a:spcBef>
          <a:spcPct val="200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7pPr>
      <a:lvl8pPr marL="3429000" indent="-228600" algn="l" defTabSz="914400" eaLnBrk="1" fontAlgn="auto" latinLnBrk="0" hangingPunct="1">
        <a:spcBef>
          <a:spcPct val="200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8pPr>
      <a:lvl9pPr marL="3429000" indent="-228600" algn="l" defTabSz="914400" eaLnBrk="1" fontAlgn="auto" latinLnBrk="0" hangingPunct="1">
        <a:spcBef>
          <a:spcPct val="200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p:cNvSpPr/>
          <p:nvPr/>
        </p:nvSpPr>
        <p:spPr>
          <a:xfrm>
            <a:off x="0" y="0"/>
            <a:ext cx="14630401" cy="8229600"/>
          </a:xfrm>
          <a:prstGeom prst="rect">
            <a:avLst/>
          </a:prstGeom>
          <a:solidFill>
            <a:srgbClr val="EDEDED"/>
          </a:solidFill>
          <a:ln w="12700" cap="flat" cmpd="sng">
            <a:noFill/>
            <a:prstDash val="solid"/>
            <a:miter/>
          </a:ln>
        </p:spPr>
      </p:sp>
      <p:sp>
        <p:nvSpPr>
          <p:cNvPr id="9" name="矩形"/>
          <p:cNvSpPr/>
          <p:nvPr/>
        </p:nvSpPr>
        <p:spPr>
          <a:xfrm>
            <a:off x="0" y="0"/>
            <a:ext cx="14630401" cy="8229600"/>
          </a:xfrm>
          <a:prstGeom prst="rect">
            <a:avLst/>
          </a:prstGeom>
          <a:solidFill>
            <a:srgbClr val="FFFFFF"/>
          </a:solidFill>
          <a:ln w="12700" cap="flat" cmpd="sng">
            <a:noFill/>
            <a:prstDash val="solid"/>
            <a:miter/>
          </a:ln>
        </p:spPr>
      </p:sp>
      <p:pic>
        <p:nvPicPr>
          <p:cNvPr id="10" name="图片" descr="preencoded.png"/>
          <p:cNvPicPr>
            <a:picLocks noChangeAspect="1"/>
          </p:cNvPicPr>
          <p:nvPr/>
        </p:nvPicPr>
        <p:blipFill>
          <a:blip r:embed="rId1" cstate="print"/>
          <a:stretch>
            <a:fillRect/>
          </a:stretch>
        </p:blipFill>
        <p:spPr>
          <a:xfrm>
            <a:off x="9144000" y="0"/>
            <a:ext cx="5486400" cy="8229600"/>
          </a:xfrm>
          <a:prstGeom prst="rect">
            <a:avLst/>
          </a:prstGeom>
          <a:noFill/>
          <a:ln w="12700" cap="flat" cmpd="sng">
            <a:noFill/>
            <a:prstDash val="solid"/>
            <a:miter/>
          </a:ln>
        </p:spPr>
      </p:pic>
      <p:sp>
        <p:nvSpPr>
          <p:cNvPr id="11" name="矩形"/>
          <p:cNvSpPr/>
          <p:nvPr/>
        </p:nvSpPr>
        <p:spPr>
          <a:xfrm>
            <a:off x="864037" y="1382078"/>
            <a:ext cx="7415927" cy="2903934"/>
          </a:xfrm>
          <a:prstGeom prst="rect">
            <a:avLst/>
          </a:prstGeom>
          <a:noFill/>
          <a:ln w="12700" cap="flat" cmpd="sng">
            <a:noFill/>
            <a:prstDash val="solid"/>
            <a:miter/>
          </a:ln>
        </p:spPr>
        <p:txBody>
          <a:bodyPr vert="horz" wrap="square" lIns="91440" tIns="45720" rIns="91440" bIns="45720" anchor="t" anchorCtr="0"/>
          <a:lstStyle/>
          <a:p>
            <a:pPr marL="0" indent="0" algn="l">
              <a:lnSpc>
                <a:spcPts val="7620"/>
              </a:lnSpc>
              <a:spcBef>
                <a:spcPts val="0"/>
              </a:spcBef>
              <a:spcAft>
                <a:spcPts val="0"/>
              </a:spcAft>
              <a:buNone/>
            </a:pPr>
            <a:r>
              <a:rPr lang="en-US" altLang="zh-CN" sz="6095" b="1" i="0" u="none" strike="noStrike" kern="0" cap="none" spc="-61" baseline="0">
                <a:solidFill>
                  <a:srgbClr val="000000"/>
                </a:solidFill>
                <a:latin typeface="Montserrat" pitchFamily="34" charset="0"/>
                <a:ea typeface="Montserrat" pitchFamily="34" charset="0"/>
                <a:cs typeface="Montserrat" pitchFamily="34" charset="0"/>
              </a:rPr>
              <a:t>Introduction to Bank Recurring System in Java</a:t>
            </a:r>
            <a:endParaRPr lang="zh-CN" altLang="en-US" sz="6095" b="0"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12" name="矩形"/>
          <p:cNvSpPr/>
          <p:nvPr/>
        </p:nvSpPr>
        <p:spPr>
          <a:xfrm>
            <a:off x="864037" y="4656296"/>
            <a:ext cx="7415927" cy="1481614"/>
          </a:xfrm>
          <a:prstGeom prst="rect">
            <a:avLst/>
          </a:prstGeom>
          <a:noFill/>
          <a:ln w="12700" cap="flat" cmpd="sng">
            <a:noFill/>
            <a:prstDash val="solid"/>
            <a:miter/>
          </a:ln>
        </p:spPr>
        <p:txBody>
          <a:bodyPr vert="horz" wrap="square" lIns="91440" tIns="45720" rIns="91440" bIns="45720" anchor="t" anchorCtr="0"/>
          <a:lstStyle/>
          <a:p>
            <a:pPr marL="0" indent="0" algn="l">
              <a:lnSpc>
                <a:spcPts val="2915"/>
              </a:lnSpc>
              <a:spcBef>
                <a:spcPts val="0"/>
              </a:spcBef>
              <a:spcAft>
                <a:spcPts val="0"/>
              </a:spcAft>
              <a:buNone/>
            </a:pPr>
            <a:r>
              <a:rPr lang="en-US" altLang="zh-CN" sz="1945" b="0" i="0" u="none" strike="noStrike" kern="1200" cap="none" spc="0" baseline="0">
                <a:solidFill>
                  <a:srgbClr val="3D3838"/>
                </a:solidFill>
                <a:latin typeface="Source Sans Pro" pitchFamily="34" charset="0"/>
                <a:ea typeface="Source Sans Pro" pitchFamily="34" charset="0"/>
                <a:cs typeface="Source Sans Pro" pitchFamily="34" charset="0"/>
              </a:rPr>
              <a:t> The bank recurring system in Java is a powerful tool for managing and automating recurring payments. This system allows customers to set up recurring transactions, such as monthly bills or subscription fees, to be processed automatically without the need for manual intervention.</a:t>
            </a:r>
            <a:endParaRPr lang="zh-CN" altLang="en-US" sz="1945" b="0" i="0" u="none" strike="noStrike" kern="1200" cap="none" spc="0" baseline="0">
              <a:solidFill>
                <a:schemeClr val="tx1"/>
              </a:solidFill>
              <a:latin typeface="Calibri" panose="020F0502020204030204" charset="0"/>
              <a:ea typeface="等线" charset="0"/>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69925" y="1380490"/>
            <a:ext cx="10774680" cy="6462395"/>
          </a:xfrm>
          <a:prstGeom prst="rect">
            <a:avLst/>
          </a:prstGeom>
          <a:noFill/>
        </p:spPr>
        <p:txBody>
          <a:bodyPr wrap="square" rtlCol="0">
            <a:spAutoFit/>
          </a:bodyPr>
          <a:p>
            <a:pPr marL="0" indent="0" algn="l" eaLnBrk="1" fontAlgn="auto" latinLnBrk="0" hangingPunct="1">
              <a:lnSpc>
                <a:spcPct val="100000"/>
              </a:lnSpc>
              <a:spcBef>
                <a:spcPts val="0"/>
              </a:spcBef>
              <a:spcAft>
                <a:spcPts val="0"/>
              </a:spcAft>
              <a:buNone/>
            </a:pPr>
            <a:r>
              <a:rPr lang="en-US" altLang="zh-CN">
                <a:sym typeface="+mn-ea"/>
              </a:rPr>
              <a:t>public static List&lt;CustomerDepositDetails&gt; readCustomerDepositsFromCSV(String filePath) throws IOException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List&lt;CustomerDepositDetails&gt; details = new ArrayList&lt;&gt;();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try (BufferedReader reader = Files.newBufferedReader(Paths.get(filePath)))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reader.readLine(); // Skip header 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while ((line = reader.readLine()) != null)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parts = line.split(",");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if (parts.length == 5)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customerID = parts[0];</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customerName = parts[1];</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depositID = parts[2];</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double monthlyDepositAmount = Double.parseDouble(parts[3]);</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double maturityAmount = Double.parseDouble(parts[4]);</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details.add(new CustomerDepositDetails(customerID, customerName, depositID, monthlyDepositAmount, maturityAmount));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return details;</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矩形"/>
          <p:cNvSpPr/>
          <p:nvPr/>
        </p:nvSpPr>
        <p:spPr>
          <a:xfrm>
            <a:off x="0" y="0"/>
            <a:ext cx="14630401" cy="8229600"/>
          </a:xfrm>
          <a:prstGeom prst="rect">
            <a:avLst/>
          </a:prstGeom>
          <a:solidFill>
            <a:srgbClr val="EDEDED"/>
          </a:solidFill>
          <a:ln w="12700" cap="flat" cmpd="sng">
            <a:noFill/>
            <a:prstDash val="solid"/>
            <a:miter/>
          </a:ln>
        </p:spPr>
      </p:sp>
      <p:sp>
        <p:nvSpPr>
          <p:cNvPr id="52" name="矩形"/>
          <p:cNvSpPr/>
          <p:nvPr/>
        </p:nvSpPr>
        <p:spPr>
          <a:xfrm>
            <a:off x="0" y="0"/>
            <a:ext cx="14630401" cy="8229600"/>
          </a:xfrm>
          <a:prstGeom prst="rect">
            <a:avLst/>
          </a:prstGeom>
          <a:solidFill>
            <a:srgbClr val="FFFFFF"/>
          </a:solidFill>
          <a:ln w="12700" cap="flat" cmpd="sng">
            <a:noFill/>
            <a:prstDash val="solid"/>
            <a:miter/>
          </a:ln>
        </p:spPr>
      </p:sp>
      <p:sp>
        <p:nvSpPr>
          <p:cNvPr id="2" name="Text Box 1"/>
          <p:cNvSpPr txBox="1"/>
          <p:nvPr/>
        </p:nvSpPr>
        <p:spPr>
          <a:xfrm>
            <a:off x="743585" y="1173480"/>
            <a:ext cx="11848465" cy="6462395"/>
          </a:xfrm>
          <a:prstGeom prst="rect">
            <a:avLst/>
          </a:prstGeom>
          <a:noFill/>
        </p:spPr>
        <p:txBody>
          <a:bodyPr wrap="square" rtlCol="0">
            <a:spAutoFit/>
          </a:bodyPr>
          <a:p>
            <a:pPr marL="0" indent="0" algn="l" eaLnBrk="1" fontAlgn="auto" latinLnBrk="0" hangingPunct="1">
              <a:lnSpc>
                <a:spcPct val="100000"/>
              </a:lnSpc>
              <a:spcBef>
                <a:spcPts val="0"/>
              </a:spcBef>
              <a:spcAft>
                <a:spcPts val="0"/>
              </a:spcAft>
              <a:buNone/>
            </a:pPr>
            <a:r>
              <a:rPr lang="en-US" altLang="zh-CN">
                <a:sym typeface="+mn-ea"/>
              </a:rPr>
              <a:t>package project;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java.io.IOException;</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java.time.LocalDate;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java.util.List;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java.util.Scanner;</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public class ProjectMain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private static Bank bank = new Bank();</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private static final String CSV_FILE_PATH = "customer_deposits.csv";</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public static void main(String[] args)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Scanner scanner = new Scanner(System.in);</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while (true)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System.out.println("\nBank Recurring Deposit System");</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System.out.println("1. Create Details");</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System.out.println("2. Read Details from CSV");</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System.out.println("3. Exit");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System.out.print("Choose an option: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int choice = scanner.nextInt();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scanner.nextLine(); // Consume newline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endParaRPr lang="en-US"/>
          </a:p>
        </p:txBody>
      </p:sp>
      <p:sp>
        <p:nvSpPr>
          <p:cNvPr id="3" name="Text Box 2"/>
          <p:cNvSpPr txBox="1"/>
          <p:nvPr/>
        </p:nvSpPr>
        <p:spPr>
          <a:xfrm>
            <a:off x="657860" y="319405"/>
            <a:ext cx="4563745" cy="460375"/>
          </a:xfrm>
          <a:prstGeom prst="rect">
            <a:avLst/>
          </a:prstGeom>
          <a:noFill/>
        </p:spPr>
        <p:txBody>
          <a:bodyPr wrap="square" rtlCol="0">
            <a:spAutoFit/>
          </a:bodyPr>
          <a:p>
            <a:r>
              <a:rPr lang="en-US" sz="2400" b="1"/>
              <a:t>Main Class :</a:t>
            </a:r>
            <a:endParaRPr lang="en-US"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025" y="607060"/>
            <a:ext cx="13214350" cy="7016115"/>
          </a:xfrm>
          <a:prstGeom prst="rect">
            <a:avLst/>
          </a:prstGeom>
          <a:noFill/>
        </p:spPr>
        <p:txBody>
          <a:bodyPr wrap="square" rtlCol="0">
            <a:spAutoFit/>
          </a:bodyPr>
          <a:p>
            <a:pPr marL="0" indent="0" algn="l" eaLnBrk="1" fontAlgn="auto" latinLnBrk="0" hangingPunct="1">
              <a:lnSpc>
                <a:spcPct val="100000"/>
              </a:lnSpc>
              <a:spcBef>
                <a:spcPts val="0"/>
              </a:spcBef>
              <a:spcAft>
                <a:spcPts val="0"/>
              </a:spcAft>
              <a:buNone/>
            </a:pPr>
            <a:r>
              <a:rPr lang="en-US" altLang="zh-CN">
                <a:sym typeface="+mn-ea"/>
              </a:rPr>
              <a:t>switch (choice)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case 1:</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createDetails(scanner);</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break;</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case 2:</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readDetailsFromCSV();</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break;</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case 3:</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System.out.println("Exiting...");</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scanner.close();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System.exit(0);</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break;</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default: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System.out.println("Invalid choice. Try again.");</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private static void createDetails(Scanner scanner)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registerCustomer(scanner);</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createRecurringDeposit(scanner);</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exportCustomerDepositsToCSV();</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7690" y="257810"/>
            <a:ext cx="13495020" cy="8401685"/>
          </a:xfrm>
          <a:prstGeom prst="rect">
            <a:avLst/>
          </a:prstGeom>
          <a:noFill/>
        </p:spPr>
        <p:txBody>
          <a:bodyPr wrap="square" rtlCol="0">
            <a:spAutoFit/>
          </a:bodyPr>
          <a:p>
            <a:pPr marL="0" indent="0" algn="l" eaLnBrk="1" fontAlgn="auto" latinLnBrk="0" hangingPunct="1">
              <a:lnSpc>
                <a:spcPct val="100000"/>
              </a:lnSpc>
              <a:spcBef>
                <a:spcPts val="0"/>
              </a:spcBef>
              <a:spcAft>
                <a:spcPts val="0"/>
              </a:spcAft>
              <a:buNone/>
            </a:pPr>
            <a:r>
              <a:rPr lang="en-US" altLang="zh-CN">
                <a:sym typeface="+mn-ea"/>
              </a:rPr>
              <a:t>private static void registerCustomer(Scanner scanner)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Customer ID: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customerID = scanner.nextLine();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Name: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name = scanner.nextLine();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Email: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email = scanner.nextLine();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Phone: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phone = scanner.nextLine();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Employee em = new Employee(customerID, name, email, phone);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System.out.println("REGESTRATION SUCESSFULL!!!!");}</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private static void createRecurringDeposit(Scanner scanner)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CUSTOMER ID: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empid = scanner.nextLine();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RD ID: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String rdID = scanner.nextLine();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Start Date (YYYY-MM-DD):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LocalDate startDate = LocalDate.parse(scanner.nextLine());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Monthly Deposit Amount: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double monthlyDepositAmount = scanner.nextDouble();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Term in Months: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int termInMonths = scanner.nextInt();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System.out.print("Enter Interest Rate: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double interestRate = scanner.nextDouble();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scanner.nextLine(); // Consume newline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txBox="1"/>
          <p:nvPr/>
        </p:nvSpPr>
        <p:spPr>
          <a:xfrm>
            <a:off x="438150" y="575310"/>
            <a:ext cx="13263880" cy="6895465"/>
          </a:xfrm>
          <a:prstGeom prst="rect">
            <a:avLst/>
          </a:prstGeom>
          <a:noFill/>
        </p:spPr>
        <p:txBody>
          <a:bodyPr wrap="square" rtlCol="0">
            <a:noAutofit/>
          </a:bodyPr>
          <a:p>
            <a:pPr marL="0" indent="0" algn="l" eaLnBrk="1" fontAlgn="auto" latinLnBrk="0" hangingPunct="1">
              <a:lnSpc>
                <a:spcPct val="100000"/>
              </a:lnSpc>
              <a:spcBef>
                <a:spcPts val="0"/>
              </a:spcBef>
              <a:spcAft>
                <a:spcPts val="0"/>
              </a:spcAft>
              <a:buNone/>
            </a:pPr>
            <a:r>
              <a:rPr lang="en-US" altLang="zh-CN">
                <a:sym typeface="+mn-ea"/>
              </a:rPr>
              <a:t>                RecurringDeposit deposit = new RecurringDeposit(empid,rdID, null, startDate, monthlyDepositAmount, termInMonths, interestRate);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private static void exportCustomerDepositsToCSV()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List&lt;CustomerDepositDetails&gt; details = bank.getCustomerDepositDetails();</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ShowDetails.exportCustomerDepositsToCSV(details, CSV_FILE_PATH);</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private static void readDetailsFromCSV()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try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List&lt;CustomerDepositDetails&gt; details = ShowDetails.readCustomerDepositsFromCSV(CSV_FILE_PATH);</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System.out.println("Customer Deposits from CSV:");</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details.forEach(System.out::println);</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 catch (IOException e)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e.printStackTrace();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p:cNvSpPr/>
          <p:nvPr/>
        </p:nvSpPr>
        <p:spPr>
          <a:xfrm>
            <a:off x="0" y="0"/>
            <a:ext cx="14630401" cy="8229600"/>
          </a:xfrm>
          <a:prstGeom prst="rect">
            <a:avLst/>
          </a:prstGeom>
          <a:solidFill>
            <a:srgbClr val="EDEDED"/>
          </a:solidFill>
          <a:ln w="12700" cap="flat" cmpd="sng">
            <a:noFill/>
            <a:prstDash val="solid"/>
            <a:miter/>
          </a:ln>
        </p:spPr>
      </p:sp>
      <p:sp>
        <p:nvSpPr>
          <p:cNvPr id="16" name="矩形"/>
          <p:cNvSpPr/>
          <p:nvPr/>
        </p:nvSpPr>
        <p:spPr>
          <a:xfrm>
            <a:off x="0" y="0"/>
            <a:ext cx="14630401" cy="8229600"/>
          </a:xfrm>
          <a:prstGeom prst="rect">
            <a:avLst/>
          </a:prstGeom>
          <a:solidFill>
            <a:srgbClr val="FFFFFF"/>
          </a:solidFill>
          <a:ln w="12700" cap="flat" cmpd="sng">
            <a:noFill/>
            <a:prstDash val="solid"/>
            <a:miter/>
          </a:ln>
        </p:spPr>
      </p:sp>
      <p:pic>
        <p:nvPicPr>
          <p:cNvPr id="17" name="图片" descr="preencoded.png"/>
          <p:cNvPicPr>
            <a:picLocks noChangeAspect="1"/>
          </p:cNvPicPr>
          <p:nvPr/>
        </p:nvPicPr>
        <p:blipFill>
          <a:blip r:embed="rId1" cstate="print"/>
          <a:stretch>
            <a:fillRect/>
          </a:stretch>
        </p:blipFill>
        <p:spPr>
          <a:xfrm>
            <a:off x="10972800" y="0"/>
            <a:ext cx="3657600" cy="8229600"/>
          </a:xfrm>
          <a:prstGeom prst="rect">
            <a:avLst/>
          </a:prstGeom>
          <a:noFill/>
          <a:ln w="12700" cap="flat" cmpd="sng">
            <a:noFill/>
            <a:prstDash val="solid"/>
            <a:miter/>
          </a:ln>
        </p:spPr>
      </p:pic>
      <p:sp>
        <p:nvSpPr>
          <p:cNvPr id="18" name="矩形"/>
          <p:cNvSpPr/>
          <p:nvPr/>
        </p:nvSpPr>
        <p:spPr>
          <a:xfrm>
            <a:off x="864037" y="1001197"/>
            <a:ext cx="9244727" cy="1402794"/>
          </a:xfrm>
          <a:prstGeom prst="rect">
            <a:avLst/>
          </a:prstGeom>
          <a:noFill/>
          <a:ln w="12700" cap="flat" cmpd="sng">
            <a:noFill/>
            <a:prstDash val="solid"/>
            <a:miter/>
          </a:ln>
        </p:spPr>
        <p:txBody>
          <a:bodyPr vert="horz" wrap="square" lIns="91440" tIns="45720" rIns="91440" bIns="45720" anchor="t" anchorCtr="0"/>
          <a:lstStyle/>
          <a:p>
            <a:pPr marL="0" indent="0" algn="l">
              <a:lnSpc>
                <a:spcPts val="5525"/>
              </a:lnSpc>
              <a:spcBef>
                <a:spcPts val="0"/>
              </a:spcBef>
              <a:spcAft>
                <a:spcPts val="0"/>
              </a:spcAft>
              <a:buNone/>
            </a:pPr>
            <a:r>
              <a:rPr lang="en-US" altLang="zh-CN" sz="4420" b="1" i="0" u="none" strike="noStrike" kern="0" cap="none" spc="-44" baseline="0">
                <a:solidFill>
                  <a:srgbClr val="000000"/>
                </a:solidFill>
                <a:latin typeface="Montserrat" pitchFamily="34" charset="0"/>
                <a:ea typeface="Montserrat" pitchFamily="34" charset="0"/>
                <a:cs typeface="Montserrat" pitchFamily="34" charset="0"/>
              </a:rPr>
              <a:t>Understanding the Concept of Recurring Payments</a:t>
            </a:r>
            <a:endParaRPr lang="zh-CN" altLang="en-US" sz="4420" b="0"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19" name="圆角矩形"/>
          <p:cNvSpPr/>
          <p:nvPr/>
        </p:nvSpPr>
        <p:spPr>
          <a:xfrm>
            <a:off x="864037" y="2774275"/>
            <a:ext cx="4499015" cy="2474000"/>
          </a:xfrm>
          <a:prstGeom prst="roundRect">
            <a:avLst>
              <a:gd name="adj" fmla="val 5986"/>
            </a:avLst>
          </a:prstGeom>
          <a:solidFill>
            <a:srgbClr val="EDEDED"/>
          </a:solidFill>
          <a:ln w="12700" cap="flat" cmpd="sng">
            <a:noFill/>
            <a:prstDash val="solid"/>
            <a:miter/>
          </a:ln>
        </p:spPr>
      </p:sp>
      <p:sp>
        <p:nvSpPr>
          <p:cNvPr id="20" name="矩形"/>
          <p:cNvSpPr/>
          <p:nvPr/>
        </p:nvSpPr>
        <p:spPr>
          <a:xfrm>
            <a:off x="1110853" y="3021092"/>
            <a:ext cx="2805470" cy="350638"/>
          </a:xfrm>
          <a:prstGeom prst="rect">
            <a:avLst/>
          </a:prstGeom>
          <a:noFill/>
          <a:ln w="12700" cap="flat" cmpd="sng">
            <a:noFill/>
            <a:prstDash val="solid"/>
            <a:miter/>
          </a:ln>
        </p:spPr>
        <p:txBody>
          <a:bodyPr vert="horz" wrap="none" lIns="91440" tIns="45720" rIns="91440" bIns="45720" anchor="t" anchorCtr="0"/>
          <a:lstStyle/>
          <a:p>
            <a:pPr marL="0" indent="0" algn="l">
              <a:lnSpc>
                <a:spcPts val="2760"/>
              </a:lnSpc>
              <a:spcBef>
                <a:spcPts val="0"/>
              </a:spcBef>
              <a:spcAft>
                <a:spcPts val="0"/>
              </a:spcAft>
              <a:buNone/>
            </a:pPr>
            <a:r>
              <a:rPr lang="en-US" altLang="zh-CN" sz="2210" b="1" i="0" u="none" strike="noStrike" kern="0" cap="none" spc="-22" baseline="0">
                <a:solidFill>
                  <a:srgbClr val="000000"/>
                </a:solidFill>
                <a:latin typeface="Montserrat" pitchFamily="34" charset="0"/>
                <a:ea typeface="Montserrat" pitchFamily="34" charset="0"/>
                <a:cs typeface="Montserrat" pitchFamily="34" charset="0"/>
              </a:rPr>
              <a:t>Convenience</a:t>
            </a:r>
            <a:endParaRPr lang="zh-CN" altLang="en-US" sz="2210" b="0"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21" name="矩形"/>
          <p:cNvSpPr/>
          <p:nvPr/>
        </p:nvSpPr>
        <p:spPr>
          <a:xfrm>
            <a:off x="1110853" y="3519845"/>
            <a:ext cx="4005382" cy="1481614"/>
          </a:xfrm>
          <a:prstGeom prst="rect">
            <a:avLst/>
          </a:prstGeom>
          <a:noFill/>
          <a:ln w="12700" cap="flat" cmpd="sng">
            <a:noFill/>
            <a:prstDash val="solid"/>
            <a:miter/>
          </a:ln>
        </p:spPr>
        <p:txBody>
          <a:bodyPr vert="horz" wrap="square" lIns="91440" tIns="45720" rIns="91440" bIns="45720" anchor="t" anchorCtr="0"/>
          <a:lstStyle/>
          <a:p>
            <a:pPr marL="0" indent="0" algn="l">
              <a:lnSpc>
                <a:spcPts val="2915"/>
              </a:lnSpc>
              <a:spcBef>
                <a:spcPts val="0"/>
              </a:spcBef>
              <a:spcAft>
                <a:spcPts val="0"/>
              </a:spcAft>
              <a:buNone/>
            </a:pPr>
            <a:r>
              <a:rPr lang="en-US" altLang="zh-CN" sz="1945" b="0" i="0" u="none" strike="noStrike" kern="1200" cap="none" spc="0" baseline="0">
                <a:solidFill>
                  <a:srgbClr val="3D3838"/>
                </a:solidFill>
                <a:latin typeface="Source Sans Pro" pitchFamily="34" charset="0"/>
                <a:ea typeface="Source Sans Pro" pitchFamily="34" charset="0"/>
                <a:cs typeface="Source Sans Pro" pitchFamily="34" charset="0"/>
              </a:rPr>
              <a:t>Recurring payments eliminate the hassle of remembering to make payments on time, reducing the risk of late fees or service interruptions.</a:t>
            </a:r>
            <a:endParaRPr lang="zh-CN" altLang="en-US" sz="1945" b="0"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22" name="圆角矩形"/>
          <p:cNvSpPr/>
          <p:nvPr/>
        </p:nvSpPr>
        <p:spPr>
          <a:xfrm>
            <a:off x="5609868" y="2774275"/>
            <a:ext cx="4499014" cy="2474000"/>
          </a:xfrm>
          <a:prstGeom prst="roundRect">
            <a:avLst>
              <a:gd name="adj" fmla="val 5986"/>
            </a:avLst>
          </a:prstGeom>
          <a:solidFill>
            <a:srgbClr val="EDEDED"/>
          </a:solidFill>
          <a:ln w="12700" cap="flat" cmpd="sng">
            <a:noFill/>
            <a:prstDash val="solid"/>
            <a:miter/>
          </a:ln>
        </p:spPr>
      </p:sp>
      <p:sp>
        <p:nvSpPr>
          <p:cNvPr id="23" name="矩形"/>
          <p:cNvSpPr/>
          <p:nvPr/>
        </p:nvSpPr>
        <p:spPr>
          <a:xfrm>
            <a:off x="5856684" y="3021092"/>
            <a:ext cx="2805470" cy="350638"/>
          </a:xfrm>
          <a:prstGeom prst="rect">
            <a:avLst/>
          </a:prstGeom>
          <a:noFill/>
          <a:ln w="12700" cap="flat" cmpd="sng">
            <a:noFill/>
            <a:prstDash val="solid"/>
            <a:miter/>
          </a:ln>
        </p:spPr>
        <p:txBody>
          <a:bodyPr vert="horz" wrap="none" lIns="91440" tIns="45720" rIns="91440" bIns="45720" anchor="t" anchorCtr="0"/>
          <a:lstStyle/>
          <a:p>
            <a:pPr marL="0" indent="0" algn="l">
              <a:lnSpc>
                <a:spcPts val="2760"/>
              </a:lnSpc>
              <a:spcBef>
                <a:spcPts val="0"/>
              </a:spcBef>
              <a:spcAft>
                <a:spcPts val="0"/>
              </a:spcAft>
              <a:buNone/>
            </a:pPr>
            <a:r>
              <a:rPr lang="en-US" altLang="zh-CN" sz="2210" b="1" i="0" u="none" strike="noStrike" kern="0" cap="none" spc="-22" baseline="0">
                <a:solidFill>
                  <a:srgbClr val="000000"/>
                </a:solidFill>
                <a:latin typeface="Montserrat" pitchFamily="34" charset="0"/>
                <a:ea typeface="Montserrat" pitchFamily="34" charset="0"/>
                <a:cs typeface="Montserrat" pitchFamily="34" charset="0"/>
              </a:rPr>
              <a:t>Reliability</a:t>
            </a:r>
            <a:endParaRPr lang="zh-CN" altLang="en-US" sz="2210" b="0"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24" name="矩形"/>
          <p:cNvSpPr/>
          <p:nvPr/>
        </p:nvSpPr>
        <p:spPr>
          <a:xfrm>
            <a:off x="5856684" y="3519845"/>
            <a:ext cx="4005382" cy="1481614"/>
          </a:xfrm>
          <a:prstGeom prst="rect">
            <a:avLst/>
          </a:prstGeom>
          <a:noFill/>
          <a:ln w="12700" cap="flat" cmpd="sng">
            <a:noFill/>
            <a:prstDash val="solid"/>
            <a:miter/>
          </a:ln>
        </p:spPr>
        <p:txBody>
          <a:bodyPr vert="horz" wrap="square" lIns="91440" tIns="45720" rIns="91440" bIns="45720" anchor="t" anchorCtr="0"/>
          <a:lstStyle/>
          <a:p>
            <a:pPr marL="0" indent="0" algn="l">
              <a:lnSpc>
                <a:spcPts val="2915"/>
              </a:lnSpc>
              <a:spcBef>
                <a:spcPts val="0"/>
              </a:spcBef>
              <a:spcAft>
                <a:spcPts val="0"/>
              </a:spcAft>
              <a:buNone/>
            </a:pPr>
            <a:r>
              <a:rPr lang="en-US" altLang="zh-CN" sz="1945" b="0" i="0" u="none" strike="noStrike" kern="1200" cap="none" spc="0" baseline="0">
                <a:solidFill>
                  <a:srgbClr val="3D3838"/>
                </a:solidFill>
                <a:latin typeface="Source Sans Pro" pitchFamily="34" charset="0"/>
                <a:ea typeface="Source Sans Pro" pitchFamily="34" charset="0"/>
                <a:cs typeface="Source Sans Pro" pitchFamily="34" charset="0"/>
              </a:rPr>
              <a:t>Customers can rely on the system to process their payments consistently, ensuring uninterrupted service and a positive user experience.</a:t>
            </a:r>
            <a:endParaRPr lang="zh-CN" altLang="en-US" sz="1945" b="0"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25" name="圆角矩形"/>
          <p:cNvSpPr/>
          <p:nvPr/>
        </p:nvSpPr>
        <p:spPr>
          <a:xfrm>
            <a:off x="864037" y="5495092"/>
            <a:ext cx="9244727" cy="1733191"/>
          </a:xfrm>
          <a:prstGeom prst="roundRect">
            <a:avLst>
              <a:gd name="adj" fmla="val 8546"/>
            </a:avLst>
          </a:prstGeom>
          <a:solidFill>
            <a:srgbClr val="EDEDED"/>
          </a:solidFill>
          <a:ln w="12700" cap="flat" cmpd="sng">
            <a:noFill/>
            <a:prstDash val="solid"/>
            <a:miter/>
          </a:ln>
        </p:spPr>
      </p:sp>
      <p:sp>
        <p:nvSpPr>
          <p:cNvPr id="26" name="矩形"/>
          <p:cNvSpPr/>
          <p:nvPr/>
        </p:nvSpPr>
        <p:spPr>
          <a:xfrm>
            <a:off x="1110853" y="5741908"/>
            <a:ext cx="2805470" cy="350637"/>
          </a:xfrm>
          <a:prstGeom prst="rect">
            <a:avLst/>
          </a:prstGeom>
          <a:noFill/>
          <a:ln w="12700" cap="flat" cmpd="sng">
            <a:noFill/>
            <a:prstDash val="solid"/>
            <a:miter/>
          </a:ln>
        </p:spPr>
        <p:txBody>
          <a:bodyPr vert="horz" wrap="none" lIns="91440" tIns="45720" rIns="91440" bIns="45720" anchor="t" anchorCtr="0"/>
          <a:lstStyle/>
          <a:p>
            <a:pPr marL="0" indent="0" algn="l">
              <a:lnSpc>
                <a:spcPts val="2760"/>
              </a:lnSpc>
              <a:spcBef>
                <a:spcPts val="0"/>
              </a:spcBef>
              <a:spcAft>
                <a:spcPts val="0"/>
              </a:spcAft>
              <a:buNone/>
            </a:pPr>
            <a:r>
              <a:rPr lang="en-US" altLang="zh-CN" sz="2210" b="1" i="0" u="none" strike="noStrike" kern="0" cap="none" spc="-22" baseline="0">
                <a:solidFill>
                  <a:srgbClr val="000000"/>
                </a:solidFill>
                <a:latin typeface="Montserrat" pitchFamily="34" charset="0"/>
                <a:ea typeface="Montserrat" pitchFamily="34" charset="0"/>
                <a:cs typeface="Montserrat" pitchFamily="34" charset="0"/>
              </a:rPr>
              <a:t>Predictability</a:t>
            </a:r>
            <a:endParaRPr lang="zh-CN" altLang="en-US" sz="2210" b="0"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27" name="矩形"/>
          <p:cNvSpPr/>
          <p:nvPr/>
        </p:nvSpPr>
        <p:spPr>
          <a:xfrm>
            <a:off x="1110853" y="6240661"/>
            <a:ext cx="8751094" cy="740806"/>
          </a:xfrm>
          <a:prstGeom prst="rect">
            <a:avLst/>
          </a:prstGeom>
          <a:noFill/>
          <a:ln w="12700" cap="flat" cmpd="sng">
            <a:noFill/>
            <a:prstDash val="solid"/>
            <a:miter/>
          </a:ln>
        </p:spPr>
        <p:txBody>
          <a:bodyPr vert="horz" wrap="square" lIns="91440" tIns="45720" rIns="91440" bIns="45720" anchor="t" anchorCtr="0"/>
          <a:lstStyle/>
          <a:p>
            <a:pPr marL="0" indent="0" algn="l">
              <a:lnSpc>
                <a:spcPts val="2915"/>
              </a:lnSpc>
              <a:spcBef>
                <a:spcPts val="0"/>
              </a:spcBef>
              <a:spcAft>
                <a:spcPts val="0"/>
              </a:spcAft>
              <a:buNone/>
            </a:pPr>
            <a:r>
              <a:rPr lang="en-US" altLang="zh-CN" sz="1945" b="0" i="0" u="none" strike="noStrike" kern="1200" cap="none" spc="0" baseline="0">
                <a:solidFill>
                  <a:srgbClr val="3D3838"/>
                </a:solidFill>
                <a:latin typeface="Source Sans Pro" pitchFamily="34" charset="0"/>
                <a:ea typeface="Source Sans Pro" pitchFamily="34" charset="0"/>
                <a:cs typeface="Source Sans Pro" pitchFamily="34" charset="0"/>
              </a:rPr>
              <a:t>Recurring payments provide predictable cash flow for businesses, allowing them to better manage their finances and plan for the future.</a:t>
            </a:r>
            <a:endParaRPr lang="zh-CN" altLang="en-US" sz="1945" b="0" i="0" u="none" strike="noStrike" kern="1200" cap="none" spc="0" baseline="0">
              <a:solidFill>
                <a:schemeClr val="tx1"/>
              </a:solidFill>
              <a:latin typeface="Calibri" panose="020F0502020204030204" charset="0"/>
              <a:ea typeface="等线"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txBox="1"/>
          <p:nvPr/>
        </p:nvSpPr>
        <p:spPr>
          <a:xfrm>
            <a:off x="865505" y="1441450"/>
            <a:ext cx="12153265" cy="4246245"/>
          </a:xfrm>
          <a:prstGeom prst="rect">
            <a:avLst/>
          </a:prstGeom>
          <a:noFill/>
        </p:spPr>
        <p:txBody>
          <a:bodyPr wrap="square" rtlCol="0">
            <a:spAutoFit/>
          </a:bodyPr>
          <a:p>
            <a:r>
              <a:rPr lang="en-US" sz="3600" b="1"/>
              <a:t>Libraries Used:</a:t>
            </a:r>
            <a:endParaRPr lang="en-US" sz="3600" b="1"/>
          </a:p>
          <a:p>
            <a:endParaRPr lang="en-US"/>
          </a:p>
          <a:p>
            <a:r>
              <a:rPr lang="en-US" sz="2400"/>
              <a:t>import java.io.Serializable;</a:t>
            </a:r>
            <a:endParaRPr lang="en-US" sz="2400"/>
          </a:p>
          <a:p>
            <a:r>
              <a:rPr lang="en-US" sz="2400"/>
              <a:t>import java.time.LocalDate;</a:t>
            </a:r>
            <a:endParaRPr lang="en-US" sz="2400"/>
          </a:p>
          <a:p>
            <a:r>
              <a:rPr lang="en-US" sz="2400">
                <a:sym typeface="+mn-ea"/>
              </a:rPr>
              <a:t>import java.util.ArrayList;</a:t>
            </a:r>
            <a:endParaRPr lang="en-US" sz="2400"/>
          </a:p>
          <a:p>
            <a:r>
              <a:rPr lang="en-US" sz="2400">
                <a:sym typeface="+mn-ea"/>
              </a:rPr>
              <a:t>import java.util.List;</a:t>
            </a:r>
            <a:endParaRPr lang="en-US" sz="2400"/>
          </a:p>
          <a:p>
            <a:r>
              <a:rPr lang="en-US" sz="2400"/>
              <a:t>import java.io.BufferedReader;</a:t>
            </a:r>
            <a:endParaRPr lang="en-US" sz="2400"/>
          </a:p>
          <a:p>
            <a:r>
              <a:rPr lang="en-US" sz="2400"/>
              <a:t>import java.io.BufferedWriter;</a:t>
            </a:r>
            <a:endParaRPr lang="en-US" sz="2400"/>
          </a:p>
          <a:p>
            <a:r>
              <a:rPr lang="en-US" sz="2400"/>
              <a:t>import java.io.IOException;</a:t>
            </a:r>
            <a:endParaRPr lang="en-US" sz="2400"/>
          </a:p>
          <a:p>
            <a:r>
              <a:rPr lang="en-US" sz="2400"/>
              <a:t>import java.nio.file.Files;</a:t>
            </a:r>
            <a:endParaRPr lang="en-US" sz="2400"/>
          </a:p>
          <a:p>
            <a:r>
              <a:rPr lang="en-US" sz="2400"/>
              <a:t>import java.nio.file.Paths;</a:t>
            </a:r>
            <a:endParaRPr lang="en-US" sz="2400"/>
          </a:p>
        </p:txBody>
      </p:sp>
      <p:sp>
        <p:nvSpPr>
          <p:cNvPr id="3" name="Text Box 2"/>
          <p:cNvSpPr txBox="1"/>
          <p:nvPr/>
        </p:nvSpPr>
        <p:spPr>
          <a:xfrm>
            <a:off x="3989070" y="331470"/>
            <a:ext cx="5833110" cy="706755"/>
          </a:xfrm>
          <a:prstGeom prst="rect">
            <a:avLst/>
          </a:prstGeom>
          <a:noFill/>
        </p:spPr>
        <p:txBody>
          <a:bodyPr wrap="square" rtlCol="0">
            <a:spAutoFit/>
          </a:bodyPr>
          <a:p>
            <a:r>
              <a:rPr lang="en-US" sz="4000" b="1"/>
              <a:t>Source Code :</a:t>
            </a:r>
            <a:endParaRPr lang="en-US" sz="4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矩形"/>
          <p:cNvSpPr/>
          <p:nvPr/>
        </p:nvSpPr>
        <p:spPr>
          <a:xfrm>
            <a:off x="0" y="0"/>
            <a:ext cx="14630401" cy="8229600"/>
          </a:xfrm>
          <a:prstGeom prst="rect">
            <a:avLst/>
          </a:prstGeom>
          <a:solidFill>
            <a:srgbClr val="EDEDED"/>
          </a:solidFill>
          <a:ln w="12700" cap="flat" cmpd="sng">
            <a:noFill/>
            <a:prstDash val="solid"/>
            <a:miter/>
          </a:ln>
        </p:spPr>
      </p:sp>
      <p:sp>
        <p:nvSpPr>
          <p:cNvPr id="31" name="矩形"/>
          <p:cNvSpPr/>
          <p:nvPr/>
        </p:nvSpPr>
        <p:spPr>
          <a:xfrm>
            <a:off x="0" y="0"/>
            <a:ext cx="14630401" cy="8229600"/>
          </a:xfrm>
          <a:prstGeom prst="rect">
            <a:avLst/>
          </a:prstGeom>
          <a:solidFill>
            <a:srgbClr val="FFFFFF"/>
          </a:solidFill>
          <a:ln w="12700" cap="flat" cmpd="sng">
            <a:noFill/>
            <a:prstDash val="solid"/>
            <a:miter/>
          </a:ln>
        </p:spPr>
      </p:sp>
      <p:sp>
        <p:nvSpPr>
          <p:cNvPr id="62" name="文本框"/>
          <p:cNvSpPr txBox="1"/>
          <p:nvPr/>
        </p:nvSpPr>
        <p:spPr>
          <a:xfrm>
            <a:off x="930910" y="511810"/>
            <a:ext cx="9733915" cy="7717790"/>
          </a:xfrm>
          <a:prstGeom prst="rect">
            <a:avLst/>
          </a:prstGeom>
          <a:noFill/>
          <a:ln w="12700" cap="flat" cmpd="sng">
            <a:noFill/>
            <a:prstDash val="solid"/>
            <a:miter/>
          </a:ln>
        </p:spPr>
        <p:txBody>
          <a:bodyPr vert="horz" wrap="square" lIns="91440" tIns="45720" rIns="91440" bIns="45720" anchor="t" anchorCtr="0">
            <a:noAutofit/>
          </a:bodyPr>
          <a:lstStyle/>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package project;</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import java.io.Serializable;    </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public class Employee implements Serializable {</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public String customerId;</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private String name;</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private String email;</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private String number;</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public  Employee(String empid,String name,String email,String num){</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this.customerId=empid;</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this.name=name;</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this.email=email;</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this.number=num;</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public String getempid() {return customerId;}</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public String getname(){return name;}</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public String getemail(){return email;}</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public String getnumber(){return number;}</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a:t>
            </a:r>
            <a:endParaRPr lang="en-US" altLang="zh-CN" sz="2400"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SimSun" panose="02010600030101010101" pitchFamily="2" charset="-122"/>
                <a:cs typeface="Droid Sans" charset="0"/>
              </a:rPr>
              <a:t>    </a:t>
            </a:r>
            <a:endParaRPr lang="zh-CN" altLang="en-US" sz="2400" b="0" i="0" u="none" strike="noStrike" kern="1200" cap="none" spc="0" baseline="0">
              <a:solidFill>
                <a:schemeClr val="tx1"/>
              </a:solidFill>
              <a:latin typeface="Droid Sans" charset="0"/>
              <a:ea typeface="SimSun" panose="02010600030101010101" pitchFamily="2" charset="-122"/>
              <a:cs typeface="Lucida Sans"/>
            </a:endParaRPr>
          </a:p>
        </p:txBody>
      </p:sp>
      <p:sp>
        <p:nvSpPr>
          <p:cNvPr id="2" name="Text Box 1"/>
          <p:cNvSpPr txBox="1"/>
          <p:nvPr/>
        </p:nvSpPr>
        <p:spPr>
          <a:xfrm>
            <a:off x="413385" y="113030"/>
            <a:ext cx="5466715" cy="460375"/>
          </a:xfrm>
          <a:prstGeom prst="rect">
            <a:avLst/>
          </a:prstGeom>
          <a:noFill/>
        </p:spPr>
        <p:txBody>
          <a:bodyPr wrap="square" rtlCol="0">
            <a:spAutoFit/>
          </a:bodyPr>
          <a:p>
            <a:r>
              <a:rPr lang="en-US" sz="2400" b="1"/>
              <a:t>Class Employee :</a:t>
            </a:r>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矩形"/>
          <p:cNvSpPr/>
          <p:nvPr/>
        </p:nvSpPr>
        <p:spPr>
          <a:xfrm>
            <a:off x="0" y="0"/>
            <a:ext cx="14630401" cy="8229600"/>
          </a:xfrm>
          <a:prstGeom prst="rect">
            <a:avLst/>
          </a:prstGeom>
          <a:solidFill>
            <a:srgbClr val="EDEDED"/>
          </a:solidFill>
          <a:ln w="12700" cap="flat" cmpd="sng">
            <a:noFill/>
            <a:prstDash val="solid"/>
            <a:miter/>
          </a:ln>
        </p:spPr>
      </p:sp>
      <p:sp>
        <p:nvSpPr>
          <p:cNvPr id="35" name="矩形"/>
          <p:cNvSpPr/>
          <p:nvPr/>
        </p:nvSpPr>
        <p:spPr>
          <a:xfrm>
            <a:off x="0" y="0"/>
            <a:ext cx="14630401" cy="8229600"/>
          </a:xfrm>
          <a:prstGeom prst="rect">
            <a:avLst/>
          </a:prstGeom>
          <a:solidFill>
            <a:srgbClr val="FFFFFF"/>
          </a:solidFill>
          <a:ln w="12700" cap="flat" cmpd="sng">
            <a:noFill/>
            <a:prstDash val="solid"/>
            <a:miter/>
          </a:ln>
        </p:spPr>
      </p:sp>
      <p:sp>
        <p:nvSpPr>
          <p:cNvPr id="63" name="文本框"/>
          <p:cNvSpPr txBox="1"/>
          <p:nvPr/>
        </p:nvSpPr>
        <p:spPr>
          <a:xfrm>
            <a:off x="563880" y="1433830"/>
            <a:ext cx="13148310" cy="7693025"/>
          </a:xfrm>
          <a:prstGeom prst="rect">
            <a:avLst/>
          </a:prstGeom>
          <a:noFill/>
          <a:ln w="12700" cap="flat" cmpd="sng">
            <a:noFill/>
            <a:prstDash val="solid"/>
            <a:miter/>
          </a:ln>
        </p:spPr>
        <p:txBody>
          <a:bodyPr vert="horz" wrap="square" lIns="91440" tIns="45720" rIns="91440" bIns="45720" anchor="t" anchorCtr="0">
            <a:no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package project;</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import java.io.Serializable;</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import java.time.LocalDate;</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public class RecurringDeposit implements Serializable {</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public String empid;</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private String rdID;</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private LocalDate startdate;</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private double montlydepositeamount;</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private int terminmonths;</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private double intrestrate;</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public RecurringDeposit(String empid,String rdid,Employee emp,LocalDate stdate,double dipositamount,int terminmonths,double intrestrate){</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this.empid=empid;</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this.rdID=rdid;</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this.startdate=stdate;</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this.montlydepositeamount=dipositamount;</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this.terminmonths=terminmonths;</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this.intrestrate=intrestrate;</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SimSun" panose="02010600030101010101" pitchFamily="2" charset="-122"/>
                <a:cs typeface="Lucida Sans"/>
              </a:rPr>
              <a:t>    }</a:t>
            </a:r>
            <a:endParaRPr lang="en-US" altLang="zh-CN" sz="20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charset="0"/>
                <a:ea typeface="SimSun" panose="02010600030101010101" pitchFamily="2" charset="-122"/>
                <a:cs typeface="Lucida Sans"/>
              </a:rPr>
              <a:t>   </a:t>
            </a:r>
            <a:endParaRPr lang="zh-CN" altLang="en-US" sz="1600" b="0" i="0" u="none" strike="noStrike" kern="1200" cap="none" spc="0" baseline="0">
              <a:solidFill>
                <a:schemeClr val="tx1"/>
              </a:solidFill>
              <a:latin typeface="Droid Sans" charset="0"/>
              <a:ea typeface="SimSun" panose="02010600030101010101" pitchFamily="2" charset="-122"/>
              <a:cs typeface="Lucida Sans"/>
            </a:endParaRPr>
          </a:p>
        </p:txBody>
      </p:sp>
      <p:sp>
        <p:nvSpPr>
          <p:cNvPr id="2" name="Text Box 1"/>
          <p:cNvSpPr txBox="1"/>
          <p:nvPr/>
        </p:nvSpPr>
        <p:spPr>
          <a:xfrm>
            <a:off x="694690" y="462915"/>
            <a:ext cx="5063490" cy="460375"/>
          </a:xfrm>
          <a:prstGeom prst="rect">
            <a:avLst/>
          </a:prstGeom>
          <a:noFill/>
        </p:spPr>
        <p:txBody>
          <a:bodyPr wrap="square" rtlCol="0">
            <a:spAutoFit/>
          </a:bodyPr>
          <a:p>
            <a:r>
              <a:rPr lang="en-US" sz="2400" b="1"/>
              <a:t>Classs RD :</a:t>
            </a:r>
            <a:endParaRPr 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58240" y="1210310"/>
            <a:ext cx="12592685" cy="5569585"/>
          </a:xfrm>
          <a:prstGeom prst="rect">
            <a:avLst/>
          </a:prstGeom>
          <a:noFill/>
        </p:spPr>
        <p:txBody>
          <a:bodyPr wrap="square" rtlCol="0">
            <a:spAutoFit/>
          </a:bodyPr>
          <a:p>
            <a:pPr marL="0" indent="0" algn="l">
              <a:lnSpc>
                <a:spcPct val="100000"/>
              </a:lnSpc>
              <a:spcBef>
                <a:spcPts val="0"/>
              </a:spcBef>
              <a:spcAft>
                <a:spcPts val="0"/>
              </a:spcAft>
              <a:buNone/>
            </a:pPr>
            <a:r>
              <a:rPr lang="en-US" altLang="zh-CN" sz="2000">
                <a:cs typeface="Lucida Sans"/>
                <a:sym typeface="+mn-ea"/>
              </a:rPr>
              <a:t> public String getid(){return empid;}</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public String getRdID(){return rdID;}</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public LocalDate getstartdate(){return startdate;}</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public double getMontlyDepositAmount(){return montlydepositeamount;}</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public int getTerminMonths(){return terminmonths;}</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public double getIntrestRate(){return intrestrate;}</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public double getMaturityAmount(){</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double n=terminmonths;</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double r=intrestrate;</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double MaturityAmount=montlydepositeamount*(((Math.pow(1+r,n)-1)/r)*(1+r));</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return MaturityAmount;</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    }   </a:t>
            </a:r>
            <a:endParaRPr lang="en-US" altLang="zh-CN" sz="2400"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sz="2400">
                <a:cs typeface="Lucida Sans"/>
                <a:sym typeface="+mn-ea"/>
              </a:rPr>
              <a:t>}</a:t>
            </a:r>
            <a:endParaRPr lang="zh-CN" altLang="en-US" sz="2400" b="0" i="0" u="none" strike="noStrike" kern="1200" cap="none" spc="0" baseline="0">
              <a:solidFill>
                <a:schemeClr val="tx1"/>
              </a:solidFill>
              <a:latin typeface="Droid Sans" charset="0"/>
              <a:ea typeface="SimSun" panose="02010600030101010101" pitchFamily="2" charset="-122"/>
              <a:cs typeface="Lucida Sans"/>
            </a:endParaRPr>
          </a:p>
          <a:p>
            <a:endParaRPr lang="zh-CN" altLang="en-US" sz="2400" b="0" i="0" u="none" strike="noStrike" kern="1200" cap="none" spc="0" baseline="0">
              <a:solidFill>
                <a:schemeClr val="tx1"/>
              </a:solidFill>
              <a:latin typeface="Droid Sans" charset="0"/>
              <a:ea typeface="SimSun" panose="02010600030101010101" pitchFamily="2" charset="-122"/>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矩形"/>
          <p:cNvSpPr/>
          <p:nvPr/>
        </p:nvSpPr>
        <p:spPr>
          <a:xfrm>
            <a:off x="0" y="0"/>
            <a:ext cx="14630401" cy="8229600"/>
          </a:xfrm>
          <a:prstGeom prst="rect">
            <a:avLst/>
          </a:prstGeom>
          <a:solidFill>
            <a:srgbClr val="EDEDED"/>
          </a:solidFill>
          <a:ln w="12700" cap="flat" cmpd="sng">
            <a:noFill/>
            <a:prstDash val="solid"/>
            <a:miter/>
          </a:ln>
        </p:spPr>
      </p:sp>
      <p:sp>
        <p:nvSpPr>
          <p:cNvPr id="39" name="矩形"/>
          <p:cNvSpPr/>
          <p:nvPr/>
        </p:nvSpPr>
        <p:spPr>
          <a:xfrm>
            <a:off x="0" y="113030"/>
            <a:ext cx="14630401" cy="8229600"/>
          </a:xfrm>
          <a:prstGeom prst="rect">
            <a:avLst/>
          </a:prstGeom>
          <a:solidFill>
            <a:srgbClr val="FFFFFF"/>
          </a:solidFill>
          <a:ln w="12700" cap="flat" cmpd="sng">
            <a:noFill/>
            <a:prstDash val="solid"/>
            <a:miter/>
          </a:ln>
        </p:spPr>
      </p:sp>
      <p:sp>
        <p:nvSpPr>
          <p:cNvPr id="64" name="文本框"/>
          <p:cNvSpPr txBox="1"/>
          <p:nvPr/>
        </p:nvSpPr>
        <p:spPr>
          <a:xfrm>
            <a:off x="308610" y="1445260"/>
            <a:ext cx="14013180" cy="673925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package project;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public class CustomerDepositDetails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private String customerID;</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private String customerName;</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private String depositID;</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private double monthlyDepositAmount;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private double maturityAmount;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public CustomerDepositDetails(String customerID, String customerName, String depositID, double monthlyDepositAmount, double maturityAmount)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this.customerID = customerID;</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this.customerName = customerName;</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this.depositID = depositID;</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this.monthlyDepositAmount = monthlyDepositAmount;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this.maturityAmount = maturityAmount;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public String getCustomerID() {return customerID;}</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public String getCustomerName()  return customerName;}</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public String getDepositID() {return depositID;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public double getMonthlyDepositAmount() {return monthlyDepositAmount;}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public double getMaturityAmount() {return maturityAmount;}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p:txBody>
      </p:sp>
      <p:sp>
        <p:nvSpPr>
          <p:cNvPr id="3" name="Text Box 2"/>
          <p:cNvSpPr txBox="1"/>
          <p:nvPr/>
        </p:nvSpPr>
        <p:spPr>
          <a:xfrm>
            <a:off x="450850" y="523875"/>
            <a:ext cx="4295140" cy="521970"/>
          </a:xfrm>
          <a:prstGeom prst="rect">
            <a:avLst/>
          </a:prstGeom>
          <a:noFill/>
        </p:spPr>
        <p:txBody>
          <a:bodyPr wrap="square" rtlCol="0">
            <a:spAutoFit/>
          </a:bodyPr>
          <a:p>
            <a:r>
              <a:rPr lang="en-US" sz="2800" b="1"/>
              <a:t>Class Deposit Details </a:t>
            </a:r>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p:cNvSpPr txBox="1"/>
          <p:nvPr/>
        </p:nvSpPr>
        <p:spPr>
          <a:xfrm>
            <a:off x="457835" y="1177925"/>
            <a:ext cx="13714095" cy="7506335"/>
          </a:xfrm>
          <a:prstGeom prst="rect">
            <a:avLst/>
          </a:prstGeom>
          <a:noFill/>
          <a:ln w="12700" cap="flat" cmpd="sng">
            <a:noFill/>
            <a:prstDash val="solid"/>
            <a:miter/>
          </a:ln>
        </p:spPr>
        <p:txBody>
          <a:bodyPr vert="horz" wrap="square" lIns="91440" tIns="45720" rIns="91440" bIns="45720" anchor="t" anchorCtr="0">
            <a:noAutofit/>
          </a:bodyPr>
          <a:lstStyle/>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package project;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import java.util.ArrayList;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import java.util.List;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public class Bank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private List&lt;Employee&gt; customers = new ArrayList&lt;&gt;();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private List&lt;RecurringDeposit&gt; deposits = new ArrayList&lt;&gt;();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public List&lt;CustomerDepositDetails&gt; getCustomerDepositDetails()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List&lt;CustomerDepositDetails&gt; details = new ArrayList&lt;&gt;();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for (Employee customer : customers)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for (RecurringDeposit deposit : deposits)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if (deposit.getid().equals(customer.getempid()))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details.add(new CustomerDepositDetails(</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customer.getempid(),</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customer.getname(),</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deposit.getRdID(),</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deposit.getMontlyDepositAmount(),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deposit.getMaturityAmount()));</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}else{System.out.println("employee ids are not equal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}return details;</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a:p>
            <a:pPr marL="0" indent="0" algn="l">
              <a:lnSpc>
                <a:spcPct val="100000"/>
              </a:lnSpc>
              <a:spcBef>
                <a:spcPts val="0"/>
              </a:spcBef>
              <a:spcAft>
                <a:spcPts val="0"/>
              </a:spcAft>
              <a:buNone/>
            </a:pPr>
            <a:r>
              <a:rPr lang="en-US" altLang="zh-CN" b="0" i="0" u="none" strike="noStrike" kern="1200" cap="none" spc="0" baseline="0">
                <a:solidFill>
                  <a:schemeClr val="tx1"/>
                </a:solidFill>
                <a:latin typeface="Droid Sans" charset="0"/>
                <a:ea typeface="SimSun" panose="02010600030101010101" pitchFamily="2" charset="-122"/>
                <a:cs typeface="Lucida Sans"/>
              </a:rPr>
              <a:t>}      </a:t>
            </a:r>
            <a:endParaRPr lang="en-US" altLang="zh-CN" b="0" i="0" u="none" strike="noStrike" kern="1200" cap="none" spc="0" baseline="0">
              <a:solidFill>
                <a:schemeClr val="tx1"/>
              </a:solidFill>
              <a:latin typeface="Droid Sans" charset="0"/>
              <a:ea typeface="SimSun" panose="02010600030101010101" pitchFamily="2" charset="-122"/>
              <a:cs typeface="Lucida Sans"/>
            </a:endParaRPr>
          </a:p>
        </p:txBody>
      </p:sp>
      <p:sp>
        <p:nvSpPr>
          <p:cNvPr id="2" name="Text Box 1"/>
          <p:cNvSpPr txBox="1"/>
          <p:nvPr/>
        </p:nvSpPr>
        <p:spPr>
          <a:xfrm>
            <a:off x="457835" y="474980"/>
            <a:ext cx="3367405" cy="460375"/>
          </a:xfrm>
          <a:prstGeom prst="rect">
            <a:avLst/>
          </a:prstGeom>
          <a:noFill/>
        </p:spPr>
        <p:txBody>
          <a:bodyPr wrap="square" rtlCol="0">
            <a:spAutoFit/>
          </a:bodyPr>
          <a:p>
            <a:r>
              <a:rPr lang="en-US" sz="2400" b="1"/>
              <a:t>Class Bank Details :</a:t>
            </a:r>
            <a:endParaRPr lang="en-US"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94665" y="1252220"/>
            <a:ext cx="13469620" cy="7293610"/>
          </a:xfrm>
          <a:prstGeom prst="rect">
            <a:avLst/>
          </a:prstGeom>
          <a:noFill/>
        </p:spPr>
        <p:txBody>
          <a:bodyPr wrap="square" rtlCol="0">
            <a:spAutoFit/>
          </a:bodyPr>
          <a:p>
            <a:pPr marL="0" indent="0" algn="l" eaLnBrk="1" fontAlgn="auto" latinLnBrk="0" hangingPunct="1">
              <a:lnSpc>
                <a:spcPct val="100000"/>
              </a:lnSpc>
              <a:spcBef>
                <a:spcPts val="0"/>
              </a:spcBef>
              <a:spcAft>
                <a:spcPts val="0"/>
              </a:spcAft>
              <a:buNone/>
            </a:pPr>
            <a:r>
              <a:rPr lang="en-US" altLang="zh-CN">
                <a:sym typeface="+mn-ea"/>
              </a:rPr>
              <a:t>package project;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java.io.BufferedReader;</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java.io.BufferedWriter;</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java.io.IOException;</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java.nio.file.Files;</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java.nio.file.Paths;</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java.util.ArrayList;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import java.util.List;</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public class ShowDetails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static Bank ban;</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static List&lt;CustomerDepositDetails&gt; det=ban.getCustomerDepositDetails();</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public static void exportCustomerDepositsToCSV(List&lt;CustomerDepositDetails&gt; details, String filePath)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try (BufferedWriter writer = Files.newBufferedWriter(Paths.get(filePath)))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writer.write("CustomerID,Name,DepositID,MonthlyDepositAmount,MaturityAmount\n");</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for (CustomerDepositDetails detail : det)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writer.write(detail.toString() + "\n");</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System.out.println("Customer deposits exported to CSV file successfully!");</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 catch (IOException e)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e.printStackTrace();</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r>
              <a:rPr lang="en-US" altLang="zh-CN">
                <a:sym typeface="+mn-ea"/>
              </a:rPr>
              <a:t>    }</a:t>
            </a: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pPr marL="0" indent="0" algn="l" eaLnBrk="1" fontAlgn="auto" latinLnBrk="0" hangingPunct="1">
              <a:lnSpc>
                <a:spcPct val="100000"/>
              </a:lnSpc>
              <a:spcBef>
                <a:spcPts val="0"/>
              </a:spcBef>
              <a:spcAft>
                <a:spcPts val="0"/>
              </a:spcAft>
              <a:buNone/>
            </a:pPr>
            <a:endParaRPr lang="en-US" altLang="zh-CN" b="0" i="0" u="none" strike="noStrike" kern="1200" cap="none" spc="0" baseline="0">
              <a:solidFill>
                <a:schemeClr val="tx1"/>
              </a:solidFill>
              <a:latin typeface="Droid Sans" charset="0"/>
              <a:ea typeface="SimSun" panose="02010600030101010101" pitchFamily="2" charset="-122"/>
              <a:cs typeface="Droid Sans" charset="0"/>
            </a:endParaRPr>
          </a:p>
          <a:p>
            <a:endParaRPr lang="en-US"/>
          </a:p>
        </p:txBody>
      </p:sp>
      <p:sp>
        <p:nvSpPr>
          <p:cNvPr id="4" name="Text Box 3"/>
          <p:cNvSpPr txBox="1"/>
          <p:nvPr/>
        </p:nvSpPr>
        <p:spPr>
          <a:xfrm>
            <a:off x="633730" y="548005"/>
            <a:ext cx="3806825" cy="521970"/>
          </a:xfrm>
          <a:prstGeom prst="rect">
            <a:avLst/>
          </a:prstGeom>
          <a:noFill/>
        </p:spPr>
        <p:txBody>
          <a:bodyPr wrap="square" rtlCol="0">
            <a:spAutoFit/>
          </a:bodyPr>
          <a:p>
            <a:r>
              <a:rPr lang="en-US" sz="2800" b="1"/>
              <a:t>Class File :</a:t>
            </a:r>
            <a:endParaRPr lang="en-US" sz="2800" b="1"/>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10091</Words>
  <Application>WPS Presentation</Application>
  <PresentationFormat/>
  <Paragraphs>302</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Droid Sans</vt:lpstr>
      <vt:lpstr>Segoe Print</vt:lpstr>
      <vt:lpstr>Calibri Light</vt:lpstr>
      <vt:lpstr>等线 Light</vt:lpstr>
      <vt:lpstr>Calibri</vt:lpstr>
      <vt:lpstr>等线</vt:lpstr>
      <vt:lpstr>Montserrat</vt:lpstr>
      <vt:lpstr>Source Sans Pro</vt:lpstr>
      <vt:lpstr>Lucida Sans</vt:lpstr>
      <vt:lpstr>Microsoft YaHei</vt:lpstr>
      <vt:lpstr>Arial Unicode MS</vt:lpstr>
      <vt:lpstr>Lucida Sans Unicode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Ikram Shaik</cp:lastModifiedBy>
  <cp:revision>2</cp:revision>
  <dcterms:created xsi:type="dcterms:W3CDTF">2024-06-25T02:35:00Z</dcterms:created>
  <dcterms:modified xsi:type="dcterms:W3CDTF">2024-06-25T06:02:17Z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FE27096C32D449B7B7F9AA642594583E_13</vt:lpwstr>
  </property>
  <property fmtid="{D5CDD505-2E9C-101B-9397-08002B2CF9AE}" pid="3" name="KSOProductBuildVer">
    <vt:lpwstr>1033-12.2.0.13472</vt:lpwstr>
  </property>
</Properties>
</file>