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CCCBAA"/>
    <a:srgbClr val="10458B"/>
    <a:srgbClr val="27B1F0"/>
    <a:srgbClr val="99A7FF"/>
    <a:srgbClr val="A8B7FF"/>
    <a:srgbClr val="A7BB22"/>
    <a:srgbClr val="E38010"/>
    <a:srgbClr val="32C93C"/>
    <a:srgbClr val="D4EB2D"/>
    <a:srgbClr val="C2BE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vertBarState="maximized"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928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23A-C5DB-C346-9192-A0DB24B1672E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649B-73CB-8A42-AB22-3C5307B1A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23A-C5DB-C346-9192-A0DB24B1672E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649B-73CB-8A42-AB22-3C5307B1A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23A-C5DB-C346-9192-A0DB24B1672E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649B-73CB-8A42-AB22-3C5307B1A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23A-C5DB-C346-9192-A0DB24B1672E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649B-73CB-8A42-AB22-3C5307B1A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23A-C5DB-C346-9192-A0DB24B1672E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649B-73CB-8A42-AB22-3C5307B1A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23A-C5DB-C346-9192-A0DB24B1672E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649B-73CB-8A42-AB22-3C5307B1A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23A-C5DB-C346-9192-A0DB24B1672E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649B-73CB-8A42-AB22-3C5307B1A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23A-C5DB-C346-9192-A0DB24B1672E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649B-73CB-8A42-AB22-3C5307B1A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23A-C5DB-C346-9192-A0DB24B1672E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649B-73CB-8A42-AB22-3C5307B1A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23A-C5DB-C346-9192-A0DB24B1672E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649B-73CB-8A42-AB22-3C5307B1A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23A-C5DB-C346-9192-A0DB24B1672E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649B-73CB-8A42-AB22-3C5307B1A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23A-C5DB-C346-9192-A0DB24B1672E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5649B-73CB-8A42-AB22-3C5307B1A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rgbClr val="C2BECC"/>
              </a:gs>
            </a:gsLst>
            <a:path path="rect">
              <a:fillToRect r="100000" b="100000"/>
            </a:path>
            <a:tileRect l="-100000" t="-10000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234"/>
            <a:ext cx="9144000" cy="519530"/>
          </a:xfrm>
          <a:prstGeom prst="rect">
            <a:avLst/>
          </a:prstGeom>
          <a:solidFill>
            <a:srgbClr val="CCCBAA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VariantLogo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74" y="132176"/>
            <a:ext cx="914400" cy="2438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68266" y="6409071"/>
            <a:ext cx="1497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andara"/>
                <a:cs typeface="Candara"/>
              </a:rPr>
              <a:t>© Variant, Inc.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1306" y="166300"/>
            <a:ext cx="1220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/>
                <a:cs typeface="Candara"/>
              </a:rPr>
              <a:t>getvariant.com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Candara"/>
              <a:cs typeface="Candara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519531"/>
            <a:ext cx="9144000" cy="1588"/>
          </a:xfrm>
          <a:prstGeom prst="line">
            <a:avLst/>
          </a:prstGeom>
          <a:ln w="12700" cap="flat" cmpd="sng" algn="ctr">
            <a:solidFill>
              <a:srgbClr val="A7BB2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76400" y="2425468"/>
            <a:ext cx="579186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Variant Overview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Candara"/>
              <a:cs typeface="Candara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6407483"/>
            <a:ext cx="9144000" cy="1588"/>
          </a:xfrm>
          <a:prstGeom prst="line">
            <a:avLst/>
          </a:prstGeom>
          <a:ln w="12700" cap="flat" cmpd="sng" algn="ctr">
            <a:solidFill>
              <a:srgbClr val="A7BB2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2675" y="6409071"/>
            <a:ext cx="589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andara"/>
                <a:cs typeface="Candara"/>
              </a:rPr>
              <a:t>1/?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ndara"/>
              <a:cs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239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rgbClr val="C2BECC"/>
              </a:gs>
            </a:gsLst>
            <a:path path="rect">
              <a:fillToRect r="100000" b="100000"/>
            </a:path>
            <a:tileRect l="-100000" t="-100000"/>
          </a:gra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234"/>
            <a:ext cx="9144000" cy="519530"/>
          </a:xfrm>
          <a:prstGeom prst="rect">
            <a:avLst/>
          </a:prstGeom>
          <a:solidFill>
            <a:srgbClr val="CCCBAA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VariantLogo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74" y="132176"/>
            <a:ext cx="914400" cy="2438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68266" y="6409071"/>
            <a:ext cx="1497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andara"/>
                <a:cs typeface="Candara"/>
              </a:rPr>
              <a:t>© Variant, Inc.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1306" y="166300"/>
            <a:ext cx="1220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/>
                <a:cs typeface="Candara"/>
              </a:rPr>
              <a:t>getvariant.com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Candara"/>
              <a:cs typeface="Candara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519531"/>
            <a:ext cx="9144000" cy="1588"/>
          </a:xfrm>
          <a:prstGeom prst="line">
            <a:avLst/>
          </a:prstGeom>
          <a:ln w="12700" cap="flat" cmpd="sng" algn="ctr">
            <a:solidFill>
              <a:srgbClr val="A7BB2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0" y="6407483"/>
            <a:ext cx="9144000" cy="1588"/>
          </a:xfrm>
          <a:prstGeom prst="line">
            <a:avLst/>
          </a:prstGeom>
          <a:ln w="12700" cap="flat" cmpd="sng" algn="ctr">
            <a:solidFill>
              <a:srgbClr val="A7BB2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6" idx="3"/>
          </p:cNvCxnSpPr>
          <p:nvPr/>
        </p:nvCxnSpPr>
        <p:spPr>
          <a:xfrm>
            <a:off x="4355414" y="2003524"/>
            <a:ext cx="3181" cy="662375"/>
          </a:xfrm>
          <a:prstGeom prst="straightConnector1">
            <a:avLst/>
          </a:prstGeom>
          <a:ln w="12700" cap="flat">
            <a:solidFill>
              <a:schemeClr val="tx1">
                <a:lumMod val="50000"/>
                <a:lumOff val="50000"/>
              </a:schemeClr>
            </a:solidFill>
            <a:round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72673" y="571500"/>
            <a:ext cx="8792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Problem Statement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andara"/>
              <a:cs typeface="Candara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1782775" y="1190193"/>
            <a:ext cx="5320724" cy="2938335"/>
            <a:chOff x="1782775" y="1528873"/>
            <a:chExt cx="5320724" cy="2938335"/>
          </a:xfrm>
        </p:grpSpPr>
        <p:grpSp>
          <p:nvGrpSpPr>
            <p:cNvPr id="108" name="Group 107"/>
            <p:cNvGrpSpPr/>
            <p:nvPr/>
          </p:nvGrpSpPr>
          <p:grpSpPr>
            <a:xfrm>
              <a:off x="1782775" y="1528873"/>
              <a:ext cx="5320724" cy="2938335"/>
              <a:chOff x="682140" y="1430474"/>
              <a:chExt cx="5320724" cy="2938335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2387389" y="2877345"/>
                <a:ext cx="80434" cy="6773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670866" y="2877345"/>
                <a:ext cx="80434" cy="6773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682140" y="1430474"/>
                <a:ext cx="5320724" cy="2938335"/>
                <a:chOff x="682140" y="1430474"/>
                <a:chExt cx="5320724" cy="2938335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1140232" y="2745597"/>
                  <a:ext cx="829286" cy="355316"/>
                  <a:chOff x="1851435" y="2870484"/>
                  <a:chExt cx="829286" cy="355316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13" name="Rounded Rectangle 12"/>
                  <p:cNvSpPr/>
                  <p:nvPr/>
                </p:nvSpPr>
                <p:spPr>
                  <a:xfrm>
                    <a:off x="1851435" y="2870484"/>
                    <a:ext cx="829286" cy="355316"/>
                  </a:xfrm>
                  <a:prstGeom prst="roundRect">
                    <a:avLst>
                      <a:gd name="adj" fmla="val 25669"/>
                    </a:avLst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919943" y="2898000"/>
                    <a:ext cx="678227" cy="2769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/>
                        <a:cs typeface="Candara"/>
                      </a:rPr>
                      <a:t>P1</a:t>
                    </a:r>
                    <a:endPara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ndara"/>
                      <a:cs typeface="Candara"/>
                    </a:endParaRPr>
                  </a:p>
                </p:txBody>
              </p:sp>
            </p:grpSp>
            <p:grpSp>
              <p:nvGrpSpPr>
                <p:cNvPr id="40" name="Group 39"/>
                <p:cNvGrpSpPr/>
                <p:nvPr/>
              </p:nvGrpSpPr>
              <p:grpSpPr>
                <a:xfrm>
                  <a:off x="2425493" y="2745597"/>
                  <a:ext cx="829286" cy="355316"/>
                  <a:chOff x="3136696" y="2870484"/>
                  <a:chExt cx="829286" cy="355316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21" name="Rounded Rectangle 20"/>
                  <p:cNvSpPr/>
                  <p:nvPr/>
                </p:nvSpPr>
                <p:spPr>
                  <a:xfrm>
                    <a:off x="3136696" y="2870484"/>
                    <a:ext cx="829286" cy="355316"/>
                  </a:xfrm>
                  <a:prstGeom prst="roundRect">
                    <a:avLst>
                      <a:gd name="adj" fmla="val 25669"/>
                    </a:avLst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205204" y="2898000"/>
                    <a:ext cx="678227" cy="2769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/>
                        <a:cs typeface="Candara"/>
                      </a:rPr>
                      <a:t>P2</a:t>
                    </a:r>
                    <a:endPara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ndara"/>
                      <a:cs typeface="Candara"/>
                    </a:endParaRPr>
                  </a:p>
                </p:txBody>
              </p:sp>
            </p:grpSp>
            <p:grpSp>
              <p:nvGrpSpPr>
                <p:cNvPr id="41" name="Group 40"/>
                <p:cNvGrpSpPr/>
                <p:nvPr/>
              </p:nvGrpSpPr>
              <p:grpSpPr>
                <a:xfrm>
                  <a:off x="3711083" y="2728522"/>
                  <a:ext cx="829286" cy="355316"/>
                  <a:chOff x="4422286" y="2853409"/>
                  <a:chExt cx="829286" cy="355316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24" name="Rounded Rectangle 23"/>
                  <p:cNvSpPr/>
                  <p:nvPr/>
                </p:nvSpPr>
                <p:spPr>
                  <a:xfrm>
                    <a:off x="4422286" y="2853409"/>
                    <a:ext cx="829286" cy="355316"/>
                  </a:xfrm>
                  <a:prstGeom prst="roundRect">
                    <a:avLst>
                      <a:gd name="adj" fmla="val 25669"/>
                    </a:avLst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490794" y="2880925"/>
                    <a:ext cx="678227" cy="2769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/>
                        <a:cs typeface="Candara"/>
                      </a:rPr>
                      <a:t>P3</a:t>
                    </a:r>
                    <a:endPara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ndara"/>
                      <a:cs typeface="Candara"/>
                    </a:endParaRPr>
                  </a:p>
                </p:txBody>
              </p:sp>
            </p:grpSp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1969518" y="2906180"/>
                  <a:ext cx="417871" cy="1588"/>
                </a:xfrm>
                <a:prstGeom prst="straightConnector1">
                  <a:avLst/>
                </a:prstGeom>
                <a:ln w="12700" cap="flat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endCxn id="58" idx="2"/>
                </p:cNvCxnSpPr>
                <p:nvPr/>
              </p:nvCxnSpPr>
              <p:spPr>
                <a:xfrm>
                  <a:off x="3254779" y="2907768"/>
                  <a:ext cx="416087" cy="3444"/>
                </a:xfrm>
                <a:prstGeom prst="straightConnector1">
                  <a:avLst/>
                </a:prstGeom>
                <a:ln w="12700" cap="flat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682140" y="2909356"/>
                  <a:ext cx="455975" cy="1588"/>
                </a:xfrm>
                <a:prstGeom prst="straightConnector1">
                  <a:avLst/>
                </a:prstGeom>
                <a:ln w="12700" cap="flat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2" name="Group 41"/>
                <p:cNvGrpSpPr/>
                <p:nvPr/>
              </p:nvGrpSpPr>
              <p:grpSpPr>
                <a:xfrm>
                  <a:off x="1140232" y="2066147"/>
                  <a:ext cx="829286" cy="355316"/>
                  <a:chOff x="1851435" y="2870484"/>
                  <a:chExt cx="829286" cy="355316"/>
                </a:xfrm>
                <a:solidFill>
                  <a:srgbClr val="99A7FF"/>
                </a:solidFill>
              </p:grpSpPr>
              <p:sp>
                <p:nvSpPr>
                  <p:cNvPr id="43" name="Rounded Rectangle 42"/>
                  <p:cNvSpPr/>
                  <p:nvPr/>
                </p:nvSpPr>
                <p:spPr>
                  <a:xfrm>
                    <a:off x="1851435" y="2870484"/>
                    <a:ext cx="829286" cy="355316"/>
                  </a:xfrm>
                  <a:prstGeom prst="roundRect">
                    <a:avLst>
                      <a:gd name="adj" fmla="val 25669"/>
                    </a:avLst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1919943" y="2898000"/>
                    <a:ext cx="678227" cy="2769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/>
                        <a:cs typeface="Candara"/>
                      </a:rPr>
                      <a:t>P1</a:t>
                    </a:r>
                    <a:endPara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ndara"/>
                      <a:cs typeface="Candara"/>
                    </a:endParaRPr>
                  </a:p>
                </p:txBody>
              </p: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2425493" y="2066147"/>
                  <a:ext cx="829286" cy="355316"/>
                  <a:chOff x="3136696" y="2870484"/>
                  <a:chExt cx="829286" cy="355316"/>
                </a:xfrm>
                <a:solidFill>
                  <a:srgbClr val="99A7FF"/>
                </a:solidFill>
              </p:grpSpPr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3136696" y="2870484"/>
                    <a:ext cx="829286" cy="355316"/>
                  </a:xfrm>
                  <a:prstGeom prst="roundRect">
                    <a:avLst>
                      <a:gd name="adj" fmla="val 25669"/>
                    </a:avLst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3205204" y="2898000"/>
                    <a:ext cx="678227" cy="2769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/>
                        <a:cs typeface="Candara"/>
                      </a:rPr>
                      <a:t>P2</a:t>
                    </a:r>
                    <a:endPara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ndara"/>
                      <a:cs typeface="Candara"/>
                    </a:endParaRPr>
                  </a:p>
                </p:txBody>
              </p:sp>
            </p:grpSp>
            <p:cxnSp>
              <p:nvCxnSpPr>
                <p:cNvPr id="49" name="Straight Arrow Connector 48"/>
                <p:cNvCxnSpPr>
                  <a:endCxn id="43" idx="1"/>
                </p:cNvCxnSpPr>
                <p:nvPr/>
              </p:nvCxnSpPr>
              <p:spPr>
                <a:xfrm rot="5400000" flipH="1" flipV="1">
                  <a:off x="753217" y="2630029"/>
                  <a:ext cx="773239" cy="792"/>
                </a:xfrm>
                <a:prstGeom prst="straightConnector1">
                  <a:avLst/>
                </a:prstGeom>
                <a:ln w="12700" cap="flat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1969518" y="2243805"/>
                  <a:ext cx="455975" cy="1588"/>
                </a:xfrm>
                <a:prstGeom prst="straightConnector1">
                  <a:avLst/>
                </a:prstGeom>
                <a:ln w="12700" cap="flat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711083" y="1441586"/>
                  <a:ext cx="829286" cy="355316"/>
                  <a:chOff x="4422286" y="2853409"/>
                  <a:chExt cx="829286" cy="355316"/>
                </a:xfrm>
                <a:solidFill>
                  <a:schemeClr val="accent3">
                    <a:lumMod val="60000"/>
                    <a:lumOff val="40000"/>
                  </a:schemeClr>
                </a:solidFill>
              </p:grpSpPr>
              <p:sp>
                <p:nvSpPr>
                  <p:cNvPr id="64" name="Rounded Rectangle 63"/>
                  <p:cNvSpPr/>
                  <p:nvPr/>
                </p:nvSpPr>
                <p:spPr>
                  <a:xfrm>
                    <a:off x="4422286" y="2853409"/>
                    <a:ext cx="829286" cy="355316"/>
                  </a:xfrm>
                  <a:prstGeom prst="roundRect">
                    <a:avLst>
                      <a:gd name="adj" fmla="val 25669"/>
                    </a:avLst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4490794" y="2880925"/>
                    <a:ext cx="678227" cy="2769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/>
                        <a:cs typeface="Candara"/>
                      </a:rPr>
                      <a:t>P3</a:t>
                    </a:r>
                    <a:endPara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ndara"/>
                      <a:cs typeface="Candara"/>
                    </a:endParaRPr>
                  </a:p>
                </p:txBody>
              </p:sp>
            </p:grpSp>
            <p:cxnSp>
              <p:nvCxnSpPr>
                <p:cNvPr id="60" name="Straight Arrow Connector 59"/>
                <p:cNvCxnSpPr>
                  <a:endCxn id="64" idx="1"/>
                </p:cNvCxnSpPr>
                <p:nvPr/>
              </p:nvCxnSpPr>
              <p:spPr>
                <a:xfrm rot="5400000" flipH="1" flipV="1">
                  <a:off x="3081241" y="2247502"/>
                  <a:ext cx="1258100" cy="1584"/>
                </a:xfrm>
                <a:prstGeom prst="straightConnector1">
                  <a:avLst/>
                </a:prstGeom>
                <a:ln w="12700" cap="flat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/>
                <p:nvPr/>
              </p:nvCxnSpPr>
              <p:spPr>
                <a:xfrm rot="5400000">
                  <a:off x="5132355" y="2259937"/>
                  <a:ext cx="1305190" cy="1588"/>
                </a:xfrm>
                <a:prstGeom prst="straightConnector1">
                  <a:avLst/>
                </a:prstGeom>
                <a:ln w="12700" cap="flat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>
                  <a:off x="4539577" y="2910944"/>
                  <a:ext cx="1463287" cy="1588"/>
                </a:xfrm>
                <a:prstGeom prst="straightConnector1">
                  <a:avLst/>
                </a:prstGeom>
                <a:ln w="12700" cap="flat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3" name="Group 72"/>
                <p:cNvGrpSpPr/>
                <p:nvPr/>
              </p:nvGrpSpPr>
              <p:grpSpPr>
                <a:xfrm>
                  <a:off x="2426290" y="3397530"/>
                  <a:ext cx="829286" cy="355316"/>
                  <a:chOff x="3136696" y="2870484"/>
                  <a:chExt cx="829286" cy="355316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74" name="Rounded Rectangle 73"/>
                  <p:cNvSpPr/>
                  <p:nvPr/>
                </p:nvSpPr>
                <p:spPr>
                  <a:xfrm>
                    <a:off x="3136696" y="2870484"/>
                    <a:ext cx="829286" cy="355316"/>
                  </a:xfrm>
                  <a:prstGeom prst="roundRect">
                    <a:avLst>
                      <a:gd name="adj" fmla="val 25669"/>
                    </a:avLst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3205204" y="2898000"/>
                    <a:ext cx="678227" cy="2769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/>
                        <a:cs typeface="Candara"/>
                      </a:rPr>
                      <a:t>P2</a:t>
                    </a:r>
                    <a:endPara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ndara"/>
                      <a:cs typeface="Candara"/>
                    </a:endParaRPr>
                  </a:p>
                </p:txBody>
              </p: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3711880" y="3380455"/>
                  <a:ext cx="829286" cy="355316"/>
                  <a:chOff x="4422286" y="2853409"/>
                  <a:chExt cx="829286" cy="355316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77" name="Rounded Rectangle 76"/>
                  <p:cNvSpPr/>
                  <p:nvPr/>
                </p:nvSpPr>
                <p:spPr>
                  <a:xfrm>
                    <a:off x="4422286" y="2853409"/>
                    <a:ext cx="829286" cy="355316"/>
                  </a:xfrm>
                  <a:prstGeom prst="roundRect">
                    <a:avLst>
                      <a:gd name="adj" fmla="val 25669"/>
                    </a:avLst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4490794" y="2880925"/>
                    <a:ext cx="678227" cy="2769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/>
                        <a:cs typeface="Candara"/>
                      </a:rPr>
                      <a:t>P3</a:t>
                    </a:r>
                    <a:endPara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ndara"/>
                      <a:cs typeface="Candara"/>
                    </a:endParaRPr>
                  </a:p>
                </p:txBody>
              </p:sp>
            </p:grpSp>
            <p:cxnSp>
              <p:nvCxnSpPr>
                <p:cNvPr id="79" name="Straight Arrow Connector 78"/>
                <p:cNvCxnSpPr>
                  <a:endCxn id="77" idx="1"/>
                </p:cNvCxnSpPr>
                <p:nvPr/>
              </p:nvCxnSpPr>
              <p:spPr>
                <a:xfrm>
                  <a:off x="3255576" y="3558113"/>
                  <a:ext cx="456304" cy="1588"/>
                </a:xfrm>
                <a:prstGeom prst="straightConnector1">
                  <a:avLst/>
                </a:prstGeom>
                <a:ln w="12700" cap="flat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0" name="Group 79"/>
                <p:cNvGrpSpPr/>
                <p:nvPr/>
              </p:nvGrpSpPr>
              <p:grpSpPr>
                <a:xfrm>
                  <a:off x="2427085" y="4013493"/>
                  <a:ext cx="829286" cy="355316"/>
                  <a:chOff x="4422286" y="2853409"/>
                  <a:chExt cx="829286" cy="355316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81" name="Rounded Rectangle 80"/>
                  <p:cNvSpPr/>
                  <p:nvPr/>
                </p:nvSpPr>
                <p:spPr>
                  <a:xfrm>
                    <a:off x="4422286" y="2853409"/>
                    <a:ext cx="829286" cy="355316"/>
                  </a:xfrm>
                  <a:prstGeom prst="roundRect">
                    <a:avLst>
                      <a:gd name="adj" fmla="val 25669"/>
                    </a:avLst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4490794" y="2880925"/>
                    <a:ext cx="678227" cy="2769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/>
                        <a:cs typeface="Candara"/>
                      </a:rPr>
                      <a:t>P3</a:t>
                    </a:r>
                    <a:endPara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ndara"/>
                      <a:cs typeface="Candara"/>
                    </a:endParaRPr>
                  </a:p>
                </p:txBody>
              </p:sp>
            </p:grpSp>
            <p:cxnSp>
              <p:nvCxnSpPr>
                <p:cNvPr id="83" name="Straight Arrow Connector 82"/>
                <p:cNvCxnSpPr>
                  <a:endCxn id="74" idx="1"/>
                </p:cNvCxnSpPr>
                <p:nvPr/>
              </p:nvCxnSpPr>
              <p:spPr>
                <a:xfrm rot="5400000">
                  <a:off x="2124499" y="3273396"/>
                  <a:ext cx="603583" cy="1588"/>
                </a:xfrm>
                <a:prstGeom prst="straightConnector1">
                  <a:avLst/>
                </a:prstGeom>
                <a:ln w="12700" cap="flat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/>
                <p:nvPr/>
              </p:nvCxnSpPr>
              <p:spPr>
                <a:xfrm rot="5400000">
                  <a:off x="2122907" y="3890330"/>
                  <a:ext cx="603583" cy="1588"/>
                </a:xfrm>
                <a:prstGeom prst="straightConnector1">
                  <a:avLst/>
                </a:prstGeom>
                <a:ln w="12700" cap="flat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rot="16200000" flipV="1">
                  <a:off x="3897800" y="3549548"/>
                  <a:ext cx="1285146" cy="1590"/>
                </a:xfrm>
                <a:prstGeom prst="straightConnector1">
                  <a:avLst/>
                </a:prstGeom>
                <a:ln w="12700" cap="flat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3256371" y="4192916"/>
                  <a:ext cx="1283206" cy="1588"/>
                </a:xfrm>
                <a:prstGeom prst="straightConnector1">
                  <a:avLst/>
                </a:prstGeom>
                <a:ln w="12700" cap="flat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4" name="Group 93"/>
                <p:cNvGrpSpPr/>
                <p:nvPr/>
              </p:nvGrpSpPr>
              <p:grpSpPr>
                <a:xfrm>
                  <a:off x="4955664" y="1430474"/>
                  <a:ext cx="829286" cy="355316"/>
                  <a:chOff x="4422286" y="2853409"/>
                  <a:chExt cx="829286" cy="355316"/>
                </a:xfrm>
                <a:solidFill>
                  <a:schemeClr val="accent3">
                    <a:lumMod val="60000"/>
                    <a:lumOff val="40000"/>
                  </a:schemeClr>
                </a:solidFill>
              </p:grpSpPr>
              <p:sp>
                <p:nvSpPr>
                  <p:cNvPr id="95" name="Rounded Rectangle 94"/>
                  <p:cNvSpPr/>
                  <p:nvPr/>
                </p:nvSpPr>
                <p:spPr>
                  <a:xfrm>
                    <a:off x="4422286" y="2853409"/>
                    <a:ext cx="829286" cy="355316"/>
                  </a:xfrm>
                  <a:prstGeom prst="roundRect">
                    <a:avLst>
                      <a:gd name="adj" fmla="val 25669"/>
                    </a:avLst>
                  </a:prstGeom>
                  <a:grpFill/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4490794" y="2880925"/>
                    <a:ext cx="678227" cy="2769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/>
                        <a:cs typeface="Candara"/>
                      </a:rPr>
                      <a:t>P3-a</a:t>
                    </a:r>
                    <a:endPara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ndara"/>
                      <a:cs typeface="Candara"/>
                    </a:endParaRPr>
                  </a:p>
                </p:txBody>
              </p:sp>
            </p:grpSp>
            <p:cxnSp>
              <p:nvCxnSpPr>
                <p:cNvPr id="97" name="Straight Arrow Connector 96"/>
                <p:cNvCxnSpPr/>
                <p:nvPr/>
              </p:nvCxnSpPr>
              <p:spPr>
                <a:xfrm>
                  <a:off x="4539577" y="1605752"/>
                  <a:ext cx="416087" cy="1588"/>
                </a:xfrm>
                <a:prstGeom prst="straightConnector1">
                  <a:avLst/>
                </a:prstGeom>
                <a:ln w="12700" cap="flat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0" name="Oval 29"/>
            <p:cNvSpPr/>
            <p:nvPr/>
          </p:nvSpPr>
          <p:spPr>
            <a:xfrm>
              <a:off x="2200651" y="2977858"/>
              <a:ext cx="80434" cy="6773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660400" y="4572265"/>
            <a:ext cx="7635748" cy="1690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 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Control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: present experience, basis for inference.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  Experiments are comprised of multiple pages, i.e. they are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experiences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, not just pages.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  A page may be instrumented by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many tests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. (This is what we call multi-variance).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  An experiment may have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multiple variant experiences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. (This is what others call multi-variance.)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  Pages may vary arbitrarily: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change, disappear or appear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72674" y="6409071"/>
            <a:ext cx="657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andara"/>
                <a:cs typeface="Candara"/>
              </a:rPr>
              <a:t>2/?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ndara"/>
              <a:cs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9532"/>
            <a:ext cx="9144000" cy="633846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rgbClr val="C2BECC"/>
              </a:gs>
            </a:gsLst>
            <a:path path="rect">
              <a:fillToRect r="100000" b="100000"/>
            </a:path>
            <a:tileRect l="-100000" t="-100000"/>
          </a:gra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234"/>
            <a:ext cx="9144000" cy="519530"/>
          </a:xfrm>
          <a:prstGeom prst="rect">
            <a:avLst/>
          </a:prstGeom>
          <a:solidFill>
            <a:srgbClr val="CCCBAA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VariantLogo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74" y="132176"/>
            <a:ext cx="914400" cy="2438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68266" y="6409071"/>
            <a:ext cx="1497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andara"/>
                <a:cs typeface="Candara"/>
              </a:rPr>
              <a:t>© Variant, Inc.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1306" y="166300"/>
            <a:ext cx="1220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/>
                <a:cs typeface="Candara"/>
              </a:rPr>
              <a:t>getvariant.com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Candara"/>
              <a:cs typeface="Candara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519531"/>
            <a:ext cx="9144000" cy="1588"/>
          </a:xfrm>
          <a:prstGeom prst="line">
            <a:avLst/>
          </a:prstGeom>
          <a:ln w="12700" cap="flat" cmpd="sng" algn="ctr">
            <a:solidFill>
              <a:srgbClr val="A7BB2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0" y="6407483"/>
            <a:ext cx="9144000" cy="1588"/>
          </a:xfrm>
          <a:prstGeom prst="line">
            <a:avLst/>
          </a:prstGeom>
          <a:ln w="12700" cap="flat" cmpd="sng" algn="ctr">
            <a:solidFill>
              <a:srgbClr val="A7BB2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72673" y="571500"/>
            <a:ext cx="8792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The Artless State-of-the-Art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477933" y="1664345"/>
            <a:ext cx="3496726" cy="427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  Very limited variance: only top 10% of the stack is instrumentable.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nactualized experiment metadata.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  Practically impossible to use operational data in test targeting.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  Likewise, very hard to correlate experiment data with the operational data.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  Takes advantage of of operational dysfunction in organizations where Marketing does its own engineering behind Development’s back.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  Implementation is entirely throwaway code.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72674" y="6409071"/>
            <a:ext cx="657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ndara"/>
                <a:cs typeface="Candara"/>
              </a:rPr>
              <a:t>3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andara"/>
                <a:cs typeface="Candara"/>
              </a:rPr>
              <a:t>/?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ndara"/>
              <a:cs typeface="Candara"/>
            </a:endParaRPr>
          </a:p>
        </p:txBody>
      </p:sp>
      <p:grpSp>
        <p:nvGrpSpPr>
          <p:cNvPr id="197" name="Group 196"/>
          <p:cNvGrpSpPr/>
          <p:nvPr/>
        </p:nvGrpSpPr>
        <p:grpSpPr>
          <a:xfrm>
            <a:off x="948271" y="2114048"/>
            <a:ext cx="4199462" cy="3157296"/>
            <a:chOff x="956738" y="1826170"/>
            <a:chExt cx="4199462" cy="3157296"/>
          </a:xfrm>
        </p:grpSpPr>
        <p:pic>
          <p:nvPicPr>
            <p:cNvPr id="167" name="Picture 166" descr="Computer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7142" y="1891332"/>
              <a:ext cx="609593" cy="609593"/>
            </a:xfrm>
            <a:prstGeom prst="rect">
              <a:avLst/>
            </a:prstGeom>
          </p:spPr>
        </p:pic>
        <p:cxnSp>
          <p:nvCxnSpPr>
            <p:cNvPr id="168" name="Straight Connector 167"/>
            <p:cNvCxnSpPr/>
            <p:nvPr/>
          </p:nvCxnSpPr>
          <p:spPr>
            <a:xfrm flipV="1">
              <a:off x="2897384" y="2209789"/>
              <a:ext cx="479758" cy="1588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"/>
            <p:cNvSpPr txBox="1"/>
            <p:nvPr/>
          </p:nvSpPr>
          <p:spPr>
            <a:xfrm>
              <a:off x="3235563" y="2973931"/>
              <a:ext cx="19206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ndara"/>
                  <a:cs typeface="Candara"/>
                </a:rPr>
                <a:t>Marketing +</a:t>
              </a:r>
            </a:p>
            <a:p>
              <a:r>
                <a: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ndara"/>
                  <a:cs typeface="Candara"/>
                </a:rPr>
                <a:t>Content Management 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endParaRPr>
            </a:p>
          </p:txBody>
        </p:sp>
        <p:sp>
          <p:nvSpPr>
            <p:cNvPr id="178" name="TextBox 17"/>
            <p:cNvSpPr txBox="1"/>
            <p:nvPr/>
          </p:nvSpPr>
          <p:spPr>
            <a:xfrm>
              <a:off x="3176296" y="4224096"/>
              <a:ext cx="19799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ndara"/>
                  <a:cs typeface="Candara"/>
                </a:rPr>
                <a:t>Development +</a:t>
              </a:r>
            </a:p>
            <a:p>
              <a:r>
                <a: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ndara"/>
                  <a:cs typeface="Candara"/>
                </a:rPr>
                <a:t>Configuration Management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endParaRPr>
            </a:p>
          </p:txBody>
        </p:sp>
        <p:cxnSp>
          <p:nvCxnSpPr>
            <p:cNvPr id="179" name="Straight Connector 178"/>
            <p:cNvCxnSpPr/>
            <p:nvPr/>
          </p:nvCxnSpPr>
          <p:spPr>
            <a:xfrm rot="5400000">
              <a:off x="3436060" y="2773950"/>
              <a:ext cx="508957" cy="1588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3492310" y="3607809"/>
              <a:ext cx="404397" cy="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oup 194"/>
            <p:cNvGrpSpPr/>
            <p:nvPr/>
          </p:nvGrpSpPr>
          <p:grpSpPr>
            <a:xfrm>
              <a:off x="956738" y="1826170"/>
              <a:ext cx="1906922" cy="3157296"/>
              <a:chOff x="204138" y="1051247"/>
              <a:chExt cx="1906922" cy="3157296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1282" y="3438875"/>
                <a:ext cx="1899778" cy="769668"/>
                <a:chOff x="2240867" y="2429110"/>
                <a:chExt cx="829286" cy="355316"/>
              </a:xfrm>
            </p:grpSpPr>
            <p:sp>
              <p:nvSpPr>
                <p:cNvPr id="133" name="Rounded Rectangle 132"/>
                <p:cNvSpPr/>
                <p:nvPr/>
              </p:nvSpPr>
              <p:spPr>
                <a:xfrm>
                  <a:off x="2240867" y="2429110"/>
                  <a:ext cx="829286" cy="355316"/>
                </a:xfrm>
                <a:prstGeom prst="roundRect">
                  <a:avLst>
                    <a:gd name="adj" fmla="val 10819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TextBox 17"/>
                <p:cNvSpPr txBox="1"/>
                <p:nvPr/>
              </p:nvSpPr>
              <p:spPr>
                <a:xfrm>
                  <a:off x="2309375" y="2459553"/>
                  <a:ext cx="678227" cy="21312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ndara"/>
                      <a:cs typeface="Candara"/>
                    </a:rPr>
                    <a:t>Server</a:t>
                  </a:r>
                  <a:endParaRPr lang="en-U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ndara"/>
                    <a:cs typeface="Candara"/>
                  </a:endParaRPr>
                </a:p>
                <a:p>
                  <a:pPr algn="ctr"/>
                  <a:r>
                    <a:rPr lang="en-U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ndara"/>
                      <a:cs typeface="Candara"/>
                    </a:rPr>
                    <a:t>Java/Ruby/Python</a:t>
                  </a:r>
                  <a:endPara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ndara"/>
                    <a:cs typeface="Candara"/>
                  </a:endParaRPr>
                </a:p>
              </p:txBody>
            </p:sp>
          </p:grpSp>
          <p:grpSp>
            <p:nvGrpSpPr>
              <p:cNvPr id="187" name="Group 186"/>
              <p:cNvGrpSpPr/>
              <p:nvPr/>
            </p:nvGrpSpPr>
            <p:grpSpPr>
              <a:xfrm>
                <a:off x="211282" y="1051247"/>
                <a:ext cx="1899778" cy="770462"/>
                <a:chOff x="953489" y="1545151"/>
                <a:chExt cx="1899778" cy="770462"/>
              </a:xfrm>
            </p:grpSpPr>
            <p:sp>
              <p:nvSpPr>
                <p:cNvPr id="149" name="Rounded Rectangle 148"/>
                <p:cNvSpPr/>
                <p:nvPr/>
              </p:nvSpPr>
              <p:spPr>
                <a:xfrm>
                  <a:off x="953489" y="1545151"/>
                  <a:ext cx="1899778" cy="769668"/>
                </a:xfrm>
                <a:prstGeom prst="roundRect">
                  <a:avLst>
                    <a:gd name="adj" fmla="val 8069"/>
                  </a:avLst>
                </a:prstGeom>
                <a:solidFill>
                  <a:srgbClr val="A8B7FF">
                    <a:alpha val="70000"/>
                  </a:srgb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2" name="Straight Connector 151"/>
                <p:cNvCxnSpPr>
                  <a:stCxn id="149" idx="0"/>
                  <a:endCxn id="149" idx="2"/>
                </p:cNvCxnSpPr>
                <p:nvPr/>
              </p:nvCxnSpPr>
              <p:spPr>
                <a:xfrm rot="16200000" flipH="1">
                  <a:off x="1518544" y="1929985"/>
                  <a:ext cx="769668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TextBox 17"/>
                <p:cNvSpPr txBox="1"/>
                <p:nvPr/>
              </p:nvSpPr>
              <p:spPr>
                <a:xfrm>
                  <a:off x="1087074" y="1587491"/>
                  <a:ext cx="705668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ndara"/>
                      <a:cs typeface="Candara"/>
                    </a:rPr>
                    <a:t>Runtime Service API</a:t>
                  </a:r>
                  <a:endPara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ndara"/>
                    <a:cs typeface="Candara"/>
                  </a:endParaRPr>
                </a:p>
              </p:txBody>
            </p:sp>
            <p:sp>
              <p:nvSpPr>
                <p:cNvPr id="154" name="TextBox 17"/>
                <p:cNvSpPr txBox="1"/>
                <p:nvPr/>
              </p:nvSpPr>
              <p:spPr>
                <a:xfrm>
                  <a:off x="1967031" y="1587491"/>
                  <a:ext cx="705668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ndara"/>
                      <a:cs typeface="Candara"/>
                    </a:rPr>
                    <a:t>Config &amp; Analysis Webapp</a:t>
                  </a:r>
                  <a:endPara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ndara"/>
                    <a:cs typeface="Candara"/>
                  </a:endParaRPr>
                </a:p>
              </p:txBody>
            </p:sp>
          </p:grpSp>
          <p:cxnSp>
            <p:nvCxnSpPr>
              <p:cNvPr id="172" name="Straight Connector 171"/>
              <p:cNvCxnSpPr/>
              <p:nvPr/>
            </p:nvCxnSpPr>
            <p:spPr>
              <a:xfrm rot="5400000" flipH="1" flipV="1">
                <a:off x="494031" y="2035096"/>
                <a:ext cx="421528" cy="1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3" name="Group 192"/>
              <p:cNvGrpSpPr/>
              <p:nvPr/>
            </p:nvGrpSpPr>
            <p:grpSpPr>
              <a:xfrm>
                <a:off x="204138" y="2218267"/>
                <a:ext cx="1903485" cy="796464"/>
                <a:chOff x="809820" y="2712171"/>
                <a:chExt cx="1903485" cy="796464"/>
              </a:xfrm>
            </p:grpSpPr>
            <p:sp>
              <p:nvSpPr>
                <p:cNvPr id="160" name="Rounded Rectangle 159"/>
                <p:cNvSpPr/>
                <p:nvPr/>
              </p:nvSpPr>
              <p:spPr>
                <a:xfrm>
                  <a:off x="812995" y="2738967"/>
                  <a:ext cx="1899778" cy="769668"/>
                </a:xfrm>
                <a:prstGeom prst="roundRect">
                  <a:avLst>
                    <a:gd name="adj" fmla="val 9169"/>
                  </a:avLst>
                </a:prstGeom>
                <a:solidFill>
                  <a:srgbClr val="A8B7FF">
                    <a:alpha val="70000"/>
                  </a:srgb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2" name="Group 191"/>
                <p:cNvGrpSpPr/>
                <p:nvPr/>
              </p:nvGrpSpPr>
              <p:grpSpPr>
                <a:xfrm>
                  <a:off x="809820" y="2712171"/>
                  <a:ext cx="1903485" cy="796464"/>
                  <a:chOff x="952695" y="2712171"/>
                  <a:chExt cx="1903485" cy="796464"/>
                </a:xfrm>
              </p:grpSpPr>
              <p:sp>
                <p:nvSpPr>
                  <p:cNvPr id="146" name="Rounded Rectangle 145"/>
                  <p:cNvSpPr/>
                  <p:nvPr/>
                </p:nvSpPr>
                <p:spPr>
                  <a:xfrm>
                    <a:off x="952695" y="2959099"/>
                    <a:ext cx="1899778" cy="39908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1" name="Group 190"/>
                  <p:cNvGrpSpPr/>
                  <p:nvPr/>
                </p:nvGrpSpPr>
                <p:grpSpPr>
                  <a:xfrm>
                    <a:off x="956402" y="2712171"/>
                    <a:ext cx="1899778" cy="796464"/>
                    <a:chOff x="954284" y="2712171"/>
                    <a:chExt cx="1899778" cy="796464"/>
                  </a:xfrm>
                </p:grpSpPr>
                <p:sp>
                  <p:nvSpPr>
                    <p:cNvPr id="162" name="Rounded Rectangle 161"/>
                    <p:cNvSpPr/>
                    <p:nvPr/>
                  </p:nvSpPr>
                  <p:spPr>
                    <a:xfrm>
                      <a:off x="954284" y="3081866"/>
                      <a:ext cx="1899778" cy="426769"/>
                    </a:xfrm>
                    <a:prstGeom prst="roundRect">
                      <a:avLst>
                        <a:gd name="adj" fmla="val 21721"/>
                      </a:avLst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" name="Rounded Rectangle 164"/>
                    <p:cNvSpPr/>
                    <p:nvPr/>
                  </p:nvSpPr>
                  <p:spPr>
                    <a:xfrm>
                      <a:off x="954284" y="2738967"/>
                      <a:ext cx="1899778" cy="769668"/>
                    </a:xfrm>
                    <a:prstGeom prst="roundRect">
                      <a:avLst>
                        <a:gd name="adj" fmla="val 9169"/>
                      </a:avLst>
                    </a:pr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" name="TextBox 17"/>
                    <p:cNvSpPr txBox="1"/>
                    <p:nvPr/>
                  </p:nvSpPr>
                  <p:spPr>
                    <a:xfrm>
                      <a:off x="1321569" y="2712171"/>
                      <a:ext cx="1163934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/>
                          <a:cs typeface="Candara"/>
                        </a:rPr>
                        <a:t>Service JS Library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/>
                        <a:cs typeface="Candara"/>
                      </a:endParaRPr>
                    </a:p>
                  </p:txBody>
                </p:sp>
                <p:sp>
                  <p:nvSpPr>
                    <p:cNvPr id="147" name="TextBox 17"/>
                    <p:cNvSpPr txBox="1"/>
                    <p:nvPr/>
                  </p:nvSpPr>
                  <p:spPr>
                    <a:xfrm>
                      <a:off x="1127311" y="2910308"/>
                      <a:ext cx="1553723" cy="4616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/>
                          <a:cs typeface="Candara"/>
                        </a:rPr>
                        <a:t>Browser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/>
                          <a:cs typeface="Candara"/>
                        </a:rPr>
                        <a:t>HTML/CSS/JavaScript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/>
                        <a:cs typeface="Candara"/>
                      </a:endParaRPr>
                    </a:p>
                  </p:txBody>
                </p:sp>
              </p:grpSp>
            </p:grpSp>
          </p:grpSp>
        </p:grpSp>
      </p:grpSp>
      <p:pic>
        <p:nvPicPr>
          <p:cNvPr id="198" name="Picture 197" descr="Databas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882" y="1181105"/>
            <a:ext cx="567267" cy="567267"/>
          </a:xfrm>
          <a:prstGeom prst="rect">
            <a:avLst/>
          </a:prstGeom>
        </p:spPr>
      </p:pic>
      <p:pic>
        <p:nvPicPr>
          <p:cNvPr id="199" name="Picture 198" descr="Databas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813" y="1181105"/>
            <a:ext cx="567267" cy="567267"/>
          </a:xfrm>
          <a:prstGeom prst="rect">
            <a:avLst/>
          </a:prstGeom>
        </p:spPr>
      </p:pic>
      <p:pic>
        <p:nvPicPr>
          <p:cNvPr id="200" name="Picture 199" descr="Databas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946" y="5659966"/>
            <a:ext cx="567267" cy="567267"/>
          </a:xfrm>
          <a:prstGeom prst="rect">
            <a:avLst/>
          </a:prstGeom>
        </p:spPr>
      </p:pic>
      <p:cxnSp>
        <p:nvCxnSpPr>
          <p:cNvPr id="202" name="Straight Connector 201"/>
          <p:cNvCxnSpPr/>
          <p:nvPr/>
        </p:nvCxnSpPr>
        <p:spPr>
          <a:xfrm rot="5400000" flipH="1" flipV="1">
            <a:off x="1693746" y="4288295"/>
            <a:ext cx="421528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rot="5400000" flipH="1" flipV="1">
            <a:off x="1265694" y="1931605"/>
            <a:ext cx="366469" cy="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rot="5400000" flipH="1" flipV="1">
            <a:off x="2204368" y="1930811"/>
            <a:ext cx="366469" cy="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rot="5400000" flipH="1" flipV="1">
            <a:off x="1721272" y="5470379"/>
            <a:ext cx="366469" cy="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17"/>
          <p:cNvSpPr txBox="1"/>
          <p:nvPr/>
        </p:nvSpPr>
        <p:spPr>
          <a:xfrm>
            <a:off x="2558130" y="1198374"/>
            <a:ext cx="894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Experiment meta data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218" name="TextBox 17"/>
          <p:cNvSpPr txBox="1"/>
          <p:nvPr/>
        </p:nvSpPr>
        <p:spPr>
          <a:xfrm>
            <a:off x="344123" y="1198374"/>
            <a:ext cx="894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Experiment data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219" name="TextBox 17"/>
          <p:cNvSpPr txBox="1"/>
          <p:nvPr/>
        </p:nvSpPr>
        <p:spPr>
          <a:xfrm>
            <a:off x="2093990" y="5685365"/>
            <a:ext cx="85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Operational data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Candara"/>
              <a:cs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23764"/>
            <a:ext cx="9144000" cy="633846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rgbClr val="C2BECC"/>
              </a:gs>
            </a:gsLst>
            <a:path path="rect">
              <a:fillToRect r="100000" b="100000"/>
            </a:path>
            <a:tileRect l="-100000" t="-100000"/>
          </a:gra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234"/>
            <a:ext cx="9144000" cy="519530"/>
          </a:xfrm>
          <a:prstGeom prst="rect">
            <a:avLst/>
          </a:prstGeom>
          <a:solidFill>
            <a:srgbClr val="CCCBAA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VariantLogo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74" y="132176"/>
            <a:ext cx="914400" cy="2438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68266" y="6409071"/>
            <a:ext cx="1497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andara"/>
                <a:cs typeface="Candara"/>
              </a:rPr>
              <a:t>© Variant, Inc.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1306" y="166300"/>
            <a:ext cx="1220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/>
                <a:cs typeface="Candara"/>
              </a:rPr>
              <a:t>getvariant.com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Candara"/>
              <a:cs typeface="Candara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519531"/>
            <a:ext cx="9144000" cy="1588"/>
          </a:xfrm>
          <a:prstGeom prst="line">
            <a:avLst/>
          </a:prstGeom>
          <a:ln w="12700" cap="flat" cmpd="sng" algn="ctr">
            <a:solidFill>
              <a:srgbClr val="A7BB2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0" y="6407483"/>
            <a:ext cx="9144000" cy="1588"/>
          </a:xfrm>
          <a:prstGeom prst="line">
            <a:avLst/>
          </a:prstGeom>
          <a:ln w="12700" cap="flat" cmpd="sng" algn="ctr">
            <a:solidFill>
              <a:srgbClr val="A7BB2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72673" y="571500"/>
            <a:ext cx="8792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Variant’s Architecture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72673" y="4656657"/>
            <a:ext cx="8792609" cy="2013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  Full stack integration: any new experience can be instrumented as a RCT against the current experience.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  Fully actualized experiment metadata based on a novel RCT model.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  Experience implementation is 100% reusable for eventual adoption and is 100% separate from experiment instrumentation.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  Complete real time integration between operational data and experiment data.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72674" y="6409071"/>
            <a:ext cx="657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andara"/>
                <a:cs typeface="Candara"/>
              </a:rPr>
              <a:t>4/?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ndara"/>
              <a:cs typeface="Candara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1904828" y="973896"/>
            <a:ext cx="4969935" cy="3709366"/>
            <a:chOff x="797079" y="893693"/>
            <a:chExt cx="4969935" cy="3709366"/>
          </a:xfrm>
        </p:grpSpPr>
        <p:cxnSp>
          <p:nvCxnSpPr>
            <p:cNvPr id="73" name="Straight Connector 72"/>
            <p:cNvCxnSpPr/>
            <p:nvPr/>
          </p:nvCxnSpPr>
          <p:spPr>
            <a:xfrm rot="16200000" flipH="1">
              <a:off x="3427204" y="3507440"/>
              <a:ext cx="1053993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/>
            <p:cNvGrpSpPr/>
            <p:nvPr/>
          </p:nvGrpSpPr>
          <p:grpSpPr>
            <a:xfrm>
              <a:off x="797079" y="893693"/>
              <a:ext cx="4969935" cy="3709366"/>
              <a:chOff x="573615" y="2439549"/>
              <a:chExt cx="4969935" cy="3709366"/>
            </a:xfrm>
          </p:grpSpPr>
          <p:pic>
            <p:nvPicPr>
              <p:cNvPr id="167" name="Picture 166" descr="Computer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9723" y="2439549"/>
                <a:ext cx="609593" cy="609593"/>
              </a:xfrm>
              <a:prstGeom prst="rect">
                <a:avLst/>
              </a:prstGeom>
            </p:spPr>
          </p:pic>
          <p:cxnSp>
            <p:nvCxnSpPr>
              <p:cNvPr id="168" name="Straight Connector 167"/>
              <p:cNvCxnSpPr/>
              <p:nvPr/>
            </p:nvCxnSpPr>
            <p:spPr>
              <a:xfrm rot="5400000" flipH="1" flipV="1">
                <a:off x="4382502" y="3391161"/>
                <a:ext cx="686324" cy="2287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Rounded Rectangle 148"/>
              <p:cNvSpPr/>
              <p:nvPr/>
            </p:nvSpPr>
            <p:spPr>
              <a:xfrm>
                <a:off x="3368675" y="3735467"/>
                <a:ext cx="754427" cy="769668"/>
              </a:xfrm>
              <a:prstGeom prst="roundRect">
                <a:avLst>
                  <a:gd name="adj" fmla="val 8069"/>
                </a:avLst>
              </a:prstGeom>
              <a:solidFill>
                <a:srgbClr val="A8B7FF">
                  <a:alpha val="70000"/>
                </a:srgb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7"/>
              <p:cNvSpPr txBox="1"/>
              <p:nvPr/>
            </p:nvSpPr>
            <p:spPr>
              <a:xfrm>
                <a:off x="3387796" y="3802357"/>
                <a:ext cx="70566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ndara"/>
                    <a:cs typeface="Candara"/>
                  </a:rPr>
                  <a:t>Runtime Service API</a:t>
                </a: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ndara"/>
                  <a:cs typeface="Candara"/>
                </a:endParaRPr>
              </a:p>
            </p:txBody>
          </p:sp>
          <p:pic>
            <p:nvPicPr>
              <p:cNvPr id="199" name="Picture 198" descr="Database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23351" y="5581648"/>
                <a:ext cx="567267" cy="567267"/>
              </a:xfrm>
              <a:prstGeom prst="rect">
                <a:avLst/>
              </a:prstGeom>
            </p:spPr>
          </p:pic>
          <p:sp>
            <p:nvSpPr>
              <p:cNvPr id="217" name="TextBox 17"/>
              <p:cNvSpPr txBox="1"/>
              <p:nvPr/>
            </p:nvSpPr>
            <p:spPr>
              <a:xfrm>
                <a:off x="4648981" y="5226048"/>
                <a:ext cx="8945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ndara"/>
                    <a:cs typeface="Candara"/>
                  </a:rPr>
                  <a:t>Experiment meta data</a:t>
                </a:r>
                <a:endPara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ndara"/>
                  <a:cs typeface="Candara"/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4348450" y="3735467"/>
                <a:ext cx="754427" cy="769668"/>
              </a:xfrm>
              <a:prstGeom prst="roundRect">
                <a:avLst>
                  <a:gd name="adj" fmla="val 8069"/>
                </a:avLst>
              </a:prstGeom>
              <a:solidFill>
                <a:srgbClr val="A8B7FF">
                  <a:alpha val="70000"/>
                </a:srgb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17"/>
              <p:cNvSpPr txBox="1"/>
              <p:nvPr/>
            </p:nvSpPr>
            <p:spPr>
              <a:xfrm>
                <a:off x="4367571" y="3796007"/>
                <a:ext cx="70566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ndara"/>
                    <a:cs typeface="Candara"/>
                  </a:rPr>
                  <a:t>Config &amp; Analysis Webapp</a:t>
                </a: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ndara"/>
                  <a:cs typeface="Candara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 rot="16200000" flipH="1">
                <a:off x="4179498" y="5041204"/>
                <a:ext cx="1054786" cy="699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2" name="Picture 71" descr="Database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0585" y="5575298"/>
                <a:ext cx="567267" cy="567267"/>
              </a:xfrm>
              <a:prstGeom prst="rect">
                <a:avLst/>
              </a:prstGeom>
            </p:spPr>
          </p:pic>
          <p:sp>
            <p:nvSpPr>
              <p:cNvPr id="74" name="TextBox 17"/>
              <p:cNvSpPr txBox="1"/>
              <p:nvPr/>
            </p:nvSpPr>
            <p:spPr>
              <a:xfrm>
                <a:off x="3686289" y="5226048"/>
                <a:ext cx="8945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ndara"/>
                    <a:cs typeface="Candara"/>
                  </a:rPr>
                  <a:t>Experiment data</a:t>
                </a:r>
                <a:endPara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ndara"/>
                  <a:cs typeface="Candara"/>
                </a:endParaRPr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 flipV="1">
                <a:off x="3978268" y="5990694"/>
                <a:ext cx="479758" cy="1588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17"/>
              <p:cNvSpPr txBox="1"/>
              <p:nvPr/>
            </p:nvSpPr>
            <p:spPr>
              <a:xfrm>
                <a:off x="2520950" y="4562451"/>
                <a:ext cx="8306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ndara"/>
                    <a:cs typeface="Candara"/>
                  </a:rPr>
                  <a:t>Variant </a:t>
                </a:r>
              </a:p>
              <a:p>
                <a:pPr algn="ctr"/>
                <a:r>
                  <a:rPr 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ndara"/>
                    <a:cs typeface="Candara"/>
                  </a:rPr>
                  <a:t>Java Library</a:t>
                </a:r>
                <a:endPara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ndara"/>
                  <a:cs typeface="Candara"/>
                </a:endParaRPr>
              </a:p>
            </p:txBody>
          </p:sp>
          <p:sp>
            <p:nvSpPr>
              <p:cNvPr id="60" name="Line Callout 2 59"/>
              <p:cNvSpPr/>
              <p:nvPr/>
            </p:nvSpPr>
            <p:spPr>
              <a:xfrm>
                <a:off x="2567518" y="4591058"/>
                <a:ext cx="755657" cy="371503"/>
              </a:xfrm>
              <a:prstGeom prst="borderCallout2">
                <a:avLst>
                  <a:gd name="adj1" fmla="val 49010"/>
                  <a:gd name="adj2" fmla="val -891"/>
                  <a:gd name="adj3" fmla="val 50844"/>
                  <a:gd name="adj4" fmla="val -7055"/>
                  <a:gd name="adj5" fmla="val 86540"/>
                  <a:gd name="adj6" fmla="val -38266"/>
                </a:avLst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1808213" y="5995458"/>
                <a:ext cx="1652372" cy="1588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Line Callout 2 86"/>
              <p:cNvSpPr/>
              <p:nvPr/>
            </p:nvSpPr>
            <p:spPr>
              <a:xfrm>
                <a:off x="2567518" y="2877694"/>
                <a:ext cx="755657" cy="371503"/>
              </a:xfrm>
              <a:prstGeom prst="borderCallout2">
                <a:avLst>
                  <a:gd name="adj1" fmla="val 49010"/>
                  <a:gd name="adj2" fmla="val -891"/>
                  <a:gd name="adj3" fmla="val 50844"/>
                  <a:gd name="adj4" fmla="val -7055"/>
                  <a:gd name="adj5" fmla="val 91098"/>
                  <a:gd name="adj6" fmla="val -39947"/>
                </a:avLst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17"/>
              <p:cNvSpPr txBox="1"/>
              <p:nvPr/>
            </p:nvSpPr>
            <p:spPr>
              <a:xfrm>
                <a:off x="2520950" y="2849087"/>
                <a:ext cx="8306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ndara"/>
                    <a:cs typeface="Candara"/>
                  </a:rPr>
                  <a:t>Variant </a:t>
                </a:r>
              </a:p>
              <a:p>
                <a:pPr algn="ctr"/>
                <a:r>
                  <a:rPr 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ndara"/>
                    <a:cs typeface="Candara"/>
                  </a:rPr>
                  <a:t>JS Library</a:t>
                </a:r>
                <a:endPara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ndara"/>
                  <a:cs typeface="Candara"/>
                </a:endParaRPr>
              </a:p>
            </p:txBody>
          </p:sp>
          <p:pic>
            <p:nvPicPr>
              <p:cNvPr id="200" name="Picture 199" descr="Database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0946" y="5575298"/>
                <a:ext cx="567267" cy="567267"/>
              </a:xfrm>
              <a:prstGeom prst="rect">
                <a:avLst/>
              </a:prstGeom>
            </p:spPr>
          </p:pic>
          <p:cxnSp>
            <p:nvCxnSpPr>
              <p:cNvPr id="202" name="Straight Connector 201"/>
              <p:cNvCxnSpPr/>
              <p:nvPr/>
            </p:nvCxnSpPr>
            <p:spPr>
              <a:xfrm rot="5400000" flipH="1" flipV="1">
                <a:off x="1124726" y="4015605"/>
                <a:ext cx="797571" cy="4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 rot="5400000" flipH="1" flipV="1">
                <a:off x="1340272" y="5385711"/>
                <a:ext cx="366469" cy="5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TextBox 17"/>
              <p:cNvSpPr txBox="1"/>
              <p:nvPr/>
            </p:nvSpPr>
            <p:spPr>
              <a:xfrm>
                <a:off x="1662190" y="5448297"/>
                <a:ext cx="8587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ndara"/>
                    <a:cs typeface="Candara"/>
                  </a:rPr>
                  <a:t>Operational data</a:t>
                </a:r>
                <a:endPara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ndara"/>
                  <a:cs typeface="Candara"/>
                </a:endParaRPr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575209" y="2847150"/>
                <a:ext cx="1899778" cy="769671"/>
                <a:chOff x="2093990" y="3586869"/>
                <a:chExt cx="1899778" cy="769671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2093990" y="3586869"/>
                  <a:ext cx="1899778" cy="769671"/>
                  <a:chOff x="951446" y="3307862"/>
                  <a:chExt cx="1899778" cy="769671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951446" y="3307864"/>
                    <a:ext cx="1899778" cy="769669"/>
                    <a:chOff x="951446" y="3307864"/>
                    <a:chExt cx="1899778" cy="769669"/>
                  </a:xfrm>
                </p:grpSpPr>
                <p:sp>
                  <p:nvSpPr>
                    <p:cNvPr id="160" name="Rounded Rectangle 159"/>
                    <p:cNvSpPr/>
                    <p:nvPr/>
                  </p:nvSpPr>
                  <p:spPr>
                    <a:xfrm>
                      <a:off x="951446" y="3307864"/>
                      <a:ext cx="1899778" cy="769668"/>
                    </a:xfrm>
                    <a:prstGeom prst="roundRect">
                      <a:avLst>
                        <a:gd name="adj" fmla="val 9169"/>
                      </a:avLst>
                    </a:prstGeom>
                    <a:solidFill>
                      <a:srgbClr val="A8B7FF">
                        <a:alpha val="70000"/>
                      </a:srgb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" name="Rounded Rectangle 161"/>
                    <p:cNvSpPr/>
                    <p:nvPr/>
                  </p:nvSpPr>
                  <p:spPr>
                    <a:xfrm>
                      <a:off x="956211" y="3308663"/>
                      <a:ext cx="1531220" cy="768870"/>
                    </a:xfrm>
                    <a:prstGeom prst="roundRect">
                      <a:avLst>
                        <a:gd name="adj" fmla="val 7803"/>
                      </a:avLst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" name="Rounded Rectangle 145"/>
                    <p:cNvSpPr/>
                    <p:nvPr/>
                  </p:nvSpPr>
                  <p:spPr>
                    <a:xfrm>
                      <a:off x="1242256" y="3308663"/>
                      <a:ext cx="1240942" cy="768867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5" name="Rounded Rectangle 164"/>
                  <p:cNvSpPr/>
                  <p:nvPr/>
                </p:nvSpPr>
                <p:spPr>
                  <a:xfrm>
                    <a:off x="951446" y="3307862"/>
                    <a:ext cx="1899778" cy="769668"/>
                  </a:xfrm>
                  <a:prstGeom prst="roundRect">
                    <a:avLst>
                      <a:gd name="adj" fmla="val 9169"/>
                    </a:avLst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7" name="TextBox 17"/>
                <p:cNvSpPr txBox="1"/>
                <p:nvPr/>
              </p:nvSpPr>
              <p:spPr>
                <a:xfrm>
                  <a:off x="2497667" y="3648539"/>
                  <a:ext cx="9525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ndara"/>
                      <a:cs typeface="Candara"/>
                    </a:rPr>
                    <a:t>Browser</a:t>
                  </a:r>
                </a:p>
                <a:p>
                  <a:pPr algn="ctr"/>
                  <a:r>
                    <a:rPr lang="en-U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ndara"/>
                      <a:cs typeface="Candara"/>
                    </a:rPr>
                    <a:t>HTML/CSS/JavaScript</a:t>
                  </a:r>
                  <a:endPara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ndara"/>
                    <a:cs typeface="Candara"/>
                  </a:endParaRPr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573615" y="4414392"/>
                <a:ext cx="1899778" cy="769671"/>
                <a:chOff x="2093990" y="3586869"/>
                <a:chExt cx="1899778" cy="769671"/>
              </a:xfrm>
            </p:grpSpPr>
            <p:grpSp>
              <p:nvGrpSpPr>
                <p:cNvPr id="52" name="Group 48"/>
                <p:cNvGrpSpPr/>
                <p:nvPr/>
              </p:nvGrpSpPr>
              <p:grpSpPr>
                <a:xfrm>
                  <a:off x="2093990" y="3586869"/>
                  <a:ext cx="1899778" cy="769671"/>
                  <a:chOff x="951446" y="3307862"/>
                  <a:chExt cx="1899778" cy="769671"/>
                </a:xfrm>
              </p:grpSpPr>
              <p:grpSp>
                <p:nvGrpSpPr>
                  <p:cNvPr id="54" name="Group 47"/>
                  <p:cNvGrpSpPr/>
                  <p:nvPr/>
                </p:nvGrpSpPr>
                <p:grpSpPr>
                  <a:xfrm>
                    <a:off x="951446" y="3307864"/>
                    <a:ext cx="1899778" cy="769669"/>
                    <a:chOff x="951446" y="3307864"/>
                    <a:chExt cx="1899778" cy="769669"/>
                  </a:xfrm>
                </p:grpSpPr>
                <p:sp>
                  <p:nvSpPr>
                    <p:cNvPr id="56" name="Rounded Rectangle 55"/>
                    <p:cNvSpPr/>
                    <p:nvPr/>
                  </p:nvSpPr>
                  <p:spPr>
                    <a:xfrm>
                      <a:off x="951446" y="3307864"/>
                      <a:ext cx="1899778" cy="769668"/>
                    </a:xfrm>
                    <a:prstGeom prst="roundRect">
                      <a:avLst>
                        <a:gd name="adj" fmla="val 9169"/>
                      </a:avLst>
                    </a:prstGeom>
                    <a:solidFill>
                      <a:srgbClr val="A8B7FF">
                        <a:alpha val="70000"/>
                      </a:srgb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Rounded Rectangle 56"/>
                    <p:cNvSpPr/>
                    <p:nvPr/>
                  </p:nvSpPr>
                  <p:spPr>
                    <a:xfrm>
                      <a:off x="956211" y="3308663"/>
                      <a:ext cx="1531220" cy="768870"/>
                    </a:xfrm>
                    <a:prstGeom prst="roundRect">
                      <a:avLst>
                        <a:gd name="adj" fmla="val 7803"/>
                      </a:avLst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Rounded Rectangle 57"/>
                    <p:cNvSpPr/>
                    <p:nvPr/>
                  </p:nvSpPr>
                  <p:spPr>
                    <a:xfrm>
                      <a:off x="1242256" y="3308663"/>
                      <a:ext cx="1240942" cy="768867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5" name="Rounded Rectangle 54"/>
                  <p:cNvSpPr/>
                  <p:nvPr/>
                </p:nvSpPr>
                <p:spPr>
                  <a:xfrm>
                    <a:off x="951446" y="3307862"/>
                    <a:ext cx="1899778" cy="769668"/>
                  </a:xfrm>
                  <a:prstGeom prst="roundRect">
                    <a:avLst>
                      <a:gd name="adj" fmla="val 9169"/>
                    </a:avLst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3" name="TextBox 17"/>
                <p:cNvSpPr txBox="1"/>
                <p:nvPr/>
              </p:nvSpPr>
              <p:spPr>
                <a:xfrm>
                  <a:off x="2226449" y="3686636"/>
                  <a:ext cx="139929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ndara"/>
                      <a:cs typeface="Candara"/>
                    </a:rPr>
                    <a:t>Server</a:t>
                  </a:r>
                </a:p>
                <a:p>
                  <a:pPr algn="ctr"/>
                  <a:r>
                    <a:rPr lang="en-U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ndara"/>
                      <a:cs typeface="Candara"/>
                    </a:rPr>
                    <a:t>Java/Ruby/Python</a:t>
                  </a:r>
                  <a:endPara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ndara"/>
                    <a:cs typeface="Candara"/>
                  </a:endParaRPr>
                </a:p>
              </p:txBody>
            </p:sp>
          </p:grpSp>
        </p:grpSp>
        <p:cxnSp>
          <p:nvCxnSpPr>
            <p:cNvPr id="98" name="Straight Connector 97"/>
            <p:cNvCxnSpPr/>
            <p:nvPr/>
          </p:nvCxnSpPr>
          <p:spPr>
            <a:xfrm>
              <a:off x="2701089" y="2037134"/>
              <a:ext cx="878193" cy="434499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2701089" y="3621326"/>
              <a:ext cx="1048741" cy="505539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23764"/>
            <a:ext cx="9144000" cy="633846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rgbClr val="C2BECC"/>
              </a:gs>
            </a:gsLst>
            <a:path path="rect">
              <a:fillToRect r="100000" b="100000"/>
            </a:path>
            <a:tileRect l="-100000" t="-100000"/>
          </a:gra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234"/>
            <a:ext cx="9144000" cy="519530"/>
          </a:xfrm>
          <a:prstGeom prst="rect">
            <a:avLst/>
          </a:prstGeom>
          <a:solidFill>
            <a:srgbClr val="CCCBAA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VariantLogo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74" y="132176"/>
            <a:ext cx="914400" cy="2438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68266" y="6409071"/>
            <a:ext cx="1497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andara"/>
                <a:cs typeface="Candara"/>
              </a:rPr>
              <a:t>© Variant, Inc.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1306" y="166300"/>
            <a:ext cx="1220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/>
                <a:cs typeface="Candara"/>
              </a:rPr>
              <a:t>getvariant.com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Candara"/>
              <a:cs typeface="Candara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519531"/>
            <a:ext cx="9144000" cy="1588"/>
          </a:xfrm>
          <a:prstGeom prst="line">
            <a:avLst/>
          </a:prstGeom>
          <a:ln w="12700" cap="flat" cmpd="sng" algn="ctr">
            <a:solidFill>
              <a:srgbClr val="A7BB2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0" y="6407483"/>
            <a:ext cx="9144000" cy="1588"/>
          </a:xfrm>
          <a:prstGeom prst="line">
            <a:avLst/>
          </a:prstGeom>
          <a:ln w="12700" cap="flat" cmpd="sng" algn="ctr">
            <a:solidFill>
              <a:srgbClr val="A7BB2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72673" y="571500"/>
            <a:ext cx="8792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Sample Experiment Instrumentation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72674" y="1600200"/>
            <a:ext cx="8792609" cy="2013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  Full stack integration: any new experience can be instrumented as a RCT against the current experience.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  Fully actualized experiment metadata based on a novel RCT model.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  Experience implementation is 100% reusable for eventual adoption and is 100% separate from experiment instrumentation.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  Complete real time integration between operational data and experiment data.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72674" y="6409071"/>
            <a:ext cx="657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ndara"/>
                <a:cs typeface="Candara"/>
              </a:rPr>
              <a:t>5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andara"/>
                <a:cs typeface="Candara"/>
              </a:rPr>
              <a:t>/?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ndara"/>
              <a:cs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420</Words>
  <Application>Microsoft Macintosh PowerPoint</Application>
  <PresentationFormat>On-screen Show (4:3)</PresentationFormat>
  <Paragraphs>76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Sanguine Computing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Igor</dc:creator>
  <cp:lastModifiedBy>Igor</cp:lastModifiedBy>
  <cp:revision>25</cp:revision>
  <dcterms:created xsi:type="dcterms:W3CDTF">2015-08-26T04:39:10Z</dcterms:created>
  <dcterms:modified xsi:type="dcterms:W3CDTF">2015-08-26T04:46:36Z</dcterms:modified>
</cp:coreProperties>
</file>