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ADD7"/>
    <a:srgbClr val="000000"/>
    <a:srgbClr val="CCCBAA"/>
    <a:srgbClr val="10458B"/>
    <a:srgbClr val="27B1F0"/>
    <a:srgbClr val="99A7FF"/>
    <a:srgbClr val="A8B7FF"/>
    <a:srgbClr val="A7BB22"/>
    <a:srgbClr val="E38010"/>
    <a:srgbClr val="32C9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92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23A-C5DB-C346-9192-A0DB24B1672E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2425468"/>
            <a:ext cx="5791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Variant Overview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675" y="6409071"/>
            <a:ext cx="589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1/9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13" name="Picture 12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39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4234"/>
            <a:ext cx="418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Problem Statement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782775" y="970051"/>
            <a:ext cx="5320724" cy="2938335"/>
            <a:chOff x="1782775" y="1190193"/>
            <a:chExt cx="5320724" cy="2938335"/>
          </a:xfrm>
        </p:grpSpPr>
        <p:cxnSp>
          <p:nvCxnSpPr>
            <p:cNvPr id="67" name="Straight Arrow Connector 66"/>
            <p:cNvCxnSpPr>
              <a:stCxn id="46" idx="3"/>
            </p:cNvCxnSpPr>
            <p:nvPr/>
          </p:nvCxnSpPr>
          <p:spPr>
            <a:xfrm>
              <a:off x="4355414" y="2003524"/>
              <a:ext cx="3181" cy="662375"/>
            </a:xfrm>
            <a:prstGeom prst="straightConnector1">
              <a:avLst/>
            </a:prstGeom>
            <a:ln w="12700" cap="flat">
              <a:solidFill>
                <a:schemeClr val="tx1">
                  <a:lumMod val="50000"/>
                  <a:lumOff val="50000"/>
                </a:schemeClr>
              </a:solidFill>
              <a:round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1782775" y="1190193"/>
              <a:ext cx="5320724" cy="2938335"/>
              <a:chOff x="1782775" y="1528873"/>
              <a:chExt cx="5320724" cy="2938335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1782775" y="1528873"/>
                <a:ext cx="5320724" cy="2938335"/>
                <a:chOff x="682140" y="1430474"/>
                <a:chExt cx="5320724" cy="2938335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387389" y="2877345"/>
                  <a:ext cx="80434" cy="677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670866" y="2877345"/>
                  <a:ext cx="80434" cy="677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682140" y="1430474"/>
                  <a:ext cx="5320724" cy="2938335"/>
                  <a:chOff x="682140" y="1430474"/>
                  <a:chExt cx="5320724" cy="2938335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40232" y="2745597"/>
                    <a:ext cx="829286" cy="355316"/>
                    <a:chOff x="1851435" y="2870484"/>
                    <a:chExt cx="829286" cy="35531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3" name="Rounded Rectangle 12"/>
                    <p:cNvSpPr/>
                    <p:nvPr/>
                  </p:nvSpPr>
                  <p:spPr>
                    <a:xfrm>
                      <a:off x="1851435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 w="158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919943" y="2898000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425493" y="2745597"/>
                    <a:ext cx="829286" cy="355316"/>
                    <a:chOff x="3136696" y="2870484"/>
                    <a:chExt cx="829286" cy="35531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136696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 w="158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205204" y="2898000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711083" y="2728522"/>
                    <a:ext cx="829286" cy="355316"/>
                    <a:chOff x="4422286" y="2853409"/>
                    <a:chExt cx="829286" cy="35531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 w="158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4490794" y="2880925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1969518" y="2906180"/>
                    <a:ext cx="417871" cy="158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endCxn id="58" idx="2"/>
                  </p:cNvCxnSpPr>
                  <p:nvPr/>
                </p:nvCxnSpPr>
                <p:spPr>
                  <a:xfrm>
                    <a:off x="3254779" y="2907768"/>
                    <a:ext cx="416087" cy="3444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82140" y="2909356"/>
                    <a:ext cx="455975" cy="158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140232" y="2066147"/>
                    <a:ext cx="829286" cy="355316"/>
                    <a:chOff x="1851435" y="2870484"/>
                    <a:chExt cx="829286" cy="355316"/>
                  </a:xfrm>
                  <a:solidFill>
                    <a:srgbClr val="99A7FF"/>
                  </a:solidFill>
                </p:grpSpPr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1851435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919943" y="2898000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S1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blue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425493" y="2066147"/>
                    <a:ext cx="829286" cy="355316"/>
                    <a:chOff x="3136696" y="2870484"/>
                    <a:chExt cx="829286" cy="355316"/>
                  </a:xfrm>
                  <a:solidFill>
                    <a:srgbClr val="99A7FF"/>
                  </a:solidFill>
                </p:grpSpPr>
                <p:sp>
                  <p:nvSpPr>
                    <p:cNvPr id="46" name="Rounded Rectangle 45"/>
                    <p:cNvSpPr/>
                    <p:nvPr/>
                  </p:nvSpPr>
                  <p:spPr>
                    <a:xfrm>
                      <a:off x="3136696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205204" y="2898000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blue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49" name="Straight Arrow Connector 48"/>
                  <p:cNvCxnSpPr>
                    <a:endCxn id="43" idx="1"/>
                  </p:cNvCxnSpPr>
                  <p:nvPr/>
                </p:nvCxnSpPr>
                <p:spPr>
                  <a:xfrm rot="5400000" flipH="1" flipV="1">
                    <a:off x="753217" y="2630029"/>
                    <a:ext cx="773239" cy="792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1969518" y="2243805"/>
                    <a:ext cx="455975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3711083" y="1441586"/>
                    <a:ext cx="829286" cy="355316"/>
                    <a:chOff x="4422286" y="2853409"/>
                    <a:chExt cx="829286" cy="355316"/>
                  </a:xfrm>
                  <a:solidFill>
                    <a:schemeClr val="accent3">
                      <a:lumMod val="60000"/>
                      <a:lumOff val="40000"/>
                    </a:schemeClr>
                  </a:solidFill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490794" y="2880925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green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60" name="Straight Arrow Connector 59"/>
                  <p:cNvCxnSpPr>
                    <a:endCxn id="64" idx="1"/>
                  </p:cNvCxnSpPr>
                  <p:nvPr/>
                </p:nvCxnSpPr>
                <p:spPr>
                  <a:xfrm rot="5400000" flipH="1" flipV="1">
                    <a:off x="3081241" y="2247502"/>
                    <a:ext cx="1258100" cy="1584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rot="5400000">
                    <a:off x="5132355" y="2259937"/>
                    <a:ext cx="1305190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4539577" y="2910944"/>
                    <a:ext cx="1463287" cy="158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2426290" y="3397530"/>
                    <a:ext cx="829286" cy="355316"/>
                    <a:chOff x="3136696" y="2870484"/>
                    <a:chExt cx="829286" cy="355316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74" name="Rounded Rectangle 73"/>
                    <p:cNvSpPr/>
                    <p:nvPr/>
                  </p:nvSpPr>
                  <p:spPr>
                    <a:xfrm>
                      <a:off x="3136696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205204" y="2898000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red.A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711880" y="3380455"/>
                    <a:ext cx="829286" cy="355316"/>
                    <a:chOff x="4422286" y="2853409"/>
                    <a:chExt cx="829286" cy="355316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77" name="Rounded Rectangle 76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4490794" y="2880925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red.A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79" name="Straight Arrow Connector 78"/>
                  <p:cNvCxnSpPr>
                    <a:endCxn id="77" idx="1"/>
                  </p:cNvCxnSpPr>
                  <p:nvPr/>
                </p:nvCxnSpPr>
                <p:spPr>
                  <a:xfrm>
                    <a:off x="3255576" y="3558113"/>
                    <a:ext cx="456304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2427085" y="4013493"/>
                    <a:ext cx="829286" cy="355316"/>
                    <a:chOff x="4422286" y="2853409"/>
                    <a:chExt cx="829286" cy="355316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490794" y="2880925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red.B</a:t>
                      </a:r>
                      <a:endParaRPr lang="en-US" sz="1200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83" name="Straight Arrow Connector 82"/>
                  <p:cNvCxnSpPr>
                    <a:endCxn id="74" idx="1"/>
                  </p:cNvCxnSpPr>
                  <p:nvPr/>
                </p:nvCxnSpPr>
                <p:spPr>
                  <a:xfrm rot="5400000">
                    <a:off x="2124499" y="3273396"/>
                    <a:ext cx="603583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/>
                  <p:nvPr/>
                </p:nvCxnSpPr>
                <p:spPr>
                  <a:xfrm rot="5400000">
                    <a:off x="2122907" y="3890330"/>
                    <a:ext cx="603583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 rot="16200000" flipV="1">
                    <a:off x="3897800" y="3549548"/>
                    <a:ext cx="1285146" cy="1590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3256371" y="4192916"/>
                    <a:ext cx="1283206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4955664" y="1430474"/>
                    <a:ext cx="829286" cy="355316"/>
                    <a:chOff x="4422286" y="2853409"/>
                    <a:chExt cx="829286" cy="355316"/>
                  </a:xfrm>
                  <a:solidFill>
                    <a:schemeClr val="accent3">
                      <a:lumMod val="60000"/>
                      <a:lumOff val="40000"/>
                    </a:schemeClr>
                  </a:solidFill>
                </p:grpSpPr>
                <p:sp>
                  <p:nvSpPr>
                    <p:cNvPr id="95" name="Rounded Rectangle 94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4490794" y="2880925"/>
                      <a:ext cx="678227" cy="27699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S3.1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green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4539577" y="1605752"/>
                    <a:ext cx="416087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2200651" y="2977858"/>
                <a:ext cx="80434" cy="677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660400" y="4428326"/>
            <a:ext cx="7635748" cy="169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Control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: present experience, basis for statistical inference.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Experiences are bags of states. In Web world a state is roughly a page.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An experiment may have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multiple variant experiences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A state may be instrumented by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many tests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— multivariate instrumentation.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Experience may vary arbitrarily: state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change, deletion or addition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2/9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84" name="Picture 83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9532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9800" y="57866"/>
            <a:ext cx="507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The Artless State-of-the-Art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77933" y="1664345"/>
            <a:ext cx="3496726" cy="427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Very limited variance: only top 10% of the stack is instrumentable.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Unactualized experiment metadata.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Practically impossible to use operational data in test targeting.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Likewise, very hard to correlate experiment data with the operational 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Implementation is entirely throwaway code.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Takes advantage of organizational dysfunction where Marketing does its own dev work behind engineers’ backs.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Productization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risk.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3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948271" y="2114048"/>
            <a:ext cx="4199462" cy="3157296"/>
            <a:chOff x="956738" y="1826170"/>
            <a:chExt cx="4199462" cy="3157296"/>
          </a:xfrm>
        </p:grpSpPr>
        <p:pic>
          <p:nvPicPr>
            <p:cNvPr id="167" name="Picture 166" descr="Comput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142" y="1891332"/>
              <a:ext cx="609593" cy="609593"/>
            </a:xfrm>
            <a:prstGeom prst="rect">
              <a:avLst/>
            </a:prstGeom>
          </p:spPr>
        </p:pic>
        <p:cxnSp>
          <p:nvCxnSpPr>
            <p:cNvPr id="168" name="Straight Connector 167"/>
            <p:cNvCxnSpPr/>
            <p:nvPr/>
          </p:nvCxnSpPr>
          <p:spPr>
            <a:xfrm flipV="1">
              <a:off x="2897384" y="2209789"/>
              <a:ext cx="479758" cy="15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"/>
            <p:cNvSpPr txBox="1"/>
            <p:nvPr/>
          </p:nvSpPr>
          <p:spPr>
            <a:xfrm>
              <a:off x="3235563" y="2973931"/>
              <a:ext cx="1920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Marketing +</a:t>
              </a:r>
            </a:p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Content Management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endParaRPr>
            </a:p>
          </p:txBody>
        </p:sp>
        <p:sp>
          <p:nvSpPr>
            <p:cNvPr id="178" name="TextBox 17"/>
            <p:cNvSpPr txBox="1"/>
            <p:nvPr/>
          </p:nvSpPr>
          <p:spPr>
            <a:xfrm>
              <a:off x="3176296" y="4224096"/>
              <a:ext cx="19799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Development +</a:t>
              </a:r>
            </a:p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Configuration Management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5400000">
              <a:off x="3436060" y="2773950"/>
              <a:ext cx="508957" cy="15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3492310" y="3607809"/>
              <a:ext cx="404397" cy="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956738" y="1826170"/>
              <a:ext cx="1906922" cy="3157296"/>
              <a:chOff x="204138" y="1051247"/>
              <a:chExt cx="1906922" cy="3157296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1282" y="3438875"/>
                <a:ext cx="1899778" cy="769668"/>
                <a:chOff x="2240867" y="2429110"/>
                <a:chExt cx="829286" cy="355316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2240867" y="2429110"/>
                  <a:ext cx="829286" cy="355316"/>
                </a:xfrm>
                <a:prstGeom prst="roundRect">
                  <a:avLst>
                    <a:gd name="adj" fmla="val 108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7"/>
                <p:cNvSpPr txBox="1"/>
                <p:nvPr/>
              </p:nvSpPr>
              <p:spPr>
                <a:xfrm>
                  <a:off x="2309375" y="2459553"/>
                  <a:ext cx="678227" cy="2131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Server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Java/Ruby/Python</a:t>
                  </a:r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211282" y="1051247"/>
                <a:ext cx="1899778" cy="770462"/>
                <a:chOff x="953489" y="1545151"/>
                <a:chExt cx="1899778" cy="770462"/>
              </a:xfrm>
            </p:grpSpPr>
            <p:sp>
              <p:nvSpPr>
                <p:cNvPr id="149" name="Rounded Rectangle 148"/>
                <p:cNvSpPr/>
                <p:nvPr/>
              </p:nvSpPr>
              <p:spPr>
                <a:xfrm>
                  <a:off x="953489" y="1545151"/>
                  <a:ext cx="1899778" cy="769668"/>
                </a:xfrm>
                <a:prstGeom prst="roundRect">
                  <a:avLst>
                    <a:gd name="adj" fmla="val 8069"/>
                  </a:avLst>
                </a:prstGeom>
                <a:solidFill>
                  <a:srgbClr val="A8B7FF">
                    <a:alpha val="7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stCxn id="149" idx="0"/>
                  <a:endCxn id="149" idx="2"/>
                </p:cNvCxnSpPr>
                <p:nvPr/>
              </p:nvCxnSpPr>
              <p:spPr>
                <a:xfrm rot="16200000" flipH="1">
                  <a:off x="1518544" y="1929985"/>
                  <a:ext cx="769668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7"/>
                <p:cNvSpPr txBox="1"/>
                <p:nvPr/>
              </p:nvSpPr>
              <p:spPr>
                <a:xfrm>
                  <a:off x="1087074" y="1587491"/>
                  <a:ext cx="70566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Runtime Service API</a:t>
                  </a:r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  <p:sp>
              <p:nvSpPr>
                <p:cNvPr id="154" name="TextBox 17"/>
                <p:cNvSpPr txBox="1"/>
                <p:nvPr/>
              </p:nvSpPr>
              <p:spPr>
                <a:xfrm>
                  <a:off x="1967031" y="1587491"/>
                  <a:ext cx="70566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Config &amp; Analysis Webapp</a:t>
                  </a:r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  <p:cxnSp>
            <p:nvCxnSpPr>
              <p:cNvPr id="172" name="Straight Connector 171"/>
              <p:cNvCxnSpPr/>
              <p:nvPr/>
            </p:nvCxnSpPr>
            <p:spPr>
              <a:xfrm rot="5400000" flipH="1" flipV="1">
                <a:off x="494031" y="2035096"/>
                <a:ext cx="421528" cy="1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Group 192"/>
              <p:cNvGrpSpPr/>
              <p:nvPr/>
            </p:nvGrpSpPr>
            <p:grpSpPr>
              <a:xfrm>
                <a:off x="204138" y="2218267"/>
                <a:ext cx="1903485" cy="796464"/>
                <a:chOff x="809820" y="2712171"/>
                <a:chExt cx="1903485" cy="796464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812995" y="2738967"/>
                  <a:ext cx="1899778" cy="769668"/>
                </a:xfrm>
                <a:prstGeom prst="roundRect">
                  <a:avLst>
                    <a:gd name="adj" fmla="val 9169"/>
                  </a:avLst>
                </a:prstGeom>
                <a:solidFill>
                  <a:srgbClr val="A8B7FF">
                    <a:alpha val="70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809820" y="2712171"/>
                  <a:ext cx="1903485" cy="796464"/>
                  <a:chOff x="952695" y="2712171"/>
                  <a:chExt cx="1903485" cy="796464"/>
                </a:xfrm>
              </p:grpSpPr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952695" y="2959099"/>
                    <a:ext cx="1899778" cy="39908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956402" y="2712171"/>
                    <a:ext cx="1899778" cy="796464"/>
                    <a:chOff x="954284" y="2712171"/>
                    <a:chExt cx="1899778" cy="796464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954284" y="3081866"/>
                      <a:ext cx="1899778" cy="426769"/>
                    </a:xfrm>
                    <a:prstGeom prst="roundRect">
                      <a:avLst>
                        <a:gd name="adj" fmla="val 21721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ounded Rectangle 164"/>
                    <p:cNvSpPr/>
                    <p:nvPr/>
                  </p:nvSpPr>
                  <p:spPr>
                    <a:xfrm>
                      <a:off x="954284" y="2738967"/>
                      <a:ext cx="1899778" cy="769668"/>
                    </a:xfrm>
                    <a:prstGeom prst="roundRect">
                      <a:avLst>
                        <a:gd name="adj" fmla="val 9169"/>
                      </a:avLst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TextBox 17"/>
                    <p:cNvSpPr txBox="1"/>
                    <p:nvPr/>
                  </p:nvSpPr>
                  <p:spPr>
                    <a:xfrm>
                      <a:off x="1321569" y="2712171"/>
                      <a:ext cx="116393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Service JS Library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  <p:sp>
                  <p:nvSpPr>
                    <p:cNvPr id="147" name="TextBox 17"/>
                    <p:cNvSpPr txBox="1"/>
                    <p:nvPr/>
                  </p:nvSpPr>
                  <p:spPr>
                    <a:xfrm>
                      <a:off x="1127311" y="2910308"/>
                      <a:ext cx="1553723" cy="461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Browser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HTML/CSS/JavaScript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198" name="Picture 197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82" y="1181105"/>
            <a:ext cx="567267" cy="567267"/>
          </a:xfrm>
          <a:prstGeom prst="rect">
            <a:avLst/>
          </a:prstGeom>
        </p:spPr>
      </p:pic>
      <p:pic>
        <p:nvPicPr>
          <p:cNvPr id="199" name="Picture 198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13" y="1181105"/>
            <a:ext cx="567267" cy="567267"/>
          </a:xfrm>
          <a:prstGeom prst="rect">
            <a:avLst/>
          </a:prstGeom>
        </p:spPr>
      </p:pic>
      <p:pic>
        <p:nvPicPr>
          <p:cNvPr id="200" name="Picture 199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6" y="5659966"/>
            <a:ext cx="567267" cy="567267"/>
          </a:xfrm>
          <a:prstGeom prst="rect">
            <a:avLst/>
          </a:prstGeom>
        </p:spPr>
      </p:pic>
      <p:cxnSp>
        <p:nvCxnSpPr>
          <p:cNvPr id="202" name="Straight Connector 201"/>
          <p:cNvCxnSpPr/>
          <p:nvPr/>
        </p:nvCxnSpPr>
        <p:spPr>
          <a:xfrm rot="5400000" flipH="1" flipV="1">
            <a:off x="1693746" y="4288295"/>
            <a:ext cx="421528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1265694" y="1931605"/>
            <a:ext cx="366469" cy="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 flipH="1" flipV="1">
            <a:off x="2204368" y="1930811"/>
            <a:ext cx="366469" cy="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 flipV="1">
            <a:off x="1721272" y="5470379"/>
            <a:ext cx="366469" cy="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17"/>
          <p:cNvSpPr txBox="1"/>
          <p:nvPr/>
        </p:nvSpPr>
        <p:spPr>
          <a:xfrm>
            <a:off x="2558130" y="1198374"/>
            <a:ext cx="89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Experiment meta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18" name="TextBox 17"/>
          <p:cNvSpPr txBox="1"/>
          <p:nvPr/>
        </p:nvSpPr>
        <p:spPr>
          <a:xfrm>
            <a:off x="344123" y="1198374"/>
            <a:ext cx="89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Experiment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19" name="TextBox 17"/>
          <p:cNvSpPr txBox="1"/>
          <p:nvPr/>
        </p:nvSpPr>
        <p:spPr>
          <a:xfrm>
            <a:off x="2093990" y="5685365"/>
            <a:ext cx="85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Operational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49" name="Picture 48" descr="VariantLogo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5328" y="40932"/>
            <a:ext cx="588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Overall Architecture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2673" y="4563520"/>
            <a:ext cx="8792609" cy="201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Full stack integration: any new experience can be instrumented as an RCT against the current experience.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Fully actualized experiment metadata based on a novel RCT model.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Experience implementation is 100% reusable for eventual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productization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: low risk.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Complete separation between experience implementation and experiment instrumentation.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Complete real time integration between operational data and experiment 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4/9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904828" y="660617"/>
            <a:ext cx="4969935" cy="3709366"/>
            <a:chOff x="797079" y="893693"/>
            <a:chExt cx="4969935" cy="3709366"/>
          </a:xfrm>
        </p:grpSpPr>
        <p:cxnSp>
          <p:nvCxnSpPr>
            <p:cNvPr id="73" name="Straight Connector 72"/>
            <p:cNvCxnSpPr/>
            <p:nvPr/>
          </p:nvCxnSpPr>
          <p:spPr>
            <a:xfrm rot="16200000" flipH="1">
              <a:off x="3427204" y="3507440"/>
              <a:ext cx="1053993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797079" y="893693"/>
              <a:ext cx="4969935" cy="3709366"/>
              <a:chOff x="573615" y="2439549"/>
              <a:chExt cx="4969935" cy="3709366"/>
            </a:xfrm>
          </p:grpSpPr>
          <p:pic>
            <p:nvPicPr>
              <p:cNvPr id="167" name="Picture 166" descr="Comput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19723" y="2439549"/>
                <a:ext cx="609593" cy="609593"/>
              </a:xfrm>
              <a:prstGeom prst="rect">
                <a:avLst/>
              </a:prstGeom>
            </p:spPr>
          </p:pic>
          <p:cxnSp>
            <p:nvCxnSpPr>
              <p:cNvPr id="168" name="Straight Connector 167"/>
              <p:cNvCxnSpPr/>
              <p:nvPr/>
            </p:nvCxnSpPr>
            <p:spPr>
              <a:xfrm rot="5400000" flipH="1" flipV="1">
                <a:off x="4382502" y="3391161"/>
                <a:ext cx="686324" cy="2287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ounded Rectangle 148"/>
              <p:cNvSpPr/>
              <p:nvPr/>
            </p:nvSpPr>
            <p:spPr>
              <a:xfrm>
                <a:off x="3368675" y="3735467"/>
                <a:ext cx="754427" cy="769668"/>
              </a:xfrm>
              <a:prstGeom prst="roundRect">
                <a:avLst>
                  <a:gd name="adj" fmla="val 8069"/>
                </a:avLst>
              </a:prstGeom>
              <a:solidFill>
                <a:srgbClr val="A8B7FF">
                  <a:alpha val="7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7"/>
              <p:cNvSpPr txBox="1"/>
              <p:nvPr/>
            </p:nvSpPr>
            <p:spPr>
              <a:xfrm>
                <a:off x="3387796" y="3802357"/>
                <a:ext cx="7056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Runtime Service API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pic>
            <p:nvPicPr>
              <p:cNvPr id="199" name="Picture 198" descr="Databas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3351" y="5581648"/>
                <a:ext cx="567267" cy="567267"/>
              </a:xfrm>
              <a:prstGeom prst="rect">
                <a:avLst/>
              </a:prstGeom>
            </p:spPr>
          </p:pic>
          <p:sp>
            <p:nvSpPr>
              <p:cNvPr id="217" name="TextBox 17"/>
              <p:cNvSpPr txBox="1"/>
              <p:nvPr/>
            </p:nvSpPr>
            <p:spPr>
              <a:xfrm>
                <a:off x="4648981" y="5226048"/>
                <a:ext cx="894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Experiment meta data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348450" y="3735467"/>
                <a:ext cx="754427" cy="769668"/>
              </a:xfrm>
              <a:prstGeom prst="roundRect">
                <a:avLst>
                  <a:gd name="adj" fmla="val 8069"/>
                </a:avLst>
              </a:prstGeom>
              <a:solidFill>
                <a:srgbClr val="A8B7FF">
                  <a:alpha val="7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17"/>
              <p:cNvSpPr txBox="1"/>
              <p:nvPr/>
            </p:nvSpPr>
            <p:spPr>
              <a:xfrm>
                <a:off x="4367571" y="3796007"/>
                <a:ext cx="7056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Config &amp; Analysis Webapp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rot="16200000" flipH="1">
                <a:off x="4179498" y="5041204"/>
                <a:ext cx="1054786" cy="699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 descr="Databas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585" y="5575298"/>
                <a:ext cx="567267" cy="567267"/>
              </a:xfrm>
              <a:prstGeom prst="rect">
                <a:avLst/>
              </a:prstGeom>
            </p:spPr>
          </p:pic>
          <p:sp>
            <p:nvSpPr>
              <p:cNvPr id="74" name="TextBox 17"/>
              <p:cNvSpPr txBox="1"/>
              <p:nvPr/>
            </p:nvSpPr>
            <p:spPr>
              <a:xfrm>
                <a:off x="3686289" y="5226048"/>
                <a:ext cx="894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Experiment data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3978268" y="5990694"/>
                <a:ext cx="479758" cy="158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17"/>
              <p:cNvSpPr txBox="1"/>
              <p:nvPr/>
            </p:nvSpPr>
            <p:spPr>
              <a:xfrm>
                <a:off x="2520950" y="4562451"/>
                <a:ext cx="83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Variant </a:t>
                </a:r>
              </a:p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Java Library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60" name="Line Callout 2 59"/>
              <p:cNvSpPr/>
              <p:nvPr/>
            </p:nvSpPr>
            <p:spPr>
              <a:xfrm>
                <a:off x="2567518" y="4591058"/>
                <a:ext cx="755657" cy="371503"/>
              </a:xfrm>
              <a:prstGeom prst="borderCallout2">
                <a:avLst>
                  <a:gd name="adj1" fmla="val 49010"/>
                  <a:gd name="adj2" fmla="val -891"/>
                  <a:gd name="adj3" fmla="val 50844"/>
                  <a:gd name="adj4" fmla="val -7055"/>
                  <a:gd name="adj5" fmla="val 86540"/>
                  <a:gd name="adj6" fmla="val -38266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808213" y="5995458"/>
                <a:ext cx="1652372" cy="158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Line Callout 2 86"/>
              <p:cNvSpPr/>
              <p:nvPr/>
            </p:nvSpPr>
            <p:spPr>
              <a:xfrm>
                <a:off x="2567518" y="2877694"/>
                <a:ext cx="755657" cy="371503"/>
              </a:xfrm>
              <a:prstGeom prst="borderCallout2">
                <a:avLst>
                  <a:gd name="adj1" fmla="val 49010"/>
                  <a:gd name="adj2" fmla="val -891"/>
                  <a:gd name="adj3" fmla="val 50844"/>
                  <a:gd name="adj4" fmla="val -7055"/>
                  <a:gd name="adj5" fmla="val 91098"/>
                  <a:gd name="adj6" fmla="val -39947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17"/>
              <p:cNvSpPr txBox="1"/>
              <p:nvPr/>
            </p:nvSpPr>
            <p:spPr>
              <a:xfrm>
                <a:off x="2520950" y="2849087"/>
                <a:ext cx="83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Variant </a:t>
                </a:r>
              </a:p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JS Library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pic>
            <p:nvPicPr>
              <p:cNvPr id="200" name="Picture 199" descr="Databas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946" y="5575298"/>
                <a:ext cx="567267" cy="567267"/>
              </a:xfrm>
              <a:prstGeom prst="rect">
                <a:avLst/>
              </a:prstGeom>
            </p:spPr>
          </p:pic>
          <p:cxnSp>
            <p:nvCxnSpPr>
              <p:cNvPr id="202" name="Straight Connector 201"/>
              <p:cNvCxnSpPr/>
              <p:nvPr/>
            </p:nvCxnSpPr>
            <p:spPr>
              <a:xfrm rot="5400000" flipH="1" flipV="1">
                <a:off x="1124726" y="4015605"/>
                <a:ext cx="797571" cy="4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 flipH="1" flipV="1">
                <a:off x="1340272" y="5385711"/>
                <a:ext cx="366469" cy="5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17"/>
              <p:cNvSpPr txBox="1"/>
              <p:nvPr/>
            </p:nvSpPr>
            <p:spPr>
              <a:xfrm>
                <a:off x="1662190" y="5448297"/>
                <a:ext cx="858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Operational data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75209" y="2847150"/>
                <a:ext cx="1899778" cy="769671"/>
                <a:chOff x="2093990" y="3586869"/>
                <a:chExt cx="1899778" cy="76967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93990" y="3586869"/>
                  <a:ext cx="1899778" cy="769671"/>
                  <a:chOff x="951446" y="3307862"/>
                  <a:chExt cx="1899778" cy="769671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951446" y="3307864"/>
                    <a:ext cx="1899778" cy="769669"/>
                    <a:chOff x="951446" y="3307864"/>
                    <a:chExt cx="1899778" cy="769669"/>
                  </a:xfrm>
                </p:grpSpPr>
                <p:sp>
                  <p:nvSpPr>
                    <p:cNvPr id="160" name="Rounded Rectangle 159"/>
                    <p:cNvSpPr/>
                    <p:nvPr/>
                  </p:nvSpPr>
                  <p:spPr>
                    <a:xfrm>
                      <a:off x="951446" y="3307864"/>
                      <a:ext cx="1899778" cy="769668"/>
                    </a:xfrm>
                    <a:prstGeom prst="roundRect">
                      <a:avLst>
                        <a:gd name="adj" fmla="val 9169"/>
                      </a:avLst>
                    </a:prstGeom>
                    <a:solidFill>
                      <a:srgbClr val="A8B7FF">
                        <a:alpha val="7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956211" y="3308663"/>
                      <a:ext cx="1531220" cy="768870"/>
                    </a:xfrm>
                    <a:prstGeom prst="roundRect">
                      <a:avLst>
                        <a:gd name="adj" fmla="val 7803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ounded Rectangle 145"/>
                    <p:cNvSpPr/>
                    <p:nvPr/>
                  </p:nvSpPr>
                  <p:spPr>
                    <a:xfrm>
                      <a:off x="1242256" y="3308663"/>
                      <a:ext cx="1240942" cy="76886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951446" y="3307862"/>
                    <a:ext cx="1899778" cy="769668"/>
                  </a:xfrm>
                  <a:prstGeom prst="roundRect">
                    <a:avLst>
                      <a:gd name="adj" fmla="val 9169"/>
                    </a:avLst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TextBox 17"/>
                <p:cNvSpPr txBox="1"/>
                <p:nvPr/>
              </p:nvSpPr>
              <p:spPr>
                <a:xfrm>
                  <a:off x="2497667" y="3648539"/>
                  <a:ext cx="952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Browser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HTML/CSS/JavaScript</a:t>
                  </a:r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573615" y="4414392"/>
                <a:ext cx="1899778" cy="769671"/>
                <a:chOff x="2093990" y="3586869"/>
                <a:chExt cx="1899778" cy="769671"/>
              </a:xfrm>
            </p:grpSpPr>
            <p:grpSp>
              <p:nvGrpSpPr>
                <p:cNvPr id="52" name="Group 48"/>
                <p:cNvGrpSpPr/>
                <p:nvPr/>
              </p:nvGrpSpPr>
              <p:grpSpPr>
                <a:xfrm>
                  <a:off x="2093990" y="3586869"/>
                  <a:ext cx="1899778" cy="769671"/>
                  <a:chOff x="951446" y="3307862"/>
                  <a:chExt cx="1899778" cy="769671"/>
                </a:xfrm>
              </p:grpSpPr>
              <p:grpSp>
                <p:nvGrpSpPr>
                  <p:cNvPr id="54" name="Group 47"/>
                  <p:cNvGrpSpPr/>
                  <p:nvPr/>
                </p:nvGrpSpPr>
                <p:grpSpPr>
                  <a:xfrm>
                    <a:off x="951446" y="3307864"/>
                    <a:ext cx="1899778" cy="769669"/>
                    <a:chOff x="951446" y="3307864"/>
                    <a:chExt cx="1899778" cy="769669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951446" y="3307864"/>
                      <a:ext cx="1899778" cy="769668"/>
                    </a:xfrm>
                    <a:prstGeom prst="roundRect">
                      <a:avLst>
                        <a:gd name="adj" fmla="val 9169"/>
                      </a:avLst>
                    </a:prstGeom>
                    <a:solidFill>
                      <a:srgbClr val="A8B7FF">
                        <a:alpha val="7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956211" y="3308663"/>
                      <a:ext cx="1531220" cy="768870"/>
                    </a:xfrm>
                    <a:prstGeom prst="roundRect">
                      <a:avLst>
                        <a:gd name="adj" fmla="val 7803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1242256" y="3308663"/>
                      <a:ext cx="1240942" cy="76886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951446" y="3307862"/>
                    <a:ext cx="1899778" cy="769668"/>
                  </a:xfrm>
                  <a:prstGeom prst="roundRect">
                    <a:avLst>
                      <a:gd name="adj" fmla="val 9169"/>
                    </a:avLst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TextBox 17"/>
                <p:cNvSpPr txBox="1"/>
                <p:nvPr/>
              </p:nvSpPr>
              <p:spPr>
                <a:xfrm>
                  <a:off x="2226449" y="3686636"/>
                  <a:ext cx="13992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Server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Java/Ruby/Python</a:t>
                  </a:r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</p:grpSp>
        <p:cxnSp>
          <p:nvCxnSpPr>
            <p:cNvPr id="98" name="Straight Connector 97"/>
            <p:cNvCxnSpPr/>
            <p:nvPr/>
          </p:nvCxnSpPr>
          <p:spPr>
            <a:xfrm>
              <a:off x="2701089" y="2037134"/>
              <a:ext cx="878193" cy="43449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701089" y="3621326"/>
              <a:ext cx="1048741" cy="50553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62" name="Picture 61" descr="VariantLogo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10" name="Picture 9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4234"/>
            <a:ext cx="661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Sample Experiment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5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pic>
        <p:nvPicPr>
          <p:cNvPr id="20" name="Picture 19" descr="Screen Shot 2015-09-02 at 2.18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13" y="632383"/>
            <a:ext cx="2908763" cy="2736468"/>
          </a:xfrm>
          <a:prstGeom prst="rect">
            <a:avLst/>
          </a:prstGeom>
        </p:spPr>
      </p:pic>
      <p:pic>
        <p:nvPicPr>
          <p:cNvPr id="21" name="Picture 20" descr="Screen Shot 2015-09-02 at 2.19.5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318" y="632383"/>
            <a:ext cx="2830218" cy="2736468"/>
          </a:xfrm>
          <a:prstGeom prst="rect">
            <a:avLst/>
          </a:prstGeom>
        </p:spPr>
      </p:pic>
      <p:pic>
        <p:nvPicPr>
          <p:cNvPr id="22" name="Picture 21" descr="Screen Shot 2015-09-02 at 2.13.1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4" y="3510076"/>
            <a:ext cx="3093730" cy="2724198"/>
          </a:xfrm>
          <a:prstGeom prst="rect">
            <a:avLst/>
          </a:prstGeom>
        </p:spPr>
      </p:pic>
      <p:pic>
        <p:nvPicPr>
          <p:cNvPr id="23" name="Picture 22" descr="Screen Shot 2015-09-02 at 2.17.3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4" y="632382"/>
            <a:ext cx="3093730" cy="273646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rot="5400000">
            <a:off x="242491" y="3368056"/>
            <a:ext cx="2598473" cy="1588"/>
          </a:xfrm>
          <a:prstGeom prst="straightConnector1">
            <a:avLst/>
          </a:prstGeom>
          <a:ln w="76200" cap="rnd">
            <a:solidFill>
              <a:schemeClr val="bg2">
                <a:lumMod val="50000"/>
                <a:alpha val="30000"/>
              </a:schemeClr>
            </a:solidFill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2215225" y="2250454"/>
            <a:ext cx="2598476" cy="2236791"/>
          </a:xfrm>
          <a:prstGeom prst="straightConnector1">
            <a:avLst/>
          </a:prstGeom>
          <a:ln w="76200" cap="rnd" cmpd="sng" algn="ctr">
            <a:solidFill>
              <a:schemeClr val="bg2">
                <a:lumMod val="50000"/>
                <a:alpha val="30000"/>
              </a:schemeClr>
            </a:solidFill>
            <a:prstDash val="dash"/>
            <a:round/>
            <a:headEnd type="none" w="med" len="med"/>
            <a:tailEnd type="arrow" w="med" len="med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2878668" y="2069612"/>
            <a:ext cx="4776790" cy="2598476"/>
          </a:xfrm>
          <a:prstGeom prst="straightConnector1">
            <a:avLst/>
          </a:prstGeom>
          <a:ln w="76200" cap="rnd" cmpd="sng" algn="ctr">
            <a:solidFill>
              <a:schemeClr val="bg2">
                <a:lumMod val="50000"/>
                <a:alpha val="30000"/>
              </a:schemeClr>
            </a:solidFill>
            <a:prstDash val="dash"/>
            <a:round/>
            <a:headEnd type="none" w="med" len="med"/>
            <a:tailEnd type="arrow" w="med" len="med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3227570" y="2810933"/>
            <a:ext cx="1063271" cy="279400"/>
          </a:xfrm>
          <a:custGeom>
            <a:avLst/>
            <a:gdLst>
              <a:gd name="connsiteX0" fmla="*/ 133697 w 1063271"/>
              <a:gd name="connsiteY0" fmla="*/ 38100 h 279400"/>
              <a:gd name="connsiteX1" fmla="*/ 78663 w 1063271"/>
              <a:gd name="connsiteY1" fmla="*/ 42334 h 279400"/>
              <a:gd name="connsiteX2" fmla="*/ 53263 w 1063271"/>
              <a:gd name="connsiteY2" fmla="*/ 59267 h 279400"/>
              <a:gd name="connsiteX3" fmla="*/ 40563 w 1063271"/>
              <a:gd name="connsiteY3" fmla="*/ 63500 h 279400"/>
              <a:gd name="connsiteX4" fmla="*/ 32097 w 1063271"/>
              <a:gd name="connsiteY4" fmla="*/ 76200 h 279400"/>
              <a:gd name="connsiteX5" fmla="*/ 10930 w 1063271"/>
              <a:gd name="connsiteY5" fmla="*/ 93134 h 279400"/>
              <a:gd name="connsiteX6" fmla="*/ 10930 w 1063271"/>
              <a:gd name="connsiteY6" fmla="*/ 198967 h 279400"/>
              <a:gd name="connsiteX7" fmla="*/ 15163 w 1063271"/>
              <a:gd name="connsiteY7" fmla="*/ 211667 h 279400"/>
              <a:gd name="connsiteX8" fmla="*/ 23630 w 1063271"/>
              <a:gd name="connsiteY8" fmla="*/ 224367 h 279400"/>
              <a:gd name="connsiteX9" fmla="*/ 32097 w 1063271"/>
              <a:gd name="connsiteY9" fmla="*/ 241300 h 279400"/>
              <a:gd name="connsiteX10" fmla="*/ 44797 w 1063271"/>
              <a:gd name="connsiteY10" fmla="*/ 249767 h 279400"/>
              <a:gd name="connsiteX11" fmla="*/ 82897 w 1063271"/>
              <a:gd name="connsiteY11" fmla="*/ 258234 h 279400"/>
              <a:gd name="connsiteX12" fmla="*/ 154863 w 1063271"/>
              <a:gd name="connsiteY12" fmla="*/ 275167 h 279400"/>
              <a:gd name="connsiteX13" fmla="*/ 540097 w 1063271"/>
              <a:gd name="connsiteY13" fmla="*/ 279400 h 279400"/>
              <a:gd name="connsiteX14" fmla="*/ 827963 w 1063271"/>
              <a:gd name="connsiteY14" fmla="*/ 275167 h 279400"/>
              <a:gd name="connsiteX15" fmla="*/ 921097 w 1063271"/>
              <a:gd name="connsiteY15" fmla="*/ 258234 h 279400"/>
              <a:gd name="connsiteX16" fmla="*/ 959197 w 1063271"/>
              <a:gd name="connsiteY16" fmla="*/ 254000 h 279400"/>
              <a:gd name="connsiteX17" fmla="*/ 976130 w 1063271"/>
              <a:gd name="connsiteY17" fmla="*/ 245534 h 279400"/>
              <a:gd name="connsiteX18" fmla="*/ 997297 w 1063271"/>
              <a:gd name="connsiteY18" fmla="*/ 241300 h 279400"/>
              <a:gd name="connsiteX19" fmla="*/ 1014230 w 1063271"/>
              <a:gd name="connsiteY19" fmla="*/ 224367 h 279400"/>
              <a:gd name="connsiteX20" fmla="*/ 1031163 w 1063271"/>
              <a:gd name="connsiteY20" fmla="*/ 211667 h 279400"/>
              <a:gd name="connsiteX21" fmla="*/ 1039630 w 1063271"/>
              <a:gd name="connsiteY21" fmla="*/ 194734 h 279400"/>
              <a:gd name="connsiteX22" fmla="*/ 1052330 w 1063271"/>
              <a:gd name="connsiteY22" fmla="*/ 186267 h 279400"/>
              <a:gd name="connsiteX23" fmla="*/ 1060797 w 1063271"/>
              <a:gd name="connsiteY23" fmla="*/ 173567 h 279400"/>
              <a:gd name="connsiteX24" fmla="*/ 1056563 w 1063271"/>
              <a:gd name="connsiteY24" fmla="*/ 110067 h 279400"/>
              <a:gd name="connsiteX25" fmla="*/ 1031163 w 1063271"/>
              <a:gd name="connsiteY25" fmla="*/ 84667 h 279400"/>
              <a:gd name="connsiteX26" fmla="*/ 1014230 w 1063271"/>
              <a:gd name="connsiteY26" fmla="*/ 67734 h 279400"/>
              <a:gd name="connsiteX27" fmla="*/ 988830 w 1063271"/>
              <a:gd name="connsiteY27" fmla="*/ 50800 h 279400"/>
              <a:gd name="connsiteX28" fmla="*/ 954963 w 1063271"/>
              <a:gd name="connsiteY28" fmla="*/ 25400 h 279400"/>
              <a:gd name="connsiteX29" fmla="*/ 904163 w 1063271"/>
              <a:gd name="connsiteY29" fmla="*/ 16934 h 279400"/>
              <a:gd name="connsiteX30" fmla="*/ 789863 w 1063271"/>
              <a:gd name="connsiteY30" fmla="*/ 8467 h 279400"/>
              <a:gd name="connsiteX31" fmla="*/ 764463 w 1063271"/>
              <a:gd name="connsiteY31" fmla="*/ 4234 h 279400"/>
              <a:gd name="connsiteX32" fmla="*/ 751763 w 1063271"/>
              <a:gd name="connsiteY32" fmla="*/ 0 h 279400"/>
              <a:gd name="connsiteX33" fmla="*/ 535863 w 1063271"/>
              <a:gd name="connsiteY33" fmla="*/ 4234 h 279400"/>
              <a:gd name="connsiteX34" fmla="*/ 489297 w 1063271"/>
              <a:gd name="connsiteY34" fmla="*/ 8467 h 279400"/>
              <a:gd name="connsiteX35" fmla="*/ 463897 w 1063271"/>
              <a:gd name="connsiteY35" fmla="*/ 16934 h 279400"/>
              <a:gd name="connsiteX36" fmla="*/ 434263 w 1063271"/>
              <a:gd name="connsiteY36" fmla="*/ 25400 h 279400"/>
              <a:gd name="connsiteX37" fmla="*/ 413097 w 1063271"/>
              <a:gd name="connsiteY37" fmla="*/ 38100 h 279400"/>
              <a:gd name="connsiteX38" fmla="*/ 383463 w 1063271"/>
              <a:gd name="connsiteY38" fmla="*/ 46567 h 279400"/>
              <a:gd name="connsiteX39" fmla="*/ 370763 w 1063271"/>
              <a:gd name="connsiteY39" fmla="*/ 50800 h 279400"/>
              <a:gd name="connsiteX40" fmla="*/ 201430 w 1063271"/>
              <a:gd name="connsiteY40" fmla="*/ 46567 h 279400"/>
              <a:gd name="connsiteX41" fmla="*/ 184497 w 1063271"/>
              <a:gd name="connsiteY41" fmla="*/ 42334 h 279400"/>
              <a:gd name="connsiteX42" fmla="*/ 133697 w 1063271"/>
              <a:gd name="connsiteY42" fmla="*/ 381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63271" h="279400">
                <a:moveTo>
                  <a:pt x="133697" y="38100"/>
                </a:moveTo>
                <a:cubicBezTo>
                  <a:pt x="116058" y="38100"/>
                  <a:pt x="96456" y="37652"/>
                  <a:pt x="78663" y="42334"/>
                </a:cubicBezTo>
                <a:cubicBezTo>
                  <a:pt x="68822" y="44924"/>
                  <a:pt x="62917" y="56049"/>
                  <a:pt x="53263" y="59267"/>
                </a:cubicBezTo>
                <a:lnTo>
                  <a:pt x="40563" y="63500"/>
                </a:lnTo>
                <a:cubicBezTo>
                  <a:pt x="37741" y="67733"/>
                  <a:pt x="36070" y="73022"/>
                  <a:pt x="32097" y="76200"/>
                </a:cubicBezTo>
                <a:cubicBezTo>
                  <a:pt x="2884" y="99572"/>
                  <a:pt x="35197" y="56735"/>
                  <a:pt x="10930" y="93134"/>
                </a:cubicBezTo>
                <a:cubicBezTo>
                  <a:pt x="0" y="136858"/>
                  <a:pt x="3884" y="114403"/>
                  <a:pt x="10930" y="198967"/>
                </a:cubicBezTo>
                <a:cubicBezTo>
                  <a:pt x="11301" y="203414"/>
                  <a:pt x="13167" y="207676"/>
                  <a:pt x="15163" y="211667"/>
                </a:cubicBezTo>
                <a:cubicBezTo>
                  <a:pt x="17438" y="216218"/>
                  <a:pt x="21106" y="219950"/>
                  <a:pt x="23630" y="224367"/>
                </a:cubicBezTo>
                <a:cubicBezTo>
                  <a:pt x="26761" y="229846"/>
                  <a:pt x="28057" y="236452"/>
                  <a:pt x="32097" y="241300"/>
                </a:cubicBezTo>
                <a:cubicBezTo>
                  <a:pt x="35354" y="245209"/>
                  <a:pt x="40246" y="247492"/>
                  <a:pt x="44797" y="249767"/>
                </a:cubicBezTo>
                <a:cubicBezTo>
                  <a:pt x="56060" y="255399"/>
                  <a:pt x="71522" y="255797"/>
                  <a:pt x="82897" y="258234"/>
                </a:cubicBezTo>
                <a:cubicBezTo>
                  <a:pt x="92246" y="260237"/>
                  <a:pt x="146927" y="274929"/>
                  <a:pt x="154863" y="275167"/>
                </a:cubicBezTo>
                <a:cubicBezTo>
                  <a:pt x="283224" y="279018"/>
                  <a:pt x="411686" y="277989"/>
                  <a:pt x="540097" y="279400"/>
                </a:cubicBezTo>
                <a:cubicBezTo>
                  <a:pt x="636052" y="277989"/>
                  <a:pt x="732057" y="278552"/>
                  <a:pt x="827963" y="275167"/>
                </a:cubicBezTo>
                <a:cubicBezTo>
                  <a:pt x="1014636" y="268579"/>
                  <a:pt x="843790" y="274800"/>
                  <a:pt x="921097" y="258234"/>
                </a:cubicBezTo>
                <a:cubicBezTo>
                  <a:pt x="933592" y="255557"/>
                  <a:pt x="946497" y="255411"/>
                  <a:pt x="959197" y="254000"/>
                </a:cubicBezTo>
                <a:cubicBezTo>
                  <a:pt x="964841" y="251178"/>
                  <a:pt x="970143" y="247530"/>
                  <a:pt x="976130" y="245534"/>
                </a:cubicBezTo>
                <a:cubicBezTo>
                  <a:pt x="982956" y="243259"/>
                  <a:pt x="991007" y="244794"/>
                  <a:pt x="997297" y="241300"/>
                </a:cubicBezTo>
                <a:cubicBezTo>
                  <a:pt x="1004275" y="237423"/>
                  <a:pt x="1008223" y="229623"/>
                  <a:pt x="1014230" y="224367"/>
                </a:cubicBezTo>
                <a:cubicBezTo>
                  <a:pt x="1019540" y="219721"/>
                  <a:pt x="1025519" y="215900"/>
                  <a:pt x="1031163" y="211667"/>
                </a:cubicBezTo>
                <a:cubicBezTo>
                  <a:pt x="1033985" y="206023"/>
                  <a:pt x="1035590" y="199582"/>
                  <a:pt x="1039630" y="194734"/>
                </a:cubicBezTo>
                <a:cubicBezTo>
                  <a:pt x="1042887" y="190825"/>
                  <a:pt x="1048732" y="189865"/>
                  <a:pt x="1052330" y="186267"/>
                </a:cubicBezTo>
                <a:cubicBezTo>
                  <a:pt x="1055928" y="182669"/>
                  <a:pt x="1057975" y="177800"/>
                  <a:pt x="1060797" y="173567"/>
                </a:cubicBezTo>
                <a:cubicBezTo>
                  <a:pt x="1059386" y="152400"/>
                  <a:pt x="1063271" y="130192"/>
                  <a:pt x="1056563" y="110067"/>
                </a:cubicBezTo>
                <a:cubicBezTo>
                  <a:pt x="1052777" y="98708"/>
                  <a:pt x="1039630" y="93134"/>
                  <a:pt x="1031163" y="84667"/>
                </a:cubicBezTo>
                <a:cubicBezTo>
                  <a:pt x="1025519" y="79023"/>
                  <a:pt x="1020872" y="72162"/>
                  <a:pt x="1014230" y="67734"/>
                </a:cubicBezTo>
                <a:cubicBezTo>
                  <a:pt x="1005763" y="62089"/>
                  <a:pt x="996971" y="56905"/>
                  <a:pt x="988830" y="50800"/>
                </a:cubicBezTo>
                <a:cubicBezTo>
                  <a:pt x="977541" y="42333"/>
                  <a:pt x="968882" y="27720"/>
                  <a:pt x="954963" y="25400"/>
                </a:cubicBezTo>
                <a:cubicBezTo>
                  <a:pt x="938030" y="22578"/>
                  <a:pt x="921245" y="18642"/>
                  <a:pt x="904163" y="16934"/>
                </a:cubicBezTo>
                <a:cubicBezTo>
                  <a:pt x="837919" y="10308"/>
                  <a:pt x="875987" y="13533"/>
                  <a:pt x="789863" y="8467"/>
                </a:cubicBezTo>
                <a:cubicBezTo>
                  <a:pt x="781396" y="7056"/>
                  <a:pt x="772842" y="6096"/>
                  <a:pt x="764463" y="4234"/>
                </a:cubicBezTo>
                <a:cubicBezTo>
                  <a:pt x="760107" y="3266"/>
                  <a:pt x="756225" y="0"/>
                  <a:pt x="751763" y="0"/>
                </a:cubicBezTo>
                <a:cubicBezTo>
                  <a:pt x="679782" y="0"/>
                  <a:pt x="607830" y="2823"/>
                  <a:pt x="535863" y="4234"/>
                </a:cubicBezTo>
                <a:cubicBezTo>
                  <a:pt x="520341" y="5645"/>
                  <a:pt x="504646" y="5758"/>
                  <a:pt x="489297" y="8467"/>
                </a:cubicBezTo>
                <a:cubicBezTo>
                  <a:pt x="480508" y="10018"/>
                  <a:pt x="472555" y="14770"/>
                  <a:pt x="463897" y="16934"/>
                </a:cubicBezTo>
                <a:cubicBezTo>
                  <a:pt x="458472" y="18290"/>
                  <a:pt x="440336" y="22364"/>
                  <a:pt x="434263" y="25400"/>
                </a:cubicBezTo>
                <a:cubicBezTo>
                  <a:pt x="426904" y="29080"/>
                  <a:pt x="420456" y="34420"/>
                  <a:pt x="413097" y="38100"/>
                </a:cubicBezTo>
                <a:cubicBezTo>
                  <a:pt x="406325" y="41486"/>
                  <a:pt x="389800" y="44757"/>
                  <a:pt x="383463" y="46567"/>
                </a:cubicBezTo>
                <a:cubicBezTo>
                  <a:pt x="379172" y="47793"/>
                  <a:pt x="374996" y="49389"/>
                  <a:pt x="370763" y="50800"/>
                </a:cubicBezTo>
                <a:cubicBezTo>
                  <a:pt x="314319" y="49389"/>
                  <a:pt x="257834" y="49131"/>
                  <a:pt x="201430" y="46567"/>
                </a:cubicBezTo>
                <a:cubicBezTo>
                  <a:pt x="195618" y="46303"/>
                  <a:pt x="190275" y="43014"/>
                  <a:pt x="184497" y="42334"/>
                </a:cubicBezTo>
                <a:cubicBezTo>
                  <a:pt x="144829" y="37667"/>
                  <a:pt x="151336" y="38100"/>
                  <a:pt x="133697" y="3810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249318" y="2810933"/>
            <a:ext cx="1063271" cy="279400"/>
          </a:xfrm>
          <a:custGeom>
            <a:avLst/>
            <a:gdLst>
              <a:gd name="connsiteX0" fmla="*/ 133697 w 1063271"/>
              <a:gd name="connsiteY0" fmla="*/ 38100 h 279400"/>
              <a:gd name="connsiteX1" fmla="*/ 78663 w 1063271"/>
              <a:gd name="connsiteY1" fmla="*/ 42334 h 279400"/>
              <a:gd name="connsiteX2" fmla="*/ 53263 w 1063271"/>
              <a:gd name="connsiteY2" fmla="*/ 59267 h 279400"/>
              <a:gd name="connsiteX3" fmla="*/ 40563 w 1063271"/>
              <a:gd name="connsiteY3" fmla="*/ 63500 h 279400"/>
              <a:gd name="connsiteX4" fmla="*/ 32097 w 1063271"/>
              <a:gd name="connsiteY4" fmla="*/ 76200 h 279400"/>
              <a:gd name="connsiteX5" fmla="*/ 10930 w 1063271"/>
              <a:gd name="connsiteY5" fmla="*/ 93134 h 279400"/>
              <a:gd name="connsiteX6" fmla="*/ 10930 w 1063271"/>
              <a:gd name="connsiteY6" fmla="*/ 198967 h 279400"/>
              <a:gd name="connsiteX7" fmla="*/ 15163 w 1063271"/>
              <a:gd name="connsiteY7" fmla="*/ 211667 h 279400"/>
              <a:gd name="connsiteX8" fmla="*/ 23630 w 1063271"/>
              <a:gd name="connsiteY8" fmla="*/ 224367 h 279400"/>
              <a:gd name="connsiteX9" fmla="*/ 32097 w 1063271"/>
              <a:gd name="connsiteY9" fmla="*/ 241300 h 279400"/>
              <a:gd name="connsiteX10" fmla="*/ 44797 w 1063271"/>
              <a:gd name="connsiteY10" fmla="*/ 249767 h 279400"/>
              <a:gd name="connsiteX11" fmla="*/ 82897 w 1063271"/>
              <a:gd name="connsiteY11" fmla="*/ 258234 h 279400"/>
              <a:gd name="connsiteX12" fmla="*/ 154863 w 1063271"/>
              <a:gd name="connsiteY12" fmla="*/ 275167 h 279400"/>
              <a:gd name="connsiteX13" fmla="*/ 540097 w 1063271"/>
              <a:gd name="connsiteY13" fmla="*/ 279400 h 279400"/>
              <a:gd name="connsiteX14" fmla="*/ 827963 w 1063271"/>
              <a:gd name="connsiteY14" fmla="*/ 275167 h 279400"/>
              <a:gd name="connsiteX15" fmla="*/ 921097 w 1063271"/>
              <a:gd name="connsiteY15" fmla="*/ 258234 h 279400"/>
              <a:gd name="connsiteX16" fmla="*/ 959197 w 1063271"/>
              <a:gd name="connsiteY16" fmla="*/ 254000 h 279400"/>
              <a:gd name="connsiteX17" fmla="*/ 976130 w 1063271"/>
              <a:gd name="connsiteY17" fmla="*/ 245534 h 279400"/>
              <a:gd name="connsiteX18" fmla="*/ 997297 w 1063271"/>
              <a:gd name="connsiteY18" fmla="*/ 241300 h 279400"/>
              <a:gd name="connsiteX19" fmla="*/ 1014230 w 1063271"/>
              <a:gd name="connsiteY19" fmla="*/ 224367 h 279400"/>
              <a:gd name="connsiteX20" fmla="*/ 1031163 w 1063271"/>
              <a:gd name="connsiteY20" fmla="*/ 211667 h 279400"/>
              <a:gd name="connsiteX21" fmla="*/ 1039630 w 1063271"/>
              <a:gd name="connsiteY21" fmla="*/ 194734 h 279400"/>
              <a:gd name="connsiteX22" fmla="*/ 1052330 w 1063271"/>
              <a:gd name="connsiteY22" fmla="*/ 186267 h 279400"/>
              <a:gd name="connsiteX23" fmla="*/ 1060797 w 1063271"/>
              <a:gd name="connsiteY23" fmla="*/ 173567 h 279400"/>
              <a:gd name="connsiteX24" fmla="*/ 1056563 w 1063271"/>
              <a:gd name="connsiteY24" fmla="*/ 110067 h 279400"/>
              <a:gd name="connsiteX25" fmla="*/ 1031163 w 1063271"/>
              <a:gd name="connsiteY25" fmla="*/ 84667 h 279400"/>
              <a:gd name="connsiteX26" fmla="*/ 1014230 w 1063271"/>
              <a:gd name="connsiteY26" fmla="*/ 67734 h 279400"/>
              <a:gd name="connsiteX27" fmla="*/ 988830 w 1063271"/>
              <a:gd name="connsiteY27" fmla="*/ 50800 h 279400"/>
              <a:gd name="connsiteX28" fmla="*/ 954963 w 1063271"/>
              <a:gd name="connsiteY28" fmla="*/ 25400 h 279400"/>
              <a:gd name="connsiteX29" fmla="*/ 904163 w 1063271"/>
              <a:gd name="connsiteY29" fmla="*/ 16934 h 279400"/>
              <a:gd name="connsiteX30" fmla="*/ 789863 w 1063271"/>
              <a:gd name="connsiteY30" fmla="*/ 8467 h 279400"/>
              <a:gd name="connsiteX31" fmla="*/ 764463 w 1063271"/>
              <a:gd name="connsiteY31" fmla="*/ 4234 h 279400"/>
              <a:gd name="connsiteX32" fmla="*/ 751763 w 1063271"/>
              <a:gd name="connsiteY32" fmla="*/ 0 h 279400"/>
              <a:gd name="connsiteX33" fmla="*/ 535863 w 1063271"/>
              <a:gd name="connsiteY33" fmla="*/ 4234 h 279400"/>
              <a:gd name="connsiteX34" fmla="*/ 489297 w 1063271"/>
              <a:gd name="connsiteY34" fmla="*/ 8467 h 279400"/>
              <a:gd name="connsiteX35" fmla="*/ 463897 w 1063271"/>
              <a:gd name="connsiteY35" fmla="*/ 16934 h 279400"/>
              <a:gd name="connsiteX36" fmla="*/ 434263 w 1063271"/>
              <a:gd name="connsiteY36" fmla="*/ 25400 h 279400"/>
              <a:gd name="connsiteX37" fmla="*/ 413097 w 1063271"/>
              <a:gd name="connsiteY37" fmla="*/ 38100 h 279400"/>
              <a:gd name="connsiteX38" fmla="*/ 383463 w 1063271"/>
              <a:gd name="connsiteY38" fmla="*/ 46567 h 279400"/>
              <a:gd name="connsiteX39" fmla="*/ 370763 w 1063271"/>
              <a:gd name="connsiteY39" fmla="*/ 50800 h 279400"/>
              <a:gd name="connsiteX40" fmla="*/ 201430 w 1063271"/>
              <a:gd name="connsiteY40" fmla="*/ 46567 h 279400"/>
              <a:gd name="connsiteX41" fmla="*/ 184497 w 1063271"/>
              <a:gd name="connsiteY41" fmla="*/ 42334 h 279400"/>
              <a:gd name="connsiteX42" fmla="*/ 133697 w 1063271"/>
              <a:gd name="connsiteY42" fmla="*/ 381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63271" h="279400">
                <a:moveTo>
                  <a:pt x="133697" y="38100"/>
                </a:moveTo>
                <a:cubicBezTo>
                  <a:pt x="116058" y="38100"/>
                  <a:pt x="96456" y="37652"/>
                  <a:pt x="78663" y="42334"/>
                </a:cubicBezTo>
                <a:cubicBezTo>
                  <a:pt x="68822" y="44924"/>
                  <a:pt x="62917" y="56049"/>
                  <a:pt x="53263" y="59267"/>
                </a:cubicBezTo>
                <a:lnTo>
                  <a:pt x="40563" y="63500"/>
                </a:lnTo>
                <a:cubicBezTo>
                  <a:pt x="37741" y="67733"/>
                  <a:pt x="36070" y="73022"/>
                  <a:pt x="32097" y="76200"/>
                </a:cubicBezTo>
                <a:cubicBezTo>
                  <a:pt x="2884" y="99572"/>
                  <a:pt x="35197" y="56735"/>
                  <a:pt x="10930" y="93134"/>
                </a:cubicBezTo>
                <a:cubicBezTo>
                  <a:pt x="0" y="136858"/>
                  <a:pt x="3884" y="114403"/>
                  <a:pt x="10930" y="198967"/>
                </a:cubicBezTo>
                <a:cubicBezTo>
                  <a:pt x="11301" y="203414"/>
                  <a:pt x="13167" y="207676"/>
                  <a:pt x="15163" y="211667"/>
                </a:cubicBezTo>
                <a:cubicBezTo>
                  <a:pt x="17438" y="216218"/>
                  <a:pt x="21106" y="219950"/>
                  <a:pt x="23630" y="224367"/>
                </a:cubicBezTo>
                <a:cubicBezTo>
                  <a:pt x="26761" y="229846"/>
                  <a:pt x="28057" y="236452"/>
                  <a:pt x="32097" y="241300"/>
                </a:cubicBezTo>
                <a:cubicBezTo>
                  <a:pt x="35354" y="245209"/>
                  <a:pt x="40246" y="247492"/>
                  <a:pt x="44797" y="249767"/>
                </a:cubicBezTo>
                <a:cubicBezTo>
                  <a:pt x="56060" y="255399"/>
                  <a:pt x="71522" y="255797"/>
                  <a:pt x="82897" y="258234"/>
                </a:cubicBezTo>
                <a:cubicBezTo>
                  <a:pt x="92246" y="260237"/>
                  <a:pt x="146927" y="274929"/>
                  <a:pt x="154863" y="275167"/>
                </a:cubicBezTo>
                <a:cubicBezTo>
                  <a:pt x="283224" y="279018"/>
                  <a:pt x="411686" y="277989"/>
                  <a:pt x="540097" y="279400"/>
                </a:cubicBezTo>
                <a:cubicBezTo>
                  <a:pt x="636052" y="277989"/>
                  <a:pt x="732057" y="278552"/>
                  <a:pt x="827963" y="275167"/>
                </a:cubicBezTo>
                <a:cubicBezTo>
                  <a:pt x="1014636" y="268579"/>
                  <a:pt x="843790" y="274800"/>
                  <a:pt x="921097" y="258234"/>
                </a:cubicBezTo>
                <a:cubicBezTo>
                  <a:pt x="933592" y="255557"/>
                  <a:pt x="946497" y="255411"/>
                  <a:pt x="959197" y="254000"/>
                </a:cubicBezTo>
                <a:cubicBezTo>
                  <a:pt x="964841" y="251178"/>
                  <a:pt x="970143" y="247530"/>
                  <a:pt x="976130" y="245534"/>
                </a:cubicBezTo>
                <a:cubicBezTo>
                  <a:pt x="982956" y="243259"/>
                  <a:pt x="991007" y="244794"/>
                  <a:pt x="997297" y="241300"/>
                </a:cubicBezTo>
                <a:cubicBezTo>
                  <a:pt x="1004275" y="237423"/>
                  <a:pt x="1008223" y="229623"/>
                  <a:pt x="1014230" y="224367"/>
                </a:cubicBezTo>
                <a:cubicBezTo>
                  <a:pt x="1019540" y="219721"/>
                  <a:pt x="1025519" y="215900"/>
                  <a:pt x="1031163" y="211667"/>
                </a:cubicBezTo>
                <a:cubicBezTo>
                  <a:pt x="1033985" y="206023"/>
                  <a:pt x="1035590" y="199582"/>
                  <a:pt x="1039630" y="194734"/>
                </a:cubicBezTo>
                <a:cubicBezTo>
                  <a:pt x="1042887" y="190825"/>
                  <a:pt x="1048732" y="189865"/>
                  <a:pt x="1052330" y="186267"/>
                </a:cubicBezTo>
                <a:cubicBezTo>
                  <a:pt x="1055928" y="182669"/>
                  <a:pt x="1057975" y="177800"/>
                  <a:pt x="1060797" y="173567"/>
                </a:cubicBezTo>
                <a:cubicBezTo>
                  <a:pt x="1059386" y="152400"/>
                  <a:pt x="1063271" y="130192"/>
                  <a:pt x="1056563" y="110067"/>
                </a:cubicBezTo>
                <a:cubicBezTo>
                  <a:pt x="1052777" y="98708"/>
                  <a:pt x="1039630" y="93134"/>
                  <a:pt x="1031163" y="84667"/>
                </a:cubicBezTo>
                <a:cubicBezTo>
                  <a:pt x="1025519" y="79023"/>
                  <a:pt x="1020872" y="72162"/>
                  <a:pt x="1014230" y="67734"/>
                </a:cubicBezTo>
                <a:cubicBezTo>
                  <a:pt x="1005763" y="62089"/>
                  <a:pt x="996971" y="56905"/>
                  <a:pt x="988830" y="50800"/>
                </a:cubicBezTo>
                <a:cubicBezTo>
                  <a:pt x="977541" y="42333"/>
                  <a:pt x="968882" y="27720"/>
                  <a:pt x="954963" y="25400"/>
                </a:cubicBezTo>
                <a:cubicBezTo>
                  <a:pt x="938030" y="22578"/>
                  <a:pt x="921245" y="18642"/>
                  <a:pt x="904163" y="16934"/>
                </a:cubicBezTo>
                <a:cubicBezTo>
                  <a:pt x="837919" y="10308"/>
                  <a:pt x="875987" y="13533"/>
                  <a:pt x="789863" y="8467"/>
                </a:cubicBezTo>
                <a:cubicBezTo>
                  <a:pt x="781396" y="7056"/>
                  <a:pt x="772842" y="6096"/>
                  <a:pt x="764463" y="4234"/>
                </a:cubicBezTo>
                <a:cubicBezTo>
                  <a:pt x="760107" y="3266"/>
                  <a:pt x="756225" y="0"/>
                  <a:pt x="751763" y="0"/>
                </a:cubicBezTo>
                <a:cubicBezTo>
                  <a:pt x="679782" y="0"/>
                  <a:pt x="607830" y="2823"/>
                  <a:pt x="535863" y="4234"/>
                </a:cubicBezTo>
                <a:cubicBezTo>
                  <a:pt x="520341" y="5645"/>
                  <a:pt x="504646" y="5758"/>
                  <a:pt x="489297" y="8467"/>
                </a:cubicBezTo>
                <a:cubicBezTo>
                  <a:pt x="480508" y="10018"/>
                  <a:pt x="472555" y="14770"/>
                  <a:pt x="463897" y="16934"/>
                </a:cubicBezTo>
                <a:cubicBezTo>
                  <a:pt x="458472" y="18290"/>
                  <a:pt x="440336" y="22364"/>
                  <a:pt x="434263" y="25400"/>
                </a:cubicBezTo>
                <a:cubicBezTo>
                  <a:pt x="426904" y="29080"/>
                  <a:pt x="420456" y="34420"/>
                  <a:pt x="413097" y="38100"/>
                </a:cubicBezTo>
                <a:cubicBezTo>
                  <a:pt x="406325" y="41486"/>
                  <a:pt x="389800" y="44757"/>
                  <a:pt x="383463" y="46567"/>
                </a:cubicBezTo>
                <a:cubicBezTo>
                  <a:pt x="379172" y="47793"/>
                  <a:pt x="374996" y="49389"/>
                  <a:pt x="370763" y="50800"/>
                </a:cubicBezTo>
                <a:cubicBezTo>
                  <a:pt x="314319" y="49389"/>
                  <a:pt x="257834" y="49131"/>
                  <a:pt x="201430" y="46567"/>
                </a:cubicBezTo>
                <a:cubicBezTo>
                  <a:pt x="195618" y="46303"/>
                  <a:pt x="190275" y="43014"/>
                  <a:pt x="184497" y="42334"/>
                </a:cubicBezTo>
                <a:cubicBezTo>
                  <a:pt x="144829" y="37667"/>
                  <a:pt x="151336" y="38100"/>
                  <a:pt x="133697" y="3810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45357" y="4089400"/>
            <a:ext cx="2918576" cy="136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One page test with 3 experiences: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outOfTheBox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(control)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tosBox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(variant)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tos&amp;MailBox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(variant)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10" name="Picture 9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4234"/>
            <a:ext cx="661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Sample Experiment Schema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427143" y="668863"/>
            <a:ext cx="4538140" cy="54476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{                                                           </a:t>
            </a:r>
          </a:p>
          <a:p>
            <a:r>
              <a:rPr lang="en-US" sz="600" dirty="0" smtClean="0"/>
              <a:t>   'states':[                                                </a:t>
            </a:r>
          </a:p>
          <a:p>
            <a:r>
              <a:rPr lang="en-US" sz="600" dirty="0" smtClean="0"/>
              <a:t>     {  '</a:t>
            </a:r>
            <a:r>
              <a:rPr lang="en-US" sz="600" dirty="0" err="1" smtClean="0"/>
              <a:t>name':'newOwner</a:t>
            </a:r>
            <a:r>
              <a:rPr lang="en-US" sz="600" dirty="0" smtClean="0"/>
              <a:t>',                                     </a:t>
            </a:r>
          </a:p>
          <a:p>
            <a:r>
              <a:rPr lang="en-US" sz="600" dirty="0" smtClean="0"/>
              <a:t>        ’parameters': {</a:t>
            </a:r>
          </a:p>
          <a:p>
            <a:r>
              <a:rPr lang="en-US" sz="600" dirty="0" smtClean="0"/>
              <a:t>           'path':'/</a:t>
            </a:r>
            <a:r>
              <a:rPr lang="en-US" sz="600" dirty="0" err="1" smtClean="0"/>
              <a:t>petclinic</a:t>
            </a:r>
            <a:r>
              <a:rPr lang="en-US" sz="600" dirty="0" smtClean="0"/>
              <a:t>/owners/new'</a:t>
            </a:r>
          </a:p>
          <a:p>
            <a:r>
              <a:rPr lang="en-US" sz="600" dirty="0" smtClean="0"/>
              <a:t>        }                                                    </a:t>
            </a:r>
          </a:p>
          <a:p>
            <a:r>
              <a:rPr lang="en-US" sz="600" dirty="0" smtClean="0"/>
              <a:t>     },                                                    </a:t>
            </a:r>
          </a:p>
          <a:p>
            <a:r>
              <a:rPr lang="en-US" sz="600" dirty="0" smtClean="0"/>
              <a:t>     {  '</a:t>
            </a:r>
            <a:r>
              <a:rPr lang="en-US" sz="600" dirty="0" err="1" smtClean="0"/>
              <a:t>name':'ownerDetail</a:t>
            </a:r>
            <a:r>
              <a:rPr lang="en-US" sz="600" dirty="0" smtClean="0"/>
              <a:t>',          </a:t>
            </a:r>
          </a:p>
          <a:p>
            <a:r>
              <a:rPr lang="en-US" sz="600" dirty="0" smtClean="0"/>
              <a:t>        ’parameters': {</a:t>
            </a:r>
          </a:p>
          <a:p>
            <a:r>
              <a:rPr lang="en-US" sz="600" dirty="0" smtClean="0"/>
              <a:t>           '</a:t>
            </a:r>
            <a:r>
              <a:rPr lang="en-US" sz="600" dirty="0" err="1" smtClean="0"/>
              <a:t>path':'/petclinic/owners/~\\d</a:t>
            </a:r>
            <a:r>
              <a:rPr lang="en-US" sz="600" dirty="0" smtClean="0"/>
              <a:t>+/'</a:t>
            </a:r>
          </a:p>
          <a:p>
            <a:r>
              <a:rPr lang="en-US" sz="600" dirty="0" smtClean="0"/>
              <a:t>        }                                                    </a:t>
            </a:r>
          </a:p>
          <a:p>
            <a:r>
              <a:rPr lang="en-US" sz="600" dirty="0" smtClean="0"/>
              <a:t>     }                                                     </a:t>
            </a:r>
          </a:p>
          <a:p>
            <a:r>
              <a:rPr lang="en-US" sz="600" dirty="0" smtClean="0"/>
              <a:t>   ],                                                        </a:t>
            </a:r>
          </a:p>
          <a:p>
            <a:r>
              <a:rPr lang="en-US" sz="600" dirty="0" smtClean="0"/>
              <a:t>   'tests':[                                                 </a:t>
            </a:r>
          </a:p>
          <a:p>
            <a:r>
              <a:rPr lang="en-US" sz="600" dirty="0" smtClean="0"/>
              <a:t>      {                                                      </a:t>
            </a:r>
          </a:p>
          <a:p>
            <a:r>
              <a:rPr lang="en-US" sz="600" dirty="0" smtClean="0"/>
              <a:t>         '</a:t>
            </a:r>
            <a:r>
              <a:rPr lang="en-US" sz="600" dirty="0" err="1" smtClean="0"/>
              <a:t>name':'NewOwnerTest</a:t>
            </a:r>
            <a:r>
              <a:rPr lang="en-US" sz="600" dirty="0" smtClean="0"/>
              <a:t>',                                     </a:t>
            </a:r>
          </a:p>
          <a:p>
            <a:r>
              <a:rPr lang="en-US" sz="600" dirty="0" smtClean="0"/>
              <a:t>         'experiences':[                                     </a:t>
            </a:r>
          </a:p>
          <a:p>
            <a:r>
              <a:rPr lang="en-US" sz="600" dirty="0" smtClean="0"/>
              <a:t>            {                    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name':'outOfTheBox</a:t>
            </a:r>
            <a:r>
              <a:rPr lang="en-US" sz="600" dirty="0" smtClean="0"/>
              <a:t>',                                   </a:t>
            </a:r>
          </a:p>
          <a:p>
            <a:r>
              <a:rPr lang="en-US" sz="600" dirty="0" smtClean="0"/>
              <a:t>               'weight':8,      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isControl':true</a:t>
            </a:r>
            <a:r>
              <a:rPr lang="en-US" sz="600" dirty="0" smtClean="0"/>
              <a:t>                              </a:t>
            </a:r>
          </a:p>
          <a:p>
            <a:r>
              <a:rPr lang="en-US" sz="600" dirty="0" smtClean="0"/>
              <a:t>            },                                               </a:t>
            </a:r>
          </a:p>
          <a:p>
            <a:r>
              <a:rPr lang="en-US" sz="600" dirty="0" smtClean="0"/>
              <a:t>            {                    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name':'tosCheckbox</a:t>
            </a:r>
            <a:r>
              <a:rPr lang="en-US" sz="600" dirty="0" smtClean="0"/>
              <a:t>',                                   </a:t>
            </a:r>
          </a:p>
          <a:p>
            <a:r>
              <a:rPr lang="en-US" sz="600" dirty="0" smtClean="0"/>
              <a:t>               'weight':1                                   </a:t>
            </a:r>
          </a:p>
          <a:p>
            <a:r>
              <a:rPr lang="en-US" sz="600" dirty="0" smtClean="0"/>
              <a:t>            },                                               </a:t>
            </a:r>
          </a:p>
          <a:p>
            <a:r>
              <a:rPr lang="en-US" sz="600" dirty="0" smtClean="0"/>
              <a:t>            {                    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name':'tos&amp;mailCheckbox</a:t>
            </a:r>
            <a:r>
              <a:rPr lang="en-US" sz="600" dirty="0" smtClean="0"/>
              <a:t>',                                   </a:t>
            </a:r>
          </a:p>
          <a:p>
            <a:r>
              <a:rPr lang="en-US" sz="600" dirty="0" smtClean="0"/>
              <a:t>               'weight':1                                   </a:t>
            </a:r>
          </a:p>
          <a:p>
            <a:r>
              <a:rPr lang="en-US" sz="600" dirty="0" smtClean="0"/>
              <a:t>            }                                               </a:t>
            </a:r>
          </a:p>
          <a:p>
            <a:r>
              <a:rPr lang="en-US" sz="600" dirty="0" smtClean="0"/>
              <a:t>         ],                                                  </a:t>
            </a:r>
          </a:p>
          <a:p>
            <a:r>
              <a:rPr lang="en-US" sz="600" dirty="0" smtClean="0"/>
              <a:t>         '</a:t>
            </a:r>
            <a:r>
              <a:rPr lang="en-US" sz="600" dirty="0" err="1" smtClean="0"/>
              <a:t>onStates</a:t>
            </a:r>
            <a:r>
              <a:rPr lang="en-US" sz="600" dirty="0" smtClean="0"/>
              <a:t>':[                                         </a:t>
            </a:r>
          </a:p>
          <a:p>
            <a:r>
              <a:rPr lang="en-US" sz="600" dirty="0" smtClean="0"/>
              <a:t>            {                    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stateRef':'newOwner</a:t>
            </a:r>
            <a:r>
              <a:rPr lang="en-US" sz="600" dirty="0" smtClean="0"/>
              <a:t>',                            </a:t>
            </a:r>
          </a:p>
          <a:p>
            <a:r>
              <a:rPr lang="en-US" sz="600" dirty="0" smtClean="0"/>
              <a:t>               'variants':[                                  </a:t>
            </a:r>
          </a:p>
          <a:p>
            <a:r>
              <a:rPr lang="en-US" sz="600" dirty="0" smtClean="0"/>
              <a:t>                  {                                          </a:t>
            </a:r>
          </a:p>
          <a:p>
            <a:r>
              <a:rPr lang="en-US" sz="600" dirty="0" smtClean="0"/>
              <a:t>                     '</a:t>
            </a:r>
            <a:r>
              <a:rPr lang="en-US" sz="600" dirty="0" err="1" smtClean="0"/>
              <a:t>experienceRef</a:t>
            </a:r>
            <a:r>
              <a:rPr lang="en-US" sz="600" dirty="0" smtClean="0"/>
              <a:t>': '</a:t>
            </a:r>
            <a:r>
              <a:rPr lang="en-US" sz="600" dirty="0" err="1" smtClean="0"/>
              <a:t>tosCheckbox</a:t>
            </a:r>
            <a:r>
              <a:rPr lang="en-US" sz="600" dirty="0" smtClean="0"/>
              <a:t>',                   </a:t>
            </a:r>
          </a:p>
          <a:p>
            <a:r>
              <a:rPr lang="en-US" sz="600" dirty="0" smtClean="0"/>
              <a:t>                     'parameters': {</a:t>
            </a:r>
          </a:p>
          <a:p>
            <a:r>
              <a:rPr lang="en-US" sz="600" dirty="0" smtClean="0"/>
              <a:t>                        'path':'/owners/new/variant/</a:t>
            </a:r>
            <a:r>
              <a:rPr lang="en-US" sz="600" dirty="0" err="1" smtClean="0"/>
              <a:t>newOwnerTest.tosCheckbox</a:t>
            </a:r>
            <a:r>
              <a:rPr lang="en-US" sz="600" dirty="0" smtClean="0"/>
              <a:t>'         </a:t>
            </a:r>
          </a:p>
          <a:p>
            <a:r>
              <a:rPr lang="en-US" sz="600" dirty="0" smtClean="0"/>
              <a:t>                     }                                          </a:t>
            </a:r>
          </a:p>
          <a:p>
            <a:r>
              <a:rPr lang="en-US" sz="600" dirty="0" smtClean="0"/>
              <a:t>                  },                                         </a:t>
            </a:r>
          </a:p>
          <a:p>
            <a:r>
              <a:rPr lang="en-US" sz="600" dirty="0" smtClean="0"/>
              <a:t>                  {                                          </a:t>
            </a:r>
          </a:p>
          <a:p>
            <a:r>
              <a:rPr lang="en-US" sz="600" dirty="0" smtClean="0"/>
              <a:t>                     '</a:t>
            </a:r>
            <a:r>
              <a:rPr lang="en-US" sz="600" dirty="0" err="1" smtClean="0"/>
              <a:t>experienceRef</a:t>
            </a:r>
            <a:r>
              <a:rPr lang="en-US" sz="600" dirty="0" smtClean="0"/>
              <a:t>': '</a:t>
            </a:r>
            <a:r>
              <a:rPr lang="en-US" sz="600" dirty="0" err="1" smtClean="0"/>
              <a:t>tos&amp;mailCheckbox</a:t>
            </a:r>
            <a:r>
              <a:rPr lang="en-US" sz="600" dirty="0" smtClean="0"/>
              <a:t>',                   </a:t>
            </a:r>
          </a:p>
          <a:p>
            <a:r>
              <a:rPr lang="en-US" sz="600" dirty="0" smtClean="0"/>
              <a:t>                     ’parameters': {</a:t>
            </a:r>
          </a:p>
          <a:p>
            <a:r>
              <a:rPr lang="en-US" sz="600" dirty="0" smtClean="0"/>
              <a:t>                        'path':'/owners/new/variant/</a:t>
            </a:r>
            <a:r>
              <a:rPr lang="en-US" sz="600" dirty="0" err="1" smtClean="0"/>
              <a:t>newOwnerTest.tosAndMailCheckbox</a:t>
            </a:r>
            <a:r>
              <a:rPr lang="en-US" sz="600" dirty="0" smtClean="0"/>
              <a:t>'         </a:t>
            </a:r>
          </a:p>
          <a:p>
            <a:r>
              <a:rPr lang="en-US" sz="600" dirty="0" smtClean="0"/>
              <a:t>                     }                                          </a:t>
            </a:r>
          </a:p>
          <a:p>
            <a:r>
              <a:rPr lang="en-US" sz="600" dirty="0" smtClean="0"/>
              <a:t>                  }                                          </a:t>
            </a:r>
          </a:p>
          <a:p>
            <a:r>
              <a:rPr lang="en-US" sz="600" dirty="0" smtClean="0"/>
              <a:t>               ]                                             </a:t>
            </a:r>
          </a:p>
          <a:p>
            <a:r>
              <a:rPr lang="en-US" sz="600" dirty="0" smtClean="0"/>
              <a:t>            },</a:t>
            </a:r>
          </a:p>
          <a:p>
            <a:r>
              <a:rPr lang="en-US" sz="600" dirty="0" smtClean="0"/>
              <a:t>            {                    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stateRef':'ownerDetail</a:t>
            </a:r>
            <a:r>
              <a:rPr lang="en-US" sz="600" dirty="0" smtClean="0"/>
              <a:t>',                            </a:t>
            </a:r>
          </a:p>
          <a:p>
            <a:r>
              <a:rPr lang="en-US" sz="600" dirty="0" smtClean="0"/>
              <a:t>               '</a:t>
            </a:r>
            <a:r>
              <a:rPr lang="en-US" sz="600" dirty="0" err="1" smtClean="0"/>
              <a:t>isNonvariant</a:t>
            </a:r>
            <a:r>
              <a:rPr lang="en-US" sz="600" dirty="0" smtClean="0"/>
              <a:t>': true</a:t>
            </a:r>
          </a:p>
          <a:p>
            <a:r>
              <a:rPr lang="en-US" sz="600" dirty="0" smtClean="0"/>
              <a:t>            }                                                </a:t>
            </a:r>
          </a:p>
          <a:p>
            <a:r>
              <a:rPr lang="en-US" sz="600" dirty="0" smtClean="0"/>
              <a:t>            </a:t>
            </a:r>
          </a:p>
          <a:p>
            <a:r>
              <a:rPr lang="en-US" sz="600" dirty="0" smtClean="0"/>
              <a:t>         ]                                                   </a:t>
            </a:r>
          </a:p>
          <a:p>
            <a:r>
              <a:rPr lang="en-US" sz="600" dirty="0" smtClean="0"/>
              <a:t>      }                                                     </a:t>
            </a:r>
          </a:p>
          <a:p>
            <a:r>
              <a:rPr lang="en-US" sz="600" dirty="0" smtClean="0"/>
              <a:t>   ]                                                         </a:t>
            </a:r>
          </a:p>
          <a:p>
            <a:r>
              <a:rPr lang="en-US" sz="600" dirty="0" smtClean="0"/>
              <a:t>} </a:t>
            </a:r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6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674" y="880538"/>
            <a:ext cx="4119926" cy="2705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Schema Concepts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States &amp; Tests.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Test Experiences. One must be control.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OnStates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element ties Tests to States — basic instrumentation block.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Nonvariant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instrumentation allows a view that is not a part of the test to be tracked as if it were.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Advanced path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10" name="Picture 9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4234"/>
            <a:ext cx="661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Sample Experiment Output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7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pic>
        <p:nvPicPr>
          <p:cNvPr id="16" name="Picture 15" descr="PetClinicChart.png"/>
          <p:cNvPicPr>
            <a:picLocks noChangeAspect="1"/>
          </p:cNvPicPr>
          <p:nvPr/>
        </p:nvPicPr>
        <p:blipFill>
          <a:blip r:embed="rId3">
            <a:lum/>
            <a:alphaModFix amt="62000"/>
          </a:blip>
          <a:stretch>
            <a:fillRect/>
          </a:stretch>
        </p:blipFill>
        <p:spPr>
          <a:xfrm>
            <a:off x="829733" y="966505"/>
            <a:ext cx="7501467" cy="5170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10" name="Picture 9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4234"/>
            <a:ext cx="661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Multi-variance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8/9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75779" y="753625"/>
            <a:ext cx="3605763" cy="265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Blue and Green tests are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disjoint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: they do not have any pages in common. Can be targeted independently.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Red test is multivariate with both Blue and Green tests: they have pages in common.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Two options: do nothing (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disjoint multi-variance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) or define the hybrid variants (real or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covariant multi-variance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).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2132470" y="3750995"/>
            <a:ext cx="3512379" cy="2353878"/>
            <a:chOff x="5460249" y="1476586"/>
            <a:chExt cx="3512379" cy="2353878"/>
          </a:xfrm>
        </p:grpSpPr>
        <p:grpSp>
          <p:nvGrpSpPr>
            <p:cNvPr id="203" name="Group 202"/>
            <p:cNvGrpSpPr/>
            <p:nvPr/>
          </p:nvGrpSpPr>
          <p:grpSpPr>
            <a:xfrm>
              <a:off x="6940628" y="2890347"/>
              <a:ext cx="2032000" cy="940117"/>
              <a:chOff x="6984986" y="5173450"/>
              <a:chExt cx="2032000" cy="94011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984986" y="5173450"/>
                <a:ext cx="1016000" cy="94011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8000986" y="5173450"/>
                <a:ext cx="1016000" cy="94011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460249" y="1476586"/>
              <a:ext cx="3512379" cy="2353878"/>
              <a:chOff x="5460249" y="1667045"/>
              <a:chExt cx="3512379" cy="2353878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5460249" y="1667045"/>
                <a:ext cx="3512379" cy="2353878"/>
                <a:chOff x="5504607" y="3763922"/>
                <a:chExt cx="3512379" cy="2353878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5968986" y="4233333"/>
                  <a:ext cx="3048000" cy="1884467"/>
                  <a:chOff x="5968986" y="4233333"/>
                  <a:chExt cx="3048000" cy="188446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5968986" y="4233333"/>
                    <a:ext cx="1016000" cy="94011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984986" y="4233333"/>
                    <a:ext cx="1016000" cy="9401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68986" y="5173450"/>
                    <a:ext cx="1016000" cy="940117"/>
                  </a:xfrm>
                  <a:prstGeom prst="rect">
                    <a:avLst/>
                  </a:prstGeom>
                  <a:solidFill>
                    <a:srgbClr val="99A7FF">
                      <a:alpha val="50000"/>
                    </a:srgbClr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8000986" y="4233333"/>
                    <a:ext cx="1016000" cy="9401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6984986" y="5173450"/>
                    <a:ext cx="1016000" cy="944350"/>
                    <a:chOff x="4796521" y="4703391"/>
                    <a:chExt cx="1016000" cy="944350"/>
                  </a:xfrm>
                </p:grpSpPr>
                <p:sp>
                  <p:nvSpPr>
                    <p:cNvPr id="137" name="Right Triangle 136"/>
                    <p:cNvSpPr/>
                    <p:nvPr/>
                  </p:nvSpPr>
                  <p:spPr>
                    <a:xfrm>
                      <a:off x="4796521" y="4703391"/>
                      <a:ext cx="1016000" cy="940117"/>
                    </a:xfrm>
                    <a:prstGeom prst="rtTriangle">
                      <a:avLst/>
                    </a:prstGeom>
                    <a:solidFill>
                      <a:srgbClr val="A8B7FF">
                        <a:alpha val="5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ight Triangle 137"/>
                    <p:cNvSpPr/>
                    <p:nvPr/>
                  </p:nvSpPr>
                  <p:spPr>
                    <a:xfrm rot="10800000">
                      <a:off x="4796521" y="4707624"/>
                      <a:ext cx="1016000" cy="940117"/>
                    </a:xfrm>
                    <a:prstGeom prst="rtTriangle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8000986" y="5173450"/>
                    <a:ext cx="1016000" cy="944350"/>
                    <a:chOff x="4796521" y="4703391"/>
                    <a:chExt cx="1016000" cy="944350"/>
                  </a:xfrm>
                </p:grpSpPr>
                <p:sp>
                  <p:nvSpPr>
                    <p:cNvPr id="141" name="Right Triangle 140"/>
                    <p:cNvSpPr/>
                    <p:nvPr/>
                  </p:nvSpPr>
                  <p:spPr>
                    <a:xfrm>
                      <a:off x="4796521" y="4707624"/>
                      <a:ext cx="1016000" cy="940117"/>
                    </a:xfrm>
                    <a:prstGeom prst="rtTriangle">
                      <a:avLst/>
                    </a:prstGeom>
                    <a:solidFill>
                      <a:srgbClr val="A8B7FF">
                        <a:alpha val="5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ight Triangle 141"/>
                    <p:cNvSpPr/>
                    <p:nvPr/>
                  </p:nvSpPr>
                  <p:spPr>
                    <a:xfrm rot="10800000">
                      <a:off x="4796521" y="4703391"/>
                      <a:ext cx="1016000" cy="940117"/>
                    </a:xfrm>
                    <a:prstGeom prst="rtTriangle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5952162" y="3763922"/>
                  <a:ext cx="3064824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Red Test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 rot="16200000">
                  <a:off x="4763262" y="4974676"/>
                  <a:ext cx="1880235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Blue Test</a:t>
                  </a: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6177554" y="2407936"/>
                <a:ext cx="503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2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062511" y="3358605"/>
                <a:ext cx="7450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2</a:t>
                </a:r>
                <a:r>
                  <a:rPr lang="en-US" sz="12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blue</a:t>
                </a:r>
                <a:endParaRPr lang="en-US" sz="12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055022" y="2407936"/>
                <a:ext cx="734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2</a:t>
                </a:r>
                <a:r>
                  <a:rPr lang="en-US" sz="12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red.A</a:t>
                </a:r>
                <a:endParaRPr lang="en-US" sz="12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  <a:p>
                <a:pPr algn="ctr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119911" y="2421836"/>
                <a:ext cx="719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2</a:t>
                </a:r>
                <a:r>
                  <a:rPr lang="en-US" sz="12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red.B</a:t>
                </a:r>
                <a:endParaRPr lang="en-US" sz="12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  <a:p>
                <a:pPr algn="ctr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</p:grpSp>
      </p:grpSp>
      <p:sp>
        <p:nvSpPr>
          <p:cNvPr id="219" name="Rounded Rectangle 218"/>
          <p:cNvSpPr/>
          <p:nvPr/>
        </p:nvSpPr>
        <p:spPr>
          <a:xfrm>
            <a:off x="1599069" y="1040092"/>
            <a:ext cx="1066800" cy="2696401"/>
          </a:xfrm>
          <a:prstGeom prst="roundRect">
            <a:avLst>
              <a:gd name="adj" fmla="val 7354"/>
            </a:avLst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223281" y="764290"/>
            <a:ext cx="4729720" cy="2611957"/>
            <a:chOff x="1782775" y="1190193"/>
            <a:chExt cx="5320724" cy="2938335"/>
          </a:xfrm>
        </p:grpSpPr>
        <p:cxnSp>
          <p:nvCxnSpPr>
            <p:cNvPr id="150" name="Straight Arrow Connector 149"/>
            <p:cNvCxnSpPr>
              <a:stCxn id="191" idx="3"/>
            </p:cNvCxnSpPr>
            <p:nvPr/>
          </p:nvCxnSpPr>
          <p:spPr>
            <a:xfrm>
              <a:off x="4355414" y="2003524"/>
              <a:ext cx="3181" cy="662375"/>
            </a:xfrm>
            <a:prstGeom prst="straightConnector1">
              <a:avLst/>
            </a:prstGeom>
            <a:ln w="12700" cap="flat">
              <a:solidFill>
                <a:schemeClr val="tx1">
                  <a:lumMod val="50000"/>
                  <a:lumOff val="50000"/>
                </a:schemeClr>
              </a:solidFill>
              <a:round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11"/>
            <p:cNvGrpSpPr/>
            <p:nvPr/>
          </p:nvGrpSpPr>
          <p:grpSpPr>
            <a:xfrm>
              <a:off x="1782775" y="1190193"/>
              <a:ext cx="5320724" cy="2938335"/>
              <a:chOff x="1782775" y="1528873"/>
              <a:chExt cx="5320724" cy="2938335"/>
            </a:xfrm>
          </p:grpSpPr>
          <p:grpSp>
            <p:nvGrpSpPr>
              <p:cNvPr id="152" name="Group 107"/>
              <p:cNvGrpSpPr/>
              <p:nvPr/>
            </p:nvGrpSpPr>
            <p:grpSpPr>
              <a:xfrm>
                <a:off x="1782775" y="1528873"/>
                <a:ext cx="5320724" cy="2938335"/>
                <a:chOff x="682140" y="1430474"/>
                <a:chExt cx="5320724" cy="2938335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2387389" y="2877345"/>
                  <a:ext cx="80434" cy="677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670866" y="2877345"/>
                  <a:ext cx="80434" cy="677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6" name="Group 106"/>
                <p:cNvGrpSpPr/>
                <p:nvPr/>
              </p:nvGrpSpPr>
              <p:grpSpPr>
                <a:xfrm>
                  <a:off x="682140" y="1430474"/>
                  <a:ext cx="5320724" cy="2938335"/>
                  <a:chOff x="682140" y="1430474"/>
                  <a:chExt cx="5320724" cy="2938335"/>
                </a:xfrm>
              </p:grpSpPr>
              <p:grpSp>
                <p:nvGrpSpPr>
                  <p:cNvPr id="157" name="Group 38"/>
                  <p:cNvGrpSpPr/>
                  <p:nvPr/>
                </p:nvGrpSpPr>
                <p:grpSpPr>
                  <a:xfrm>
                    <a:off x="1140232" y="2745597"/>
                    <a:ext cx="829286" cy="355316"/>
                    <a:chOff x="1851435" y="2870484"/>
                    <a:chExt cx="829286" cy="35531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99" name="Rounded Rectangle 198"/>
                    <p:cNvSpPr/>
                    <p:nvPr/>
                  </p:nvSpPr>
                  <p:spPr>
                    <a:xfrm>
                      <a:off x="1851435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 w="158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TextBox 199"/>
                    <p:cNvSpPr txBox="1"/>
                    <p:nvPr/>
                  </p:nvSpPr>
                  <p:spPr>
                    <a:xfrm>
                      <a:off x="1919943" y="2898000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158" name="Group 39"/>
                  <p:cNvGrpSpPr/>
                  <p:nvPr/>
                </p:nvGrpSpPr>
                <p:grpSpPr>
                  <a:xfrm>
                    <a:off x="2425493" y="2745597"/>
                    <a:ext cx="829286" cy="355316"/>
                    <a:chOff x="3136696" y="2870484"/>
                    <a:chExt cx="829286" cy="35531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97" name="Rounded Rectangle 196"/>
                    <p:cNvSpPr/>
                    <p:nvPr/>
                  </p:nvSpPr>
                  <p:spPr>
                    <a:xfrm>
                      <a:off x="3136696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 w="158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TextBox 197"/>
                    <p:cNvSpPr txBox="1"/>
                    <p:nvPr/>
                  </p:nvSpPr>
                  <p:spPr>
                    <a:xfrm>
                      <a:off x="3205204" y="2898000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159" name="Group 40"/>
                  <p:cNvGrpSpPr/>
                  <p:nvPr/>
                </p:nvGrpSpPr>
                <p:grpSpPr>
                  <a:xfrm>
                    <a:off x="3711083" y="2728522"/>
                    <a:ext cx="829286" cy="355316"/>
                    <a:chOff x="4422286" y="2853409"/>
                    <a:chExt cx="829286" cy="355316"/>
                  </a:xfrm>
                  <a:solidFill>
                    <a:schemeClr val="bg1">
                      <a:lumMod val="85000"/>
                    </a:schemeClr>
                  </a:solidFill>
                </p:grpSpPr>
                <p:sp>
                  <p:nvSpPr>
                    <p:cNvPr id="195" name="Rounded Rectangle 23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 w="158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TextBox 24"/>
                    <p:cNvSpPr txBox="1"/>
                    <p:nvPr/>
                  </p:nvSpPr>
                  <p:spPr>
                    <a:xfrm>
                      <a:off x="4490794" y="2880925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160" name="Straight Arrow Connector 159"/>
                  <p:cNvCxnSpPr/>
                  <p:nvPr/>
                </p:nvCxnSpPr>
                <p:spPr>
                  <a:xfrm>
                    <a:off x="1969518" y="2906180"/>
                    <a:ext cx="417871" cy="158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Arrow Connector 160"/>
                  <p:cNvCxnSpPr>
                    <a:endCxn id="155" idx="2"/>
                  </p:cNvCxnSpPr>
                  <p:nvPr/>
                </p:nvCxnSpPr>
                <p:spPr>
                  <a:xfrm>
                    <a:off x="3254779" y="2907768"/>
                    <a:ext cx="416087" cy="3444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682140" y="2909356"/>
                    <a:ext cx="455975" cy="158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3" name="Group 41"/>
                  <p:cNvGrpSpPr/>
                  <p:nvPr/>
                </p:nvGrpSpPr>
                <p:grpSpPr>
                  <a:xfrm>
                    <a:off x="1140232" y="2066147"/>
                    <a:ext cx="829286" cy="355316"/>
                    <a:chOff x="1851435" y="2870484"/>
                    <a:chExt cx="829286" cy="355316"/>
                  </a:xfrm>
                  <a:solidFill>
                    <a:srgbClr val="99A7FF"/>
                  </a:solidFill>
                </p:grpSpPr>
                <p:sp>
                  <p:nvSpPr>
                    <p:cNvPr id="193" name="Rounded Rectangle 192"/>
                    <p:cNvSpPr/>
                    <p:nvPr/>
                  </p:nvSpPr>
                  <p:spPr>
                    <a:xfrm>
                      <a:off x="1851435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TextBox 193"/>
                    <p:cNvSpPr txBox="1"/>
                    <p:nvPr/>
                  </p:nvSpPr>
                  <p:spPr>
                    <a:xfrm>
                      <a:off x="1919943" y="2898000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S1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blue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164" name="Group 44"/>
                  <p:cNvGrpSpPr/>
                  <p:nvPr/>
                </p:nvGrpSpPr>
                <p:grpSpPr>
                  <a:xfrm>
                    <a:off x="2425493" y="2066147"/>
                    <a:ext cx="829286" cy="355316"/>
                    <a:chOff x="3136696" y="2870484"/>
                    <a:chExt cx="829286" cy="355316"/>
                  </a:xfrm>
                  <a:solidFill>
                    <a:srgbClr val="99A7FF"/>
                  </a:solidFill>
                </p:grpSpPr>
                <p:sp>
                  <p:nvSpPr>
                    <p:cNvPr id="191" name="Rounded Rectangle 190"/>
                    <p:cNvSpPr/>
                    <p:nvPr/>
                  </p:nvSpPr>
                  <p:spPr>
                    <a:xfrm>
                      <a:off x="3136696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3205204" y="2898000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blue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165" name="Straight Arrow Connector 164"/>
                  <p:cNvCxnSpPr>
                    <a:endCxn id="193" idx="1"/>
                  </p:cNvCxnSpPr>
                  <p:nvPr/>
                </p:nvCxnSpPr>
                <p:spPr>
                  <a:xfrm rot="5400000" flipH="1" flipV="1">
                    <a:off x="753217" y="2630029"/>
                    <a:ext cx="773239" cy="792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/>
                  <p:cNvCxnSpPr/>
                  <p:nvPr/>
                </p:nvCxnSpPr>
                <p:spPr>
                  <a:xfrm>
                    <a:off x="1969518" y="2243805"/>
                    <a:ext cx="455975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7" name="Group 62"/>
                  <p:cNvGrpSpPr/>
                  <p:nvPr/>
                </p:nvGrpSpPr>
                <p:grpSpPr>
                  <a:xfrm>
                    <a:off x="3711083" y="1441586"/>
                    <a:ext cx="829286" cy="355316"/>
                    <a:chOff x="4422286" y="2853409"/>
                    <a:chExt cx="829286" cy="355316"/>
                  </a:xfrm>
                  <a:solidFill>
                    <a:schemeClr val="accent3">
                      <a:lumMod val="60000"/>
                      <a:lumOff val="40000"/>
                    </a:schemeClr>
                  </a:solidFill>
                </p:grpSpPr>
                <p:sp>
                  <p:nvSpPr>
                    <p:cNvPr id="189" name="Rounded Rectangle 188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490794" y="2857116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green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168" name="Straight Arrow Connector 167"/>
                  <p:cNvCxnSpPr>
                    <a:endCxn id="189" idx="1"/>
                  </p:cNvCxnSpPr>
                  <p:nvPr/>
                </p:nvCxnSpPr>
                <p:spPr>
                  <a:xfrm rot="5400000" flipH="1" flipV="1">
                    <a:off x="3081241" y="2247502"/>
                    <a:ext cx="1258100" cy="1584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Arrow Connector 168"/>
                  <p:cNvCxnSpPr/>
                  <p:nvPr/>
                </p:nvCxnSpPr>
                <p:spPr>
                  <a:xfrm rot="5400000">
                    <a:off x="5132355" y="2259937"/>
                    <a:ext cx="1305190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Arrow Connector 169"/>
                  <p:cNvCxnSpPr/>
                  <p:nvPr/>
                </p:nvCxnSpPr>
                <p:spPr>
                  <a:xfrm>
                    <a:off x="4539577" y="2910944"/>
                    <a:ext cx="1463287" cy="158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1" name="Group 72"/>
                  <p:cNvGrpSpPr/>
                  <p:nvPr/>
                </p:nvGrpSpPr>
                <p:grpSpPr>
                  <a:xfrm>
                    <a:off x="2426290" y="3397530"/>
                    <a:ext cx="829286" cy="355316"/>
                    <a:chOff x="3136696" y="2870484"/>
                    <a:chExt cx="829286" cy="355316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87" name="Rounded Rectangle 186"/>
                    <p:cNvSpPr/>
                    <p:nvPr/>
                  </p:nvSpPr>
                  <p:spPr>
                    <a:xfrm>
                      <a:off x="3136696" y="2870484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3205204" y="2898000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red.A</a:t>
                      </a:r>
                      <a:endParaRPr lang="en-US" sz="1200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grpSp>
                <p:nvGrpSpPr>
                  <p:cNvPr id="172" name="Group 75"/>
                  <p:cNvGrpSpPr/>
                  <p:nvPr/>
                </p:nvGrpSpPr>
                <p:grpSpPr>
                  <a:xfrm>
                    <a:off x="3711880" y="3380455"/>
                    <a:ext cx="829286" cy="355316"/>
                    <a:chOff x="4422286" y="2853409"/>
                    <a:chExt cx="829286" cy="355316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85" name="Rounded Rectangle 184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4490794" y="2880925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red.A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173" name="Straight Arrow Connector 172"/>
                  <p:cNvCxnSpPr>
                    <a:endCxn id="185" idx="1"/>
                  </p:cNvCxnSpPr>
                  <p:nvPr/>
                </p:nvCxnSpPr>
                <p:spPr>
                  <a:xfrm>
                    <a:off x="3255576" y="3558113"/>
                    <a:ext cx="456304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4" name="Group 79"/>
                  <p:cNvGrpSpPr/>
                  <p:nvPr/>
                </p:nvGrpSpPr>
                <p:grpSpPr>
                  <a:xfrm>
                    <a:off x="2427085" y="4013493"/>
                    <a:ext cx="829286" cy="355316"/>
                    <a:chOff x="4422286" y="2853409"/>
                    <a:chExt cx="829286" cy="355316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83" name="Rounded Rectangle 182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4490794" y="2880925"/>
                      <a:ext cx="678227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S2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red.B</a:t>
                      </a:r>
                      <a:endParaRPr lang="en-US" sz="1200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175" name="Straight Arrow Connector 174"/>
                  <p:cNvCxnSpPr>
                    <a:endCxn id="187" idx="1"/>
                  </p:cNvCxnSpPr>
                  <p:nvPr/>
                </p:nvCxnSpPr>
                <p:spPr>
                  <a:xfrm rot="5400000">
                    <a:off x="2124499" y="3273396"/>
                    <a:ext cx="603583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/>
                  <p:nvPr/>
                </p:nvCxnSpPr>
                <p:spPr>
                  <a:xfrm rot="5400000">
                    <a:off x="2122907" y="3890330"/>
                    <a:ext cx="603583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/>
                  <p:nvPr/>
                </p:nvCxnSpPr>
                <p:spPr>
                  <a:xfrm rot="16200000" flipV="1">
                    <a:off x="3897800" y="3549548"/>
                    <a:ext cx="1285146" cy="1590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>
                    <a:off x="3256371" y="4192916"/>
                    <a:ext cx="1283206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Group 93"/>
                  <p:cNvGrpSpPr/>
                  <p:nvPr/>
                </p:nvGrpSpPr>
                <p:grpSpPr>
                  <a:xfrm>
                    <a:off x="4955664" y="1430474"/>
                    <a:ext cx="829286" cy="355316"/>
                    <a:chOff x="4422286" y="2853409"/>
                    <a:chExt cx="829286" cy="355316"/>
                  </a:xfrm>
                  <a:solidFill>
                    <a:schemeClr val="accent3">
                      <a:lumMod val="60000"/>
                      <a:lumOff val="40000"/>
                    </a:schemeClr>
                  </a:solidFill>
                </p:grpSpPr>
                <p:sp>
                  <p:nvSpPr>
                    <p:cNvPr id="181" name="Rounded Rectangle 180"/>
                    <p:cNvSpPr/>
                    <p:nvPr/>
                  </p:nvSpPr>
                  <p:spPr>
                    <a:xfrm>
                      <a:off x="4422286" y="2853409"/>
                      <a:ext cx="829286" cy="355316"/>
                    </a:xfrm>
                    <a:prstGeom prst="roundRect">
                      <a:avLst>
                        <a:gd name="adj" fmla="val 25669"/>
                      </a:avLst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526542" y="2861878"/>
                      <a:ext cx="666729" cy="31161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S3.1</a:t>
                      </a:r>
                      <a:r>
                        <a:rPr lang="en-US" sz="1200" baseline="-25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green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  <p:cxnSp>
                <p:nvCxnSpPr>
                  <p:cNvPr id="180" name="Straight Arrow Connector 179"/>
                  <p:cNvCxnSpPr/>
                  <p:nvPr/>
                </p:nvCxnSpPr>
                <p:spPr>
                  <a:xfrm>
                    <a:off x="4539577" y="1605752"/>
                    <a:ext cx="416087" cy="1588"/>
                  </a:xfrm>
                  <a:prstGeom prst="straightConnector1">
                    <a:avLst/>
                  </a:prstGeom>
                  <a:ln w="127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3" name="Oval 152"/>
              <p:cNvSpPr/>
              <p:nvPr/>
            </p:nvSpPr>
            <p:spPr>
              <a:xfrm>
                <a:off x="2200651" y="2977858"/>
                <a:ext cx="80434" cy="677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7005275" y="132176"/>
            <a:ext cx="2138725" cy="295734"/>
            <a:chOff x="172674" y="132176"/>
            <a:chExt cx="2138725" cy="295734"/>
          </a:xfrm>
        </p:grpSpPr>
        <p:pic>
          <p:nvPicPr>
            <p:cNvPr id="10" name="Picture 9" descr="VariantLogo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4" y="132176"/>
              <a:ext cx="914400" cy="243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91306" y="166300"/>
              <a:ext cx="1220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/>
                  <a:cs typeface="Candara"/>
                </a:rPr>
                <a:t>getvariant.com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4234"/>
            <a:ext cx="540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Recap Of Main Features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9/9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3751" y="1540945"/>
            <a:ext cx="8192393" cy="406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Novel RCT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model.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Complete support for true multi-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variance.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Full stack instrumentation (vertical consistency).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Consistent instrumentation of any interactive application: Web, native mobile, call center, etc. (horizontal consistency).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Two integration modes: compilation time &amp; run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time.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(Well) beyond optimization: Application Growth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929</Words>
  <Application>Microsoft Macintosh PowerPoint</Application>
  <PresentationFormat>On-screen Show (4:3)</PresentationFormat>
  <Paragraphs>183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Sanguine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</dc:creator>
  <cp:lastModifiedBy>Igor</cp:lastModifiedBy>
  <cp:revision>44</cp:revision>
  <dcterms:created xsi:type="dcterms:W3CDTF">2015-09-17T03:56:41Z</dcterms:created>
  <dcterms:modified xsi:type="dcterms:W3CDTF">2015-09-17T04:00:44Z</dcterms:modified>
</cp:coreProperties>
</file>