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12192000"/>
  <p:notesSz cx="9928225" cy="14357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5D5"/>
    <a:srgbClr val="499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1572" y="-7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A8487-BED1-41FB-8316-E1F92E0524A2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602038" y="1795463"/>
            <a:ext cx="2724150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2188" y="6908800"/>
            <a:ext cx="7943850" cy="5654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3638213"/>
            <a:ext cx="4302125" cy="719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22925" y="13638213"/>
            <a:ext cx="4303713" cy="719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DC8E0-2253-43B1-B2CF-ADF9FC3C93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38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59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0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1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1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9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5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68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0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40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25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0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98015-A4F1-4F6A-8050-EFA3826F64B3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A09C-EFB3-4CAB-92F5-07C9A2A06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4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3D4E33-801C-4BEE-8060-30D5911EF632}"/>
              </a:ext>
            </a:extLst>
          </p:cNvPr>
          <p:cNvSpPr txBox="1"/>
          <p:nvPr/>
        </p:nvSpPr>
        <p:spPr>
          <a:xfrm>
            <a:off x="397042" y="145222"/>
            <a:ext cx="62033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75" dirty="0">
                <a:solidFill>
                  <a:srgbClr val="0070C0"/>
                </a:solidFill>
              </a:rPr>
              <a:t>Agenda Telefónica Empresas</a:t>
            </a:r>
          </a:p>
          <a:p>
            <a:pPr algn="ctr"/>
            <a:r>
              <a:rPr lang="es-ES" sz="1575" dirty="0">
                <a:solidFill>
                  <a:schemeClr val="accent5">
                    <a:lumMod val="50000"/>
                  </a:schemeClr>
                </a:solidFill>
              </a:rPr>
              <a:t>DES2019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B6A0BF-7191-4AC8-8C88-70DB939F9BC8}"/>
              </a:ext>
            </a:extLst>
          </p:cNvPr>
          <p:cNvSpPr txBox="1"/>
          <p:nvPr/>
        </p:nvSpPr>
        <p:spPr>
          <a:xfrm>
            <a:off x="265791" y="882988"/>
            <a:ext cx="178463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13" b="1" dirty="0">
                <a:solidFill>
                  <a:schemeClr val="accent2"/>
                </a:solidFill>
              </a:rPr>
              <a:t>Martes, 21 de mayo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88A95ED-41CA-4B3E-996A-5128553F87DD}"/>
              </a:ext>
            </a:extLst>
          </p:cNvPr>
          <p:cNvSpPr/>
          <p:nvPr/>
        </p:nvSpPr>
        <p:spPr>
          <a:xfrm>
            <a:off x="213970" y="1299384"/>
            <a:ext cx="1900701" cy="342900"/>
          </a:xfrm>
          <a:prstGeom prst="roundRect">
            <a:avLst/>
          </a:prstGeom>
          <a:solidFill>
            <a:srgbClr val="499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/>
              <a:t>DIGITAL TITAN</a:t>
            </a:r>
          </a:p>
          <a:p>
            <a:pPr algn="ctr"/>
            <a:r>
              <a:rPr lang="es-ES" sz="1013" dirty="0" err="1"/>
              <a:t>Main</a:t>
            </a:r>
            <a:r>
              <a:rPr lang="es-ES" sz="1013" dirty="0"/>
              <a:t> </a:t>
            </a:r>
            <a:r>
              <a:rPr lang="es-ES" sz="1013" dirty="0" err="1"/>
              <a:t>Auditorium</a:t>
            </a:r>
            <a:endParaRPr lang="es-ES" sz="1013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0D879CD-3B90-4811-9078-56186AC3C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12467"/>
              </p:ext>
            </p:extLst>
          </p:nvPr>
        </p:nvGraphicFramePr>
        <p:xfrm>
          <a:off x="213971" y="1755934"/>
          <a:ext cx="1900700" cy="62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72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193828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11:00 – 11:30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J María Álvarez-Pallete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rgbClr val="FF0000"/>
                          </a:solidFill>
                        </a:rPr>
                        <a:t>TBC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Ferrán </a:t>
                      </a:r>
                      <a:r>
                        <a:rPr lang="es-ES" sz="800" b="1" dirty="0" err="1">
                          <a:solidFill>
                            <a:schemeClr val="tx1"/>
                          </a:solidFill>
                        </a:rPr>
                        <a:t>Adriá</a:t>
                      </a:r>
                      <a:endParaRPr lang="es-ES" sz="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Archivo Digital del sistema de innovación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240160"/>
                  </a:ext>
                </a:extLst>
              </a:tr>
            </a:tbl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DF500CE-32AB-4B5F-943D-EAEAF324E493}"/>
              </a:ext>
            </a:extLst>
          </p:cNvPr>
          <p:cNvSpPr/>
          <p:nvPr/>
        </p:nvSpPr>
        <p:spPr>
          <a:xfrm>
            <a:off x="213970" y="2599715"/>
            <a:ext cx="1900701" cy="3429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 err="1"/>
              <a:t>Room</a:t>
            </a:r>
            <a:r>
              <a:rPr lang="es-ES" sz="1013" dirty="0"/>
              <a:t> 3</a:t>
            </a:r>
          </a:p>
          <a:p>
            <a:pPr algn="ctr"/>
            <a:r>
              <a:rPr lang="es-ES" sz="788" dirty="0" err="1">
                <a:solidFill>
                  <a:schemeClr val="tx1"/>
                </a:solidFill>
              </a:rPr>
              <a:t>Industry</a:t>
            </a:r>
            <a:r>
              <a:rPr lang="es-ES" sz="788" dirty="0">
                <a:solidFill>
                  <a:schemeClr val="tx1"/>
                </a:solidFill>
              </a:rPr>
              <a:t> 4.0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5A3CB4D-C950-4FD2-8CD7-6EEE12000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44237"/>
              </p:ext>
            </p:extLst>
          </p:nvPr>
        </p:nvGraphicFramePr>
        <p:xfrm>
          <a:off x="213970" y="3038806"/>
          <a:ext cx="1900700" cy="5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05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052695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12:20 – 13:00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Andrés Escribano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Tha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gains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transitioning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Integrated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Factory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3E93700-D7C2-491F-A3A4-C93DAAA62555}"/>
              </a:ext>
            </a:extLst>
          </p:cNvPr>
          <p:cNvSpPr/>
          <p:nvPr/>
        </p:nvSpPr>
        <p:spPr>
          <a:xfrm>
            <a:off x="213969" y="5861402"/>
            <a:ext cx="1900701" cy="342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/>
              <a:t>R-</a:t>
            </a:r>
            <a:r>
              <a:rPr lang="es-ES" sz="1013" dirty="0" err="1"/>
              <a:t>evolution</a:t>
            </a:r>
            <a:r>
              <a:rPr lang="es-ES" sz="1013" dirty="0"/>
              <a:t> </a:t>
            </a:r>
            <a:r>
              <a:rPr lang="es-ES" sz="1013" dirty="0" err="1"/>
              <a:t>Theatre</a:t>
            </a:r>
            <a:endParaRPr lang="es-ES" sz="1013" dirty="0"/>
          </a:p>
          <a:p>
            <a:pPr algn="ctr"/>
            <a:r>
              <a:rPr lang="es-ES" sz="788" dirty="0" err="1">
                <a:solidFill>
                  <a:schemeClr val="tx1"/>
                </a:solidFill>
              </a:rPr>
              <a:t>Cybersecurity</a:t>
            </a:r>
            <a:r>
              <a:rPr lang="es-ES" sz="788" dirty="0">
                <a:solidFill>
                  <a:schemeClr val="tx1"/>
                </a:solidFill>
              </a:rPr>
              <a:t> </a:t>
            </a:r>
            <a:r>
              <a:rPr lang="es-ES" sz="788" dirty="0" err="1">
                <a:solidFill>
                  <a:schemeClr val="tx1"/>
                </a:solidFill>
              </a:rPr>
              <a:t>Tech</a:t>
            </a:r>
            <a:r>
              <a:rPr lang="es-ES" sz="788" dirty="0">
                <a:solidFill>
                  <a:schemeClr val="tx1"/>
                </a:solidFill>
              </a:rPr>
              <a:t> Series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348B47E-F8E4-4AAD-8E35-E97C1FD82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60892"/>
              </p:ext>
            </p:extLst>
          </p:nvPr>
        </p:nvGraphicFramePr>
        <p:xfrm>
          <a:off x="213970" y="6287473"/>
          <a:ext cx="1900700" cy="29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377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204323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17:40 – 18:00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Pedro Pablo Pérez</a:t>
                      </a:r>
                    </a:p>
                    <a:p>
                      <a:r>
                        <a:rPr lang="es-ES" sz="800" b="0" dirty="0">
                          <a:solidFill>
                            <a:srgbClr val="FF0000"/>
                          </a:solidFill>
                        </a:rPr>
                        <a:t>TBC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38BE982-B72E-4480-BF94-491DB9B7515C}"/>
              </a:ext>
            </a:extLst>
          </p:cNvPr>
          <p:cNvSpPr/>
          <p:nvPr/>
        </p:nvSpPr>
        <p:spPr>
          <a:xfrm>
            <a:off x="176700" y="4764926"/>
            <a:ext cx="1900702" cy="342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 err="1"/>
              <a:t>Inspiration</a:t>
            </a:r>
            <a:r>
              <a:rPr lang="es-ES" sz="1013" dirty="0"/>
              <a:t> Arena</a:t>
            </a:r>
          </a:p>
          <a:p>
            <a:pPr algn="ctr"/>
            <a:r>
              <a:rPr lang="es-ES" sz="788" dirty="0">
                <a:solidFill>
                  <a:schemeClr val="tx1"/>
                </a:solidFill>
              </a:rPr>
              <a:t>Cloud Series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76FC873-5B40-456A-A074-A30166C2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60119"/>
              </p:ext>
            </p:extLst>
          </p:nvPr>
        </p:nvGraphicFramePr>
        <p:xfrm>
          <a:off x="176700" y="5190997"/>
          <a:ext cx="1900700" cy="41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377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204323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16:20 – 16:40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José María Cuéllar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Multi-cloud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as digital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transformation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enabler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DE5BACF-1747-40E7-82F6-F93D6E12FA00}"/>
              </a:ext>
            </a:extLst>
          </p:cNvPr>
          <p:cNvSpPr/>
          <p:nvPr/>
        </p:nvSpPr>
        <p:spPr>
          <a:xfrm>
            <a:off x="213969" y="3836349"/>
            <a:ext cx="1900701" cy="342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/>
              <a:t>Digital </a:t>
            </a:r>
            <a:r>
              <a:rPr lang="es-ES" sz="1013" dirty="0" err="1"/>
              <a:t>Market</a:t>
            </a:r>
            <a:r>
              <a:rPr lang="es-ES" sz="1013" dirty="0"/>
              <a:t> </a:t>
            </a:r>
            <a:r>
              <a:rPr lang="es-ES" sz="1013" dirty="0" err="1"/>
              <a:t>Planet</a:t>
            </a:r>
            <a:endParaRPr lang="es-ES" sz="1013" dirty="0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DA0FCAEF-E3B1-4BC8-851C-08245D442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42212"/>
              </p:ext>
            </p:extLst>
          </p:nvPr>
        </p:nvGraphicFramePr>
        <p:xfrm>
          <a:off x="213969" y="4262420"/>
          <a:ext cx="1900700" cy="29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377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204323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13:20 – 13:40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Hugo de los Santos</a:t>
                      </a:r>
                    </a:p>
                    <a:p>
                      <a:r>
                        <a:rPr lang="es-ES" sz="800" b="0" dirty="0">
                          <a:solidFill>
                            <a:srgbClr val="FF0000"/>
                          </a:solidFill>
                        </a:rPr>
                        <a:t>TBC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9BCC99AA-621D-45B2-98B9-16730694F204}"/>
              </a:ext>
            </a:extLst>
          </p:cNvPr>
          <p:cNvSpPr txBox="1"/>
          <p:nvPr/>
        </p:nvSpPr>
        <p:spPr>
          <a:xfrm>
            <a:off x="2514200" y="882988"/>
            <a:ext cx="178463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13" b="1" dirty="0">
                <a:solidFill>
                  <a:schemeClr val="accent2"/>
                </a:solidFill>
              </a:rPr>
              <a:t>Miércoles, 22 de mayo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FA82AA7-EC54-4F46-B6EF-CD6585B87ED4}"/>
              </a:ext>
            </a:extLst>
          </p:cNvPr>
          <p:cNvSpPr/>
          <p:nvPr/>
        </p:nvSpPr>
        <p:spPr>
          <a:xfrm>
            <a:off x="2481862" y="3362291"/>
            <a:ext cx="1910895" cy="3429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 err="1"/>
              <a:t>Room</a:t>
            </a:r>
            <a:r>
              <a:rPr lang="es-ES" sz="1013" dirty="0"/>
              <a:t> 1</a:t>
            </a:r>
          </a:p>
          <a:p>
            <a:pPr algn="ctr"/>
            <a:r>
              <a:rPr lang="es-ES" sz="800" dirty="0" err="1">
                <a:solidFill>
                  <a:schemeClr val="tx1"/>
                </a:solidFill>
              </a:rPr>
              <a:t>Retail,eCommerce&amp;Logistics</a:t>
            </a:r>
            <a:r>
              <a:rPr lang="es-ES" sz="800" dirty="0">
                <a:solidFill>
                  <a:schemeClr val="tx1"/>
                </a:solidFill>
              </a:rPr>
              <a:t> </a:t>
            </a:r>
            <a:r>
              <a:rPr lang="es-ES" sz="800" dirty="0" err="1">
                <a:solidFill>
                  <a:schemeClr val="tx1"/>
                </a:solidFill>
              </a:rPr>
              <a:t>Industry</a:t>
            </a:r>
            <a:endParaRPr lang="es-ES" sz="800" dirty="0">
              <a:solidFill>
                <a:schemeClr val="tx1"/>
              </a:solidFill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9B52FD45-7C74-433C-A65D-EF9581D26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59683"/>
              </p:ext>
            </p:extLst>
          </p:nvPr>
        </p:nvGraphicFramePr>
        <p:xfrm>
          <a:off x="2519086" y="1763639"/>
          <a:ext cx="1887547" cy="41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137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045410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11:20 – 11:40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Elena Gil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Conecting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Big Data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AI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business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7ABE131-0923-4A34-9E55-13682F0E041A}"/>
              </a:ext>
            </a:extLst>
          </p:cNvPr>
          <p:cNvSpPr/>
          <p:nvPr/>
        </p:nvSpPr>
        <p:spPr>
          <a:xfrm>
            <a:off x="2481862" y="1299384"/>
            <a:ext cx="1900701" cy="342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/>
              <a:t>R-</a:t>
            </a:r>
            <a:r>
              <a:rPr lang="es-ES" sz="1013" dirty="0" err="1"/>
              <a:t>evolution</a:t>
            </a:r>
            <a:r>
              <a:rPr lang="es-ES" sz="1013" dirty="0"/>
              <a:t> </a:t>
            </a:r>
            <a:r>
              <a:rPr lang="es-ES" sz="1013" dirty="0" err="1"/>
              <a:t>Theatre</a:t>
            </a:r>
            <a:endParaRPr lang="es-ES" sz="1013" dirty="0"/>
          </a:p>
          <a:p>
            <a:pPr algn="ctr"/>
            <a:r>
              <a:rPr lang="es-ES" sz="788" dirty="0" err="1">
                <a:solidFill>
                  <a:schemeClr val="tx1"/>
                </a:solidFill>
              </a:rPr>
              <a:t>BigData</a:t>
            </a:r>
            <a:r>
              <a:rPr lang="es-ES" sz="788" dirty="0">
                <a:solidFill>
                  <a:schemeClr val="tx1"/>
                </a:solidFill>
              </a:rPr>
              <a:t> &amp; </a:t>
            </a:r>
            <a:r>
              <a:rPr lang="es-ES" sz="788" dirty="0" err="1">
                <a:solidFill>
                  <a:schemeClr val="tx1"/>
                </a:solidFill>
              </a:rPr>
              <a:t>Analytics</a:t>
            </a:r>
            <a:endParaRPr lang="es-ES" sz="788" dirty="0">
              <a:solidFill>
                <a:schemeClr val="tx1"/>
              </a:solidFill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1404FDD6-4365-49BD-A69C-1A4D9D00B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79517"/>
              </p:ext>
            </p:extLst>
          </p:nvPr>
        </p:nvGraphicFramePr>
        <p:xfrm>
          <a:off x="2492057" y="3791857"/>
          <a:ext cx="1924772" cy="66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96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219576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12:20 – 13:00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Carlos Marina</a:t>
                      </a:r>
                    </a:p>
                    <a:p>
                      <a:r>
                        <a:rPr lang="es-ES" sz="800" b="1" i="1" dirty="0">
                          <a:solidFill>
                            <a:schemeClr val="tx1"/>
                          </a:solidFill>
                        </a:rPr>
                        <a:t>Mesa Redonda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Retail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Evolution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rise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new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purchasing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behaviors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85ACB20-BB2B-4CEB-8F4C-BCBDC85E6E73}"/>
              </a:ext>
            </a:extLst>
          </p:cNvPr>
          <p:cNvSpPr/>
          <p:nvPr/>
        </p:nvSpPr>
        <p:spPr>
          <a:xfrm>
            <a:off x="2474439" y="2413946"/>
            <a:ext cx="1900700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solidFill>
                  <a:schemeClr val="accent1"/>
                </a:solidFill>
              </a:rPr>
              <a:t>España Pyme Digital</a:t>
            </a:r>
          </a:p>
          <a:p>
            <a:pPr algn="ctr"/>
            <a:r>
              <a:rPr lang="es-ES" sz="788" dirty="0">
                <a:solidFill>
                  <a:schemeClr val="tx1"/>
                </a:solidFill>
              </a:rPr>
              <a:t>Red </a:t>
            </a:r>
            <a:r>
              <a:rPr lang="es-ES" sz="788" dirty="0" err="1">
                <a:solidFill>
                  <a:schemeClr val="tx1"/>
                </a:solidFill>
              </a:rPr>
              <a:t>Stage</a:t>
            </a:r>
            <a:endParaRPr lang="es-ES" sz="788" dirty="0">
              <a:solidFill>
                <a:schemeClr val="tx1"/>
              </a:solidFill>
            </a:endParaRP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11069019-8A7F-480C-A115-40EC70EB0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92939"/>
              </p:ext>
            </p:extLst>
          </p:nvPr>
        </p:nvGraphicFramePr>
        <p:xfrm>
          <a:off x="2474440" y="2814937"/>
          <a:ext cx="1900700" cy="41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376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204324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11:40 – 12:00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Alberto Fernández</a:t>
                      </a:r>
                    </a:p>
                    <a:p>
                      <a:pPr marL="0" algn="l" defTabSz="685800" rtl="0" eaLnBrk="1" latinLnBrk="0" hangingPunct="1"/>
                      <a:r>
                        <a:rPr lang="es-E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Migrar a la nube no es tarea fácil… ¿o sí?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8F14FA57-5DB7-4CFB-8AD4-C14E88A35EF9}"/>
              </a:ext>
            </a:extLst>
          </p:cNvPr>
          <p:cNvSpPr txBox="1"/>
          <p:nvPr/>
        </p:nvSpPr>
        <p:spPr>
          <a:xfrm>
            <a:off x="4848327" y="882988"/>
            <a:ext cx="178463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13" b="1" dirty="0">
                <a:solidFill>
                  <a:schemeClr val="accent2"/>
                </a:solidFill>
              </a:rPr>
              <a:t>Jueves, 23 de mayo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57210933-AD4F-4B2F-8550-3DCFC594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39338"/>
              </p:ext>
            </p:extLst>
          </p:nvPr>
        </p:nvGraphicFramePr>
        <p:xfrm>
          <a:off x="4711433" y="7287568"/>
          <a:ext cx="1915545" cy="29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628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060917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13:20 – 13:40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Vicente Muñoz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Things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Connection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5EA6841-679D-4DA7-AA4E-5E44049BE9D4}"/>
              </a:ext>
            </a:extLst>
          </p:cNvPr>
          <p:cNvSpPr/>
          <p:nvPr/>
        </p:nvSpPr>
        <p:spPr>
          <a:xfrm>
            <a:off x="4726277" y="6827777"/>
            <a:ext cx="1900701" cy="342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/>
              <a:t>R-</a:t>
            </a:r>
            <a:r>
              <a:rPr lang="es-ES" sz="1013" dirty="0" err="1"/>
              <a:t>evolution</a:t>
            </a:r>
            <a:r>
              <a:rPr lang="es-ES" sz="1013" dirty="0"/>
              <a:t> </a:t>
            </a:r>
            <a:r>
              <a:rPr lang="es-ES" sz="1013" dirty="0" err="1"/>
              <a:t>Theatre</a:t>
            </a:r>
            <a:endParaRPr lang="es-ES" sz="1013" dirty="0"/>
          </a:p>
          <a:p>
            <a:pPr algn="ctr"/>
            <a:r>
              <a:rPr lang="es-ES" sz="788" dirty="0" err="1">
                <a:solidFill>
                  <a:schemeClr val="tx1"/>
                </a:solidFill>
              </a:rPr>
              <a:t>IoT</a:t>
            </a:r>
            <a:r>
              <a:rPr lang="es-ES" sz="788" dirty="0">
                <a:solidFill>
                  <a:schemeClr val="tx1"/>
                </a:solidFill>
              </a:rPr>
              <a:t> Series</a:t>
            </a:r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601763C8-6E4C-410B-A471-B07C8AA18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0226"/>
              </p:ext>
            </p:extLst>
          </p:nvPr>
        </p:nvGraphicFramePr>
        <p:xfrm>
          <a:off x="4733525" y="5981700"/>
          <a:ext cx="1879432" cy="5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85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472845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13:20 – 13:40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Virginia Cabrera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¿</a:t>
                      </a:r>
                      <a:r>
                        <a:rPr lang="es-E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Apocalypsis</a:t>
                      </a:r>
                      <a:r>
                        <a:rPr lang="es-E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 comercio o metamorfosis del punto físico?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C7B53CD3-EE96-4E22-9D8C-7C3FA12BD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69413"/>
              </p:ext>
            </p:extLst>
          </p:nvPr>
        </p:nvGraphicFramePr>
        <p:xfrm>
          <a:off x="4764598" y="3722183"/>
          <a:ext cx="1879432" cy="29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85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13:00 – 13:20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Juan Vicente Martín</a:t>
                      </a:r>
                    </a:p>
                    <a:p>
                      <a:r>
                        <a:rPr lang="es-ES" sz="800" b="0" dirty="0">
                          <a:solidFill>
                            <a:srgbClr val="FF0000"/>
                          </a:solidFill>
                        </a:rPr>
                        <a:t>TBC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435C825-786D-4165-9EEF-A413DFA234E2}"/>
              </a:ext>
            </a:extLst>
          </p:cNvPr>
          <p:cNvSpPr/>
          <p:nvPr/>
        </p:nvSpPr>
        <p:spPr>
          <a:xfrm>
            <a:off x="4733525" y="5612974"/>
            <a:ext cx="1910894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solidFill>
                  <a:schemeClr val="accent1"/>
                </a:solidFill>
              </a:rPr>
              <a:t>España Pyme Digital</a:t>
            </a:r>
          </a:p>
          <a:p>
            <a:pPr algn="ctr"/>
            <a:r>
              <a:rPr lang="es-ES" sz="788" dirty="0">
                <a:solidFill>
                  <a:schemeClr val="tx1"/>
                </a:solidFill>
              </a:rPr>
              <a:t>Red </a:t>
            </a:r>
            <a:r>
              <a:rPr lang="es-ES" sz="788" dirty="0" err="1">
                <a:solidFill>
                  <a:schemeClr val="tx1"/>
                </a:solidFill>
              </a:rPr>
              <a:t>Stage</a:t>
            </a:r>
            <a:endParaRPr lang="es-ES" sz="788" dirty="0">
              <a:solidFill>
                <a:schemeClr val="tx1"/>
              </a:solidFill>
            </a:endParaRP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504369C2-39DC-4CC3-B772-5FB8BEAF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70597"/>
              </p:ext>
            </p:extLst>
          </p:nvPr>
        </p:nvGraphicFramePr>
        <p:xfrm>
          <a:off x="4726999" y="4665279"/>
          <a:ext cx="1879432" cy="41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85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TBC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Carlos </a:t>
                      </a:r>
                      <a:r>
                        <a:rPr lang="es-ES" sz="800" b="1" dirty="0" err="1">
                          <a:solidFill>
                            <a:schemeClr val="tx1"/>
                          </a:solidFill>
                        </a:rPr>
                        <a:t>Rabazo</a:t>
                      </a:r>
                      <a:endParaRPr lang="es-ES" sz="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Smart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Stadium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rgbClr val="FF0000"/>
                          </a:solidFill>
                        </a:rPr>
                        <a:t>TBC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B54828E2-B783-4074-9F58-BE0B1E6D747A}"/>
              </a:ext>
            </a:extLst>
          </p:cNvPr>
          <p:cNvSpPr/>
          <p:nvPr/>
        </p:nvSpPr>
        <p:spPr>
          <a:xfrm>
            <a:off x="4749753" y="3240830"/>
            <a:ext cx="1910894" cy="3429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 err="1"/>
              <a:t>Room</a:t>
            </a:r>
            <a:r>
              <a:rPr lang="es-ES" sz="1013" dirty="0"/>
              <a:t> 3</a:t>
            </a:r>
          </a:p>
          <a:p>
            <a:pPr algn="ctr"/>
            <a:r>
              <a:rPr lang="es-ES" sz="788" dirty="0" err="1">
                <a:solidFill>
                  <a:schemeClr val="tx1"/>
                </a:solidFill>
              </a:rPr>
              <a:t>Banking&amp;Insurance</a:t>
            </a:r>
            <a:endParaRPr lang="es-ES" sz="788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3660D92-F14A-49A5-B8BC-600342A91158}"/>
              </a:ext>
            </a:extLst>
          </p:cNvPr>
          <p:cNvSpPr/>
          <p:nvPr/>
        </p:nvSpPr>
        <p:spPr>
          <a:xfrm>
            <a:off x="4749753" y="4172492"/>
            <a:ext cx="1910894" cy="3429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 err="1"/>
              <a:t>Room</a:t>
            </a:r>
            <a:r>
              <a:rPr lang="es-ES" sz="1013" dirty="0"/>
              <a:t> 2</a:t>
            </a:r>
          </a:p>
          <a:p>
            <a:pPr algn="ctr"/>
            <a:r>
              <a:rPr lang="es-ES" sz="788" dirty="0" err="1">
                <a:solidFill>
                  <a:schemeClr val="tx1"/>
                </a:solidFill>
              </a:rPr>
              <a:t>Telco&amp;Media&amp;Entertaiment</a:t>
            </a:r>
            <a:endParaRPr lang="es-ES" sz="788" dirty="0">
              <a:solidFill>
                <a:schemeClr val="tx1"/>
              </a:solidFill>
            </a:endParaRPr>
          </a:p>
        </p:txBody>
      </p:sp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id="{3603C5B2-C873-49A5-B485-7C94B6C76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61687"/>
              </p:ext>
            </p:extLst>
          </p:nvPr>
        </p:nvGraphicFramePr>
        <p:xfrm>
          <a:off x="4726999" y="5113429"/>
          <a:ext cx="1879432" cy="29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85">
                  <a:extLst>
                    <a:ext uri="{9D8B030D-6E8A-4147-A177-3AD203B41FA5}">
                      <a16:colId xmlns:a16="http://schemas.microsoft.com/office/drawing/2014/main" val="423556091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311954352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13:00-13:20</a:t>
                      </a: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1" dirty="0">
                          <a:solidFill>
                            <a:schemeClr val="tx1"/>
                          </a:solidFill>
                        </a:rPr>
                        <a:t>Sergio </a:t>
                      </a:r>
                      <a:r>
                        <a:rPr lang="es-ES" sz="800" b="1" dirty="0" err="1">
                          <a:solidFill>
                            <a:schemeClr val="tx1"/>
                          </a:solidFill>
                        </a:rPr>
                        <a:t>Oslé</a:t>
                      </a:r>
                      <a:endParaRPr lang="es-ES" sz="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hola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la </a:t>
                      </a:r>
                      <a:r>
                        <a:rPr 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nueva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tv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228784"/>
                  </a:ext>
                </a:extLst>
              </a:tr>
            </a:tbl>
          </a:graphicData>
        </a:graphic>
      </p:graphicFrame>
      <p:grpSp>
        <p:nvGrpSpPr>
          <p:cNvPr id="46" name="Grupo 45">
            <a:extLst>
              <a:ext uri="{FF2B5EF4-FFF2-40B4-BE49-F238E27FC236}">
                <a16:creationId xmlns:a16="http://schemas.microsoft.com/office/drawing/2014/main" id="{F4BF1B17-6104-4165-921D-54836E990953}"/>
              </a:ext>
            </a:extLst>
          </p:cNvPr>
          <p:cNvGrpSpPr/>
          <p:nvPr/>
        </p:nvGrpSpPr>
        <p:grpSpPr>
          <a:xfrm>
            <a:off x="95693" y="7869949"/>
            <a:ext cx="6746358" cy="3446719"/>
            <a:chOff x="95693" y="7650874"/>
            <a:chExt cx="6746358" cy="3446719"/>
          </a:xfrm>
        </p:grpSpPr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48C7ACD7-17B6-4E2B-B8FA-EDE0169F40D6}"/>
                </a:ext>
              </a:extLst>
            </p:cNvPr>
            <p:cNvPicPr/>
            <p:nvPr/>
          </p:nvPicPr>
          <p:blipFill rotWithShape="1">
            <a:blip r:embed="rId2"/>
            <a:srcRect l="5355" t="7046"/>
            <a:stretch/>
          </p:blipFill>
          <p:spPr>
            <a:xfrm>
              <a:off x="95693" y="7650874"/>
              <a:ext cx="6746358" cy="3446719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1B40E93-5D85-4B22-8ADA-1EF7B105D073}"/>
                </a:ext>
              </a:extLst>
            </p:cNvPr>
            <p:cNvSpPr/>
            <p:nvPr/>
          </p:nvSpPr>
          <p:spPr>
            <a:xfrm>
              <a:off x="903767" y="9469759"/>
              <a:ext cx="223284" cy="25829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26E36AF8-B404-4BAF-AF18-3E26D2EAB28B}"/>
                </a:ext>
              </a:extLst>
            </p:cNvPr>
            <p:cNvSpPr/>
            <p:nvPr/>
          </p:nvSpPr>
          <p:spPr>
            <a:xfrm>
              <a:off x="4711433" y="8034413"/>
              <a:ext cx="765438" cy="3429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/>
                <a:t>Room</a:t>
              </a:r>
              <a:r>
                <a:rPr lang="es-ES" sz="800" dirty="0"/>
                <a:t> 3</a:t>
              </a:r>
            </a:p>
            <a:p>
              <a:pPr algn="ctr"/>
              <a:r>
                <a:rPr lang="es-ES" sz="500" dirty="0" err="1">
                  <a:solidFill>
                    <a:schemeClr val="tx1"/>
                  </a:solidFill>
                </a:rPr>
                <a:t>Banking&amp;Insurance</a:t>
              </a:r>
              <a:endParaRPr lang="es-ES" sz="5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4797952F-F299-45F9-A61B-400A6A623F12}"/>
                </a:ext>
              </a:extLst>
            </p:cNvPr>
            <p:cNvSpPr/>
            <p:nvPr/>
          </p:nvSpPr>
          <p:spPr>
            <a:xfrm>
              <a:off x="5476871" y="8039568"/>
              <a:ext cx="765438" cy="3429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/>
                <a:t>Room</a:t>
              </a:r>
              <a:r>
                <a:rPr lang="es-ES" sz="800" dirty="0"/>
                <a:t> 2</a:t>
              </a:r>
            </a:p>
            <a:p>
              <a:pPr algn="ctr"/>
              <a:r>
                <a:rPr lang="es-ES" sz="500" dirty="0" err="1">
                  <a:solidFill>
                    <a:schemeClr val="tx1"/>
                  </a:solidFill>
                </a:rPr>
                <a:t>Telco&amp;Media</a:t>
              </a:r>
              <a:endParaRPr lang="es-ES" sz="5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8AFA6802-04FE-4F48-A016-7560E282E57B}"/>
                </a:ext>
              </a:extLst>
            </p:cNvPr>
            <p:cNvSpPr/>
            <p:nvPr/>
          </p:nvSpPr>
          <p:spPr>
            <a:xfrm>
              <a:off x="5592725" y="8387623"/>
              <a:ext cx="649583" cy="62622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err="1"/>
                <a:t>Room</a:t>
              </a:r>
              <a:r>
                <a:rPr lang="es-ES" sz="800" dirty="0"/>
                <a:t> 1</a:t>
              </a:r>
            </a:p>
            <a:p>
              <a:pPr algn="ctr"/>
              <a:r>
                <a:rPr lang="es-ES" sz="500" dirty="0" err="1">
                  <a:solidFill>
                    <a:schemeClr val="tx1"/>
                  </a:solidFill>
                </a:rPr>
                <a:t>Retail&amp;eCommerce</a:t>
              </a:r>
              <a:endParaRPr lang="es-ES" sz="5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8E6372D8-7818-4C66-ADAF-9BAF5726269F}"/>
                </a:ext>
              </a:extLst>
            </p:cNvPr>
            <p:cNvSpPr/>
            <p:nvPr/>
          </p:nvSpPr>
          <p:spPr>
            <a:xfrm>
              <a:off x="4711433" y="9481305"/>
              <a:ext cx="1483189" cy="1088424"/>
            </a:xfrm>
            <a:prstGeom prst="roundRect">
              <a:avLst/>
            </a:prstGeom>
            <a:solidFill>
              <a:srgbClr val="4998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13" dirty="0"/>
                <a:t>MAIN AUDITORIUM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36140D5-8B3A-4119-9DCE-426D2BA8AAC1}"/>
                </a:ext>
              </a:extLst>
            </p:cNvPr>
            <p:cNvSpPr/>
            <p:nvPr/>
          </p:nvSpPr>
          <p:spPr>
            <a:xfrm>
              <a:off x="1711842" y="7856050"/>
              <a:ext cx="680484" cy="342900"/>
            </a:xfrm>
            <a:prstGeom prst="rect">
              <a:avLst/>
            </a:prstGeom>
            <a:solidFill>
              <a:schemeClr val="accent6">
                <a:alpha val="6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9FEBEFFA-BA63-4552-808D-933F8D2DE098}"/>
                </a:ext>
              </a:extLst>
            </p:cNvPr>
            <p:cNvSpPr/>
            <p:nvPr/>
          </p:nvSpPr>
          <p:spPr>
            <a:xfrm>
              <a:off x="2948763" y="10132828"/>
              <a:ext cx="730102" cy="431060"/>
            </a:xfrm>
            <a:prstGeom prst="rect">
              <a:avLst/>
            </a:prstGeom>
            <a:solidFill>
              <a:schemeClr val="accent6">
                <a:alpha val="6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AAF15BC4-956A-4D67-8DD5-A2D8E165B7B1}"/>
                </a:ext>
              </a:extLst>
            </p:cNvPr>
            <p:cNvSpPr/>
            <p:nvPr/>
          </p:nvSpPr>
          <p:spPr>
            <a:xfrm>
              <a:off x="477626" y="10233186"/>
              <a:ext cx="649425" cy="342900"/>
            </a:xfrm>
            <a:prstGeom prst="rect">
              <a:avLst/>
            </a:prstGeom>
            <a:solidFill>
              <a:schemeClr val="accent6">
                <a:alpha val="6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3D9A7DB-FFAF-4060-93D0-9234450C289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015409" y="9947132"/>
            <a:ext cx="111642" cy="144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DDC5F26-220E-476D-B251-E8B542DCBB4C}"/>
              </a:ext>
            </a:extLst>
          </p:cNvPr>
          <p:cNvCxnSpPr/>
          <p:nvPr/>
        </p:nvCxnSpPr>
        <p:spPr>
          <a:xfrm>
            <a:off x="2266950" y="990600"/>
            <a:ext cx="0" cy="658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480F70-70D8-4A6F-9C81-A34321CA0A9F}"/>
              </a:ext>
            </a:extLst>
          </p:cNvPr>
          <p:cNvCxnSpPr/>
          <p:nvPr/>
        </p:nvCxnSpPr>
        <p:spPr>
          <a:xfrm>
            <a:off x="4591050" y="990600"/>
            <a:ext cx="0" cy="658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BEC9E5-0B51-4313-8DFF-43B748B56F34}"/>
              </a:ext>
            </a:extLst>
          </p:cNvPr>
          <p:cNvSpPr/>
          <p:nvPr/>
        </p:nvSpPr>
        <p:spPr>
          <a:xfrm>
            <a:off x="4591050" y="8055718"/>
            <a:ext cx="2035928" cy="2784223"/>
          </a:xfrm>
          <a:prstGeom prst="rect">
            <a:avLst/>
          </a:prstGeom>
          <a:solidFill>
            <a:srgbClr val="E325D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CB7B4BE-BA3A-49CA-AD56-24564E80F7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t="29397" r="11089" b="33186"/>
          <a:stretch/>
        </p:blipFill>
        <p:spPr>
          <a:xfrm>
            <a:off x="287945" y="11416242"/>
            <a:ext cx="1454927" cy="39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1141940-889C-4D8D-8194-34737458C1AF}"/>
              </a:ext>
            </a:extLst>
          </p:cNvPr>
          <p:cNvCxnSpPr>
            <a:cxnSpLocks/>
          </p:cNvCxnSpPr>
          <p:nvPr/>
        </p:nvCxnSpPr>
        <p:spPr>
          <a:xfrm>
            <a:off x="5476871" y="10839941"/>
            <a:ext cx="0" cy="727707"/>
          </a:xfrm>
          <a:prstGeom prst="straightConnector1">
            <a:avLst/>
          </a:prstGeom>
          <a:ln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B3C58BD-CD9B-4A3E-BB70-080A1008A7E4}"/>
              </a:ext>
            </a:extLst>
          </p:cNvPr>
          <p:cNvSpPr txBox="1"/>
          <p:nvPr/>
        </p:nvSpPr>
        <p:spPr>
          <a:xfrm>
            <a:off x="5057602" y="11573434"/>
            <a:ext cx="961922" cy="369332"/>
          </a:xfrm>
          <a:prstGeom prst="rect">
            <a:avLst/>
          </a:prstGeom>
          <a:solidFill>
            <a:srgbClr val="E325D5">
              <a:alpha val="18000"/>
            </a:srgb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Acceso solo con invitaciones VIP</a:t>
            </a:r>
          </a:p>
        </p:txBody>
      </p:sp>
    </p:spTree>
    <p:extLst>
      <p:ext uri="{BB962C8B-B14F-4D97-AF65-F5344CB8AC3E}">
        <p14:creationId xmlns:p14="http://schemas.microsoft.com/office/powerpoint/2010/main" val="1186682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245</Words>
  <Application>Microsoft Office PowerPoint</Application>
  <PresentationFormat>Panorámica</PresentationFormat>
  <Paragraphs>79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SUSANA NAVARRO BUITRAGO</dc:creator>
  <cp:lastModifiedBy>SANG KYONG LEE PARK</cp:lastModifiedBy>
  <cp:revision>27</cp:revision>
  <cp:lastPrinted>2019-03-26T11:55:01Z</cp:lastPrinted>
  <dcterms:created xsi:type="dcterms:W3CDTF">2019-03-25T12:18:54Z</dcterms:created>
  <dcterms:modified xsi:type="dcterms:W3CDTF">2019-04-10T12:26:45Z</dcterms:modified>
</cp:coreProperties>
</file>