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370" r:id="rId2"/>
    <p:sldId id="371" r:id="rId3"/>
    <p:sldId id="321" r:id="rId4"/>
    <p:sldId id="382" r:id="rId5"/>
    <p:sldId id="387" r:id="rId6"/>
    <p:sldId id="385" r:id="rId7"/>
    <p:sldId id="373" r:id="rId8"/>
    <p:sldId id="380" r:id="rId9"/>
    <p:sldId id="381" r:id="rId10"/>
    <p:sldId id="375" r:id="rId11"/>
    <p:sldId id="384" r:id="rId12"/>
    <p:sldId id="386" r:id="rId13"/>
    <p:sldId id="388" r:id="rId14"/>
    <p:sldId id="372" r:id="rId15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7" autoAdjust="0"/>
    <p:restoredTop sz="83465" autoAdjust="0"/>
  </p:normalViewPr>
  <p:slideViewPr>
    <p:cSldViewPr>
      <p:cViewPr varScale="1">
        <p:scale>
          <a:sx n="144" d="100"/>
          <a:sy n="144" d="100"/>
        </p:scale>
        <p:origin x="123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4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5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0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7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143C2-F79E-BC90-5782-DB733343BCE0}"/>
              </a:ext>
            </a:extLst>
          </p:cNvPr>
          <p:cNvSpPr txBox="1"/>
          <p:nvPr/>
        </p:nvSpPr>
        <p:spPr>
          <a:xfrm>
            <a:off x="3836863" y="2668515"/>
            <a:ext cx="147027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2023.02.01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학부연구생 임병극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E3E11-F2DE-34E2-2670-1DF0B76136D4}"/>
              </a:ext>
            </a:extLst>
          </p:cNvPr>
          <p:cNvSpPr txBox="1"/>
          <p:nvPr/>
        </p:nvSpPr>
        <p:spPr>
          <a:xfrm>
            <a:off x="3641296" y="22436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A4D8-D1B9-E805-821D-E27202CA561C}"/>
              </a:ext>
            </a:extLst>
          </p:cNvPr>
          <p:cNvSpPr txBox="1"/>
          <p:nvPr/>
        </p:nvSpPr>
        <p:spPr>
          <a:xfrm>
            <a:off x="5118644" y="203667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DSS </a:t>
            </a:r>
            <a:r>
              <a:rPr lang="ko-KR" altLang="en-US" sz="900" dirty="0"/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00945"/>
              </p:ext>
            </p:extLst>
          </p:nvPr>
        </p:nvGraphicFramePr>
        <p:xfrm>
          <a:off x="799530" y="915564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0.281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0.410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0.463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F9D7D6-769F-CD70-769F-CC1FB94A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5701"/>
              </p:ext>
            </p:extLst>
          </p:nvPr>
        </p:nvGraphicFramePr>
        <p:xfrm>
          <a:off x="790652" y="3003798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0.397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0.420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W4.5</a:t>
                      </a:r>
                      <a:endParaRPr lang="ko-KR" sz="1000" b="1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8452BC-88EC-35A5-DDA9-1EA254841147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86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6113038" y="187194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전체 아토피피부염 발병률 예측모델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3330824" y="700722"/>
            <a:ext cx="2464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회귀분석에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004"/>
              </p:ext>
            </p:extLst>
          </p:nvPr>
        </p:nvGraphicFramePr>
        <p:xfrm>
          <a:off x="683567" y="1275606"/>
          <a:ext cx="7776866" cy="3341685"/>
        </p:xfrm>
        <a:graphic>
          <a:graphicData uri="http://schemas.openxmlformats.org/drawingml/2006/table">
            <a:tbl>
              <a:tblPr/>
              <a:tblGrid>
                <a:gridCol w="78309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1756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63783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17564">
                  <a:extLst>
                    <a:ext uri="{9D8B030D-6E8A-4147-A177-3AD203B41FA5}">
                      <a16:colId xmlns:a16="http://schemas.microsoft.com/office/drawing/2014/main" val="3590453607"/>
                    </a:ext>
                  </a:extLst>
                </a:gridCol>
                <a:gridCol w="797293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774876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MW0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Wind Speed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2013-02-01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2013-03-01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2013-04-01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53.9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2013-05-01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2013-06-01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45.8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2013-07-01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81.16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2013-08-01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0.420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2013-09-01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0.0451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0.410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33.39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2013-10-01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0.0451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15.43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71.84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1.228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6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03270" y="521541"/>
            <a:ext cx="693745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연속형 변수 </a:t>
            </a:r>
            <a:r>
              <a:rPr lang="en-US" altLang="ko-KR" sz="1500" b="1" dirty="0"/>
              <a:t>: 0~4</a:t>
            </a:r>
            <a:r>
              <a:rPr lang="ko-KR" altLang="en-US" sz="1500" b="1" dirty="0"/>
              <a:t>세</a:t>
            </a:r>
            <a:r>
              <a:rPr lang="en-US" altLang="ko-KR" sz="1500" b="1" dirty="0"/>
              <a:t>(MW0),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1647"/>
              </p:ext>
            </p:extLst>
          </p:nvPr>
        </p:nvGraphicFramePr>
        <p:xfrm>
          <a:off x="229205" y="1707654"/>
          <a:ext cx="4130345" cy="1211970"/>
        </p:xfrm>
        <a:graphic>
          <a:graphicData uri="http://schemas.openxmlformats.org/drawingml/2006/table">
            <a:tbl>
              <a:tblPr/>
              <a:tblGrid>
                <a:gridCol w="65842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4139503238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2.02969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0.77692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2.612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0.01280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-0.64590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0.09084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-7.110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1.75e-08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0.31270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0.10895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2.870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0.00667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0.81769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0.11006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7.430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6.50e-09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10143"/>
              </p:ext>
            </p:extLst>
          </p:nvPr>
        </p:nvGraphicFramePr>
        <p:xfrm>
          <a:off x="4596840" y="3278003"/>
          <a:ext cx="4321527" cy="1114106"/>
        </p:xfrm>
        <a:graphic>
          <a:graphicData uri="http://schemas.openxmlformats.org/drawingml/2006/table">
            <a:tbl>
              <a:tblPr/>
              <a:tblGrid>
                <a:gridCol w="16176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0.7297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423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0.7084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67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6.928e-11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0.7148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64732"/>
              </p:ext>
            </p:extLst>
          </p:nvPr>
        </p:nvGraphicFramePr>
        <p:xfrm>
          <a:off x="4596840" y="1707654"/>
          <a:ext cx="4327130" cy="1211970"/>
        </p:xfrm>
        <a:graphic>
          <a:graphicData uri="http://schemas.openxmlformats.org/drawingml/2006/table">
            <a:tbl>
              <a:tblPr/>
              <a:tblGrid>
                <a:gridCol w="70195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56830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782658089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11.0231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11.0231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40.3499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1.874e-07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1.9236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1.9236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7.0414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0.01156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15.0794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15.0794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55.1981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6.500e-09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10.3811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0.2732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04072"/>
              </p:ext>
            </p:extLst>
          </p:nvPr>
        </p:nvGraphicFramePr>
        <p:xfrm>
          <a:off x="225633" y="3559848"/>
          <a:ext cx="4130343" cy="550416"/>
        </p:xfrm>
        <a:graphic>
          <a:graphicData uri="http://schemas.openxmlformats.org/drawingml/2006/table">
            <a:tbl>
              <a:tblPr/>
              <a:tblGrid>
                <a:gridCol w="1035951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MW0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z1</a:t>
                      </a:r>
                      <a:endParaRPr lang="ko-KR" altLang="ko-KR" sz="11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1.126805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1.866985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1.756073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760EFB-93A0-B3FF-2F11-AD68C33771ED}"/>
              </a:ext>
            </a:extLst>
          </p:cNvPr>
          <p:cNvSpPr txBox="1"/>
          <p:nvPr/>
        </p:nvSpPr>
        <p:spPr>
          <a:xfrm>
            <a:off x="6113038" y="187194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전체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9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16735C-B1BD-9FCC-845D-3791CCE93C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45" y="1059582"/>
            <a:ext cx="5879953" cy="38352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C6FD6-ED06-96A6-F8FD-27CBC2F51E92}"/>
              </a:ext>
            </a:extLst>
          </p:cNvPr>
          <p:cNvSpPr txBox="1"/>
          <p:nvPr/>
        </p:nvSpPr>
        <p:spPr>
          <a:xfrm>
            <a:off x="1632023" y="614401"/>
            <a:ext cx="5879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y = 2.0269 – 0.64590 X MW0 + 0.31270 X x5 + 0.81769 X z1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B22C1-36DD-03B5-CB33-43FFD91C15FA}"/>
              </a:ext>
            </a:extLst>
          </p:cNvPr>
          <p:cNvSpPr txBox="1"/>
          <p:nvPr/>
        </p:nvSpPr>
        <p:spPr>
          <a:xfrm>
            <a:off x="6113038" y="187194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전체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853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E919D-F9C0-A03F-95EA-06D35221687B}"/>
              </a:ext>
            </a:extLst>
          </p:cNvPr>
          <p:cNvSpPr txBox="1"/>
          <p:nvPr/>
        </p:nvSpPr>
        <p:spPr>
          <a:xfrm>
            <a:off x="3491880" y="212960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THE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32445-10A4-FC05-E624-E46037F1BEA5}"/>
              </a:ext>
            </a:extLst>
          </p:cNvPr>
          <p:cNvSpPr txBox="1"/>
          <p:nvPr/>
        </p:nvSpPr>
        <p:spPr>
          <a:xfrm>
            <a:off x="5183605" y="21296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</a:t>
            </a:r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340-6A7A-D4DA-297D-14542A14B257}"/>
              </a:ext>
            </a:extLst>
          </p:cNvPr>
          <p:cNvSpPr txBox="1"/>
          <p:nvPr/>
        </p:nvSpPr>
        <p:spPr>
          <a:xfrm>
            <a:off x="3617251" y="2390820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감 사 합 </a:t>
            </a:r>
            <a:r>
              <a:rPr lang="ko-KR" altLang="en-US" sz="2100" b="1" dirty="0" err="1"/>
              <a:t>니</a:t>
            </a:r>
            <a:r>
              <a:rPr lang="ko-KR" altLang="en-US" sz="21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6643" y="364098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3527-0274-B529-13D7-95EE3B622AEA}"/>
              </a:ext>
            </a:extLst>
          </p:cNvPr>
          <p:cNvSpPr txBox="1"/>
          <p:nvPr/>
        </p:nvSpPr>
        <p:spPr>
          <a:xfrm>
            <a:off x="3450815" y="140704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INDEX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8868-0600-B402-28D7-B5B5BA582B43}"/>
              </a:ext>
            </a:extLst>
          </p:cNvPr>
          <p:cNvSpPr txBox="1"/>
          <p:nvPr/>
        </p:nvSpPr>
        <p:spPr>
          <a:xfrm>
            <a:off x="3471586" y="1633129"/>
            <a:ext cx="3793026" cy="185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/>
              <a:t>성별 및 연령대별 아토피피부염 발병률 예측모델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전체 아토피피부염 발병률 예측모델</a:t>
            </a: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222589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467544" y="1226798"/>
            <a:ext cx="4434227" cy="268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초고작성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지역별 </a:t>
            </a:r>
            <a:r>
              <a:rPr lang="ko-KR" altLang="en-US" sz="1400" b="1" dirty="0" err="1"/>
              <a:t>년도별</a:t>
            </a:r>
            <a:r>
              <a:rPr lang="ko-KR" altLang="en-US" sz="1400" b="1" dirty="0"/>
              <a:t> 상관관계 분석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성별 및 연령대별 아토피피부염 발병률 예측모델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인구비율과 발병률간 상관관계 분석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전체 아토피피부염 발병률 예측모델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5226052" y="187194"/>
            <a:ext cx="380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성별 및 연령대별 아토피피부염 발병률 예측모델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1531341" y="687711"/>
            <a:ext cx="6064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대기오염물질과 기상요인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아토피 피부염 발병률 간의 상관관계 분석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87343"/>
              </p:ext>
            </p:extLst>
          </p:nvPr>
        </p:nvGraphicFramePr>
        <p:xfrm>
          <a:off x="750181" y="1206202"/>
          <a:ext cx="7643638" cy="3381774"/>
        </p:xfrm>
        <a:graphic>
          <a:graphicData uri="http://schemas.openxmlformats.org/drawingml/2006/table">
            <a:tbl>
              <a:tblPr/>
              <a:tblGrid>
                <a:gridCol w="893907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9076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680759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756398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907678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960137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338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Humidty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Wind Speed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0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0.727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-0.659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-0.523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0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-0.928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-0.630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-0.907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PM10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-0.806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-0.641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2790764" y="687711"/>
            <a:ext cx="3544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지역별 년도별로 나누어 상관관계 분석</a:t>
            </a:r>
            <a:endParaRPr lang="en-US" altLang="ko-KR" sz="15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FF2730F-AB46-7104-96E2-B6900779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94"/>
              </p:ext>
            </p:extLst>
          </p:nvPr>
        </p:nvGraphicFramePr>
        <p:xfrm>
          <a:off x="1485767" y="1275606"/>
          <a:ext cx="6172466" cy="3528393"/>
        </p:xfrm>
        <a:graphic>
          <a:graphicData uri="http://schemas.openxmlformats.org/drawingml/2006/table">
            <a:tbl>
              <a:tblPr/>
              <a:tblGrid>
                <a:gridCol w="99819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</a:tblGrid>
              <a:tr h="314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8C8E61-A791-88E5-385A-50E7D2DACF6A}"/>
              </a:ext>
            </a:extLst>
          </p:cNvPr>
          <p:cNvSpPr txBox="1"/>
          <p:nvPr/>
        </p:nvSpPr>
        <p:spPr>
          <a:xfrm>
            <a:off x="5226052" y="187194"/>
            <a:ext cx="380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23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3330824" y="700722"/>
            <a:ext cx="2464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회귀분석에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420"/>
              </p:ext>
            </p:extLst>
          </p:nvPr>
        </p:nvGraphicFramePr>
        <p:xfrm>
          <a:off x="619474" y="1275606"/>
          <a:ext cx="7899180" cy="3341685"/>
        </p:xfrm>
        <a:graphic>
          <a:graphicData uri="http://schemas.openxmlformats.org/drawingml/2006/table">
            <a:tbl>
              <a:tblPr/>
              <a:tblGrid>
                <a:gridCol w="77926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711202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Wind Speed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0.05687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0.049836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0.026256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0.010138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0.007164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0.008283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0.004862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0.006845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0C989F-DF87-B02A-4E43-15386D5BDD16}"/>
              </a:ext>
            </a:extLst>
          </p:cNvPr>
          <p:cNvSpPr txBox="1"/>
          <p:nvPr/>
        </p:nvSpPr>
        <p:spPr>
          <a:xfrm>
            <a:off x="5226052" y="187194"/>
            <a:ext cx="380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2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913869" y="521541"/>
            <a:ext cx="7298506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범주형 변수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연령대</a:t>
            </a:r>
            <a:r>
              <a:rPr lang="en-US" altLang="ko-KR" sz="1500" b="1" dirty="0"/>
              <a:t>(A), </a:t>
            </a:r>
            <a:r>
              <a:rPr lang="ko-KR" altLang="en-US" sz="1500" b="1" dirty="0"/>
              <a:t>성별</a:t>
            </a:r>
            <a:r>
              <a:rPr lang="en-US" altLang="ko-KR" sz="1500" b="1" dirty="0"/>
              <a:t>(M) / </a:t>
            </a:r>
            <a:r>
              <a:rPr lang="ko-KR" altLang="en-US" sz="1500" b="1" dirty="0"/>
              <a:t>연속형 변수 </a:t>
            </a:r>
            <a:r>
              <a:rPr lang="en-US" altLang="ko-KR" sz="1500" b="1" dirty="0"/>
              <a:t>: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70%(1428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30%(652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90844"/>
              </p:ext>
            </p:extLst>
          </p:nvPr>
        </p:nvGraphicFramePr>
        <p:xfrm>
          <a:off x="418595" y="1419622"/>
          <a:ext cx="3842315" cy="3555027"/>
        </p:xfrm>
        <a:graphic>
          <a:graphicData uri="http://schemas.openxmlformats.org/drawingml/2006/table">
            <a:tbl>
              <a:tblPr/>
              <a:tblGrid>
                <a:gridCol w="54571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69287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0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7.160970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0.053063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134.952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-2.125813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0.030406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-69.914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-3.327851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-107.920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-3.580087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-116.063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-3.790729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0.031224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-121.405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-3.922657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0.031136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-125.984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-3.999288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-127.674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-4.001355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0.031032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-128.944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-4.057486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0.030748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-131.958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-4.051127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0.030840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-131.360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74471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-4.010877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0.031320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83110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-3.948389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0.030662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37432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-3.841924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0.032344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-118.784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1889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-3.668223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0.031022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-118.247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1171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-3.494983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-111.584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4477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-3.447911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0.030483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-113.108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-3.448107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0.031857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-108.238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-0.033822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0.010852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-3.117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0.015176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0.006753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2.247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0.02478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0.061695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9.114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6285"/>
              </p:ext>
            </p:extLst>
          </p:nvPr>
        </p:nvGraphicFramePr>
        <p:xfrm>
          <a:off x="4782849" y="4084186"/>
          <a:ext cx="4109629" cy="872120"/>
        </p:xfrm>
        <a:graphic>
          <a:graphicData uri="http://schemas.openxmlformats.org/drawingml/2006/table">
            <a:tbl>
              <a:tblPr/>
              <a:tblGrid>
                <a:gridCol w="137332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01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0140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01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9651"/>
              </p:ext>
            </p:extLst>
          </p:nvPr>
        </p:nvGraphicFramePr>
        <p:xfrm>
          <a:off x="4782848" y="2657935"/>
          <a:ext cx="4109630" cy="1115568"/>
        </p:xfrm>
        <a:graphic>
          <a:graphicData uri="http://schemas.openxmlformats.org/drawingml/2006/table">
            <a:tbl>
              <a:tblPr/>
              <a:tblGrid>
                <a:gridCol w="725256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48115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1557462915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18592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1435.19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89.699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2145.3347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8.4193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0.00377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15.5010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8.649e-05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3.473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83.0579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58.87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8744"/>
              </p:ext>
            </p:extLst>
          </p:nvPr>
        </p:nvGraphicFramePr>
        <p:xfrm>
          <a:off x="4782848" y="1417612"/>
          <a:ext cx="4109628" cy="929640"/>
        </p:xfrm>
        <a:graphic>
          <a:graphicData uri="http://schemas.openxmlformats.org/drawingml/2006/table">
            <a:tbl>
              <a:tblPr/>
              <a:tblGrid>
                <a:gridCol w="941280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152124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18592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GVIF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GVIF^(1/2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DF)</a:t>
                      </a:r>
                      <a:endParaRPr lang="ko-KR" alt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1.011246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1.000350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1.005537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1.002765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1.550536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1.245205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1.549590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1.244825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8806BF-C0FC-E363-BC55-12CACF2FE37E}"/>
              </a:ext>
            </a:extLst>
          </p:cNvPr>
          <p:cNvSpPr txBox="1"/>
          <p:nvPr/>
        </p:nvSpPr>
        <p:spPr>
          <a:xfrm>
            <a:off x="5226052" y="187194"/>
            <a:ext cx="380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629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412772" y="771550"/>
            <a:ext cx="6300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전국단위 성별 인구비율과 발병률 상관관계 분석을 위한 데이터 </a:t>
            </a:r>
            <a:r>
              <a:rPr lang="ko-KR" altLang="en-US" sz="1500" b="1" dirty="0" err="1"/>
              <a:t>전처리</a:t>
            </a:r>
            <a:endParaRPr lang="en-US" altLang="ko-KR" sz="15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75889C-D481-59E1-10F0-24D74F34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9187"/>
              </p:ext>
            </p:extLst>
          </p:nvPr>
        </p:nvGraphicFramePr>
        <p:xfrm>
          <a:off x="537610" y="1419622"/>
          <a:ext cx="8068778" cy="3036341"/>
        </p:xfrm>
        <a:graphic>
          <a:graphicData uri="http://schemas.openxmlformats.org/drawingml/2006/table">
            <a:tbl>
              <a:tblPr/>
              <a:tblGrid>
                <a:gridCol w="406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50222">
                  <a:extLst>
                    <a:ext uri="{9D8B030D-6E8A-4147-A177-3AD203B41FA5}">
                      <a16:colId xmlns:a16="http://schemas.microsoft.com/office/drawing/2014/main" val="98321406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44810699"/>
                    </a:ext>
                  </a:extLst>
                </a:gridCol>
                <a:gridCol w="939989">
                  <a:extLst>
                    <a:ext uri="{9D8B030D-6E8A-4147-A177-3AD203B41FA5}">
                      <a16:colId xmlns:a16="http://schemas.microsoft.com/office/drawing/2014/main" val="428552046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21658776"/>
                    </a:ext>
                  </a:extLst>
                </a:gridCol>
                <a:gridCol w="1145803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OUT_CNT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P_CNT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Incidence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2013-01-01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431305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50965180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25511490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25453690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0.008462739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0.5005671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0.4994329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2013-02-01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416015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50991003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25523833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25467170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0.008158596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0.5005556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0.4994444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2013-03-01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466449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51003843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25529381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25474462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0.009145370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0.5005384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0.4994616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2013-04-01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481896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51018468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25535573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25482895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0.009445521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0.5005163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0.4994837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2013-05-01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520250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51034494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25542576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25491918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0.010194086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0.5004963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0.4995037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2013-06-01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488381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51047880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25548288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25499592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0.009567116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0.5004770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0.4995230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2013-07-01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537222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51064841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2555792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25509049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0.010520389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0.5004577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0.4995423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2013-08-01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526672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51081507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25562816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25518691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0.010310424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0.5004319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0.4995681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2013-09-01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459929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51098531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25570198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25528333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0.009000826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0.5004096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0.4995904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2013-10-01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459398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51115702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25577637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25538065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0.008987414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0.5003871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0.4996129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52528" y="771550"/>
            <a:ext cx="699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전국단위 연령대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성별 인구비율과 발병률 상관관계 분석을 위한 데이터 </a:t>
            </a:r>
            <a:r>
              <a:rPr lang="ko-KR" altLang="en-US" sz="1500" b="1" dirty="0" err="1"/>
              <a:t>전처리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08C4B4-3B27-12A6-5091-2ECEFD71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952"/>
              </p:ext>
            </p:extLst>
          </p:nvPr>
        </p:nvGraphicFramePr>
        <p:xfrm>
          <a:off x="539552" y="1373869"/>
          <a:ext cx="8219730" cy="3036341"/>
        </p:xfrm>
        <a:graphic>
          <a:graphicData uri="http://schemas.openxmlformats.org/drawingml/2006/table">
            <a:tbl>
              <a:tblPr/>
              <a:tblGrid>
                <a:gridCol w="241548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1416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19047">
                  <a:extLst>
                    <a:ext uri="{9D8B030D-6E8A-4147-A177-3AD203B41FA5}">
                      <a16:colId xmlns:a16="http://schemas.microsoft.com/office/drawing/2014/main" val="983214065"/>
                    </a:ext>
                  </a:extLst>
                </a:gridCol>
                <a:gridCol w="719047">
                  <a:extLst>
                    <a:ext uri="{9D8B030D-6E8A-4147-A177-3AD203B41FA5}">
                      <a16:colId xmlns:a16="http://schemas.microsoft.com/office/drawing/2014/main" val="3544810699"/>
                    </a:ext>
                  </a:extLst>
                </a:gridCol>
                <a:gridCol w="685368">
                  <a:extLst>
                    <a:ext uri="{9D8B030D-6E8A-4147-A177-3AD203B41FA5}">
                      <a16:colId xmlns:a16="http://schemas.microsoft.com/office/drawing/2014/main" val="428552046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2165877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313444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518338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207405359"/>
                    </a:ext>
                  </a:extLst>
                </a:gridCol>
                <a:gridCol w="852881">
                  <a:extLst>
                    <a:ext uri="{9D8B030D-6E8A-4147-A177-3AD203B41FA5}">
                      <a16:colId xmlns:a16="http://schemas.microsoft.com/office/drawing/2014/main" val="764041147"/>
                    </a:ext>
                  </a:extLst>
                </a:gridCol>
                <a:gridCol w="371255">
                  <a:extLst>
                    <a:ext uri="{9D8B030D-6E8A-4147-A177-3AD203B41FA5}">
                      <a16:colId xmlns:a16="http://schemas.microsoft.com/office/drawing/2014/main" val="24885675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OUT_CNT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P_CNT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Incidence rate</a:t>
                      </a:r>
                      <a:endParaRPr lang="ko-KR" altLang="ko-KR" sz="10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2013-01-01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431305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50965180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1191382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1215325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0.008462739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0.02337639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0.02384618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0.01549933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2013-02-01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416015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50991003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1195703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1213543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0.008158596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0.02344929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0.02379916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0.01562070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2013-03-01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466449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51003843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1191676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1211647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0.009145370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0.02336444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0.02375599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0.01573050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2013-04-01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481896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51018468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1190580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1209437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0.009445521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0.02333626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0.02370587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0.01580304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2013-05-01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520250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51034494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1190436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1207568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0.010194086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0.02332611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0.02366180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0.01589302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2013-06-01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488381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51047880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1188733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1206234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0.009567116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0.02328663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0.02362946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0.01593004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2013-07-01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537222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51064841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1188322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1206243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0.010520389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0.02327085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0.02362179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0.01596582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2013-08-01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526672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51081507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1187349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1205990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0.010310424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0.02324420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0.02360913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0.01605710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2013-09-01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51098531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1185534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1204707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0..009000826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0.02320094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0.02357616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0.01614183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2013-10-01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459398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51115702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1184828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1203305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0.008987414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0.02317934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0.02354081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0.01621109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3F6FFD-AED5-0496-A3AF-F715C9E91D6D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3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1583</Words>
  <Application>Microsoft Office PowerPoint</Application>
  <PresentationFormat>화면 슬라이드 쇼(16:9)</PresentationFormat>
  <Paragraphs>1073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임병극</cp:lastModifiedBy>
  <cp:revision>266</cp:revision>
  <dcterms:created xsi:type="dcterms:W3CDTF">2014-11-28T13:21:41Z</dcterms:created>
  <dcterms:modified xsi:type="dcterms:W3CDTF">2023-02-19T10:07:24Z</dcterms:modified>
</cp:coreProperties>
</file>