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6B_7C9C2383.xml" ContentType="application/vnd.ms-powerpoint.comments+xml"/>
  <Override PartName="/ppt/comments/modernComment_16E_F19D577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5" r:id="rId3"/>
    <p:sldId id="267" r:id="rId4"/>
    <p:sldId id="363" r:id="rId5"/>
    <p:sldId id="364" r:id="rId6"/>
    <p:sldId id="365" r:id="rId7"/>
    <p:sldId id="366" r:id="rId8"/>
    <p:sldId id="367" r:id="rId9"/>
    <p:sldId id="368" r:id="rId10"/>
    <p:sldId id="370" r:id="rId11"/>
    <p:sldId id="369" r:id="rId12"/>
    <p:sldId id="372" r:id="rId13"/>
    <p:sldId id="371" r:id="rId14"/>
    <p:sldId id="30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4F8E33C-B481-4260-8FF3-DD551479BA50}">
          <p14:sldIdLst>
            <p14:sldId id="257"/>
            <p14:sldId id="275"/>
            <p14:sldId id="267"/>
            <p14:sldId id="363"/>
            <p14:sldId id="364"/>
            <p14:sldId id="365"/>
            <p14:sldId id="366"/>
            <p14:sldId id="367"/>
            <p14:sldId id="368"/>
            <p14:sldId id="370"/>
            <p14:sldId id="369"/>
            <p14:sldId id="372"/>
            <p14:sldId id="371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52321CA-CAF3-8052-545E-C9986DDF7332}" name="임병극" initials="임" userId="S::checkday0837@kangwon.ac.kr::e39469b6-24ac-4437-a348-88df483e0ee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F5C"/>
    <a:srgbClr val="58667A"/>
    <a:srgbClr val="FFDAD9"/>
    <a:srgbClr val="FF7954"/>
    <a:srgbClr val="010B3C"/>
    <a:srgbClr val="FEC0BE"/>
    <a:srgbClr val="FE8D8A"/>
    <a:srgbClr val="CCCCCC"/>
    <a:srgbClr val="FFFFFF"/>
    <a:srgbClr val="FD8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89" autoAdjust="0"/>
    <p:restoredTop sz="95758" autoAdjust="0"/>
  </p:normalViewPr>
  <p:slideViewPr>
    <p:cSldViewPr snapToGrid="0">
      <p:cViewPr varScale="1">
        <p:scale>
          <a:sx n="160" d="100"/>
          <a:sy n="160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6B_7C9C238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318C6EE-75E8-4133-A3C0-79FA94D1E1AA}" authorId="{B52321CA-CAF3-8052-545E-C9986DDF7332}" created="2022-12-28T10:40:56.256">
    <pc:sldMkLst xmlns:pc="http://schemas.microsoft.com/office/powerpoint/2013/main/command">
      <pc:docMk/>
      <pc:sldMk cId="2090607491" sldId="363"/>
    </pc:sldMkLst>
    <p188:txBody>
      <a:bodyPr/>
      <a:lstStyle/>
      <a:p>
        <a:r>
          <a:rPr lang="ko-KR" altLang="en-US"/>
          <a:t>연령대 : 5세 단위로 입력 값 중 최솟값으로 코딩
거주기간 : 과거 10년동안 해당 지역에 거주한 이력</a:t>
        </a:r>
      </a:p>
    </p188:txBody>
  </p188:cm>
</p188:cmLst>
</file>

<file path=ppt/comments/modernComment_16E_F19D577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7C0FA7-D113-4C16-90BE-B98A7A6BAF4B}" authorId="{B52321CA-CAF3-8052-545E-C9986DDF7332}" created="2022-12-28T10:40:56.256">
    <pc:sldMkLst xmlns:pc="http://schemas.microsoft.com/office/powerpoint/2013/main/command">
      <pc:docMk/>
      <pc:sldMk cId="2090607491" sldId="363"/>
    </pc:sldMkLst>
    <p188:txBody>
      <a:bodyPr/>
      <a:lstStyle/>
      <a:p>
        <a:r>
          <a:rPr lang="ko-KR" altLang="en-US"/>
          <a:t>전국민 : 매년 12월 1일 기준 인원 수
의료이용 실인원 : '의료이용 데이터' 대상자의 연도별 실인원 수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0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54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9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63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4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1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5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19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8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6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6B_7C9C238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6E_F19D577E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1D84602-121D-4E37-AB83-B031974BEDFD}"/>
              </a:ext>
            </a:extLst>
          </p:cNvPr>
          <p:cNvGrpSpPr/>
          <p:nvPr/>
        </p:nvGrpSpPr>
        <p:grpSpPr>
          <a:xfrm>
            <a:off x="771523" y="1422042"/>
            <a:ext cx="10648953" cy="3952218"/>
            <a:chOff x="1899146" y="1538421"/>
            <a:chExt cx="8550495" cy="3173402"/>
          </a:xfrm>
        </p:grpSpPr>
        <p:sp>
          <p:nvSpPr>
            <p:cNvPr id="9" name="사각형: 둥근 모서리 82">
              <a:extLst>
                <a:ext uri="{FF2B5EF4-FFF2-40B4-BE49-F238E27FC236}">
                  <a16:creationId xmlns:a16="http://schemas.microsoft.com/office/drawing/2014/main" id="{DCF7899A-F55A-4F3C-AF04-5405A100A834}"/>
                </a:ext>
              </a:extLst>
            </p:cNvPr>
            <p:cNvSpPr/>
            <p:nvPr/>
          </p:nvSpPr>
          <p:spPr>
            <a:xfrm>
              <a:off x="1899146" y="2460456"/>
              <a:ext cx="8539499" cy="612000"/>
            </a:xfrm>
            <a:prstGeom prst="roundRect">
              <a:avLst>
                <a:gd name="adj" fmla="val 5481"/>
              </a:avLst>
            </a:prstGeom>
            <a:solidFill>
              <a:schemeClr val="bg1"/>
            </a:solidFill>
            <a:ln>
              <a:solidFill>
                <a:srgbClr val="D0D0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>
                <a:defRPr/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                                                                                                                                                              ▼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1" name="사각형: 둥근 모서리 86">
              <a:extLst>
                <a:ext uri="{FF2B5EF4-FFF2-40B4-BE49-F238E27FC236}">
                  <a16:creationId xmlns:a16="http://schemas.microsoft.com/office/drawing/2014/main" id="{643DF2C9-0DC2-40DB-9801-94C31026821B}"/>
                </a:ext>
              </a:extLst>
            </p:cNvPr>
            <p:cNvSpPr/>
            <p:nvPr/>
          </p:nvSpPr>
          <p:spPr>
            <a:xfrm>
              <a:off x="7695735" y="4144303"/>
              <a:ext cx="2706140" cy="567520"/>
            </a:xfrm>
            <a:prstGeom prst="round2SameRect">
              <a:avLst>
                <a:gd name="adj1" fmla="val 0"/>
                <a:gd name="adj2" fmla="val 7056"/>
              </a:avLst>
            </a:prstGeom>
            <a:solidFill>
              <a:schemeClr val="bg1"/>
            </a:solidFill>
            <a:ln>
              <a:solidFill>
                <a:srgbClr val="D0D0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>
                <a:defRPr/>
              </a:pPr>
              <a:endPara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899146" y="1538421"/>
              <a:ext cx="8550495" cy="7200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4000" b="1" i="1" kern="0" dirty="0" err="1">
                  <a:solidFill>
                    <a:srgbClr val="010B3C"/>
                  </a:solidFill>
                </a:rPr>
                <a:t>환경성</a:t>
              </a:r>
              <a:r>
                <a:rPr lang="ko-KR" altLang="en-US" sz="4000" b="1" i="1" kern="0" dirty="0">
                  <a:solidFill>
                    <a:srgbClr val="010B3C"/>
                  </a:solidFill>
                </a:rPr>
                <a:t> 질환 데이터 소개  </a:t>
              </a:r>
              <a:r>
                <a:rPr lang="en-US" altLang="ko-KR" kern="0" dirty="0">
                  <a:solidFill>
                    <a:srgbClr val="F1A197"/>
                  </a:solidFill>
                </a:rPr>
                <a:t>DSS</a:t>
              </a:r>
              <a:r>
                <a:rPr lang="ko-KR" altLang="en-US" kern="0" dirty="0">
                  <a:solidFill>
                    <a:srgbClr val="F1A197"/>
                  </a:solidFill>
                </a:rPr>
                <a:t>연구실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E25FB1-5EC7-457D-8961-BFC1B198A752}"/>
                </a:ext>
              </a:extLst>
            </p:cNvPr>
            <p:cNvSpPr txBox="1"/>
            <p:nvPr/>
          </p:nvSpPr>
          <p:spPr>
            <a:xfrm>
              <a:off x="7887544" y="4279782"/>
              <a:ext cx="2514330" cy="284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DSS</a:t>
              </a:r>
              <a:r>
                <a:rPr kumimoji="0" lang="ko-KR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연구실 학부연구생</a:t>
              </a: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1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임병극</a:t>
              </a:r>
              <a:endParaRPr lang="ko-KR" altLang="en-US" sz="1700" b="1" dirty="0"/>
            </a:p>
          </p:txBody>
        </p:sp>
        <p:sp>
          <p:nvSpPr>
            <p:cNvPr id="13" name="사각형: 둥근 모서리 86">
              <a:extLst>
                <a:ext uri="{FF2B5EF4-FFF2-40B4-BE49-F238E27FC236}">
                  <a16:creationId xmlns:a16="http://schemas.microsoft.com/office/drawing/2014/main" id="{A5304BA5-08C2-4CCD-AF99-FAFB44A96A76}"/>
                </a:ext>
              </a:extLst>
            </p:cNvPr>
            <p:cNvSpPr/>
            <p:nvPr/>
          </p:nvSpPr>
          <p:spPr>
            <a:xfrm>
              <a:off x="7695735" y="3575567"/>
              <a:ext cx="2706140" cy="567520"/>
            </a:xfrm>
            <a:prstGeom prst="round2SameRect">
              <a:avLst>
                <a:gd name="adj1" fmla="val 10966"/>
                <a:gd name="adj2" fmla="val 0"/>
              </a:avLst>
            </a:prstGeom>
            <a:solidFill>
              <a:schemeClr val="bg1"/>
            </a:solidFill>
            <a:ln>
              <a:solidFill>
                <a:srgbClr val="D0D0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>
                <a:defRPr/>
              </a:pPr>
              <a:endPara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5F16DE-2663-4487-8464-E53C5BC2DC53}"/>
                </a:ext>
              </a:extLst>
            </p:cNvPr>
            <p:cNvSpPr txBox="1"/>
            <p:nvPr/>
          </p:nvSpPr>
          <p:spPr>
            <a:xfrm>
              <a:off x="9335193" y="3712715"/>
              <a:ext cx="1066681" cy="284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2023.01.03</a:t>
              </a:r>
              <a:endParaRPr lang="ko-KR" altLang="en-US" sz="1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5253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5987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주소코드 매핑 테이블 소개 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 err="1">
                <a:solidFill>
                  <a:srgbClr val="F1A197"/>
                </a:solidFill>
              </a:rPr>
              <a:t>환경성</a:t>
            </a:r>
            <a:r>
              <a:rPr lang="ko-KR" altLang="en-US" sz="1100" kern="0" dirty="0">
                <a:solidFill>
                  <a:srgbClr val="F1A197"/>
                </a:solidFill>
              </a:rPr>
              <a:t> 질환 데이터 소개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1A1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7">
            <a:extLst>
              <a:ext uri="{FF2B5EF4-FFF2-40B4-BE49-F238E27FC236}">
                <a16:creationId xmlns:a16="http://schemas.microsoft.com/office/drawing/2014/main" id="{A8BEE110-5156-A08A-3DDA-6CA386127CDD}"/>
              </a:ext>
            </a:extLst>
          </p:cNvPr>
          <p:cNvSpPr/>
          <p:nvPr/>
        </p:nvSpPr>
        <p:spPr>
          <a:xfrm>
            <a:off x="751840" y="1273519"/>
            <a:ext cx="10688320" cy="494734"/>
          </a:xfrm>
          <a:prstGeom prst="roundRect">
            <a:avLst/>
          </a:prstGeom>
          <a:solidFill>
            <a:srgbClr val="010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/>
              <a:t>DB </a:t>
            </a:r>
            <a:r>
              <a:rPr kumimoji="1" lang="ko-KR" altLang="en-US" b="1" dirty="0"/>
              <a:t>구축 기준</a:t>
            </a:r>
            <a:endParaRPr kumimoji="1" lang="ko-Kore-KR" altLang="en-US" b="1" dirty="0"/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7DD5F678-DBA6-B1B7-A36D-6A5C1BB34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468123"/>
              </p:ext>
            </p:extLst>
          </p:nvPr>
        </p:nvGraphicFramePr>
        <p:xfrm>
          <a:off x="372373" y="2441172"/>
          <a:ext cx="11447253" cy="3384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3398">
                  <a:extLst>
                    <a:ext uri="{9D8B030D-6E8A-4147-A177-3AD203B41FA5}">
                      <a16:colId xmlns:a16="http://schemas.microsoft.com/office/drawing/2014/main" val="498999947"/>
                    </a:ext>
                  </a:extLst>
                </a:gridCol>
                <a:gridCol w="9013855">
                  <a:extLst>
                    <a:ext uri="{9D8B030D-6E8A-4147-A177-3AD203B41FA5}">
                      <a16:colId xmlns:a16="http://schemas.microsoft.com/office/drawing/2014/main" val="285176409"/>
                    </a:ext>
                  </a:extLst>
                </a:gridCol>
              </a:tblGrid>
              <a:tr h="84623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주소 변동 및 비식별화로 인해 조정된 지역단위별 일련번호</a:t>
                      </a:r>
                      <a:r>
                        <a:rPr lang="en-US" altLang="ko-KR" sz="1600" b="1" dirty="0"/>
                        <a:t>(NUM) </a:t>
                      </a:r>
                      <a:r>
                        <a:rPr lang="ko-KR" altLang="en-US" sz="1600" b="1" dirty="0"/>
                        <a:t>부여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주소코드 변동 지역 및 비식별화가 필요한 지역은 통합하여 새로운 일련번호를 부여함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210930"/>
                  </a:ext>
                </a:extLst>
              </a:tr>
              <a:tr h="8462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주소코드 변동 지역 </a:t>
                      </a:r>
                      <a:r>
                        <a:rPr lang="en-US" altLang="ko-KR" sz="1600" b="1" dirty="0"/>
                        <a:t>: 2013~2017</a:t>
                      </a:r>
                      <a:r>
                        <a:rPr lang="ko-KR" altLang="en-US" sz="1600" b="1" dirty="0"/>
                        <a:t>년 사이 주소코드 변경 이력 테이블 구축 후 변경 지역 통합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27539"/>
                  </a:ext>
                </a:extLst>
              </a:tr>
              <a:tr h="8462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비식별화 </a:t>
                      </a:r>
                      <a:r>
                        <a:rPr lang="en-US" altLang="ko-KR" sz="1600" b="1" dirty="0"/>
                        <a:t>: </a:t>
                      </a:r>
                      <a:r>
                        <a:rPr lang="ko-KR" altLang="en-US" sz="1600" b="1" dirty="0"/>
                        <a:t>전국민을 카테고리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지역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성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연령대</a:t>
                      </a:r>
                      <a:r>
                        <a:rPr lang="en-US" altLang="ko-KR" sz="1600" b="1" dirty="0"/>
                        <a:t>)</a:t>
                      </a:r>
                      <a:r>
                        <a:rPr lang="ko-KR" altLang="en-US" sz="1600" b="1" dirty="0"/>
                        <a:t>별로 분류하였을 때 </a:t>
                      </a:r>
                      <a:r>
                        <a:rPr lang="en-US" altLang="ko-KR" sz="1600" b="1" dirty="0"/>
                        <a:t>2013</a:t>
                      </a:r>
                      <a:r>
                        <a:rPr lang="ko-KR" altLang="en-US" sz="1600" b="1" dirty="0"/>
                        <a:t>년</a:t>
                      </a:r>
                      <a:r>
                        <a:rPr lang="en-US" altLang="ko-KR" sz="1600" b="1" dirty="0"/>
                        <a:t>~2017</a:t>
                      </a:r>
                      <a:r>
                        <a:rPr lang="ko-KR" altLang="en-US" sz="1600" b="1" dirty="0"/>
                        <a:t>년 동안 한 번이라도 </a:t>
                      </a:r>
                      <a:r>
                        <a:rPr lang="en-US" altLang="ko-KR" sz="1600" b="1" dirty="0"/>
                        <a:t>5</a:t>
                      </a:r>
                      <a:r>
                        <a:rPr lang="ko-KR" altLang="en-US" sz="1600" b="1" dirty="0"/>
                        <a:t>미만 값이 있었던 지역을 </a:t>
                      </a:r>
                      <a:r>
                        <a:rPr lang="en-US" altLang="ko-KR" sz="1600" b="1" dirty="0"/>
                        <a:t>2017</a:t>
                      </a:r>
                      <a:r>
                        <a:rPr lang="ko-KR" altLang="en-US" sz="1600" b="1" dirty="0"/>
                        <a:t>년 </a:t>
                      </a:r>
                      <a:r>
                        <a:rPr lang="en-US" altLang="ko-KR" sz="1600" b="1" dirty="0"/>
                        <a:t>12</a:t>
                      </a:r>
                      <a:r>
                        <a:rPr lang="ko-KR" altLang="en-US" sz="1600" b="1" dirty="0"/>
                        <a:t>월 기준 해당 지역 거주자들의 평균 지점과 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가장 가까운 지역과 통합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738698"/>
                  </a:ext>
                </a:extLst>
              </a:tr>
              <a:tr h="846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주소코드 유효일자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행정안전부 주민등록 주소코드를 활용하여 주소코드 유효일자 데이터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080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09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5987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주소코드 매핑 테이블 소개 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 err="1">
                <a:solidFill>
                  <a:srgbClr val="F1A197"/>
                </a:solidFill>
              </a:rPr>
              <a:t>환경성</a:t>
            </a:r>
            <a:r>
              <a:rPr lang="ko-KR" altLang="en-US" sz="1100" kern="0" dirty="0">
                <a:solidFill>
                  <a:srgbClr val="F1A197"/>
                </a:solidFill>
              </a:rPr>
              <a:t> 질환 데이터 소개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1A1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7">
            <a:extLst>
              <a:ext uri="{FF2B5EF4-FFF2-40B4-BE49-F238E27FC236}">
                <a16:creationId xmlns:a16="http://schemas.microsoft.com/office/drawing/2014/main" id="{A8BEE110-5156-A08A-3DDA-6CA386127CDD}"/>
              </a:ext>
            </a:extLst>
          </p:cNvPr>
          <p:cNvSpPr/>
          <p:nvPr/>
        </p:nvSpPr>
        <p:spPr>
          <a:xfrm>
            <a:off x="751840" y="1273519"/>
            <a:ext cx="10688320" cy="494734"/>
          </a:xfrm>
          <a:prstGeom prst="roundRect">
            <a:avLst/>
          </a:prstGeom>
          <a:solidFill>
            <a:srgbClr val="010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/>
              <a:t>DB </a:t>
            </a:r>
            <a:r>
              <a:rPr kumimoji="1" lang="ko-KR" altLang="en-US" b="1" dirty="0"/>
              <a:t>구축 기준</a:t>
            </a:r>
            <a:endParaRPr kumimoji="1" lang="ko-Kore-KR" altLang="en-US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F4E90A7-142E-BCCD-0AF2-6F070B969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49804"/>
              </p:ext>
            </p:extLst>
          </p:nvPr>
        </p:nvGraphicFramePr>
        <p:xfrm>
          <a:off x="2434087" y="2167656"/>
          <a:ext cx="7323826" cy="4237192"/>
        </p:xfrm>
        <a:graphic>
          <a:graphicData uri="http://schemas.openxmlformats.org/drawingml/2006/table">
            <a:tbl>
              <a:tblPr/>
              <a:tblGrid>
                <a:gridCol w="609764">
                  <a:extLst>
                    <a:ext uri="{9D8B030D-6E8A-4147-A177-3AD203B41FA5}">
                      <a16:colId xmlns:a16="http://schemas.microsoft.com/office/drawing/2014/main" val="2984353074"/>
                    </a:ext>
                  </a:extLst>
                </a:gridCol>
                <a:gridCol w="1559143">
                  <a:extLst>
                    <a:ext uri="{9D8B030D-6E8A-4147-A177-3AD203B41FA5}">
                      <a16:colId xmlns:a16="http://schemas.microsoft.com/office/drawing/2014/main" val="797413452"/>
                    </a:ext>
                  </a:extLst>
                </a:gridCol>
                <a:gridCol w="1856240">
                  <a:extLst>
                    <a:ext uri="{9D8B030D-6E8A-4147-A177-3AD203B41FA5}">
                      <a16:colId xmlns:a16="http://schemas.microsoft.com/office/drawing/2014/main" val="2101013283"/>
                    </a:ext>
                  </a:extLst>
                </a:gridCol>
                <a:gridCol w="1039137">
                  <a:extLst>
                    <a:ext uri="{9D8B030D-6E8A-4147-A177-3AD203B41FA5}">
                      <a16:colId xmlns:a16="http://schemas.microsoft.com/office/drawing/2014/main" val="800782076"/>
                    </a:ext>
                  </a:extLst>
                </a:gridCol>
                <a:gridCol w="708797">
                  <a:extLst>
                    <a:ext uri="{9D8B030D-6E8A-4147-A177-3AD203B41FA5}">
                      <a16:colId xmlns:a16="http://schemas.microsoft.com/office/drawing/2014/main" val="28961261"/>
                    </a:ext>
                  </a:extLst>
                </a:gridCol>
                <a:gridCol w="1550745">
                  <a:extLst>
                    <a:ext uri="{9D8B030D-6E8A-4147-A177-3AD203B41FA5}">
                      <a16:colId xmlns:a16="http://schemas.microsoft.com/office/drawing/2014/main" val="3224416381"/>
                    </a:ext>
                  </a:extLst>
                </a:gridCol>
              </a:tblGrid>
              <a:tr h="399918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순번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변수</a:t>
                      </a:r>
                      <a:endParaRPr lang="ko-KR" altLang="en-US" sz="15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변수명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형식</a:t>
                      </a:r>
                      <a:endParaRPr lang="ko-KR" altLang="en-US" sz="15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길이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비고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67211"/>
                  </a:ext>
                </a:extLst>
              </a:tr>
              <a:tr h="52045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(1)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ADDR_CD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주소 코드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문자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887737"/>
                  </a:ext>
                </a:extLst>
              </a:tr>
              <a:tr h="52045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(2)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NUM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주소 일련번호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숫자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8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55656"/>
                  </a:ext>
                </a:extLst>
              </a:tr>
              <a:tr h="399918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(3)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SD_NM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시도 주소명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문자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565832"/>
                  </a:ext>
                </a:extLst>
              </a:tr>
              <a:tr h="399918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(4)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SGG_NM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군구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주소명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문자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262385"/>
                  </a:ext>
                </a:extLst>
              </a:tr>
              <a:tr h="399918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(5)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EMD_NM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읍면동 주소명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문자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400780"/>
                  </a:ext>
                </a:extLst>
              </a:tr>
              <a:tr h="399918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(6)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STRT_DT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주소 유효시작일자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문자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833156"/>
                  </a:ext>
                </a:extLst>
              </a:tr>
              <a:tr h="399918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(7)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END_ET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주소 유효종료일자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문자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689373"/>
                  </a:ext>
                </a:extLst>
              </a:tr>
              <a:tr h="399918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(8)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AVG_X_COORD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X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좌표 평균값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문자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702637"/>
                  </a:ext>
                </a:extLst>
              </a:tr>
              <a:tr h="396848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(9)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AVG_Y_COORD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Y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좌표 평균값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문자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573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04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5987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주소코드 매핑 테이블 소개 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 err="1">
                <a:solidFill>
                  <a:srgbClr val="F1A197"/>
                </a:solidFill>
              </a:rPr>
              <a:t>환경성</a:t>
            </a:r>
            <a:r>
              <a:rPr lang="ko-KR" altLang="en-US" sz="1100" kern="0" dirty="0">
                <a:solidFill>
                  <a:srgbClr val="F1A197"/>
                </a:solidFill>
              </a:rPr>
              <a:t> 질환 데이터 소개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1A1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7">
            <a:extLst>
              <a:ext uri="{FF2B5EF4-FFF2-40B4-BE49-F238E27FC236}">
                <a16:creationId xmlns:a16="http://schemas.microsoft.com/office/drawing/2014/main" id="{A8BEE110-5156-A08A-3DDA-6CA386127CDD}"/>
              </a:ext>
            </a:extLst>
          </p:cNvPr>
          <p:cNvSpPr/>
          <p:nvPr/>
        </p:nvSpPr>
        <p:spPr>
          <a:xfrm>
            <a:off x="751840" y="1273519"/>
            <a:ext cx="10688320" cy="494734"/>
          </a:xfrm>
          <a:prstGeom prst="roundRect">
            <a:avLst/>
          </a:prstGeom>
          <a:solidFill>
            <a:srgbClr val="010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주소코드 매핑 테이블 예시</a:t>
            </a:r>
            <a:endParaRPr kumimoji="1" lang="ko-Kore-KR" altLang="en-US" b="1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6B32C5DE-4AB4-5A11-DD93-6CF7FE0B0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4279"/>
              </p:ext>
            </p:extLst>
          </p:nvPr>
        </p:nvGraphicFramePr>
        <p:xfrm>
          <a:off x="1494845" y="2009895"/>
          <a:ext cx="9202310" cy="43431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6483">
                  <a:extLst>
                    <a:ext uri="{9D8B030D-6E8A-4147-A177-3AD203B41FA5}">
                      <a16:colId xmlns:a16="http://schemas.microsoft.com/office/drawing/2014/main" val="1339609188"/>
                    </a:ext>
                  </a:extLst>
                </a:gridCol>
                <a:gridCol w="836815">
                  <a:extLst>
                    <a:ext uri="{9D8B030D-6E8A-4147-A177-3AD203B41FA5}">
                      <a16:colId xmlns:a16="http://schemas.microsoft.com/office/drawing/2014/main" val="1250247151"/>
                    </a:ext>
                  </a:extLst>
                </a:gridCol>
                <a:gridCol w="553940">
                  <a:extLst>
                    <a:ext uri="{9D8B030D-6E8A-4147-A177-3AD203B41FA5}">
                      <a16:colId xmlns:a16="http://schemas.microsoft.com/office/drawing/2014/main" val="3723093305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1966086794"/>
                    </a:ext>
                  </a:extLst>
                </a:gridCol>
                <a:gridCol w="922351">
                  <a:extLst>
                    <a:ext uri="{9D8B030D-6E8A-4147-A177-3AD203B41FA5}">
                      <a16:colId xmlns:a16="http://schemas.microsoft.com/office/drawing/2014/main" val="662459785"/>
                    </a:ext>
                  </a:extLst>
                </a:gridCol>
                <a:gridCol w="1211249">
                  <a:extLst>
                    <a:ext uri="{9D8B030D-6E8A-4147-A177-3AD203B41FA5}">
                      <a16:colId xmlns:a16="http://schemas.microsoft.com/office/drawing/2014/main" val="4057222574"/>
                    </a:ext>
                  </a:extLst>
                </a:gridCol>
                <a:gridCol w="930303">
                  <a:extLst>
                    <a:ext uri="{9D8B030D-6E8A-4147-A177-3AD203B41FA5}">
                      <a16:colId xmlns:a16="http://schemas.microsoft.com/office/drawing/2014/main" val="316439193"/>
                    </a:ext>
                  </a:extLst>
                </a:gridCol>
                <a:gridCol w="962108">
                  <a:extLst>
                    <a:ext uri="{9D8B030D-6E8A-4147-A177-3AD203B41FA5}">
                      <a16:colId xmlns:a16="http://schemas.microsoft.com/office/drawing/2014/main" val="1972068937"/>
                    </a:ext>
                  </a:extLst>
                </a:gridCol>
                <a:gridCol w="1188430">
                  <a:extLst>
                    <a:ext uri="{9D8B030D-6E8A-4147-A177-3AD203B41FA5}">
                      <a16:colId xmlns:a16="http://schemas.microsoft.com/office/drawing/2014/main" val="401271399"/>
                    </a:ext>
                  </a:extLst>
                </a:gridCol>
                <a:gridCol w="1252620">
                  <a:extLst>
                    <a:ext uri="{9D8B030D-6E8A-4147-A177-3AD203B41FA5}">
                      <a16:colId xmlns:a16="http://schemas.microsoft.com/office/drawing/2014/main" val="1572614371"/>
                    </a:ext>
                  </a:extLst>
                </a:gridCol>
              </a:tblGrid>
              <a:tr h="394836">
                <a:tc>
                  <a:txBody>
                    <a:bodyPr/>
                    <a:lstStyle/>
                    <a:p>
                      <a:pPr algn="ctr"/>
                      <a:endParaRPr lang="ko-Kore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ADDR_CD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SD_NM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SGG_NM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EMD_NM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STRT_DT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END_DT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AVG_X_COORD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AVG_Y_COORD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042484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11110515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서울특별시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종로구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청운효자동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20081101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99991231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197156.2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553697.0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600647252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11110530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서울특별시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종로구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사직동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19880423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99991231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197326.8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552790.6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4180281089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11110540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서울특별시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종로구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삼청동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19880423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99991231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198413.8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553643.5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958287385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11110550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4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서울특별시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종로구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부암동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19880423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99991231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196664.1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555484.4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4259965761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11110560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서울특별시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종로구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평창동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19880423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99991231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197046.0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556436.1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934661786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11110570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서울특별시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종로구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무악동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19880423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99991231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196333.2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552875.1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279491752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11110580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서울특별시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종로구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교남동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19880423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99991231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197403.4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552822.0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57887826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11110600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서울특별시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종로구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가회동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19880423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99991231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198844.0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553554.8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945889081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11110615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9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서울특별시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종로구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종로</a:t>
                      </a:r>
                      <a:r>
                        <a:rPr lang="en-US" altLang="ko-KR" sz="1100">
                          <a:effectLst/>
                        </a:rPr>
                        <a:t>1.2.3.4</a:t>
                      </a:r>
                      <a:r>
                        <a:rPr lang="ko-KR" altLang="en-US" sz="1100">
                          <a:effectLst/>
                        </a:rPr>
                        <a:t>가동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19981201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99991231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199198.7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552614.5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295691512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11110630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서울특별시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종로구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종로</a:t>
                      </a:r>
                      <a:r>
                        <a:rPr lang="en-US" altLang="ko-KR" sz="1100">
                          <a:effectLst/>
                        </a:rPr>
                        <a:t>5.6</a:t>
                      </a:r>
                      <a:r>
                        <a:rPr lang="ko-KR" altLang="en-US" sz="1100">
                          <a:effectLst/>
                        </a:rPr>
                        <a:t>가동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19880423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99991231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200430.1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552738.6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03566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29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5987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마무리 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 err="1">
                <a:solidFill>
                  <a:srgbClr val="F1A197"/>
                </a:solidFill>
              </a:rPr>
              <a:t>환경성</a:t>
            </a:r>
            <a:r>
              <a:rPr lang="ko-KR" altLang="en-US" sz="1100" kern="0" dirty="0">
                <a:solidFill>
                  <a:srgbClr val="F1A197"/>
                </a:solidFill>
              </a:rPr>
              <a:t> 질환 데이터 소개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1A1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64A711B-AE1E-1FC0-E96B-F2C77AC10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588063"/>
              </p:ext>
            </p:extLst>
          </p:nvPr>
        </p:nvGraphicFramePr>
        <p:xfrm>
          <a:off x="2684093" y="1574800"/>
          <a:ext cx="2585626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85626">
                  <a:extLst>
                    <a:ext uri="{9D8B030D-6E8A-4147-A177-3AD203B41FA5}">
                      <a16:colId xmlns:a16="http://schemas.microsoft.com/office/drawing/2014/main" val="3597574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의료이용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5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ADDR_NUM(</a:t>
                      </a:r>
                      <a:r>
                        <a:rPr lang="ko-KR" altLang="en-US" sz="1500" b="0" dirty="0"/>
                        <a:t>주소 일련번호</a:t>
                      </a:r>
                      <a:r>
                        <a:rPr lang="en-US" altLang="ko-KR" sz="1500" b="0" dirty="0"/>
                        <a:t>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3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DT(</a:t>
                      </a:r>
                      <a:r>
                        <a:rPr lang="ko-KR" altLang="en-US" sz="1500" dirty="0"/>
                        <a:t>날짜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23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DAY(</a:t>
                      </a:r>
                      <a:r>
                        <a:rPr lang="ko-KR" altLang="en-US" sz="1500" dirty="0"/>
                        <a:t>요일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42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AGE(</a:t>
                      </a:r>
                      <a:r>
                        <a:rPr lang="ko-KR" altLang="en-US" sz="1500" dirty="0"/>
                        <a:t>연령대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0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SEX_TYPE(</a:t>
                      </a:r>
                      <a:r>
                        <a:rPr lang="ko-KR" altLang="en-US" sz="1500" dirty="0"/>
                        <a:t>성별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30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SYD(</a:t>
                      </a:r>
                      <a:r>
                        <a:rPr lang="ko-KR" altLang="en-US" sz="1500" dirty="0"/>
                        <a:t>거주기간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OUT_CNT(</a:t>
                      </a:r>
                      <a:r>
                        <a:rPr lang="ko-KR" altLang="en-US" sz="1500" dirty="0"/>
                        <a:t>외래 건수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40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IN_CNT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요양개시일 기준 입원 건수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10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IN_CNT2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입원기간 기준 입원 건수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63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EM_CNT(</a:t>
                      </a:r>
                      <a:r>
                        <a:rPr lang="ko-KR" altLang="en-US" sz="1500" dirty="0"/>
                        <a:t>응급의료 건수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3061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E287C93-A8AD-54AD-DBC0-A619C782D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16575"/>
              </p:ext>
            </p:extLst>
          </p:nvPr>
        </p:nvGraphicFramePr>
        <p:xfrm>
          <a:off x="5650001" y="1574800"/>
          <a:ext cx="2656063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56063">
                  <a:extLst>
                    <a:ext uri="{9D8B030D-6E8A-4147-A177-3AD203B41FA5}">
                      <a16:colId xmlns:a16="http://schemas.microsoft.com/office/drawing/2014/main" val="3597574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전국민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5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ADDR(</a:t>
                      </a:r>
                      <a:r>
                        <a:rPr lang="ko-KR" altLang="en-US" sz="1500" b="0" dirty="0"/>
                        <a:t>주소 코드</a:t>
                      </a:r>
                      <a:r>
                        <a:rPr lang="en-US" altLang="ko-KR" sz="1500" b="0" dirty="0"/>
                        <a:t>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3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NUM(</a:t>
                      </a:r>
                      <a:r>
                        <a:rPr lang="ko-KR" altLang="en-US" sz="1500" b="0" dirty="0"/>
                        <a:t>주소 일련번호</a:t>
                      </a:r>
                      <a:r>
                        <a:rPr lang="en-US" altLang="ko-KR" sz="15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23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SD_NM(</a:t>
                      </a:r>
                      <a:r>
                        <a:rPr lang="ko-KR" altLang="en-US" sz="1500" b="0" dirty="0"/>
                        <a:t>시도 </a:t>
                      </a:r>
                      <a:r>
                        <a:rPr lang="ko-KR" altLang="en-US" sz="1500" b="0" dirty="0" err="1"/>
                        <a:t>주소명</a:t>
                      </a:r>
                      <a:r>
                        <a:rPr lang="en-US" altLang="ko-KR" sz="1500" b="0" dirty="0"/>
                        <a:t>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42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SGG_NM(</a:t>
                      </a:r>
                      <a:r>
                        <a:rPr lang="ko-KR" altLang="en-US" sz="1500" dirty="0" err="1"/>
                        <a:t>군구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err="1"/>
                        <a:t>주소명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0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EMD_NM(</a:t>
                      </a:r>
                      <a:r>
                        <a:rPr lang="ko-KR" altLang="en-US" sz="1500" dirty="0" err="1"/>
                        <a:t>읍면동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err="1"/>
                        <a:t>주소명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30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AGE(</a:t>
                      </a:r>
                      <a:r>
                        <a:rPr lang="ko-KR" altLang="en-US" sz="1500" dirty="0"/>
                        <a:t>연령대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SEX_TYPE(</a:t>
                      </a:r>
                      <a:r>
                        <a:rPr lang="ko-KR" altLang="en-US" sz="1500" dirty="0"/>
                        <a:t>성별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40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CNT(</a:t>
                      </a:r>
                      <a:r>
                        <a:rPr lang="ko-KR" altLang="en-US" sz="1500" dirty="0"/>
                        <a:t>해당 지역 거주 인원수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10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INOUT_CNT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입원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외래 </a:t>
                      </a:r>
                      <a:r>
                        <a:rPr lang="ko-KR" altLang="en-US" sz="1500" dirty="0" err="1"/>
                        <a:t>실인원수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63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OUT_CNT(</a:t>
                      </a:r>
                      <a:r>
                        <a:rPr lang="ko-KR" altLang="en-US" sz="1500" dirty="0"/>
                        <a:t>외래 </a:t>
                      </a:r>
                      <a:r>
                        <a:rPr lang="ko-KR" altLang="en-US" sz="1500" dirty="0" err="1"/>
                        <a:t>실인원수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3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INP_CNT(</a:t>
                      </a:r>
                      <a:r>
                        <a:rPr lang="ko-KR" altLang="en-US" sz="1500" dirty="0"/>
                        <a:t>입원 </a:t>
                      </a:r>
                      <a:r>
                        <a:rPr lang="ko-KR" altLang="en-US" sz="1500" dirty="0" err="1"/>
                        <a:t>실인원수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36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EM(</a:t>
                      </a:r>
                      <a:r>
                        <a:rPr lang="ko-KR" altLang="en-US" sz="1500" dirty="0"/>
                        <a:t>응급의료 </a:t>
                      </a:r>
                      <a:r>
                        <a:rPr lang="ko-KR" altLang="en-US" sz="1500" dirty="0" err="1"/>
                        <a:t>실인원수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528644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3D54173D-33FC-5BBD-814F-5B307DCEA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74074"/>
              </p:ext>
            </p:extLst>
          </p:nvPr>
        </p:nvGraphicFramePr>
        <p:xfrm>
          <a:off x="8692023" y="1574800"/>
          <a:ext cx="2733833" cy="370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33833">
                  <a:extLst>
                    <a:ext uri="{9D8B030D-6E8A-4147-A177-3AD203B41FA5}">
                      <a16:colId xmlns:a16="http://schemas.microsoft.com/office/drawing/2014/main" val="3597574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주소코드 매핑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5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ADDR_CD(</a:t>
                      </a:r>
                      <a:r>
                        <a:rPr lang="ko-KR" altLang="en-US" sz="1500" b="0" dirty="0"/>
                        <a:t>주소 코드</a:t>
                      </a:r>
                      <a:r>
                        <a:rPr lang="en-US" altLang="ko-KR" sz="1500" b="0" dirty="0"/>
                        <a:t>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3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NUM(</a:t>
                      </a:r>
                      <a:r>
                        <a:rPr lang="ko-KR" altLang="en-US" sz="1500" b="0" dirty="0"/>
                        <a:t>주소 일련번호</a:t>
                      </a:r>
                      <a:r>
                        <a:rPr lang="en-US" altLang="ko-KR" sz="15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23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SD_NM(</a:t>
                      </a:r>
                      <a:r>
                        <a:rPr lang="ko-KR" altLang="en-US" sz="1500" b="0" dirty="0"/>
                        <a:t>시도 </a:t>
                      </a:r>
                      <a:r>
                        <a:rPr lang="ko-KR" altLang="en-US" sz="1500" b="0" dirty="0" err="1"/>
                        <a:t>주소명</a:t>
                      </a:r>
                      <a:r>
                        <a:rPr lang="en-US" altLang="ko-KR" sz="1500" b="0" dirty="0"/>
                        <a:t>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42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SGG_NM(</a:t>
                      </a:r>
                      <a:r>
                        <a:rPr lang="ko-KR" altLang="en-US" sz="1500" dirty="0" err="1"/>
                        <a:t>군구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err="1"/>
                        <a:t>주소명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0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EMD_NM(</a:t>
                      </a:r>
                      <a:r>
                        <a:rPr lang="ko-KR" altLang="en-US" sz="1500" dirty="0" err="1"/>
                        <a:t>읍면동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err="1"/>
                        <a:t>주소명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30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STRT_DT(</a:t>
                      </a:r>
                      <a:r>
                        <a:rPr lang="ko-KR" altLang="en-US" sz="1500" dirty="0"/>
                        <a:t>주소 유효시작일자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END_DT(</a:t>
                      </a:r>
                      <a:r>
                        <a:rPr lang="ko-KR" altLang="en-US" sz="1500" dirty="0"/>
                        <a:t>주소 유효종료일자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40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AVG_X_COORD(X</a:t>
                      </a:r>
                      <a:r>
                        <a:rPr lang="ko-KR" altLang="en-US" sz="1500" dirty="0"/>
                        <a:t>좌표 평균값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10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AVG_Y_COORD(Y</a:t>
                      </a:r>
                      <a:r>
                        <a:rPr lang="ko-KR" altLang="en-US" sz="1500" dirty="0"/>
                        <a:t>좌표 평균값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63412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5AF108A-269C-884C-BAB9-022A8E44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54" y="1574800"/>
            <a:ext cx="1533327" cy="47480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620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5987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Q &amp; A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 err="1">
                <a:solidFill>
                  <a:srgbClr val="F1A197"/>
                </a:solidFill>
              </a:rPr>
              <a:t>환경성</a:t>
            </a:r>
            <a:r>
              <a:rPr lang="ko-KR" altLang="en-US" sz="1100" kern="0" dirty="0">
                <a:solidFill>
                  <a:srgbClr val="F1A197"/>
                </a:solidFill>
              </a:rPr>
              <a:t> 질환 데이터 소개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1A1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5007BF-1249-45F1-9D2A-90DC49EE5772}"/>
              </a:ext>
            </a:extLst>
          </p:cNvPr>
          <p:cNvSpPr/>
          <p:nvPr/>
        </p:nvSpPr>
        <p:spPr>
          <a:xfrm>
            <a:off x="1402701" y="1407965"/>
            <a:ext cx="4516017" cy="2295331"/>
          </a:xfrm>
          <a:prstGeom prst="rect">
            <a:avLst/>
          </a:prstGeom>
          <a:solidFill>
            <a:srgbClr val="FD5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D6B797-0882-43D7-866C-11CE03037A71}"/>
              </a:ext>
            </a:extLst>
          </p:cNvPr>
          <p:cNvSpPr/>
          <p:nvPr/>
        </p:nvSpPr>
        <p:spPr>
          <a:xfrm>
            <a:off x="2455040" y="1924259"/>
            <a:ext cx="7281920" cy="37011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b="1" kern="0" spc="0" dirty="0">
                <a:solidFill>
                  <a:schemeClr val="tx1"/>
                </a:solidFill>
                <a:effectLst/>
                <a:latin typeface="+mn-ea"/>
              </a:rPr>
              <a:t>감사합니다</a:t>
            </a:r>
            <a:r>
              <a:rPr lang="en-US" altLang="ko-KR" sz="2800" b="1" kern="0" spc="0" dirty="0">
                <a:solidFill>
                  <a:schemeClr val="tx1"/>
                </a:solidFill>
                <a:effectLst/>
                <a:latin typeface="+mn-ea"/>
              </a:rPr>
              <a:t>.</a:t>
            </a:r>
            <a:endParaRPr lang="ko-KR" altLang="en-US" sz="2800" b="1" kern="0" spc="0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L 도형 2">
            <a:extLst>
              <a:ext uri="{FF2B5EF4-FFF2-40B4-BE49-F238E27FC236}">
                <a16:creationId xmlns:a16="http://schemas.microsoft.com/office/drawing/2014/main" id="{57EEF104-5BCD-42D5-ADA5-93505F5669EE}"/>
              </a:ext>
            </a:extLst>
          </p:cNvPr>
          <p:cNvSpPr/>
          <p:nvPr/>
        </p:nvSpPr>
        <p:spPr>
          <a:xfrm rot="16200000">
            <a:off x="8918512" y="4176206"/>
            <a:ext cx="1978090" cy="1763484"/>
          </a:xfrm>
          <a:prstGeom prst="corner">
            <a:avLst>
              <a:gd name="adj1" fmla="val 31481"/>
              <a:gd name="adj2" fmla="val 38360"/>
            </a:avLst>
          </a:prstGeom>
          <a:solidFill>
            <a:srgbClr val="FD5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40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5987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목차 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 err="1">
                <a:solidFill>
                  <a:srgbClr val="F1A197"/>
                </a:solidFill>
              </a:rPr>
              <a:t>환경성</a:t>
            </a:r>
            <a:r>
              <a:rPr lang="ko-KR" altLang="en-US" sz="1100" kern="0" dirty="0">
                <a:solidFill>
                  <a:srgbClr val="F1A197"/>
                </a:solidFill>
              </a:rPr>
              <a:t> 질환 데이터 소개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050B803-CE50-4D83-B668-13A20E320439}"/>
              </a:ext>
            </a:extLst>
          </p:cNvPr>
          <p:cNvGrpSpPr/>
          <p:nvPr/>
        </p:nvGrpSpPr>
        <p:grpSpPr>
          <a:xfrm>
            <a:off x="465671" y="1503452"/>
            <a:ext cx="11137267" cy="4590794"/>
            <a:chOff x="995618" y="1982524"/>
            <a:chExt cx="9966977" cy="4047909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27B15B73-2282-49C3-807D-C2B9DD1ED768}"/>
                </a:ext>
              </a:extLst>
            </p:cNvPr>
            <p:cNvGrpSpPr/>
            <p:nvPr/>
          </p:nvGrpSpPr>
          <p:grpSpPr>
            <a:xfrm rot="5400000">
              <a:off x="3810552" y="2725728"/>
              <a:ext cx="2132519" cy="2132519"/>
              <a:chOff x="3944528" y="2616462"/>
              <a:chExt cx="2295045" cy="2295045"/>
            </a:xfrm>
            <a:effectLst/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03EB98F1-7EBF-4FAC-94E2-1151372201FD}"/>
                  </a:ext>
                </a:extLst>
              </p:cNvPr>
              <p:cNvSpPr/>
              <p:nvPr/>
            </p:nvSpPr>
            <p:spPr>
              <a:xfrm>
                <a:off x="4188658" y="2942326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눈물 방울 124">
                <a:extLst>
                  <a:ext uri="{FF2B5EF4-FFF2-40B4-BE49-F238E27FC236}">
                    <a16:creationId xmlns:a16="http://schemas.microsoft.com/office/drawing/2014/main" id="{E1D07DA6-8CF4-4537-99A9-5B5341668BF2}"/>
                  </a:ext>
                </a:extLst>
              </p:cNvPr>
              <p:cNvSpPr/>
              <p:nvPr/>
            </p:nvSpPr>
            <p:spPr>
              <a:xfrm>
                <a:off x="4207094" y="2871410"/>
                <a:ext cx="1813404" cy="1813404"/>
              </a:xfrm>
              <a:prstGeom prst="teardrop">
                <a:avLst/>
              </a:prstGeom>
              <a:solidFill>
                <a:srgbClr val="FF79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원호 125">
                <a:extLst>
                  <a:ext uri="{FF2B5EF4-FFF2-40B4-BE49-F238E27FC236}">
                    <a16:creationId xmlns:a16="http://schemas.microsoft.com/office/drawing/2014/main" id="{C3918626-2A76-44D7-A8DA-AF54B60BD4A6}"/>
                  </a:ext>
                </a:extLst>
              </p:cNvPr>
              <p:cNvSpPr/>
              <p:nvPr/>
            </p:nvSpPr>
            <p:spPr>
              <a:xfrm>
                <a:off x="3944528" y="2616462"/>
                <a:ext cx="2295045" cy="2295045"/>
              </a:xfrm>
              <a:prstGeom prst="arc">
                <a:avLst>
                  <a:gd name="adj1" fmla="val 20104140"/>
                  <a:gd name="adj2" fmla="val 17782556"/>
                </a:avLst>
              </a:prstGeom>
              <a:noFill/>
              <a:ln>
                <a:solidFill>
                  <a:srgbClr val="FF79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2400" b="1" dirty="0">
                  <a:solidFill>
                    <a:srgbClr val="ED7D31"/>
                  </a:solidFill>
                </a:endParaRPr>
              </a:p>
            </p:txBody>
          </p:sp>
          <p:cxnSp>
            <p:nvCxnSpPr>
              <p:cNvPr id="127" name="직선 화살표 연결선 126">
                <a:extLst>
                  <a:ext uri="{FF2B5EF4-FFF2-40B4-BE49-F238E27FC236}">
                    <a16:creationId xmlns:a16="http://schemas.microsoft.com/office/drawing/2014/main" id="{C85C68F0-3DB7-459D-861C-9A8294175E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24368" y="3095450"/>
                <a:ext cx="214013" cy="181150"/>
              </a:xfrm>
              <a:prstGeom prst="straightConnector1">
                <a:avLst/>
              </a:prstGeom>
              <a:ln w="22225" cap="sq">
                <a:solidFill>
                  <a:schemeClr val="bg1"/>
                </a:solidFill>
                <a:bevel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E7CD568-785C-447C-969E-357B8AE2D3B3}"/>
                </a:ext>
              </a:extLst>
            </p:cNvPr>
            <p:cNvSpPr/>
            <p:nvPr/>
          </p:nvSpPr>
          <p:spPr>
            <a:xfrm>
              <a:off x="1412232" y="3903028"/>
              <a:ext cx="1672531" cy="1672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prstClr val="white"/>
                </a:solidFill>
              </a:endParaRPr>
            </a:p>
          </p:txBody>
        </p:sp>
        <p:sp>
          <p:nvSpPr>
            <p:cNvPr id="60" name="눈물 방울 59">
              <a:extLst>
                <a:ext uri="{FF2B5EF4-FFF2-40B4-BE49-F238E27FC236}">
                  <a16:creationId xmlns:a16="http://schemas.microsoft.com/office/drawing/2014/main" id="{1066183C-3772-4E40-8745-B5A6FC95A328}"/>
                </a:ext>
              </a:extLst>
            </p:cNvPr>
            <p:cNvSpPr/>
            <p:nvPr/>
          </p:nvSpPr>
          <p:spPr>
            <a:xfrm>
              <a:off x="1465675" y="3920155"/>
              <a:ext cx="1684987" cy="1684988"/>
            </a:xfrm>
            <a:prstGeom prst="teardrop">
              <a:avLst/>
            </a:prstGeom>
            <a:solidFill>
              <a:srgbClr val="010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27E2B3E-7A9E-4351-BF1D-8800B5C4BE66}"/>
                </a:ext>
              </a:extLst>
            </p:cNvPr>
            <p:cNvSpPr/>
            <p:nvPr/>
          </p:nvSpPr>
          <p:spPr>
            <a:xfrm>
              <a:off x="1607952" y="4084844"/>
              <a:ext cx="1378023" cy="13780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700" b="1" dirty="0">
                <a:solidFill>
                  <a:srgbClr val="010B3C"/>
                </a:solidFill>
              </a:endParaRPr>
            </a:p>
            <a:p>
              <a:pPr algn="ctr"/>
              <a:r>
                <a:rPr lang="ko-KR" altLang="en-US" sz="1700" b="1" dirty="0">
                  <a:solidFill>
                    <a:srgbClr val="010B3C"/>
                  </a:solidFill>
                </a:rPr>
                <a:t>의료이용 </a:t>
              </a:r>
              <a:endParaRPr lang="en-US" altLang="ko-KR" sz="1700" b="1" dirty="0">
                <a:solidFill>
                  <a:srgbClr val="010B3C"/>
                </a:solidFill>
              </a:endParaRPr>
            </a:p>
            <a:p>
              <a:pPr algn="ctr"/>
              <a:r>
                <a:rPr lang="ko-KR" altLang="en-US" sz="1700" b="1" dirty="0">
                  <a:solidFill>
                    <a:srgbClr val="010B3C"/>
                  </a:solidFill>
                </a:rPr>
                <a:t>데이터 소개</a:t>
              </a:r>
              <a:endParaRPr lang="en-US" altLang="ko-KR" sz="1700" b="1" dirty="0">
                <a:solidFill>
                  <a:srgbClr val="010B3C"/>
                </a:solidFill>
              </a:endParaRPr>
            </a:p>
            <a:p>
              <a:pPr algn="ctr"/>
              <a:r>
                <a:rPr lang="en-US" altLang="ko-KR" sz="1900" b="1" dirty="0">
                  <a:solidFill>
                    <a:srgbClr val="010B3C"/>
                  </a:solidFill>
                </a:rPr>
                <a:t>01</a:t>
              </a:r>
              <a:endParaRPr lang="ko-KR" altLang="en-US" sz="1900" b="1" dirty="0">
                <a:solidFill>
                  <a:srgbClr val="010B3C"/>
                </a:solidFill>
              </a:endParaRPr>
            </a:p>
          </p:txBody>
        </p:sp>
        <p:sp>
          <p:nvSpPr>
            <p:cNvPr id="62" name="원호 61">
              <a:extLst>
                <a:ext uri="{FF2B5EF4-FFF2-40B4-BE49-F238E27FC236}">
                  <a16:creationId xmlns:a16="http://schemas.microsoft.com/office/drawing/2014/main" id="{5AA92025-5337-4FB0-A506-E17E62A6CB9C}"/>
                </a:ext>
              </a:extLst>
            </p:cNvPr>
            <p:cNvSpPr/>
            <p:nvPr/>
          </p:nvSpPr>
          <p:spPr>
            <a:xfrm>
              <a:off x="1254374" y="3683264"/>
              <a:ext cx="2132520" cy="2132520"/>
            </a:xfrm>
            <a:prstGeom prst="arc">
              <a:avLst>
                <a:gd name="adj1" fmla="val 20104140"/>
                <a:gd name="adj2" fmla="val 17782556"/>
              </a:avLst>
            </a:prstGeom>
            <a:noFill/>
            <a:ln>
              <a:solidFill>
                <a:srgbClr val="010B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2400" b="1" dirty="0">
                <a:solidFill>
                  <a:srgbClr val="ED7D31"/>
                </a:solidFill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1B763D3-F9BB-4F25-AE68-FA20E21EF7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6270" y="4045308"/>
              <a:ext cx="198857" cy="168322"/>
            </a:xfrm>
            <a:prstGeom prst="straightConnector1">
              <a:avLst/>
            </a:prstGeom>
            <a:ln w="22225" cap="sq">
              <a:solidFill>
                <a:schemeClr val="bg1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5072E2D-F58C-4D3F-8E83-F8FC0E87A7CD}"/>
                </a:ext>
              </a:extLst>
            </p:cNvPr>
            <p:cNvSpPr/>
            <p:nvPr/>
          </p:nvSpPr>
          <p:spPr>
            <a:xfrm>
              <a:off x="4164130" y="3127305"/>
              <a:ext cx="1378023" cy="13780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1000" b="1" dirty="0">
                <a:solidFill>
                  <a:srgbClr val="FF7954"/>
                </a:solidFill>
              </a:endParaRPr>
            </a:p>
            <a:p>
              <a:pPr algn="ctr"/>
              <a:r>
                <a:rPr lang="ko-KR" altLang="en-US" sz="1700" b="1" dirty="0">
                  <a:solidFill>
                    <a:srgbClr val="FF7954"/>
                  </a:solidFill>
                </a:rPr>
                <a:t>전국민</a:t>
              </a:r>
              <a:endParaRPr lang="en-US" altLang="ko-KR" sz="1700" b="1" dirty="0">
                <a:solidFill>
                  <a:srgbClr val="FF7954"/>
                </a:solidFill>
              </a:endParaRPr>
            </a:p>
            <a:p>
              <a:pPr algn="ctr"/>
              <a:r>
                <a:rPr lang="ko-KR" altLang="en-US" sz="1700" b="1" dirty="0">
                  <a:solidFill>
                    <a:srgbClr val="FF7954"/>
                  </a:solidFill>
                </a:rPr>
                <a:t>데이터 소개</a:t>
              </a:r>
              <a:endParaRPr lang="en-US" altLang="ko-KR" sz="1700" b="1" dirty="0">
                <a:solidFill>
                  <a:srgbClr val="FF7954"/>
                </a:solidFill>
              </a:endParaRPr>
            </a:p>
            <a:p>
              <a:pPr algn="ctr"/>
              <a:r>
                <a:rPr lang="en-US" altLang="ko-KR" sz="1900" b="1" dirty="0">
                  <a:solidFill>
                    <a:srgbClr val="FF7954"/>
                  </a:solidFill>
                </a:rPr>
                <a:t>02</a:t>
              </a:r>
              <a:endParaRPr lang="ko-KR" altLang="en-US" sz="1900" b="1" dirty="0">
                <a:solidFill>
                  <a:srgbClr val="FF7954"/>
                </a:solidFill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5D0C219-B529-4365-9025-69224BBE977B}"/>
                </a:ext>
              </a:extLst>
            </p:cNvPr>
            <p:cNvGrpSpPr/>
            <p:nvPr/>
          </p:nvGrpSpPr>
          <p:grpSpPr>
            <a:xfrm>
              <a:off x="6366730" y="3683263"/>
              <a:ext cx="2132520" cy="2132521"/>
              <a:chOff x="4018770" y="2705813"/>
              <a:chExt cx="2295046" cy="2295047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335C636C-833A-4E41-B178-4585B7EBEE92}"/>
                  </a:ext>
                </a:extLst>
              </p:cNvPr>
              <p:cNvSpPr/>
              <p:nvPr/>
            </p:nvSpPr>
            <p:spPr>
              <a:xfrm>
                <a:off x="4188658" y="2942326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눈물 방울 92">
                <a:extLst>
                  <a:ext uri="{FF2B5EF4-FFF2-40B4-BE49-F238E27FC236}">
                    <a16:creationId xmlns:a16="http://schemas.microsoft.com/office/drawing/2014/main" id="{A1275BFF-2D5B-47EF-9F13-9CA6AC8F8EEE}"/>
                  </a:ext>
                </a:extLst>
              </p:cNvPr>
              <p:cNvSpPr/>
              <p:nvPr/>
            </p:nvSpPr>
            <p:spPr>
              <a:xfrm>
                <a:off x="4246173" y="2960760"/>
                <a:ext cx="1813406" cy="1813405"/>
              </a:xfrm>
              <a:prstGeom prst="teardrop">
                <a:avLst/>
              </a:prstGeom>
              <a:solidFill>
                <a:srgbClr val="010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원호 93">
                <a:extLst>
                  <a:ext uri="{FF2B5EF4-FFF2-40B4-BE49-F238E27FC236}">
                    <a16:creationId xmlns:a16="http://schemas.microsoft.com/office/drawing/2014/main" id="{164B3C4C-E0DE-4F80-A16B-B15C60EEC6A4}"/>
                  </a:ext>
                </a:extLst>
              </p:cNvPr>
              <p:cNvSpPr/>
              <p:nvPr/>
            </p:nvSpPr>
            <p:spPr>
              <a:xfrm>
                <a:off x="4018770" y="2705813"/>
                <a:ext cx="2295046" cy="2295047"/>
              </a:xfrm>
              <a:prstGeom prst="arc">
                <a:avLst>
                  <a:gd name="adj1" fmla="val 20104140"/>
                  <a:gd name="adj2" fmla="val 17782556"/>
                </a:avLst>
              </a:prstGeom>
              <a:noFill/>
              <a:ln>
                <a:solidFill>
                  <a:srgbClr val="010B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2400" b="1" dirty="0">
                  <a:solidFill>
                    <a:srgbClr val="ED7D31"/>
                  </a:solidFill>
                </a:endParaRPr>
              </a:p>
            </p:txBody>
          </p: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3B9527B3-C091-4E1D-A5EC-F871D67F9B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24368" y="3095450"/>
                <a:ext cx="214013" cy="181150"/>
              </a:xfrm>
              <a:prstGeom prst="straightConnector1">
                <a:avLst/>
              </a:prstGeom>
              <a:ln w="22225" cap="sq">
                <a:solidFill>
                  <a:schemeClr val="bg1"/>
                </a:solidFill>
                <a:bevel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818B7CB-83A1-4B02-B740-86B943C6EBF9}"/>
                </a:ext>
              </a:extLst>
            </p:cNvPr>
            <p:cNvSpPr/>
            <p:nvPr/>
          </p:nvSpPr>
          <p:spPr>
            <a:xfrm>
              <a:off x="6720307" y="4084842"/>
              <a:ext cx="1378023" cy="13780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1400" b="1" dirty="0">
                <a:solidFill>
                  <a:srgbClr val="010B3C"/>
                </a:solidFill>
              </a:endParaRPr>
            </a:p>
            <a:p>
              <a:pPr algn="ctr"/>
              <a:r>
                <a:rPr lang="ko-KR" altLang="en-US" sz="1700" b="1" dirty="0">
                  <a:solidFill>
                    <a:srgbClr val="010B3C"/>
                  </a:solidFill>
                </a:rPr>
                <a:t>주소코드 매핑</a:t>
              </a:r>
              <a:endParaRPr lang="en-US" altLang="ko-KR" sz="1700" b="1" dirty="0">
                <a:solidFill>
                  <a:srgbClr val="010B3C"/>
                </a:solidFill>
              </a:endParaRPr>
            </a:p>
            <a:p>
              <a:pPr algn="ctr"/>
              <a:r>
                <a:rPr lang="ko-KR" altLang="en-US" sz="1700" b="1" dirty="0">
                  <a:solidFill>
                    <a:srgbClr val="010B3C"/>
                  </a:solidFill>
                </a:rPr>
                <a:t>테이블 소개</a:t>
              </a:r>
              <a:endParaRPr lang="en-US" altLang="ko-KR" sz="1700" b="1" dirty="0">
                <a:solidFill>
                  <a:srgbClr val="010B3C"/>
                </a:solidFill>
              </a:endParaRPr>
            </a:p>
            <a:p>
              <a:pPr algn="ctr"/>
              <a:r>
                <a:rPr lang="en-US" altLang="ko-KR" sz="1900" b="1" dirty="0">
                  <a:solidFill>
                    <a:srgbClr val="010B3C"/>
                  </a:solidFill>
                </a:rPr>
                <a:t>03</a:t>
              </a:r>
              <a:endParaRPr lang="ko-KR" altLang="en-US" sz="1900" b="1" dirty="0">
                <a:solidFill>
                  <a:srgbClr val="010B3C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6D173F4-9BB9-4D1E-994D-7C612E8AD6D3}"/>
                </a:ext>
              </a:extLst>
            </p:cNvPr>
            <p:cNvSpPr/>
            <p:nvPr/>
          </p:nvSpPr>
          <p:spPr>
            <a:xfrm>
              <a:off x="3552051" y="4881419"/>
              <a:ext cx="2649520" cy="11490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010B3C"/>
                  </a:solidFill>
                </a:rPr>
                <a:t>전국민 데이터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010B3C"/>
                  </a:solidFill>
                </a:rPr>
                <a:t>DB </a:t>
              </a:r>
              <a:r>
                <a:rPr lang="ko-KR" altLang="en-US" sz="1200" b="1" dirty="0">
                  <a:solidFill>
                    <a:srgbClr val="010B3C"/>
                  </a:solidFill>
                </a:rPr>
                <a:t>구축 개요</a:t>
              </a:r>
              <a:endParaRPr lang="en-US" altLang="ko-KR" sz="1200" b="1" dirty="0">
                <a:solidFill>
                  <a:srgbClr val="010B3C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010B3C"/>
                  </a:solidFill>
                </a:rPr>
                <a:t>DB </a:t>
              </a:r>
              <a:r>
                <a:rPr lang="ko-KR" altLang="en-US" sz="1200" b="1" dirty="0">
                  <a:solidFill>
                    <a:srgbClr val="010B3C"/>
                  </a:solidFill>
                </a:rPr>
                <a:t>구축 기준</a:t>
              </a:r>
              <a:endParaRPr lang="en-US" altLang="ko-KR" sz="1200" b="1" dirty="0">
                <a:solidFill>
                  <a:srgbClr val="010B3C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010B3C"/>
                  </a:solidFill>
                </a:rPr>
                <a:t>예시</a:t>
              </a:r>
              <a:endParaRPr lang="en-US" altLang="ko-KR" sz="1200" b="1" dirty="0">
                <a:solidFill>
                  <a:srgbClr val="010B3C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C874A0E-A88D-4F3F-9A84-71D92CBDA2B0}"/>
                </a:ext>
              </a:extLst>
            </p:cNvPr>
            <p:cNvSpPr/>
            <p:nvPr/>
          </p:nvSpPr>
          <p:spPr>
            <a:xfrm>
              <a:off x="6095763" y="2539096"/>
              <a:ext cx="2649520" cy="11490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010B3C"/>
                  </a:solidFill>
                </a:rPr>
                <a:t>주소코드 매핑 테이블</a:t>
              </a:r>
              <a:endParaRPr lang="en-US" altLang="ko-KR" b="1" dirty="0">
                <a:solidFill>
                  <a:srgbClr val="010B3C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010B3C"/>
                  </a:solidFill>
                </a:rPr>
                <a:t>DB </a:t>
              </a:r>
              <a:r>
                <a:rPr lang="ko-KR" altLang="en-US" sz="1200" b="1" dirty="0">
                  <a:solidFill>
                    <a:srgbClr val="010B3C"/>
                  </a:solidFill>
                </a:rPr>
                <a:t>구축 개요</a:t>
              </a:r>
              <a:endParaRPr lang="en-US" altLang="ko-KR" sz="1200" b="1" dirty="0">
                <a:solidFill>
                  <a:srgbClr val="010B3C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010B3C"/>
                  </a:solidFill>
                </a:rPr>
                <a:t>DB </a:t>
              </a:r>
              <a:r>
                <a:rPr lang="ko-KR" altLang="en-US" sz="1200" b="1" dirty="0">
                  <a:solidFill>
                    <a:srgbClr val="010B3C"/>
                  </a:solidFill>
                </a:rPr>
                <a:t>구축 기준</a:t>
              </a:r>
              <a:endParaRPr lang="en-US" altLang="ko-KR" sz="1200" b="1" dirty="0">
                <a:solidFill>
                  <a:srgbClr val="010B3C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010B3C"/>
                  </a:solidFill>
                </a:rPr>
                <a:t>예시</a:t>
              </a:r>
              <a:endParaRPr lang="en-US" altLang="ko-KR" sz="1200" b="1" dirty="0">
                <a:solidFill>
                  <a:srgbClr val="010B3C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8D15CC2-D16D-4910-B40E-6AE1B070304D}"/>
                </a:ext>
              </a:extLst>
            </p:cNvPr>
            <p:cNvSpPr/>
            <p:nvPr/>
          </p:nvSpPr>
          <p:spPr>
            <a:xfrm>
              <a:off x="995618" y="2523885"/>
              <a:ext cx="2649520" cy="11490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010B3C"/>
                  </a:solidFill>
                </a:rPr>
                <a:t>의료이용 데이터</a:t>
              </a:r>
              <a:endParaRPr lang="en-US" altLang="ko-KR" b="1" dirty="0">
                <a:solidFill>
                  <a:srgbClr val="010B3C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010B3C"/>
                  </a:solidFill>
                </a:rPr>
                <a:t>DB </a:t>
              </a:r>
              <a:r>
                <a:rPr lang="ko-KR" altLang="en-US" sz="1200" b="1" dirty="0">
                  <a:solidFill>
                    <a:srgbClr val="010B3C"/>
                  </a:solidFill>
                </a:rPr>
                <a:t>구축 개요</a:t>
              </a:r>
              <a:endParaRPr lang="en-US" altLang="ko-KR" sz="1200" b="1" dirty="0">
                <a:solidFill>
                  <a:srgbClr val="010B3C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010B3C"/>
                  </a:solidFill>
                </a:rPr>
                <a:t>DB </a:t>
              </a:r>
              <a:r>
                <a:rPr lang="ko-KR" altLang="en-US" sz="1200" b="1" dirty="0">
                  <a:solidFill>
                    <a:srgbClr val="010B3C"/>
                  </a:solidFill>
                </a:rPr>
                <a:t>구축 기준</a:t>
              </a:r>
              <a:endParaRPr lang="en-US" altLang="ko-KR" sz="1200" b="1" dirty="0">
                <a:solidFill>
                  <a:srgbClr val="010B3C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010B3C"/>
                  </a:solidFill>
                </a:rPr>
                <a:t>예시</a:t>
              </a:r>
              <a:endParaRPr lang="en-US" altLang="ko-KR" sz="1200" b="1" dirty="0">
                <a:solidFill>
                  <a:srgbClr val="010B3C"/>
                </a:solidFill>
              </a:endParaRPr>
            </a:p>
          </p:txBody>
        </p:sp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6A27FBE6-4EC8-4BDB-8116-17DD0DB3DF4C}"/>
                </a:ext>
              </a:extLst>
            </p:cNvPr>
            <p:cNvSpPr/>
            <p:nvPr/>
          </p:nvSpPr>
          <p:spPr>
            <a:xfrm>
              <a:off x="1934094" y="1982524"/>
              <a:ext cx="2951721" cy="2951722"/>
            </a:xfrm>
            <a:prstGeom prst="arc">
              <a:avLst>
                <a:gd name="adj1" fmla="val 13312935"/>
                <a:gd name="adj2" fmla="val 19296203"/>
              </a:avLst>
            </a:prstGeom>
            <a:ln>
              <a:solidFill>
                <a:srgbClr val="010B3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prstClr val="black"/>
                </a:solidFill>
              </a:endParaRPr>
            </a:p>
          </p:txBody>
        </p:sp>
        <p:sp>
          <p:nvSpPr>
            <p:cNvPr id="72" name="원호 71">
              <a:extLst>
                <a:ext uri="{FF2B5EF4-FFF2-40B4-BE49-F238E27FC236}">
                  <a16:creationId xmlns:a16="http://schemas.microsoft.com/office/drawing/2014/main" id="{14838595-2788-494C-AFED-AC39EC6FAF28}"/>
                </a:ext>
              </a:extLst>
            </p:cNvPr>
            <p:cNvSpPr/>
            <p:nvPr/>
          </p:nvSpPr>
          <p:spPr>
            <a:xfrm>
              <a:off x="7200645" y="1990074"/>
              <a:ext cx="2951721" cy="2951722"/>
            </a:xfrm>
            <a:prstGeom prst="arc">
              <a:avLst>
                <a:gd name="adj1" fmla="val 13312935"/>
                <a:gd name="adj2" fmla="val 19296203"/>
              </a:avLst>
            </a:prstGeom>
            <a:ln>
              <a:solidFill>
                <a:srgbClr val="010B3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prstClr val="black"/>
                </a:solidFill>
              </a:endParaRP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543E89A4-F6C9-48C2-9246-A39D5437CF47}"/>
                </a:ext>
              </a:extLst>
            </p:cNvPr>
            <p:cNvGrpSpPr/>
            <p:nvPr/>
          </p:nvGrpSpPr>
          <p:grpSpPr>
            <a:xfrm rot="5400000">
              <a:off x="8830076" y="2683395"/>
              <a:ext cx="2132520" cy="2132519"/>
              <a:chOff x="3944527" y="2616462"/>
              <a:chExt cx="2295046" cy="2295045"/>
            </a:xfrm>
            <a:effectLst/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38B0AAAF-C957-4C21-AD24-6094CE0BE172}"/>
                  </a:ext>
                </a:extLst>
              </p:cNvPr>
              <p:cNvSpPr/>
              <p:nvPr/>
            </p:nvSpPr>
            <p:spPr>
              <a:xfrm>
                <a:off x="4188658" y="2942326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눈물 방울 85">
                <a:extLst>
                  <a:ext uri="{FF2B5EF4-FFF2-40B4-BE49-F238E27FC236}">
                    <a16:creationId xmlns:a16="http://schemas.microsoft.com/office/drawing/2014/main" id="{B8237067-9E09-4260-A87C-C14246010A82}"/>
                  </a:ext>
                </a:extLst>
              </p:cNvPr>
              <p:cNvSpPr/>
              <p:nvPr/>
            </p:nvSpPr>
            <p:spPr>
              <a:xfrm>
                <a:off x="4207094" y="2871409"/>
                <a:ext cx="1813404" cy="1813404"/>
              </a:xfrm>
              <a:prstGeom prst="teardrop">
                <a:avLst/>
              </a:prstGeom>
              <a:solidFill>
                <a:srgbClr val="FF79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1B2D3D37-2C74-4B67-85FA-0079AA77D4A4}"/>
                  </a:ext>
                </a:extLst>
              </p:cNvPr>
              <p:cNvSpPr/>
              <p:nvPr/>
            </p:nvSpPr>
            <p:spPr>
              <a:xfrm>
                <a:off x="3944527" y="2616462"/>
                <a:ext cx="2295046" cy="2295045"/>
              </a:xfrm>
              <a:prstGeom prst="arc">
                <a:avLst>
                  <a:gd name="adj1" fmla="val 20104140"/>
                  <a:gd name="adj2" fmla="val 17782556"/>
                </a:avLst>
              </a:prstGeom>
              <a:noFill/>
              <a:ln>
                <a:solidFill>
                  <a:srgbClr val="FF79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2400" b="1" dirty="0">
                  <a:solidFill>
                    <a:srgbClr val="ED7D31"/>
                  </a:solidFill>
                </a:endParaRPr>
              </a:p>
            </p:txBody>
          </p: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F9D7D7F8-48EE-4040-8337-1BD5AB237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24368" y="3095450"/>
                <a:ext cx="214013" cy="181150"/>
              </a:xfrm>
              <a:prstGeom prst="straightConnector1">
                <a:avLst/>
              </a:prstGeom>
              <a:ln w="22225" cap="sq">
                <a:solidFill>
                  <a:schemeClr val="bg1"/>
                </a:solidFill>
                <a:bevel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B2810AD-8F2F-464F-BC41-6C2349583C75}"/>
                </a:ext>
              </a:extLst>
            </p:cNvPr>
            <p:cNvSpPr/>
            <p:nvPr/>
          </p:nvSpPr>
          <p:spPr>
            <a:xfrm>
              <a:off x="9183655" y="3084973"/>
              <a:ext cx="1378023" cy="13780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1000" b="1" dirty="0">
                <a:solidFill>
                  <a:srgbClr val="FF7954"/>
                </a:solidFill>
              </a:endParaRPr>
            </a:p>
            <a:p>
              <a:pPr algn="ctr"/>
              <a:r>
                <a:rPr lang="ko-KR" altLang="en-US" sz="1700" b="1" dirty="0">
                  <a:solidFill>
                    <a:srgbClr val="FF7954"/>
                  </a:solidFill>
                </a:rPr>
                <a:t>마무리</a:t>
              </a:r>
              <a:endParaRPr lang="en-US" altLang="ko-KR" sz="1700" b="1" dirty="0">
                <a:solidFill>
                  <a:srgbClr val="FF7954"/>
                </a:solidFill>
              </a:endParaRPr>
            </a:p>
            <a:p>
              <a:pPr algn="ctr"/>
              <a:r>
                <a:rPr lang="en-US" altLang="ko-KR" sz="1900" b="1" dirty="0">
                  <a:solidFill>
                    <a:srgbClr val="FF7954"/>
                  </a:solidFill>
                </a:rPr>
                <a:t>04</a:t>
              </a:r>
              <a:endParaRPr lang="ko-KR" altLang="en-US" sz="1900" b="1" dirty="0">
                <a:solidFill>
                  <a:srgbClr val="FF79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86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5987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의료이용 데이터 소개 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 err="1">
                <a:solidFill>
                  <a:srgbClr val="F1A197"/>
                </a:solidFill>
              </a:rPr>
              <a:t>환경성</a:t>
            </a:r>
            <a:r>
              <a:rPr lang="ko-KR" altLang="en-US" sz="1100" kern="0" dirty="0">
                <a:solidFill>
                  <a:srgbClr val="F1A197"/>
                </a:solidFill>
              </a:rPr>
              <a:t> 질환 데이터 소개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1A1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7">
            <a:extLst>
              <a:ext uri="{FF2B5EF4-FFF2-40B4-BE49-F238E27FC236}">
                <a16:creationId xmlns:a16="http://schemas.microsoft.com/office/drawing/2014/main" id="{A8BEE110-5156-A08A-3DDA-6CA386127CDD}"/>
              </a:ext>
            </a:extLst>
          </p:cNvPr>
          <p:cNvSpPr/>
          <p:nvPr/>
        </p:nvSpPr>
        <p:spPr>
          <a:xfrm>
            <a:off x="751840" y="1273519"/>
            <a:ext cx="10688320" cy="494734"/>
          </a:xfrm>
          <a:prstGeom prst="roundRect">
            <a:avLst/>
          </a:prstGeom>
          <a:solidFill>
            <a:srgbClr val="010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/>
              <a:t>DB </a:t>
            </a:r>
            <a:r>
              <a:rPr kumimoji="1" lang="ko-KR" altLang="en-US" b="1" dirty="0"/>
              <a:t>구축 개요</a:t>
            </a:r>
            <a:endParaRPr kumimoji="1" lang="ko-Kore-KR" altLang="en-US" b="1" dirty="0"/>
          </a:p>
        </p:txBody>
      </p: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C044E12B-9E84-6D32-D869-3D4FC67C0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15977"/>
              </p:ext>
            </p:extLst>
          </p:nvPr>
        </p:nvGraphicFramePr>
        <p:xfrm>
          <a:off x="995960" y="2407026"/>
          <a:ext cx="10200079" cy="359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15">
                  <a:extLst>
                    <a:ext uri="{9D8B030D-6E8A-4147-A177-3AD203B41FA5}">
                      <a16:colId xmlns:a16="http://schemas.microsoft.com/office/drawing/2014/main" val="498999947"/>
                    </a:ext>
                  </a:extLst>
                </a:gridCol>
                <a:gridCol w="8295064">
                  <a:extLst>
                    <a:ext uri="{9D8B030D-6E8A-4147-A177-3AD203B41FA5}">
                      <a16:colId xmlns:a16="http://schemas.microsoft.com/office/drawing/2014/main" val="285176409"/>
                    </a:ext>
                  </a:extLst>
                </a:gridCol>
              </a:tblGrid>
              <a:tr h="957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대상자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비염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아토피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천식으로 인해 진료 받은 사람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994070"/>
                  </a:ext>
                </a:extLst>
              </a:tr>
              <a:tr h="957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구축연도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2013</a:t>
                      </a:r>
                      <a:r>
                        <a:rPr lang="ko-KR" altLang="en-US" b="1" dirty="0"/>
                        <a:t>년</a:t>
                      </a:r>
                      <a:r>
                        <a:rPr lang="en-US" altLang="ko-KR" b="1" dirty="0"/>
                        <a:t>~2017</a:t>
                      </a:r>
                      <a:r>
                        <a:rPr lang="ko-KR" altLang="en-US" b="1" dirty="0"/>
                        <a:t>년</a:t>
                      </a:r>
                      <a:r>
                        <a:rPr lang="en-US" altLang="ko-KR" b="1" dirty="0"/>
                        <a:t>(5</a:t>
                      </a:r>
                      <a:r>
                        <a:rPr lang="ko-KR" altLang="en-US" b="1" dirty="0"/>
                        <a:t>년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316149"/>
                  </a:ext>
                </a:extLst>
              </a:tr>
              <a:tr h="167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질환군별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지역별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환자 기본 특성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성별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연령대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거주기간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b="1" dirty="0"/>
                        <a:t>별로 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 err="1"/>
                        <a:t>일자별</a:t>
                      </a:r>
                      <a:r>
                        <a:rPr lang="ko-KR" altLang="en-US" b="1" dirty="0"/>
                        <a:t> 의료이용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외래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입원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응급의료 건수</a:t>
                      </a:r>
                      <a:r>
                        <a:rPr lang="en-US" altLang="ko-KR" b="1" dirty="0"/>
                        <a:t>) </a:t>
                      </a:r>
                      <a:r>
                        <a:rPr lang="ko-KR" altLang="en-US" b="1" dirty="0"/>
                        <a:t>건수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21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78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5987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의료이용 데이터 소개 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 err="1">
                <a:solidFill>
                  <a:srgbClr val="F1A197"/>
                </a:solidFill>
              </a:rPr>
              <a:t>환경성</a:t>
            </a:r>
            <a:r>
              <a:rPr lang="ko-KR" altLang="en-US" sz="1100" kern="0" dirty="0">
                <a:solidFill>
                  <a:srgbClr val="F1A197"/>
                </a:solidFill>
              </a:rPr>
              <a:t> 질환 데이터 소개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1A1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7">
            <a:extLst>
              <a:ext uri="{FF2B5EF4-FFF2-40B4-BE49-F238E27FC236}">
                <a16:creationId xmlns:a16="http://schemas.microsoft.com/office/drawing/2014/main" id="{A8BEE110-5156-A08A-3DDA-6CA386127CDD}"/>
              </a:ext>
            </a:extLst>
          </p:cNvPr>
          <p:cNvSpPr/>
          <p:nvPr/>
        </p:nvSpPr>
        <p:spPr>
          <a:xfrm>
            <a:off x="751840" y="1273519"/>
            <a:ext cx="10688320" cy="494734"/>
          </a:xfrm>
          <a:prstGeom prst="roundRect">
            <a:avLst/>
          </a:prstGeom>
          <a:solidFill>
            <a:srgbClr val="010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/>
              <a:t>DB </a:t>
            </a:r>
            <a:r>
              <a:rPr kumimoji="1" lang="ko-KR" altLang="en-US" b="1" dirty="0"/>
              <a:t>구축 기준</a:t>
            </a:r>
            <a:endParaRPr kumimoji="1" lang="ko-Kore-KR" altLang="en-US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81278FB-8697-F1B4-8ACC-1C95FAA34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92979"/>
              </p:ext>
            </p:extLst>
          </p:nvPr>
        </p:nvGraphicFramePr>
        <p:xfrm>
          <a:off x="1402075" y="2442772"/>
          <a:ext cx="9387847" cy="3859368"/>
        </p:xfrm>
        <a:graphic>
          <a:graphicData uri="http://schemas.openxmlformats.org/drawingml/2006/table">
            <a:tbl>
              <a:tblPr/>
              <a:tblGrid>
                <a:gridCol w="1138313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1248258">
                  <a:extLst>
                    <a:ext uri="{9D8B030D-6E8A-4147-A177-3AD203B41FA5}">
                      <a16:colId xmlns:a16="http://schemas.microsoft.com/office/drawing/2014/main" val="1442652484"/>
                    </a:ext>
                  </a:extLst>
                </a:gridCol>
                <a:gridCol w="1512356">
                  <a:extLst>
                    <a:ext uri="{9D8B030D-6E8A-4147-A177-3AD203B41FA5}">
                      <a16:colId xmlns:a16="http://schemas.microsoft.com/office/drawing/2014/main" val="1664849072"/>
                    </a:ext>
                  </a:extLst>
                </a:gridCol>
                <a:gridCol w="1138313">
                  <a:extLst>
                    <a:ext uri="{9D8B030D-6E8A-4147-A177-3AD203B41FA5}">
                      <a16:colId xmlns:a16="http://schemas.microsoft.com/office/drawing/2014/main" val="3286166374"/>
                    </a:ext>
                  </a:extLst>
                </a:gridCol>
                <a:gridCol w="1138313">
                  <a:extLst>
                    <a:ext uri="{9D8B030D-6E8A-4147-A177-3AD203B41FA5}">
                      <a16:colId xmlns:a16="http://schemas.microsoft.com/office/drawing/2014/main" val="2426184906"/>
                    </a:ext>
                  </a:extLst>
                </a:gridCol>
                <a:gridCol w="3212294">
                  <a:extLst>
                    <a:ext uri="{9D8B030D-6E8A-4147-A177-3AD203B41FA5}">
                      <a16:colId xmlns:a16="http://schemas.microsoft.com/office/drawing/2014/main" val="517293598"/>
                    </a:ext>
                  </a:extLst>
                </a:gridCol>
              </a:tblGrid>
              <a:tr h="32542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순번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변수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변수명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형식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길이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비고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31322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(1)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DT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날짜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문자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20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31322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(2)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DAY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요일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숫자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8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월요일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/ 2: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화요일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/ ... 7: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일요일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147511"/>
                  </a:ext>
                </a:extLst>
              </a:tr>
              <a:tr h="31322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(3)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ADDR_NUM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주소 일련번호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숫자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8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729718"/>
                  </a:ext>
                </a:extLst>
              </a:tr>
              <a:tr h="31322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(4)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AGE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연령대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숫자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4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0: 0~4</a:t>
                      </a:r>
                      <a:r>
                        <a:rPr lang="ko-KR" altLang="en-US" sz="1400" kern="0" spc="-4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세</a:t>
                      </a:r>
                      <a:r>
                        <a:rPr lang="en-US" altLang="ko-KR" sz="1400" kern="0" spc="-4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/ 5 : 5~9</a:t>
                      </a:r>
                      <a:r>
                        <a:rPr lang="ko-KR" altLang="en-US" sz="1400" kern="0" spc="-4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세 </a:t>
                      </a:r>
                      <a:r>
                        <a:rPr lang="en-US" altLang="ko-KR" sz="1400" kern="0" spc="-4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... 80 : 80</a:t>
                      </a:r>
                      <a:r>
                        <a:rPr lang="ko-KR" altLang="en-US" sz="1400" kern="0" spc="-4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세 이상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91979"/>
                  </a:ext>
                </a:extLst>
              </a:tr>
              <a:tr h="31322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(5)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SEX_TYPE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성별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숫자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 :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남성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/ 2 :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여성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765947"/>
                  </a:ext>
                </a:extLst>
              </a:tr>
              <a:tr h="31322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(6)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SYD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거주기간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숫자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8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 : 1</a:t>
                      </a: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년 미만</a:t>
                      </a:r>
                      <a:r>
                        <a:rPr lang="en-US" altLang="ko-KR" sz="1400" kern="0" spc="-2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/ 2 : 1~4</a:t>
                      </a: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년</a:t>
                      </a:r>
                      <a:r>
                        <a:rPr lang="en-US" altLang="ko-KR" sz="1400" kern="0" spc="-2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/ 3 : 5</a:t>
                      </a: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년 이상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27025"/>
                  </a:ext>
                </a:extLst>
              </a:tr>
              <a:tr h="31322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(7)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OUT_CNT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외래 건수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숫자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8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83382"/>
                  </a:ext>
                </a:extLst>
              </a:tr>
              <a:tr h="48813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(8)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IN_CNT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요양개시일 기준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입원 건수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숫자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945455"/>
                  </a:ext>
                </a:extLst>
              </a:tr>
              <a:tr h="48813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(9)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IN_CNT2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입원기간 기준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입원 건수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숫자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296692"/>
                  </a:ext>
                </a:extLst>
              </a:tr>
              <a:tr h="30508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(10)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EM_CNT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응급의료 건수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숫자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133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5F433DF-C5C5-5569-A007-D7DA466AFB26}"/>
              </a:ext>
            </a:extLst>
          </p:cNvPr>
          <p:cNvSpPr txBox="1"/>
          <p:nvPr/>
        </p:nvSpPr>
        <p:spPr>
          <a:xfrm>
            <a:off x="2617354" y="1928541"/>
            <a:ext cx="69572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환자 기본 특성은 의료이용 요양개시 연월에 해당하는 자격 정보 기준</a:t>
            </a:r>
          </a:p>
        </p:txBody>
      </p:sp>
    </p:spTree>
    <p:extLst>
      <p:ext uri="{BB962C8B-B14F-4D97-AF65-F5344CB8AC3E}">
        <p14:creationId xmlns:p14="http://schemas.microsoft.com/office/powerpoint/2010/main" val="20906074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5987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의료이용 데이터 소개 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 err="1">
                <a:solidFill>
                  <a:srgbClr val="F1A197"/>
                </a:solidFill>
              </a:rPr>
              <a:t>환경성</a:t>
            </a:r>
            <a:r>
              <a:rPr lang="ko-KR" altLang="en-US" sz="1100" kern="0" dirty="0">
                <a:solidFill>
                  <a:srgbClr val="F1A197"/>
                </a:solidFill>
              </a:rPr>
              <a:t> 질환 데이터 소개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1A1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7">
            <a:extLst>
              <a:ext uri="{FF2B5EF4-FFF2-40B4-BE49-F238E27FC236}">
                <a16:creationId xmlns:a16="http://schemas.microsoft.com/office/drawing/2014/main" id="{A8BEE110-5156-A08A-3DDA-6CA386127CDD}"/>
              </a:ext>
            </a:extLst>
          </p:cNvPr>
          <p:cNvSpPr/>
          <p:nvPr/>
        </p:nvSpPr>
        <p:spPr>
          <a:xfrm>
            <a:off x="751840" y="1273519"/>
            <a:ext cx="10688320" cy="494734"/>
          </a:xfrm>
          <a:prstGeom prst="roundRect">
            <a:avLst/>
          </a:prstGeom>
          <a:solidFill>
            <a:srgbClr val="010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/>
              <a:t>2017</a:t>
            </a:r>
            <a:r>
              <a:rPr kumimoji="1" lang="ko-KR" altLang="en-US" b="1" dirty="0"/>
              <a:t>년 아토피 데이터 예시</a:t>
            </a:r>
            <a:endParaRPr kumimoji="1" lang="ko-Kore-KR" altLang="en-US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F079DD9-4514-4F36-60A7-F5DEC7805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87750"/>
              </p:ext>
            </p:extLst>
          </p:nvPr>
        </p:nvGraphicFramePr>
        <p:xfrm>
          <a:off x="1662398" y="2016061"/>
          <a:ext cx="8867203" cy="43431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14525">
                  <a:extLst>
                    <a:ext uri="{9D8B030D-6E8A-4147-A177-3AD203B41FA5}">
                      <a16:colId xmlns:a16="http://schemas.microsoft.com/office/drawing/2014/main" val="1339609188"/>
                    </a:ext>
                  </a:extLst>
                </a:gridCol>
                <a:gridCol w="855528">
                  <a:extLst>
                    <a:ext uri="{9D8B030D-6E8A-4147-A177-3AD203B41FA5}">
                      <a16:colId xmlns:a16="http://schemas.microsoft.com/office/drawing/2014/main" val="1250247151"/>
                    </a:ext>
                  </a:extLst>
                </a:gridCol>
                <a:gridCol w="552631">
                  <a:extLst>
                    <a:ext uri="{9D8B030D-6E8A-4147-A177-3AD203B41FA5}">
                      <a16:colId xmlns:a16="http://schemas.microsoft.com/office/drawing/2014/main" val="3723093305"/>
                    </a:ext>
                  </a:extLst>
                </a:gridCol>
                <a:gridCol w="1154752">
                  <a:extLst>
                    <a:ext uri="{9D8B030D-6E8A-4147-A177-3AD203B41FA5}">
                      <a16:colId xmlns:a16="http://schemas.microsoft.com/office/drawing/2014/main" val="1966086794"/>
                    </a:ext>
                  </a:extLst>
                </a:gridCol>
                <a:gridCol w="717595">
                  <a:extLst>
                    <a:ext uri="{9D8B030D-6E8A-4147-A177-3AD203B41FA5}">
                      <a16:colId xmlns:a16="http://schemas.microsoft.com/office/drawing/2014/main" val="662459785"/>
                    </a:ext>
                  </a:extLst>
                </a:gridCol>
                <a:gridCol w="981540">
                  <a:extLst>
                    <a:ext uri="{9D8B030D-6E8A-4147-A177-3AD203B41FA5}">
                      <a16:colId xmlns:a16="http://schemas.microsoft.com/office/drawing/2014/main" val="4057222574"/>
                    </a:ext>
                  </a:extLst>
                </a:gridCol>
                <a:gridCol w="833070">
                  <a:extLst>
                    <a:ext uri="{9D8B030D-6E8A-4147-A177-3AD203B41FA5}">
                      <a16:colId xmlns:a16="http://schemas.microsoft.com/office/drawing/2014/main" val="316439193"/>
                    </a:ext>
                  </a:extLst>
                </a:gridCol>
                <a:gridCol w="1039232">
                  <a:extLst>
                    <a:ext uri="{9D8B030D-6E8A-4147-A177-3AD203B41FA5}">
                      <a16:colId xmlns:a16="http://schemas.microsoft.com/office/drawing/2014/main" val="1972068937"/>
                    </a:ext>
                  </a:extLst>
                </a:gridCol>
                <a:gridCol w="806110">
                  <a:extLst>
                    <a:ext uri="{9D8B030D-6E8A-4147-A177-3AD203B41FA5}">
                      <a16:colId xmlns:a16="http://schemas.microsoft.com/office/drawing/2014/main" val="401271399"/>
                    </a:ext>
                  </a:extLst>
                </a:gridCol>
                <a:gridCol w="806110">
                  <a:extLst>
                    <a:ext uri="{9D8B030D-6E8A-4147-A177-3AD203B41FA5}">
                      <a16:colId xmlns:a16="http://schemas.microsoft.com/office/drawing/2014/main" val="1572614371"/>
                    </a:ext>
                  </a:extLst>
                </a:gridCol>
                <a:gridCol w="806110">
                  <a:extLst>
                    <a:ext uri="{9D8B030D-6E8A-4147-A177-3AD203B41FA5}">
                      <a16:colId xmlns:a16="http://schemas.microsoft.com/office/drawing/2014/main" val="4156633434"/>
                    </a:ext>
                  </a:extLst>
                </a:gridCol>
              </a:tblGrid>
              <a:tr h="394836">
                <a:tc>
                  <a:txBody>
                    <a:bodyPr/>
                    <a:lstStyle/>
                    <a:p>
                      <a:pPr algn="ctr"/>
                      <a:endParaRPr lang="ko-Kore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DT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DAY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ADDR_NUM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SEX_TYPE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SYD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OUT_CNT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IN_CNT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IN_CNT2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EM_CNT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042484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20170101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3488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600647252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20170101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3429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4180281089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20170101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3432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958287385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20170101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3440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4259965761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20170101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3374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934661786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20170101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2777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279491752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20170101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2778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57887826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20170101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2779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945889081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20170101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2780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295691512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20170101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2781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03566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19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5987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전국민 데이터 소개 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 err="1">
                <a:solidFill>
                  <a:srgbClr val="F1A197"/>
                </a:solidFill>
              </a:rPr>
              <a:t>환경성</a:t>
            </a:r>
            <a:r>
              <a:rPr lang="ko-KR" altLang="en-US" sz="1100" kern="0" dirty="0">
                <a:solidFill>
                  <a:srgbClr val="F1A197"/>
                </a:solidFill>
              </a:rPr>
              <a:t> 질환 데이터 소개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1A1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7">
            <a:extLst>
              <a:ext uri="{FF2B5EF4-FFF2-40B4-BE49-F238E27FC236}">
                <a16:creationId xmlns:a16="http://schemas.microsoft.com/office/drawing/2014/main" id="{A8BEE110-5156-A08A-3DDA-6CA386127CDD}"/>
              </a:ext>
            </a:extLst>
          </p:cNvPr>
          <p:cNvSpPr/>
          <p:nvPr/>
        </p:nvSpPr>
        <p:spPr>
          <a:xfrm>
            <a:off x="751840" y="1273519"/>
            <a:ext cx="10688320" cy="494734"/>
          </a:xfrm>
          <a:prstGeom prst="roundRect">
            <a:avLst/>
          </a:prstGeom>
          <a:solidFill>
            <a:srgbClr val="010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/>
              <a:t>DB </a:t>
            </a:r>
            <a:r>
              <a:rPr kumimoji="1" lang="ko-KR" altLang="en-US" b="1" dirty="0"/>
              <a:t>구축 개요</a:t>
            </a:r>
            <a:endParaRPr kumimoji="1" lang="ko-Kore-KR" altLang="en-US" b="1" dirty="0"/>
          </a:p>
        </p:txBody>
      </p: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C044E12B-9E84-6D32-D869-3D4FC67C0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835698"/>
              </p:ext>
            </p:extLst>
          </p:nvPr>
        </p:nvGraphicFramePr>
        <p:xfrm>
          <a:off x="995960" y="2407026"/>
          <a:ext cx="10200079" cy="359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15">
                  <a:extLst>
                    <a:ext uri="{9D8B030D-6E8A-4147-A177-3AD203B41FA5}">
                      <a16:colId xmlns:a16="http://schemas.microsoft.com/office/drawing/2014/main" val="498999947"/>
                    </a:ext>
                  </a:extLst>
                </a:gridCol>
                <a:gridCol w="8295064">
                  <a:extLst>
                    <a:ext uri="{9D8B030D-6E8A-4147-A177-3AD203B41FA5}">
                      <a16:colId xmlns:a16="http://schemas.microsoft.com/office/drawing/2014/main" val="285176409"/>
                    </a:ext>
                  </a:extLst>
                </a:gridCol>
              </a:tblGrid>
              <a:tr h="957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대상자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전국민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연도별 </a:t>
                      </a:r>
                      <a:r>
                        <a:rPr lang="en-US" altLang="ko-KR" b="1" dirty="0"/>
                        <a:t>12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일 기준으로 자격 정보가 있는 사람</a:t>
                      </a:r>
                      <a:r>
                        <a:rPr lang="en-US" altLang="ko-KR" b="1" dirty="0"/>
                        <a:t>),</a:t>
                      </a:r>
                    </a:p>
                    <a:p>
                      <a:pPr algn="ctr" latinLnBrk="1"/>
                      <a:r>
                        <a:rPr lang="ko-KR" altLang="en-US" b="1" dirty="0" err="1"/>
                        <a:t>실인원</a:t>
                      </a:r>
                      <a:r>
                        <a:rPr lang="ko-KR" altLang="en-US" b="1" dirty="0"/>
                        <a:t> 수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연도별 해당 상병으로 진료 받은 사람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994070"/>
                  </a:ext>
                </a:extLst>
              </a:tr>
              <a:tr h="957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구축연도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2013</a:t>
                      </a:r>
                      <a:r>
                        <a:rPr lang="ko-KR" altLang="en-US" b="1" dirty="0"/>
                        <a:t>년</a:t>
                      </a:r>
                      <a:r>
                        <a:rPr lang="en-US" altLang="ko-KR" b="1" dirty="0"/>
                        <a:t>~2017</a:t>
                      </a:r>
                      <a:r>
                        <a:rPr lang="ko-KR" altLang="en-US" b="1" dirty="0"/>
                        <a:t>년</a:t>
                      </a:r>
                      <a:r>
                        <a:rPr lang="en-US" altLang="ko-KR" b="1" dirty="0"/>
                        <a:t>(5</a:t>
                      </a:r>
                      <a:r>
                        <a:rPr lang="ko-KR" altLang="en-US" b="1" dirty="0"/>
                        <a:t>년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316149"/>
                  </a:ext>
                </a:extLst>
              </a:tr>
              <a:tr h="167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지역별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주소코드 및 </a:t>
                      </a:r>
                      <a:r>
                        <a:rPr lang="ko-KR" altLang="en-US" b="1" dirty="0" err="1"/>
                        <a:t>주소일련번호</a:t>
                      </a:r>
                      <a:r>
                        <a:rPr lang="en-US" altLang="ko-KR" b="1" dirty="0"/>
                        <a:t>), </a:t>
                      </a:r>
                      <a:r>
                        <a:rPr lang="ko-KR" altLang="en-US" b="1" dirty="0"/>
                        <a:t>환자 기본 </a:t>
                      </a:r>
                      <a:r>
                        <a:rPr lang="ko-KR" altLang="en-US" b="1" dirty="0" err="1"/>
                        <a:t>특성별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성별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연령대</a:t>
                      </a:r>
                      <a:r>
                        <a:rPr lang="en-US" altLang="ko-KR" b="1" dirty="0"/>
                        <a:t>), </a:t>
                      </a:r>
                    </a:p>
                    <a:p>
                      <a:pPr algn="ctr" latinLnBrk="1"/>
                      <a:r>
                        <a:rPr lang="ko-KR" altLang="en-US" b="1" dirty="0"/>
                        <a:t>연도별 전국민 거주 인원 수 및 해당 상병 진료 </a:t>
                      </a:r>
                      <a:r>
                        <a:rPr lang="ko-KR" altLang="en-US" b="1" dirty="0" err="1"/>
                        <a:t>실인원</a:t>
                      </a:r>
                      <a:r>
                        <a:rPr lang="ko-KR" altLang="en-US" b="1" dirty="0"/>
                        <a:t>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21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7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5987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전국민 데이터 소개 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 err="1">
                <a:solidFill>
                  <a:srgbClr val="F1A197"/>
                </a:solidFill>
              </a:rPr>
              <a:t>환경성</a:t>
            </a:r>
            <a:r>
              <a:rPr lang="ko-KR" altLang="en-US" sz="1100" kern="0" dirty="0">
                <a:solidFill>
                  <a:srgbClr val="F1A197"/>
                </a:solidFill>
              </a:rPr>
              <a:t> 질환 데이터 소개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1A1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7">
            <a:extLst>
              <a:ext uri="{FF2B5EF4-FFF2-40B4-BE49-F238E27FC236}">
                <a16:creationId xmlns:a16="http://schemas.microsoft.com/office/drawing/2014/main" id="{A8BEE110-5156-A08A-3DDA-6CA386127CDD}"/>
              </a:ext>
            </a:extLst>
          </p:cNvPr>
          <p:cNvSpPr/>
          <p:nvPr/>
        </p:nvSpPr>
        <p:spPr>
          <a:xfrm>
            <a:off x="751840" y="1273519"/>
            <a:ext cx="10688320" cy="494734"/>
          </a:xfrm>
          <a:prstGeom prst="roundRect">
            <a:avLst/>
          </a:prstGeom>
          <a:solidFill>
            <a:srgbClr val="010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/>
              <a:t>DB </a:t>
            </a:r>
            <a:r>
              <a:rPr kumimoji="1" lang="ko-KR" altLang="en-US" b="1" dirty="0"/>
              <a:t>구축 기준</a:t>
            </a:r>
            <a:endParaRPr kumimoji="1" lang="ko-Kore-KR" altLang="en-US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064EBB6-1767-3024-826A-B5587FC5F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57758"/>
              </p:ext>
            </p:extLst>
          </p:nvPr>
        </p:nvGraphicFramePr>
        <p:xfrm>
          <a:off x="1143244" y="1991754"/>
          <a:ext cx="9905511" cy="4535655"/>
        </p:xfrm>
        <a:graphic>
          <a:graphicData uri="http://schemas.openxmlformats.org/drawingml/2006/table">
            <a:tbl>
              <a:tblPr/>
              <a:tblGrid>
                <a:gridCol w="614462">
                  <a:extLst>
                    <a:ext uri="{9D8B030D-6E8A-4147-A177-3AD203B41FA5}">
                      <a16:colId xmlns:a16="http://schemas.microsoft.com/office/drawing/2014/main" val="317970904"/>
                    </a:ext>
                  </a:extLst>
                </a:gridCol>
                <a:gridCol w="1149921">
                  <a:extLst>
                    <a:ext uri="{9D8B030D-6E8A-4147-A177-3AD203B41FA5}">
                      <a16:colId xmlns:a16="http://schemas.microsoft.com/office/drawing/2014/main" val="1655100661"/>
                    </a:ext>
                  </a:extLst>
                </a:gridCol>
                <a:gridCol w="2457847">
                  <a:extLst>
                    <a:ext uri="{9D8B030D-6E8A-4147-A177-3AD203B41FA5}">
                      <a16:colId xmlns:a16="http://schemas.microsoft.com/office/drawing/2014/main" val="284023727"/>
                    </a:ext>
                  </a:extLst>
                </a:gridCol>
                <a:gridCol w="807579">
                  <a:extLst>
                    <a:ext uri="{9D8B030D-6E8A-4147-A177-3AD203B41FA5}">
                      <a16:colId xmlns:a16="http://schemas.microsoft.com/office/drawing/2014/main" val="963591143"/>
                    </a:ext>
                  </a:extLst>
                </a:gridCol>
                <a:gridCol w="869025">
                  <a:extLst>
                    <a:ext uri="{9D8B030D-6E8A-4147-A177-3AD203B41FA5}">
                      <a16:colId xmlns:a16="http://schemas.microsoft.com/office/drawing/2014/main" val="526261428"/>
                    </a:ext>
                  </a:extLst>
                </a:gridCol>
                <a:gridCol w="4006677">
                  <a:extLst>
                    <a:ext uri="{9D8B030D-6E8A-4147-A177-3AD203B41FA5}">
                      <a16:colId xmlns:a16="http://schemas.microsoft.com/office/drawing/2014/main" val="4252702715"/>
                    </a:ext>
                  </a:extLst>
                </a:gridCol>
              </a:tblGrid>
              <a:tr h="29779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순번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변수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변수명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형식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길이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비고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337102"/>
                  </a:ext>
                </a:extLst>
              </a:tr>
              <a:tr h="38622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(1)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ADDR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주소코드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문자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16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행정안전부 주소코드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한양중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706772"/>
                  </a:ext>
                </a:extLst>
              </a:tr>
              <a:tr h="38622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(2)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NUM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주소 일련번호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숫자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8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주소 통합 기준에 따라 재부여 된 주소 일련번호로 통합된 주소들은 하나의 일련번호로 입력</a:t>
                      </a:r>
                      <a:endParaRPr lang="en-US" sz="1300" b="0" kern="0" spc="0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한양중고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091674"/>
                  </a:ext>
                </a:extLst>
              </a:tr>
              <a:tr h="28290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(3)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SD_NM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시도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주소명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문자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100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345274"/>
                  </a:ext>
                </a:extLst>
              </a:tr>
              <a:tr h="28290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(4)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SGG_NM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군구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주소명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문자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100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586153"/>
                  </a:ext>
                </a:extLst>
              </a:tr>
              <a:tr h="28290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(5)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EMD_NM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읍면동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주소명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문자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100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720843"/>
                  </a:ext>
                </a:extLst>
              </a:tr>
              <a:tr h="531058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(6)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AGE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연령대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숫자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8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0: 0~4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/ 5 : 5~9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세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... 80 : 80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세 이상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861536"/>
                  </a:ext>
                </a:extLst>
              </a:tr>
              <a:tr h="476478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(7)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SEX_TYPE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성별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문자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2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 :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남성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</a:rPr>
                        <a:t>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</a:rPr>
                        <a:t>/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</a:rPr>
                        <a:t>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2 :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여성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771668"/>
                  </a:ext>
                </a:extLst>
              </a:tr>
              <a:tr h="306028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(8)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CNT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해당 지역 거주 인원수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숫자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8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99016"/>
                  </a:ext>
                </a:extLst>
              </a:tr>
              <a:tr h="306028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(9)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INOUT_CNT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입원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‧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외래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실인원수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숫자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8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100445"/>
                  </a:ext>
                </a:extLst>
              </a:tr>
              <a:tr h="28290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(10)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OUT_CNT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외래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실인원수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숫자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8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404159"/>
                  </a:ext>
                </a:extLst>
              </a:tr>
              <a:tr h="28290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(11)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INP_CNT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입원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실인원수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숫자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8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126705"/>
                  </a:ext>
                </a:extLst>
              </a:tr>
              <a:tr h="28290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(12)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EM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응급의료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실인원수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숫자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8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907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62060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5987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전국민 데이터 소개 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 err="1">
                <a:solidFill>
                  <a:srgbClr val="F1A197"/>
                </a:solidFill>
              </a:rPr>
              <a:t>환경성</a:t>
            </a:r>
            <a:r>
              <a:rPr lang="ko-KR" altLang="en-US" sz="1100" kern="0" dirty="0">
                <a:solidFill>
                  <a:srgbClr val="F1A197"/>
                </a:solidFill>
              </a:rPr>
              <a:t> 질환 데이터 소개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1A1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7">
            <a:extLst>
              <a:ext uri="{FF2B5EF4-FFF2-40B4-BE49-F238E27FC236}">
                <a16:creationId xmlns:a16="http://schemas.microsoft.com/office/drawing/2014/main" id="{A8BEE110-5156-A08A-3DDA-6CA386127CDD}"/>
              </a:ext>
            </a:extLst>
          </p:cNvPr>
          <p:cNvSpPr/>
          <p:nvPr/>
        </p:nvSpPr>
        <p:spPr>
          <a:xfrm>
            <a:off x="751840" y="1273519"/>
            <a:ext cx="10688320" cy="494734"/>
          </a:xfrm>
          <a:prstGeom prst="roundRect">
            <a:avLst/>
          </a:prstGeom>
          <a:solidFill>
            <a:srgbClr val="010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/>
              <a:t>2017</a:t>
            </a:r>
            <a:r>
              <a:rPr kumimoji="1" lang="ko-KR" altLang="en-US" b="1" dirty="0"/>
              <a:t>년 전국민 데이터 예시</a:t>
            </a:r>
            <a:endParaRPr kumimoji="1" lang="ko-Kore-KR" altLang="en-US" b="1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CA5A520B-0922-2457-054F-0842B4FC8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720503"/>
              </p:ext>
            </p:extLst>
          </p:nvPr>
        </p:nvGraphicFramePr>
        <p:xfrm>
          <a:off x="1174143" y="2009895"/>
          <a:ext cx="9843713" cy="43431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445">
                  <a:extLst>
                    <a:ext uri="{9D8B030D-6E8A-4147-A177-3AD203B41FA5}">
                      <a16:colId xmlns:a16="http://schemas.microsoft.com/office/drawing/2014/main" val="1339609188"/>
                    </a:ext>
                  </a:extLst>
                </a:gridCol>
                <a:gridCol w="803630">
                  <a:extLst>
                    <a:ext uri="{9D8B030D-6E8A-4147-A177-3AD203B41FA5}">
                      <a16:colId xmlns:a16="http://schemas.microsoft.com/office/drawing/2014/main" val="1250247151"/>
                    </a:ext>
                  </a:extLst>
                </a:gridCol>
                <a:gridCol w="574155">
                  <a:extLst>
                    <a:ext uri="{9D8B030D-6E8A-4147-A177-3AD203B41FA5}">
                      <a16:colId xmlns:a16="http://schemas.microsoft.com/office/drawing/2014/main" val="3723093305"/>
                    </a:ext>
                  </a:extLst>
                </a:gridCol>
                <a:gridCol w="804299">
                  <a:extLst>
                    <a:ext uri="{9D8B030D-6E8A-4147-A177-3AD203B41FA5}">
                      <a16:colId xmlns:a16="http://schemas.microsoft.com/office/drawing/2014/main" val="1966086794"/>
                    </a:ext>
                  </a:extLst>
                </a:gridCol>
                <a:gridCol w="899417">
                  <a:extLst>
                    <a:ext uri="{9D8B030D-6E8A-4147-A177-3AD203B41FA5}">
                      <a16:colId xmlns:a16="http://schemas.microsoft.com/office/drawing/2014/main" val="662459785"/>
                    </a:ext>
                  </a:extLst>
                </a:gridCol>
                <a:gridCol w="861099">
                  <a:extLst>
                    <a:ext uri="{9D8B030D-6E8A-4147-A177-3AD203B41FA5}">
                      <a16:colId xmlns:a16="http://schemas.microsoft.com/office/drawing/2014/main" val="4057222574"/>
                    </a:ext>
                  </a:extLst>
                </a:gridCol>
                <a:gridCol w="500932">
                  <a:extLst>
                    <a:ext uri="{9D8B030D-6E8A-4147-A177-3AD203B41FA5}">
                      <a16:colId xmlns:a16="http://schemas.microsoft.com/office/drawing/2014/main" val="316439193"/>
                    </a:ext>
                  </a:extLst>
                </a:gridCol>
                <a:gridCol w="930303">
                  <a:extLst>
                    <a:ext uri="{9D8B030D-6E8A-4147-A177-3AD203B41FA5}">
                      <a16:colId xmlns:a16="http://schemas.microsoft.com/office/drawing/2014/main" val="1972068937"/>
                    </a:ext>
                  </a:extLst>
                </a:gridCol>
                <a:gridCol w="739471">
                  <a:extLst>
                    <a:ext uri="{9D8B030D-6E8A-4147-A177-3AD203B41FA5}">
                      <a16:colId xmlns:a16="http://schemas.microsoft.com/office/drawing/2014/main" val="401271399"/>
                    </a:ext>
                  </a:extLst>
                </a:gridCol>
                <a:gridCol w="1009816">
                  <a:extLst>
                    <a:ext uri="{9D8B030D-6E8A-4147-A177-3AD203B41FA5}">
                      <a16:colId xmlns:a16="http://schemas.microsoft.com/office/drawing/2014/main" val="1572614371"/>
                    </a:ext>
                  </a:extLst>
                </a:gridCol>
                <a:gridCol w="910728">
                  <a:extLst>
                    <a:ext uri="{9D8B030D-6E8A-4147-A177-3AD203B41FA5}">
                      <a16:colId xmlns:a16="http://schemas.microsoft.com/office/drawing/2014/main" val="3670121512"/>
                    </a:ext>
                  </a:extLst>
                </a:gridCol>
                <a:gridCol w="878315">
                  <a:extLst>
                    <a:ext uri="{9D8B030D-6E8A-4147-A177-3AD203B41FA5}">
                      <a16:colId xmlns:a16="http://schemas.microsoft.com/office/drawing/2014/main" val="291699629"/>
                    </a:ext>
                  </a:extLst>
                </a:gridCol>
                <a:gridCol w="636103">
                  <a:extLst>
                    <a:ext uri="{9D8B030D-6E8A-4147-A177-3AD203B41FA5}">
                      <a16:colId xmlns:a16="http://schemas.microsoft.com/office/drawing/2014/main" val="4156633434"/>
                    </a:ext>
                  </a:extLst>
                </a:gridCol>
              </a:tblGrid>
              <a:tr h="394836">
                <a:tc>
                  <a:txBody>
                    <a:bodyPr/>
                    <a:lstStyle/>
                    <a:p>
                      <a:pPr algn="ctr"/>
                      <a:endParaRPr lang="ko-Kore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SD_NM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SGG_NM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EMD_NM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SEX_TYPE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INOUT_CNT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OUT_CNT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INP_CNT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EM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042484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47113360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3005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경상북도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포항시 북구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기북면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600647252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47170420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3071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경상북도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안동시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도산면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4180281089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47250440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3162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경상북도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상주시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effectLst/>
                        </a:rPr>
                        <a:t>은척면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958287385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48890320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3654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경상남도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합천군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effectLst/>
                        </a:rPr>
                        <a:t>묘산면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4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4259965761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47720360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3210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경상북도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군위군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effectLst/>
                        </a:rPr>
                        <a:t>산성면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934661786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48880380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3648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경상남도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거창군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남하면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279491752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48890380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3660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경상남도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합천군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effectLst/>
                        </a:rPr>
                        <a:t>덕곡면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4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57887826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47840310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3276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경상북도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성주군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effectLst/>
                        </a:rPr>
                        <a:t>선남면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20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235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945889081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47730390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3221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경상북도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의성군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비안면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295691512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48720400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3553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경상남도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의령군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봉수면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35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03566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47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5987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주소코드 매핑 테이블 소개 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 err="1">
                <a:solidFill>
                  <a:srgbClr val="F1A197"/>
                </a:solidFill>
              </a:rPr>
              <a:t>환경성</a:t>
            </a:r>
            <a:r>
              <a:rPr lang="ko-KR" altLang="en-US" sz="1100" kern="0" dirty="0">
                <a:solidFill>
                  <a:srgbClr val="F1A197"/>
                </a:solidFill>
              </a:rPr>
              <a:t> 질환 데이터 소개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1A1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7">
            <a:extLst>
              <a:ext uri="{FF2B5EF4-FFF2-40B4-BE49-F238E27FC236}">
                <a16:creationId xmlns:a16="http://schemas.microsoft.com/office/drawing/2014/main" id="{A8BEE110-5156-A08A-3DDA-6CA386127CDD}"/>
              </a:ext>
            </a:extLst>
          </p:cNvPr>
          <p:cNvSpPr/>
          <p:nvPr/>
        </p:nvSpPr>
        <p:spPr>
          <a:xfrm>
            <a:off x="751840" y="1273519"/>
            <a:ext cx="10688320" cy="494734"/>
          </a:xfrm>
          <a:prstGeom prst="roundRect">
            <a:avLst/>
          </a:prstGeom>
          <a:solidFill>
            <a:srgbClr val="010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/>
              <a:t>DB </a:t>
            </a:r>
            <a:r>
              <a:rPr kumimoji="1" lang="ko-KR" altLang="en-US" b="1" dirty="0"/>
              <a:t>구축 개요</a:t>
            </a:r>
            <a:endParaRPr kumimoji="1" lang="ko-Kore-KR" altLang="en-US" b="1" dirty="0"/>
          </a:p>
        </p:txBody>
      </p: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C044E12B-9E84-6D32-D869-3D4FC67C0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42899"/>
              </p:ext>
            </p:extLst>
          </p:nvPr>
        </p:nvGraphicFramePr>
        <p:xfrm>
          <a:off x="995960" y="3256047"/>
          <a:ext cx="10200079" cy="84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15">
                  <a:extLst>
                    <a:ext uri="{9D8B030D-6E8A-4147-A177-3AD203B41FA5}">
                      <a16:colId xmlns:a16="http://schemas.microsoft.com/office/drawing/2014/main" val="498999947"/>
                    </a:ext>
                  </a:extLst>
                </a:gridCol>
                <a:gridCol w="8295064">
                  <a:extLst>
                    <a:ext uri="{9D8B030D-6E8A-4147-A177-3AD203B41FA5}">
                      <a16:colId xmlns:a16="http://schemas.microsoft.com/office/drawing/2014/main" val="285176409"/>
                    </a:ext>
                  </a:extLst>
                </a:gridCol>
              </a:tblGrid>
              <a:tr h="846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주소코드별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주소 매핑 일련번호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주소코드 유효일자</a:t>
                      </a:r>
                      <a:r>
                        <a:rPr lang="en-US" altLang="ko-KR" b="1" dirty="0"/>
                        <a:t>, </a:t>
                      </a:r>
                    </a:p>
                    <a:p>
                      <a:pPr algn="ctr" latinLnBrk="1"/>
                      <a:r>
                        <a:rPr lang="ko-KR" altLang="en-US" b="1" dirty="0"/>
                        <a:t>거주자 평균 </a:t>
                      </a:r>
                      <a:r>
                        <a:rPr lang="ko-KR" altLang="en-US" b="1" dirty="0" err="1"/>
                        <a:t>지오코딩</a:t>
                      </a:r>
                      <a:r>
                        <a:rPr lang="ko-KR" altLang="en-US" b="1" dirty="0"/>
                        <a:t> 값</a:t>
                      </a:r>
                      <a:r>
                        <a:rPr lang="en-US" altLang="ko-KR" b="1" dirty="0"/>
                        <a:t>(X,Y</a:t>
                      </a:r>
                      <a:r>
                        <a:rPr lang="ko-KR" altLang="en-US" b="1" dirty="0"/>
                        <a:t>좌표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21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491756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3625</TotalTime>
  <Words>1443</Words>
  <Application>Microsoft Macintosh PowerPoint</Application>
  <PresentationFormat>와이드스크린</PresentationFormat>
  <Paragraphs>683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한양중고딕</vt:lpstr>
      <vt:lpstr>함초롬바탕</vt:lpstr>
      <vt:lpstr>맑은 고딕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임 병극</cp:lastModifiedBy>
  <cp:revision>147</cp:revision>
  <dcterms:created xsi:type="dcterms:W3CDTF">2021-03-04T15:47:58Z</dcterms:created>
  <dcterms:modified xsi:type="dcterms:W3CDTF">2023-01-02T18:08:00Z</dcterms:modified>
</cp:coreProperties>
</file>