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370" r:id="rId2"/>
    <p:sldId id="371" r:id="rId3"/>
    <p:sldId id="321" r:id="rId4"/>
    <p:sldId id="373" r:id="rId5"/>
    <p:sldId id="383" r:id="rId6"/>
    <p:sldId id="378" r:id="rId7"/>
    <p:sldId id="375" r:id="rId8"/>
    <p:sldId id="379" r:id="rId9"/>
    <p:sldId id="376" r:id="rId10"/>
    <p:sldId id="374" r:id="rId11"/>
    <p:sldId id="384" r:id="rId12"/>
    <p:sldId id="377" r:id="rId13"/>
    <p:sldId id="385" r:id="rId14"/>
    <p:sldId id="381" r:id="rId15"/>
    <p:sldId id="382" r:id="rId16"/>
    <p:sldId id="372" r:id="rId17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83465" autoAdjust="0"/>
  </p:normalViewPr>
  <p:slideViewPr>
    <p:cSldViewPr>
      <p:cViewPr varScale="1">
        <p:scale>
          <a:sx n="147" d="100"/>
          <a:sy n="147" d="100"/>
        </p:scale>
        <p:origin x="104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5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5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3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7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3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143C2-F79E-BC90-5782-DB733343BCE0}"/>
              </a:ext>
            </a:extLst>
          </p:cNvPr>
          <p:cNvSpPr txBox="1"/>
          <p:nvPr/>
        </p:nvSpPr>
        <p:spPr>
          <a:xfrm>
            <a:off x="3836863" y="2668515"/>
            <a:ext cx="147027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2023.01.17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학부연구생 임병극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E3E11-F2DE-34E2-2670-1DF0B76136D4}"/>
              </a:ext>
            </a:extLst>
          </p:cNvPr>
          <p:cNvSpPr txBox="1"/>
          <p:nvPr/>
        </p:nvSpPr>
        <p:spPr>
          <a:xfrm>
            <a:off x="3641296" y="22436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A4D8-D1B9-E805-821D-E27202CA561C}"/>
              </a:ext>
            </a:extLst>
          </p:cNvPr>
          <p:cNvSpPr txBox="1"/>
          <p:nvPr/>
        </p:nvSpPr>
        <p:spPr>
          <a:xfrm>
            <a:off x="5118644" y="203667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DSS </a:t>
            </a:r>
            <a:r>
              <a:rPr lang="ko-KR" altLang="en-US" sz="900" dirty="0"/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508489" y="18719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03. </a:t>
            </a:r>
            <a:r>
              <a:rPr lang="ko-KR" altLang="en-US" sz="1200" dirty="0">
                <a:latin typeface="+mn-ea"/>
              </a:rPr>
              <a:t>발병률 그래프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983AC-D58F-21E0-840B-510B273B93C6}"/>
              </a:ext>
            </a:extLst>
          </p:cNvPr>
          <p:cNvSpPr txBox="1"/>
          <p:nvPr/>
        </p:nvSpPr>
        <p:spPr>
          <a:xfrm>
            <a:off x="3217348" y="614404"/>
            <a:ext cx="2709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전국단위 월간 발병률 그래프</a:t>
            </a:r>
            <a:endParaRPr lang="en-US" altLang="ko-KR" sz="1500" b="1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64587C-8B5C-0059-8A66-F8F66AF22A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28" y="962688"/>
            <a:ext cx="6221143" cy="4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508489" y="18719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03. </a:t>
            </a:r>
            <a:r>
              <a:rPr lang="ko-KR" altLang="en-US" sz="1200" dirty="0">
                <a:latin typeface="+mn-ea"/>
              </a:rPr>
              <a:t>발병률 그래프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983AC-D58F-21E0-840B-510B273B93C6}"/>
              </a:ext>
            </a:extLst>
          </p:cNvPr>
          <p:cNvSpPr txBox="1"/>
          <p:nvPr/>
        </p:nvSpPr>
        <p:spPr>
          <a:xfrm>
            <a:off x="2850559" y="614404"/>
            <a:ext cx="34428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+mn-ea"/>
              </a:rPr>
              <a:t>기상요인과 대기오염물질 추세 그래프</a:t>
            </a:r>
            <a:endParaRPr lang="en-US" altLang="ko-KR" sz="1500" b="1" dirty="0">
              <a:latin typeface="+mn-ea"/>
            </a:endParaRPr>
          </a:p>
        </p:txBody>
      </p:sp>
      <p:pic>
        <p:nvPicPr>
          <p:cNvPr id="9" name="Picture 0">
            <a:extLst>
              <a:ext uri="{FF2B5EF4-FFF2-40B4-BE49-F238E27FC236}">
                <a16:creationId xmlns:a16="http://schemas.microsoft.com/office/drawing/2014/main" id="{8C7810BC-80B2-B9F2-5D26-53B768E8E8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9624" y="1275606"/>
            <a:ext cx="4500000" cy="320712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FCD605A-9D80-5079-5875-90650D6E7C2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8" y="1275601"/>
            <a:ext cx="4500000" cy="32116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596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4115D8-115A-F2DA-C6A0-76CF33F132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597" y="1026502"/>
            <a:ext cx="6038806" cy="3951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26F24-8137-05E6-2D96-A87861F4EF15}"/>
              </a:ext>
            </a:extLst>
          </p:cNvPr>
          <p:cNvSpPr txBox="1"/>
          <p:nvPr/>
        </p:nvSpPr>
        <p:spPr>
          <a:xfrm>
            <a:off x="2735796" y="597864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성별 및 연령 범위에 따른 발병률 그래프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F967A-3121-6C18-09FC-3A1EEDC5A309}"/>
              </a:ext>
            </a:extLst>
          </p:cNvPr>
          <p:cNvSpPr txBox="1"/>
          <p:nvPr/>
        </p:nvSpPr>
        <p:spPr>
          <a:xfrm>
            <a:off x="7508489" y="18719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03. </a:t>
            </a:r>
            <a:r>
              <a:rPr lang="ko-KR" altLang="en-US" sz="1200" dirty="0">
                <a:latin typeface="+mn-ea"/>
              </a:rPr>
              <a:t>발병률 그래프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70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F967A-3121-6C18-09FC-3A1EEDC5A309}"/>
              </a:ext>
            </a:extLst>
          </p:cNvPr>
          <p:cNvSpPr txBox="1"/>
          <p:nvPr/>
        </p:nvSpPr>
        <p:spPr>
          <a:xfrm>
            <a:off x="7508489" y="187192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04. </a:t>
            </a:r>
            <a:r>
              <a:rPr lang="ko-KR" altLang="en-US" sz="1200" dirty="0">
                <a:latin typeface="+mn-ea"/>
              </a:rPr>
              <a:t>상관관계 분석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8A4551D-8D39-0A66-E287-1029C36932E8}"/>
              </a:ext>
            </a:extLst>
          </p:cNvPr>
          <p:cNvGraphicFramePr>
            <a:graphicFrameLocks noGrp="1"/>
          </p:cNvGraphicFramePr>
          <p:nvPr/>
        </p:nvGraphicFramePr>
        <p:xfrm>
          <a:off x="225633" y="1059582"/>
          <a:ext cx="8704091" cy="3614492"/>
        </p:xfrm>
        <a:graphic>
          <a:graphicData uri="http://schemas.openxmlformats.org/drawingml/2006/table">
            <a:tbl>
              <a:tblPr/>
              <a:tblGrid>
                <a:gridCol w="85098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828292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828292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828292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828292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828292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491360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63485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Atmospheric Pressure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PM2.5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0.770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-0.641 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-0.924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-0.621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-0.928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0.619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-0.907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-0.587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-0.744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-0.762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-0.594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0.298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-0.659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0.053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-0.764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-0.806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-0.769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0.401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-0.108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0.609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0.516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-0.081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0.633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0.630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-0.336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Atmospheric Pressure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-0.280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0.411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0.857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-0.759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0.860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0.398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0.580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-0.621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-0.143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-0.292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0.106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-0.262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0.157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0.727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-0.147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0.693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0.724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0.735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-0.671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0.908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0.576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0.743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-0.630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-0.503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0.092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0.691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0.850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-0.580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0.844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-0.250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PM2.5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-0.375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E543AF1-7582-4E6E-E1D1-2B4184EE09E4}"/>
              </a:ext>
            </a:extLst>
          </p:cNvPr>
          <p:cNvSpPr txBox="1"/>
          <p:nvPr/>
        </p:nvSpPr>
        <p:spPr>
          <a:xfrm>
            <a:off x="1531341" y="597864"/>
            <a:ext cx="6081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기상요인과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대기오염물질</a:t>
            </a:r>
            <a:r>
              <a:rPr lang="en-US" altLang="ko-KR" sz="1500" b="1" dirty="0">
                <a:latin typeface="+mn-ea"/>
              </a:rPr>
              <a:t>, </a:t>
            </a:r>
            <a:r>
              <a:rPr lang="ko-KR" altLang="en-US" sz="1500" b="1" dirty="0">
                <a:latin typeface="+mn-ea"/>
              </a:rPr>
              <a:t>아토피 피부염 발병률 간의 상관관계 분석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24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F967A-3121-6C18-09FC-3A1EEDC5A309}"/>
              </a:ext>
            </a:extLst>
          </p:cNvPr>
          <p:cNvSpPr txBox="1"/>
          <p:nvPr/>
        </p:nvSpPr>
        <p:spPr>
          <a:xfrm>
            <a:off x="7508489" y="187192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04. </a:t>
            </a:r>
            <a:r>
              <a:rPr lang="ko-KR" altLang="en-US" sz="1200" dirty="0">
                <a:latin typeface="+mn-ea"/>
              </a:rPr>
              <a:t>상관관계 분석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55AB82-52C3-967A-F5EE-B12A79F8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5576"/>
              </p:ext>
            </p:extLst>
          </p:nvPr>
        </p:nvGraphicFramePr>
        <p:xfrm>
          <a:off x="1711902" y="1275606"/>
          <a:ext cx="5720196" cy="3332832"/>
        </p:xfrm>
        <a:graphic>
          <a:graphicData uri="http://schemas.openxmlformats.org/drawingml/2006/table">
            <a:tbl>
              <a:tblPr/>
              <a:tblGrid>
                <a:gridCol w="92505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959028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959028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959028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959028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959028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0.850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0.753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0.478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0.817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0.776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27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0.611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0.323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-0.019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0.487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0.522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-0.165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-0.100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-0.162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-0.482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-0.624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Atmospheric Pressure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-0.932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-0.749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-0.424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-0.846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-0.794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0.478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0.182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0.117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0.231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0.531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-0.532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-0.499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-0.150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-0.393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-0.321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-0.736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-0.778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-0.469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-0.726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-0.693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0.701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0.718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0.393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0.635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0.501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-0.801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-0.673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-0.286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-0.612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-0.641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-0.228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-0.189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-0.295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-0.258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-0.221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275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PM2.5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-0.344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-0.392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-0.429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6EF306-98AB-B00B-CC94-38CD8D28D226}"/>
              </a:ext>
            </a:extLst>
          </p:cNvPr>
          <p:cNvSpPr txBox="1"/>
          <p:nvPr/>
        </p:nvSpPr>
        <p:spPr>
          <a:xfrm>
            <a:off x="1219189" y="597864"/>
            <a:ext cx="6687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기상요인과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대기오염물질</a:t>
            </a:r>
            <a:r>
              <a:rPr lang="en-US" altLang="ko-KR" sz="1500" b="1" dirty="0">
                <a:latin typeface="+mn-ea"/>
              </a:rPr>
              <a:t>, </a:t>
            </a:r>
            <a:r>
              <a:rPr lang="ko-KR" altLang="en-US" sz="1500" b="1" dirty="0">
                <a:latin typeface="+mn-ea"/>
              </a:rPr>
              <a:t>아토피 피부염 발병률 간의 </a:t>
            </a:r>
            <a:r>
              <a:rPr lang="ko-KR" altLang="en-US" sz="1500" b="1" dirty="0" err="1">
                <a:latin typeface="+mn-ea"/>
              </a:rPr>
              <a:t>년도별</a:t>
            </a:r>
            <a:r>
              <a:rPr lang="ko-KR" altLang="en-US" sz="1500" b="1" dirty="0">
                <a:latin typeface="+mn-ea"/>
              </a:rPr>
              <a:t> 상관관계 분석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F967A-3121-6C18-09FC-3A1EEDC5A309}"/>
              </a:ext>
            </a:extLst>
          </p:cNvPr>
          <p:cNvSpPr txBox="1"/>
          <p:nvPr/>
        </p:nvSpPr>
        <p:spPr>
          <a:xfrm>
            <a:off x="7508489" y="187192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상관관계 분석</a:t>
            </a:r>
            <a:endParaRPr lang="en-US" altLang="ko-KR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51D360-3988-BEE2-1354-B11A4DD10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81450"/>
              </p:ext>
            </p:extLst>
          </p:nvPr>
        </p:nvGraphicFramePr>
        <p:xfrm>
          <a:off x="225633" y="1131590"/>
          <a:ext cx="8696060" cy="3528394"/>
        </p:xfrm>
        <a:graphic>
          <a:graphicData uri="http://schemas.openxmlformats.org/drawingml/2006/table">
            <a:tbl>
              <a:tblPr/>
              <a:tblGrid>
                <a:gridCol w="840377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2614493077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381297423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086632686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038892690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13927875"/>
                    </a:ext>
                  </a:extLst>
                </a:gridCol>
                <a:gridCol w="462099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1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광주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울산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세종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충북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충남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5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0.583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0.513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0.713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0.648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0.415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0.578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0.710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0.466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0.493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0.476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0.607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0.589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0.340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0.415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0.619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0.225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0.426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0.262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0.485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0.440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-0.126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0.399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0.240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0.002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-0.096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0.191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0.190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0.459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-0.053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0.282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0.526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-0.387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0.035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-0.303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-0.047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-0.022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0.374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-0.299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0.123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-0.031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-0.057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-0.086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0.100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-0.500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-0.077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-0.248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-0.566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Atmospheric Pressure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-0.555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-0.506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-0.738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-0.437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-0.775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-0.726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-0.446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-0.461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-0.471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-0.636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-0.555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-0.371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-0.393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-0.728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0.183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-0.061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0.132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0.220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0.204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0.075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0.038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0.153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-0.006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0.045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0.081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0.338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0.018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-0.049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-0.060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0.023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-0.550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-0.231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-0.450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-0.404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-0.617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-0.377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0.237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-0.648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-0.473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-0.543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-0.529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-0.576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-0.430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-0.367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-0.537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-0.235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0.124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-0.570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-0.433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-0.694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-0.638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-0.394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-0.158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-0.697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-0.610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-0.534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-0.512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-0.417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-0.356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-0.076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0.418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0.232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0.627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0.362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0.525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0.403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0.405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0.635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0.502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0.422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0.537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0.496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0.246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0.453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0.347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0.068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-0.294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-0.238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-0.575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-0.556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-0.412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-0.326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-0.539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-0.546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-0.642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-0.545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-0.575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-0.589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-0.449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-0.170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-0.158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-0.144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-0.216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-0.318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0.007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-0.086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-0.181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-0.274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-0.205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-0.045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-0.285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-0.216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-0.165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-0.260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-0.208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29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PM2.5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-0.168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-0.323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-0.384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-0.366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-0.599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-0.424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-0.068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-0.308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-0.383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-0.288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-0.524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-0.318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-0.573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-0.517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-0.327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-0.371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-0.259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BA352A1-06C4-E77F-1536-68DA3D71E6F7}"/>
              </a:ext>
            </a:extLst>
          </p:cNvPr>
          <p:cNvSpPr txBox="1"/>
          <p:nvPr/>
        </p:nvSpPr>
        <p:spPr>
          <a:xfrm>
            <a:off x="1228067" y="597864"/>
            <a:ext cx="6687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기상요인과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대기오염물질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아토피 피부염 발병률 간의 지역별 상관관계 분석</a:t>
            </a:r>
            <a:endParaRPr lang="en-US" altLang="ko-KR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9E919-EBAB-DBA7-6778-D0E38A598CD8}"/>
              </a:ext>
            </a:extLst>
          </p:cNvPr>
          <p:cNvSpPr txBox="1"/>
          <p:nvPr/>
        </p:nvSpPr>
        <p:spPr>
          <a:xfrm>
            <a:off x="190925" y="4707244"/>
            <a:ext cx="3084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kern="0" spc="0" dirty="0">
                <a:solidFill>
                  <a:srgbClr val="000000"/>
                </a:solidFill>
                <a:effectLst/>
                <a:latin typeface="+mn-ea"/>
              </a:rPr>
              <a:t>* 세종특별자치시는 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+mn-ea"/>
              </a:rPr>
              <a:t>2017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latin typeface="+mn-ea"/>
              </a:rPr>
              <a:t>년까지 종관기상 관측자료 없음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9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86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E919D-F9C0-A03F-95EA-06D35221687B}"/>
              </a:ext>
            </a:extLst>
          </p:cNvPr>
          <p:cNvSpPr txBox="1"/>
          <p:nvPr/>
        </p:nvSpPr>
        <p:spPr>
          <a:xfrm>
            <a:off x="3491880" y="212960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THE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32445-10A4-FC05-E624-E46037F1BEA5}"/>
              </a:ext>
            </a:extLst>
          </p:cNvPr>
          <p:cNvSpPr txBox="1"/>
          <p:nvPr/>
        </p:nvSpPr>
        <p:spPr>
          <a:xfrm>
            <a:off x="5183605" y="21296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</a:t>
            </a:r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340-6A7A-D4DA-297D-14542A14B257}"/>
              </a:ext>
            </a:extLst>
          </p:cNvPr>
          <p:cNvSpPr txBox="1"/>
          <p:nvPr/>
        </p:nvSpPr>
        <p:spPr>
          <a:xfrm>
            <a:off x="3617251" y="2390820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감 사 합 </a:t>
            </a:r>
            <a:r>
              <a:rPr lang="ko-KR" altLang="en-US" sz="2100" b="1" dirty="0" err="1"/>
              <a:t>니</a:t>
            </a:r>
            <a:r>
              <a:rPr lang="ko-KR" altLang="en-US" sz="21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6643" y="364098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3527-0274-B529-13D7-95EE3B622AEA}"/>
              </a:ext>
            </a:extLst>
          </p:cNvPr>
          <p:cNvSpPr txBox="1"/>
          <p:nvPr/>
        </p:nvSpPr>
        <p:spPr>
          <a:xfrm>
            <a:off x="3450815" y="140704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8868-0600-B402-28D7-B5B5BA582B43}"/>
              </a:ext>
            </a:extLst>
          </p:cNvPr>
          <p:cNvSpPr txBox="1"/>
          <p:nvPr/>
        </p:nvSpPr>
        <p:spPr>
          <a:xfrm>
            <a:off x="3471586" y="1633129"/>
            <a:ext cx="1991251" cy="185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dirty="0">
                <a:latin typeface="+mn-ea"/>
              </a:rPr>
              <a:t>01. </a:t>
            </a:r>
            <a:r>
              <a:rPr lang="ko-KR" altLang="en-US" sz="1200" dirty="0">
                <a:latin typeface="+mn-ea"/>
              </a:rPr>
              <a:t>리뷰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200" dirty="0">
                <a:latin typeface="+mn-ea"/>
              </a:rPr>
              <a:t>03. </a:t>
            </a:r>
            <a:r>
              <a:rPr lang="ko-KR" altLang="en-US" sz="1200" dirty="0">
                <a:latin typeface="+mn-ea"/>
              </a:rPr>
              <a:t>아토피 피부염 발병률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200" dirty="0">
                <a:latin typeface="+mn-ea"/>
              </a:rPr>
              <a:t>04. </a:t>
            </a:r>
            <a:r>
              <a:rPr lang="ko-KR" altLang="en-US" sz="1200" dirty="0">
                <a:latin typeface="+mn-ea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150581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01. </a:t>
            </a:r>
            <a:r>
              <a:rPr lang="ko-KR" altLang="en-US" sz="1200" dirty="0">
                <a:latin typeface="+mn-ea"/>
              </a:rPr>
              <a:t>리뷰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467544" y="771550"/>
            <a:ext cx="6013185" cy="376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01. 5</a:t>
            </a:r>
            <a:r>
              <a:rPr lang="ko-KR" altLang="en-US" sz="1400" b="1" dirty="0">
                <a:latin typeface="+mn-ea"/>
              </a:rPr>
              <a:t>세 단위 주민등록 인구통계 데이터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지역별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지역별 월간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월별</a:t>
            </a:r>
            <a:r>
              <a:rPr lang="en-US" altLang="ko-KR" sz="1400" b="1" dirty="0">
                <a:latin typeface="+mn-ea"/>
              </a:rPr>
              <a:t>) 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02. </a:t>
            </a:r>
            <a:r>
              <a:rPr lang="ko-KR" altLang="en-US" sz="1400" b="1" dirty="0">
                <a:latin typeface="+mn-ea"/>
              </a:rPr>
              <a:t>논문 주제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03. </a:t>
            </a:r>
            <a:r>
              <a:rPr lang="ko-KR" altLang="en-US" sz="1400" b="1" dirty="0">
                <a:latin typeface="+mn-ea"/>
              </a:rPr>
              <a:t>지역별 일간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월간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의료이용 데이터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04. </a:t>
            </a:r>
            <a:r>
              <a:rPr lang="ko-KR" altLang="en-US" sz="1400" b="1" dirty="0">
                <a:latin typeface="+mn-ea"/>
              </a:rPr>
              <a:t>전국 단위 일간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월간 의료이용 데이터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05. </a:t>
            </a:r>
            <a:r>
              <a:rPr lang="ko-KR" altLang="en-US" sz="1400" b="1" dirty="0">
                <a:latin typeface="+mn-ea"/>
              </a:rPr>
              <a:t>아토피 피부염 관련 논문 정리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06. </a:t>
            </a:r>
            <a:r>
              <a:rPr lang="ko-KR" altLang="en-US" sz="1400" b="1" dirty="0">
                <a:latin typeface="+mn-ea"/>
              </a:rPr>
              <a:t>발병률 그래프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latin typeface="+mn-ea"/>
              </a:rPr>
              <a:t>07. </a:t>
            </a:r>
            <a:r>
              <a:rPr lang="ko-KR" altLang="en-US" sz="1400" b="1" dirty="0">
                <a:latin typeface="+mn-ea"/>
              </a:rPr>
              <a:t>기상요인과 대기오염물질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아토피 피부염 발병률 간의 상관관계 분석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178544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01. </a:t>
            </a:r>
            <a:r>
              <a:rPr lang="ko-KR" altLang="en-US" sz="1200" dirty="0">
                <a:latin typeface="+mn-ea"/>
              </a:rPr>
              <a:t>리뷰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097614" y="2410167"/>
            <a:ext cx="6948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대기오염물질과 기상요인을 이용한 국내 아토피 피부염 환자 발병률 예측모델  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63C4C-4312-30D0-06D2-55A3191BD72D}"/>
              </a:ext>
            </a:extLst>
          </p:cNvPr>
          <p:cNvSpPr txBox="1"/>
          <p:nvPr/>
        </p:nvSpPr>
        <p:spPr>
          <a:xfrm>
            <a:off x="3991127" y="1995686"/>
            <a:ext cx="1161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+mn-ea"/>
              </a:rPr>
              <a:t>논문주제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9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53FA70-C98E-319C-7399-F7D62CC28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61808"/>
              </p:ext>
            </p:extLst>
          </p:nvPr>
        </p:nvGraphicFramePr>
        <p:xfrm>
          <a:off x="1183595" y="1131590"/>
          <a:ext cx="6759054" cy="3293840"/>
        </p:xfrm>
        <a:graphic>
          <a:graphicData uri="http://schemas.openxmlformats.org/drawingml/2006/table">
            <a:tbl>
              <a:tblPr/>
              <a:tblGrid>
                <a:gridCol w="1054590">
                  <a:extLst>
                    <a:ext uri="{9D8B030D-6E8A-4147-A177-3AD203B41FA5}">
                      <a16:colId xmlns:a16="http://schemas.microsoft.com/office/drawing/2014/main" val="185157198"/>
                    </a:ext>
                  </a:extLst>
                </a:gridCol>
                <a:gridCol w="1064833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4639631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26: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27: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28: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29: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30: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36: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47: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48: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49: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목요일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5: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금요일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6: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토요일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7: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일요일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0~4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5: 5~9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… / 80: 80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 건수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거주인원 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지역 해당 연령대 해당 성별 거주 인원 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Incidence_rate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발병률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46BF57A-951B-FCB5-F592-CD439C201500}"/>
              </a:ext>
            </a:extLst>
          </p:cNvPr>
          <p:cNvSpPr txBox="1"/>
          <p:nvPr/>
        </p:nvSpPr>
        <p:spPr>
          <a:xfrm>
            <a:off x="7349076" y="1871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76F4C-EFA7-30C5-0162-582A67E666A4}"/>
                  </a:ext>
                </a:extLst>
              </p:cNvPr>
              <p:cNvSpPr txBox="1"/>
              <p:nvPr/>
            </p:nvSpPr>
            <p:spPr>
              <a:xfrm>
                <a:off x="5072845" y="4008867"/>
                <a:ext cx="1221680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000" i="1">
                              <a:latin typeface="+mn-ea"/>
                            </a:rPr>
                            <m:t>OUT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1000" i="1">
                              <a:latin typeface="+mn-ea"/>
                            </a:rPr>
                            <m:t>CNT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(</m:t>
                          </m:r>
                          <m:r>
                            <a:rPr lang="ko-KR" altLang="en-US" sz="1000" i="1" smtClean="0">
                              <a:latin typeface="+mn-ea"/>
                            </a:rPr>
                            <m:t>외래</m:t>
                          </m:r>
                          <m:r>
                            <a:rPr lang="en-US" altLang="ko-KR" sz="1000" b="0" i="1" smtClean="0">
                              <a:latin typeface="+mn-ea"/>
                            </a:rPr>
                            <m:t> </m:t>
                          </m:r>
                          <m:r>
                            <a:rPr lang="ko-KR" altLang="en-US" sz="1000" i="1">
                              <a:latin typeface="+mn-ea"/>
                            </a:rPr>
                            <m:t>건수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00" i="1">
                              <a:latin typeface="+mn-ea"/>
                            </a:rPr>
                            <m:t>P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ko-KR" sz="1000" i="1">
                              <a:latin typeface="+mn-ea"/>
                            </a:rPr>
                            <m:t>CNT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(</m:t>
                          </m:r>
                          <m:r>
                            <a:rPr lang="ko-KR" altLang="en-US" sz="1000" i="1" smtClean="0">
                              <a:latin typeface="+mn-ea"/>
                            </a:rPr>
                            <m:t>거주인원</m:t>
                          </m:r>
                          <m:r>
                            <a:rPr lang="en-US" altLang="ko-KR" sz="1000" b="0" i="1" smtClean="0">
                              <a:latin typeface="+mn-ea"/>
                            </a:rPr>
                            <m:t> </m:t>
                          </m:r>
                          <m:r>
                            <a:rPr lang="ko-KR" altLang="en-US" sz="1000" i="1">
                              <a:latin typeface="+mn-ea"/>
                            </a:rPr>
                            <m:t>수</m:t>
                          </m:r>
                          <m:r>
                            <a:rPr lang="en-US" altLang="ko-KR" sz="1000" i="1">
                              <a:latin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latin typeface="+mn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76F4C-EFA7-30C5-0162-582A67E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845" y="4008867"/>
                <a:ext cx="1221680" cy="347083"/>
              </a:xfrm>
              <a:prstGeom prst="rect">
                <a:avLst/>
              </a:prstGeom>
              <a:blipFill>
                <a:blip r:embed="rId3"/>
                <a:stretch>
                  <a:fillRect l="-995" t="-5263" r="-2985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349076" y="1871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50678"/>
              </p:ext>
            </p:extLst>
          </p:nvPr>
        </p:nvGraphicFramePr>
        <p:xfrm>
          <a:off x="799533" y="1059582"/>
          <a:ext cx="7544936" cy="3741962"/>
        </p:xfrm>
        <a:graphic>
          <a:graphicData uri="http://schemas.openxmlformats.org/drawingml/2006/table">
            <a:tbl>
              <a:tblPr/>
              <a:tblGrid>
                <a:gridCol w="943117">
                  <a:extLst>
                    <a:ext uri="{9D8B030D-6E8A-4147-A177-3AD203B41FA5}">
                      <a16:colId xmlns:a16="http://schemas.microsoft.com/office/drawing/2014/main" val="185157198"/>
                    </a:ext>
                  </a:extLst>
                </a:gridCol>
                <a:gridCol w="943117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943117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943117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943117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943117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850069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1036165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Incidence_rate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213312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0.000127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202447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0.000114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210691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0.000033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198259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0.000035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264019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243992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332303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300558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344840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338664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2CE086-BC0E-CE03-496F-719F91331E3F}"/>
              </a:ext>
            </a:extLst>
          </p:cNvPr>
          <p:cNvSpPr txBox="1"/>
          <p:nvPr/>
        </p:nvSpPr>
        <p:spPr>
          <a:xfrm>
            <a:off x="3086835" y="614404"/>
            <a:ext cx="297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서울지역 일간 의료이용 데이터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2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349076" y="1871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67112"/>
              </p:ext>
            </p:extLst>
          </p:nvPr>
        </p:nvGraphicFramePr>
        <p:xfrm>
          <a:off x="799533" y="1059582"/>
          <a:ext cx="7544936" cy="3741962"/>
        </p:xfrm>
        <a:graphic>
          <a:graphicData uri="http://schemas.openxmlformats.org/drawingml/2006/table">
            <a:tbl>
              <a:tblPr/>
              <a:tblGrid>
                <a:gridCol w="1077848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1077848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Incidence_rate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12524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213312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0.058712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10085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202447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0.049816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210691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0.027049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198259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264019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0.011351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243992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0.010345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332303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0.007749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300558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0.008987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344840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0.005576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338664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0.00691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2CE086-BC0E-CE03-496F-719F91331E3F}"/>
              </a:ext>
            </a:extLst>
          </p:cNvPr>
          <p:cNvSpPr txBox="1"/>
          <p:nvPr/>
        </p:nvSpPr>
        <p:spPr>
          <a:xfrm>
            <a:off x="3086835" y="614404"/>
            <a:ext cx="297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서울지역 월간 의료이용 데이터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8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349076" y="1871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CE086-BC0E-CE03-496F-719F91331E3F}"/>
              </a:ext>
            </a:extLst>
          </p:cNvPr>
          <p:cNvSpPr txBox="1"/>
          <p:nvPr/>
        </p:nvSpPr>
        <p:spPr>
          <a:xfrm>
            <a:off x="3086835" y="614404"/>
            <a:ext cx="297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전국단위 일간 의료이용 데이터</a:t>
            </a:r>
            <a:endParaRPr lang="en-US" altLang="ko-KR" sz="1500" b="1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FE78D8-E1B7-00FA-2E5B-46FCD3304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4322"/>
              </p:ext>
            </p:extLst>
          </p:nvPr>
        </p:nvGraphicFramePr>
        <p:xfrm>
          <a:off x="799533" y="1059582"/>
          <a:ext cx="7545601" cy="3741962"/>
        </p:xfrm>
        <a:graphic>
          <a:graphicData uri="http://schemas.openxmlformats.org/drawingml/2006/table">
            <a:tbl>
              <a:tblPr/>
              <a:tblGrid>
                <a:gridCol w="1077943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1077943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Incidence_rate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1191382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0.000232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1123999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0.000188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1215325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0.000097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1133484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1536172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1404805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1840885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1641789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1752832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1567360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4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349076" y="1871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02. </a:t>
            </a:r>
            <a:r>
              <a:rPr lang="ko-KR" altLang="en-US" sz="1200" dirty="0">
                <a:latin typeface="+mn-ea"/>
              </a:rPr>
              <a:t>의료이용 데이터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34659"/>
              </p:ext>
            </p:extLst>
          </p:nvPr>
        </p:nvGraphicFramePr>
        <p:xfrm>
          <a:off x="799533" y="1059582"/>
          <a:ext cx="7544934" cy="3741962"/>
        </p:xfrm>
        <a:graphic>
          <a:graphicData uri="http://schemas.openxmlformats.org/drawingml/2006/table">
            <a:tbl>
              <a:tblPr/>
              <a:tblGrid>
                <a:gridCol w="125748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257489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1257489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1257489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1257489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1257489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P_CNT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Incidence_rate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67754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1191382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0.05687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56016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1123999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0.049836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31909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1215325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0.026256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30263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1133484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15659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1536172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0.010194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14242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1404805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0.010138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13188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1840885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0.007164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1641789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0.008283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8523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1752832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0.004862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9669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10729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1567360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0.006845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2CE086-BC0E-CE03-496F-719F91331E3F}"/>
              </a:ext>
            </a:extLst>
          </p:cNvPr>
          <p:cNvSpPr txBox="1"/>
          <p:nvPr/>
        </p:nvSpPr>
        <p:spPr>
          <a:xfrm>
            <a:off x="3086835" y="614404"/>
            <a:ext cx="297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전국단위 월간 의료이용 데이터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14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1454</Words>
  <Application>Microsoft Office PowerPoint</Application>
  <PresentationFormat>화면 슬라이드 쇼(16:9)</PresentationFormat>
  <Paragraphs>808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임병극</cp:lastModifiedBy>
  <cp:revision>253</cp:revision>
  <dcterms:created xsi:type="dcterms:W3CDTF">2014-11-28T13:21:41Z</dcterms:created>
  <dcterms:modified xsi:type="dcterms:W3CDTF">2023-02-19T09:56:21Z</dcterms:modified>
</cp:coreProperties>
</file>