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370" r:id="rId2"/>
    <p:sldId id="371" r:id="rId3"/>
    <p:sldId id="321" r:id="rId4"/>
    <p:sldId id="375" r:id="rId5"/>
    <p:sldId id="390" r:id="rId6"/>
    <p:sldId id="394" r:id="rId7"/>
    <p:sldId id="393" r:id="rId8"/>
    <p:sldId id="395" r:id="rId9"/>
    <p:sldId id="385" r:id="rId10"/>
    <p:sldId id="388" r:id="rId11"/>
    <p:sldId id="387" r:id="rId12"/>
    <p:sldId id="392" r:id="rId13"/>
    <p:sldId id="389" r:id="rId14"/>
    <p:sldId id="386" r:id="rId15"/>
    <p:sldId id="396" r:id="rId16"/>
    <p:sldId id="397" r:id="rId17"/>
    <p:sldId id="372" r:id="rId18"/>
  </p:sldIdLst>
  <p:sldSz cx="9144000" cy="5143500" type="screen16x9"/>
  <p:notesSz cx="6858000" cy="9144000"/>
  <p:embeddedFontLst>
    <p:embeddedFont>
      <p:font typeface="HY헤드라인M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403F43"/>
    <a:srgbClr val="FFE1FF"/>
    <a:srgbClr val="EE1E59"/>
    <a:srgbClr val="579187"/>
    <a:srgbClr val="BBD7D2"/>
    <a:srgbClr val="30DC96"/>
    <a:srgbClr val="FFFFCC"/>
    <a:srgbClr val="FF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7" autoAdjust="0"/>
    <p:restoredTop sz="83465" autoAdjust="0"/>
  </p:normalViewPr>
  <p:slideViewPr>
    <p:cSldViewPr>
      <p:cViewPr varScale="1">
        <p:scale>
          <a:sx n="147" d="100"/>
          <a:sy n="147" d="100"/>
        </p:scale>
        <p:origin x="114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D5D2-4525-4421-8550-6A308B903DE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0FB0-3C61-402D-BAEE-59161479C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0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8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9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3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9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94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1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84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4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2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0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5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5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5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5BC5-BBC5-451F-AA86-1F4039201BF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3283" y="2037497"/>
            <a:ext cx="874011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4107294" y="2037497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4140166" y="2037711"/>
            <a:ext cx="228765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9145" y="2037497"/>
            <a:ext cx="1498999" cy="229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25361" y="2643834"/>
            <a:ext cx="2642784" cy="2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143C2-F79E-BC90-5782-DB733343BCE0}"/>
              </a:ext>
            </a:extLst>
          </p:cNvPr>
          <p:cNvSpPr txBox="1"/>
          <p:nvPr/>
        </p:nvSpPr>
        <p:spPr>
          <a:xfrm>
            <a:off x="3836863" y="2668515"/>
            <a:ext cx="1470274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2023.02.08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학부연구생 임병극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E3E11-F2DE-34E2-2670-1DF0B76136D4}"/>
              </a:ext>
            </a:extLst>
          </p:cNvPr>
          <p:cNvSpPr txBox="1"/>
          <p:nvPr/>
        </p:nvSpPr>
        <p:spPr>
          <a:xfrm>
            <a:off x="3641296" y="224364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논문 진행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BA4D8-D1B9-E805-821D-E27202CA561C}"/>
              </a:ext>
            </a:extLst>
          </p:cNvPr>
          <p:cNvSpPr txBox="1"/>
          <p:nvPr/>
        </p:nvSpPr>
        <p:spPr>
          <a:xfrm>
            <a:off x="5118644" y="2036677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DSS </a:t>
            </a:r>
            <a:r>
              <a:rPr lang="ko-KR" altLang="en-US" sz="900" dirty="0"/>
              <a:t>연구실</a:t>
            </a: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4580D7-D146-28D8-3971-AD4B26C5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95067"/>
              </p:ext>
            </p:extLst>
          </p:nvPr>
        </p:nvGraphicFramePr>
        <p:xfrm>
          <a:off x="1835696" y="1957118"/>
          <a:ext cx="5472607" cy="1656185"/>
        </p:xfrm>
        <a:graphic>
          <a:graphicData uri="http://schemas.openxmlformats.org/drawingml/2006/table">
            <a:tbl>
              <a:tblPr/>
              <a:tblGrid>
                <a:gridCol w="1051584">
                  <a:extLst>
                    <a:ext uri="{9D8B030D-6E8A-4147-A177-3AD203B41FA5}">
                      <a16:colId xmlns:a16="http://schemas.microsoft.com/office/drawing/2014/main" val="1961672687"/>
                    </a:ext>
                  </a:extLst>
                </a:gridCol>
                <a:gridCol w="1590909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395501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1434613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Factor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범주형 변수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연령대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</a:t>
                      </a:r>
                      <a:endParaRPr lang="ko-KR" altLang="en-US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연속형 변수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PM10,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기온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192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C3EF7C-ACC3-EF9C-B0DB-4EEB71731E17}"/>
              </a:ext>
            </a:extLst>
          </p:cNvPr>
          <p:cNvSpPr txBox="1"/>
          <p:nvPr/>
        </p:nvSpPr>
        <p:spPr>
          <a:xfrm>
            <a:off x="1357896" y="699542"/>
            <a:ext cx="64104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범주형 변수를 활용한 인공신경망 모델 개발을 위한 실험 파라미터 설정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1500" b="1" dirty="0"/>
              <a:t>20</a:t>
            </a:r>
            <a:r>
              <a:rPr lang="ko-KR" altLang="en-US" sz="1500" b="1" dirty="0"/>
              <a:t>가지 경우의 수</a:t>
            </a:r>
            <a:endParaRPr lang="en-US" altLang="ko-KR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50628-7937-1187-C90B-DC47D6BAE59B}"/>
              </a:ext>
            </a:extLst>
          </p:cNvPr>
          <p:cNvSpPr txBox="1"/>
          <p:nvPr/>
        </p:nvSpPr>
        <p:spPr>
          <a:xfrm>
            <a:off x="7166211" y="18719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 모델 </a:t>
            </a:r>
            <a:r>
              <a:rPr lang="en-US" altLang="ko-KR" sz="1200" dirty="0"/>
              <a:t>(1)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304BA-9409-5320-7190-40AD889BA7BB}"/>
              </a:ext>
            </a:extLst>
          </p:cNvPr>
          <p:cNvSpPr txBox="1"/>
          <p:nvPr/>
        </p:nvSpPr>
        <p:spPr>
          <a:xfrm>
            <a:off x="2483767" y="3795886"/>
            <a:ext cx="4176464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/>
              <a:t>Activation function = logistic function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Algorithm = resilient backpropagation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Error function = SSE(sum of squared errors)</a:t>
            </a:r>
          </a:p>
        </p:txBody>
      </p:sp>
    </p:spTree>
    <p:extLst>
      <p:ext uri="{BB962C8B-B14F-4D97-AF65-F5344CB8AC3E}">
        <p14:creationId xmlns:p14="http://schemas.microsoft.com/office/powerpoint/2010/main" val="104085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913869" y="523768"/>
            <a:ext cx="7298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In-sample data : 70%(1428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), Out-of-sample data : 30%(612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353733-71D4-91D2-610F-0EAD27A6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35704"/>
              </p:ext>
            </p:extLst>
          </p:nvPr>
        </p:nvGraphicFramePr>
        <p:xfrm>
          <a:off x="1011214" y="878305"/>
          <a:ext cx="7095373" cy="4121242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979085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285389">
                  <a:extLst>
                    <a:ext uri="{9D8B030D-6E8A-4147-A177-3AD203B41FA5}">
                      <a16:colId xmlns:a16="http://schemas.microsoft.com/office/drawing/2014/main" val="1909716422"/>
                    </a:ext>
                  </a:extLst>
                </a:gridCol>
                <a:gridCol w="944663">
                  <a:extLst>
                    <a:ext uri="{9D8B030D-6E8A-4147-A177-3AD203B41FA5}">
                      <a16:colId xmlns:a16="http://schemas.microsoft.com/office/drawing/2014/main" val="1809118789"/>
                    </a:ext>
                  </a:extLst>
                </a:gridCol>
                <a:gridCol w="1115026">
                  <a:extLst>
                    <a:ext uri="{9D8B030D-6E8A-4147-A177-3AD203B41FA5}">
                      <a16:colId xmlns:a16="http://schemas.microsoft.com/office/drawing/2014/main" val="2826247814"/>
                    </a:ext>
                  </a:extLst>
                </a:gridCol>
                <a:gridCol w="1115026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198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Parameters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In-sample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Out-of-sample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88856"/>
                  </a:ext>
                </a:extLst>
              </a:tr>
              <a:tr h="19865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86197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연령대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PM10,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기온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0.9737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79686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0.9709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0.9649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6891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68751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915782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0.9723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135598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996610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0.9690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0.9654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461160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33372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16998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0.9741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57293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0.9697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0.9692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0.9617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20017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0.9545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0.9538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0.9407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541059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93758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70745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3269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0.9708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0.9672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0.9667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0.9617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AB83F9F-6C33-9C47-CB45-341674D772ED}"/>
              </a:ext>
            </a:extLst>
          </p:cNvPr>
          <p:cNvSpPr txBox="1"/>
          <p:nvPr/>
        </p:nvSpPr>
        <p:spPr>
          <a:xfrm>
            <a:off x="7166211" y="18719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 모델 </a:t>
            </a:r>
            <a:r>
              <a:rPr lang="en-US" altLang="ko-KR" sz="1200" dirty="0"/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95549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1641243" y="621307"/>
            <a:ext cx="5861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범주형 변수를 사용한 다중선형회귀 모델과 인공신경망 모델 비교</a:t>
            </a:r>
            <a:endParaRPr lang="en-US" altLang="ko-KR" sz="15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673DF2C-5862-F36F-3D1D-61E05DA6E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8339"/>
              </p:ext>
            </p:extLst>
          </p:nvPr>
        </p:nvGraphicFramePr>
        <p:xfrm>
          <a:off x="4080907" y="2211711"/>
          <a:ext cx="4837286" cy="1584175"/>
        </p:xfrm>
        <a:graphic>
          <a:graphicData uri="http://schemas.openxmlformats.org/drawingml/2006/table">
            <a:tbl>
              <a:tblPr/>
              <a:tblGrid>
                <a:gridCol w="1114197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80957">
                  <a:extLst>
                    <a:ext uri="{9D8B030D-6E8A-4147-A177-3AD203B41FA5}">
                      <a16:colId xmlns:a16="http://schemas.microsoft.com/office/drawing/2014/main" val="1909716422"/>
                    </a:ext>
                  </a:extLst>
                </a:gridCol>
                <a:gridCol w="764338">
                  <a:extLst>
                    <a:ext uri="{9D8B030D-6E8A-4147-A177-3AD203B41FA5}">
                      <a16:colId xmlns:a16="http://schemas.microsoft.com/office/drawing/2014/main" val="1809118789"/>
                    </a:ext>
                  </a:extLst>
                </a:gridCol>
                <a:gridCol w="850751">
                  <a:extLst>
                    <a:ext uri="{9D8B030D-6E8A-4147-A177-3AD203B41FA5}">
                      <a16:colId xmlns:a16="http://schemas.microsoft.com/office/drawing/2014/main" val="2826247814"/>
                    </a:ext>
                  </a:extLst>
                </a:gridCol>
                <a:gridCol w="1227043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36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Parameters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In-sample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Out-of-sample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88856"/>
                  </a:ext>
                </a:extLst>
              </a:tr>
              <a:tr h="23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0.9807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0.9788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0.9782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0.9761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0.972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79686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0.9785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A7A9837-38FA-8F9C-48E4-76E95D652037}"/>
              </a:ext>
            </a:extLst>
          </p:cNvPr>
          <p:cNvSpPr txBox="1"/>
          <p:nvPr/>
        </p:nvSpPr>
        <p:spPr>
          <a:xfrm>
            <a:off x="854708" y="1658708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다중선형회귀 모델 결과</a:t>
            </a:r>
            <a:endParaRPr lang="en-US" altLang="ko-KR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DAF8A-9B90-64A2-2D1C-49629E025EDC}"/>
              </a:ext>
            </a:extLst>
          </p:cNvPr>
          <p:cNvSpPr txBox="1"/>
          <p:nvPr/>
        </p:nvSpPr>
        <p:spPr>
          <a:xfrm>
            <a:off x="5057198" y="1658708"/>
            <a:ext cx="2884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인공신경망 모델 결과 </a:t>
            </a:r>
            <a:r>
              <a:rPr lang="ko-KR" altLang="en-US" sz="1500" b="1"/>
              <a:t>상위 </a:t>
            </a:r>
            <a:r>
              <a:rPr lang="en-US" altLang="ko-KR" sz="1500" b="1" dirty="0"/>
              <a:t>5</a:t>
            </a:r>
            <a:r>
              <a:rPr lang="ko-KR" altLang="en-US" sz="1500" b="1" dirty="0"/>
              <a:t>개</a:t>
            </a:r>
            <a:endParaRPr lang="en-US" altLang="ko-KR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223BB-F174-8F40-1A50-2838F7641CA0}"/>
              </a:ext>
            </a:extLst>
          </p:cNvPr>
          <p:cNvSpPr txBox="1"/>
          <p:nvPr/>
        </p:nvSpPr>
        <p:spPr>
          <a:xfrm>
            <a:off x="7166211" y="18719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 모델 </a:t>
            </a:r>
            <a:r>
              <a:rPr lang="en-US" altLang="ko-KR" sz="1200" dirty="0"/>
              <a:t>(1) 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63C778-F2BE-E9D1-F7E1-C050C1B4A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76595"/>
              </p:ext>
            </p:extLst>
          </p:nvPr>
        </p:nvGraphicFramePr>
        <p:xfrm>
          <a:off x="298716" y="2516360"/>
          <a:ext cx="3434980" cy="974875"/>
        </p:xfrm>
        <a:graphic>
          <a:graphicData uri="http://schemas.openxmlformats.org/drawingml/2006/table">
            <a:tbl>
              <a:tblPr/>
              <a:tblGrid>
                <a:gridCol w="141875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286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In-sample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0.9607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869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0.9602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2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 2.2e-16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47977"/>
                  </a:ext>
                </a:extLst>
              </a:tr>
              <a:tr h="2887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Out-of-sample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0.9562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8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4580D7-D146-28D8-3971-AD4B26C5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47757"/>
              </p:ext>
            </p:extLst>
          </p:nvPr>
        </p:nvGraphicFramePr>
        <p:xfrm>
          <a:off x="1833259" y="2067694"/>
          <a:ext cx="5477481" cy="1440160"/>
        </p:xfrm>
        <a:graphic>
          <a:graphicData uri="http://schemas.openxmlformats.org/drawingml/2006/table">
            <a:tbl>
              <a:tblPr/>
              <a:tblGrid>
                <a:gridCol w="1052521">
                  <a:extLst>
                    <a:ext uri="{9D8B030D-6E8A-4147-A177-3AD203B41FA5}">
                      <a16:colId xmlns:a16="http://schemas.microsoft.com/office/drawing/2014/main" val="1961672687"/>
                    </a:ext>
                  </a:extLst>
                </a:gridCol>
                <a:gridCol w="1592326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39674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1435890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Factor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연속형 변수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5~9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세 인구비율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40~44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세 인구비율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PM10,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기온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0.0000005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0.000001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0.000005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0.00001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0.00005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C3EF7C-ACC3-EF9C-B0DB-4EEB71731E17}"/>
              </a:ext>
            </a:extLst>
          </p:cNvPr>
          <p:cNvSpPr txBox="1"/>
          <p:nvPr/>
        </p:nvSpPr>
        <p:spPr>
          <a:xfrm>
            <a:off x="1824381" y="687025"/>
            <a:ext cx="5477482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/>
              <a:t>인구비율을 활용한 인공신경망 모델 개발 실험 파라미터 설정</a:t>
            </a:r>
            <a:endParaRPr lang="en-US" altLang="ko-KR" sz="1500" b="1" dirty="0"/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20</a:t>
            </a:r>
            <a:r>
              <a:rPr lang="ko-KR" altLang="en-US" sz="1500" b="1" dirty="0"/>
              <a:t>가지 경우의 수</a:t>
            </a:r>
            <a:endParaRPr lang="en-US" altLang="ko-KR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2EA77-C597-6BF1-19F7-A37765FC854D}"/>
              </a:ext>
            </a:extLst>
          </p:cNvPr>
          <p:cNvSpPr txBox="1"/>
          <p:nvPr/>
        </p:nvSpPr>
        <p:spPr>
          <a:xfrm>
            <a:off x="7166211" y="18719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 모델 </a:t>
            </a:r>
            <a:r>
              <a:rPr lang="en-US" altLang="ko-KR" sz="1200" dirty="0"/>
              <a:t>(2) </a:t>
            </a:r>
          </a:p>
        </p:txBody>
      </p:sp>
    </p:spTree>
    <p:extLst>
      <p:ext uri="{BB962C8B-B14F-4D97-AF65-F5344CB8AC3E}">
        <p14:creationId xmlns:p14="http://schemas.microsoft.com/office/powerpoint/2010/main" val="88370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AE9ABEA-874D-6C5C-6782-63AD6E77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05179"/>
              </p:ext>
            </p:extLst>
          </p:nvPr>
        </p:nvGraphicFramePr>
        <p:xfrm>
          <a:off x="1011214" y="1017135"/>
          <a:ext cx="7095373" cy="3957514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979085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285389">
                  <a:extLst>
                    <a:ext uri="{9D8B030D-6E8A-4147-A177-3AD203B41FA5}">
                      <a16:colId xmlns:a16="http://schemas.microsoft.com/office/drawing/2014/main" val="1909716422"/>
                    </a:ext>
                  </a:extLst>
                </a:gridCol>
                <a:gridCol w="944663">
                  <a:extLst>
                    <a:ext uri="{9D8B030D-6E8A-4147-A177-3AD203B41FA5}">
                      <a16:colId xmlns:a16="http://schemas.microsoft.com/office/drawing/2014/main" val="1809118789"/>
                    </a:ext>
                  </a:extLst>
                </a:gridCol>
                <a:gridCol w="1115026">
                  <a:extLst>
                    <a:ext uri="{9D8B030D-6E8A-4147-A177-3AD203B41FA5}">
                      <a16:colId xmlns:a16="http://schemas.microsoft.com/office/drawing/2014/main" val="2826247814"/>
                    </a:ext>
                  </a:extLst>
                </a:gridCol>
                <a:gridCol w="1115026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1798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Parameters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In-sample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Out-of-sample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88856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79887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5~9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세 인구비율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40~44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세 인구비율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PM10,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기온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0.7505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0.6850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0.7777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0.7602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0.6484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0.7296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0.5655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0.7110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0.6882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0.6966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79686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0.5416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0.4920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0.5314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6891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0.0000005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0.7363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0.7077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0.6702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68751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0.7424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0.7221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0.7537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915782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0.7169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0.6946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0.6169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135598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0.7009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0.6686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0.6968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996610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0.5471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0.4981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0.4358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461160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0.0000005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0.8355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0.8177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0.6428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733372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0.8527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0.8367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0.7904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16998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0.7557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0.7365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0.7111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57293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0.7271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0.6975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0.5975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20017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0.4490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0.3895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0.4595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541059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0.0000005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0.8437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0.8268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93758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0.8159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0.7960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0.6305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70745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0.7164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0.6857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0.6437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3269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0.5929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0.5489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0.5352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0.5966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0.5529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0.6026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11C64D2-301A-932D-7FD0-8EADEEBC3CAB}"/>
              </a:ext>
            </a:extLst>
          </p:cNvPr>
          <p:cNvSpPr txBox="1"/>
          <p:nvPr/>
        </p:nvSpPr>
        <p:spPr>
          <a:xfrm>
            <a:off x="913869" y="593178"/>
            <a:ext cx="7298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In-sample data : 70%(42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), Out-of-sample data : 30%(18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AD36B-589E-AE5F-7496-34231B65013E}"/>
              </a:ext>
            </a:extLst>
          </p:cNvPr>
          <p:cNvSpPr txBox="1"/>
          <p:nvPr/>
        </p:nvSpPr>
        <p:spPr>
          <a:xfrm>
            <a:off x="7166211" y="18719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 모델 </a:t>
            </a:r>
            <a:r>
              <a:rPr lang="en-US" altLang="ko-KR" sz="1200" dirty="0"/>
              <a:t>(2) </a:t>
            </a:r>
          </a:p>
        </p:txBody>
      </p:sp>
    </p:spTree>
    <p:extLst>
      <p:ext uri="{BB962C8B-B14F-4D97-AF65-F5344CB8AC3E}">
        <p14:creationId xmlns:p14="http://schemas.microsoft.com/office/powerpoint/2010/main" val="2909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A9837-38FA-8F9C-48E4-76E95D652037}"/>
              </a:ext>
            </a:extLst>
          </p:cNvPr>
          <p:cNvSpPr txBox="1"/>
          <p:nvPr/>
        </p:nvSpPr>
        <p:spPr>
          <a:xfrm>
            <a:off x="854708" y="1658708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다중선형회귀 모델 결과</a:t>
            </a:r>
            <a:endParaRPr lang="en-US" altLang="ko-KR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DAF8A-9B90-64A2-2D1C-49629E025EDC}"/>
              </a:ext>
            </a:extLst>
          </p:cNvPr>
          <p:cNvSpPr txBox="1"/>
          <p:nvPr/>
        </p:nvSpPr>
        <p:spPr>
          <a:xfrm>
            <a:off x="5057198" y="1658708"/>
            <a:ext cx="2884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인공신경망 모델 결과 </a:t>
            </a:r>
            <a:r>
              <a:rPr lang="ko-KR" altLang="en-US" sz="1500" b="1"/>
              <a:t>상위 </a:t>
            </a:r>
            <a:r>
              <a:rPr lang="en-US" altLang="ko-KR" sz="1500" b="1" dirty="0"/>
              <a:t>5</a:t>
            </a:r>
            <a:r>
              <a:rPr lang="ko-KR" altLang="en-US" sz="1500" b="1" dirty="0"/>
              <a:t>개</a:t>
            </a:r>
            <a:endParaRPr lang="en-US" altLang="ko-KR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F865A-8E49-F0B9-2CA6-8BF57882463D}"/>
              </a:ext>
            </a:extLst>
          </p:cNvPr>
          <p:cNvSpPr txBox="1"/>
          <p:nvPr/>
        </p:nvSpPr>
        <p:spPr>
          <a:xfrm>
            <a:off x="1641243" y="621307"/>
            <a:ext cx="5861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인구 비율을 사용한 다중선형회귀 모델과 인공신경망 모델 비교</a:t>
            </a:r>
            <a:endParaRPr lang="en-US" altLang="ko-KR" sz="1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51C44-FF23-5105-CB2A-D8281882C5EC}"/>
              </a:ext>
            </a:extLst>
          </p:cNvPr>
          <p:cNvSpPr txBox="1"/>
          <p:nvPr/>
        </p:nvSpPr>
        <p:spPr>
          <a:xfrm>
            <a:off x="7166211" y="18719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 모델 </a:t>
            </a:r>
            <a:r>
              <a:rPr lang="en-US" altLang="ko-KR" sz="1200" dirty="0"/>
              <a:t>(2) 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7778EF-1E71-C456-0512-8468BA6D4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97856"/>
              </p:ext>
            </p:extLst>
          </p:nvPr>
        </p:nvGraphicFramePr>
        <p:xfrm>
          <a:off x="4080907" y="2211711"/>
          <a:ext cx="4837286" cy="1584175"/>
        </p:xfrm>
        <a:graphic>
          <a:graphicData uri="http://schemas.openxmlformats.org/drawingml/2006/table">
            <a:tbl>
              <a:tblPr/>
              <a:tblGrid>
                <a:gridCol w="1114197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80957">
                  <a:extLst>
                    <a:ext uri="{9D8B030D-6E8A-4147-A177-3AD203B41FA5}">
                      <a16:colId xmlns:a16="http://schemas.microsoft.com/office/drawing/2014/main" val="1909716422"/>
                    </a:ext>
                  </a:extLst>
                </a:gridCol>
                <a:gridCol w="764338">
                  <a:extLst>
                    <a:ext uri="{9D8B030D-6E8A-4147-A177-3AD203B41FA5}">
                      <a16:colId xmlns:a16="http://schemas.microsoft.com/office/drawing/2014/main" val="1809118789"/>
                    </a:ext>
                  </a:extLst>
                </a:gridCol>
                <a:gridCol w="850751">
                  <a:extLst>
                    <a:ext uri="{9D8B030D-6E8A-4147-A177-3AD203B41FA5}">
                      <a16:colId xmlns:a16="http://schemas.microsoft.com/office/drawing/2014/main" val="2826247814"/>
                    </a:ext>
                  </a:extLst>
                </a:gridCol>
                <a:gridCol w="1227043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36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Parameters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In-sample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Out-of-sample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88856"/>
                  </a:ext>
                </a:extLst>
              </a:tr>
              <a:tr h="23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0.8527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0.7904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0.0000005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0.8437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0.7245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0.0000005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0.8355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0.6428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0.8159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0.6305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79686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0.7777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0.7602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0.6484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D9A04F1-189C-8981-D20E-06913E32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28998"/>
              </p:ext>
            </p:extLst>
          </p:nvPr>
        </p:nvGraphicFramePr>
        <p:xfrm>
          <a:off x="298716" y="2516360"/>
          <a:ext cx="3434980" cy="974875"/>
        </p:xfrm>
        <a:graphic>
          <a:graphicData uri="http://schemas.openxmlformats.org/drawingml/2006/table">
            <a:tbl>
              <a:tblPr/>
              <a:tblGrid>
                <a:gridCol w="141875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286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In-sample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0.7067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869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0.6749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2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1.972e-09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47977"/>
                  </a:ext>
                </a:extLst>
              </a:tr>
              <a:tr h="2887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Out-of-sample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27651C-72F5-1F7A-D80D-54DEC1EE4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20" y="615761"/>
            <a:ext cx="6687866" cy="4360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E8C967-BDB9-6CE2-91E7-1C627EC1DD34}"/>
              </a:ext>
            </a:extLst>
          </p:cNvPr>
          <p:cNvSpPr txBox="1"/>
          <p:nvPr/>
        </p:nvSpPr>
        <p:spPr>
          <a:xfrm>
            <a:off x="7166211" y="18719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 모델 </a:t>
            </a:r>
            <a:r>
              <a:rPr lang="en-US" altLang="ko-KR" sz="1200" dirty="0"/>
              <a:t>(2) </a:t>
            </a:r>
          </a:p>
        </p:txBody>
      </p:sp>
    </p:spTree>
    <p:extLst>
      <p:ext uri="{BB962C8B-B14F-4D97-AF65-F5344CB8AC3E}">
        <p14:creationId xmlns:p14="http://schemas.microsoft.com/office/powerpoint/2010/main" val="413116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91199" y="213970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>
            <a:off x="4032117" y="213970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4055063" y="214192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6479" y="213970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07529" y="2818838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E919D-F9C0-A03F-95EA-06D35221687B}"/>
              </a:ext>
            </a:extLst>
          </p:cNvPr>
          <p:cNvSpPr txBox="1"/>
          <p:nvPr/>
        </p:nvSpPr>
        <p:spPr>
          <a:xfrm>
            <a:off x="3491880" y="212960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THE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32445-10A4-FC05-E624-E46037F1BEA5}"/>
              </a:ext>
            </a:extLst>
          </p:cNvPr>
          <p:cNvSpPr txBox="1"/>
          <p:nvPr/>
        </p:nvSpPr>
        <p:spPr>
          <a:xfrm>
            <a:off x="5183605" y="212960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END</a:t>
            </a:r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8A340-6A7A-D4DA-297D-14542A14B257}"/>
              </a:ext>
            </a:extLst>
          </p:cNvPr>
          <p:cNvSpPr txBox="1"/>
          <p:nvPr/>
        </p:nvSpPr>
        <p:spPr>
          <a:xfrm>
            <a:off x="3617251" y="2390820"/>
            <a:ext cx="19094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감 사 합 </a:t>
            </a:r>
            <a:r>
              <a:rPr lang="ko-KR" altLang="en-US" sz="2100" b="1" dirty="0" err="1"/>
              <a:t>니</a:t>
            </a:r>
            <a:r>
              <a:rPr lang="ko-KR" altLang="en-US" sz="2100" b="1" dirty="0"/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220182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80313" y="141962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4021231" y="141962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044177" y="142184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75593" y="141962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6643" y="3640984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D3527-0274-B529-13D7-95EE3B622AEA}"/>
              </a:ext>
            </a:extLst>
          </p:cNvPr>
          <p:cNvSpPr txBox="1"/>
          <p:nvPr/>
        </p:nvSpPr>
        <p:spPr>
          <a:xfrm>
            <a:off x="3450815" y="1407040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INDEX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18868-0600-B402-28D7-B5B5BA582B43}"/>
              </a:ext>
            </a:extLst>
          </p:cNvPr>
          <p:cNvSpPr txBox="1"/>
          <p:nvPr/>
        </p:nvSpPr>
        <p:spPr>
          <a:xfrm>
            <a:off x="3471586" y="1633129"/>
            <a:ext cx="1752403" cy="1857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200" dirty="0"/>
              <a:t>01. </a:t>
            </a:r>
            <a:r>
              <a:rPr lang="ko-KR" altLang="en-US" sz="1200" dirty="0"/>
              <a:t>리뷰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02. </a:t>
            </a:r>
            <a:r>
              <a:rPr lang="ko-KR" altLang="en-US" sz="1200" dirty="0"/>
              <a:t>다중선형회귀 모델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03. </a:t>
            </a:r>
            <a:r>
              <a:rPr lang="ko-KR" altLang="en-US" sz="1200" dirty="0"/>
              <a:t>인공신경망 모델</a:t>
            </a:r>
            <a:r>
              <a:rPr lang="en-US" altLang="ko-KR" sz="1200" dirty="0"/>
              <a:t>(1)</a:t>
            </a:r>
          </a:p>
          <a:p>
            <a:pPr>
              <a:lnSpc>
                <a:spcPct val="250000"/>
              </a:lnSpc>
            </a:pPr>
            <a:r>
              <a:rPr lang="en-US" altLang="ko-KR" sz="1200" dirty="0"/>
              <a:t>04. </a:t>
            </a:r>
            <a:r>
              <a:rPr lang="ko-KR" altLang="en-US" sz="1200" dirty="0"/>
              <a:t>인공신경망 모델</a:t>
            </a:r>
            <a:r>
              <a:rPr lang="en-US" altLang="ko-KR" sz="1200" dirty="0"/>
              <a:t>(2)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8222589" y="18719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01. </a:t>
            </a:r>
            <a:r>
              <a:rPr lang="ko-KR" altLang="en-US" sz="1200" dirty="0"/>
              <a:t>리뷰</a:t>
            </a:r>
            <a:r>
              <a:rPr lang="en-US" altLang="ko-KR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467544" y="1496102"/>
            <a:ext cx="4788490" cy="215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논문 작성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회귀분석부분 수정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인공신경망 모델 추가</a:t>
            </a:r>
            <a:r>
              <a:rPr lang="en-US" altLang="ko-KR" sz="1400" b="1" dirty="0"/>
              <a:t>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인구비율을 활용한 다중선형회귀 모델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범주형 변수를 활용한 인공신경망 모델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인구비율을 활용한 인공신경망 모델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8122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5BB1A3-D422-EDD2-000A-AB6D7569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84416"/>
              </p:ext>
            </p:extLst>
          </p:nvPr>
        </p:nvGraphicFramePr>
        <p:xfrm>
          <a:off x="799530" y="915564"/>
          <a:ext cx="7544940" cy="1656186"/>
        </p:xfrm>
        <a:graphic>
          <a:graphicData uri="http://schemas.openxmlformats.org/drawingml/2006/table">
            <a:tbl>
              <a:tblPr/>
              <a:tblGrid>
                <a:gridCol w="75449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M1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M1.5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M2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M2.5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M3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M3.5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-0.493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-0.534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0.276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0.222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-0.023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-0.244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0.281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0.158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0.410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M4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M4.5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M5.5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M6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M6.5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M7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M7.5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M8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-0.542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0.463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-0.378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-0.209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-0.269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-0.010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EF9D7D6-769F-CD70-769F-CC1FB94A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51882"/>
              </p:ext>
            </p:extLst>
          </p:nvPr>
        </p:nvGraphicFramePr>
        <p:xfrm>
          <a:off x="790652" y="3003798"/>
          <a:ext cx="7544940" cy="1656186"/>
        </p:xfrm>
        <a:graphic>
          <a:graphicData uri="http://schemas.openxmlformats.org/drawingml/2006/table">
            <a:tbl>
              <a:tblPr/>
              <a:tblGrid>
                <a:gridCol w="75449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W0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W0.5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W1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W1.5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W2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W2.5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-0.488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0.335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-0.027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-0.538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0.094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0.397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0.420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W4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W4.5</a:t>
                      </a:r>
                      <a:endParaRPr lang="ko-KR" sz="1000" b="1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W5.5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W6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W6.5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W7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W7.5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W8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0.441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-0.475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-0.492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0.198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0.079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-0.175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-0.285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-0.349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</a:t>
                      </a:r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-0.148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8452BC-88EC-35A5-DDA9-1EA254841147}"/>
              </a:ext>
            </a:extLst>
          </p:cNvPr>
          <p:cNvSpPr txBox="1"/>
          <p:nvPr/>
        </p:nvSpPr>
        <p:spPr>
          <a:xfrm>
            <a:off x="7299260" y="187194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다중선형회귀 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9186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26FBB0-72B5-30BA-0916-951800297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97" y="1026502"/>
            <a:ext cx="6038806" cy="39515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5B4B03-C61E-9D8A-6C0F-A2005DF15D35}"/>
              </a:ext>
            </a:extLst>
          </p:cNvPr>
          <p:cNvSpPr txBox="1"/>
          <p:nvPr/>
        </p:nvSpPr>
        <p:spPr>
          <a:xfrm>
            <a:off x="2735796" y="597864"/>
            <a:ext cx="3672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성별 및 연령 범위에 따른 발병률 그래프</a:t>
            </a:r>
            <a:endParaRPr lang="en-US" altLang="ko-KR" sz="1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A438A-BED8-93EB-BFA2-2604C2478E2E}"/>
              </a:ext>
            </a:extLst>
          </p:cNvPr>
          <p:cNvSpPr txBox="1"/>
          <p:nvPr/>
        </p:nvSpPr>
        <p:spPr>
          <a:xfrm>
            <a:off x="7299260" y="187194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다중선형회귀 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2928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B4B03-C61E-9D8A-6C0F-A2005DF15D35}"/>
              </a:ext>
            </a:extLst>
          </p:cNvPr>
          <p:cNvSpPr txBox="1"/>
          <p:nvPr/>
        </p:nvSpPr>
        <p:spPr>
          <a:xfrm>
            <a:off x="1988971" y="626353"/>
            <a:ext cx="5166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인구 비율을 활용한 회귀모델 개발을 위한 독립변수 선택</a:t>
            </a:r>
            <a:endParaRPr lang="en-US" altLang="ko-KR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9B83B-544B-764C-ED11-E1C03CC8B94B}"/>
              </a:ext>
            </a:extLst>
          </p:cNvPr>
          <p:cNvSpPr txBox="1"/>
          <p:nvPr/>
        </p:nvSpPr>
        <p:spPr>
          <a:xfrm>
            <a:off x="128363" y="1422589"/>
            <a:ext cx="8867191" cy="241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b="1" dirty="0"/>
              <a:t>연령대가 발병률에 대해 영향을 많이 미친다</a:t>
            </a:r>
            <a:r>
              <a:rPr lang="en-US" altLang="ko-KR" sz="1500" b="1" dirty="0"/>
              <a:t>. (</a:t>
            </a:r>
            <a:r>
              <a:rPr lang="ko-KR" altLang="en-US" sz="1500" b="1" dirty="0"/>
              <a:t>첫번째 회귀모델에서 연령대만 넣어도 </a:t>
            </a:r>
            <a:r>
              <a:rPr lang="en-US" altLang="ko-KR" sz="1500" b="1" dirty="0"/>
              <a:t>R</a:t>
            </a:r>
            <a:r>
              <a:rPr lang="en-US" altLang="ko-KR" sz="1500" b="1" baseline="30000" dirty="0"/>
              <a:t>2</a:t>
            </a:r>
            <a:r>
              <a:rPr lang="en-US" altLang="ko-KR" sz="1500" b="1" dirty="0"/>
              <a:t> = 0.9567)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b="1" dirty="0"/>
              <a:t>성별이 발병률에 대해 영향을 크게 미치지 않는다</a:t>
            </a:r>
            <a:r>
              <a:rPr lang="en-US" altLang="ko-KR" sz="1500" b="1" dirty="0"/>
              <a:t>. (</a:t>
            </a:r>
            <a:r>
              <a:rPr lang="ko-KR" altLang="en-US" sz="1500" b="1" dirty="0"/>
              <a:t>첫번째 회귀모델에서 성별을 추가하면 </a:t>
            </a:r>
            <a:r>
              <a:rPr lang="en-US" altLang="ko-KR" sz="1500" b="1" dirty="0"/>
              <a:t>R</a:t>
            </a:r>
            <a:r>
              <a:rPr lang="en-US" altLang="ko-KR" sz="1500" b="1" baseline="30000" dirty="0"/>
              <a:t>2</a:t>
            </a:r>
            <a:r>
              <a:rPr lang="ko-KR" altLang="en-US" sz="1500" b="1" dirty="0"/>
              <a:t>값이 </a:t>
            </a:r>
            <a:r>
              <a:rPr lang="en-US" altLang="ko-KR" sz="1500" b="1" dirty="0"/>
              <a:t>0.0002 </a:t>
            </a:r>
            <a:r>
              <a:rPr lang="ko-KR" altLang="en-US" sz="1500" b="1" dirty="0"/>
              <a:t>증가와 두번째 회귀모델에서 성별을 추가해도 </a:t>
            </a:r>
            <a:r>
              <a:rPr lang="en-US" altLang="ko-KR" sz="1500" b="1" dirty="0"/>
              <a:t>R</a:t>
            </a:r>
            <a:r>
              <a:rPr lang="en-US" altLang="ko-KR" sz="1500" b="1" baseline="30000" dirty="0"/>
              <a:t>2</a:t>
            </a:r>
            <a:r>
              <a:rPr lang="ko-KR" altLang="en-US" sz="1500" b="1" dirty="0"/>
              <a:t>값이 증가하지 않는다</a:t>
            </a:r>
            <a:r>
              <a:rPr lang="en-US" altLang="ko-KR" sz="1500" b="1" dirty="0"/>
              <a:t>.)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b="1" dirty="0"/>
              <a:t>발병률이 높게 나온 </a:t>
            </a:r>
            <a:r>
              <a:rPr lang="en-US" altLang="ko-KR" sz="1500" b="1" dirty="0"/>
              <a:t>0</a:t>
            </a:r>
            <a:r>
              <a:rPr lang="ko-KR" altLang="en-US" sz="1500" b="1" dirty="0"/>
              <a:t>세와</a:t>
            </a:r>
            <a:r>
              <a:rPr lang="en-US" altLang="ko-KR" sz="1500" b="1" dirty="0"/>
              <a:t> 5</a:t>
            </a:r>
            <a:r>
              <a:rPr lang="ko-KR" altLang="en-US" sz="1500" b="1" dirty="0"/>
              <a:t>세와 </a:t>
            </a:r>
            <a:r>
              <a:rPr lang="en-US" altLang="ko-KR" sz="1500" b="1" dirty="0"/>
              <a:t>80</a:t>
            </a:r>
            <a:r>
              <a:rPr lang="ko-KR" altLang="en-US" sz="1500" b="1" dirty="0"/>
              <a:t>세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발병률이 낮게 나온 </a:t>
            </a:r>
            <a:r>
              <a:rPr lang="en-US" altLang="ko-KR" sz="1500" b="1" dirty="0"/>
              <a:t>40</a:t>
            </a:r>
            <a:r>
              <a:rPr lang="ko-KR" altLang="en-US" sz="1500" b="1" dirty="0"/>
              <a:t>세 인구비율을 사용한다</a:t>
            </a:r>
            <a:r>
              <a:rPr lang="en-US" altLang="ko-KR" sz="1500" b="1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en-US" altLang="ko-KR" sz="1500" b="1" dirty="0"/>
              <a:t>M, MW0, MW0.5, MW4, MW8 </a:t>
            </a:r>
            <a:r>
              <a:rPr lang="ko-KR" altLang="en-US" sz="1500" b="1" dirty="0"/>
              <a:t>의 조합 중 </a:t>
            </a:r>
            <a:r>
              <a:rPr lang="en-US" altLang="ko-KR" sz="1500" b="1" dirty="0"/>
              <a:t>MW0.5+MW4 </a:t>
            </a:r>
            <a:r>
              <a:rPr lang="ko-KR" altLang="en-US" sz="1500" b="1" dirty="0"/>
              <a:t>가 가장 적합</a:t>
            </a:r>
            <a:r>
              <a:rPr lang="en-US" altLang="ko-KR" sz="1500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0EDCC-98CC-959A-3DE7-710B6A2E1056}"/>
              </a:ext>
            </a:extLst>
          </p:cNvPr>
          <p:cNvSpPr txBox="1"/>
          <p:nvPr/>
        </p:nvSpPr>
        <p:spPr>
          <a:xfrm>
            <a:off x="7299260" y="187194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다중선형회귀 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0998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1103270" y="605401"/>
            <a:ext cx="7429170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/>
              <a:t>독립변수 </a:t>
            </a:r>
            <a:r>
              <a:rPr lang="en-US" altLang="ko-KR" sz="1500" b="1" dirty="0"/>
              <a:t>: 5~9</a:t>
            </a:r>
            <a:r>
              <a:rPr lang="ko-KR" altLang="en-US" sz="1500" b="1" dirty="0"/>
              <a:t>세 인구비율</a:t>
            </a:r>
            <a:r>
              <a:rPr lang="en-US" altLang="ko-KR" sz="1500" b="1" dirty="0"/>
              <a:t>(MW0.5), 40~44</a:t>
            </a:r>
            <a:r>
              <a:rPr lang="ko-KR" altLang="en-US" sz="1500" b="1" dirty="0"/>
              <a:t>세 인구비율</a:t>
            </a:r>
            <a:r>
              <a:rPr lang="en-US" altLang="ko-KR" sz="1500" b="1" dirty="0"/>
              <a:t>(MW4), PM10(x5), </a:t>
            </a:r>
            <a:r>
              <a:rPr lang="ko-KR" altLang="en-US" sz="1500" b="1" dirty="0"/>
              <a:t>기온</a:t>
            </a:r>
            <a:r>
              <a:rPr lang="en-US" altLang="ko-KR" sz="1500" b="1" dirty="0"/>
              <a:t>(z1)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In-sample data : 70%(42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), Out-of-sample data : 30%(18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353733-71D4-91D2-610F-0EAD27A6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63308"/>
              </p:ext>
            </p:extLst>
          </p:nvPr>
        </p:nvGraphicFramePr>
        <p:xfrm>
          <a:off x="227319" y="1669410"/>
          <a:ext cx="4130345" cy="1454364"/>
        </p:xfrm>
        <a:graphic>
          <a:graphicData uri="http://schemas.openxmlformats.org/drawingml/2006/table">
            <a:tbl>
              <a:tblPr/>
              <a:tblGrid>
                <a:gridCol w="658429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4139503238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42394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Estimate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Std. </a:t>
                      </a:r>
                      <a:r>
                        <a:rPr lang="en-US" altLang="ko-KR" sz="11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Eroor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 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Intercept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1.51376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0.94027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1.610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0.09691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0.09412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1.030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3269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-0.51936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0.09583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-5.420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3.83e-06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50715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0.26980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0.11458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2.355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0.77053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0.11646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6.617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9.24e-08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244021-8549-D1AF-5B11-78DAE4A2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5653"/>
              </p:ext>
            </p:extLst>
          </p:nvPr>
        </p:nvGraphicFramePr>
        <p:xfrm>
          <a:off x="4596840" y="3440888"/>
          <a:ext cx="4321527" cy="1114106"/>
        </p:xfrm>
        <a:graphic>
          <a:graphicData uri="http://schemas.openxmlformats.org/drawingml/2006/table">
            <a:tbl>
              <a:tblPr/>
              <a:tblGrid>
                <a:gridCol w="161765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351935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351935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242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In-sample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0.7067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4232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0.6749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67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1.972e-09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47977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Out-of-sample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C749FD-81DA-CDF8-FFF0-A66C03BD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15253"/>
              </p:ext>
            </p:extLst>
          </p:nvPr>
        </p:nvGraphicFramePr>
        <p:xfrm>
          <a:off x="4594954" y="1669410"/>
          <a:ext cx="4327130" cy="1454364"/>
        </p:xfrm>
        <a:graphic>
          <a:graphicData uri="http://schemas.openxmlformats.org/drawingml/2006/table">
            <a:tbl>
              <a:tblPr/>
              <a:tblGrid>
                <a:gridCol w="70195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568300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782658089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242394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Df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Sum Sq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Mean Sq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 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4.1645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4.1645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11.7374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0.001514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10.2747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10.2747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28.9587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4.321e-06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316468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1.6519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1.6519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4.6557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0.037513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15.5327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15.5327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43.7781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9.242e-08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981740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Residuals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13.1278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0.3548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4580D7-D146-28D8-3971-AD4B26C5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59005"/>
              </p:ext>
            </p:extLst>
          </p:nvPr>
        </p:nvGraphicFramePr>
        <p:xfrm>
          <a:off x="225633" y="3722733"/>
          <a:ext cx="4130345" cy="550416"/>
        </p:xfrm>
        <a:graphic>
          <a:graphicData uri="http://schemas.openxmlformats.org/drawingml/2006/table">
            <a:tbl>
              <a:tblPr/>
              <a:tblGrid>
                <a:gridCol w="828941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825351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25351">
                  <a:extLst>
                    <a:ext uri="{9D8B030D-6E8A-4147-A177-3AD203B41FA5}">
                      <a16:colId xmlns:a16="http://schemas.microsoft.com/office/drawing/2014/main" val="139135686"/>
                    </a:ext>
                  </a:extLst>
                </a:gridCol>
                <a:gridCol w="825351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25351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MW0.5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MW4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x5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z1</a:t>
                      </a:r>
                      <a:endParaRPr lang="ko-KR" altLang="ko-KR" sz="11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VIF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1.110274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1.164415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1.689354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1.619726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A8E563-70C1-4F0A-957A-D52EC045EC1E}"/>
              </a:ext>
            </a:extLst>
          </p:cNvPr>
          <p:cNvSpPr txBox="1"/>
          <p:nvPr/>
        </p:nvSpPr>
        <p:spPr>
          <a:xfrm>
            <a:off x="7299260" y="187194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다중선형회귀 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4499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8C8E193-5B56-C20F-33B7-B5433E461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95" y="938004"/>
            <a:ext cx="6355010" cy="41451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CF2771-7E69-A038-DCC4-E8AF65D6438F}"/>
              </a:ext>
            </a:extLst>
          </p:cNvPr>
          <p:cNvSpPr txBox="1"/>
          <p:nvPr/>
        </p:nvSpPr>
        <p:spPr>
          <a:xfrm>
            <a:off x="683568" y="555498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y = 1.51376 + 0.09691 X MW0.5 – 0.51936 X MW4 + 0.26980 X x5 + 0.77053 X z1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5D15BB-3681-6C94-88BE-03D7B90D794B}"/>
              </a:ext>
            </a:extLst>
          </p:cNvPr>
          <p:cNvSpPr txBox="1"/>
          <p:nvPr/>
        </p:nvSpPr>
        <p:spPr>
          <a:xfrm>
            <a:off x="7299260" y="187194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다중선형회귀 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418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1CC0-5C77-56F7-4148-334EFD22DA63}"/>
              </a:ext>
            </a:extLst>
          </p:cNvPr>
          <p:cNvSpPr txBox="1"/>
          <p:nvPr/>
        </p:nvSpPr>
        <p:spPr>
          <a:xfrm>
            <a:off x="2043200" y="700722"/>
            <a:ext cx="5057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범주형 변수를 활용한 인공신경망 모델에 사용한 데이터</a:t>
            </a:r>
            <a:endParaRPr lang="en-US" altLang="ko-KR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3B372C-6EA8-5127-1D78-2A28FB8A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92115"/>
              </p:ext>
            </p:extLst>
          </p:nvPr>
        </p:nvGraphicFramePr>
        <p:xfrm>
          <a:off x="823020" y="1275606"/>
          <a:ext cx="7696943" cy="3327600"/>
        </p:xfrm>
        <a:graphic>
          <a:graphicData uri="http://schemas.openxmlformats.org/drawingml/2006/table">
            <a:tbl>
              <a:tblPr/>
              <a:tblGrid>
                <a:gridCol w="827179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3322143657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886868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886868">
                  <a:extLst>
                    <a:ext uri="{9D8B030D-6E8A-4147-A177-3AD203B41FA5}">
                      <a16:colId xmlns:a16="http://schemas.microsoft.com/office/drawing/2014/main" val="3712730952"/>
                    </a:ext>
                  </a:extLst>
                </a:gridCol>
                <a:gridCol w="886868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69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DT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…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A75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A80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PM10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Incidence rate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0.05687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0.049836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0.026256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0.026699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0.010194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0.010138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0.007164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0.008283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0.004862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0.006845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F674DD-96D7-1228-B340-F0DE419BC13B}"/>
              </a:ext>
            </a:extLst>
          </p:cNvPr>
          <p:cNvSpPr txBox="1"/>
          <p:nvPr/>
        </p:nvSpPr>
        <p:spPr>
          <a:xfrm>
            <a:off x="7166211" y="18719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 모델 </a:t>
            </a:r>
            <a:r>
              <a:rPr lang="en-US" altLang="ko-KR" sz="1200" dirty="0"/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29245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1327</Words>
  <Application>Microsoft Office PowerPoint</Application>
  <PresentationFormat>화면 슬라이드 쇼(16:9)</PresentationFormat>
  <Paragraphs>735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임병극</cp:lastModifiedBy>
  <cp:revision>280</cp:revision>
  <dcterms:created xsi:type="dcterms:W3CDTF">2014-11-28T13:21:41Z</dcterms:created>
  <dcterms:modified xsi:type="dcterms:W3CDTF">2023-02-06T17:16:22Z</dcterms:modified>
</cp:coreProperties>
</file>