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80" r:id="rId4"/>
    <p:sldId id="370" r:id="rId5"/>
    <p:sldId id="369" r:id="rId6"/>
    <p:sldId id="368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593B8B-4EED-42D4-8A35-08564DDF4123}">
          <p14:sldIdLst>
            <p14:sldId id="256"/>
            <p14:sldId id="379"/>
            <p14:sldId id="380"/>
            <p14:sldId id="370"/>
            <p14:sldId id="369"/>
            <p14:sldId id="368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FFF11B-1114-BB5D-66AE-FED005CF741C}" name="김수연/산업경영공학과" initials="/김" userId="S::suys65@inu.ac.kr::3e63e631-a6b5-4db6-bb73-1ecca5f5de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01499B"/>
    <a:srgbClr val="203864"/>
    <a:srgbClr val="FFFFFF"/>
    <a:srgbClr val="1F497D"/>
    <a:srgbClr val="01499A"/>
    <a:srgbClr val="F5F5F5"/>
    <a:srgbClr val="F0F0F0"/>
    <a:srgbClr val="CED5E0"/>
    <a:srgbClr val="7C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7" y="39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DECCD0-16B0-DBB5-83D1-8DAEED34C0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0C6B-40E6-FA50-5860-4CD77FEA6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47BD-9498-4DA7-B958-9B98B46EC29D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9F14B-0298-8146-3923-64F921F43A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(1) </a:t>
            </a:r>
            <a:r>
              <a:rPr lang="ko-KR" altLang="en-US"/>
              <a:t>횡단면 데이터</a:t>
            </a:r>
            <a:r>
              <a:rPr lang="en-US" altLang="ko-KR"/>
              <a:t>(Cross-sectional data)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6D9D75-21EE-7541-C2A2-21EAA2CCBC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D3F2-000E-4039-92B8-4C8C24DCE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58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94E6-D870-409A-BC04-F203992E134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(1) </a:t>
            </a:r>
            <a:r>
              <a:rPr lang="ko-KR" altLang="en-US"/>
              <a:t>횡단면 데이터</a:t>
            </a:r>
            <a:r>
              <a:rPr lang="en-US" altLang="ko-KR"/>
              <a:t>(Cross-sectional data)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6FB7-112F-4B1F-A309-8D82D68FA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6FB7-112F-4B1F-A309-8D82D68FAC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1EC41A0-186D-DA5A-B489-90A168427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423861"/>
            <a:ext cx="7772400" cy="2224178"/>
          </a:xfr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26F90E-D6E3-BCB2-F087-2CA54712FE23}"/>
              </a:ext>
            </a:extLst>
          </p:cNvPr>
          <p:cNvCxnSpPr>
            <a:cxnSpLocks/>
          </p:cNvCxnSpPr>
          <p:nvPr userDrawn="1"/>
        </p:nvCxnSpPr>
        <p:spPr>
          <a:xfrm>
            <a:off x="1600200" y="1423860"/>
            <a:ext cx="897694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0A0118-4B96-7F20-EE12-7D880E1075BA}"/>
              </a:ext>
            </a:extLst>
          </p:cNvPr>
          <p:cNvCxnSpPr>
            <a:cxnSpLocks/>
          </p:cNvCxnSpPr>
          <p:nvPr userDrawn="1"/>
        </p:nvCxnSpPr>
        <p:spPr>
          <a:xfrm>
            <a:off x="1600200" y="3648038"/>
            <a:ext cx="897694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42C1C4-B9AE-E69D-3EFD-9732F0C2A220}"/>
              </a:ext>
            </a:extLst>
          </p:cNvPr>
          <p:cNvGrpSpPr/>
          <p:nvPr userDrawn="1"/>
        </p:nvGrpSpPr>
        <p:grpSpPr>
          <a:xfrm>
            <a:off x="19503" y="6385457"/>
            <a:ext cx="1097205" cy="460310"/>
            <a:chOff x="1384203" y="157574"/>
            <a:chExt cx="1324143" cy="5103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71E609-E721-93A3-16D3-8EB61B0A653A}"/>
                </a:ext>
              </a:extLst>
            </p:cNvPr>
            <p:cNvSpPr txBox="1"/>
            <p:nvPr userDrawn="1"/>
          </p:nvSpPr>
          <p:spPr>
            <a:xfrm>
              <a:off x="1384203" y="157574"/>
              <a:ext cx="1062506" cy="4094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800" b="1" i="0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함초롬바탕" panose="02030604000101010101" pitchFamily="18" charset="-127"/>
                  <a:cs typeface="Times New Roman" panose="02020603050405020304" pitchFamily="18" charset="0"/>
                  <a:sym typeface="Arial"/>
                </a:rPr>
                <a:t>DSL </a:t>
              </a:r>
              <a:endParaRPr lang="ko-KR" altLang="en-US" sz="1800" b="1" i="0" dirty="0">
                <a:solidFill>
                  <a:schemeClr val="accent1">
                    <a:lumMod val="50000"/>
                  </a:schemeClr>
                </a:solidFill>
                <a:latin typeface="+mn-lt"/>
                <a:ea typeface="함초롬바탕" panose="02030604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B95567-1AA5-D281-BBC1-9ECFCBE52FD3}"/>
                </a:ext>
              </a:extLst>
            </p:cNvPr>
            <p:cNvSpPr txBox="1"/>
            <p:nvPr/>
          </p:nvSpPr>
          <p:spPr>
            <a:xfrm>
              <a:off x="1392387" y="429053"/>
              <a:ext cx="1315959" cy="238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함초롬바탕" panose="02030604000101010101" pitchFamily="18" charset="-127"/>
                  <a:cs typeface="Times New Roman" panose="02020603050405020304" pitchFamily="18" charset="0"/>
                </a:rPr>
                <a:t>Data Science Lab</a:t>
              </a:r>
              <a:endParaRPr lang="ko-KR" altLang="en-US" sz="800" b="0">
                <a:solidFill>
                  <a:schemeClr val="accent1">
                    <a:lumMod val="50000"/>
                  </a:schemeClr>
                </a:solidFill>
                <a:latin typeface="+mn-lt"/>
                <a:ea typeface="함초롬바탕" panose="02030604000101010101" pitchFamily="18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46AC44FE-7D4A-D6EC-9F40-8CAEF1B9F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905" y="6506308"/>
            <a:ext cx="525081" cy="2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AF4CB6-8B6B-BD18-C13F-BCC72A44E401}"/>
              </a:ext>
            </a:extLst>
          </p:cNvPr>
          <p:cNvSpPr/>
          <p:nvPr userDrawn="1"/>
        </p:nvSpPr>
        <p:spPr>
          <a:xfrm>
            <a:off x="5917223" y="6506308"/>
            <a:ext cx="386862" cy="339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AA3637C-3A1C-68EF-0D3B-CEC4E2562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029" y="4528128"/>
            <a:ext cx="3273287" cy="11780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197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81BF15-9C41-BDA2-CD60-6BCBCC75B496}"/>
              </a:ext>
            </a:extLst>
          </p:cNvPr>
          <p:cNvSpPr/>
          <p:nvPr userDrawn="1"/>
        </p:nvSpPr>
        <p:spPr>
          <a:xfrm>
            <a:off x="4313131" y="1778585"/>
            <a:ext cx="3565736" cy="422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00546D-B240-DC78-BAE8-CBE24A9938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132" y="1424308"/>
            <a:ext cx="3565735" cy="1227580"/>
          </a:xfrm>
        </p:spPr>
        <p:txBody>
          <a:bodyPr wrap="square" anchor="ctr">
            <a:spAutoFit/>
          </a:bodyPr>
          <a:lstStyle>
            <a:lvl1pPr marL="358775" indent="-358775" algn="l" latinLnBrk="0">
              <a:lnSpc>
                <a:spcPct val="200000"/>
              </a:lnSpc>
              <a:spcBef>
                <a:spcPts val="600"/>
              </a:spcBef>
              <a:buClrTx/>
              <a:buSzPct val="110000"/>
              <a:buFont typeface="+mj-lt"/>
              <a:buAutoNum type="arabicPeriod"/>
              <a:defRPr sz="2000" b="1" baseline="0">
                <a:solidFill>
                  <a:schemeClr val="accent1">
                    <a:lumMod val="50000"/>
                  </a:schemeClr>
                </a:solidFill>
                <a:latin typeface="+mn-lt"/>
                <a:ea typeface="나눔고딕" pitchFamily="2" charset="-127"/>
                <a:cs typeface="Arial" pitchFamily="34" charset="0"/>
              </a:defRPr>
            </a:lvl1pPr>
            <a:lvl2pPr marL="342900" indent="0" latinLnBrk="0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None/>
              <a:defRPr sz="1600" b="0">
                <a:latin typeface="+mn-lt"/>
                <a:ea typeface="나눔고딕" pitchFamily="2" charset="-127"/>
                <a:cs typeface="Arial" pitchFamily="34" charset="0"/>
              </a:defRPr>
            </a:lvl2pPr>
            <a:lvl3pPr marL="1041400" indent="-285750" latinLnBrk="0">
              <a:lnSpc>
                <a:spcPct val="25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►"/>
              <a:defRPr sz="1400">
                <a:latin typeface="+mn-lt"/>
                <a:ea typeface="나눔고딕" pitchFamily="2" charset="-127"/>
                <a:cs typeface="Arial" pitchFamily="34" charset="0"/>
              </a:defRPr>
            </a:lvl3pPr>
            <a:lvl4pPr marL="1435100" indent="-315913" latinLnBrk="0">
              <a:lnSpc>
                <a:spcPct val="250000"/>
              </a:lnSpc>
              <a:spcBef>
                <a:spcPts val="600"/>
              </a:spcBef>
              <a:buSzPct val="125000"/>
              <a:defRPr sz="1200">
                <a:latin typeface="+mn-lt"/>
                <a:ea typeface="나눔고딕" pitchFamily="2" charset="-127"/>
                <a:cs typeface="Arial" pitchFamily="34" charset="0"/>
              </a:defRPr>
            </a:lvl4pPr>
            <a:lvl5pPr marL="1728000">
              <a:lnSpc>
                <a:spcPct val="250000"/>
              </a:lnSpc>
              <a:buSzPct val="125000"/>
              <a:defRPr sz="1000">
                <a:latin typeface="+mn-lt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42F25-6214-3CDB-EF2C-20B360B88A97}"/>
              </a:ext>
            </a:extLst>
          </p:cNvPr>
          <p:cNvSpPr/>
          <p:nvPr userDrawn="1"/>
        </p:nvSpPr>
        <p:spPr>
          <a:xfrm>
            <a:off x="5917223" y="6506308"/>
            <a:ext cx="386862" cy="339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;;ㅣ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A0A4F54-3F55-54EF-AD2B-22F7CB08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26" y="193631"/>
            <a:ext cx="831593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>
              <a:defRPr sz="2400" b="1">
                <a:solidFill>
                  <a:schemeClr val="tx1"/>
                </a:solidFill>
                <a:latin typeface="+mn-lt"/>
                <a:ea typeface="나눔고딕" pitchFamily="2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5873058-B1F5-C7E1-AE75-5F2FD7DB6C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826" y="780469"/>
            <a:ext cx="11474349" cy="5514010"/>
          </a:xfrm>
        </p:spPr>
        <p:txBody>
          <a:bodyPr wrap="square">
            <a:spAutoFit/>
          </a:bodyPr>
          <a:lstStyle>
            <a:lvl1pPr marL="358775" indent="-358775" latinLnBrk="0">
              <a:lnSpc>
                <a:spcPct val="150000"/>
              </a:lnSpc>
              <a:spcBef>
                <a:spcPts val="600"/>
              </a:spcBef>
              <a:buClrTx/>
              <a:buSzPct val="125000"/>
              <a:buFont typeface="Wingdings" pitchFamily="2" charset="2"/>
              <a:buChar char="§"/>
              <a:defRPr sz="1800" baseline="0">
                <a:latin typeface="+mn-lt"/>
                <a:ea typeface="+mn-ea"/>
                <a:cs typeface="Arial" pitchFamily="34" charset="0"/>
              </a:defRPr>
            </a:lvl1pPr>
            <a:lvl2pPr marL="717550" indent="-374650" latinLnBrk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sz="1600" baseline="0">
                <a:latin typeface="+mn-lt"/>
                <a:ea typeface="+mn-ea"/>
                <a:cs typeface="Arial" pitchFamily="34" charset="0"/>
              </a:defRPr>
            </a:lvl2pPr>
            <a:lvl3pPr marL="1041400" indent="-285750" latinLnBrk="0">
              <a:lnSpc>
                <a:spcPct val="15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►"/>
              <a:defRPr sz="1400" baseline="0">
                <a:latin typeface="+mn-lt"/>
                <a:ea typeface="+mn-ea"/>
                <a:cs typeface="Arial" pitchFamily="34" charset="0"/>
              </a:defRPr>
            </a:lvl3pPr>
            <a:lvl4pPr marL="1435100" indent="-315913" latinLnBrk="0">
              <a:lnSpc>
                <a:spcPct val="150000"/>
              </a:lnSpc>
              <a:spcBef>
                <a:spcPts val="600"/>
              </a:spcBef>
              <a:buSzPct val="125000"/>
              <a:defRPr sz="1200" baseline="0">
                <a:latin typeface="+mn-lt"/>
                <a:ea typeface="+mn-ea"/>
                <a:cs typeface="Arial" pitchFamily="34" charset="0"/>
              </a:defRPr>
            </a:lvl4pPr>
            <a:lvl5pPr marL="1728000">
              <a:lnSpc>
                <a:spcPct val="150000"/>
              </a:lnSpc>
              <a:buSzPct val="125000"/>
              <a:defRPr sz="1000"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617E2B2-4164-2DA4-51A1-D0C422548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905" y="6506308"/>
            <a:ext cx="525081" cy="2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EB4AF8-9563-B88F-967A-79F6197DCDE2}"/>
              </a:ext>
            </a:extLst>
          </p:cNvPr>
          <p:cNvGrpSpPr/>
          <p:nvPr userDrawn="1"/>
        </p:nvGrpSpPr>
        <p:grpSpPr>
          <a:xfrm>
            <a:off x="19503" y="6385457"/>
            <a:ext cx="1097205" cy="460310"/>
            <a:chOff x="1384203" y="157574"/>
            <a:chExt cx="1324143" cy="5103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F989E-1E51-DDA6-AEB6-BC7201D8DFFE}"/>
                </a:ext>
              </a:extLst>
            </p:cNvPr>
            <p:cNvSpPr txBox="1"/>
            <p:nvPr userDrawn="1"/>
          </p:nvSpPr>
          <p:spPr>
            <a:xfrm>
              <a:off x="1384203" y="157574"/>
              <a:ext cx="1062506" cy="409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함초롬바탕" panose="02030604000101010101" pitchFamily="18" charset="-127"/>
                  <a:cs typeface="Times New Roman" panose="02020603050405020304" pitchFamily="18" charset="0"/>
                  <a:sym typeface="Arial"/>
                </a:rPr>
                <a:t>DSL </a:t>
              </a:r>
              <a:endParaRPr lang="ko-KR" altLang="en-US" sz="1800" b="1" i="0" dirty="0">
                <a:solidFill>
                  <a:schemeClr val="accent1">
                    <a:lumMod val="50000"/>
                  </a:schemeClr>
                </a:solidFill>
                <a:latin typeface="+mn-lt"/>
                <a:ea typeface="함초롬바탕" panose="02030604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C8813-1A8B-7927-C771-58FEE3D72D9C}"/>
                </a:ext>
              </a:extLst>
            </p:cNvPr>
            <p:cNvSpPr txBox="1"/>
            <p:nvPr/>
          </p:nvSpPr>
          <p:spPr>
            <a:xfrm>
              <a:off x="1392387" y="429053"/>
              <a:ext cx="1315959" cy="23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함초롬바탕" panose="02030604000101010101" pitchFamily="18" charset="-127"/>
                  <a:cs typeface="Times New Roman" panose="02020603050405020304" pitchFamily="18" charset="0"/>
                </a:rPr>
                <a:t>Data Science Lab</a:t>
              </a:r>
              <a:endParaRPr lang="ko-KR" altLang="en-US" sz="800" b="0">
                <a:solidFill>
                  <a:schemeClr val="accent1">
                    <a:lumMod val="50000"/>
                  </a:schemeClr>
                </a:solidFill>
                <a:latin typeface="+mn-lt"/>
                <a:ea typeface="함초롬바탕" panose="02030604000101010101" pitchFamily="18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6A31D19-FD8E-5FE9-8133-029721835DEB}"/>
              </a:ext>
            </a:extLst>
          </p:cNvPr>
          <p:cNvCxnSpPr>
            <a:cxnSpLocks/>
          </p:cNvCxnSpPr>
          <p:nvPr userDrawn="1"/>
        </p:nvCxnSpPr>
        <p:spPr>
          <a:xfrm>
            <a:off x="358826" y="709341"/>
            <a:ext cx="1147434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4D1A7-39AC-460E-A42F-DB2A8F40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DBDAF-5416-4E7D-9F10-071043E9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  <a:p>
            <a:pPr lvl="4"/>
            <a:r>
              <a:rPr lang="ko-KR" altLang="en-US"/>
              <a:t>다섯째 수준</a:t>
            </a:r>
          </a:p>
          <a:p>
            <a:pPr lvl="4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2B3FC-4C52-D470-462E-165B81D5BD3C}"/>
              </a:ext>
            </a:extLst>
          </p:cNvPr>
          <p:cNvSpPr txBox="1"/>
          <p:nvPr userDrawn="1"/>
        </p:nvSpPr>
        <p:spPr>
          <a:xfrm>
            <a:off x="4728796" y="6596390"/>
            <a:ext cx="273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A60D66E-A17A-43E2-92CF-C9F6C8D8DC39}" type="slidenum">
              <a:rPr lang="ko-KR" altLang="en-US" sz="1050" b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‹#›</a:t>
            </a:fld>
            <a:endParaRPr lang="ko-KR" altLang="en-US" sz="105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6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3" r:id="rId2"/>
    <p:sldLayoutId id="2147483741" r:id="rId3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SzPct val="50000"/>
        <a:buFont typeface="Times New Roman" panose="02020603050405020304" pitchFamily="18" charset="0"/>
        <a:buChar char="►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Times New Roman" panose="02020603050405020304" pitchFamily="18" charset="0"/>
        <a:buChar char="‐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1" hangingPunct="1">
        <a:lnSpc>
          <a:spcPct val="150000"/>
        </a:lnSpc>
        <a:spcBef>
          <a:spcPts val="500"/>
        </a:spcBef>
        <a:buSzPct val="50000"/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CC181-9D1C-8FBA-05BE-3975D226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369217"/>
            <a:ext cx="11312940" cy="240002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TSP Policy based Transformer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2DE02-BFA4-E27F-C117-26C309FBC6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59356" y="4623739"/>
            <a:ext cx="3273287" cy="1178080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나눔고딕"/>
                <a:ea typeface="나눔고딕"/>
              </a:rPr>
              <a:t>임베디드시스템공학과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ea typeface="나눔고딕"/>
              </a:rPr>
              <a:t> 김정현</a:t>
            </a:r>
            <a:endParaRPr lang="en-US" altLang="ko-KR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나눔고딕"/>
                <a:ea typeface="나눔고딕"/>
              </a:rPr>
              <a:t>컴퓨터공학과 </a:t>
            </a:r>
            <a:r>
              <a:rPr lang="ko-KR" altLang="en-US" b="1" dirty="0" err="1">
                <a:solidFill>
                  <a:prstClr val="black"/>
                </a:solidFill>
                <a:latin typeface="나눔고딕"/>
                <a:ea typeface="나눔고딕"/>
              </a:rPr>
              <a:t>정환길</a:t>
            </a:r>
            <a:endParaRPr lang="en-US" altLang="ko-KR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Arial" panose="020B0604020202020204" pitchFamily="34" charset="0"/>
              </a:rPr>
              <a:t>산업경영공학과 한근형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F7100-B996-88C8-7454-5828415F5EC0}"/>
              </a:ext>
            </a:extLst>
          </p:cNvPr>
          <p:cNvSpPr txBox="1"/>
          <p:nvPr/>
        </p:nvSpPr>
        <p:spPr>
          <a:xfrm>
            <a:off x="1498768" y="1144712"/>
            <a:ext cx="268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cs typeface="Arial" panose="020B0604020202020204" pitchFamily="34" charset="0"/>
              </a:rPr>
              <a:t>강화학습 </a:t>
            </a:r>
            <a:r>
              <a:rPr lang="en-US" altLang="ko-KR" sz="1200" b="1" dirty="0">
                <a:cs typeface="Arial" panose="020B0604020202020204" pitchFamily="34" charset="0"/>
              </a:rPr>
              <a:t>PBL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A3B3B-6F16-5B70-5B6F-FF3965CC27FE}"/>
              </a:ext>
            </a:extLst>
          </p:cNvPr>
          <p:cNvSpPr txBox="1"/>
          <p:nvPr/>
        </p:nvSpPr>
        <p:spPr>
          <a:xfrm>
            <a:off x="7929419" y="1163565"/>
            <a:ext cx="268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cs typeface="Arial" panose="020B0604020202020204" pitchFamily="34" charset="0"/>
              </a:rPr>
              <a:t>2025.05.15</a:t>
            </a:r>
          </a:p>
        </p:txBody>
      </p:sp>
    </p:spTree>
    <p:extLst>
      <p:ext uri="{BB962C8B-B14F-4D97-AF65-F5344CB8AC3E}">
        <p14:creationId xmlns:p14="http://schemas.microsoft.com/office/powerpoint/2010/main" val="25664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18AD-6A17-593B-1B97-5A8962944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8532E2-D9AE-7F7A-23FC-BAF862E5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A8A84-5664-F42E-F628-C0518A82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2601225"/>
          </a:xfrm>
        </p:spPr>
        <p:txBody>
          <a:bodyPr/>
          <a:lstStyle/>
          <a:p>
            <a:r>
              <a:rPr lang="en-US" altLang="ko-KR" b="1" dirty="0"/>
              <a:t>REINFORCE</a:t>
            </a:r>
          </a:p>
          <a:p>
            <a:pPr lvl="1"/>
            <a:r>
              <a:rPr lang="en-US" altLang="ko-KR" dirty="0">
                <a:effectLst/>
              </a:rPr>
              <a:t>Policy </a:t>
            </a:r>
            <a:r>
              <a:rPr lang="en-US" altLang="ko-KR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모델이 어떤 도시를 선택할지에 대한 확률 분포를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샘플링 </a:t>
            </a:r>
            <a:r>
              <a:rPr lang="en-US" altLang="ko-KR" b="1" dirty="0">
                <a:sym typeface="Wingdings" panose="05000000000000000000" pitchFamily="2" charset="2"/>
              </a:rPr>
              <a:t>(rollout)</a:t>
            </a:r>
            <a:r>
              <a:rPr lang="en-US" altLang="ko-KR" b="1" dirty="0"/>
              <a:t> </a:t>
            </a:r>
          </a:p>
          <a:p>
            <a:pPr lvl="2"/>
            <a:r>
              <a:rPr lang="ko-KR" altLang="en-US" dirty="0"/>
              <a:t>모델이 매 단계마다 도시를 확률적으로 선택 </a:t>
            </a:r>
            <a:r>
              <a:rPr lang="en-US" altLang="ko-KR" dirty="0"/>
              <a:t>(sampling)</a:t>
            </a:r>
          </a:p>
          <a:p>
            <a:pPr lvl="2"/>
            <a:r>
              <a:rPr lang="ko-KR" altLang="en-US" dirty="0"/>
              <a:t>전체 경로 길이를 </a:t>
            </a:r>
            <a:r>
              <a:rPr lang="en-US" altLang="ko-KR" dirty="0" err="1"/>
              <a:t>L_sample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b="1" dirty="0"/>
              <a:t>손실 함수 </a:t>
            </a:r>
            <a:r>
              <a:rPr lang="en-US" altLang="ko-KR" b="1" dirty="0"/>
              <a:t>(Loss)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98331-54BF-6823-6E35-7A8ED1E4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44" y="3429000"/>
            <a:ext cx="5019712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36DA-FA54-F77B-2AC1-DB4A9213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C7E547-0965-41EC-C450-DF1AA088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C80B6-AE51-0145-EBCC-7AE7AEF3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1354730"/>
          </a:xfrm>
        </p:spPr>
        <p:txBody>
          <a:bodyPr/>
          <a:lstStyle/>
          <a:p>
            <a:r>
              <a:rPr lang="en-US" altLang="ko-KR" b="1" dirty="0"/>
              <a:t>Self-Critical Baseline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REINFORCE</a:t>
            </a:r>
            <a:r>
              <a:rPr lang="ko-KR" altLang="en-US" dirty="0"/>
              <a:t>는 보상이 </a:t>
            </a:r>
            <a:r>
              <a:rPr lang="ko-KR" altLang="en-US" b="1" dirty="0">
                <a:solidFill>
                  <a:srgbClr val="C00000"/>
                </a:solidFill>
              </a:rPr>
              <a:t>분산</a:t>
            </a:r>
            <a:r>
              <a:rPr lang="en-US" altLang="ko-KR" b="1" dirty="0">
                <a:solidFill>
                  <a:srgbClr val="C00000"/>
                </a:solidFill>
              </a:rPr>
              <a:t>(variance)</a:t>
            </a:r>
            <a:r>
              <a:rPr lang="ko-KR" altLang="en-US" b="1" dirty="0">
                <a:solidFill>
                  <a:srgbClr val="C00000"/>
                </a:solidFill>
              </a:rPr>
              <a:t>이 커서 학습이 불안정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기준 경로를 하나 더 굴려서 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경로를 </a:t>
            </a:r>
            <a:r>
              <a:rPr lang="en-US" altLang="ko-KR" dirty="0">
                <a:sym typeface="Wingdings" panose="05000000000000000000" pitchFamily="2" charset="2"/>
              </a:rPr>
              <a:t>greedy</a:t>
            </a:r>
            <a:r>
              <a:rPr lang="ko-KR" altLang="en-US" dirty="0">
                <a:sym typeface="Wingdings" panose="05000000000000000000" pitchFamily="2" charset="2"/>
              </a:rPr>
              <a:t>만으로 한번 더 풀어서 아래와 같이 보상을 계산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04908-23B3-C310-2DD6-03A15CA7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71" y="2519356"/>
            <a:ext cx="4543458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7B82B-479D-B9AE-1D16-E373E13C1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B69143-413F-36F7-47E3-F272D4A5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20B10-3333-E9E3-5E48-3EC664C4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3001334"/>
          </a:xfrm>
        </p:spPr>
        <p:txBody>
          <a:bodyPr/>
          <a:lstStyle/>
          <a:p>
            <a:r>
              <a:rPr lang="ko-KR" altLang="en-US" b="1" dirty="0"/>
              <a:t>학습 결과</a:t>
            </a:r>
            <a:endParaRPr lang="en-US" altLang="ko-KR" b="1" dirty="0"/>
          </a:p>
          <a:p>
            <a:pPr lvl="1"/>
            <a:r>
              <a:rPr lang="ko-KR" altLang="en-US" dirty="0"/>
              <a:t>총 소요 시간</a:t>
            </a:r>
            <a:r>
              <a:rPr lang="en-US" altLang="ko-KR" dirty="0"/>
              <a:t>: </a:t>
            </a:r>
            <a:r>
              <a:rPr lang="ko-KR" altLang="en-US" b="1" dirty="0"/>
              <a:t>약 </a:t>
            </a:r>
            <a:r>
              <a:rPr lang="en-US" altLang="ko-KR" b="1" dirty="0"/>
              <a:t>14</a:t>
            </a:r>
            <a:r>
              <a:rPr lang="ko-KR" altLang="en-US" b="1" dirty="0"/>
              <a:t>분</a:t>
            </a:r>
            <a:endParaRPr lang="en-US" altLang="ko-KR" b="1" dirty="0"/>
          </a:p>
          <a:p>
            <a:pPr lvl="1"/>
            <a:r>
              <a:rPr lang="ko-KR" altLang="en-US" b="1" dirty="0"/>
              <a:t>실험 환경</a:t>
            </a:r>
            <a:r>
              <a:rPr lang="en-US" altLang="ko-KR" b="1" dirty="0"/>
              <a:t>:</a:t>
            </a:r>
          </a:p>
          <a:p>
            <a:pPr lvl="2"/>
            <a:r>
              <a:rPr lang="en-US" altLang="ko-KR" dirty="0"/>
              <a:t>OS: Ubuntu 22.04.3 LTS x86_64</a:t>
            </a:r>
          </a:p>
          <a:p>
            <a:pPr lvl="2"/>
            <a:r>
              <a:rPr lang="en-US" altLang="ko-KR" dirty="0"/>
              <a:t>CPU: Intel Xeon W-2255 (20) @ 4.500GHz</a:t>
            </a:r>
          </a:p>
          <a:p>
            <a:pPr lvl="2"/>
            <a:r>
              <a:rPr lang="en-US" altLang="ko-KR" dirty="0"/>
              <a:t>GPU: NVIDIA Quadro RTX 5000 16GBMemory: 128491MiB 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09E3FD-3065-A056-6825-71196004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7" y="3591548"/>
            <a:ext cx="6543675" cy="2617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3BF91D-B4D8-4D71-C80F-A7A5A4554A27}"/>
              </a:ext>
            </a:extLst>
          </p:cNvPr>
          <p:cNvSpPr txBox="1"/>
          <p:nvPr/>
        </p:nvSpPr>
        <p:spPr>
          <a:xfrm>
            <a:off x="2155633" y="6270853"/>
            <a:ext cx="4053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Fig. X</a:t>
            </a:r>
            <a:r>
              <a:rPr lang="ko-KR" altLang="en-US" sz="1200" dirty="0"/>
              <a:t>축</a:t>
            </a:r>
            <a:r>
              <a:rPr lang="en-US" altLang="ko-KR" sz="1200" dirty="0"/>
              <a:t>:</a:t>
            </a:r>
            <a:r>
              <a:rPr lang="ko-KR" altLang="en-US" sz="1200" dirty="0"/>
              <a:t> 에피소드</a:t>
            </a:r>
            <a:r>
              <a:rPr lang="en-US" altLang="ko-KR" sz="1200" dirty="0"/>
              <a:t>, Y</a:t>
            </a:r>
            <a:r>
              <a:rPr lang="ko-KR" altLang="en-US" sz="1200" dirty="0"/>
              <a:t>축</a:t>
            </a:r>
            <a:r>
              <a:rPr lang="en-US" altLang="ko-KR" sz="1200" dirty="0"/>
              <a:t>:</a:t>
            </a:r>
            <a:r>
              <a:rPr lang="ko-KR" altLang="en-US" sz="1200" dirty="0"/>
              <a:t> 샘플링한 투어길이와 </a:t>
            </a:r>
            <a:r>
              <a:rPr lang="en-US" altLang="ko-KR" sz="1200" dirty="0"/>
              <a:t>Greedy </a:t>
            </a:r>
            <a:r>
              <a:rPr lang="ko-KR" altLang="en-US" sz="1200" dirty="0"/>
              <a:t>차이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9FE0D5-C8A3-D78F-E210-C9A6E901461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743200" y="4164566"/>
            <a:ext cx="2406938" cy="7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73E5E1-F877-F0C4-EFA5-41ECA0896DE6}"/>
              </a:ext>
            </a:extLst>
          </p:cNvPr>
          <p:cNvCxnSpPr>
            <a:cxnSpLocks/>
          </p:cNvCxnSpPr>
          <p:nvPr/>
        </p:nvCxnSpPr>
        <p:spPr>
          <a:xfrm flipV="1">
            <a:off x="4595813" y="4164566"/>
            <a:ext cx="554325" cy="207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6EE801-87F4-368D-E06C-373DF962D8F0}"/>
              </a:ext>
            </a:extLst>
          </p:cNvPr>
          <p:cNvSpPr txBox="1"/>
          <p:nvPr/>
        </p:nvSpPr>
        <p:spPr>
          <a:xfrm>
            <a:off x="5150138" y="4026066"/>
            <a:ext cx="142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커리큘럼 단계 전환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E0959-32B9-DDE6-B82E-CB3E54B591F4}"/>
              </a:ext>
            </a:extLst>
          </p:cNvPr>
          <p:cNvSpPr txBox="1"/>
          <p:nvPr/>
        </p:nvSpPr>
        <p:spPr>
          <a:xfrm>
            <a:off x="7454282" y="3825978"/>
            <a:ext cx="443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학습 곡선의 수렴이 </a:t>
            </a:r>
            <a:r>
              <a:rPr lang="en-US" altLang="ko-KR" sz="1200" dirty="0"/>
              <a:t>300 </a:t>
            </a:r>
            <a:r>
              <a:rPr lang="ko-KR" altLang="en-US" sz="1200" dirty="0"/>
              <a:t>에피소드 이후부터 진행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차이가 </a:t>
            </a:r>
            <a:r>
              <a:rPr lang="en-US" altLang="ko-KR" sz="1200" dirty="0"/>
              <a:t>0</a:t>
            </a:r>
            <a:r>
              <a:rPr lang="ko-KR" altLang="en-US" sz="1200" dirty="0"/>
              <a:t>에 가까움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안정적으로 수렴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ym typeface="Wingdings" panose="05000000000000000000" pitchFamily="2" charset="2"/>
              </a:rPr>
              <a:t>음수 구간 증가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샘플링 경로가 </a:t>
            </a:r>
            <a:r>
              <a:rPr lang="en-US" altLang="ko-KR" sz="1200" dirty="0">
                <a:sym typeface="Wingdings" panose="05000000000000000000" pitchFamily="2" charset="2"/>
              </a:rPr>
              <a:t>baseline</a:t>
            </a:r>
            <a:r>
              <a:rPr lang="ko-KR" altLang="en-US" sz="1200" dirty="0">
                <a:sym typeface="Wingdings" panose="05000000000000000000" pitchFamily="2" charset="2"/>
              </a:rPr>
              <a:t>보다 짧은 에피소드가 자주 등장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0889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C1C70-CF05-03F3-D1F8-233F0A33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1B4C8E-D014-F9D2-605B-B429511E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39A66-38EB-159B-4BE1-8E06762E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2555058"/>
          </a:xfrm>
        </p:spPr>
        <p:txBody>
          <a:bodyPr/>
          <a:lstStyle/>
          <a:p>
            <a:r>
              <a:rPr lang="ko-KR" altLang="en-US" b="1" dirty="0"/>
              <a:t>학습 결과</a:t>
            </a:r>
            <a:endParaRPr lang="en-US" altLang="ko-KR" b="1" dirty="0"/>
          </a:p>
          <a:p>
            <a:pPr lvl="1"/>
            <a:r>
              <a:rPr lang="ko-KR" altLang="en-US" b="1" dirty="0"/>
              <a:t>각 도시 수</a:t>
            </a:r>
            <a:r>
              <a:rPr lang="en-US" altLang="ko-KR" b="1" dirty="0"/>
              <a:t>(N=10, 20, 30)</a:t>
            </a:r>
            <a:r>
              <a:rPr lang="ko-KR" altLang="en-US" b="1" dirty="0"/>
              <a:t>에 따라 각각 </a:t>
            </a:r>
            <a:r>
              <a:rPr lang="en-US" altLang="ko-KR" b="1" dirty="0"/>
              <a:t>5</a:t>
            </a:r>
            <a:r>
              <a:rPr lang="ko-KR" altLang="en-US" b="1" dirty="0"/>
              <a:t>문제 테스트 </a:t>
            </a:r>
            <a:endParaRPr lang="en-US" altLang="ko-KR" b="1" dirty="0"/>
          </a:p>
          <a:p>
            <a:pPr lvl="2"/>
            <a:r>
              <a:rPr lang="en-US" altLang="ko-KR" dirty="0"/>
              <a:t>TSP10_avg_gap =   6.94%</a:t>
            </a:r>
          </a:p>
          <a:p>
            <a:pPr lvl="2"/>
            <a:r>
              <a:rPr lang="en-US" altLang="ko-KR" dirty="0"/>
              <a:t>TSP20_avg_gap =  10.63%</a:t>
            </a:r>
          </a:p>
          <a:p>
            <a:pPr lvl="2"/>
            <a:r>
              <a:rPr lang="en-US" altLang="ko-KR" dirty="0"/>
              <a:t>TSP30_avg_gap =  14.04%</a:t>
            </a:r>
          </a:p>
          <a:p>
            <a:pPr marL="755650" lvl="2" indent="0">
              <a:buNone/>
            </a:pPr>
            <a:r>
              <a:rPr lang="en-US" altLang="ko-KR" b="1" u="sng" dirty="0">
                <a:sym typeface="Wingdings" panose="05000000000000000000" pitchFamily="2" charset="2"/>
              </a:rPr>
              <a:t> </a:t>
            </a:r>
            <a:r>
              <a:rPr lang="en-US" altLang="ko-KR" b="1" u="sng" dirty="0"/>
              <a:t>Overall avg gap  10.54% over 15 instances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99282-61D3-A744-9616-022E5D9B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49" y="3695700"/>
            <a:ext cx="8272501" cy="2901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86587-835B-734E-B5C9-9BDDECD96857}"/>
              </a:ext>
            </a:extLst>
          </p:cNvPr>
          <p:cNvSpPr txBox="1"/>
          <p:nvPr/>
        </p:nvSpPr>
        <p:spPr>
          <a:xfrm>
            <a:off x="1959749" y="3497633"/>
            <a:ext cx="149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전체 실험 결과 비교</a:t>
            </a:r>
          </a:p>
        </p:txBody>
      </p:sp>
    </p:spTree>
    <p:extLst>
      <p:ext uri="{BB962C8B-B14F-4D97-AF65-F5344CB8AC3E}">
        <p14:creationId xmlns:p14="http://schemas.microsoft.com/office/powerpoint/2010/main" val="256800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750B9-5D9B-5B7E-D399-40C8BECD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C54A99-6E95-2BB8-DFDF-6747778A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8B886-86C1-524D-7E97-4039247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3226524"/>
          </a:xfrm>
        </p:spPr>
        <p:txBody>
          <a:bodyPr/>
          <a:lstStyle/>
          <a:p>
            <a:r>
              <a:rPr lang="en-US" altLang="ko-KR" b="1" dirty="0"/>
              <a:t>Summary</a:t>
            </a:r>
          </a:p>
          <a:p>
            <a:pPr lvl="1"/>
            <a:r>
              <a:rPr lang="ko-KR" altLang="en-US" b="1" dirty="0"/>
              <a:t>풍부한 입력 표현</a:t>
            </a:r>
            <a:r>
              <a:rPr lang="ko-KR" altLang="en-US" dirty="0"/>
              <a:t>과 </a:t>
            </a:r>
            <a:r>
              <a:rPr lang="en-US" altLang="ko-KR" dirty="0"/>
              <a:t>Pre-Norm </a:t>
            </a:r>
            <a:r>
              <a:rPr lang="ko-KR" altLang="en-US" dirty="0"/>
              <a:t>구조로 </a:t>
            </a:r>
            <a:r>
              <a:rPr lang="en-US" altLang="ko-KR" dirty="0"/>
              <a:t>Transformer</a:t>
            </a:r>
            <a:r>
              <a:rPr lang="ko-KR" altLang="en-US" dirty="0"/>
              <a:t>가 “어디서 어떻게 </a:t>
            </a:r>
            <a:r>
              <a:rPr lang="ko-KR" altLang="en-US" dirty="0" err="1"/>
              <a:t>이동할지”를</a:t>
            </a:r>
            <a:r>
              <a:rPr lang="ko-KR" altLang="en-US" dirty="0"/>
              <a:t> 더 명확히 학습</a:t>
            </a:r>
            <a:endParaRPr lang="en-US" altLang="ko-KR" dirty="0"/>
          </a:p>
          <a:p>
            <a:pPr lvl="1"/>
            <a:r>
              <a:rPr lang="en-US" altLang="ko-KR" dirty="0"/>
              <a:t>Self-Critical Baseline</a:t>
            </a:r>
            <a:r>
              <a:rPr lang="ko-KR" altLang="en-US" dirty="0"/>
              <a:t>과 미니배치 업데이트로 </a:t>
            </a:r>
            <a:r>
              <a:rPr lang="en-US" altLang="ko-KR" dirty="0"/>
              <a:t>REINFORCE </a:t>
            </a:r>
            <a:r>
              <a:rPr lang="ko-KR" altLang="en-US" dirty="0"/>
              <a:t>특유의 높은 분산을 안정적으로 낮춤</a:t>
            </a:r>
            <a:endParaRPr lang="en-US" altLang="ko-KR" dirty="0"/>
          </a:p>
          <a:p>
            <a:pPr lvl="1"/>
            <a:r>
              <a:rPr lang="en-US" altLang="ko-KR" dirty="0"/>
              <a:t>AMP, </a:t>
            </a:r>
            <a:r>
              <a:rPr lang="ko-KR" altLang="en-US" dirty="0" err="1"/>
              <a:t>클리핑</a:t>
            </a:r>
            <a:r>
              <a:rPr lang="en-US" altLang="ko-KR" dirty="0"/>
              <a:t> </a:t>
            </a:r>
            <a:r>
              <a:rPr lang="ko-KR" altLang="en-US" dirty="0"/>
              <a:t>조합으로 학습 효율과 탐색성을 동시에 확보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Limitations</a:t>
            </a:r>
          </a:p>
          <a:p>
            <a:pPr lvl="1"/>
            <a:r>
              <a:rPr lang="en-US" altLang="ko-KR" b="1" dirty="0"/>
              <a:t>Policy-based(REINFORCE):</a:t>
            </a:r>
            <a:r>
              <a:rPr lang="ko-KR" altLang="en-US" b="1" dirty="0"/>
              <a:t> </a:t>
            </a:r>
            <a:r>
              <a:rPr lang="ko-KR" altLang="en-US" dirty="0"/>
              <a:t>높은 분산</a:t>
            </a:r>
            <a:r>
              <a:rPr lang="en-US" altLang="ko-KR" dirty="0"/>
              <a:t>, roll-out</a:t>
            </a:r>
            <a:r>
              <a:rPr lang="ko-KR" altLang="en-US" dirty="0"/>
              <a:t>으로 돌아오는 정보량이 제한적</a:t>
            </a:r>
            <a:r>
              <a:rPr lang="en-US" altLang="ko-KR" dirty="0"/>
              <a:t>, </a:t>
            </a:r>
            <a:r>
              <a:rPr lang="ko-KR" altLang="en-US" dirty="0"/>
              <a:t>장기 의존성 처리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3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1C83-2716-2947-4148-C7EBD894A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5501F81-4E60-255F-16A4-4A07CA8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727E2-B197-60B1-5EEA-6A31B479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456535"/>
          </a:xfrm>
        </p:spPr>
        <p:txBody>
          <a:bodyPr/>
          <a:lstStyle/>
          <a:p>
            <a:r>
              <a:rPr lang="en-US" altLang="ko-KR" b="1" dirty="0"/>
              <a:t>Value-based (Only Transformer Encoder)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FD3D1-94E9-4470-3E79-FF02084E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74" y="1707683"/>
            <a:ext cx="9339851" cy="42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E7C8-EA1B-DF7B-CA80-7081E001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6CA00CE-68DB-596E-ED13-E0803CDB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BB123-4F0F-2190-81DB-0A507F28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456535"/>
          </a:xfrm>
        </p:spPr>
        <p:txBody>
          <a:bodyPr/>
          <a:lstStyle/>
          <a:p>
            <a:r>
              <a:rPr lang="en-US" altLang="ko-KR" b="1" dirty="0"/>
              <a:t>Value-based (Full Transformer)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E789C-6218-26C1-00A7-DAA8E413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99" y="1399110"/>
            <a:ext cx="10099802" cy="47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E5DFA0-E2FA-8924-6F8E-10E8B4D3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132" y="2240960"/>
            <a:ext cx="3565735" cy="2689904"/>
          </a:xfrm>
        </p:spPr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Method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23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1242-6928-D257-C54B-738BED35A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337528-277A-0357-0471-525F252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7639-E056-26CF-92C1-A44F0DA0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4343048"/>
          </a:xfrm>
        </p:spPr>
        <p:txBody>
          <a:bodyPr/>
          <a:lstStyle/>
          <a:p>
            <a:r>
              <a:rPr lang="ko-KR" altLang="en-US" b="1" dirty="0"/>
              <a:t>과제 목적</a:t>
            </a:r>
            <a:endParaRPr lang="en-US" altLang="ko-KR" b="1" dirty="0"/>
          </a:p>
          <a:p>
            <a:pPr lvl="1"/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Encoder </a:t>
            </a:r>
            <a:r>
              <a:rPr lang="ko-KR" altLang="en-US" dirty="0"/>
              <a:t>구조와 </a:t>
            </a:r>
            <a:r>
              <a:rPr lang="en-US" altLang="ko-KR" dirty="0"/>
              <a:t>policy-based(REINFORCE) </a:t>
            </a:r>
            <a:r>
              <a:rPr lang="ko-KR" altLang="en-US" dirty="0"/>
              <a:t>방식을 통해서 </a:t>
            </a:r>
            <a:r>
              <a:rPr lang="en-US" altLang="ko-KR" dirty="0"/>
              <a:t>Traveling Salesman Problem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b="1" dirty="0"/>
              <a:t>제약 사항</a:t>
            </a:r>
            <a:endParaRPr lang="en-US" altLang="ko-KR" b="1" dirty="0"/>
          </a:p>
          <a:p>
            <a:pPr lvl="1"/>
            <a:r>
              <a:rPr lang="en-US" altLang="ko-KR" b="1" dirty="0"/>
              <a:t>State</a:t>
            </a:r>
          </a:p>
          <a:p>
            <a:pPr lvl="2"/>
            <a:r>
              <a:rPr lang="en-US" altLang="ko-KR" dirty="0"/>
              <a:t>(x, y) coordinates of each city &amp; the status of each city</a:t>
            </a:r>
          </a:p>
          <a:p>
            <a:pPr lvl="1"/>
            <a:r>
              <a:rPr lang="en-US" altLang="ko-KR" b="1" dirty="0"/>
              <a:t>Action</a:t>
            </a:r>
          </a:p>
          <a:p>
            <a:pPr lvl="2"/>
            <a:r>
              <a:rPr lang="en-US" altLang="ko-KR" dirty="0" err="1"/>
              <a:t>Acity</a:t>
            </a:r>
            <a:r>
              <a:rPr lang="en-US" altLang="ko-KR" dirty="0"/>
              <a:t> to visit next time ⇒ Choose the next city by πθ(</a:t>
            </a:r>
            <a:r>
              <a:rPr lang="en-US" altLang="ko-KR" dirty="0" err="1"/>
              <a:t>a|s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You should mask the visited cities</a:t>
            </a:r>
          </a:p>
          <a:p>
            <a:pPr lvl="1"/>
            <a:r>
              <a:rPr lang="en-US" altLang="ko-KR" b="1" dirty="0"/>
              <a:t>Reward</a:t>
            </a:r>
          </a:p>
          <a:p>
            <a:pPr lvl="2"/>
            <a:r>
              <a:rPr lang="en-US" altLang="ko-KR" dirty="0"/>
              <a:t>-1 × distance between the cities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31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8D9E1FF-21DC-5AB9-A7F8-840DD71A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13F6D-27EF-A7EC-376A-67245629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3354957"/>
          </a:xfrm>
        </p:spPr>
        <p:txBody>
          <a:bodyPr/>
          <a:lstStyle/>
          <a:p>
            <a:r>
              <a:rPr lang="en-US" altLang="ko-KR" b="1" dirty="0"/>
              <a:t>Summary</a:t>
            </a:r>
          </a:p>
          <a:p>
            <a:pPr lvl="1"/>
            <a:r>
              <a:rPr lang="ko-KR" altLang="en-US" b="1" dirty="0"/>
              <a:t>학습 데이터</a:t>
            </a:r>
            <a:r>
              <a:rPr lang="en-US" altLang="ko-KR" b="1" dirty="0"/>
              <a:t> (</a:t>
            </a:r>
            <a:r>
              <a:rPr lang="ko-KR" altLang="en-US" b="1" dirty="0"/>
              <a:t>커리큘럼 학습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노드 수가 적은 문제부터 노드 수가 많은 복잡한 문제 순으로 학습</a:t>
            </a:r>
            <a:endParaRPr lang="en-US" altLang="ko-KR" dirty="0"/>
          </a:p>
          <a:p>
            <a:pPr lvl="2"/>
            <a:r>
              <a:rPr lang="ko-KR" altLang="en-US" dirty="0"/>
              <a:t>단계가 바뀔 때마다 경험 캐시를 비워 새로운 분포로 학습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755650" lvl="2" indent="0">
              <a:buNone/>
            </a:pPr>
            <a:endParaRPr lang="en-US" altLang="ko-KR" dirty="0"/>
          </a:p>
          <a:p>
            <a:pPr lvl="1"/>
            <a:r>
              <a:rPr lang="ko-KR" altLang="en-US" b="1" dirty="0" err="1"/>
              <a:t>하이퍼</a:t>
            </a:r>
            <a:r>
              <a:rPr lang="ko-KR" altLang="en-US" b="1" dirty="0"/>
              <a:t> 파라미터 및 실험 환경</a:t>
            </a:r>
            <a:endParaRPr lang="en-US" altLang="ko-KR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4A242B-CB6D-3236-25B3-53F1AE538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63922"/>
              </p:ext>
            </p:extLst>
          </p:nvPr>
        </p:nvGraphicFramePr>
        <p:xfrm>
          <a:off x="3676650" y="2570097"/>
          <a:ext cx="4838700" cy="97536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364803205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226841965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909210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단계</a:t>
                      </a:r>
                      <a:endParaRPr lang="ko-KR" altLang="en-U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도시 개수</a:t>
                      </a:r>
                      <a:endParaRPr lang="ko-KR" altLang="en-U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에피소드 수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5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10, 20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2,400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5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20, 30, 40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3768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C62E1A-8955-4293-3260-5635F958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23505"/>
              </p:ext>
            </p:extLst>
          </p:nvPr>
        </p:nvGraphicFramePr>
        <p:xfrm>
          <a:off x="923925" y="4217782"/>
          <a:ext cx="5505450" cy="2194560"/>
        </p:xfrm>
        <a:graphic>
          <a:graphicData uri="http://schemas.openxmlformats.org/drawingml/2006/table">
            <a:tbl>
              <a:tblPr/>
              <a:tblGrid>
                <a:gridCol w="2752725">
                  <a:extLst>
                    <a:ext uri="{9D8B030D-6E8A-4147-A177-3AD203B41FA5}">
                      <a16:colId xmlns:a16="http://schemas.microsoft.com/office/drawing/2014/main" val="3739902739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600796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항목</a:t>
                      </a:r>
                      <a:endParaRPr lang="ko-KR" altLang="en-US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값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37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/>
                        <a:t>임베딩</a:t>
                      </a:r>
                      <a:r>
                        <a:rPr lang="ko-KR" altLang="en-US" sz="1000" b="1" dirty="0"/>
                        <a:t> 차원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sz="1000" b="1" dirty="0"/>
                        <a:t>EMB_DIM)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/>
                        <a:t>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0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헤드 수 </a:t>
                      </a:r>
                      <a:r>
                        <a:rPr lang="en-US" altLang="ko-KR" sz="1000" b="1" dirty="0"/>
                        <a:t>/ </a:t>
                      </a:r>
                      <a:r>
                        <a:rPr lang="ko-KR" altLang="en-US" sz="1000" b="1" dirty="0"/>
                        <a:t>레이어 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/>
                        <a:t>8 /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드롭아웃 비율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/>
                        <a:t>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옵티마이저 </a:t>
                      </a:r>
                      <a:r>
                        <a:rPr lang="en-US" altLang="ko-KR" sz="1000" b="1"/>
                        <a:t>/ </a:t>
                      </a:r>
                      <a:r>
                        <a:rPr lang="ko-KR" altLang="en-US" sz="1000" b="1"/>
                        <a:t>학습률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Adam / 2e-4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12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배치 크기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/>
                        <a:t>24 </a:t>
                      </a:r>
                      <a:r>
                        <a:rPr lang="ko-KR" altLang="en-US" sz="1000"/>
                        <a:t>에피소드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감쇠율 </a:t>
                      </a:r>
                      <a:r>
                        <a:rPr lang="el-GR" sz="1000" b="1"/>
                        <a:t>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/>
                        <a:t>1.0 (</a:t>
                      </a:r>
                      <a:r>
                        <a:rPr lang="ko-KR" altLang="en-US" sz="1000"/>
                        <a:t>에피소드 단위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15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/>
                        <a:t>그래디언트 클리핑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/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활성화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2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7BA9E0-B3F5-8370-4A8D-9D270B0121B1}"/>
              </a:ext>
            </a:extLst>
          </p:cNvPr>
          <p:cNvSpPr txBox="1"/>
          <p:nvPr/>
        </p:nvSpPr>
        <p:spPr>
          <a:xfrm>
            <a:off x="6877050" y="4504716"/>
            <a:ext cx="2964655" cy="553998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/>
              <a:t>OS: Ubuntu 22.04.3 LTS x86_64 CPU: Intel Xeon W-2255 (20) @ 4.500GHz GPU: NVIDIA Quadro RTX 5000 16GBMemory: 128491MiB 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ED5AA-7BBD-1616-CA40-EE189AB42EFD}"/>
              </a:ext>
            </a:extLst>
          </p:cNvPr>
          <p:cNvSpPr txBox="1"/>
          <p:nvPr/>
        </p:nvSpPr>
        <p:spPr>
          <a:xfrm>
            <a:off x="6757987" y="4196939"/>
            <a:ext cx="9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실험 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5ED11-88EE-8B21-15E7-E94C6DCFFFF0}"/>
              </a:ext>
            </a:extLst>
          </p:cNvPr>
          <p:cNvSpPr txBox="1"/>
          <p:nvPr/>
        </p:nvSpPr>
        <p:spPr>
          <a:xfrm>
            <a:off x="6757987" y="5176562"/>
            <a:ext cx="296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AMP (Automatic Mixed Precision)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457EF-9F98-CCF9-7005-3C975F189700}"/>
              </a:ext>
            </a:extLst>
          </p:cNvPr>
          <p:cNvSpPr txBox="1"/>
          <p:nvPr/>
        </p:nvSpPr>
        <p:spPr>
          <a:xfrm>
            <a:off x="6877050" y="5315062"/>
            <a:ext cx="4295776" cy="70788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연산 일부를 </a:t>
            </a:r>
            <a:r>
              <a:rPr lang="en-US" altLang="ko-KR" sz="1000" dirty="0"/>
              <a:t>FP16(half)</a:t>
            </a:r>
            <a:r>
              <a:rPr lang="ko-KR" altLang="en-US" sz="1000" dirty="0"/>
              <a:t>로 처리 → </a:t>
            </a:r>
            <a:r>
              <a:rPr lang="en-US" altLang="ko-KR" sz="1000" dirty="0"/>
              <a:t>GPU </a:t>
            </a:r>
            <a:r>
              <a:rPr lang="ko-KR" altLang="en-US" sz="1000" dirty="0"/>
              <a:t>메모리 절약</a:t>
            </a:r>
            <a:r>
              <a:rPr lang="en-US" altLang="ko-KR" sz="1000" dirty="0"/>
              <a:t>, </a:t>
            </a:r>
            <a:r>
              <a:rPr lang="ko-KR" altLang="en-US" sz="1000" dirty="0"/>
              <a:t>연산 속도↑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 err="1"/>
              <a:t>torch.cuda.amp.GradScaler</a:t>
            </a:r>
            <a:r>
              <a:rPr lang="en-US" altLang="ko-KR" sz="1000" dirty="0"/>
              <a:t> </a:t>
            </a:r>
            <a:r>
              <a:rPr lang="ko-KR" altLang="en-US" sz="1000" dirty="0"/>
              <a:t>로 작은 값의 기울기도 안전하게 스케일링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420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3CF5D-C0F5-ACE9-6B9E-6AFBE90CC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2FDD62-3063-134E-56B4-F6FACAC5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6A2895-7D01-DCAA-AB50-C6A20DACF806}"/>
              </a:ext>
            </a:extLst>
          </p:cNvPr>
          <p:cNvSpPr/>
          <p:nvPr/>
        </p:nvSpPr>
        <p:spPr>
          <a:xfrm>
            <a:off x="401689" y="1059958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Environment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Reset()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state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214584-0D45-C817-DEE4-91226793C1C6}"/>
              </a:ext>
            </a:extLst>
          </p:cNvPr>
          <p:cNvSpPr/>
          <p:nvPr/>
        </p:nvSpPr>
        <p:spPr>
          <a:xfrm>
            <a:off x="401689" y="2936082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State tokenization</a:t>
            </a:r>
            <a:endParaRPr lang="ko-KR" alt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1E8774-913A-DEFE-1BEA-4E4DF38E823F}"/>
              </a:ext>
            </a:extLst>
          </p:cNvPr>
          <p:cNvSpPr/>
          <p:nvPr/>
        </p:nvSpPr>
        <p:spPr>
          <a:xfrm>
            <a:off x="2828106" y="2936082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Policy Network (Transformer Encoder)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6BC8FE-22CA-C9A8-CF1A-D40EAB63A4E8}"/>
              </a:ext>
            </a:extLst>
          </p:cNvPr>
          <p:cNvSpPr/>
          <p:nvPr/>
        </p:nvSpPr>
        <p:spPr>
          <a:xfrm>
            <a:off x="5254523" y="2936082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Mask &amp; </a:t>
            </a:r>
            <a:r>
              <a:rPr lang="en-US" altLang="ko-KR" sz="1200" b="1" dirty="0" err="1">
                <a:solidFill>
                  <a:schemeClr val="tx1"/>
                </a:solidFill>
              </a:rPr>
              <a:t>Softmax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(visited/padding → 0)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76DBF-F7A4-C8F6-C9E3-48C505294C0D}"/>
              </a:ext>
            </a:extLst>
          </p:cNvPr>
          <p:cNvSpPr/>
          <p:nvPr/>
        </p:nvSpPr>
        <p:spPr>
          <a:xfrm>
            <a:off x="401689" y="4812205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Trajectory Collector</a:t>
            </a:r>
            <a:endParaRPr lang="ko-KR" alt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8F127-06FD-C90B-F6ED-7BB5CF5471E4}"/>
              </a:ext>
            </a:extLst>
          </p:cNvPr>
          <p:cNvSpPr/>
          <p:nvPr/>
        </p:nvSpPr>
        <p:spPr>
          <a:xfrm>
            <a:off x="2739922" y="4812205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Computes Returns G &amp; </a:t>
            </a:r>
            <a:r>
              <a:rPr lang="en-US" altLang="ko-KR" sz="1200" b="1" u="sng" dirty="0">
                <a:solidFill>
                  <a:schemeClr val="tx1"/>
                </a:solidFill>
              </a:rPr>
              <a:t>Greedy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Greedy rollout reward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Advantage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01D4B-DC5B-3502-14CA-21A1E305F72C}"/>
              </a:ext>
            </a:extLst>
          </p:cNvPr>
          <p:cNvSpPr txBox="1"/>
          <p:nvPr/>
        </p:nvSpPr>
        <p:spPr>
          <a:xfrm>
            <a:off x="2828106" y="3921920"/>
            <a:ext cx="247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4*Encoder (Post-Norm)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Linear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3E95D-733E-1750-2A99-BDE4D6D1F893}"/>
              </a:ext>
            </a:extLst>
          </p:cNvPr>
          <p:cNvSpPr/>
          <p:nvPr/>
        </p:nvSpPr>
        <p:spPr>
          <a:xfrm>
            <a:off x="7680940" y="2936082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Action Sampling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Categorical.sample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0AF8-75C0-7840-72ED-BBF57615D990}"/>
              </a:ext>
            </a:extLst>
          </p:cNvPr>
          <p:cNvSpPr txBox="1"/>
          <p:nvPr/>
        </p:nvSpPr>
        <p:spPr>
          <a:xfrm>
            <a:off x="569085" y="5893289"/>
            <a:ext cx="170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Batch of Episodes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E41A7-825A-F112-ABA2-F528D53A15FF}"/>
              </a:ext>
            </a:extLst>
          </p:cNvPr>
          <p:cNvSpPr txBox="1"/>
          <p:nvPr/>
        </p:nvSpPr>
        <p:spPr>
          <a:xfrm>
            <a:off x="2739922" y="5893290"/>
            <a:ext cx="132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Loss </a:t>
            </a:r>
            <a:r>
              <a:rPr lang="ko-KR" altLang="en-US" sz="1200" dirty="0"/>
              <a:t>계산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668B05-67EB-96DB-8E3A-FD29A01BDF90}"/>
              </a:ext>
            </a:extLst>
          </p:cNvPr>
          <p:cNvSpPr/>
          <p:nvPr/>
        </p:nvSpPr>
        <p:spPr>
          <a:xfrm>
            <a:off x="5254522" y="4812205"/>
            <a:ext cx="2036713" cy="985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Backprop &amp;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AMP + </a:t>
            </a:r>
            <a:r>
              <a:rPr lang="en-US" altLang="ko-KR" sz="1200" dirty="0" err="1">
                <a:solidFill>
                  <a:schemeClr val="tx1"/>
                </a:solidFill>
              </a:rPr>
              <a:t>GradScaler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Gradient Clipping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Optimizer.step</a:t>
            </a:r>
            <a:r>
              <a:rPr lang="en-US" altLang="ko-KR" sz="1200" dirty="0">
                <a:solidFill>
                  <a:schemeClr val="tx1"/>
                </a:solidFill>
              </a:rPr>
              <a:t> 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B552A4-93F5-185C-0300-1848FC510D5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420046" y="2045796"/>
            <a:ext cx="0" cy="890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E70589-9A3E-2FF0-2742-FCEF7126BA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402" y="3429001"/>
            <a:ext cx="3897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7091F0-9100-C747-FFD4-5BC5DBAD38D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864819" y="3429001"/>
            <a:ext cx="3897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0656DF-7FAC-BFB4-2FC8-9CDCC664D34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7291236" y="3429001"/>
            <a:ext cx="3897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A08606-B732-CBFE-50FE-DEC99AA5DAA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438402" y="5305124"/>
            <a:ext cx="301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EABF2F-10BA-F6F4-1CC1-346A38B365A4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4776635" y="5305124"/>
            <a:ext cx="4778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93CDD37-E39B-337A-3129-08B3744D029A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 flipH="1">
            <a:off x="1420046" y="3429001"/>
            <a:ext cx="8297607" cy="1383204"/>
          </a:xfrm>
          <a:prstGeom prst="bentConnector4">
            <a:avLst>
              <a:gd name="adj1" fmla="val -2755"/>
              <a:gd name="adj2" fmla="val 843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3941-E1E7-9FE5-DAC8-D62F8B694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408A0D-808F-C6D8-003F-5CF2D86A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FEE99-6F25-DF09-0A66-DF682572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5499775"/>
          </a:xfrm>
        </p:spPr>
        <p:txBody>
          <a:bodyPr/>
          <a:lstStyle/>
          <a:p>
            <a:r>
              <a:rPr lang="en-US" altLang="ko-KR" b="1" dirty="0"/>
              <a:t>State (</a:t>
            </a:r>
            <a:r>
              <a:rPr lang="ko-KR" altLang="en-US" b="1" dirty="0"/>
              <a:t>좌표 포함 </a:t>
            </a:r>
            <a:r>
              <a:rPr lang="en-US" altLang="ko-KR" b="1" dirty="0"/>
              <a:t>7</a:t>
            </a:r>
            <a:r>
              <a:rPr lang="ko-KR" altLang="en-US" b="1" dirty="0"/>
              <a:t>가지 차원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절대 좌표 </a:t>
            </a:r>
            <a:r>
              <a:rPr lang="en-US" altLang="ko-KR" b="1" dirty="0"/>
              <a:t>(x, y) </a:t>
            </a:r>
          </a:p>
          <a:p>
            <a:pPr lvl="2"/>
            <a:r>
              <a:rPr lang="en-US" altLang="ko-KR" dirty="0"/>
              <a:t>[0,1] </a:t>
            </a:r>
            <a:r>
              <a:rPr lang="ko-KR" altLang="en-US" dirty="0"/>
              <a:t>구간에서 무작위로 생성된 도시의 위치</a:t>
            </a:r>
            <a:endParaRPr lang="en-US" altLang="ko-KR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상대 좌표 </a:t>
            </a:r>
            <a:r>
              <a:rPr lang="en-US" altLang="ko-KR" b="1" dirty="0"/>
              <a:t>(dx, </a:t>
            </a:r>
            <a:r>
              <a:rPr lang="en-US" altLang="ko-KR" b="1" dirty="0" err="1"/>
              <a:t>dy</a:t>
            </a:r>
            <a:r>
              <a:rPr lang="en-US" altLang="ko-KR" b="1" dirty="0"/>
              <a:t>) </a:t>
            </a:r>
          </a:p>
          <a:p>
            <a:pPr lvl="2"/>
            <a:r>
              <a:rPr lang="en-US" altLang="ko-KR" dirty="0"/>
              <a:t>dx = xᵢ − </a:t>
            </a:r>
            <a:r>
              <a:rPr lang="en-US" altLang="ko-KR" dirty="0" err="1"/>
              <a:t>x_cur</a:t>
            </a:r>
            <a:r>
              <a:rPr lang="en-US" altLang="ko-KR" dirty="0"/>
              <a:t>, </a:t>
            </a:r>
            <a:r>
              <a:rPr lang="en-US" altLang="ko-KR" dirty="0" err="1"/>
              <a:t>dy</a:t>
            </a:r>
            <a:r>
              <a:rPr lang="en-US" altLang="ko-KR" dirty="0"/>
              <a:t> = yᵢ − </a:t>
            </a:r>
            <a:r>
              <a:rPr lang="en-US" altLang="ko-KR" dirty="0" err="1"/>
              <a:t>y_cur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현재 머물러 있는 도시</a:t>
            </a:r>
            <a:r>
              <a:rPr lang="en-US" altLang="ko-KR" dirty="0"/>
              <a:t>(current city)</a:t>
            </a:r>
            <a:r>
              <a:rPr lang="ko-KR" altLang="en-US" dirty="0"/>
              <a:t>와의 상대적 방향</a:t>
            </a:r>
            <a:endParaRPr lang="en-US" altLang="ko-KR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거리 정보 </a:t>
            </a:r>
            <a:r>
              <a:rPr lang="en-US" altLang="ko-KR" b="1" dirty="0"/>
              <a:t>(</a:t>
            </a:r>
            <a:r>
              <a:rPr lang="en-US" altLang="ko-KR" b="1" dirty="0" err="1"/>
              <a:t>d_norm</a:t>
            </a:r>
            <a:r>
              <a:rPr lang="en-US" altLang="ko-KR" b="1" dirty="0"/>
              <a:t>) </a:t>
            </a:r>
          </a:p>
          <a:p>
            <a:pPr lvl="2"/>
            <a:r>
              <a:rPr lang="ko-KR" altLang="en-US" dirty="0"/>
              <a:t>상대 좌표의 크기</a:t>
            </a:r>
            <a:r>
              <a:rPr lang="en-US" altLang="ko-KR" dirty="0"/>
              <a:t>, </a:t>
            </a:r>
            <a:r>
              <a:rPr lang="ko-KR" altLang="en-US" dirty="0"/>
              <a:t>즉 “지금 있는 도시에서 이 도시까지의 직선 거리”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방문 여부 </a:t>
            </a:r>
            <a:r>
              <a:rPr lang="en-US" altLang="ko-KR" b="1" dirty="0"/>
              <a:t>(visited) 	</a:t>
            </a:r>
          </a:p>
          <a:p>
            <a:pPr lvl="2"/>
            <a:r>
              <a:rPr lang="ko-KR" altLang="en-US" dirty="0"/>
              <a:t>이미 경로에 포함된 도시는 </a:t>
            </a:r>
            <a:r>
              <a:rPr lang="en-US" altLang="ko-KR" dirty="0"/>
              <a:t>1, </a:t>
            </a:r>
            <a:r>
              <a:rPr lang="ko-KR" altLang="en-US" dirty="0"/>
              <a:t>미포함 도시는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방문한 도시는 다시 방문하지 않도록 </a:t>
            </a:r>
            <a:r>
              <a:rPr lang="ko-KR" altLang="en-US" dirty="0" err="1"/>
              <a:t>마스킹할</a:t>
            </a:r>
            <a:r>
              <a:rPr lang="ko-KR" altLang="en-US" dirty="0"/>
              <a:t> 때 사용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/>
              <a:t>현재 도시 표시 </a:t>
            </a:r>
            <a:r>
              <a:rPr lang="en-US" altLang="ko-KR" b="1" dirty="0"/>
              <a:t>(</a:t>
            </a:r>
            <a:r>
              <a:rPr lang="en-US" altLang="ko-KR" b="1" dirty="0" err="1"/>
              <a:t>is_current</a:t>
            </a:r>
            <a:r>
              <a:rPr lang="en-US" altLang="ko-KR" b="1" dirty="0"/>
              <a:t>) </a:t>
            </a:r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</a:t>
            </a:r>
            <a:r>
              <a:rPr lang="en-US" altLang="ko-KR" dirty="0"/>
              <a:t>(one-hot) </a:t>
            </a:r>
            <a:r>
              <a:rPr lang="ko-KR" altLang="en-US" dirty="0"/>
              <a:t>방식으로</a:t>
            </a:r>
            <a:r>
              <a:rPr lang="en-US" altLang="ko-KR" dirty="0"/>
              <a:t>, </a:t>
            </a:r>
            <a:r>
              <a:rPr lang="ko-KR" altLang="en-US" dirty="0"/>
              <a:t>현재 모델이 머물고 있는 도시만 </a:t>
            </a:r>
            <a:r>
              <a:rPr lang="en-US" altLang="ko-KR" dirty="0"/>
              <a:t>1, </a:t>
            </a:r>
            <a:r>
              <a:rPr lang="ko-KR" altLang="en-US" dirty="0"/>
              <a:t>나머지는 </a:t>
            </a:r>
            <a:r>
              <a:rPr lang="en-US" altLang="ko-KR" dirty="0"/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4074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936A-7610-3D95-D2C3-FAB7E0B3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0F4AD5-C901-D7B8-6AD1-212CCF5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4AA1E-5161-40F2-161C-D0C6BB02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780469"/>
            <a:ext cx="11474349" cy="2247282"/>
          </a:xfrm>
        </p:spPr>
        <p:txBody>
          <a:bodyPr/>
          <a:lstStyle/>
          <a:p>
            <a:r>
              <a:rPr lang="en-US" altLang="ko-KR" b="1" dirty="0"/>
              <a:t>Transformer Encoder</a:t>
            </a:r>
          </a:p>
          <a:p>
            <a:pPr lvl="1"/>
            <a:r>
              <a:rPr lang="en-US" altLang="ko-KR" dirty="0"/>
              <a:t>Positional encoding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Categorical </a:t>
            </a:r>
            <a:r>
              <a:rPr lang="ko-KR" altLang="en-US" dirty="0"/>
              <a:t>분포로 다음 도시 선택</a:t>
            </a:r>
            <a:r>
              <a:rPr lang="en-US" altLang="ko-KR" dirty="0"/>
              <a:t>(</a:t>
            </a:r>
            <a:r>
              <a:rPr lang="ko-KR" altLang="en-US" dirty="0"/>
              <a:t>샘플링 또는 </a:t>
            </a:r>
            <a:r>
              <a:rPr lang="en-US" altLang="ko-KR" dirty="0"/>
              <a:t>greedy argmax)</a:t>
            </a:r>
          </a:p>
          <a:p>
            <a:pPr lvl="1"/>
            <a:r>
              <a:rPr lang="en-US" altLang="ko-KR" b="1" dirty="0">
                <a:effectLst/>
              </a:rPr>
              <a:t>Self-Attention</a:t>
            </a:r>
          </a:p>
          <a:p>
            <a:pPr lvl="2"/>
            <a:r>
              <a:rPr lang="ko-KR" altLang="en-US" dirty="0"/>
              <a:t>각 도시 </a:t>
            </a:r>
            <a:r>
              <a:rPr lang="ko-KR" altLang="en-US" dirty="0" err="1"/>
              <a:t>임베딩이</a:t>
            </a:r>
            <a:r>
              <a:rPr lang="ko-KR" altLang="en-US" dirty="0"/>
              <a:t> 서로 얼마나 중요한지 가중치</a:t>
            </a:r>
            <a:r>
              <a:rPr lang="en-US" altLang="ko-KR" dirty="0"/>
              <a:t>(attention)</a:t>
            </a:r>
            <a:r>
              <a:rPr lang="ko-KR" altLang="en-US" dirty="0"/>
              <a:t>를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4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기본 ppt" id="{53FD13EF-1A4A-4B0B-986C-68F0E162C494}" vid="{A9F75F77-E14E-4E0B-9322-A64B64D1F08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 ppt</Template>
  <TotalTime>7343</TotalTime>
  <Words>757</Words>
  <Application>Microsoft Office PowerPoint</Application>
  <PresentationFormat>와이드스크린</PresentationFormat>
  <Paragraphs>152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Times New Roman</vt:lpstr>
      <vt:lpstr>Wingdings</vt:lpstr>
      <vt:lpstr>기본 ppt</vt:lpstr>
      <vt:lpstr>TSP Policy based Transformer</vt:lpstr>
      <vt:lpstr>Review</vt:lpstr>
      <vt:lpstr>Review</vt:lpstr>
      <vt:lpstr>PowerPoint 프레젠테이션</vt:lpstr>
      <vt:lpstr>Objective</vt:lpstr>
      <vt:lpstr>Method</vt:lpstr>
      <vt:lpstr>Method</vt:lpstr>
      <vt:lpstr>Method</vt:lpstr>
      <vt:lpstr>Method</vt:lpstr>
      <vt:lpstr>Method</vt:lpstr>
      <vt:lpstr>Method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Brain</dc:creator>
  <cp:lastModifiedBy>한근형/산업경영공학과</cp:lastModifiedBy>
  <cp:revision>3764</cp:revision>
  <dcterms:created xsi:type="dcterms:W3CDTF">2023-10-20T05:17:48Z</dcterms:created>
  <dcterms:modified xsi:type="dcterms:W3CDTF">2025-05-15T07:09:59Z</dcterms:modified>
</cp:coreProperties>
</file>