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handoutMasterIdLst>
    <p:handoutMasterId r:id="rId29"/>
  </p:handoutMasterIdLst>
  <p:sldIdLst>
    <p:sldId id="258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75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77" autoAdjust="0"/>
  </p:normalViewPr>
  <p:slideViewPr>
    <p:cSldViewPr>
      <p:cViewPr varScale="1">
        <p:scale>
          <a:sx n="120" d="100"/>
          <a:sy n="12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E1FBC-D244-4D27-B016-C670092F7F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D9602-B6C7-4E84-A455-465221134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41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EF48-416A-47F7-9302-7A53CE3F4ABE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DDF-89E2-4557-BAE0-4C905ABFC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49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EF48-416A-47F7-9302-7A53CE3F4ABE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DDF-89E2-4557-BAE0-4C905ABFC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2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EF48-416A-47F7-9302-7A53CE3F4ABE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DDF-89E2-4557-BAE0-4C905ABFC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790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0" y="-4143"/>
            <a:ext cx="9144000" cy="3861048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115616" y="4509120"/>
            <a:ext cx="8028384" cy="866527"/>
          </a:xfrm>
        </p:spPr>
        <p:txBody>
          <a:bodyPr>
            <a:noAutofit/>
          </a:bodyPr>
          <a:lstStyle>
            <a:lvl1pPr algn="l">
              <a:defRPr lang="ko-KR" altLang="en-US" sz="3200" b="0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115369" y="5396456"/>
            <a:ext cx="8022890" cy="36004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971600" y="4437112"/>
            <a:ext cx="0" cy="1368152"/>
          </a:xfrm>
          <a:prstGeom prst="line">
            <a:avLst/>
          </a:prstGeom>
          <a:ln w="76200">
            <a:solidFill>
              <a:srgbClr val="7030A0">
                <a:alpha val="5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8115085" y="6497638"/>
            <a:ext cx="993419" cy="315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12"/>
          <p:cNvSpPr txBox="1">
            <a:spLocks noChangeArrowheads="1"/>
          </p:cNvSpPr>
          <p:nvPr userDrawn="1"/>
        </p:nvSpPr>
        <p:spPr bwMode="auto">
          <a:xfrm>
            <a:off x="2915816" y="6561319"/>
            <a:ext cx="4392488" cy="180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rgbClr val="969696"/>
                </a:solidFill>
                <a:latin typeface="Palatino Linotype" pitchFamily="18" charset="0"/>
                <a:ea typeface="Microsoft Himalaya" pitchFamily="2" charset="0"/>
                <a:cs typeface="Times New Roman" pitchFamily="18" charset="0"/>
              </a:rPr>
              <a:t>Copyright © 2015 CONWELL CO.,LTD. All Rights Reserved.                                                                              </a:t>
            </a:r>
            <a:endParaRPr kumimoji="0" lang="en-US" altLang="ko-KR" sz="900" b="1" dirty="0">
              <a:solidFill>
                <a:srgbClr val="969696"/>
              </a:solidFill>
              <a:latin typeface="Palatino Linotype" pitchFamily="18" charset="0"/>
              <a:ea typeface="Microsoft Himalaya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301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/>
          </a:blip>
          <a:srcRect l="2751" b="22360"/>
          <a:stretch>
            <a:fillRect/>
          </a:stretch>
        </p:blipFill>
        <p:spPr bwMode="auto">
          <a:xfrm>
            <a:off x="251520" y="0"/>
            <a:ext cx="8892481" cy="44371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033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2604616" y="3068960"/>
            <a:ext cx="6539384" cy="578495"/>
          </a:xfrm>
        </p:spPr>
        <p:txBody>
          <a:bodyPr>
            <a:noAutofit/>
          </a:bodyPr>
          <a:lstStyle>
            <a:lvl1pPr algn="l">
              <a:defRPr lang="ko-KR" altLang="en-US" sz="24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defRPr>
            </a:lvl1pPr>
          </a:lstStyle>
          <a:p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109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/>
          </a:blip>
          <a:srcRect l="2751" b="22360"/>
          <a:stretch>
            <a:fillRect/>
          </a:stretch>
        </p:blipFill>
        <p:spPr bwMode="auto">
          <a:xfrm flipH="1">
            <a:off x="0" y="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914400" y="260648"/>
            <a:ext cx="8229600" cy="413196"/>
          </a:xfrm>
        </p:spPr>
        <p:txBody>
          <a:bodyPr>
            <a:noAutofit/>
          </a:bodyPr>
          <a:lstStyle>
            <a:lvl1pPr algn="r">
              <a:defRPr lang="ko-KR" altLang="en-US" sz="2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defRPr>
            </a:lvl1pPr>
          </a:lstStyle>
          <a:p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259632" y="72927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0" y="660958"/>
            <a:ext cx="9144000" cy="0"/>
          </a:xfrm>
          <a:prstGeom prst="line">
            <a:avLst/>
          </a:prstGeom>
          <a:ln w="635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0" y="6453336"/>
            <a:ext cx="9144000" cy="0"/>
          </a:xfrm>
          <a:prstGeom prst="line">
            <a:avLst/>
          </a:prstGeom>
          <a:ln w="635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logo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8115085" y="6497638"/>
            <a:ext cx="993419" cy="315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505200" y="6479672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 smtClean="0"/>
              <a:t>- </a:t>
            </a:r>
            <a:fld id="{8FE7CDDF-89E2-4557-BAE0-4C905ABFC0BA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54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/>
          </a:blip>
          <a:srcRect l="2751" b="22360"/>
          <a:stretch>
            <a:fillRect/>
          </a:stretch>
        </p:blipFill>
        <p:spPr bwMode="auto">
          <a:xfrm flipH="1">
            <a:off x="0" y="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914400" y="260648"/>
            <a:ext cx="8229600" cy="413196"/>
          </a:xfrm>
        </p:spPr>
        <p:txBody>
          <a:bodyPr>
            <a:noAutofit/>
          </a:bodyPr>
          <a:lstStyle>
            <a:lvl1pPr algn="r">
              <a:defRPr lang="ko-KR" altLang="en-US" sz="2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defRPr>
            </a:lvl1pPr>
          </a:lstStyle>
          <a:p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259632" y="72927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0" y="660958"/>
            <a:ext cx="9144000" cy="0"/>
          </a:xfrm>
          <a:prstGeom prst="line">
            <a:avLst/>
          </a:prstGeom>
          <a:ln w="635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0" y="6453336"/>
            <a:ext cx="9144000" cy="0"/>
          </a:xfrm>
          <a:prstGeom prst="line">
            <a:avLst/>
          </a:prstGeom>
          <a:ln w="635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logo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8115085" y="6497638"/>
            <a:ext cx="993419" cy="315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90528" y="6453336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 smtClean="0"/>
              <a:t>- </a:t>
            </a:r>
            <a:fld id="{77EEDA2F-F3C1-4EA9-BCEE-500E370C501D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0" y="4848511"/>
            <a:ext cx="9144000" cy="0"/>
          </a:xfrm>
          <a:prstGeom prst="line">
            <a:avLst/>
          </a:prstGeom>
          <a:ln w="12700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650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90528" y="6453336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 smtClean="0"/>
              <a:t>- </a:t>
            </a:r>
            <a:fld id="{77EEDA2F-F3C1-4EA9-BCEE-500E370C501D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10" name="Picture 11" descr="logo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8115085" y="6497638"/>
            <a:ext cx="993419" cy="315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직선 연결선 12"/>
          <p:cNvCxnSpPr/>
          <p:nvPr userDrawn="1"/>
        </p:nvCxnSpPr>
        <p:spPr>
          <a:xfrm>
            <a:off x="0" y="660958"/>
            <a:ext cx="9144000" cy="0"/>
          </a:xfrm>
          <a:prstGeom prst="line">
            <a:avLst/>
          </a:prstGeom>
          <a:ln w="635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6453336"/>
            <a:ext cx="9144000" cy="0"/>
          </a:xfrm>
          <a:prstGeom prst="line">
            <a:avLst/>
          </a:prstGeom>
          <a:ln w="635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487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/>
          </a:blip>
          <a:srcRect l="2751" b="22360"/>
          <a:stretch>
            <a:fillRect/>
          </a:stretch>
        </p:blipFill>
        <p:spPr bwMode="auto">
          <a:xfrm rot="16200000">
            <a:off x="-1174690" y="1174690"/>
            <a:ext cx="4689131" cy="233975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3351741" y="313661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0" kern="12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Y견고딕" pitchFamily="18" charset="-127"/>
                <a:ea typeface="HY견고딕" pitchFamily="18" charset="-127"/>
                <a:cs typeface="조선일보명조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59279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EF48-416A-47F7-9302-7A53CE3F4ABE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DDF-89E2-4557-BAE0-4C905ABFC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2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EF48-416A-47F7-9302-7A53CE3F4ABE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DDF-89E2-4557-BAE0-4C905ABFC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02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EF48-416A-47F7-9302-7A53CE3F4ABE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DDF-89E2-4557-BAE0-4C905ABFC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97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EF48-416A-47F7-9302-7A53CE3F4ABE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DDF-89E2-4557-BAE0-4C905ABFC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891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EF48-416A-47F7-9302-7A53CE3F4ABE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DDF-89E2-4557-BAE0-4C905ABFC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63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EF48-416A-47F7-9302-7A53CE3F4ABE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DDF-89E2-4557-BAE0-4C905ABFC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75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EF48-416A-47F7-9302-7A53CE3F4ABE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DDF-89E2-4557-BAE0-4C905ABFC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77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EF48-416A-47F7-9302-7A53CE3F4ABE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DDF-89E2-4557-BAE0-4C905ABFC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077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CEF48-416A-47F7-9302-7A53CE3F4ABE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7CDDF-89E2-4557-BAE0-4C905ABFC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37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6" r:id="rId16"/>
    <p:sldLayoutId id="2147483844" r:id="rId17"/>
    <p:sldLayoutId id="2147483845" r:id="rId1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0"/>
          <p:cNvSpPr txBox="1">
            <a:spLocks/>
          </p:cNvSpPr>
          <p:nvPr/>
        </p:nvSpPr>
        <p:spPr>
          <a:xfrm>
            <a:off x="1115616" y="4650705"/>
            <a:ext cx="8028384" cy="938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조선일보명조" pitchFamily="18" charset="-127"/>
              </a:rPr>
              <a:t>KMM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조선일보명조" pitchFamily="18" charset="-127"/>
              </a:rPr>
              <a:t> 체결보증 이력 시스템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조선일보명조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조선일보명조" pitchFamily="18" charset="-127"/>
              </a:rPr>
            </a:b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조선일보명조" pitchFamily="18" charset="-127"/>
              </a:rPr>
              <a:t> 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조선일보명조" pitchFamily="18" charset="-127"/>
              </a:rPr>
              <a:t>- Web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조선일보명조" pitchFamily="18" charset="-127"/>
              </a:rPr>
              <a:t> </a:t>
            </a:r>
            <a:r>
              <a:rPr lang="en-US" altLang="ko-KR" sz="3200" b="1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  <a:cs typeface="조선일보명조" pitchFamily="18" charset="-127"/>
              </a:rPr>
              <a:t>Manual(</a:t>
            </a:r>
            <a:r>
              <a:rPr lang="en-US" altLang="ko-KR" sz="3200" b="1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  <a:cs typeface="조선일보명조" pitchFamily="18" charset="-127"/>
              </a:rPr>
              <a:t>English</a:t>
            </a:r>
            <a:r>
              <a:rPr lang="en-US" altLang="ko-KR" sz="3200" b="1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  <a:cs typeface="조선일보명조" pitchFamily="18" charset="-127"/>
              </a:rPr>
              <a:t>)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effectLst/>
              <a:uLnTx/>
              <a:uFillTx/>
              <a:latin typeface="맑은 고딕" pitchFamily="50" charset="-127"/>
              <a:ea typeface="맑은 고딕" pitchFamily="50" charset="-127"/>
              <a:cs typeface="조선일보명조" pitchFamily="18" charset="-127"/>
            </a:endParaRPr>
          </a:p>
        </p:txBody>
      </p:sp>
      <p:sp>
        <p:nvSpPr>
          <p:cNvPr id="7" name="부제목 21"/>
          <p:cNvSpPr txBox="1">
            <a:spLocks/>
          </p:cNvSpPr>
          <p:nvPr/>
        </p:nvSpPr>
        <p:spPr>
          <a:xfrm>
            <a:off x="0" y="5805264"/>
            <a:ext cx="9138259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2015.03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1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 </a:t>
            </a:r>
            <a:r>
              <a:rPr lang="ko-KR" altLang="en-US" dirty="0" smtClean="0"/>
              <a:t>차트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9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Faulty </a:t>
            </a:r>
            <a:r>
              <a:rPr lang="ko-KR" altLang="en-US" dirty="0" smtClean="0"/>
              <a:t>차트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7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 Bar-R </a:t>
            </a:r>
            <a:r>
              <a:rPr lang="ko-KR" altLang="en-US" dirty="0" smtClean="0"/>
              <a:t>차트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68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21" y="776900"/>
            <a:ext cx="7660958" cy="390848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툴 </a:t>
            </a:r>
            <a:endParaRPr lang="ko-KR" altLang="en-US" dirty="0"/>
          </a:p>
        </p:txBody>
      </p:sp>
      <p:sp>
        <p:nvSpPr>
          <p:cNvPr id="4" name="한쪽 모서리는 잘리고 다른 쪽 모서리는 둥근 사각형 3"/>
          <p:cNvSpPr/>
          <p:nvPr/>
        </p:nvSpPr>
        <p:spPr>
          <a:xfrm>
            <a:off x="1963361" y="1604498"/>
            <a:ext cx="177795" cy="144016"/>
          </a:xfrm>
          <a:prstGeom prst="snipRoundRect">
            <a:avLst>
              <a:gd name="adj1" fmla="val 16667"/>
              <a:gd name="adj2" fmla="val 38162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5" name="한쪽 모서리는 잘리고 다른 쪽 모서리는 둥근 사각형 4"/>
          <p:cNvSpPr/>
          <p:nvPr/>
        </p:nvSpPr>
        <p:spPr>
          <a:xfrm>
            <a:off x="6284290" y="1580645"/>
            <a:ext cx="177795" cy="144016"/>
          </a:xfrm>
          <a:prstGeom prst="snipRoundRect">
            <a:avLst>
              <a:gd name="adj1" fmla="val 16667"/>
              <a:gd name="adj2" fmla="val 38162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6" name="한쪽 모서리는 잘리고 다른 쪽 모서리는 둥근 사각형 5"/>
          <p:cNvSpPr/>
          <p:nvPr/>
        </p:nvSpPr>
        <p:spPr>
          <a:xfrm>
            <a:off x="1963361" y="1989738"/>
            <a:ext cx="177795" cy="144016"/>
          </a:xfrm>
          <a:prstGeom prst="snipRoundRect">
            <a:avLst>
              <a:gd name="adj1" fmla="val 16667"/>
              <a:gd name="adj2" fmla="val 38162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7" name="한쪽 모서리는 잘리고 다른 쪽 모서리는 둥근 사각형 6"/>
          <p:cNvSpPr/>
          <p:nvPr/>
        </p:nvSpPr>
        <p:spPr>
          <a:xfrm>
            <a:off x="4483102" y="3877399"/>
            <a:ext cx="177795" cy="144016"/>
          </a:xfrm>
          <a:prstGeom prst="snipRoundRect">
            <a:avLst>
              <a:gd name="adj1" fmla="val 16667"/>
              <a:gd name="adj2" fmla="val 38162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4</a:t>
            </a:r>
            <a:endParaRPr lang="ko-KR" altLang="en-US" sz="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4861209"/>
            <a:ext cx="8917226" cy="157139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개요 </a:t>
            </a:r>
            <a:r>
              <a:rPr lang="en-US" altLang="ko-KR" sz="800" b="1" dirty="0" smtClean="0">
                <a:latin typeface="+mn-ea"/>
              </a:rPr>
              <a:t>]</a:t>
            </a:r>
            <a:r>
              <a:rPr lang="en-US" altLang="ko-KR" sz="800" dirty="0" smtClean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ko-KR" altLang="en-US" sz="800" dirty="0" smtClean="0">
                <a:latin typeface="+mn-ea"/>
              </a:rPr>
              <a:t>툴 정보를 조회 및 관리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smtClean="0">
                <a:latin typeface="+mn-ea"/>
              </a:rPr>
              <a:t>등록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수정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</a:t>
            </a:r>
            <a:r>
              <a:rPr lang="en-US" altLang="ko-KR" sz="800" dirty="0" smtClean="0">
                <a:latin typeface="+mn-ea"/>
              </a:rPr>
              <a:t>)</a:t>
            </a:r>
            <a:r>
              <a:rPr lang="ko-KR" altLang="en-US" sz="800" dirty="0" smtClean="0">
                <a:latin typeface="+mn-ea"/>
              </a:rPr>
              <a:t>하는 화면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 smtClean="0">
                <a:latin typeface="+mn-ea"/>
              </a:rPr>
              <a:t>조회 항목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err="1">
                <a:latin typeface="+mn-ea"/>
              </a:rPr>
              <a:t>콤보박스</a:t>
            </a:r>
            <a:r>
              <a:rPr lang="ko-KR" altLang="en-US" sz="800" dirty="0">
                <a:latin typeface="+mn-ea"/>
              </a:rPr>
              <a:t> 항목 </a:t>
            </a:r>
            <a:r>
              <a:rPr lang="ko-KR" altLang="en-US" sz="800" dirty="0" err="1">
                <a:latin typeface="+mn-ea"/>
              </a:rPr>
              <a:t>변경시</a:t>
            </a:r>
            <a:r>
              <a:rPr lang="ko-KR" altLang="en-US" sz="800" dirty="0">
                <a:latin typeface="+mn-ea"/>
              </a:rPr>
              <a:t> 자동 조회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-. 2) </a:t>
            </a:r>
            <a:r>
              <a:rPr lang="ko-KR" altLang="en-US" sz="800" dirty="0">
                <a:latin typeface="+mn-ea"/>
              </a:rPr>
              <a:t>버튼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조회 </a:t>
            </a:r>
            <a:r>
              <a:rPr lang="en-US" altLang="ko-KR" sz="800" dirty="0" smtClean="0">
                <a:latin typeface="+mn-ea"/>
              </a:rPr>
              <a:t>: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결과 조회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엑셀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조회 결과를 엑셀로 </a:t>
            </a:r>
            <a:r>
              <a:rPr lang="ko-KR" altLang="en-US" sz="800" dirty="0" smtClean="0">
                <a:latin typeface="+mn-ea"/>
              </a:rPr>
              <a:t>출력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- </a:t>
            </a:r>
            <a:r>
              <a:rPr lang="ko-KR" altLang="en-US" sz="800" dirty="0" smtClean="0">
                <a:latin typeface="+mn-ea"/>
              </a:rPr>
              <a:t>등록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신</a:t>
            </a:r>
            <a:r>
              <a:rPr lang="ko-KR" altLang="en-US" sz="800" dirty="0">
                <a:latin typeface="+mn-ea"/>
              </a:rPr>
              <a:t>규</a:t>
            </a:r>
            <a:r>
              <a:rPr lang="ko-KR" altLang="en-US" sz="800" dirty="0" smtClean="0">
                <a:latin typeface="+mn-ea"/>
              </a:rPr>
              <a:t> 정보 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3) </a:t>
            </a:r>
            <a:r>
              <a:rPr lang="ko-KR" altLang="en-US" sz="800" dirty="0" smtClean="0">
                <a:latin typeface="+mn-ea"/>
              </a:rPr>
              <a:t>조회 결과 </a:t>
            </a:r>
            <a:r>
              <a:rPr lang="ko-KR" altLang="en-US" sz="800" dirty="0" err="1" smtClean="0">
                <a:latin typeface="+mn-ea"/>
              </a:rPr>
              <a:t>그리드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행 </a:t>
            </a:r>
            <a:r>
              <a:rPr lang="ko-KR" altLang="en-US" sz="800" dirty="0" err="1" smtClean="0">
                <a:latin typeface="+mn-ea"/>
              </a:rPr>
              <a:t>클릭시</a:t>
            </a:r>
            <a:r>
              <a:rPr lang="ko-KR" altLang="en-US" sz="800" dirty="0" smtClean="0">
                <a:latin typeface="+mn-ea"/>
              </a:rPr>
              <a:t> 선택된 행의 하이라이트 기능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4) </a:t>
            </a:r>
            <a:r>
              <a:rPr lang="ko-KR" altLang="en-US" sz="800" dirty="0" err="1" smtClean="0">
                <a:latin typeface="+mn-ea"/>
              </a:rPr>
              <a:t>페이징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페이지 선택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행의 개수 선택 가능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947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팝업 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113168" y="946773"/>
            <a:ext cx="6675231" cy="3558376"/>
            <a:chOff x="1113168" y="946773"/>
            <a:chExt cx="6675231" cy="3558376"/>
          </a:xfrm>
        </p:grpSpPr>
        <p:grpSp>
          <p:nvGrpSpPr>
            <p:cNvPr id="12" name="그룹 11"/>
            <p:cNvGrpSpPr/>
            <p:nvPr/>
          </p:nvGrpSpPr>
          <p:grpSpPr>
            <a:xfrm>
              <a:off x="1113168" y="946773"/>
              <a:ext cx="5911093" cy="1445890"/>
              <a:chOff x="1126257" y="980728"/>
              <a:chExt cx="5911093" cy="1445890"/>
            </a:xfrm>
          </p:grpSpPr>
          <p:pic>
            <p:nvPicPr>
              <p:cNvPr id="4" name="Picture 4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06" t="17759" r="17514" b="57421"/>
              <a:stretch/>
            </p:blipFill>
            <p:spPr bwMode="auto">
              <a:xfrm>
                <a:off x="2043931" y="980728"/>
                <a:ext cx="4993419" cy="970059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14" name="한쪽 모서리는 잘리고 다른 쪽 모서리는 둥근 사각형 13"/>
              <p:cNvSpPr/>
              <p:nvPr/>
            </p:nvSpPr>
            <p:spPr>
              <a:xfrm>
                <a:off x="1126257" y="2282602"/>
                <a:ext cx="177795" cy="144016"/>
              </a:xfrm>
              <a:prstGeom prst="snipRoundRect">
                <a:avLst>
                  <a:gd name="adj1" fmla="val 16667"/>
                  <a:gd name="adj2" fmla="val 38162"/>
                </a:avLst>
              </a:prstGeom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2</a:t>
                </a:r>
                <a:endParaRPr lang="ko-KR" altLang="en-US" sz="800" b="1" dirty="0"/>
              </a:p>
            </p:txBody>
          </p:sp>
          <p:sp>
            <p:nvSpPr>
              <p:cNvPr id="15" name="한쪽 모서리는 잘리고 다른 쪽 모서리는 둥근 사각형 14"/>
              <p:cNvSpPr/>
              <p:nvPr/>
            </p:nvSpPr>
            <p:spPr>
              <a:xfrm>
                <a:off x="4793162" y="2282602"/>
                <a:ext cx="177795" cy="144016"/>
              </a:xfrm>
              <a:prstGeom prst="snipRoundRect">
                <a:avLst>
                  <a:gd name="adj1" fmla="val 16667"/>
                  <a:gd name="adj2" fmla="val 38162"/>
                </a:avLst>
              </a:prstGeom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1</a:t>
                </a:r>
                <a:endParaRPr lang="ko-KR" altLang="en-US" sz="800" b="1" dirty="0"/>
              </a:p>
            </p:txBody>
          </p:sp>
        </p:grpSp>
        <p:pic>
          <p:nvPicPr>
            <p:cNvPr id="3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420888"/>
              <a:ext cx="3008376" cy="2084261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6" name="직선 화살표 연결선 5"/>
            <p:cNvCxnSpPr/>
            <p:nvPr/>
          </p:nvCxnSpPr>
          <p:spPr>
            <a:xfrm>
              <a:off x="3491880" y="1772816"/>
              <a:ext cx="0" cy="648072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flipH="1">
              <a:off x="6724650" y="1220168"/>
              <a:ext cx="564" cy="1186482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2420888"/>
              <a:ext cx="3000375" cy="207626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107504" y="4861209"/>
            <a:ext cx="8917226" cy="157139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>
                <a:latin typeface="+mn-ea"/>
              </a:rPr>
              <a:t>신규 </a:t>
            </a:r>
            <a:r>
              <a:rPr lang="ko-KR" altLang="en-US" sz="800" dirty="0" smtClean="0">
                <a:latin typeface="+mn-ea"/>
              </a:rPr>
              <a:t>툴의 </a:t>
            </a:r>
            <a:r>
              <a:rPr lang="ko-KR" altLang="en-US" sz="800" dirty="0">
                <a:latin typeface="+mn-ea"/>
              </a:rPr>
              <a:t>정보를 </a:t>
            </a:r>
            <a:r>
              <a:rPr lang="ko-KR" altLang="en-US" sz="800" dirty="0" smtClean="0">
                <a:latin typeface="+mn-ea"/>
              </a:rPr>
              <a:t>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2)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등록된 툴의 </a:t>
            </a:r>
            <a:r>
              <a:rPr lang="ko-KR" altLang="en-US" sz="800" dirty="0" smtClean="0">
                <a:latin typeface="+mn-ea"/>
              </a:rPr>
              <a:t>정보 </a:t>
            </a:r>
            <a:r>
              <a:rPr lang="ko-KR" altLang="en-US" sz="800" dirty="0">
                <a:latin typeface="+mn-ea"/>
              </a:rPr>
              <a:t>확인 및 수정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삭제 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124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작업 번호 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21" y="778555"/>
            <a:ext cx="7664958" cy="390848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한쪽 모서리는 잘리고 다른 쪽 모서리는 둥근 사각형 3"/>
          <p:cNvSpPr/>
          <p:nvPr/>
        </p:nvSpPr>
        <p:spPr>
          <a:xfrm>
            <a:off x="1963361" y="1549172"/>
            <a:ext cx="177795" cy="144016"/>
          </a:xfrm>
          <a:prstGeom prst="snipRoundRect">
            <a:avLst>
              <a:gd name="adj1" fmla="val 16667"/>
              <a:gd name="adj2" fmla="val 38162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5" name="한쪽 모서리는 잘리고 다른 쪽 모서리는 둥근 사각형 4"/>
          <p:cNvSpPr/>
          <p:nvPr/>
        </p:nvSpPr>
        <p:spPr>
          <a:xfrm>
            <a:off x="6076548" y="1542545"/>
            <a:ext cx="177795" cy="144016"/>
          </a:xfrm>
          <a:prstGeom prst="snipRoundRect">
            <a:avLst>
              <a:gd name="adj1" fmla="val 16667"/>
              <a:gd name="adj2" fmla="val 38162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6" name="한쪽 모서리는 잘리고 다른 쪽 모서리는 둥근 사각형 5"/>
          <p:cNvSpPr/>
          <p:nvPr/>
        </p:nvSpPr>
        <p:spPr>
          <a:xfrm>
            <a:off x="1963361" y="1989738"/>
            <a:ext cx="177795" cy="144016"/>
          </a:xfrm>
          <a:prstGeom prst="snipRoundRect">
            <a:avLst>
              <a:gd name="adj1" fmla="val 16667"/>
              <a:gd name="adj2" fmla="val 38162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7" name="한쪽 모서리는 잘리고 다른 쪽 모서리는 둥근 사각형 6"/>
          <p:cNvSpPr/>
          <p:nvPr/>
        </p:nvSpPr>
        <p:spPr>
          <a:xfrm>
            <a:off x="4483102" y="4149080"/>
            <a:ext cx="177795" cy="144016"/>
          </a:xfrm>
          <a:prstGeom prst="snipRoundRect">
            <a:avLst>
              <a:gd name="adj1" fmla="val 16667"/>
              <a:gd name="adj2" fmla="val 38162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4</a:t>
            </a:r>
            <a:endParaRPr lang="ko-KR" altLang="en-US" sz="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4861209"/>
            <a:ext cx="8917226" cy="157139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개요 </a:t>
            </a:r>
            <a:r>
              <a:rPr lang="en-US" altLang="ko-KR" sz="800" b="1" dirty="0" smtClean="0">
                <a:latin typeface="+mn-ea"/>
              </a:rPr>
              <a:t>]</a:t>
            </a:r>
            <a:r>
              <a:rPr lang="en-US" altLang="ko-KR" sz="800" dirty="0" smtClean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ko-KR" altLang="en-US" sz="800" dirty="0" smtClean="0">
                <a:latin typeface="+mn-ea"/>
              </a:rPr>
              <a:t>작업번호</a:t>
            </a:r>
            <a:r>
              <a:rPr lang="en-US" altLang="ko-KR" sz="800" dirty="0" smtClean="0">
                <a:latin typeface="+mn-ea"/>
              </a:rPr>
              <a:t>(Job No.)</a:t>
            </a:r>
            <a:r>
              <a:rPr lang="ko-KR" altLang="en-US" sz="800" dirty="0" smtClean="0">
                <a:latin typeface="+mn-ea"/>
              </a:rPr>
              <a:t>를 조회 및 관리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smtClean="0">
                <a:latin typeface="+mn-ea"/>
              </a:rPr>
              <a:t>등록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수정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</a:t>
            </a:r>
            <a:r>
              <a:rPr lang="en-US" altLang="ko-KR" sz="800" dirty="0" smtClean="0">
                <a:latin typeface="+mn-ea"/>
              </a:rPr>
              <a:t>)</a:t>
            </a:r>
            <a:r>
              <a:rPr lang="ko-KR" altLang="en-US" sz="800" dirty="0" smtClean="0">
                <a:latin typeface="+mn-ea"/>
              </a:rPr>
              <a:t>하는 화면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 smtClean="0">
                <a:latin typeface="+mn-ea"/>
              </a:rPr>
              <a:t>조회 항목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err="1">
                <a:latin typeface="+mn-ea"/>
              </a:rPr>
              <a:t>콤보박스</a:t>
            </a:r>
            <a:r>
              <a:rPr lang="ko-KR" altLang="en-US" sz="800" dirty="0">
                <a:latin typeface="+mn-ea"/>
              </a:rPr>
              <a:t> 항목 </a:t>
            </a:r>
            <a:r>
              <a:rPr lang="ko-KR" altLang="en-US" sz="800" dirty="0" err="1">
                <a:latin typeface="+mn-ea"/>
              </a:rPr>
              <a:t>변경시</a:t>
            </a:r>
            <a:r>
              <a:rPr lang="ko-KR" altLang="en-US" sz="800" dirty="0">
                <a:latin typeface="+mn-ea"/>
              </a:rPr>
              <a:t> 자동 조회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-. 2) </a:t>
            </a:r>
            <a:r>
              <a:rPr lang="ko-KR" altLang="en-US" sz="800" dirty="0">
                <a:latin typeface="+mn-ea"/>
              </a:rPr>
              <a:t>버튼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조회 </a:t>
            </a:r>
            <a:r>
              <a:rPr lang="en-US" altLang="ko-KR" sz="800" dirty="0" smtClean="0">
                <a:latin typeface="+mn-ea"/>
              </a:rPr>
              <a:t>: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결과 조회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엑셀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조회 결과를 엑셀로 </a:t>
            </a:r>
            <a:r>
              <a:rPr lang="ko-KR" altLang="en-US" sz="800" dirty="0" smtClean="0">
                <a:latin typeface="+mn-ea"/>
              </a:rPr>
              <a:t>출력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- </a:t>
            </a:r>
            <a:r>
              <a:rPr lang="ko-KR" altLang="en-US" sz="800" dirty="0" smtClean="0">
                <a:latin typeface="+mn-ea"/>
              </a:rPr>
              <a:t>등록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신규 정보 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3) </a:t>
            </a:r>
            <a:r>
              <a:rPr lang="ko-KR" altLang="en-US" sz="800" dirty="0" smtClean="0">
                <a:latin typeface="+mn-ea"/>
              </a:rPr>
              <a:t>조회 결과 </a:t>
            </a:r>
            <a:r>
              <a:rPr lang="ko-KR" altLang="en-US" sz="800" dirty="0" err="1" smtClean="0">
                <a:latin typeface="+mn-ea"/>
              </a:rPr>
              <a:t>그리드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행 </a:t>
            </a:r>
            <a:r>
              <a:rPr lang="ko-KR" altLang="en-US" sz="800" dirty="0" err="1" smtClean="0">
                <a:latin typeface="+mn-ea"/>
              </a:rPr>
              <a:t>클릭시</a:t>
            </a:r>
            <a:r>
              <a:rPr lang="ko-KR" altLang="en-US" sz="800" dirty="0" smtClean="0">
                <a:latin typeface="+mn-ea"/>
              </a:rPr>
              <a:t> 선택된 행의 하이라이트 기능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4) </a:t>
            </a:r>
            <a:r>
              <a:rPr lang="ko-KR" altLang="en-US" sz="800" dirty="0" err="1" smtClean="0">
                <a:latin typeface="+mn-ea"/>
              </a:rPr>
              <a:t>페이징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페이지 선택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행의 개수 선택 가능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28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작업 번호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팝업 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7504" y="4861209"/>
            <a:ext cx="8917226" cy="157139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>
                <a:latin typeface="+mn-ea"/>
              </a:rPr>
              <a:t>신규 </a:t>
            </a:r>
            <a:r>
              <a:rPr lang="ko-KR" altLang="en-US" sz="800" dirty="0" smtClean="0">
                <a:latin typeface="+mn-ea"/>
              </a:rPr>
              <a:t>작업번</a:t>
            </a:r>
            <a:r>
              <a:rPr lang="ko-KR" altLang="en-US" sz="800" dirty="0">
                <a:latin typeface="+mn-ea"/>
              </a:rPr>
              <a:t>호</a:t>
            </a:r>
            <a:r>
              <a:rPr lang="ko-KR" altLang="en-US" sz="800" dirty="0" smtClean="0">
                <a:latin typeface="+mn-ea"/>
              </a:rPr>
              <a:t>의 </a:t>
            </a:r>
            <a:r>
              <a:rPr lang="ko-KR" altLang="en-US" sz="800" dirty="0">
                <a:latin typeface="+mn-ea"/>
              </a:rPr>
              <a:t>정보를 </a:t>
            </a:r>
            <a:r>
              <a:rPr lang="ko-KR" altLang="en-US" sz="800" dirty="0" smtClean="0">
                <a:latin typeface="+mn-ea"/>
              </a:rPr>
              <a:t>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2)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조건을 사용하는 경우 </a:t>
            </a:r>
            <a:r>
              <a:rPr lang="en-US" altLang="ko-KR" sz="800" dirty="0" smtClean="0">
                <a:latin typeface="+mn-ea"/>
              </a:rPr>
              <a:t>3) </a:t>
            </a:r>
            <a:r>
              <a:rPr lang="ko-KR" altLang="en-US" sz="800" dirty="0" smtClean="0">
                <a:latin typeface="+mn-ea"/>
              </a:rPr>
              <a:t>과 같이 조건 편집이 가능한 항목이 표시됨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4) </a:t>
            </a:r>
            <a:r>
              <a:rPr lang="ko-KR" altLang="en-US" sz="800" dirty="0" smtClean="0">
                <a:latin typeface="+mn-ea"/>
              </a:rPr>
              <a:t>등록된 작업번호의 정보 확인 및 수정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 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5) </a:t>
            </a:r>
            <a:r>
              <a:rPr lang="ko-KR" altLang="en-US" sz="800" dirty="0" smtClean="0">
                <a:latin typeface="+mn-ea"/>
              </a:rPr>
              <a:t>버튼 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- Add Condition : </a:t>
            </a:r>
            <a:r>
              <a:rPr lang="ko-KR" altLang="en-US" sz="800" dirty="0" smtClean="0">
                <a:latin typeface="+mn-ea"/>
              </a:rPr>
              <a:t>조건 추가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- Update : </a:t>
            </a:r>
            <a:r>
              <a:rPr lang="ko-KR" altLang="en-US" sz="800" dirty="0" smtClean="0">
                <a:latin typeface="+mn-ea"/>
              </a:rPr>
              <a:t>해당 조건의 내용 수정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- Delete : </a:t>
            </a:r>
            <a:r>
              <a:rPr lang="ko-KR" altLang="en-US" sz="800" dirty="0" smtClean="0">
                <a:latin typeface="+mn-ea"/>
              </a:rPr>
              <a:t>해당 조건 삭제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6) </a:t>
            </a:r>
            <a:r>
              <a:rPr lang="ko-KR" altLang="en-US" sz="800" dirty="0" smtClean="0">
                <a:latin typeface="+mn-ea"/>
              </a:rPr>
              <a:t>등록한 조건 리스트에서 조건 </a:t>
            </a:r>
            <a:r>
              <a:rPr lang="en-US" altLang="ko-KR" sz="800" dirty="0" smtClean="0">
                <a:latin typeface="+mn-ea"/>
              </a:rPr>
              <a:t>Alias</a:t>
            </a:r>
            <a:r>
              <a:rPr lang="ko-KR" altLang="en-US" sz="800" dirty="0" smtClean="0">
                <a:latin typeface="+mn-ea"/>
              </a:rPr>
              <a:t>를 이용해 작업번호의 체크조건을 생성</a:t>
            </a:r>
            <a:r>
              <a:rPr lang="en-US" altLang="ko-KR" sz="800" dirty="0" smtClean="0">
                <a:latin typeface="+mn-ea"/>
              </a:rPr>
              <a:t>. [ ex) </a:t>
            </a:r>
            <a:r>
              <a:rPr lang="ko-KR" altLang="en-US" sz="800" dirty="0" smtClean="0">
                <a:latin typeface="+mn-ea"/>
              </a:rPr>
              <a:t>참고 </a:t>
            </a:r>
            <a:r>
              <a:rPr lang="en-US" altLang="ko-KR" sz="800" dirty="0" smtClean="0">
                <a:latin typeface="+mn-ea"/>
              </a:rPr>
              <a:t>]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      </a:t>
            </a:r>
            <a:r>
              <a:rPr lang="ko-KR" altLang="en-US" sz="800" dirty="0" smtClean="0">
                <a:latin typeface="+mn-ea"/>
              </a:rPr>
              <a:t>우선처리 대상의 표현인 </a:t>
            </a:r>
            <a:r>
              <a:rPr lang="en-US" altLang="ko-KR" sz="800" dirty="0" smtClean="0">
                <a:latin typeface="+mn-ea"/>
              </a:rPr>
              <a:t>( ) </a:t>
            </a:r>
            <a:r>
              <a:rPr lang="ko-KR" altLang="en-US" sz="800" dirty="0" smtClean="0">
                <a:latin typeface="+mn-ea"/>
              </a:rPr>
              <a:t>는 사용 불가능하므로 </a:t>
            </a:r>
            <a:r>
              <a:rPr lang="ko-KR" altLang="en-US" sz="800" dirty="0" err="1" smtClean="0">
                <a:latin typeface="+mn-ea"/>
              </a:rPr>
              <a:t>조건식을</a:t>
            </a:r>
            <a:r>
              <a:rPr lang="ko-KR" altLang="en-US" sz="800" dirty="0" smtClean="0">
                <a:latin typeface="+mn-ea"/>
              </a:rPr>
              <a:t> 나열해서 작성</a:t>
            </a:r>
            <a:r>
              <a:rPr lang="en-US" altLang="ko-KR" sz="800" dirty="0" smtClean="0">
                <a:latin typeface="+mn-ea"/>
              </a:rPr>
              <a:t>.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192217" y="802441"/>
            <a:ext cx="6459776" cy="3914669"/>
            <a:chOff x="1192217" y="802441"/>
            <a:chExt cx="6459776" cy="3914669"/>
          </a:xfrm>
        </p:grpSpPr>
        <p:grpSp>
          <p:nvGrpSpPr>
            <p:cNvPr id="3" name="그룹 2"/>
            <p:cNvGrpSpPr/>
            <p:nvPr/>
          </p:nvGrpSpPr>
          <p:grpSpPr>
            <a:xfrm>
              <a:off x="1200168" y="802441"/>
              <a:ext cx="6451825" cy="1225601"/>
              <a:chOff x="1200168" y="1113877"/>
              <a:chExt cx="6451825" cy="1225601"/>
            </a:xfrm>
          </p:grpSpPr>
          <p:pic>
            <p:nvPicPr>
              <p:cNvPr id="10242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967" t="18069" r="15967" b="55837"/>
              <a:stretch/>
            </p:blipFill>
            <p:spPr bwMode="auto">
              <a:xfrm>
                <a:off x="1963361" y="1113877"/>
                <a:ext cx="5217278" cy="101987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4" name="한쪽 모서리는 잘리고 다른 쪽 모서리는 둥근 사각형 3"/>
              <p:cNvSpPr/>
              <p:nvPr/>
            </p:nvSpPr>
            <p:spPr>
              <a:xfrm>
                <a:off x="1200168" y="2195462"/>
                <a:ext cx="177795" cy="144016"/>
              </a:xfrm>
              <a:prstGeom prst="snipRoundRect">
                <a:avLst>
                  <a:gd name="adj1" fmla="val 16667"/>
                  <a:gd name="adj2" fmla="val 38162"/>
                </a:avLst>
              </a:prstGeom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4</a:t>
                </a:r>
                <a:endParaRPr lang="ko-KR" altLang="en-US" sz="800" b="1" dirty="0"/>
              </a:p>
            </p:txBody>
          </p:sp>
          <p:sp>
            <p:nvSpPr>
              <p:cNvPr id="5" name="한쪽 모서리는 잘리고 다른 쪽 모서리는 둥근 사각형 4"/>
              <p:cNvSpPr/>
              <p:nvPr/>
            </p:nvSpPr>
            <p:spPr>
              <a:xfrm>
                <a:off x="7474198" y="2075734"/>
                <a:ext cx="177795" cy="144016"/>
              </a:xfrm>
              <a:prstGeom prst="snipRoundRect">
                <a:avLst>
                  <a:gd name="adj1" fmla="val 16667"/>
                  <a:gd name="adj2" fmla="val 38162"/>
                </a:avLst>
              </a:prstGeom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1</a:t>
                </a:r>
                <a:endParaRPr lang="ko-KR" altLang="en-US" sz="800" b="1" dirty="0"/>
              </a:p>
            </p:txBody>
          </p:sp>
        </p:grpSp>
        <p:cxnSp>
          <p:nvCxnSpPr>
            <p:cNvPr id="10" name="직선 화살표 연결선 9"/>
            <p:cNvCxnSpPr/>
            <p:nvPr/>
          </p:nvCxnSpPr>
          <p:spPr>
            <a:xfrm>
              <a:off x="3779912" y="1400574"/>
              <a:ext cx="0" cy="648072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829141" y="981638"/>
              <a:ext cx="0" cy="95848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2217" y="2048646"/>
              <a:ext cx="3000375" cy="24003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1940132"/>
              <a:ext cx="3004376" cy="1464183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1268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0680" y="3508959"/>
              <a:ext cx="3000375" cy="1208151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3" name="모서리가 둥근 직사각형 12"/>
            <p:cNvSpPr/>
            <p:nvPr/>
          </p:nvSpPr>
          <p:spPr>
            <a:xfrm>
              <a:off x="4788024" y="2901091"/>
              <a:ext cx="936104" cy="144016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788024" y="3516910"/>
              <a:ext cx="936104" cy="144016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4" name="오른쪽으로 구부러진 화살표 13"/>
            <p:cNvSpPr/>
            <p:nvPr/>
          </p:nvSpPr>
          <p:spPr>
            <a:xfrm>
              <a:off x="4427984" y="3521517"/>
              <a:ext cx="263710" cy="451743"/>
            </a:xfrm>
            <a:prstGeom prst="curvedRightArrow">
              <a:avLst>
                <a:gd name="adj1" fmla="val 43383"/>
                <a:gd name="adj2" fmla="val 85651"/>
                <a:gd name="adj3" fmla="val 2500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4691694" y="3688106"/>
              <a:ext cx="2904642" cy="406816"/>
            </a:xfrm>
            <a:prstGeom prst="roundRect">
              <a:avLst>
                <a:gd name="adj" fmla="val 6895"/>
              </a:avLst>
            </a:prstGeom>
            <a:noFill/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22" name="한쪽 모서리는 잘리고 다른 쪽 모서리는 둥근 사각형 21"/>
            <p:cNvSpPr/>
            <p:nvPr/>
          </p:nvSpPr>
          <p:spPr>
            <a:xfrm>
              <a:off x="5796136" y="2898080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2</a:t>
              </a:r>
              <a:endParaRPr lang="ko-KR" altLang="en-US" sz="800" b="1" dirty="0"/>
            </a:p>
          </p:txBody>
        </p:sp>
        <p:sp>
          <p:nvSpPr>
            <p:cNvPr id="23" name="한쪽 모서리는 잘리고 다른 쪽 모서리는 둥근 사각형 22"/>
            <p:cNvSpPr/>
            <p:nvPr/>
          </p:nvSpPr>
          <p:spPr>
            <a:xfrm>
              <a:off x="6228184" y="3616098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3</a:t>
              </a:r>
              <a:endParaRPr lang="ko-KR" altLang="en-US" sz="800" b="1" dirty="0"/>
            </a:p>
          </p:txBody>
        </p:sp>
        <p:sp>
          <p:nvSpPr>
            <p:cNvPr id="24" name="한쪽 모서리는 잘리고 다른 쪽 모서리는 둥근 사각형 23"/>
            <p:cNvSpPr/>
            <p:nvPr/>
          </p:nvSpPr>
          <p:spPr>
            <a:xfrm>
              <a:off x="3851920" y="3560898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5</a:t>
              </a:r>
              <a:endParaRPr lang="ko-KR" altLang="en-US" sz="800" b="1" dirty="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5539908" y="3045107"/>
              <a:ext cx="0" cy="463852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한쪽 모서리는 잘리고 다른 쪽 모서리는 둥근 사각형 26"/>
            <p:cNvSpPr/>
            <p:nvPr/>
          </p:nvSpPr>
          <p:spPr>
            <a:xfrm>
              <a:off x="1267583" y="3180329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6</a:t>
              </a:r>
              <a:endParaRPr lang="ko-KR" altLang="en-US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29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차종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861209"/>
            <a:ext cx="8917226" cy="157139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개요 </a:t>
            </a:r>
            <a:r>
              <a:rPr lang="en-US" altLang="ko-KR" sz="800" b="1" dirty="0" smtClean="0">
                <a:latin typeface="+mn-ea"/>
              </a:rPr>
              <a:t>]</a:t>
            </a:r>
            <a:r>
              <a:rPr lang="en-US" altLang="ko-KR" sz="800" dirty="0" smtClean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ko-KR" altLang="en-US" sz="800" dirty="0" smtClean="0">
                <a:latin typeface="+mn-ea"/>
              </a:rPr>
              <a:t>차종을 조회 및 관리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smtClean="0">
                <a:latin typeface="+mn-ea"/>
              </a:rPr>
              <a:t>등록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수정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</a:t>
            </a:r>
            <a:r>
              <a:rPr lang="en-US" altLang="ko-KR" sz="800" dirty="0" smtClean="0">
                <a:latin typeface="+mn-ea"/>
              </a:rPr>
              <a:t>)</a:t>
            </a:r>
            <a:r>
              <a:rPr lang="ko-KR" altLang="en-US" sz="800" dirty="0" smtClean="0">
                <a:latin typeface="+mn-ea"/>
              </a:rPr>
              <a:t>하는 화면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 smtClean="0">
                <a:latin typeface="+mn-ea"/>
              </a:rPr>
              <a:t>조회 항목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-. 2) </a:t>
            </a:r>
            <a:r>
              <a:rPr lang="ko-KR" altLang="en-US" sz="800" dirty="0">
                <a:latin typeface="+mn-ea"/>
              </a:rPr>
              <a:t>버튼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조회 </a:t>
            </a:r>
            <a:r>
              <a:rPr lang="en-US" altLang="ko-KR" sz="800" dirty="0" smtClean="0">
                <a:latin typeface="+mn-ea"/>
              </a:rPr>
              <a:t>: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결과 조회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엑셀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조회 결과를 엑셀로 </a:t>
            </a:r>
            <a:r>
              <a:rPr lang="ko-KR" altLang="en-US" sz="800" dirty="0" smtClean="0">
                <a:latin typeface="+mn-ea"/>
              </a:rPr>
              <a:t>출력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- </a:t>
            </a:r>
            <a:r>
              <a:rPr lang="ko-KR" altLang="en-US" sz="800" dirty="0" smtClean="0">
                <a:latin typeface="+mn-ea"/>
              </a:rPr>
              <a:t>등록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신규 정보 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3) </a:t>
            </a:r>
            <a:r>
              <a:rPr lang="ko-KR" altLang="en-US" sz="800" dirty="0" smtClean="0">
                <a:latin typeface="+mn-ea"/>
              </a:rPr>
              <a:t>조회 결과 </a:t>
            </a:r>
            <a:r>
              <a:rPr lang="ko-KR" altLang="en-US" sz="800" dirty="0" err="1" smtClean="0">
                <a:latin typeface="+mn-ea"/>
              </a:rPr>
              <a:t>그리드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행 </a:t>
            </a:r>
            <a:r>
              <a:rPr lang="ko-KR" altLang="en-US" sz="800" dirty="0" err="1" smtClean="0">
                <a:latin typeface="+mn-ea"/>
              </a:rPr>
              <a:t>클릭시</a:t>
            </a:r>
            <a:r>
              <a:rPr lang="ko-KR" altLang="en-US" sz="800" dirty="0" smtClean="0">
                <a:latin typeface="+mn-ea"/>
              </a:rPr>
              <a:t> 선택된 행의 하이라이트 기능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4) </a:t>
            </a:r>
            <a:r>
              <a:rPr lang="ko-KR" altLang="en-US" sz="800" dirty="0" err="1" smtClean="0">
                <a:latin typeface="+mn-ea"/>
              </a:rPr>
              <a:t>페이징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페이지 선택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행의 개수 선택 가능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5) </a:t>
            </a:r>
            <a:r>
              <a:rPr lang="ko-KR" altLang="en-US" sz="800" dirty="0" smtClean="0">
                <a:latin typeface="+mn-ea"/>
              </a:rPr>
              <a:t>신규 정보 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6) </a:t>
            </a:r>
            <a:r>
              <a:rPr lang="ko-KR" altLang="en-US" sz="800" dirty="0" smtClean="0">
                <a:latin typeface="+mn-ea"/>
              </a:rPr>
              <a:t>해당 정보 확인 및 수정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47522" y="780901"/>
            <a:ext cx="7648956" cy="3904488"/>
            <a:chOff x="747522" y="780901"/>
            <a:chExt cx="7648956" cy="3904488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22" y="780901"/>
              <a:ext cx="7648956" cy="3904488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한쪽 모서리는 잘리고 다른 쪽 모서리는 둥근 사각형 4"/>
            <p:cNvSpPr/>
            <p:nvPr/>
          </p:nvSpPr>
          <p:spPr>
            <a:xfrm>
              <a:off x="1963361" y="1549172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1</a:t>
              </a:r>
              <a:endParaRPr lang="ko-KR" altLang="en-US" sz="800" b="1" dirty="0"/>
            </a:p>
          </p:txBody>
        </p:sp>
        <p:sp>
          <p:nvSpPr>
            <p:cNvPr id="6" name="한쪽 모서리는 잘리고 다른 쪽 모서리는 둥근 사각형 5"/>
            <p:cNvSpPr/>
            <p:nvPr/>
          </p:nvSpPr>
          <p:spPr>
            <a:xfrm>
              <a:off x="6076548" y="1542545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sp>
          <p:nvSpPr>
            <p:cNvPr id="7" name="한쪽 모서리는 잘리고 다른 쪽 모서리는 둥근 사각형 6"/>
            <p:cNvSpPr/>
            <p:nvPr/>
          </p:nvSpPr>
          <p:spPr>
            <a:xfrm>
              <a:off x="1963361" y="1989738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</a:t>
              </a:r>
              <a:endParaRPr lang="ko-KR" altLang="en-US" sz="800" b="1" dirty="0"/>
            </a:p>
          </p:txBody>
        </p:sp>
        <p:sp>
          <p:nvSpPr>
            <p:cNvPr id="8" name="한쪽 모서리는 잘리고 다른 쪽 모서리는 둥근 사각형 7"/>
            <p:cNvSpPr/>
            <p:nvPr/>
          </p:nvSpPr>
          <p:spPr>
            <a:xfrm>
              <a:off x="4483102" y="2748439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4</a:t>
              </a:r>
              <a:endParaRPr lang="ko-KR" altLang="en-US" sz="800" b="1" dirty="0"/>
            </a:p>
          </p:txBody>
        </p: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3067821"/>
              <a:ext cx="1996250" cy="1208151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852" y="3067821"/>
              <a:ext cx="2000250" cy="1196150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" name="직선 화살표 연결선 10"/>
            <p:cNvCxnSpPr/>
            <p:nvPr/>
          </p:nvCxnSpPr>
          <p:spPr>
            <a:xfrm>
              <a:off x="3179546" y="2036546"/>
              <a:ext cx="0" cy="1031275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6877878" y="1661823"/>
              <a:ext cx="14280" cy="1405998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한쪽 모서리는 잘리고 다른 쪽 모서리는 둥근 사각형 14"/>
            <p:cNvSpPr/>
            <p:nvPr/>
          </p:nvSpPr>
          <p:spPr>
            <a:xfrm>
              <a:off x="5653444" y="2900839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5</a:t>
              </a:r>
              <a:endParaRPr lang="ko-KR" altLang="en-US" sz="800" b="1" dirty="0"/>
            </a:p>
          </p:txBody>
        </p:sp>
        <p:sp>
          <p:nvSpPr>
            <p:cNvPr id="16" name="한쪽 모서리는 잘리고 다른 쪽 모서리는 둥근 사각형 15"/>
            <p:cNvSpPr/>
            <p:nvPr/>
          </p:nvSpPr>
          <p:spPr>
            <a:xfrm>
              <a:off x="2482852" y="2900839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6</a:t>
              </a:r>
              <a:endParaRPr lang="ko-KR" altLang="en-US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885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라인 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739521" y="780901"/>
            <a:ext cx="7664958" cy="3904488"/>
            <a:chOff x="739521" y="780901"/>
            <a:chExt cx="7664958" cy="3904488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521" y="780901"/>
              <a:ext cx="7664958" cy="3904488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3140968"/>
              <a:ext cx="2000250" cy="1076135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3733" y="3140968"/>
              <a:ext cx="2004251" cy="1080135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직선 화살표 연결선 5"/>
            <p:cNvCxnSpPr/>
            <p:nvPr/>
          </p:nvCxnSpPr>
          <p:spPr>
            <a:xfrm>
              <a:off x="2810657" y="2036546"/>
              <a:ext cx="0" cy="1104422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flipH="1">
              <a:off x="6876256" y="1661823"/>
              <a:ext cx="1622" cy="1479145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한쪽 모서리는 잘리고 다른 쪽 모서리는 둥근 사각형 10"/>
            <p:cNvSpPr/>
            <p:nvPr/>
          </p:nvSpPr>
          <p:spPr>
            <a:xfrm>
              <a:off x="1963361" y="1549172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1</a:t>
              </a:r>
              <a:endParaRPr lang="ko-KR" altLang="en-US" sz="800" b="1" dirty="0"/>
            </a:p>
          </p:txBody>
        </p:sp>
        <p:sp>
          <p:nvSpPr>
            <p:cNvPr id="12" name="한쪽 모서리는 잘리고 다른 쪽 모서리는 둥근 사각형 11"/>
            <p:cNvSpPr/>
            <p:nvPr/>
          </p:nvSpPr>
          <p:spPr>
            <a:xfrm>
              <a:off x="6076548" y="1542545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sp>
          <p:nvSpPr>
            <p:cNvPr id="13" name="한쪽 모서리는 잘리고 다른 쪽 모서리는 둥근 사각형 12"/>
            <p:cNvSpPr/>
            <p:nvPr/>
          </p:nvSpPr>
          <p:spPr>
            <a:xfrm>
              <a:off x="1963361" y="1989738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</a:t>
              </a:r>
              <a:endParaRPr lang="ko-KR" altLang="en-US" sz="800" b="1" dirty="0"/>
            </a:p>
          </p:txBody>
        </p:sp>
        <p:sp>
          <p:nvSpPr>
            <p:cNvPr id="14" name="한쪽 모서리는 잘리고 다른 쪽 모서리는 둥근 사각형 13"/>
            <p:cNvSpPr/>
            <p:nvPr/>
          </p:nvSpPr>
          <p:spPr>
            <a:xfrm>
              <a:off x="4483102" y="2835900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4</a:t>
              </a:r>
              <a:endParaRPr lang="ko-KR" altLang="en-US" sz="800" b="1" dirty="0"/>
            </a:p>
          </p:txBody>
        </p:sp>
        <p:sp>
          <p:nvSpPr>
            <p:cNvPr id="15" name="한쪽 모서리는 잘리고 다른 쪽 모서리는 둥근 사각형 14"/>
            <p:cNvSpPr/>
            <p:nvPr/>
          </p:nvSpPr>
          <p:spPr>
            <a:xfrm>
              <a:off x="5446718" y="2988300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5</a:t>
              </a:r>
              <a:endParaRPr lang="ko-KR" altLang="en-US" sz="800" b="1" dirty="0"/>
            </a:p>
          </p:txBody>
        </p:sp>
        <p:sp>
          <p:nvSpPr>
            <p:cNvPr id="16" name="한쪽 모서리는 잘리고 다른 쪽 모서리는 둥근 사각형 15"/>
            <p:cNvSpPr/>
            <p:nvPr/>
          </p:nvSpPr>
          <p:spPr>
            <a:xfrm>
              <a:off x="2435146" y="2988300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6</a:t>
              </a:r>
              <a:endParaRPr lang="ko-KR" altLang="en-US" sz="800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7504" y="4861209"/>
            <a:ext cx="8917226" cy="157139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개요 </a:t>
            </a:r>
            <a:r>
              <a:rPr lang="en-US" altLang="ko-KR" sz="800" b="1" dirty="0" smtClean="0">
                <a:latin typeface="+mn-ea"/>
              </a:rPr>
              <a:t>]</a:t>
            </a:r>
            <a:r>
              <a:rPr lang="en-US" altLang="ko-KR" sz="800" dirty="0" smtClean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ko-KR" altLang="en-US" sz="800" dirty="0" smtClean="0">
                <a:latin typeface="+mn-ea"/>
              </a:rPr>
              <a:t>라</a:t>
            </a:r>
            <a:r>
              <a:rPr lang="ko-KR" altLang="en-US" sz="800" dirty="0">
                <a:latin typeface="+mn-ea"/>
              </a:rPr>
              <a:t>인</a:t>
            </a:r>
            <a:r>
              <a:rPr lang="ko-KR" altLang="en-US" sz="800" dirty="0" smtClean="0">
                <a:latin typeface="+mn-ea"/>
              </a:rPr>
              <a:t>을 조회 및 관리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smtClean="0">
                <a:latin typeface="+mn-ea"/>
              </a:rPr>
              <a:t>등록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수정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</a:t>
            </a:r>
            <a:r>
              <a:rPr lang="en-US" altLang="ko-KR" sz="800" dirty="0" smtClean="0">
                <a:latin typeface="+mn-ea"/>
              </a:rPr>
              <a:t>)</a:t>
            </a:r>
            <a:r>
              <a:rPr lang="ko-KR" altLang="en-US" sz="800" dirty="0" smtClean="0">
                <a:latin typeface="+mn-ea"/>
              </a:rPr>
              <a:t>하는 화면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 smtClean="0">
                <a:latin typeface="+mn-ea"/>
              </a:rPr>
              <a:t>조회 항목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-. 2) </a:t>
            </a:r>
            <a:r>
              <a:rPr lang="ko-KR" altLang="en-US" sz="800" dirty="0">
                <a:latin typeface="+mn-ea"/>
              </a:rPr>
              <a:t>버튼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조회 </a:t>
            </a:r>
            <a:r>
              <a:rPr lang="en-US" altLang="ko-KR" sz="800" dirty="0" smtClean="0">
                <a:latin typeface="+mn-ea"/>
              </a:rPr>
              <a:t>: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결과 조회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엑셀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조회 결과를 엑셀로 </a:t>
            </a:r>
            <a:r>
              <a:rPr lang="ko-KR" altLang="en-US" sz="800" dirty="0" smtClean="0">
                <a:latin typeface="+mn-ea"/>
              </a:rPr>
              <a:t>출력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- </a:t>
            </a:r>
            <a:r>
              <a:rPr lang="ko-KR" altLang="en-US" sz="800" dirty="0" smtClean="0">
                <a:latin typeface="+mn-ea"/>
              </a:rPr>
              <a:t>등록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신규 정보 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3) </a:t>
            </a:r>
            <a:r>
              <a:rPr lang="ko-KR" altLang="en-US" sz="800" dirty="0" smtClean="0">
                <a:latin typeface="+mn-ea"/>
              </a:rPr>
              <a:t>조회 결과 </a:t>
            </a:r>
            <a:r>
              <a:rPr lang="ko-KR" altLang="en-US" sz="800" dirty="0" err="1" smtClean="0">
                <a:latin typeface="+mn-ea"/>
              </a:rPr>
              <a:t>그리드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행 </a:t>
            </a:r>
            <a:r>
              <a:rPr lang="ko-KR" altLang="en-US" sz="800" dirty="0" err="1" smtClean="0">
                <a:latin typeface="+mn-ea"/>
              </a:rPr>
              <a:t>클릭시</a:t>
            </a:r>
            <a:r>
              <a:rPr lang="ko-KR" altLang="en-US" sz="800" dirty="0" smtClean="0">
                <a:latin typeface="+mn-ea"/>
              </a:rPr>
              <a:t> 선택된 행의 하이라이트 기능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4) </a:t>
            </a:r>
            <a:r>
              <a:rPr lang="ko-KR" altLang="en-US" sz="800" dirty="0" err="1" smtClean="0">
                <a:latin typeface="+mn-ea"/>
              </a:rPr>
              <a:t>페이징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페이지 선택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행의 개수 선택 가능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5) </a:t>
            </a:r>
            <a:r>
              <a:rPr lang="ko-KR" altLang="en-US" sz="800" dirty="0" smtClean="0">
                <a:latin typeface="+mn-ea"/>
              </a:rPr>
              <a:t>신규 정보 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6) </a:t>
            </a:r>
            <a:r>
              <a:rPr lang="ko-KR" altLang="en-US" sz="800" dirty="0" smtClean="0">
                <a:latin typeface="+mn-ea"/>
              </a:rPr>
              <a:t>해당 정보 확인 및 수정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000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작업조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7504" y="4861209"/>
            <a:ext cx="8917226" cy="157139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개요 </a:t>
            </a:r>
            <a:r>
              <a:rPr lang="en-US" altLang="ko-KR" sz="800" b="1" dirty="0" smtClean="0">
                <a:latin typeface="+mn-ea"/>
              </a:rPr>
              <a:t>]</a:t>
            </a:r>
            <a:r>
              <a:rPr lang="en-US" altLang="ko-KR" sz="800" dirty="0" smtClean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ko-KR" altLang="en-US" sz="800" dirty="0" err="1" smtClean="0">
                <a:latin typeface="+mn-ea"/>
              </a:rPr>
              <a:t>작업조</a:t>
            </a:r>
            <a:r>
              <a:rPr lang="ko-KR" altLang="en-US" sz="800" dirty="0" err="1">
                <a:latin typeface="+mn-ea"/>
              </a:rPr>
              <a:t>를</a:t>
            </a:r>
            <a:r>
              <a:rPr lang="ko-KR" altLang="en-US" sz="800" dirty="0" smtClean="0">
                <a:latin typeface="+mn-ea"/>
              </a:rPr>
              <a:t> 조회 및 관리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smtClean="0">
                <a:latin typeface="+mn-ea"/>
              </a:rPr>
              <a:t>등록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수정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</a:t>
            </a:r>
            <a:r>
              <a:rPr lang="en-US" altLang="ko-KR" sz="800" dirty="0" smtClean="0">
                <a:latin typeface="+mn-ea"/>
              </a:rPr>
              <a:t>)</a:t>
            </a:r>
            <a:r>
              <a:rPr lang="ko-KR" altLang="en-US" sz="800" dirty="0" smtClean="0">
                <a:latin typeface="+mn-ea"/>
              </a:rPr>
              <a:t>하는 화면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 smtClean="0">
                <a:latin typeface="+mn-ea"/>
              </a:rPr>
              <a:t>조회 항목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-. 2) </a:t>
            </a:r>
            <a:r>
              <a:rPr lang="ko-KR" altLang="en-US" sz="800" dirty="0">
                <a:latin typeface="+mn-ea"/>
              </a:rPr>
              <a:t>버튼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조회 </a:t>
            </a:r>
            <a:r>
              <a:rPr lang="en-US" altLang="ko-KR" sz="800" dirty="0" smtClean="0">
                <a:latin typeface="+mn-ea"/>
              </a:rPr>
              <a:t>: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결과 조회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엑셀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조회 결과를 엑셀로 </a:t>
            </a:r>
            <a:r>
              <a:rPr lang="ko-KR" altLang="en-US" sz="800" dirty="0" smtClean="0">
                <a:latin typeface="+mn-ea"/>
              </a:rPr>
              <a:t>출력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- </a:t>
            </a:r>
            <a:r>
              <a:rPr lang="ko-KR" altLang="en-US" sz="800" dirty="0" smtClean="0">
                <a:latin typeface="+mn-ea"/>
              </a:rPr>
              <a:t>등록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신규 정보 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3) </a:t>
            </a:r>
            <a:r>
              <a:rPr lang="ko-KR" altLang="en-US" sz="800" dirty="0" smtClean="0">
                <a:latin typeface="+mn-ea"/>
              </a:rPr>
              <a:t>조회 결과 </a:t>
            </a:r>
            <a:r>
              <a:rPr lang="ko-KR" altLang="en-US" sz="800" dirty="0" err="1" smtClean="0">
                <a:latin typeface="+mn-ea"/>
              </a:rPr>
              <a:t>그리드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행 </a:t>
            </a:r>
            <a:r>
              <a:rPr lang="ko-KR" altLang="en-US" sz="800" dirty="0" err="1" smtClean="0">
                <a:latin typeface="+mn-ea"/>
              </a:rPr>
              <a:t>클릭시</a:t>
            </a:r>
            <a:r>
              <a:rPr lang="ko-KR" altLang="en-US" sz="800" dirty="0" smtClean="0">
                <a:latin typeface="+mn-ea"/>
              </a:rPr>
              <a:t> 선택된 행의 하이라이트 기능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4) </a:t>
            </a:r>
            <a:r>
              <a:rPr lang="ko-KR" altLang="en-US" sz="800" dirty="0" err="1" smtClean="0">
                <a:latin typeface="+mn-ea"/>
              </a:rPr>
              <a:t>페이징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페이지 선택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행의 개수 선택 가능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5) </a:t>
            </a:r>
            <a:r>
              <a:rPr lang="ko-KR" altLang="en-US" sz="800" dirty="0" smtClean="0">
                <a:latin typeface="+mn-ea"/>
              </a:rPr>
              <a:t>신규 정보 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6) </a:t>
            </a:r>
            <a:r>
              <a:rPr lang="ko-KR" altLang="en-US" sz="800" dirty="0" smtClean="0">
                <a:latin typeface="+mn-ea"/>
              </a:rPr>
              <a:t>해당 정보 확인 및 수정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49472" y="776900"/>
            <a:ext cx="7660958" cy="3908489"/>
            <a:chOff x="741521" y="776900"/>
            <a:chExt cx="7660958" cy="3908489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21" y="776900"/>
              <a:ext cx="7660958" cy="3908489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6" name="직선 화살표 연결선 5"/>
            <p:cNvCxnSpPr/>
            <p:nvPr/>
          </p:nvCxnSpPr>
          <p:spPr>
            <a:xfrm>
              <a:off x="3203848" y="2036546"/>
              <a:ext cx="0" cy="1104422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flipH="1">
              <a:off x="6876256" y="1661823"/>
              <a:ext cx="1622" cy="1479145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한쪽 모서리는 잘리고 다른 쪽 모서리는 둥근 사각형 10"/>
            <p:cNvSpPr/>
            <p:nvPr/>
          </p:nvSpPr>
          <p:spPr>
            <a:xfrm>
              <a:off x="1963361" y="1549172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1</a:t>
              </a:r>
              <a:endParaRPr lang="ko-KR" altLang="en-US" sz="800" b="1" dirty="0"/>
            </a:p>
          </p:txBody>
        </p:sp>
        <p:sp>
          <p:nvSpPr>
            <p:cNvPr id="12" name="한쪽 모서리는 잘리고 다른 쪽 모서리는 둥근 사각형 11"/>
            <p:cNvSpPr/>
            <p:nvPr/>
          </p:nvSpPr>
          <p:spPr>
            <a:xfrm>
              <a:off x="6076548" y="1542545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sp>
          <p:nvSpPr>
            <p:cNvPr id="13" name="한쪽 모서리는 잘리고 다른 쪽 모서리는 둥근 사각형 12"/>
            <p:cNvSpPr/>
            <p:nvPr/>
          </p:nvSpPr>
          <p:spPr>
            <a:xfrm>
              <a:off x="1963361" y="1989738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</a:t>
              </a:r>
              <a:endParaRPr lang="ko-KR" altLang="en-US" sz="800" b="1" dirty="0"/>
            </a:p>
          </p:txBody>
        </p:sp>
        <p:sp>
          <p:nvSpPr>
            <p:cNvPr id="14" name="한쪽 모서리는 잘리고 다른 쪽 모서리는 둥근 사각형 13"/>
            <p:cNvSpPr/>
            <p:nvPr/>
          </p:nvSpPr>
          <p:spPr>
            <a:xfrm>
              <a:off x="4483102" y="2337338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4</a:t>
              </a:r>
              <a:endParaRPr lang="ko-KR" altLang="en-US" sz="800" b="1" dirty="0"/>
            </a:p>
          </p:txBody>
        </p:sp>
        <p:sp>
          <p:nvSpPr>
            <p:cNvPr id="15" name="한쪽 모서리는 잘리고 다른 쪽 모서리는 둥근 사각형 14"/>
            <p:cNvSpPr/>
            <p:nvPr/>
          </p:nvSpPr>
          <p:spPr>
            <a:xfrm>
              <a:off x="5446718" y="2988300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5</a:t>
              </a:r>
              <a:endParaRPr lang="ko-KR" altLang="en-US" sz="800" b="1" dirty="0"/>
            </a:p>
          </p:txBody>
        </p:sp>
        <p:sp>
          <p:nvSpPr>
            <p:cNvPr id="16" name="한쪽 모서리는 잘리고 다른 쪽 모서리는 둥근 사각형 15"/>
            <p:cNvSpPr/>
            <p:nvPr/>
          </p:nvSpPr>
          <p:spPr>
            <a:xfrm>
              <a:off x="2435146" y="2988300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6</a:t>
              </a:r>
              <a:endParaRPr lang="ko-KR" altLang="en-US" sz="800" b="1" dirty="0"/>
            </a:p>
          </p:txBody>
        </p:sp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6718" y="3140968"/>
              <a:ext cx="2000250" cy="1240155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40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5146" y="3140968"/>
              <a:ext cx="2004251" cy="1228154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083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431540" y="1052736"/>
            <a:ext cx="8280920" cy="4752528"/>
          </a:xfrm>
          <a:prstGeom prst="roundRect">
            <a:avLst>
              <a:gd name="adj" fmla="val 2446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로그인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(Log-In)	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메인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(Main)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체결결과 통계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(Tool Result Summary)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체결결과 상세보기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(Tool Result Detail)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체결결과 이력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(Tool Result History)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주기테스트 결과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(Cycle Test Result)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라인정지 이력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(Line Stop History)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Line </a:t>
            </a: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차트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(Line Chart</a:t>
            </a: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Faulty </a:t>
            </a: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차트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(Faulty Chart)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500" dirty="0">
                <a:solidFill>
                  <a:srgbClr val="C00000"/>
                </a:solidFill>
                <a:latin typeface="+mn-ea"/>
              </a:rPr>
              <a:t>X Bar-R </a:t>
            </a: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차트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(X Bar-R Chart)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US" altLang="ko-KR" sz="1500" dirty="0">
              <a:solidFill>
                <a:srgbClr val="C0000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US" altLang="ko-KR" sz="1500" dirty="0" smtClean="0">
              <a:solidFill>
                <a:srgbClr val="C0000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US" altLang="ko-KR" sz="1500" dirty="0" smtClean="0">
              <a:solidFill>
                <a:srgbClr val="C0000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툴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(Tool)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작업번호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(Job No.)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차종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(Car Type)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라인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(Line)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500" dirty="0" err="1" smtClean="0">
                <a:solidFill>
                  <a:srgbClr val="C00000"/>
                </a:solidFill>
                <a:latin typeface="+mn-ea"/>
              </a:rPr>
              <a:t>작업조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(Shift)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주기테스트 아이템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(Cycle Test Item)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사용자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(User)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프로그램 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&amp; </a:t>
            </a: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프로세스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/>
            </a:r>
            <a:br>
              <a:rPr lang="en-US" altLang="ko-KR" sz="1500" dirty="0" smtClean="0">
                <a:solidFill>
                  <a:srgbClr val="C00000"/>
                </a:solidFill>
                <a:latin typeface="+mn-ea"/>
              </a:rPr>
            </a:b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(Program &amp; Process)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공통코드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(Common Code)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다국어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(Language)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4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주기테스트 아이템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7504" y="4861209"/>
            <a:ext cx="8917226" cy="157139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개요 </a:t>
            </a:r>
            <a:r>
              <a:rPr lang="en-US" altLang="ko-KR" sz="800" b="1" dirty="0" smtClean="0">
                <a:latin typeface="+mn-ea"/>
              </a:rPr>
              <a:t>]</a:t>
            </a:r>
            <a:r>
              <a:rPr lang="en-US" altLang="ko-KR" sz="800" dirty="0" smtClean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ko-KR" altLang="en-US" sz="800" dirty="0" smtClean="0">
                <a:latin typeface="+mn-ea"/>
              </a:rPr>
              <a:t>주기테스트 아이템을 조회 및 관리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smtClean="0">
                <a:latin typeface="+mn-ea"/>
              </a:rPr>
              <a:t>등록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수정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</a:t>
            </a:r>
            <a:r>
              <a:rPr lang="en-US" altLang="ko-KR" sz="800" dirty="0" smtClean="0">
                <a:latin typeface="+mn-ea"/>
              </a:rPr>
              <a:t>)</a:t>
            </a:r>
            <a:r>
              <a:rPr lang="ko-KR" altLang="en-US" sz="800" dirty="0" smtClean="0">
                <a:latin typeface="+mn-ea"/>
              </a:rPr>
              <a:t>하는 화면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 smtClean="0">
                <a:latin typeface="+mn-ea"/>
              </a:rPr>
              <a:t>조회 항목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-. 2) </a:t>
            </a:r>
            <a:r>
              <a:rPr lang="ko-KR" altLang="en-US" sz="800" dirty="0">
                <a:latin typeface="+mn-ea"/>
              </a:rPr>
              <a:t>버튼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조회 </a:t>
            </a:r>
            <a:r>
              <a:rPr lang="en-US" altLang="ko-KR" sz="800" dirty="0" smtClean="0">
                <a:latin typeface="+mn-ea"/>
              </a:rPr>
              <a:t>: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결과 조회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엑셀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조회 결과를 엑셀로 </a:t>
            </a:r>
            <a:r>
              <a:rPr lang="ko-KR" altLang="en-US" sz="800" dirty="0" smtClean="0">
                <a:latin typeface="+mn-ea"/>
              </a:rPr>
              <a:t>출력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- </a:t>
            </a:r>
            <a:r>
              <a:rPr lang="ko-KR" altLang="en-US" sz="800" dirty="0" smtClean="0">
                <a:latin typeface="+mn-ea"/>
              </a:rPr>
              <a:t>등록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신규 정보 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3) </a:t>
            </a:r>
            <a:r>
              <a:rPr lang="ko-KR" altLang="en-US" sz="800" dirty="0" smtClean="0">
                <a:latin typeface="+mn-ea"/>
              </a:rPr>
              <a:t>조회 결과 </a:t>
            </a:r>
            <a:r>
              <a:rPr lang="ko-KR" altLang="en-US" sz="800" dirty="0" err="1" smtClean="0">
                <a:latin typeface="+mn-ea"/>
              </a:rPr>
              <a:t>그리드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행 </a:t>
            </a:r>
            <a:r>
              <a:rPr lang="ko-KR" altLang="en-US" sz="800" dirty="0" err="1" smtClean="0">
                <a:latin typeface="+mn-ea"/>
              </a:rPr>
              <a:t>클릭시</a:t>
            </a:r>
            <a:r>
              <a:rPr lang="ko-KR" altLang="en-US" sz="800" dirty="0" smtClean="0">
                <a:latin typeface="+mn-ea"/>
              </a:rPr>
              <a:t> 선택된 행의 하이라이트 기능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4) </a:t>
            </a:r>
            <a:r>
              <a:rPr lang="ko-KR" altLang="en-US" sz="800" dirty="0" err="1" smtClean="0">
                <a:latin typeface="+mn-ea"/>
              </a:rPr>
              <a:t>페이징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페이지 선택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행의 개수 선택 가능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5) </a:t>
            </a:r>
            <a:r>
              <a:rPr lang="ko-KR" altLang="en-US" sz="800" dirty="0" smtClean="0">
                <a:latin typeface="+mn-ea"/>
              </a:rPr>
              <a:t>신규 정보 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6) </a:t>
            </a:r>
            <a:r>
              <a:rPr lang="ko-KR" altLang="en-US" sz="800" dirty="0" smtClean="0">
                <a:latin typeface="+mn-ea"/>
              </a:rPr>
              <a:t>해당 정보 확인 및 수정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43522" y="776900"/>
            <a:ext cx="7656957" cy="3908489"/>
            <a:chOff x="743522" y="776900"/>
            <a:chExt cx="7656957" cy="3908489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522" y="776900"/>
              <a:ext cx="7656957" cy="3908489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6" name="직선 화살표 연결선 5"/>
            <p:cNvCxnSpPr/>
            <p:nvPr/>
          </p:nvCxnSpPr>
          <p:spPr>
            <a:xfrm>
              <a:off x="2987824" y="2036546"/>
              <a:ext cx="0" cy="1104422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flipH="1">
              <a:off x="6876256" y="1661823"/>
              <a:ext cx="1622" cy="1479145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한쪽 모서리는 잘리고 다른 쪽 모서리는 둥근 사각형 10"/>
            <p:cNvSpPr/>
            <p:nvPr/>
          </p:nvSpPr>
          <p:spPr>
            <a:xfrm>
              <a:off x="1963361" y="1549172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1</a:t>
              </a:r>
              <a:endParaRPr lang="ko-KR" altLang="en-US" sz="800" b="1" dirty="0"/>
            </a:p>
          </p:txBody>
        </p:sp>
        <p:sp>
          <p:nvSpPr>
            <p:cNvPr id="12" name="한쪽 모서리는 잘리고 다른 쪽 모서리는 둥근 사각형 11"/>
            <p:cNvSpPr/>
            <p:nvPr/>
          </p:nvSpPr>
          <p:spPr>
            <a:xfrm>
              <a:off x="6076548" y="1542545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sp>
          <p:nvSpPr>
            <p:cNvPr id="13" name="한쪽 모서리는 잘리고 다른 쪽 모서리는 둥근 사각형 12"/>
            <p:cNvSpPr/>
            <p:nvPr/>
          </p:nvSpPr>
          <p:spPr>
            <a:xfrm>
              <a:off x="1963361" y="1989738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</a:t>
              </a:r>
              <a:endParaRPr lang="ko-KR" altLang="en-US" sz="800" b="1" dirty="0"/>
            </a:p>
          </p:txBody>
        </p:sp>
        <p:sp>
          <p:nvSpPr>
            <p:cNvPr id="14" name="한쪽 모서리는 잘리고 다른 쪽 모서리는 둥근 사각형 13"/>
            <p:cNvSpPr/>
            <p:nvPr/>
          </p:nvSpPr>
          <p:spPr>
            <a:xfrm>
              <a:off x="4483102" y="2257828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4</a:t>
              </a:r>
              <a:endParaRPr lang="ko-KR" altLang="en-US" sz="800" b="1" dirty="0"/>
            </a:p>
          </p:txBody>
        </p:sp>
        <p:sp>
          <p:nvSpPr>
            <p:cNvPr id="15" name="한쪽 모서리는 잘리고 다른 쪽 모서리는 둥근 사각형 14"/>
            <p:cNvSpPr/>
            <p:nvPr/>
          </p:nvSpPr>
          <p:spPr>
            <a:xfrm>
              <a:off x="5446718" y="2988300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5</a:t>
              </a:r>
              <a:endParaRPr lang="ko-KR" altLang="en-US" sz="800" b="1" dirty="0"/>
            </a:p>
          </p:txBody>
        </p:sp>
        <p:sp>
          <p:nvSpPr>
            <p:cNvPr id="16" name="한쪽 모서리는 잘리고 다른 쪽 모서리는 둥근 사각형 15"/>
            <p:cNvSpPr/>
            <p:nvPr/>
          </p:nvSpPr>
          <p:spPr>
            <a:xfrm>
              <a:off x="2435146" y="2988300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6</a:t>
              </a:r>
              <a:endParaRPr lang="ko-KR" altLang="en-US" sz="800" b="1" dirty="0"/>
            </a:p>
          </p:txBody>
        </p:sp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6718" y="3140267"/>
              <a:ext cx="1992249" cy="1076135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4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5146" y="3140217"/>
              <a:ext cx="2004251" cy="1084136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9344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7504" y="4861209"/>
            <a:ext cx="8917226" cy="157139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개요 </a:t>
            </a:r>
            <a:r>
              <a:rPr lang="en-US" altLang="ko-KR" sz="800" b="1" dirty="0" smtClean="0">
                <a:latin typeface="+mn-ea"/>
              </a:rPr>
              <a:t>]</a:t>
            </a:r>
            <a:r>
              <a:rPr lang="en-US" altLang="ko-KR" sz="800" dirty="0" smtClean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ko-KR" altLang="en-US" sz="800" dirty="0" smtClean="0">
                <a:latin typeface="+mn-ea"/>
              </a:rPr>
              <a:t>사용자 정보를 조회 및 관리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smtClean="0">
                <a:latin typeface="+mn-ea"/>
              </a:rPr>
              <a:t>등록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수정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</a:t>
            </a:r>
            <a:r>
              <a:rPr lang="en-US" altLang="ko-KR" sz="800" dirty="0" smtClean="0">
                <a:latin typeface="+mn-ea"/>
              </a:rPr>
              <a:t>)</a:t>
            </a:r>
            <a:r>
              <a:rPr lang="ko-KR" altLang="en-US" sz="800" dirty="0" smtClean="0">
                <a:latin typeface="+mn-ea"/>
              </a:rPr>
              <a:t>하는 화면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 smtClean="0">
                <a:latin typeface="+mn-ea"/>
              </a:rPr>
              <a:t>조회 항목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err="1">
                <a:latin typeface="+mn-ea"/>
              </a:rPr>
              <a:t>콤보박스</a:t>
            </a:r>
            <a:r>
              <a:rPr lang="ko-KR" altLang="en-US" sz="800" dirty="0">
                <a:latin typeface="+mn-ea"/>
              </a:rPr>
              <a:t> 항목 </a:t>
            </a:r>
            <a:r>
              <a:rPr lang="ko-KR" altLang="en-US" sz="800" dirty="0" err="1">
                <a:latin typeface="+mn-ea"/>
              </a:rPr>
              <a:t>변경시</a:t>
            </a:r>
            <a:r>
              <a:rPr lang="ko-KR" altLang="en-US" sz="800" dirty="0">
                <a:latin typeface="+mn-ea"/>
              </a:rPr>
              <a:t> 자동 조회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-. 2) </a:t>
            </a:r>
            <a:r>
              <a:rPr lang="ko-KR" altLang="en-US" sz="800" dirty="0">
                <a:latin typeface="+mn-ea"/>
              </a:rPr>
              <a:t>버튼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조회 </a:t>
            </a:r>
            <a:r>
              <a:rPr lang="en-US" altLang="ko-KR" sz="800" dirty="0" smtClean="0">
                <a:latin typeface="+mn-ea"/>
              </a:rPr>
              <a:t>: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결과 조회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엑셀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조회 결과를 엑셀로 </a:t>
            </a:r>
            <a:r>
              <a:rPr lang="ko-KR" altLang="en-US" sz="800" dirty="0" smtClean="0">
                <a:latin typeface="+mn-ea"/>
              </a:rPr>
              <a:t>출력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- </a:t>
            </a:r>
            <a:r>
              <a:rPr lang="ko-KR" altLang="en-US" sz="800" dirty="0" smtClean="0">
                <a:latin typeface="+mn-ea"/>
              </a:rPr>
              <a:t>등록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신규 정보 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3) </a:t>
            </a:r>
            <a:r>
              <a:rPr lang="ko-KR" altLang="en-US" sz="800" dirty="0" smtClean="0">
                <a:latin typeface="+mn-ea"/>
              </a:rPr>
              <a:t>조회 결과 </a:t>
            </a:r>
            <a:r>
              <a:rPr lang="ko-KR" altLang="en-US" sz="800" dirty="0" err="1" smtClean="0">
                <a:latin typeface="+mn-ea"/>
              </a:rPr>
              <a:t>그리드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행 </a:t>
            </a:r>
            <a:r>
              <a:rPr lang="ko-KR" altLang="en-US" sz="800" dirty="0" err="1" smtClean="0">
                <a:latin typeface="+mn-ea"/>
              </a:rPr>
              <a:t>클릭시</a:t>
            </a:r>
            <a:r>
              <a:rPr lang="ko-KR" altLang="en-US" sz="800" dirty="0" smtClean="0">
                <a:latin typeface="+mn-ea"/>
              </a:rPr>
              <a:t> 선택된 행의 하이라이트 기능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4) </a:t>
            </a:r>
            <a:r>
              <a:rPr lang="ko-KR" altLang="en-US" sz="800" dirty="0" err="1" smtClean="0">
                <a:latin typeface="+mn-ea"/>
              </a:rPr>
              <a:t>페이징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페이지 선택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행의 개수 선택 가능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5) </a:t>
            </a:r>
            <a:r>
              <a:rPr lang="ko-KR" altLang="en-US" sz="800" dirty="0" smtClean="0">
                <a:latin typeface="+mn-ea"/>
              </a:rPr>
              <a:t>신규 정보 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6) </a:t>
            </a:r>
            <a:r>
              <a:rPr lang="ko-KR" altLang="en-US" sz="800" dirty="0" smtClean="0">
                <a:latin typeface="+mn-ea"/>
              </a:rPr>
              <a:t>해당 정보 확인 및 수정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41521" y="772900"/>
            <a:ext cx="7660958" cy="3912489"/>
            <a:chOff x="741521" y="772900"/>
            <a:chExt cx="7660958" cy="3912489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21" y="772900"/>
              <a:ext cx="7660958" cy="3912489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6" name="직선 화살표 연결선 5"/>
            <p:cNvCxnSpPr/>
            <p:nvPr/>
          </p:nvCxnSpPr>
          <p:spPr>
            <a:xfrm flipH="1">
              <a:off x="2804951" y="2083242"/>
              <a:ext cx="1859" cy="1057726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flipH="1">
              <a:off x="6876256" y="1661823"/>
              <a:ext cx="1622" cy="1479145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한쪽 모서리는 잘리고 다른 쪽 모서리는 둥근 사각형 10"/>
            <p:cNvSpPr/>
            <p:nvPr/>
          </p:nvSpPr>
          <p:spPr>
            <a:xfrm>
              <a:off x="1963361" y="1549172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1</a:t>
              </a:r>
              <a:endParaRPr lang="ko-KR" altLang="en-US" sz="800" b="1" dirty="0"/>
            </a:p>
          </p:txBody>
        </p:sp>
        <p:sp>
          <p:nvSpPr>
            <p:cNvPr id="12" name="한쪽 모서리는 잘리고 다른 쪽 모서리는 둥근 사각형 11"/>
            <p:cNvSpPr/>
            <p:nvPr/>
          </p:nvSpPr>
          <p:spPr>
            <a:xfrm>
              <a:off x="6076548" y="1542545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sp>
          <p:nvSpPr>
            <p:cNvPr id="13" name="한쪽 모서리는 잘리고 다른 쪽 모서리는 둥근 사각형 12"/>
            <p:cNvSpPr/>
            <p:nvPr/>
          </p:nvSpPr>
          <p:spPr>
            <a:xfrm>
              <a:off x="1963361" y="1989738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</a:t>
              </a:r>
              <a:endParaRPr lang="ko-KR" altLang="en-US" sz="800" b="1" dirty="0"/>
            </a:p>
          </p:txBody>
        </p:sp>
        <p:sp>
          <p:nvSpPr>
            <p:cNvPr id="14" name="한쪽 모서리는 잘리고 다른 쪽 모서리는 둥근 사각형 13"/>
            <p:cNvSpPr/>
            <p:nvPr/>
          </p:nvSpPr>
          <p:spPr>
            <a:xfrm>
              <a:off x="4483102" y="2772725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4</a:t>
              </a:r>
              <a:endParaRPr lang="ko-KR" altLang="en-US" sz="800" b="1" dirty="0"/>
            </a:p>
          </p:txBody>
        </p:sp>
        <p:sp>
          <p:nvSpPr>
            <p:cNvPr id="15" name="한쪽 모서리는 잘리고 다른 쪽 모서리는 둥근 사각형 14"/>
            <p:cNvSpPr/>
            <p:nvPr/>
          </p:nvSpPr>
          <p:spPr>
            <a:xfrm>
              <a:off x="5446718" y="2988300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5</a:t>
              </a:r>
              <a:endParaRPr lang="ko-KR" altLang="en-US" sz="800" b="1" dirty="0"/>
            </a:p>
          </p:txBody>
        </p:sp>
        <p:sp>
          <p:nvSpPr>
            <p:cNvPr id="16" name="한쪽 모서리는 잘리고 다른 쪽 모서리는 둥근 사각형 15"/>
            <p:cNvSpPr/>
            <p:nvPr/>
          </p:nvSpPr>
          <p:spPr>
            <a:xfrm>
              <a:off x="2435146" y="2988300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6</a:t>
              </a:r>
              <a:endParaRPr lang="ko-KR" altLang="en-US" sz="800" b="1" dirty="0"/>
            </a:p>
          </p:txBody>
        </p:sp>
        <p:pic>
          <p:nvPicPr>
            <p:cNvPr id="16387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219"/>
            <a:stretch/>
          </p:blipFill>
          <p:spPr bwMode="auto">
            <a:xfrm>
              <a:off x="5446718" y="3147824"/>
              <a:ext cx="2004251" cy="1281054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8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5146" y="3140267"/>
              <a:ext cx="2000250" cy="1336167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091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프로세스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861209"/>
            <a:ext cx="8917226" cy="157139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개요 </a:t>
            </a:r>
            <a:r>
              <a:rPr lang="en-US" altLang="ko-KR" sz="800" b="1" dirty="0" smtClean="0">
                <a:latin typeface="+mn-ea"/>
              </a:rPr>
              <a:t>]</a:t>
            </a:r>
            <a:r>
              <a:rPr lang="en-US" altLang="ko-KR" sz="800" dirty="0" smtClean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ko-KR" altLang="en-US" sz="800" dirty="0" smtClean="0">
                <a:latin typeface="+mn-ea"/>
              </a:rPr>
              <a:t>프로그램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프로세스 정보를 조회 및 관리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smtClean="0">
                <a:latin typeface="+mn-ea"/>
              </a:rPr>
              <a:t>등록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수정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</a:t>
            </a:r>
            <a:r>
              <a:rPr lang="en-US" altLang="ko-KR" sz="800" dirty="0" smtClean="0">
                <a:latin typeface="+mn-ea"/>
              </a:rPr>
              <a:t>)</a:t>
            </a:r>
            <a:r>
              <a:rPr lang="ko-KR" altLang="en-US" sz="800" dirty="0" smtClean="0">
                <a:latin typeface="+mn-ea"/>
              </a:rPr>
              <a:t>하는 화면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 smtClean="0">
                <a:latin typeface="+mn-ea"/>
              </a:rPr>
              <a:t>조회 항목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err="1">
                <a:latin typeface="+mn-ea"/>
              </a:rPr>
              <a:t>콤보박스</a:t>
            </a:r>
            <a:r>
              <a:rPr lang="ko-KR" altLang="en-US" sz="800" dirty="0">
                <a:latin typeface="+mn-ea"/>
              </a:rPr>
              <a:t> 항목 </a:t>
            </a:r>
            <a:r>
              <a:rPr lang="ko-KR" altLang="en-US" sz="800" dirty="0" err="1">
                <a:latin typeface="+mn-ea"/>
              </a:rPr>
              <a:t>변경시</a:t>
            </a:r>
            <a:r>
              <a:rPr lang="ko-KR" altLang="en-US" sz="800" dirty="0">
                <a:latin typeface="+mn-ea"/>
              </a:rPr>
              <a:t> 자동 조회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-. 2) </a:t>
            </a:r>
            <a:r>
              <a:rPr lang="ko-KR" altLang="en-US" sz="800" dirty="0">
                <a:latin typeface="+mn-ea"/>
              </a:rPr>
              <a:t>버튼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조회 </a:t>
            </a:r>
            <a:r>
              <a:rPr lang="en-US" altLang="ko-KR" sz="800" dirty="0" smtClean="0">
                <a:latin typeface="+mn-ea"/>
              </a:rPr>
              <a:t>: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결과 조회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엑셀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조회 결과를 엑셀로 </a:t>
            </a:r>
            <a:r>
              <a:rPr lang="ko-KR" altLang="en-US" sz="800" dirty="0" smtClean="0">
                <a:latin typeface="+mn-ea"/>
              </a:rPr>
              <a:t>출력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- </a:t>
            </a:r>
            <a:r>
              <a:rPr lang="ko-KR" altLang="en-US" sz="800" dirty="0" smtClean="0">
                <a:latin typeface="+mn-ea"/>
              </a:rPr>
              <a:t>등록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신규 정보 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3) </a:t>
            </a:r>
            <a:r>
              <a:rPr lang="ko-KR" altLang="en-US" sz="800" dirty="0" smtClean="0">
                <a:latin typeface="+mn-ea"/>
              </a:rPr>
              <a:t>조회 결과 </a:t>
            </a:r>
            <a:r>
              <a:rPr lang="ko-KR" altLang="en-US" sz="800" dirty="0" err="1" smtClean="0">
                <a:latin typeface="+mn-ea"/>
              </a:rPr>
              <a:t>그리드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행 </a:t>
            </a:r>
            <a:r>
              <a:rPr lang="ko-KR" altLang="en-US" sz="800" dirty="0" err="1" smtClean="0">
                <a:latin typeface="+mn-ea"/>
              </a:rPr>
              <a:t>클릭시</a:t>
            </a:r>
            <a:r>
              <a:rPr lang="ko-KR" altLang="en-US" sz="800" dirty="0" smtClean="0">
                <a:latin typeface="+mn-ea"/>
              </a:rPr>
              <a:t> 선택된 행의 하이라이트 기능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4) </a:t>
            </a:r>
            <a:r>
              <a:rPr lang="ko-KR" altLang="en-US" sz="800" dirty="0" err="1" smtClean="0">
                <a:latin typeface="+mn-ea"/>
              </a:rPr>
              <a:t>페이징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페이지 선택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행의 개수 선택 가능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37521" y="776900"/>
            <a:ext cx="7668959" cy="3908489"/>
            <a:chOff x="737521" y="776900"/>
            <a:chExt cx="7668959" cy="3908489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521" y="776900"/>
              <a:ext cx="7668959" cy="3908489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한쪽 모서리는 잘리고 다른 쪽 모서리는 둥근 사각형 4"/>
            <p:cNvSpPr/>
            <p:nvPr/>
          </p:nvSpPr>
          <p:spPr>
            <a:xfrm>
              <a:off x="1963361" y="1549172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1</a:t>
              </a:r>
              <a:endParaRPr lang="ko-KR" altLang="en-US" sz="800" b="1" dirty="0"/>
            </a:p>
          </p:txBody>
        </p:sp>
        <p:sp>
          <p:nvSpPr>
            <p:cNvPr id="6" name="한쪽 모서리는 잘리고 다른 쪽 모서리는 둥근 사각형 5"/>
            <p:cNvSpPr/>
            <p:nvPr/>
          </p:nvSpPr>
          <p:spPr>
            <a:xfrm>
              <a:off x="6254343" y="1542545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sp>
          <p:nvSpPr>
            <p:cNvPr id="7" name="한쪽 모서리는 잘리고 다른 쪽 모서리는 둥근 사각형 6"/>
            <p:cNvSpPr/>
            <p:nvPr/>
          </p:nvSpPr>
          <p:spPr>
            <a:xfrm>
              <a:off x="1963361" y="1989738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</a:t>
              </a:r>
              <a:endParaRPr lang="ko-KR" altLang="en-US" sz="800" b="1" dirty="0"/>
            </a:p>
          </p:txBody>
        </p:sp>
        <p:sp>
          <p:nvSpPr>
            <p:cNvPr id="8" name="한쪽 모서리는 잘리고 다른 쪽 모서리는 둥근 사각형 7"/>
            <p:cNvSpPr/>
            <p:nvPr/>
          </p:nvSpPr>
          <p:spPr>
            <a:xfrm>
              <a:off x="4483103" y="3884901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4</a:t>
              </a:r>
              <a:endParaRPr lang="ko-KR" altLang="en-US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435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</a:t>
            </a:r>
            <a:r>
              <a:rPr lang="en-US" altLang="ko-KR" dirty="0"/>
              <a:t>&amp; </a:t>
            </a:r>
            <a:r>
              <a:rPr lang="ko-KR" altLang="en-US" dirty="0"/>
              <a:t>프로세스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팝업 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499797" y="908720"/>
            <a:ext cx="8074815" cy="3693448"/>
            <a:chOff x="499797" y="908720"/>
            <a:chExt cx="8074815" cy="3693448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29" t="17148" r="17029" b="62509"/>
            <a:stretch/>
          </p:blipFill>
          <p:spPr bwMode="auto">
            <a:xfrm>
              <a:off x="2043486" y="908720"/>
              <a:ext cx="5057030" cy="795132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0136" y="1961838"/>
              <a:ext cx="3804476" cy="263633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797" y="1961838"/>
              <a:ext cx="3804476" cy="264033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" name="한쪽 모서리는 잘리고 다른 쪽 모서리는 둥근 사각형 5"/>
            <p:cNvSpPr/>
            <p:nvPr/>
          </p:nvSpPr>
          <p:spPr>
            <a:xfrm>
              <a:off x="4770136" y="1796103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1</a:t>
              </a:r>
              <a:endParaRPr lang="ko-KR" altLang="en-US" sz="800" b="1" dirty="0"/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3355450" y="1558457"/>
              <a:ext cx="0" cy="405516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flipH="1">
              <a:off x="6851954" y="1184744"/>
              <a:ext cx="2070" cy="755374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한쪽 모서리는 잘리고 다른 쪽 모서리는 둥근 사각형 8"/>
            <p:cNvSpPr/>
            <p:nvPr/>
          </p:nvSpPr>
          <p:spPr>
            <a:xfrm>
              <a:off x="499797" y="1792850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2</a:t>
              </a:r>
              <a:endParaRPr lang="ko-KR" altLang="en-US" sz="8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7504" y="4861209"/>
            <a:ext cx="8917226" cy="157139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>
                <a:latin typeface="+mn-ea"/>
              </a:rPr>
              <a:t>신규 </a:t>
            </a:r>
            <a:r>
              <a:rPr lang="ko-KR" altLang="en-US" sz="800" dirty="0" smtClean="0">
                <a:latin typeface="+mn-ea"/>
              </a:rPr>
              <a:t>프로그램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프로세스의 </a:t>
            </a:r>
            <a:r>
              <a:rPr lang="ko-KR" altLang="en-US" sz="800" dirty="0">
                <a:latin typeface="+mn-ea"/>
              </a:rPr>
              <a:t>정보를 </a:t>
            </a:r>
            <a:r>
              <a:rPr lang="ko-KR" altLang="en-US" sz="800" dirty="0" smtClean="0">
                <a:latin typeface="+mn-ea"/>
              </a:rPr>
              <a:t>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2)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등록된 </a:t>
            </a:r>
            <a:r>
              <a:rPr lang="ko-KR" altLang="en-US" sz="800" dirty="0" smtClean="0">
                <a:latin typeface="+mn-ea"/>
              </a:rPr>
              <a:t>프로그램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프로세스의 정보 </a:t>
            </a:r>
            <a:r>
              <a:rPr lang="ko-KR" altLang="en-US" sz="800" dirty="0">
                <a:latin typeface="+mn-ea"/>
              </a:rPr>
              <a:t>확인 및 수정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삭제 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997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공통코드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861209"/>
            <a:ext cx="8917226" cy="157139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개요 </a:t>
            </a:r>
            <a:r>
              <a:rPr lang="en-US" altLang="ko-KR" sz="800" b="1" dirty="0" smtClean="0">
                <a:latin typeface="+mn-ea"/>
              </a:rPr>
              <a:t>]</a:t>
            </a:r>
            <a:r>
              <a:rPr lang="en-US" altLang="ko-KR" sz="800" dirty="0" smtClean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ko-KR" altLang="en-US" sz="800" dirty="0" smtClean="0">
                <a:latin typeface="+mn-ea"/>
              </a:rPr>
              <a:t>공통코드 정보를 조회 및 관리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smtClean="0">
                <a:latin typeface="+mn-ea"/>
              </a:rPr>
              <a:t>등록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수정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</a:t>
            </a:r>
            <a:r>
              <a:rPr lang="en-US" altLang="ko-KR" sz="800" dirty="0" smtClean="0">
                <a:latin typeface="+mn-ea"/>
              </a:rPr>
              <a:t>)</a:t>
            </a:r>
            <a:r>
              <a:rPr lang="ko-KR" altLang="en-US" sz="800" dirty="0" smtClean="0">
                <a:latin typeface="+mn-ea"/>
              </a:rPr>
              <a:t>하는 화면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 smtClean="0">
                <a:latin typeface="+mn-ea"/>
              </a:rPr>
              <a:t>조회 항목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err="1">
                <a:latin typeface="+mn-ea"/>
              </a:rPr>
              <a:t>콤보박스</a:t>
            </a:r>
            <a:r>
              <a:rPr lang="ko-KR" altLang="en-US" sz="800" dirty="0">
                <a:latin typeface="+mn-ea"/>
              </a:rPr>
              <a:t> 항목 </a:t>
            </a:r>
            <a:r>
              <a:rPr lang="ko-KR" altLang="en-US" sz="800" dirty="0" err="1">
                <a:latin typeface="+mn-ea"/>
              </a:rPr>
              <a:t>변경시</a:t>
            </a:r>
            <a:r>
              <a:rPr lang="ko-KR" altLang="en-US" sz="800" dirty="0">
                <a:latin typeface="+mn-ea"/>
              </a:rPr>
              <a:t> 자동 조회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-. 2) </a:t>
            </a:r>
            <a:r>
              <a:rPr lang="ko-KR" altLang="en-US" sz="800" dirty="0">
                <a:latin typeface="+mn-ea"/>
              </a:rPr>
              <a:t>버튼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조회 </a:t>
            </a:r>
            <a:r>
              <a:rPr lang="en-US" altLang="ko-KR" sz="800" dirty="0" smtClean="0">
                <a:latin typeface="+mn-ea"/>
              </a:rPr>
              <a:t>: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결과 조회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엑셀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조회 결과를 엑셀로 </a:t>
            </a:r>
            <a:r>
              <a:rPr lang="ko-KR" altLang="en-US" sz="800" dirty="0" smtClean="0">
                <a:latin typeface="+mn-ea"/>
              </a:rPr>
              <a:t>출력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- </a:t>
            </a:r>
            <a:r>
              <a:rPr lang="ko-KR" altLang="en-US" sz="800" dirty="0" smtClean="0">
                <a:latin typeface="+mn-ea"/>
              </a:rPr>
              <a:t>등록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신규 정보 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3) </a:t>
            </a:r>
            <a:r>
              <a:rPr lang="ko-KR" altLang="en-US" sz="800" dirty="0" smtClean="0">
                <a:latin typeface="+mn-ea"/>
              </a:rPr>
              <a:t>조회 결과 </a:t>
            </a:r>
            <a:r>
              <a:rPr lang="ko-KR" altLang="en-US" sz="800" dirty="0" err="1" smtClean="0">
                <a:latin typeface="+mn-ea"/>
              </a:rPr>
              <a:t>그리드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행 </a:t>
            </a:r>
            <a:r>
              <a:rPr lang="ko-KR" altLang="en-US" sz="800" dirty="0" err="1" smtClean="0">
                <a:latin typeface="+mn-ea"/>
              </a:rPr>
              <a:t>클릭시</a:t>
            </a:r>
            <a:r>
              <a:rPr lang="ko-KR" altLang="en-US" sz="800" dirty="0" smtClean="0">
                <a:latin typeface="+mn-ea"/>
              </a:rPr>
              <a:t> 선택된 행의 하이라이트 기능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4) </a:t>
            </a:r>
            <a:r>
              <a:rPr lang="ko-KR" altLang="en-US" sz="800" dirty="0" err="1" smtClean="0">
                <a:latin typeface="+mn-ea"/>
              </a:rPr>
              <a:t>페이징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페이지 선택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행의 개수 선택 가능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39521" y="776900"/>
            <a:ext cx="7664958" cy="3908489"/>
            <a:chOff x="739521" y="776900"/>
            <a:chExt cx="7664958" cy="3908489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521" y="776900"/>
              <a:ext cx="7664958" cy="3908489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1" name="한쪽 모서리는 잘리고 다른 쪽 모서리는 둥근 사각형 10"/>
            <p:cNvSpPr/>
            <p:nvPr/>
          </p:nvSpPr>
          <p:spPr>
            <a:xfrm>
              <a:off x="1963361" y="1549172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1</a:t>
              </a:r>
              <a:endParaRPr lang="ko-KR" altLang="en-US" sz="800" b="1" dirty="0"/>
            </a:p>
          </p:txBody>
        </p:sp>
        <p:sp>
          <p:nvSpPr>
            <p:cNvPr id="12" name="한쪽 모서리는 잘리고 다른 쪽 모서리는 둥근 사각형 11"/>
            <p:cNvSpPr/>
            <p:nvPr/>
          </p:nvSpPr>
          <p:spPr>
            <a:xfrm>
              <a:off x="6079421" y="1542545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sp>
          <p:nvSpPr>
            <p:cNvPr id="13" name="한쪽 모서리는 잘리고 다른 쪽 모서리는 둥근 사각형 12"/>
            <p:cNvSpPr/>
            <p:nvPr/>
          </p:nvSpPr>
          <p:spPr>
            <a:xfrm>
              <a:off x="1963361" y="1989738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</a:t>
              </a:r>
              <a:endParaRPr lang="ko-KR" altLang="en-US" sz="800" b="1" dirty="0"/>
            </a:p>
          </p:txBody>
        </p:sp>
        <p:sp>
          <p:nvSpPr>
            <p:cNvPr id="14" name="한쪽 모서리는 잘리고 다른 쪽 모서리는 둥근 사각형 13"/>
            <p:cNvSpPr/>
            <p:nvPr/>
          </p:nvSpPr>
          <p:spPr>
            <a:xfrm>
              <a:off x="4483103" y="4043921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4</a:t>
              </a:r>
              <a:endParaRPr lang="ko-KR" altLang="en-US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4844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공통코드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팝업 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899592" y="995824"/>
            <a:ext cx="7444874" cy="3600035"/>
            <a:chOff x="899592" y="995824"/>
            <a:chExt cx="7444874" cy="3600035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2103687"/>
              <a:ext cx="3340418" cy="1980247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048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2103687"/>
              <a:ext cx="3333750" cy="200025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20" t="18136" r="17220" b="63729"/>
            <a:stretch/>
          </p:blipFill>
          <p:spPr bwMode="auto">
            <a:xfrm>
              <a:off x="2059388" y="995824"/>
              <a:ext cx="5025224" cy="70883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048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4058" y="4257127"/>
              <a:ext cx="3180398" cy="306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한쪽 모서리는 잘리고 다른 쪽 모서리는 둥근 사각형 6"/>
            <p:cNvSpPr/>
            <p:nvPr/>
          </p:nvSpPr>
          <p:spPr>
            <a:xfrm>
              <a:off x="5004048" y="1935818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1</a:t>
              </a:r>
              <a:endParaRPr lang="ko-KR" altLang="en-US" sz="800" b="1" dirty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flipH="1">
              <a:off x="3419872" y="1542558"/>
              <a:ext cx="7140" cy="561129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모서리가 둥근 직사각형 8"/>
            <p:cNvSpPr/>
            <p:nvPr/>
          </p:nvSpPr>
          <p:spPr>
            <a:xfrm>
              <a:off x="6956580" y="2629859"/>
              <a:ext cx="936104" cy="20081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dk1"/>
                </a:solidFill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7740352" y="2830669"/>
              <a:ext cx="12170" cy="1415332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6908060" y="1144993"/>
              <a:ext cx="1623" cy="958694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한쪽 모서리는 잘리고 다른 쪽 모서리는 둥근 사각형 15"/>
            <p:cNvSpPr/>
            <p:nvPr/>
          </p:nvSpPr>
          <p:spPr>
            <a:xfrm>
              <a:off x="7927518" y="2658256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2</a:t>
              </a:r>
              <a:endParaRPr lang="ko-KR" altLang="en-US" sz="800" b="1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084058" y="4257127"/>
              <a:ext cx="3180398" cy="338732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9" name="한쪽 모서리는 잘리고 다른 쪽 모서리는 둥근 사각형 18"/>
            <p:cNvSpPr/>
            <p:nvPr/>
          </p:nvSpPr>
          <p:spPr>
            <a:xfrm>
              <a:off x="899592" y="1935818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</a:t>
              </a:r>
              <a:endParaRPr lang="ko-KR" altLang="en-US" sz="800" b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7504" y="4861209"/>
            <a:ext cx="8917226" cy="157139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>
                <a:latin typeface="+mn-ea"/>
              </a:rPr>
              <a:t>신규 </a:t>
            </a:r>
            <a:r>
              <a:rPr lang="ko-KR" altLang="en-US" sz="800" dirty="0" smtClean="0">
                <a:latin typeface="+mn-ea"/>
              </a:rPr>
              <a:t>공통코드의 </a:t>
            </a:r>
            <a:r>
              <a:rPr lang="ko-KR" altLang="en-US" sz="800" dirty="0">
                <a:latin typeface="+mn-ea"/>
              </a:rPr>
              <a:t>정보를 </a:t>
            </a:r>
            <a:r>
              <a:rPr lang="ko-KR" altLang="en-US" sz="800" dirty="0" smtClean="0">
                <a:latin typeface="+mn-ea"/>
              </a:rPr>
              <a:t>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2)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코드그룹 생성 항목의 체크를 해지하면 기존에 등록되어 있던 코드그룹의 정보가 표시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3) </a:t>
            </a:r>
            <a:r>
              <a:rPr lang="ko-KR" altLang="en-US" sz="800" dirty="0" smtClean="0">
                <a:latin typeface="+mn-ea"/>
              </a:rPr>
              <a:t>등록된 공통코드의 정보 확인 및 수정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</a:t>
            </a: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27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21" y="776900"/>
            <a:ext cx="7664958" cy="390848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4861209"/>
            <a:ext cx="8917226" cy="157139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개요 </a:t>
            </a:r>
            <a:r>
              <a:rPr lang="en-US" altLang="ko-KR" sz="800" b="1" dirty="0" smtClean="0">
                <a:latin typeface="+mn-ea"/>
              </a:rPr>
              <a:t>]</a:t>
            </a:r>
            <a:r>
              <a:rPr lang="en-US" altLang="ko-KR" sz="800" dirty="0" smtClean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ko-KR" altLang="en-US" sz="800" dirty="0" smtClean="0">
                <a:latin typeface="+mn-ea"/>
              </a:rPr>
              <a:t>다국</a:t>
            </a:r>
            <a:r>
              <a:rPr lang="ko-KR" altLang="en-US" sz="800" dirty="0">
                <a:latin typeface="+mn-ea"/>
              </a:rPr>
              <a:t>어</a:t>
            </a:r>
            <a:r>
              <a:rPr lang="ko-KR" altLang="en-US" sz="800" dirty="0" smtClean="0">
                <a:latin typeface="+mn-ea"/>
              </a:rPr>
              <a:t> 정보를 조회 및 관리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smtClean="0">
                <a:latin typeface="+mn-ea"/>
              </a:rPr>
              <a:t>등록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수정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</a:t>
            </a:r>
            <a:r>
              <a:rPr lang="en-US" altLang="ko-KR" sz="800" dirty="0" smtClean="0">
                <a:latin typeface="+mn-ea"/>
              </a:rPr>
              <a:t>)</a:t>
            </a:r>
            <a:r>
              <a:rPr lang="ko-KR" altLang="en-US" sz="800" dirty="0" smtClean="0">
                <a:latin typeface="+mn-ea"/>
              </a:rPr>
              <a:t>하는 화면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 smtClean="0">
                <a:latin typeface="+mn-ea"/>
              </a:rPr>
              <a:t>조회 항목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err="1">
                <a:latin typeface="+mn-ea"/>
              </a:rPr>
              <a:t>콤보박스</a:t>
            </a:r>
            <a:r>
              <a:rPr lang="ko-KR" altLang="en-US" sz="800" dirty="0">
                <a:latin typeface="+mn-ea"/>
              </a:rPr>
              <a:t> 항목 </a:t>
            </a:r>
            <a:r>
              <a:rPr lang="ko-KR" altLang="en-US" sz="800" dirty="0" err="1">
                <a:latin typeface="+mn-ea"/>
              </a:rPr>
              <a:t>변경시</a:t>
            </a:r>
            <a:r>
              <a:rPr lang="ko-KR" altLang="en-US" sz="800" dirty="0">
                <a:latin typeface="+mn-ea"/>
              </a:rPr>
              <a:t> 자동 조회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-. 2) </a:t>
            </a:r>
            <a:r>
              <a:rPr lang="ko-KR" altLang="en-US" sz="800" dirty="0">
                <a:latin typeface="+mn-ea"/>
              </a:rPr>
              <a:t>버튼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조회 </a:t>
            </a:r>
            <a:r>
              <a:rPr lang="en-US" altLang="ko-KR" sz="800" dirty="0" smtClean="0">
                <a:latin typeface="+mn-ea"/>
              </a:rPr>
              <a:t>: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결과 </a:t>
            </a:r>
            <a:r>
              <a:rPr lang="ko-KR" altLang="en-US" sz="800" dirty="0" smtClean="0">
                <a:latin typeface="+mn-ea"/>
              </a:rPr>
              <a:t>조회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엑셀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조회 결과를 엑셀로 </a:t>
            </a:r>
            <a:r>
              <a:rPr lang="ko-KR" altLang="en-US" sz="800" dirty="0" smtClean="0">
                <a:latin typeface="+mn-ea"/>
              </a:rPr>
              <a:t>출력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- </a:t>
            </a:r>
            <a:r>
              <a:rPr lang="ko-KR" altLang="en-US" sz="800" dirty="0" smtClean="0">
                <a:latin typeface="+mn-ea"/>
              </a:rPr>
              <a:t>등록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신규 정보 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3) </a:t>
            </a:r>
            <a:r>
              <a:rPr lang="ko-KR" altLang="en-US" sz="800" dirty="0" smtClean="0">
                <a:latin typeface="+mn-ea"/>
              </a:rPr>
              <a:t>조회 결과 </a:t>
            </a:r>
            <a:r>
              <a:rPr lang="ko-KR" altLang="en-US" sz="800" dirty="0" err="1" smtClean="0">
                <a:latin typeface="+mn-ea"/>
              </a:rPr>
              <a:t>그리드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행 </a:t>
            </a:r>
            <a:r>
              <a:rPr lang="ko-KR" altLang="en-US" sz="800" dirty="0" err="1" smtClean="0">
                <a:latin typeface="+mn-ea"/>
              </a:rPr>
              <a:t>클릭시</a:t>
            </a:r>
            <a:r>
              <a:rPr lang="ko-KR" altLang="en-US" sz="800" dirty="0" smtClean="0">
                <a:latin typeface="+mn-ea"/>
              </a:rPr>
              <a:t> 선택된 행의 하이라이트 기능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4) </a:t>
            </a:r>
            <a:r>
              <a:rPr lang="ko-KR" altLang="en-US" sz="800" dirty="0" err="1" smtClean="0">
                <a:latin typeface="+mn-ea"/>
              </a:rPr>
              <a:t>페이징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페이지 선택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행의 개수 선택 가능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5) </a:t>
            </a:r>
            <a:r>
              <a:rPr lang="ko-KR" altLang="en-US" sz="800" dirty="0" smtClean="0">
                <a:latin typeface="+mn-ea"/>
              </a:rPr>
              <a:t>신규 정보 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en-US" altLang="ko-KR" sz="800" dirty="0">
                <a:latin typeface="+mn-ea"/>
              </a:rPr>
              <a:t>6) </a:t>
            </a:r>
            <a:r>
              <a:rPr lang="ko-KR" altLang="en-US" sz="800" dirty="0">
                <a:latin typeface="+mn-ea"/>
              </a:rPr>
              <a:t>해당 정보 확인 및 수정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삭제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atin typeface="+mn-ea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299859"/>
            <a:ext cx="2000250" cy="166820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03970"/>
            <a:ext cx="2004251" cy="167220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2922956" y="2019294"/>
            <a:ext cx="3124" cy="79546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/>
          <p:nvPr/>
        </p:nvCxnSpPr>
        <p:spPr>
          <a:xfrm rot="16200000" flipH="1">
            <a:off x="6803857" y="1723399"/>
            <a:ext cx="682987" cy="469925"/>
          </a:xfrm>
          <a:prstGeom prst="bentConnector3">
            <a:avLst>
              <a:gd name="adj1" fmla="val -903"/>
            </a:avLst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는 잘리고 다른 쪽 모서리는 둥근 사각형 19"/>
          <p:cNvSpPr/>
          <p:nvPr/>
        </p:nvSpPr>
        <p:spPr>
          <a:xfrm>
            <a:off x="1963361" y="1549172"/>
            <a:ext cx="177795" cy="144016"/>
          </a:xfrm>
          <a:prstGeom prst="snipRoundRect">
            <a:avLst>
              <a:gd name="adj1" fmla="val 16667"/>
              <a:gd name="adj2" fmla="val 38162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21" name="한쪽 모서리는 잘리고 다른 쪽 모서리는 둥근 사각형 20"/>
          <p:cNvSpPr/>
          <p:nvPr/>
        </p:nvSpPr>
        <p:spPr>
          <a:xfrm>
            <a:off x="6079421" y="1542545"/>
            <a:ext cx="177795" cy="144016"/>
          </a:xfrm>
          <a:prstGeom prst="snipRoundRect">
            <a:avLst>
              <a:gd name="adj1" fmla="val 16667"/>
              <a:gd name="adj2" fmla="val 38162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2" name="한쪽 모서리는 잘리고 다른 쪽 모서리는 둥근 사각형 21"/>
          <p:cNvSpPr/>
          <p:nvPr/>
        </p:nvSpPr>
        <p:spPr>
          <a:xfrm>
            <a:off x="1963361" y="1989738"/>
            <a:ext cx="177795" cy="144016"/>
          </a:xfrm>
          <a:prstGeom prst="snipRoundRect">
            <a:avLst>
              <a:gd name="adj1" fmla="val 16667"/>
              <a:gd name="adj2" fmla="val 38162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23" name="한쪽 모서리는 잘리고 다른 쪽 모서리는 둥근 사각형 22"/>
          <p:cNvSpPr/>
          <p:nvPr/>
        </p:nvSpPr>
        <p:spPr>
          <a:xfrm>
            <a:off x="4483103" y="4115929"/>
            <a:ext cx="177795" cy="144016"/>
          </a:xfrm>
          <a:prstGeom prst="snipRoundRect">
            <a:avLst>
              <a:gd name="adj1" fmla="val 16667"/>
              <a:gd name="adj2" fmla="val 38162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4</a:t>
            </a:r>
            <a:endParaRPr lang="ko-KR" altLang="en-US" sz="800" b="1" dirty="0"/>
          </a:p>
        </p:txBody>
      </p:sp>
      <p:sp>
        <p:nvSpPr>
          <p:cNvPr id="24" name="한쪽 모서리는 잘리고 다른 쪽 모서리는 둥근 사각형 23"/>
          <p:cNvSpPr/>
          <p:nvPr/>
        </p:nvSpPr>
        <p:spPr>
          <a:xfrm>
            <a:off x="8043837" y="2133125"/>
            <a:ext cx="177795" cy="144016"/>
          </a:xfrm>
          <a:prstGeom prst="snipRoundRect">
            <a:avLst>
              <a:gd name="adj1" fmla="val 16667"/>
              <a:gd name="adj2" fmla="val 38162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25" name="한쪽 모서리는 잘리고 다른 쪽 모서리는 둥근 사각형 24"/>
          <p:cNvSpPr/>
          <p:nvPr/>
        </p:nvSpPr>
        <p:spPr>
          <a:xfrm>
            <a:off x="1763688" y="2643234"/>
            <a:ext cx="177795" cy="144016"/>
          </a:xfrm>
          <a:prstGeom prst="snipRoundRect">
            <a:avLst>
              <a:gd name="adj1" fmla="val 16667"/>
              <a:gd name="adj2" fmla="val 38162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6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259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90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861209"/>
            <a:ext cx="8917226" cy="1555494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개요 </a:t>
            </a:r>
            <a:r>
              <a:rPr lang="en-US" altLang="ko-KR" sz="800" b="1" dirty="0" smtClean="0">
                <a:latin typeface="+mn-ea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ko-KR" altLang="en-US" sz="800" dirty="0" smtClean="0">
                <a:latin typeface="+mn-ea"/>
              </a:rPr>
              <a:t>체결보증시스템 로그인 화면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[ </a:t>
            </a:r>
            <a:r>
              <a:rPr lang="ko-KR" altLang="en-US" sz="800" dirty="0" smtClean="0">
                <a:latin typeface="+mn-ea"/>
              </a:rPr>
              <a:t>기능 </a:t>
            </a:r>
            <a:r>
              <a:rPr lang="en-US" altLang="ko-KR" sz="800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User ID : </a:t>
            </a:r>
            <a:r>
              <a:rPr lang="ko-KR" altLang="en-US" sz="800" dirty="0" smtClean="0">
                <a:latin typeface="+mn-ea"/>
              </a:rPr>
              <a:t>입력 후 대문자로 자동 변경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Password : </a:t>
            </a:r>
            <a:r>
              <a:rPr lang="ko-KR" altLang="en-US" sz="800" dirty="0" smtClean="0">
                <a:latin typeface="+mn-ea"/>
              </a:rPr>
              <a:t>대소문자 구분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Language : English/Korean </a:t>
            </a:r>
            <a:r>
              <a:rPr lang="ko-KR" altLang="en-US" sz="800" dirty="0" smtClean="0">
                <a:latin typeface="+mn-ea"/>
              </a:rPr>
              <a:t>다국어 지원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Remember id : </a:t>
            </a:r>
            <a:r>
              <a:rPr lang="ko-KR" altLang="en-US" sz="800" dirty="0" smtClean="0">
                <a:latin typeface="+mn-ea"/>
              </a:rPr>
              <a:t>체크하고 로그인 하면 다음 </a:t>
            </a:r>
            <a:r>
              <a:rPr lang="ko-KR" altLang="en-US" sz="800" dirty="0" err="1" smtClean="0">
                <a:latin typeface="+mn-ea"/>
              </a:rPr>
              <a:t>접속시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ID </a:t>
            </a:r>
            <a:r>
              <a:rPr lang="ko-KR" altLang="en-US" sz="800" dirty="0" smtClean="0">
                <a:latin typeface="+mn-ea"/>
              </a:rPr>
              <a:t>자동 입력 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	  (</a:t>
            </a:r>
            <a:r>
              <a:rPr lang="ko-KR" altLang="en-US" sz="800" dirty="0" smtClean="0">
                <a:latin typeface="+mn-ea"/>
              </a:rPr>
              <a:t>체크 후 저장시간 </a:t>
            </a:r>
            <a:r>
              <a:rPr lang="en-US" altLang="ko-KR" sz="800" dirty="0" smtClean="0">
                <a:latin typeface="+mn-ea"/>
              </a:rPr>
              <a:t>: 1</a:t>
            </a:r>
            <a:r>
              <a:rPr lang="ko-KR" altLang="en-US" sz="800" dirty="0" smtClean="0">
                <a:latin typeface="+mn-ea"/>
              </a:rPr>
              <a:t>일</a:t>
            </a:r>
            <a:r>
              <a:rPr lang="en-US" altLang="ko-KR" sz="800" dirty="0" smtClean="0">
                <a:latin typeface="+mn-ea"/>
              </a:rPr>
              <a:t>)</a:t>
            </a:r>
            <a:endParaRPr lang="ko-KR" altLang="en-US" sz="800" dirty="0">
              <a:latin typeface="+mn-ea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21" y="776900"/>
            <a:ext cx="7664958" cy="390848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87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7504" y="4861209"/>
            <a:ext cx="8917226" cy="1547542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개요 </a:t>
            </a:r>
            <a:r>
              <a:rPr lang="en-US" altLang="ko-KR" sz="800" b="1" dirty="0" smtClean="0">
                <a:latin typeface="+mn-ea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ko-KR" altLang="en-US" sz="800" dirty="0" smtClean="0">
                <a:latin typeface="+mn-ea"/>
              </a:rPr>
              <a:t>체결보증시스템 메인</a:t>
            </a:r>
            <a:r>
              <a:rPr lang="en-US" altLang="ko-KR" sz="800" dirty="0" smtClean="0">
                <a:latin typeface="+mn-ea"/>
              </a:rPr>
              <a:t>(Dashboard)</a:t>
            </a:r>
            <a:r>
              <a:rPr lang="ko-KR" altLang="en-US" sz="800" dirty="0" smtClean="0">
                <a:latin typeface="+mn-ea"/>
              </a:rPr>
              <a:t> 화면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 smtClean="0">
                <a:latin typeface="+mn-ea"/>
              </a:rPr>
              <a:t>메인 메뉴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2) </a:t>
            </a:r>
            <a:r>
              <a:rPr lang="ko-KR" altLang="en-US" sz="800" dirty="0" smtClean="0">
                <a:latin typeface="+mn-ea"/>
              </a:rPr>
              <a:t>일반공정 툴의 통신현황 그래프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3) </a:t>
            </a:r>
            <a:r>
              <a:rPr lang="ko-KR" altLang="en-US" sz="800" dirty="0" smtClean="0">
                <a:latin typeface="+mn-ea"/>
              </a:rPr>
              <a:t>일반공정 통신장애 툴 리스트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4) </a:t>
            </a:r>
            <a:r>
              <a:rPr lang="ko-KR" altLang="en-US" sz="800" dirty="0" err="1" smtClean="0">
                <a:latin typeface="+mn-ea"/>
              </a:rPr>
              <a:t>리페어공정</a:t>
            </a:r>
            <a:r>
              <a:rPr lang="ko-KR" altLang="en-US" sz="800" dirty="0" smtClean="0">
                <a:latin typeface="+mn-ea"/>
              </a:rPr>
              <a:t> 프로그램 및 툴 통신현황 리스트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5) </a:t>
            </a:r>
            <a:r>
              <a:rPr lang="ko-KR" altLang="en-US" sz="800" dirty="0" smtClean="0">
                <a:latin typeface="+mn-ea"/>
              </a:rPr>
              <a:t>전일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금일의 체결결과 그래프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6) </a:t>
            </a:r>
            <a:r>
              <a:rPr lang="ko-KR" altLang="en-US" sz="800" dirty="0" smtClean="0">
                <a:latin typeface="+mn-ea"/>
              </a:rPr>
              <a:t>사용자 정보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비밀번호 변경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로그아웃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7) </a:t>
            </a:r>
            <a:r>
              <a:rPr lang="ko-KR" altLang="en-US" sz="800" dirty="0" smtClean="0">
                <a:latin typeface="+mn-ea"/>
              </a:rPr>
              <a:t>화면 갱신 타이머 </a:t>
            </a:r>
            <a:r>
              <a:rPr lang="en-US" altLang="ko-KR" sz="800" dirty="0" smtClean="0">
                <a:latin typeface="+mn-ea"/>
              </a:rPr>
              <a:t>(300</a:t>
            </a:r>
            <a:r>
              <a:rPr lang="ko-KR" altLang="en-US" sz="800" dirty="0" smtClean="0">
                <a:latin typeface="+mn-ea"/>
              </a:rPr>
              <a:t>초</a:t>
            </a:r>
            <a:r>
              <a:rPr lang="en-US" altLang="ko-KR" sz="8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8) </a:t>
            </a:r>
            <a:r>
              <a:rPr lang="ko-KR" altLang="en-US" sz="800" dirty="0" smtClean="0">
                <a:latin typeface="+mn-ea"/>
              </a:rPr>
              <a:t>다국어</a:t>
            </a:r>
            <a:r>
              <a:rPr lang="en-US" altLang="ko-KR" sz="800" dirty="0" smtClean="0">
                <a:latin typeface="+mn-ea"/>
              </a:rPr>
              <a:t>(English/Korean)</a:t>
            </a:r>
            <a:r>
              <a:rPr lang="ko-KR" altLang="en-US" sz="800" dirty="0" smtClean="0">
                <a:latin typeface="+mn-ea"/>
              </a:rPr>
              <a:t> 지원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9) </a:t>
            </a:r>
            <a:r>
              <a:rPr lang="ko-KR" altLang="en-US" sz="800" dirty="0" smtClean="0">
                <a:latin typeface="+mn-ea"/>
              </a:rPr>
              <a:t>매뉴얼 다운로드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35571" y="780901"/>
            <a:ext cx="8305061" cy="3904488"/>
            <a:chOff x="743522" y="820656"/>
            <a:chExt cx="8305061" cy="390448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522" y="820656"/>
              <a:ext cx="7656957" cy="3904488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모서리가 둥근 직사각형 2"/>
            <p:cNvSpPr/>
            <p:nvPr/>
          </p:nvSpPr>
          <p:spPr>
            <a:xfrm>
              <a:off x="2195736" y="1057366"/>
              <a:ext cx="3123687" cy="243327"/>
            </a:xfrm>
            <a:prstGeom prst="round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한쪽 모서리는 잘리고 다른 쪽 모서리는 둥근 사각형 5"/>
            <p:cNvSpPr/>
            <p:nvPr/>
          </p:nvSpPr>
          <p:spPr>
            <a:xfrm>
              <a:off x="5095131" y="906207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1</a:t>
              </a:r>
              <a:endParaRPr lang="ko-KR" altLang="en-US" sz="800" b="1" dirty="0"/>
            </a:p>
          </p:txBody>
        </p:sp>
        <p:sp>
          <p:nvSpPr>
            <p:cNvPr id="8" name="한쪽 모서리는 잘리고 다른 쪽 모서리는 둥근 사각형 7"/>
            <p:cNvSpPr/>
            <p:nvPr/>
          </p:nvSpPr>
          <p:spPr>
            <a:xfrm>
              <a:off x="2915816" y="2137486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sp>
          <p:nvSpPr>
            <p:cNvPr id="9" name="한쪽 모서리는 잘리고 다른 쪽 모서리는 둥근 사각형 8"/>
            <p:cNvSpPr/>
            <p:nvPr/>
          </p:nvSpPr>
          <p:spPr>
            <a:xfrm>
              <a:off x="4350918" y="2137486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3</a:t>
              </a:r>
              <a:endParaRPr lang="ko-KR" altLang="en-US" sz="800" b="1" dirty="0"/>
            </a:p>
          </p:txBody>
        </p:sp>
        <p:sp>
          <p:nvSpPr>
            <p:cNvPr id="10" name="한쪽 모서리는 잘리고 다른 쪽 모서리는 둥근 사각형 9"/>
            <p:cNvSpPr/>
            <p:nvPr/>
          </p:nvSpPr>
          <p:spPr>
            <a:xfrm>
              <a:off x="6300192" y="2137486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4</a:t>
              </a:r>
              <a:endParaRPr lang="ko-KR" altLang="en-US" sz="800" b="1" dirty="0"/>
            </a:p>
          </p:txBody>
        </p:sp>
        <p:sp>
          <p:nvSpPr>
            <p:cNvPr id="11" name="한쪽 모서리는 잘리고 다른 쪽 모서리는 둥근 사각형 10"/>
            <p:cNvSpPr/>
            <p:nvPr/>
          </p:nvSpPr>
          <p:spPr>
            <a:xfrm>
              <a:off x="4483102" y="3698802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5</a:t>
              </a:r>
              <a:endParaRPr lang="ko-KR" altLang="en-US" sz="800" b="1" dirty="0"/>
            </a:p>
          </p:txBody>
        </p:sp>
        <p:sp>
          <p:nvSpPr>
            <p:cNvPr id="14" name="한쪽 모서리는 잘리고 다른 쪽 모서리는 둥근 사각형 13"/>
            <p:cNvSpPr/>
            <p:nvPr/>
          </p:nvSpPr>
          <p:spPr>
            <a:xfrm>
              <a:off x="6091917" y="888675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7</a:t>
              </a:r>
              <a:endParaRPr lang="ko-KR" altLang="en-US" sz="800" b="1" dirty="0"/>
            </a:p>
          </p:txBody>
        </p:sp>
        <p:sp>
          <p:nvSpPr>
            <p:cNvPr id="15" name="한쪽 모서리는 잘리고 다른 쪽 모서리는 둥근 사각형 14"/>
            <p:cNvSpPr/>
            <p:nvPr/>
          </p:nvSpPr>
          <p:spPr>
            <a:xfrm>
              <a:off x="6254925" y="1107021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6</a:t>
              </a:r>
              <a:endParaRPr lang="ko-KR" altLang="en-US" sz="800" b="1" dirty="0"/>
            </a:p>
          </p:txBody>
        </p:sp>
        <p:cxnSp>
          <p:nvCxnSpPr>
            <p:cNvPr id="16" name="꺾인 연결선 15"/>
            <p:cNvCxnSpPr/>
            <p:nvPr/>
          </p:nvCxnSpPr>
          <p:spPr>
            <a:xfrm>
              <a:off x="7075612" y="1301991"/>
              <a:ext cx="911636" cy="374637"/>
            </a:xfrm>
            <a:prstGeom prst="bentConnector2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한쪽 모서리는 잘리고 다른 쪽 모서리는 둥근 사각형 24"/>
            <p:cNvSpPr/>
            <p:nvPr/>
          </p:nvSpPr>
          <p:spPr>
            <a:xfrm>
              <a:off x="5263765" y="4573177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8</a:t>
              </a:r>
              <a:endParaRPr lang="ko-KR" altLang="en-US" sz="800" b="1" dirty="0"/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333" y="1676628"/>
              <a:ext cx="2000250" cy="1124141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428" y="1219624"/>
              <a:ext cx="648081" cy="276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3" name="한쪽 모서리는 잘리고 다른 쪽 모서리는 둥근 사각형 32"/>
          <p:cNvSpPr/>
          <p:nvPr/>
        </p:nvSpPr>
        <p:spPr>
          <a:xfrm>
            <a:off x="7124533" y="848920"/>
            <a:ext cx="177795" cy="144016"/>
          </a:xfrm>
          <a:prstGeom prst="snipRoundRect">
            <a:avLst>
              <a:gd name="adj1" fmla="val 16667"/>
              <a:gd name="adj2" fmla="val 38162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9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694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체결결과 통계 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41521" y="776900"/>
            <a:ext cx="7660958" cy="3908489"/>
            <a:chOff x="741521" y="816655"/>
            <a:chExt cx="7660958" cy="390848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21" y="816655"/>
              <a:ext cx="7660958" cy="3908489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한쪽 모서리는 잘리고 다른 쪽 모서리는 둥근 사각형 3"/>
            <p:cNvSpPr/>
            <p:nvPr/>
          </p:nvSpPr>
          <p:spPr>
            <a:xfrm>
              <a:off x="1971312" y="1572694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1</a:t>
              </a:r>
              <a:endParaRPr lang="ko-KR" altLang="en-US" sz="800" b="1" dirty="0"/>
            </a:p>
          </p:txBody>
        </p:sp>
        <p:sp>
          <p:nvSpPr>
            <p:cNvPr id="5" name="한쪽 모서리는 잘리고 다른 쪽 모서리는 둥근 사각형 4"/>
            <p:cNvSpPr/>
            <p:nvPr/>
          </p:nvSpPr>
          <p:spPr>
            <a:xfrm>
              <a:off x="6299294" y="1579874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sp>
          <p:nvSpPr>
            <p:cNvPr id="6" name="한쪽 모서리는 잘리고 다른 쪽 모서리는 둥근 사각형 5"/>
            <p:cNvSpPr/>
            <p:nvPr/>
          </p:nvSpPr>
          <p:spPr>
            <a:xfrm>
              <a:off x="1971312" y="1980889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</a:t>
              </a:r>
              <a:endParaRPr lang="ko-KR" altLang="en-US" sz="800" b="1" dirty="0"/>
            </a:p>
          </p:txBody>
        </p:sp>
        <p:sp>
          <p:nvSpPr>
            <p:cNvPr id="7" name="한쪽 모서리는 잘리고 다른 쪽 모서리는 둥근 사각형 6"/>
            <p:cNvSpPr/>
            <p:nvPr/>
          </p:nvSpPr>
          <p:spPr>
            <a:xfrm>
              <a:off x="4483102" y="2229166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4</a:t>
              </a:r>
              <a:endParaRPr lang="ko-KR" altLang="en-US" sz="800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7504" y="4861209"/>
            <a:ext cx="8917226" cy="1515737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개요 </a:t>
            </a:r>
            <a:r>
              <a:rPr lang="en-US" altLang="ko-KR" sz="800" b="1" dirty="0" smtClean="0">
                <a:latin typeface="+mn-ea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ko-KR" altLang="en-US" sz="800" dirty="0" smtClean="0">
                <a:latin typeface="+mn-ea"/>
              </a:rPr>
              <a:t>체결결과의 집계현황을 조회하는 화면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 smtClean="0">
                <a:latin typeface="+mn-ea"/>
              </a:rPr>
              <a:t>조회 항목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err="1">
                <a:latin typeface="+mn-ea"/>
              </a:rPr>
              <a:t>콤보박스</a:t>
            </a:r>
            <a:r>
              <a:rPr lang="ko-KR" altLang="en-US" sz="800" dirty="0">
                <a:latin typeface="+mn-ea"/>
              </a:rPr>
              <a:t> 항목 </a:t>
            </a:r>
            <a:r>
              <a:rPr lang="ko-KR" altLang="en-US" sz="800" dirty="0" err="1">
                <a:latin typeface="+mn-ea"/>
              </a:rPr>
              <a:t>변경시</a:t>
            </a:r>
            <a:r>
              <a:rPr lang="ko-KR" altLang="en-US" sz="800" dirty="0">
                <a:latin typeface="+mn-ea"/>
              </a:rPr>
              <a:t> 자동 </a:t>
            </a:r>
            <a:r>
              <a:rPr lang="ko-KR" altLang="en-US" sz="800" dirty="0" smtClean="0">
                <a:latin typeface="+mn-ea"/>
              </a:rPr>
              <a:t>조회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2) </a:t>
            </a:r>
            <a:r>
              <a:rPr lang="ko-KR" altLang="en-US" sz="800" dirty="0" smtClean="0">
                <a:latin typeface="+mn-ea"/>
              </a:rPr>
              <a:t>버튼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- </a:t>
            </a:r>
            <a:r>
              <a:rPr lang="ko-KR" altLang="en-US" sz="800" dirty="0" smtClean="0">
                <a:latin typeface="+mn-ea"/>
              </a:rPr>
              <a:t>조회 </a:t>
            </a:r>
            <a:r>
              <a:rPr lang="en-US" altLang="ko-KR" sz="800" dirty="0" smtClean="0">
                <a:latin typeface="+mn-ea"/>
              </a:rPr>
              <a:t>:</a:t>
            </a:r>
            <a:r>
              <a:rPr lang="ko-KR" altLang="en-US" sz="800" dirty="0" smtClean="0">
                <a:latin typeface="+mn-ea"/>
              </a:rPr>
              <a:t> 결과 조회</a:t>
            </a:r>
            <a:r>
              <a:rPr lang="en-US" altLang="ko-KR" sz="800" dirty="0" smtClean="0">
                <a:latin typeface="+mn-ea"/>
              </a:rPr>
              <a:t/>
            </a:r>
            <a:br>
              <a:rPr lang="en-US" altLang="ko-KR" sz="800" dirty="0" smtClean="0">
                <a:latin typeface="+mn-ea"/>
              </a:rPr>
            </a:b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엑셀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조회 결과를 엑셀로 출력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3) </a:t>
            </a:r>
            <a:r>
              <a:rPr lang="ko-KR" altLang="en-US" sz="800" dirty="0" smtClean="0">
                <a:latin typeface="+mn-ea"/>
              </a:rPr>
              <a:t>조회 결과 </a:t>
            </a:r>
            <a:r>
              <a:rPr lang="ko-KR" altLang="en-US" sz="800" dirty="0" err="1" smtClean="0">
                <a:latin typeface="+mn-ea"/>
              </a:rPr>
              <a:t>그리드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행 </a:t>
            </a:r>
            <a:r>
              <a:rPr lang="ko-KR" altLang="en-US" sz="800" dirty="0" err="1" smtClean="0">
                <a:latin typeface="+mn-ea"/>
              </a:rPr>
              <a:t>클릭시</a:t>
            </a:r>
            <a:r>
              <a:rPr lang="ko-KR" altLang="en-US" sz="800" dirty="0" smtClean="0">
                <a:latin typeface="+mn-ea"/>
              </a:rPr>
              <a:t> 선택된 행의 하이라이트 기능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4) </a:t>
            </a:r>
            <a:r>
              <a:rPr lang="ko-KR" altLang="en-US" sz="800" dirty="0" err="1" smtClean="0">
                <a:latin typeface="+mn-ea"/>
              </a:rPr>
              <a:t>페이징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페이지 선택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행의 개수 선택 가능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509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체결결과 상세보기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861209"/>
            <a:ext cx="8917226" cy="1563445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개요 </a:t>
            </a:r>
            <a:r>
              <a:rPr lang="en-US" altLang="ko-KR" sz="800" b="1" dirty="0" smtClean="0">
                <a:latin typeface="+mn-ea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ko-KR" altLang="en-US" sz="800" dirty="0" smtClean="0">
                <a:latin typeface="+mn-ea"/>
              </a:rPr>
              <a:t>체결결과의 상세정보를 조회하는 화면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 smtClean="0">
                <a:latin typeface="+mn-ea"/>
              </a:rPr>
              <a:t>조회 항목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- </a:t>
            </a:r>
            <a:r>
              <a:rPr lang="ko-KR" altLang="en-US" sz="800" dirty="0" err="1" smtClean="0">
                <a:latin typeface="+mn-ea"/>
              </a:rPr>
              <a:t>콤보박스</a:t>
            </a:r>
            <a:r>
              <a:rPr lang="ko-KR" altLang="en-US" sz="800" dirty="0" smtClean="0">
                <a:latin typeface="+mn-ea"/>
              </a:rPr>
              <a:t> 항목 </a:t>
            </a:r>
            <a:r>
              <a:rPr lang="ko-KR" altLang="en-US" sz="800" dirty="0" err="1" smtClean="0">
                <a:latin typeface="+mn-ea"/>
              </a:rPr>
              <a:t>변경시</a:t>
            </a:r>
            <a:r>
              <a:rPr lang="ko-KR" altLang="en-US" sz="800" dirty="0" smtClean="0">
                <a:latin typeface="+mn-ea"/>
              </a:rPr>
              <a:t> 자동 조회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- </a:t>
            </a:r>
            <a:r>
              <a:rPr lang="ko-KR" altLang="en-US" sz="800" dirty="0" err="1" smtClean="0">
                <a:latin typeface="+mn-ea"/>
              </a:rPr>
              <a:t>배치값</a:t>
            </a:r>
            <a:r>
              <a:rPr lang="ko-KR" altLang="en-US" sz="800" dirty="0" smtClean="0">
                <a:latin typeface="+mn-ea"/>
              </a:rPr>
              <a:t> 전체보기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선택하고 조회하면 </a:t>
            </a:r>
            <a:r>
              <a:rPr lang="en-US" altLang="ko-KR" sz="800" dirty="0" smtClean="0">
                <a:latin typeface="+mn-ea"/>
              </a:rPr>
              <a:t>Torque/Angle</a:t>
            </a:r>
            <a:r>
              <a:rPr lang="ko-KR" altLang="en-US" sz="800" dirty="0" smtClean="0">
                <a:latin typeface="+mn-ea"/>
              </a:rPr>
              <a:t>의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배치 체결 결과값을 확인 가능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-. 2) </a:t>
            </a:r>
            <a:r>
              <a:rPr lang="ko-KR" altLang="en-US" sz="800" dirty="0">
                <a:latin typeface="+mn-ea"/>
              </a:rPr>
              <a:t>버튼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조회 </a:t>
            </a:r>
            <a:r>
              <a:rPr lang="en-US" altLang="ko-KR" sz="800" dirty="0" smtClean="0">
                <a:latin typeface="+mn-ea"/>
              </a:rPr>
              <a:t>: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결과 조회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엑셀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조회 결과를 엑셀로 출력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3) </a:t>
            </a:r>
            <a:r>
              <a:rPr lang="ko-KR" altLang="en-US" sz="800" dirty="0" smtClean="0">
                <a:latin typeface="+mn-ea"/>
              </a:rPr>
              <a:t>조회 결과 </a:t>
            </a:r>
            <a:r>
              <a:rPr lang="ko-KR" altLang="en-US" sz="800" dirty="0" err="1" smtClean="0">
                <a:latin typeface="+mn-ea"/>
              </a:rPr>
              <a:t>그리드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행 </a:t>
            </a:r>
            <a:r>
              <a:rPr lang="ko-KR" altLang="en-US" sz="800" dirty="0" err="1" smtClean="0">
                <a:latin typeface="+mn-ea"/>
              </a:rPr>
              <a:t>클릭시</a:t>
            </a:r>
            <a:r>
              <a:rPr lang="ko-KR" altLang="en-US" sz="800" dirty="0" smtClean="0">
                <a:latin typeface="+mn-ea"/>
              </a:rPr>
              <a:t> 선택된 행의 하이라이트 기능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4) </a:t>
            </a:r>
            <a:r>
              <a:rPr lang="ko-KR" altLang="en-US" sz="800" dirty="0" err="1" smtClean="0">
                <a:latin typeface="+mn-ea"/>
              </a:rPr>
              <a:t>페이징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페이지 선택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행의 개수 선택 가능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5131" name="그룹 5130"/>
          <p:cNvGrpSpPr/>
          <p:nvPr/>
        </p:nvGrpSpPr>
        <p:grpSpPr>
          <a:xfrm>
            <a:off x="741521" y="780851"/>
            <a:ext cx="7660958" cy="3912489"/>
            <a:chOff x="741521" y="812655"/>
            <a:chExt cx="7660958" cy="3912489"/>
          </a:xfrm>
          <a:effectLst/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21" y="812655"/>
              <a:ext cx="7660958" cy="3912489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1" name="모서리가 둥근 직사각형 10"/>
            <p:cNvSpPr/>
            <p:nvPr/>
          </p:nvSpPr>
          <p:spPr>
            <a:xfrm>
              <a:off x="2555776" y="2895600"/>
              <a:ext cx="5184576" cy="1397496"/>
            </a:xfrm>
            <a:prstGeom prst="roundRect">
              <a:avLst>
                <a:gd name="adj" fmla="val 5288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한쪽 모서리는 잘리고 다른 쪽 모서리는 둥근 사각형 4"/>
            <p:cNvSpPr/>
            <p:nvPr/>
          </p:nvSpPr>
          <p:spPr>
            <a:xfrm>
              <a:off x="1971312" y="1572694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1</a:t>
              </a:r>
              <a:endParaRPr lang="ko-KR" altLang="en-US" sz="800" b="1" dirty="0"/>
            </a:p>
          </p:txBody>
        </p:sp>
        <p:sp>
          <p:nvSpPr>
            <p:cNvPr id="6" name="한쪽 모서리는 잘리고 다른 쪽 모서리는 둥근 사각형 5"/>
            <p:cNvSpPr/>
            <p:nvPr/>
          </p:nvSpPr>
          <p:spPr>
            <a:xfrm>
              <a:off x="6284290" y="1620400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sp>
          <p:nvSpPr>
            <p:cNvPr id="9" name="한쪽 모서리는 잘리고 다른 쪽 모서리는 둥근 사각형 8"/>
            <p:cNvSpPr/>
            <p:nvPr/>
          </p:nvSpPr>
          <p:spPr>
            <a:xfrm>
              <a:off x="1971312" y="2124905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</a:t>
              </a:r>
              <a:endParaRPr lang="ko-KR" altLang="en-US" sz="800" b="1" dirty="0"/>
            </a:p>
          </p:txBody>
        </p:sp>
        <p:sp>
          <p:nvSpPr>
            <p:cNvPr id="10" name="한쪽 모서리는 잘리고 다른 쪽 모서리는 둥근 사각형 9"/>
            <p:cNvSpPr/>
            <p:nvPr/>
          </p:nvSpPr>
          <p:spPr>
            <a:xfrm>
              <a:off x="4483102" y="2525149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4</a:t>
              </a:r>
              <a:endParaRPr lang="ko-KR" altLang="en-US" sz="800" b="1" dirty="0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2983061"/>
              <a:ext cx="4840605" cy="448056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모서리가 둥근 직사각형 12"/>
            <p:cNvSpPr/>
            <p:nvPr/>
          </p:nvSpPr>
          <p:spPr>
            <a:xfrm>
              <a:off x="4733404" y="1760292"/>
              <a:ext cx="587896" cy="10025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dk1"/>
                </a:solidFill>
              </a:endParaRPr>
            </a:p>
          </p:txBody>
        </p:sp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1792" y="3773138"/>
              <a:ext cx="4836605" cy="444056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아래쪽 화살표 11"/>
            <p:cNvSpPr/>
            <p:nvPr/>
          </p:nvSpPr>
          <p:spPr>
            <a:xfrm>
              <a:off x="4796058" y="3495345"/>
              <a:ext cx="648072" cy="213907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/>
            <p:cNvCxnSpPr>
              <a:stCxn id="13" idx="2"/>
            </p:cNvCxnSpPr>
            <p:nvPr/>
          </p:nvCxnSpPr>
          <p:spPr>
            <a:xfrm>
              <a:off x="5027352" y="1860550"/>
              <a:ext cx="0" cy="103505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3275856" y="2983061"/>
              <a:ext cx="4264541" cy="157907"/>
            </a:xfrm>
            <a:prstGeom prst="rect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30" name="그룹 5129"/>
            <p:cNvGrpSpPr/>
            <p:nvPr/>
          </p:nvGrpSpPr>
          <p:grpSpPr>
            <a:xfrm>
              <a:off x="7020272" y="2257425"/>
              <a:ext cx="432048" cy="638175"/>
              <a:chOff x="7020272" y="2257425"/>
              <a:chExt cx="432048" cy="638175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7020272" y="2268921"/>
                <a:ext cx="432048" cy="0"/>
              </a:xfrm>
              <a:prstGeom prst="line">
                <a:avLst/>
              </a:prstGeom>
              <a:ln w="19050"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0" name="직선 연결선 5119"/>
              <p:cNvCxnSpPr/>
              <p:nvPr/>
            </p:nvCxnSpPr>
            <p:spPr>
              <a:xfrm>
                <a:off x="7452320" y="2257425"/>
                <a:ext cx="0" cy="638175"/>
              </a:xfrm>
              <a:prstGeom prst="line">
                <a:avLst/>
              </a:prstGeom>
              <a:ln w="19050">
                <a:solidFill>
                  <a:schemeClr val="tx2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198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체결결과 이력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861209"/>
            <a:ext cx="8917226" cy="157139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개요 </a:t>
            </a:r>
            <a:r>
              <a:rPr lang="en-US" altLang="ko-KR" sz="800" b="1" dirty="0" smtClean="0">
                <a:latin typeface="+mn-ea"/>
              </a:rPr>
              <a:t>]</a:t>
            </a:r>
            <a:r>
              <a:rPr lang="en-US" altLang="ko-KR" sz="800" dirty="0" smtClean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ko-KR" altLang="en-US" sz="800" dirty="0" smtClean="0">
                <a:latin typeface="+mn-ea"/>
              </a:rPr>
              <a:t>체결결과의 집계현황을 조회하는 화면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 smtClean="0">
                <a:latin typeface="+mn-ea"/>
              </a:rPr>
              <a:t>조회 항목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err="1">
                <a:latin typeface="+mn-ea"/>
              </a:rPr>
              <a:t>콤보박스</a:t>
            </a:r>
            <a:r>
              <a:rPr lang="ko-KR" altLang="en-US" sz="800" dirty="0">
                <a:latin typeface="+mn-ea"/>
              </a:rPr>
              <a:t> 항목 </a:t>
            </a:r>
            <a:r>
              <a:rPr lang="ko-KR" altLang="en-US" sz="800" dirty="0" err="1">
                <a:latin typeface="+mn-ea"/>
              </a:rPr>
              <a:t>변경시</a:t>
            </a:r>
            <a:r>
              <a:rPr lang="ko-KR" altLang="en-US" sz="800" dirty="0">
                <a:latin typeface="+mn-ea"/>
              </a:rPr>
              <a:t> 자동 조회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-. 2) </a:t>
            </a:r>
            <a:r>
              <a:rPr lang="ko-KR" altLang="en-US" sz="800" dirty="0">
                <a:latin typeface="+mn-ea"/>
              </a:rPr>
              <a:t>버튼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조회 </a:t>
            </a:r>
            <a:r>
              <a:rPr lang="en-US" altLang="ko-KR" sz="800" dirty="0" smtClean="0">
                <a:latin typeface="+mn-ea"/>
              </a:rPr>
              <a:t>: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결과 조회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엑셀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조회 결과를 엑셀로 출력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3) </a:t>
            </a:r>
            <a:r>
              <a:rPr lang="ko-KR" altLang="en-US" sz="800" dirty="0" smtClean="0">
                <a:latin typeface="+mn-ea"/>
              </a:rPr>
              <a:t>조회 결과 </a:t>
            </a:r>
            <a:r>
              <a:rPr lang="ko-KR" altLang="en-US" sz="800" dirty="0" err="1" smtClean="0">
                <a:latin typeface="+mn-ea"/>
              </a:rPr>
              <a:t>그리드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행 </a:t>
            </a:r>
            <a:r>
              <a:rPr lang="ko-KR" altLang="en-US" sz="800" dirty="0" err="1" smtClean="0">
                <a:latin typeface="+mn-ea"/>
              </a:rPr>
              <a:t>클릭시</a:t>
            </a:r>
            <a:r>
              <a:rPr lang="ko-KR" altLang="en-US" sz="800" dirty="0" smtClean="0">
                <a:latin typeface="+mn-ea"/>
              </a:rPr>
              <a:t> 선택된 행의 하이라이트 기능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4) </a:t>
            </a:r>
            <a:r>
              <a:rPr lang="ko-KR" altLang="en-US" sz="800" dirty="0" err="1" smtClean="0">
                <a:latin typeface="+mn-ea"/>
              </a:rPr>
              <a:t>페이징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페이지 선택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행의 개수 선택 가능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41521" y="776900"/>
            <a:ext cx="7660958" cy="3908489"/>
            <a:chOff x="741521" y="816655"/>
            <a:chExt cx="7660958" cy="3908489"/>
          </a:xfrm>
          <a:effectLst/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21" y="816655"/>
              <a:ext cx="7660958" cy="3908489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한쪽 모서리는 잘리고 다른 쪽 모서리는 둥근 사각형 4"/>
            <p:cNvSpPr/>
            <p:nvPr/>
          </p:nvSpPr>
          <p:spPr>
            <a:xfrm>
              <a:off x="1963361" y="1572694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1</a:t>
              </a:r>
              <a:endParaRPr lang="ko-KR" altLang="en-US" sz="800" b="1" dirty="0"/>
            </a:p>
          </p:txBody>
        </p:sp>
        <p:sp>
          <p:nvSpPr>
            <p:cNvPr id="6" name="한쪽 모서리는 잘리고 다른 쪽 모서리는 둥근 사각형 5"/>
            <p:cNvSpPr/>
            <p:nvPr/>
          </p:nvSpPr>
          <p:spPr>
            <a:xfrm>
              <a:off x="6284290" y="1620400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sp>
          <p:nvSpPr>
            <p:cNvPr id="7" name="한쪽 모서리는 잘리고 다른 쪽 모서리는 둥근 사각형 6"/>
            <p:cNvSpPr/>
            <p:nvPr/>
          </p:nvSpPr>
          <p:spPr>
            <a:xfrm>
              <a:off x="1963361" y="2124905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</a:t>
              </a:r>
              <a:endParaRPr lang="ko-KR" altLang="en-US" sz="800" b="1" dirty="0"/>
            </a:p>
          </p:txBody>
        </p:sp>
        <p:sp>
          <p:nvSpPr>
            <p:cNvPr id="8" name="한쪽 모서리는 잘리고 다른 쪽 모서리는 둥근 사각형 7"/>
            <p:cNvSpPr/>
            <p:nvPr/>
          </p:nvSpPr>
          <p:spPr>
            <a:xfrm>
              <a:off x="4483102" y="2429737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4</a:t>
              </a:r>
              <a:endParaRPr lang="ko-KR" altLang="en-US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116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주기 테스트 결과 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39521" y="776900"/>
            <a:ext cx="7664958" cy="3908489"/>
            <a:chOff x="739521" y="816655"/>
            <a:chExt cx="7664958" cy="3908489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521" y="816655"/>
              <a:ext cx="7664958" cy="3908489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한쪽 모서리는 잘리고 다른 쪽 모서리는 둥근 사각형 3"/>
            <p:cNvSpPr/>
            <p:nvPr/>
          </p:nvSpPr>
          <p:spPr>
            <a:xfrm>
              <a:off x="1963361" y="1604498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1</a:t>
              </a:r>
              <a:endParaRPr lang="ko-KR" altLang="en-US" sz="800" b="1" dirty="0"/>
            </a:p>
          </p:txBody>
        </p:sp>
        <p:sp>
          <p:nvSpPr>
            <p:cNvPr id="5" name="한쪽 모서리는 잘리고 다른 쪽 모서리는 둥근 사각형 4"/>
            <p:cNvSpPr/>
            <p:nvPr/>
          </p:nvSpPr>
          <p:spPr>
            <a:xfrm>
              <a:off x="6284290" y="1620400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sp>
          <p:nvSpPr>
            <p:cNvPr id="6" name="한쪽 모서리는 잘리고 다른 쪽 모서리는 둥근 사각형 5"/>
            <p:cNvSpPr/>
            <p:nvPr/>
          </p:nvSpPr>
          <p:spPr>
            <a:xfrm>
              <a:off x="1963361" y="2156709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</a:t>
              </a:r>
              <a:endParaRPr lang="ko-KR" altLang="en-US" sz="800" b="1" dirty="0"/>
            </a:p>
          </p:txBody>
        </p:sp>
        <p:sp>
          <p:nvSpPr>
            <p:cNvPr id="7" name="한쪽 모서리는 잘리고 다른 쪽 모서리는 둥근 사각형 6"/>
            <p:cNvSpPr/>
            <p:nvPr/>
          </p:nvSpPr>
          <p:spPr>
            <a:xfrm>
              <a:off x="4483102" y="2523129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4</a:t>
              </a:r>
              <a:endParaRPr lang="ko-KR" altLang="en-US" sz="800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7504" y="4861209"/>
            <a:ext cx="8917226" cy="157139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개요 </a:t>
            </a:r>
            <a:r>
              <a:rPr lang="en-US" altLang="ko-KR" sz="800" b="1" dirty="0" smtClean="0">
                <a:latin typeface="+mn-ea"/>
              </a:rPr>
              <a:t>]</a:t>
            </a:r>
            <a:r>
              <a:rPr lang="en-US" altLang="ko-KR" sz="800" dirty="0" smtClean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ko-KR" altLang="en-US" sz="800" dirty="0" smtClean="0">
                <a:latin typeface="+mn-ea"/>
              </a:rPr>
              <a:t>주기 테스트 이력을 조회하는 화면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 smtClean="0">
                <a:latin typeface="+mn-ea"/>
              </a:rPr>
              <a:t>조회 항목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err="1">
                <a:latin typeface="+mn-ea"/>
              </a:rPr>
              <a:t>콤보박스</a:t>
            </a:r>
            <a:r>
              <a:rPr lang="ko-KR" altLang="en-US" sz="800" dirty="0">
                <a:latin typeface="+mn-ea"/>
              </a:rPr>
              <a:t> 항목 </a:t>
            </a:r>
            <a:r>
              <a:rPr lang="ko-KR" altLang="en-US" sz="800" dirty="0" err="1">
                <a:latin typeface="+mn-ea"/>
              </a:rPr>
              <a:t>변경시</a:t>
            </a:r>
            <a:r>
              <a:rPr lang="ko-KR" altLang="en-US" sz="800" dirty="0">
                <a:latin typeface="+mn-ea"/>
              </a:rPr>
              <a:t> 자동 조회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-. 2) </a:t>
            </a:r>
            <a:r>
              <a:rPr lang="ko-KR" altLang="en-US" sz="800" dirty="0">
                <a:latin typeface="+mn-ea"/>
              </a:rPr>
              <a:t>버튼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조회 </a:t>
            </a:r>
            <a:r>
              <a:rPr lang="en-US" altLang="ko-KR" sz="800" dirty="0" smtClean="0">
                <a:latin typeface="+mn-ea"/>
              </a:rPr>
              <a:t>: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결과 조회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엑셀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조회 결과를 엑셀로 출력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3) </a:t>
            </a:r>
            <a:r>
              <a:rPr lang="ko-KR" altLang="en-US" sz="800" dirty="0" smtClean="0">
                <a:latin typeface="+mn-ea"/>
              </a:rPr>
              <a:t>조회 결과 </a:t>
            </a:r>
            <a:r>
              <a:rPr lang="ko-KR" altLang="en-US" sz="800" dirty="0" err="1" smtClean="0">
                <a:latin typeface="+mn-ea"/>
              </a:rPr>
              <a:t>그리드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행 </a:t>
            </a:r>
            <a:r>
              <a:rPr lang="ko-KR" altLang="en-US" sz="800" dirty="0" err="1" smtClean="0">
                <a:latin typeface="+mn-ea"/>
              </a:rPr>
              <a:t>클릭시</a:t>
            </a:r>
            <a:r>
              <a:rPr lang="ko-KR" altLang="en-US" sz="800" dirty="0" smtClean="0">
                <a:latin typeface="+mn-ea"/>
              </a:rPr>
              <a:t> 선택된 행의 하이라이트 기능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4) </a:t>
            </a:r>
            <a:r>
              <a:rPr lang="ko-KR" altLang="en-US" sz="800" dirty="0" err="1" smtClean="0">
                <a:latin typeface="+mn-ea"/>
              </a:rPr>
              <a:t>페이징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페이지 선택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행의 개수 선택 가능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50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라인정지 이력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861209"/>
            <a:ext cx="8917226" cy="157139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개요 </a:t>
            </a:r>
            <a:r>
              <a:rPr lang="en-US" altLang="ko-KR" sz="800" b="1" dirty="0" smtClean="0">
                <a:latin typeface="+mn-ea"/>
              </a:rPr>
              <a:t>]</a:t>
            </a:r>
            <a:r>
              <a:rPr lang="en-US" altLang="ko-KR" sz="800" dirty="0" smtClean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ko-KR" altLang="en-US" sz="800" dirty="0" smtClean="0">
                <a:latin typeface="+mn-ea"/>
              </a:rPr>
              <a:t>라인정지 이력을 조회하는 화면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 smtClean="0">
                <a:latin typeface="+mn-ea"/>
              </a:rPr>
              <a:t>조회 항목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err="1">
                <a:latin typeface="+mn-ea"/>
              </a:rPr>
              <a:t>콤보박스</a:t>
            </a:r>
            <a:r>
              <a:rPr lang="ko-KR" altLang="en-US" sz="800" dirty="0">
                <a:latin typeface="+mn-ea"/>
              </a:rPr>
              <a:t> 항목 </a:t>
            </a:r>
            <a:r>
              <a:rPr lang="ko-KR" altLang="en-US" sz="800" dirty="0" err="1">
                <a:latin typeface="+mn-ea"/>
              </a:rPr>
              <a:t>변경시</a:t>
            </a:r>
            <a:r>
              <a:rPr lang="ko-KR" altLang="en-US" sz="800" dirty="0">
                <a:latin typeface="+mn-ea"/>
              </a:rPr>
              <a:t> 자동 조회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-. 2) </a:t>
            </a:r>
            <a:r>
              <a:rPr lang="ko-KR" altLang="en-US" sz="800" dirty="0">
                <a:latin typeface="+mn-ea"/>
              </a:rPr>
              <a:t>버튼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조회 </a:t>
            </a:r>
            <a:r>
              <a:rPr lang="en-US" altLang="ko-KR" sz="800" dirty="0" smtClean="0">
                <a:latin typeface="+mn-ea"/>
              </a:rPr>
              <a:t>: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결과 조회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엑셀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조회 결과를 엑셀로 출력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3) </a:t>
            </a:r>
            <a:r>
              <a:rPr lang="ko-KR" altLang="en-US" sz="800" dirty="0" smtClean="0">
                <a:latin typeface="+mn-ea"/>
              </a:rPr>
              <a:t>조회 결과 </a:t>
            </a:r>
            <a:r>
              <a:rPr lang="ko-KR" altLang="en-US" sz="800" dirty="0" err="1" smtClean="0">
                <a:latin typeface="+mn-ea"/>
              </a:rPr>
              <a:t>그리드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행 </a:t>
            </a:r>
            <a:r>
              <a:rPr lang="ko-KR" altLang="en-US" sz="800" dirty="0" err="1" smtClean="0">
                <a:latin typeface="+mn-ea"/>
              </a:rPr>
              <a:t>클릭시</a:t>
            </a:r>
            <a:r>
              <a:rPr lang="ko-KR" altLang="en-US" sz="800" dirty="0" smtClean="0">
                <a:latin typeface="+mn-ea"/>
              </a:rPr>
              <a:t> 선택된 행의 하이라이트 기능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4) </a:t>
            </a:r>
            <a:r>
              <a:rPr lang="ko-KR" altLang="en-US" sz="800" dirty="0" err="1" smtClean="0">
                <a:latin typeface="+mn-ea"/>
              </a:rPr>
              <a:t>페이징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페이지 선택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행의 개수 선택 가능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41521" y="776900"/>
            <a:ext cx="7660958" cy="3908489"/>
            <a:chOff x="741521" y="776900"/>
            <a:chExt cx="7660958" cy="3908489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21" y="776900"/>
              <a:ext cx="7660958" cy="3908489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한쪽 모서리는 잘리고 다른 쪽 모서리는 둥근 사각형 4"/>
            <p:cNvSpPr/>
            <p:nvPr/>
          </p:nvSpPr>
          <p:spPr>
            <a:xfrm>
              <a:off x="1963361" y="1564743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1</a:t>
              </a:r>
              <a:endParaRPr lang="ko-KR" altLang="en-US" sz="800" b="1" dirty="0"/>
            </a:p>
          </p:txBody>
        </p:sp>
        <p:sp>
          <p:nvSpPr>
            <p:cNvPr id="6" name="한쪽 모서리는 잘리고 다른 쪽 모서리는 둥근 사각형 5"/>
            <p:cNvSpPr/>
            <p:nvPr/>
          </p:nvSpPr>
          <p:spPr>
            <a:xfrm>
              <a:off x="6284290" y="1540890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sp>
          <p:nvSpPr>
            <p:cNvPr id="7" name="한쪽 모서리는 잘리고 다른 쪽 모서리는 둥근 사각형 6"/>
            <p:cNvSpPr/>
            <p:nvPr/>
          </p:nvSpPr>
          <p:spPr>
            <a:xfrm>
              <a:off x="1963361" y="1949983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</a:t>
              </a:r>
              <a:endParaRPr lang="ko-KR" altLang="en-US" sz="800" b="1" dirty="0"/>
            </a:p>
          </p:txBody>
        </p:sp>
        <p:sp>
          <p:nvSpPr>
            <p:cNvPr id="8" name="한쪽 모서리는 잘리고 다른 쪽 모서리는 둥근 사각형 7"/>
            <p:cNvSpPr/>
            <p:nvPr/>
          </p:nvSpPr>
          <p:spPr>
            <a:xfrm>
              <a:off x="4483102" y="2205089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4</a:t>
              </a:r>
              <a:endParaRPr lang="ko-KR" altLang="en-US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3963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1641</TotalTime>
  <Words>1036</Words>
  <Application>Microsoft Office PowerPoint</Application>
  <PresentationFormat>화면 슬라이드 쇼(4:3)</PresentationFormat>
  <Paragraphs>379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목차</vt:lpstr>
      <vt:lpstr>로그인 </vt:lpstr>
      <vt:lpstr>메인 </vt:lpstr>
      <vt:lpstr>체결결과 통계 </vt:lpstr>
      <vt:lpstr>체결결과 상세보기 </vt:lpstr>
      <vt:lpstr>체결결과 이력 </vt:lpstr>
      <vt:lpstr>주기 테스트 결과 </vt:lpstr>
      <vt:lpstr>라인정지 이력 </vt:lpstr>
      <vt:lpstr>Line 차트 </vt:lpstr>
      <vt:lpstr>Faulty 차트 </vt:lpstr>
      <vt:lpstr>X Bar-R 차트 </vt:lpstr>
      <vt:lpstr>툴 </vt:lpstr>
      <vt:lpstr>툴 – 팝업 </vt:lpstr>
      <vt:lpstr>작업 번호 </vt:lpstr>
      <vt:lpstr>작업 번호 – 팝업  </vt:lpstr>
      <vt:lpstr>차종 </vt:lpstr>
      <vt:lpstr>라인 </vt:lpstr>
      <vt:lpstr>작업조 </vt:lpstr>
      <vt:lpstr>주기테스트 아이템 </vt:lpstr>
      <vt:lpstr>사용자 </vt:lpstr>
      <vt:lpstr>프로그램 &amp; 프로세스 </vt:lpstr>
      <vt:lpstr>프로그램 &amp; 프로세스 – 팝업 </vt:lpstr>
      <vt:lpstr>공통코드 </vt:lpstr>
      <vt:lpstr>공통코드 – 팝업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ohs</dc:creator>
  <cp:lastModifiedBy>ohs</cp:lastModifiedBy>
  <cp:revision>113</cp:revision>
  <dcterms:created xsi:type="dcterms:W3CDTF">2015-03-17T04:40:48Z</dcterms:created>
  <dcterms:modified xsi:type="dcterms:W3CDTF">2015-03-27T06:36:56Z</dcterms:modified>
</cp:coreProperties>
</file>