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9" r:id="rId4"/>
    <p:sldId id="294" r:id="rId5"/>
    <p:sldId id="280" r:id="rId6"/>
    <p:sldId id="290" r:id="rId7"/>
    <p:sldId id="293" r:id="rId8"/>
    <p:sldId id="260" r:id="rId9"/>
    <p:sldId id="291" r:id="rId10"/>
    <p:sldId id="281" r:id="rId11"/>
    <p:sldId id="262" r:id="rId12"/>
    <p:sldId id="295" r:id="rId13"/>
    <p:sldId id="283" r:id="rId14"/>
    <p:sldId id="284" r:id="rId15"/>
    <p:sldId id="285" r:id="rId16"/>
    <p:sldId id="269" r:id="rId17"/>
    <p:sldId id="288" r:id="rId18"/>
    <p:sldId id="289" r:id="rId19"/>
    <p:sldId id="296" r:id="rId20"/>
    <p:sldId id="298" r:id="rId21"/>
    <p:sldId id="287" r:id="rId22"/>
    <p:sldId id="299" r:id="rId23"/>
    <p:sldId id="300" r:id="rId24"/>
    <p:sldId id="301" r:id="rId25"/>
    <p:sldId id="302" r:id="rId26"/>
    <p:sldId id="258" r:id="rId27"/>
  </p:sldIdLst>
  <p:sldSz cx="12192000" cy="6858000"/>
  <p:notesSz cx="6858000" cy="9144000"/>
  <p:embeddedFontLst>
    <p:embeddedFont>
      <p:font typeface="HY헤드라인M" panose="02030600000101010101" pitchFamily="18" charset="-127"/>
      <p:regular r:id="rId29"/>
    </p:embeddedFont>
    <p:embeddedFont>
      <p:font typeface="마루 부리 중간" panose="020B0600000101010101" pitchFamily="50" charset="-127"/>
      <p:regular r:id="rId30"/>
    </p:embeddedFont>
    <p:embeddedFont>
      <p:font typeface="마루 부리 굵은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E792A"/>
    <a:srgbClr val="448458"/>
    <a:srgbClr val="D4E07C"/>
    <a:srgbClr val="CCE49A"/>
    <a:srgbClr val="FFCCCC"/>
    <a:srgbClr val="F5ECD3"/>
    <a:srgbClr val="9CD4C9"/>
    <a:srgbClr val="A4E1A5"/>
    <a:srgbClr val="75E0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75" autoAdjust="0"/>
  </p:normalViewPr>
  <p:slideViewPr>
    <p:cSldViewPr snapToGrid="0" showGuides="1">
      <p:cViewPr varScale="1">
        <p:scale>
          <a:sx n="107" d="100"/>
          <a:sy n="107" d="100"/>
        </p:scale>
        <p:origin x="75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F13F-6AE1-4B40-B453-A57571FBF809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0A323-91D6-45E1-B553-D879691DD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441CBA-2DB1-4674-AAA0-3CC73BF9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0A2F268-7932-4C9C-9716-384E1F77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4EA29AD-15C5-4018-BDB1-DF81B05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35C60B-731E-406A-AE0E-2CB315D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9E4C68-1B63-4FBC-B4C6-6492DA16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C08B52-2807-431C-88B3-839F946E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7049307-62EB-4473-8458-5AE59590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FF84B6-5EC2-455E-86DB-9F674099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FAA56DE-AB2F-460E-B65A-C0ACA396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1FE578-DB8E-4777-9018-800ADDE2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4FDEE8B-57ED-498D-BA7A-6374B0456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95DE371-77FC-4AE7-9870-337C1659C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797056-4EEC-446C-B1B7-5A70B14A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505905-40AC-4677-B37E-99B99E8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596500-271A-43AF-8AA4-FEDEABD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73E561-5785-43E4-B0C7-D107299E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159CC2-18DC-4186-91FA-28101F59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7CD2E5-730C-4097-B8B3-C6E6F44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F3305E4-8572-410B-BE2A-0C1C2081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D4D60F-6268-4B76-B0F4-87C9BA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9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BB5367-CD3C-4B44-8B73-7F79A3D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6BA4F4-E0CF-4CA8-B644-E722A64C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42103F-F834-4A54-89FB-2570F8A3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14901D-2C99-4A97-A590-2ECA322D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60D25E2-0B21-429F-9315-68137A2E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37FCDB-331B-4F22-84EE-94C4BAD2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AFAADC-D695-4517-94E8-0EE3A09B7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A96764-504C-46E8-A459-F4A40DB0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860A8DE-CAA2-4A41-B977-C723C9DA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1ABFCC-0716-4EA3-AC1E-CA41B422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B34A56-E9E1-4477-A0A7-9030B09E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888582-D010-48D1-AAAC-B5B1B721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9C9B16-580D-43C4-9B68-A72E8C4C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291C7E8-18C8-491B-97BC-3FC36ED6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AD3591A-480B-484B-90AD-DC922785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76A84E2-4933-40C6-8F8C-2D8D2F7E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F6AE9F1-FE90-4F9F-A702-2ADB5D3E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CB8DFC0-2129-4FB9-853D-F22088DC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5D9D317-8CD2-4584-8B1A-DEE3B44A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325176-1A89-43E5-A6B5-1F96CE5E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8F2FCB-1FB5-4858-82DF-E1DFCDF0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B4F2559-53AF-45D2-BF20-56A12F1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922DFBF-EB8D-4736-AE33-7A736C3C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1336E3E-D053-4DCE-87BC-FA069C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31AAA7C-75B0-4DC8-A641-22B071B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1D1C698-D6F5-4E09-83FC-CF40700B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8D2AF6-591D-4AFF-93A4-3ED4EC79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37534-6C60-46CB-9CFB-5BF7AF01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D5D3ADB-B582-4706-9B3E-3EFAEE6F3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AFACCDB-909F-4A05-ADDE-0F4E2EB8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C970BC2-41B2-488B-9591-8F3CC725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7B76F7-EF7B-4A6C-B0CC-A5A9AE1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591E56-AB50-4892-9B1C-C8F04180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CE14A1A-B13B-420D-964A-F48A4E8F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544F4B5-F97C-45BB-B3E3-B9EFA867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4A74E9-8922-4206-B9B2-FEF03087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E59FF39-2DE7-4ADF-B397-C01AE2E4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C9FA3F1-9628-4BDE-BD64-2908D868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F19B8F6-F283-4EDD-8366-8BAECC4B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E9FD2F-416F-4FD0-A96C-833585C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59783B-D195-495A-8418-EA1064AD9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2DDCD-4E62-46A1-B4CB-E5BF3093BBA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225865-0E8E-4067-A52F-793FDB74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33C910-7E2D-4263-8383-2E463732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9C95-EFA2-4088-A832-A5B0AE7C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74303C-2602-46D9-A13A-2BC13C1A3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74DFCDD-CAAA-470D-A7C0-D83A4BEA1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D9297B-FBDF-43A1-A079-EBD1A8D217DE}"/>
              </a:ext>
            </a:extLst>
          </p:cNvPr>
          <p:cNvCxnSpPr>
            <a:cxnSpLocks/>
          </p:cNvCxnSpPr>
          <p:nvPr/>
        </p:nvCxnSpPr>
        <p:spPr>
          <a:xfrm>
            <a:off x="749300" y="3124200"/>
            <a:ext cx="38989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작은 꽃 잔가지">
            <a:extLst>
              <a:ext uri="{FF2B5EF4-FFF2-40B4-BE49-F238E27FC236}">
                <a16:creationId xmlns="" xmlns:a16="http://schemas.microsoft.com/office/drawing/2014/main" id="{45168B7D-13A5-401D-9059-9DB0C24181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" y="1968500"/>
            <a:ext cx="1854200" cy="185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AF437A-17A0-435B-BD98-58D80D550601}"/>
              </a:ext>
            </a:extLst>
          </p:cNvPr>
          <p:cNvSpPr txBox="1"/>
          <p:nvPr/>
        </p:nvSpPr>
        <p:spPr>
          <a:xfrm>
            <a:off x="1400959" y="2942229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E792A"/>
                </a:solidFill>
                <a:latin typeface="+mj-ea"/>
                <a:ea typeface="+mj-ea"/>
              </a:rPr>
              <a:t>COSMETIC WARRIORS</a:t>
            </a:r>
            <a:endParaRPr lang="ko-KR" altLang="en-US" sz="2000" dirty="0">
              <a:solidFill>
                <a:srgbClr val="4E792A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B9B35D-0E3E-4949-A450-C4A11E1F69BB}"/>
              </a:ext>
            </a:extLst>
          </p:cNvPr>
          <p:cNvSpPr txBox="1"/>
          <p:nvPr/>
        </p:nvSpPr>
        <p:spPr>
          <a:xfrm>
            <a:off x="711200" y="3379283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SAVE SKIN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0274" y="5277853"/>
            <a:ext cx="1780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고영승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박창율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서은경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err="1" smtClean="0">
                <a:solidFill>
                  <a:srgbClr val="448458"/>
                </a:solidFill>
                <a:latin typeface="+mj-ea"/>
                <a:ea typeface="+mj-ea"/>
              </a:rPr>
              <a:t>조도성</a:t>
            </a:r>
            <a:endParaRPr lang="en-US" altLang="ko-KR" dirty="0">
              <a:solidFill>
                <a:srgbClr val="448458"/>
              </a:solidFill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5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81772"/>
              </p:ext>
            </p:extLst>
          </p:nvPr>
        </p:nvGraphicFramePr>
        <p:xfrm>
          <a:off x="685804" y="1259154"/>
          <a:ext cx="10854263" cy="510190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91729"/>
                <a:gridCol w="1693334"/>
                <a:gridCol w="946150"/>
                <a:gridCol w="946150"/>
                <a:gridCol w="946150"/>
                <a:gridCol w="946150"/>
                <a:gridCol w="946150"/>
                <a:gridCol w="946150"/>
                <a:gridCol w="946150"/>
                <a:gridCol w="946150"/>
              </a:tblGrid>
              <a:tr h="639577">
                <a:tc rowSpan="2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+mn-ea"/>
                          <a:ea typeface="+mn-ea"/>
                        </a:rPr>
                        <a:t>활동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62230" algn="ctr">
                        <a:spcBef>
                          <a:spcPts val="79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sz="1200" dirty="0" smtClean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1595" algn="ctr">
                        <a:spcBef>
                          <a:spcPts val="79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2~4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주차</a:t>
                      </a:r>
                      <a:endParaRPr lang="ko-KR" sz="1200" dirty="0" smtClean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2230" algn="ctr">
                        <a:spcBef>
                          <a:spcPts val="79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5~7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주차</a:t>
                      </a:r>
                      <a:endParaRPr lang="ko-KR" sz="12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5/2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5/6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5/9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5/20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5/27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6/3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6/10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6/17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rowSpan="2">
                  <a:txBody>
                    <a:bodyPr/>
                    <a:lstStyle/>
                    <a:p>
                      <a:pPr marL="62865" marR="58420" algn="ctr">
                        <a:lnSpc>
                          <a:spcPct val="12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ko-KR" sz="1000" spc="-70" dirty="0">
                          <a:effectLst/>
                          <a:latin typeface="+mn-ea"/>
                          <a:ea typeface="+mn-ea"/>
                        </a:rPr>
                        <a:t>계</a:t>
                      </a:r>
                      <a:r>
                        <a:rPr lang="ko-KR" sz="1000" spc="-2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spc="-70" dirty="0">
                          <a:effectLst/>
                          <a:latin typeface="+mn-ea"/>
                          <a:ea typeface="+mn-ea"/>
                        </a:rPr>
                        <a:t>획</a:t>
                      </a:r>
                      <a:r>
                        <a:rPr lang="ko-KR" sz="1000" spc="-2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spc="-7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1000" spc="-385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프로젝트 계획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vMerge="1">
                  <a:txBody>
                    <a:bodyPr/>
                    <a:lstStyle/>
                    <a:p>
                      <a:pPr marL="62865" marR="58420">
                        <a:lnSpc>
                          <a:spcPct val="12000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  <a:endParaRPr lang="en-US" altLang="ko-KR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rowSpan="3">
                  <a:txBody>
                    <a:bodyPr/>
                    <a:lstStyle/>
                    <a:p>
                      <a:pPr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UI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설계 및 구현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레이아웃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페이지 구성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vMerge="1">
                  <a:txBody>
                    <a:bodyPr/>
                    <a:lstStyle/>
                    <a:p>
                      <a:pPr marL="62865"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기능 구현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rowSpan="2">
                  <a:txBody>
                    <a:bodyPr/>
                    <a:lstStyle/>
                    <a:p>
                      <a:pPr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DB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설계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DB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구현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>
                  <a:txBody>
                    <a:bodyPr/>
                    <a:lstStyle/>
                    <a:p>
                      <a:pPr algn="ctr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서버 구현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통합 서버 구현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>
                  <a:txBody>
                    <a:bodyPr/>
                    <a:lstStyle/>
                    <a:p>
                      <a:pPr marL="62865"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테스트 및 오류 수정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511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통합 테스트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7030A0"/>
                    </a:solidFill>
                  </a:tcPr>
                </a:tc>
              </a:tr>
              <a:tr h="392966">
                <a:tc rowSpan="2">
                  <a:txBody>
                    <a:bodyPr/>
                    <a:lstStyle/>
                    <a:p>
                      <a:pPr marL="155575" algn="ctr"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보고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sz="1000" spc="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중간</a:t>
                      </a:r>
                      <a:r>
                        <a:rPr lang="ko-KR" sz="1000" spc="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발표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</a:tr>
              <a:tr h="39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ts val="1025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sz="1000" spc="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sz="1000" spc="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+mn-ea"/>
                          <a:ea typeface="+mn-ea"/>
                        </a:rPr>
                        <a:t>발표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747D487-185F-41DA-BA1F-866F8B51E6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7020DBF-BD67-40D2-9056-5590E748F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42753F-90CA-45D5-9C75-1E6EE1B28EB2}"/>
              </a:ext>
            </a:extLst>
          </p:cNvPr>
          <p:cNvSpPr txBox="1"/>
          <p:nvPr/>
        </p:nvSpPr>
        <p:spPr>
          <a:xfrm>
            <a:off x="6643436" y="123303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FBE9FF-E6BB-4A5C-91A1-F077E3488BB4}"/>
              </a:ext>
            </a:extLst>
          </p:cNvPr>
          <p:cNvSpPr txBox="1"/>
          <p:nvPr/>
        </p:nvSpPr>
        <p:spPr>
          <a:xfrm>
            <a:off x="6643436" y="1820833"/>
            <a:ext cx="3656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테이블 구성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 flipV="1">
            <a:off x="3735971" y="964531"/>
            <a:ext cx="4318138" cy="67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5471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8458"/>
                </a:solidFill>
                <a:latin typeface="+mj-ea"/>
                <a:ea typeface="+mj-ea"/>
              </a:rPr>
              <a:t>COSMETIC WARRIOR</a:t>
            </a:r>
            <a:endParaRPr lang="ko-KR" altLang="en-US" sz="2400" dirty="0">
              <a:solidFill>
                <a:srgbClr val="448458"/>
              </a:solidFill>
              <a:latin typeface="+mj-ea"/>
              <a:ea typeface="+mj-ea"/>
            </a:endParaRPr>
          </a:p>
        </p:txBody>
      </p:sp>
      <p:pic>
        <p:nvPicPr>
          <p:cNvPr id="14" name="그래픽 9" descr="작은 꽃 잔가지">
            <a:extLst>
              <a:ext uri="{FF2B5EF4-FFF2-40B4-BE49-F238E27FC236}">
                <a16:creationId xmlns=""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60000"/>
              </a:schemeClr>
            </a:gs>
            <a:gs pos="68000">
              <a:srgbClr val="9CD4C9">
                <a:alpha val="30000"/>
              </a:srgbClr>
            </a:gs>
            <a:gs pos="32000">
              <a:schemeClr val="accent2">
                <a:alpha val="50000"/>
              </a:schemeClr>
            </a:gs>
            <a:gs pos="97000">
              <a:schemeClr val="accent6">
                <a:alpha val="3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7" y="1091773"/>
            <a:ext cx="8790276" cy="54130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다이어그램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8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59" y="1740709"/>
            <a:ext cx="6849979" cy="384194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테이블 구성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99" y="1911346"/>
            <a:ext cx="4299953" cy="3639222"/>
          </a:xfrm>
          <a:prstGeom prst="rect">
            <a:avLst/>
          </a:prstGeom>
          <a:solidFill>
            <a:srgbClr val="CCE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62626"/>
                </a:solidFill>
              </a:rPr>
              <a:t>USER </a:t>
            </a:r>
            <a:r>
              <a:rPr lang="ko-KR" altLang="en-US" dirty="0" smtClean="0">
                <a:solidFill>
                  <a:srgbClr val="262626"/>
                </a:solidFill>
              </a:rPr>
              <a:t>테이블</a:t>
            </a:r>
            <a:r>
              <a:rPr lang="en-US" altLang="ko-KR" dirty="0" smtClean="0">
                <a:solidFill>
                  <a:srgbClr val="262626"/>
                </a:solidFill>
              </a:rPr>
              <a:t>(</a:t>
            </a:r>
            <a:r>
              <a:rPr lang="ko-KR" altLang="en-US" dirty="0" smtClean="0">
                <a:solidFill>
                  <a:srgbClr val="262626"/>
                </a:solidFill>
              </a:rPr>
              <a:t>로그인 관리</a:t>
            </a:r>
            <a:r>
              <a:rPr lang="en-US" altLang="ko-KR" dirty="0" smtClean="0">
                <a:solidFill>
                  <a:srgbClr val="262626"/>
                </a:solidFill>
              </a:rPr>
              <a:t>)</a:t>
            </a:r>
            <a:endParaRPr lang="ko-KR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1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테이블 구성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99" y="1911346"/>
            <a:ext cx="4299953" cy="3639222"/>
          </a:xfrm>
          <a:prstGeom prst="rect">
            <a:avLst/>
          </a:prstGeom>
          <a:solidFill>
            <a:srgbClr val="CCE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62626"/>
                </a:solidFill>
              </a:rPr>
              <a:t>TBL_BOARD </a:t>
            </a:r>
            <a:r>
              <a:rPr lang="ko-KR" altLang="en-US" dirty="0" smtClean="0">
                <a:solidFill>
                  <a:srgbClr val="262626"/>
                </a:solidFill>
              </a:rPr>
              <a:t>테이블</a:t>
            </a:r>
            <a:r>
              <a:rPr lang="en-US" altLang="ko-KR" dirty="0" smtClean="0">
                <a:solidFill>
                  <a:srgbClr val="262626"/>
                </a:solidFill>
              </a:rPr>
              <a:t>(</a:t>
            </a:r>
            <a:r>
              <a:rPr lang="ko-KR" altLang="en-US" dirty="0" smtClean="0">
                <a:solidFill>
                  <a:srgbClr val="262626"/>
                </a:solidFill>
              </a:rPr>
              <a:t>게시판 관련</a:t>
            </a:r>
            <a:r>
              <a:rPr lang="en-US" altLang="ko-KR" dirty="0" smtClean="0">
                <a:solidFill>
                  <a:srgbClr val="262626"/>
                </a:solidFill>
              </a:rPr>
              <a:t>)</a:t>
            </a:r>
            <a:endParaRPr lang="ko-KR" altLang="en-US" dirty="0">
              <a:solidFill>
                <a:srgbClr val="26262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50" y="1764762"/>
            <a:ext cx="5031865" cy="38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F42DAAF-FEEA-4810-8BD9-CBCC2BDCD2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F80D975-3084-4045-B4A7-2B70A583D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3F25E3-290A-425C-BB26-95CC7B45FB13}"/>
              </a:ext>
            </a:extLst>
          </p:cNvPr>
          <p:cNvSpPr txBox="1"/>
          <p:nvPr/>
        </p:nvSpPr>
        <p:spPr>
          <a:xfrm>
            <a:off x="6643436" y="123303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9F61D1-28CC-4F23-8094-2D2C1C4B090C}"/>
              </a:ext>
            </a:extLst>
          </p:cNvPr>
          <p:cNvSpPr txBox="1"/>
          <p:nvPr/>
        </p:nvSpPr>
        <p:spPr>
          <a:xfrm>
            <a:off x="6643436" y="1820833"/>
            <a:ext cx="4102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 flipV="1">
            <a:off x="3735971" y="964531"/>
            <a:ext cx="4318138" cy="67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62869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8458"/>
                </a:solidFill>
                <a:latin typeface="+mj-ea"/>
                <a:ea typeface="+mj-ea"/>
              </a:rPr>
              <a:t>COSMETIC WARRIOR</a:t>
            </a:r>
            <a:endParaRPr lang="ko-KR" altLang="en-US" sz="2400" dirty="0">
              <a:solidFill>
                <a:srgbClr val="448458"/>
              </a:solidFill>
              <a:latin typeface="+mj-ea"/>
              <a:ea typeface="+mj-ea"/>
            </a:endParaRPr>
          </a:p>
        </p:txBody>
      </p:sp>
      <p:pic>
        <p:nvPicPr>
          <p:cNvPr id="15" name="그래픽 9" descr="작은 꽃 잔가지">
            <a:extLst>
              <a:ext uri="{FF2B5EF4-FFF2-40B4-BE49-F238E27FC236}">
                <a16:creationId xmlns=""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21" y="2953284"/>
            <a:ext cx="4112842" cy="1994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0" y="4307925"/>
            <a:ext cx="2677029" cy="12917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7" y="2901259"/>
            <a:ext cx="2655102" cy="12846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46" y="5695652"/>
            <a:ext cx="1792237" cy="10113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88" y="1034972"/>
            <a:ext cx="2660748" cy="12818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30" y="1054886"/>
            <a:ext cx="2643524" cy="12818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03" y="5688183"/>
            <a:ext cx="1948574" cy="10187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25" y="3271216"/>
            <a:ext cx="2660748" cy="12832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60" y="5688184"/>
            <a:ext cx="1599082" cy="101878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567704" y="2416348"/>
            <a:ext cx="23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리콜</a:t>
            </a:r>
            <a:r>
              <a:rPr lang="en-US" altLang="ko-KR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화장품 업체 정보</a:t>
            </a:r>
            <a:endParaRPr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5639222" y="5004022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rgbClr val="FF0000"/>
                </a:solidFill>
                <a:latin typeface="+mj-ea"/>
                <a:ea typeface="+mj-ea"/>
              </a:rPr>
              <a:t>메인페이지</a:t>
            </a:r>
            <a:endParaRPr lang="ko-KR" altLang="en-US" b="1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2029418" y="1325116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자유게시판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9859942" y="2883012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마이프로필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7362602" y="5219699"/>
            <a:ext cx="17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04874" y="2967216"/>
            <a:ext cx="812800" cy="22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96182" y="2970572"/>
            <a:ext cx="314036" cy="22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79009" y="2967215"/>
            <a:ext cx="314036" cy="22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03968" y="2935248"/>
            <a:ext cx="314036" cy="22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52108" y="4301101"/>
            <a:ext cx="1894599" cy="501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95945" y="4301101"/>
            <a:ext cx="965200" cy="501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152127" y="3548415"/>
            <a:ext cx="2212718" cy="248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44" idx="0"/>
            <a:endCxn id="12" idx="3"/>
          </p:cNvCxnSpPr>
          <p:nvPr/>
        </p:nvCxnSpPr>
        <p:spPr>
          <a:xfrm rot="16200000" flipH="1" flipV="1">
            <a:off x="4185520" y="1817845"/>
            <a:ext cx="576384" cy="2875125"/>
          </a:xfrm>
          <a:prstGeom prst="bentConnector4">
            <a:avLst>
              <a:gd name="adj1" fmla="val -39661"/>
              <a:gd name="adj2" fmla="val 76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5" idx="0"/>
            <a:endCxn id="15" idx="2"/>
          </p:cNvCxnSpPr>
          <p:nvPr/>
        </p:nvCxnSpPr>
        <p:spPr>
          <a:xfrm rot="16200000" flipV="1">
            <a:off x="5294170" y="1711542"/>
            <a:ext cx="633852" cy="18842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6" idx="0"/>
            <a:endCxn id="17" idx="1"/>
          </p:cNvCxnSpPr>
          <p:nvPr/>
        </p:nvCxnSpPr>
        <p:spPr>
          <a:xfrm rot="16200000" flipH="1">
            <a:off x="7617661" y="2285580"/>
            <a:ext cx="945629" cy="2308898"/>
          </a:xfrm>
          <a:prstGeom prst="bentConnector4">
            <a:avLst>
              <a:gd name="adj1" fmla="val -24174"/>
              <a:gd name="adj2" fmla="val 75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19" idx="0"/>
          </p:cNvCxnSpPr>
          <p:nvPr/>
        </p:nvCxnSpPr>
        <p:spPr>
          <a:xfrm rot="16200000" flipH="1">
            <a:off x="6613827" y="3917509"/>
            <a:ext cx="2663979" cy="877370"/>
          </a:xfrm>
          <a:prstGeom prst="bentConnector3">
            <a:avLst>
              <a:gd name="adj1" fmla="val 354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7" idx="2"/>
            <a:endCxn id="16" idx="0"/>
          </p:cNvCxnSpPr>
          <p:nvPr/>
        </p:nvCxnSpPr>
        <p:spPr>
          <a:xfrm flipH="1">
            <a:off x="10547590" y="4554472"/>
            <a:ext cx="27709" cy="113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79" y="1050080"/>
            <a:ext cx="1841691" cy="1291447"/>
          </a:xfrm>
          <a:prstGeom prst="rect">
            <a:avLst/>
          </a:prstGeom>
        </p:spPr>
      </p:pic>
      <p:cxnSp>
        <p:nvCxnSpPr>
          <p:cNvPr id="62" name="직선 화살표 연결선 61"/>
          <p:cNvCxnSpPr/>
          <p:nvPr/>
        </p:nvCxnSpPr>
        <p:spPr>
          <a:xfrm>
            <a:off x="6065917" y="1832368"/>
            <a:ext cx="251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347557" y="1832368"/>
            <a:ext cx="630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036149" y="3676073"/>
            <a:ext cx="2115978" cy="27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0800000" flipV="1">
            <a:off x="3011529" y="4541933"/>
            <a:ext cx="1691341" cy="3930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5400000" flipH="1" flipV="1">
            <a:off x="6797804" y="3156561"/>
            <a:ext cx="1953899" cy="3351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35472AD-93C5-4148-AAE4-D661D1EDCC2D}"/>
              </a:ext>
            </a:extLst>
          </p:cNvPr>
          <p:cNvSpPr txBox="1"/>
          <p:nvPr/>
        </p:nvSpPr>
        <p:spPr>
          <a:xfrm>
            <a:off x="1885671" y="5171441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연결해 리스트를 불러와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띄우고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 검색 기능 추가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43FB2222-236F-442D-90C2-75F783C945F2}"/>
              </a:ext>
            </a:extLst>
          </p:cNvPr>
          <p:cNvSpPr txBox="1"/>
          <p:nvPr/>
        </p:nvSpPr>
        <p:spPr>
          <a:xfrm>
            <a:off x="2481456" y="455598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업체 정보 조회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55" y="1743202"/>
            <a:ext cx="5319028" cy="2566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743203"/>
            <a:ext cx="5304614" cy="2566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35472AD-93C5-4148-AAE4-D661D1EDCC2D}"/>
              </a:ext>
            </a:extLst>
          </p:cNvPr>
          <p:cNvSpPr txBox="1"/>
          <p:nvPr/>
        </p:nvSpPr>
        <p:spPr>
          <a:xfrm>
            <a:off x="7450580" y="5171441"/>
            <a:ext cx="333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정보  페이지로 이동 처리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FB2222-236F-442D-90C2-75F783C945F2}"/>
              </a:ext>
            </a:extLst>
          </p:cNvPr>
          <p:cNvSpPr txBox="1"/>
          <p:nvPr/>
        </p:nvSpPr>
        <p:spPr>
          <a:xfrm>
            <a:off x="8046366" y="455598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리콜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업체 상세 조회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48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="" xmlns:a16="http://schemas.microsoft.com/office/drawing/2014/main" id="{62E4B351-C9FE-4C6F-A698-3D7CB6ED3F6D}"/>
              </a:ext>
            </a:extLst>
          </p:cNvPr>
          <p:cNvSpPr/>
          <p:nvPr/>
        </p:nvSpPr>
        <p:spPr>
          <a:xfrm>
            <a:off x="635991" y="157231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35472AD-93C5-4148-AAE4-D661D1EDCC2D}"/>
              </a:ext>
            </a:extLst>
          </p:cNvPr>
          <p:cNvSpPr txBox="1"/>
          <p:nvPr/>
        </p:nvSpPr>
        <p:spPr>
          <a:xfrm>
            <a:off x="768071" y="472810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가입 정보 작성 후 데이터베이스 전송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43FB2222-236F-442D-90C2-75F783C945F2}"/>
              </a:ext>
            </a:extLst>
          </p:cNvPr>
          <p:cNvSpPr txBox="1"/>
          <p:nvPr/>
        </p:nvSpPr>
        <p:spPr>
          <a:xfrm>
            <a:off x="1883227" y="41126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="" xmlns:a16="http://schemas.microsoft.com/office/drawing/2014/main" id="{6B95DADA-6E13-481F-9894-7FC12680BC87}"/>
              </a:ext>
            </a:extLst>
          </p:cNvPr>
          <p:cNvSpPr/>
          <p:nvPr/>
        </p:nvSpPr>
        <p:spPr>
          <a:xfrm>
            <a:off x="4313911" y="1572311"/>
            <a:ext cx="3525520" cy="229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="" xmlns:a16="http://schemas.microsoft.com/office/drawing/2014/main" id="{7A23DE0B-6DFA-436B-997E-34ABF8CBB82F}"/>
              </a:ext>
            </a:extLst>
          </p:cNvPr>
          <p:cNvSpPr txBox="1"/>
          <p:nvPr/>
        </p:nvSpPr>
        <p:spPr>
          <a:xfrm>
            <a:off x="4445991" y="4728100"/>
            <a:ext cx="339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가입 정보로 사이트 로그인 후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이용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5666945" y="41126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E8BC477A-CFC8-4E04-8F8D-D3AB957372B7}"/>
              </a:ext>
            </a:extLst>
          </p:cNvPr>
          <p:cNvSpPr/>
          <p:nvPr/>
        </p:nvSpPr>
        <p:spPr>
          <a:xfrm>
            <a:off x="7991831" y="157231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="" xmlns:a16="http://schemas.microsoft.com/office/drawing/2014/main" id="{363E526C-EE72-498F-A412-A4718EDAAD1A}"/>
              </a:ext>
            </a:extLst>
          </p:cNvPr>
          <p:cNvSpPr txBox="1"/>
          <p:nvPr/>
        </p:nvSpPr>
        <p:spPr>
          <a:xfrm>
            <a:off x="8123911" y="472810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가입 정보 일부 수정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4BDBCBD6-0375-446E-B068-C99B0FFA270C}"/>
              </a:ext>
            </a:extLst>
          </p:cNvPr>
          <p:cNvSpPr txBox="1"/>
          <p:nvPr/>
        </p:nvSpPr>
        <p:spPr>
          <a:xfrm>
            <a:off x="8998617" y="411264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 수정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23" y="1859366"/>
            <a:ext cx="3289935" cy="17200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7" y="1712142"/>
            <a:ext cx="3143327" cy="2002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91" y="1787473"/>
            <a:ext cx="3282028" cy="18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="" xmlns:a16="http://schemas.microsoft.com/office/drawing/2014/main" id="{62E4B351-C9FE-4C6F-A698-3D7CB6ED3F6D}"/>
              </a:ext>
            </a:extLst>
          </p:cNvPr>
          <p:cNvSpPr/>
          <p:nvPr/>
        </p:nvSpPr>
        <p:spPr>
          <a:xfrm>
            <a:off x="635991" y="1572310"/>
            <a:ext cx="5293754" cy="3156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35472AD-93C5-4148-AAE4-D661D1EDCC2D}"/>
              </a:ext>
            </a:extLst>
          </p:cNvPr>
          <p:cNvSpPr txBox="1"/>
          <p:nvPr/>
        </p:nvSpPr>
        <p:spPr>
          <a:xfrm>
            <a:off x="1439554" y="5740922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제한 없이 열람 가능한 게시판 기능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43FB2222-236F-442D-90C2-75F783C945F2}"/>
              </a:ext>
            </a:extLst>
          </p:cNvPr>
          <p:cNvSpPr txBox="1"/>
          <p:nvPr/>
        </p:nvSpPr>
        <p:spPr>
          <a:xfrm>
            <a:off x="2660508" y="51254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게시판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="" xmlns:a16="http://schemas.microsoft.com/office/drawing/2014/main" id="{6B95DADA-6E13-481F-9894-7FC12680BC87}"/>
              </a:ext>
            </a:extLst>
          </p:cNvPr>
          <p:cNvSpPr/>
          <p:nvPr/>
        </p:nvSpPr>
        <p:spPr>
          <a:xfrm>
            <a:off x="6216073" y="1572311"/>
            <a:ext cx="5606472" cy="315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="" xmlns:a16="http://schemas.microsoft.com/office/drawing/2014/main" id="{7A23DE0B-6DFA-436B-997E-34ABF8CBB82F}"/>
              </a:ext>
            </a:extLst>
          </p:cNvPr>
          <p:cNvSpPr txBox="1"/>
          <p:nvPr/>
        </p:nvSpPr>
        <p:spPr>
          <a:xfrm>
            <a:off x="7408093" y="5740922"/>
            <a:ext cx="339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후 게시판 접속 시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작성 가능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A85DDD90-9883-43FE-97B3-C3B11D927FDA}"/>
              </a:ext>
            </a:extLst>
          </p:cNvPr>
          <p:cNvSpPr txBox="1"/>
          <p:nvPr/>
        </p:nvSpPr>
        <p:spPr>
          <a:xfrm>
            <a:off x="8388596" y="5125466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게시글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작성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45" y="1951617"/>
            <a:ext cx="5273680" cy="25407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1" y="1968759"/>
            <a:ext cx="4894351" cy="23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9CD8819-B200-4C77-9D00-AA48C1187C53}"/>
              </a:ext>
            </a:extLst>
          </p:cNvPr>
          <p:cNvCxnSpPr/>
          <p:nvPr/>
        </p:nvCxnSpPr>
        <p:spPr>
          <a:xfrm>
            <a:off x="673100" y="1397000"/>
            <a:ext cx="54229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D4F27-5B22-4749-994A-BD8D0C9EA800}"/>
              </a:ext>
            </a:extLst>
          </p:cNvPr>
          <p:cNvSpPr txBox="1"/>
          <p:nvPr/>
        </p:nvSpPr>
        <p:spPr>
          <a:xfrm>
            <a:off x="673100" y="6604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C48144B-20D1-4B8B-991C-463A04FBB8CD}"/>
              </a:ext>
            </a:extLst>
          </p:cNvPr>
          <p:cNvSpPr txBox="1"/>
          <p:nvPr/>
        </p:nvSpPr>
        <p:spPr>
          <a:xfrm>
            <a:off x="1553469" y="800100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HY헤드라인M" panose="02030600000101010101" pitchFamily="18" charset="-127"/>
              </a:rPr>
              <a:t>a table of 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225E875-0DD0-420D-AF88-3ECDC814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50481" y="1748921"/>
            <a:ext cx="3188713" cy="707886"/>
            <a:chOff x="850481" y="1610381"/>
            <a:chExt cx="3188713" cy="707886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8726B53-34B1-4831-97C9-A2894AE81933}"/>
                </a:ext>
              </a:extLst>
            </p:cNvPr>
            <p:cNvSpPr txBox="1"/>
            <p:nvPr/>
          </p:nvSpPr>
          <p:spPr>
            <a:xfrm>
              <a:off x="850481" y="1610381"/>
              <a:ext cx="3770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E64DBDC-7E11-4DE9-A576-A277AE3855D4}"/>
                </a:ext>
              </a:extLst>
            </p:cNvPr>
            <p:cNvSpPr txBox="1"/>
            <p:nvPr/>
          </p:nvSpPr>
          <p:spPr>
            <a:xfrm>
              <a:off x="1501320" y="1702714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조직 구성 및 목표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76593" y="2750923"/>
            <a:ext cx="3943878" cy="707886"/>
            <a:chOff x="776593" y="2683884"/>
            <a:chExt cx="3943878" cy="70788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4799D1-AD0F-4C14-A939-E3356CE00FBE}"/>
                </a:ext>
              </a:extLst>
            </p:cNvPr>
            <p:cNvSpPr txBox="1"/>
            <p:nvPr/>
          </p:nvSpPr>
          <p:spPr>
            <a:xfrm>
              <a:off x="776593" y="2683884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4679FF5-1615-4B1D-B493-FA4783A9A3BB}"/>
                </a:ext>
              </a:extLst>
            </p:cNvPr>
            <p:cNvSpPr txBox="1"/>
            <p:nvPr/>
          </p:nvSpPr>
          <p:spPr>
            <a:xfrm>
              <a:off x="1501320" y="2782137"/>
              <a:ext cx="3219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환경 및 개발 일정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6593" y="3752925"/>
            <a:ext cx="2930780" cy="707886"/>
            <a:chOff x="776593" y="3757387"/>
            <a:chExt cx="2930780" cy="707886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FDB5F15-33D3-43BC-A808-022FF5B2D2DB}"/>
                </a:ext>
              </a:extLst>
            </p:cNvPr>
            <p:cNvSpPr txBox="1"/>
            <p:nvPr/>
          </p:nvSpPr>
          <p:spPr>
            <a:xfrm>
              <a:off x="776593" y="3757387"/>
              <a:ext cx="498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A3773DB-05E6-4999-89D1-EC5ECBB4D8DB}"/>
                </a:ext>
              </a:extLst>
            </p:cNvPr>
            <p:cNvSpPr txBox="1"/>
            <p:nvPr/>
          </p:nvSpPr>
          <p:spPr>
            <a:xfrm>
              <a:off x="1501320" y="3849720"/>
              <a:ext cx="2206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테이블 구성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7357" y="4754927"/>
            <a:ext cx="3271837" cy="707886"/>
            <a:chOff x="767357" y="4812417"/>
            <a:chExt cx="3271837" cy="707886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8AC5545-931A-492E-A356-9C002D3898FE}"/>
                </a:ext>
              </a:extLst>
            </p:cNvPr>
            <p:cNvSpPr txBox="1"/>
            <p:nvPr/>
          </p:nvSpPr>
          <p:spPr>
            <a:xfrm>
              <a:off x="767357" y="4812417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B0CA3C5-18FD-44FE-97AA-A888DA2FE31D}"/>
                </a:ext>
              </a:extLst>
            </p:cNvPr>
            <p:cNvSpPr txBox="1"/>
            <p:nvPr/>
          </p:nvSpPr>
          <p:spPr>
            <a:xfrm>
              <a:off x="1501320" y="4904750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기능 및 구현 내용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76593" y="5756928"/>
            <a:ext cx="1837532" cy="707886"/>
            <a:chOff x="776593" y="5793586"/>
            <a:chExt cx="1837532" cy="707886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8AC5545-931A-492E-A356-9C002D3898FE}"/>
                </a:ext>
              </a:extLst>
            </p:cNvPr>
            <p:cNvSpPr txBox="1"/>
            <p:nvPr/>
          </p:nvSpPr>
          <p:spPr>
            <a:xfrm>
              <a:off x="776593" y="5793586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B0CA3C5-18FD-44FE-97AA-A888DA2FE31D}"/>
                </a:ext>
              </a:extLst>
            </p:cNvPr>
            <p:cNvSpPr txBox="1"/>
            <p:nvPr/>
          </p:nvSpPr>
          <p:spPr>
            <a:xfrm>
              <a:off x="1501320" y="5885919"/>
              <a:ext cx="1112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보완점</a:t>
              </a:r>
              <a:endPara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5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기능 및 구현 내용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="" xmlns:a16="http://schemas.microsoft.com/office/drawing/2014/main" id="{62E4B351-C9FE-4C6F-A698-3D7CB6ED3F6D}"/>
              </a:ext>
            </a:extLst>
          </p:cNvPr>
          <p:cNvSpPr/>
          <p:nvPr/>
        </p:nvSpPr>
        <p:spPr>
          <a:xfrm>
            <a:off x="635991" y="1572311"/>
            <a:ext cx="5432300" cy="3328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F35472AD-93C5-4148-AAE4-D661D1EDCC2D}"/>
              </a:ext>
            </a:extLst>
          </p:cNvPr>
          <p:cNvSpPr txBox="1"/>
          <p:nvPr/>
        </p:nvSpPr>
        <p:spPr>
          <a:xfrm>
            <a:off x="1543925" y="5762573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수정 기능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43FB2222-236F-442D-90C2-75F783C945F2}"/>
              </a:ext>
            </a:extLst>
          </p:cNvPr>
          <p:cNvSpPr txBox="1"/>
          <p:nvPr/>
        </p:nvSpPr>
        <p:spPr>
          <a:xfrm>
            <a:off x="2553283" y="5147117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E8BC477A-CFC8-4E04-8F8D-D3AB957372B7}"/>
              </a:ext>
            </a:extLst>
          </p:cNvPr>
          <p:cNvSpPr/>
          <p:nvPr/>
        </p:nvSpPr>
        <p:spPr>
          <a:xfrm>
            <a:off x="6326909" y="1572311"/>
            <a:ext cx="5190442" cy="3328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="" xmlns:a16="http://schemas.microsoft.com/office/drawing/2014/main" id="{363E526C-EE72-498F-A412-A4718EDAAD1A}"/>
              </a:ext>
            </a:extLst>
          </p:cNvPr>
          <p:cNvSpPr txBox="1"/>
          <p:nvPr/>
        </p:nvSpPr>
        <p:spPr>
          <a:xfrm>
            <a:off x="7128283" y="5762573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이동 및 본문 수정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4BDBCBD6-0375-446E-B068-C99B0FFA270C}"/>
              </a:ext>
            </a:extLst>
          </p:cNvPr>
          <p:cNvSpPr txBox="1"/>
          <p:nvPr/>
        </p:nvSpPr>
        <p:spPr>
          <a:xfrm>
            <a:off x="8108788" y="5147117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게시글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본문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7" y="1654723"/>
            <a:ext cx="4519989" cy="3169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830212"/>
            <a:ext cx="5283637" cy="25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FA585F-4388-41ED-9235-EBA4322E95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75AC35C-A28D-4155-A106-7AF48EBB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F4F47E-ABAE-49A8-960E-30575C0EB71F}"/>
              </a:ext>
            </a:extLst>
          </p:cNvPr>
          <p:cNvSpPr txBox="1"/>
          <p:nvPr/>
        </p:nvSpPr>
        <p:spPr>
          <a:xfrm>
            <a:off x="6643436" y="123303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CB6DD8-B85D-4626-9A66-B5E47A5AB7B2}"/>
              </a:ext>
            </a:extLst>
          </p:cNvPr>
          <p:cNvSpPr txBox="1"/>
          <p:nvPr/>
        </p:nvSpPr>
        <p:spPr>
          <a:xfrm>
            <a:off x="6643436" y="1820833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보완점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 flipV="1">
            <a:off x="3735971" y="964531"/>
            <a:ext cx="4318138" cy="67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5471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8458"/>
                </a:solidFill>
                <a:latin typeface="+mj-ea"/>
                <a:ea typeface="+mj-ea"/>
              </a:rPr>
              <a:t>COSMETIC WARRIOR</a:t>
            </a:r>
            <a:endParaRPr lang="ko-KR" altLang="en-US" sz="2400" dirty="0">
              <a:solidFill>
                <a:srgbClr val="448458"/>
              </a:solidFill>
              <a:latin typeface="+mj-ea"/>
              <a:ea typeface="+mj-ea"/>
            </a:endParaRPr>
          </a:p>
        </p:txBody>
      </p:sp>
      <p:pic>
        <p:nvPicPr>
          <p:cNvPr id="20" name="그래픽 9" descr="작은 꽃 잔가지">
            <a:extLst>
              <a:ext uri="{FF2B5EF4-FFF2-40B4-BE49-F238E27FC236}">
                <a16:creationId xmlns=""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보완점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9F988E9-9B3E-4BAF-B6C0-A59BBB8848E8}"/>
              </a:ext>
            </a:extLst>
          </p:cNvPr>
          <p:cNvSpPr/>
          <p:nvPr/>
        </p:nvSpPr>
        <p:spPr>
          <a:xfrm>
            <a:off x="822025" y="1281003"/>
            <a:ext cx="10622768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E21BAB5-F60F-4006-B505-57932E92BF2E}"/>
              </a:ext>
            </a:extLst>
          </p:cNvPr>
          <p:cNvSpPr/>
          <p:nvPr/>
        </p:nvSpPr>
        <p:spPr>
          <a:xfrm>
            <a:off x="830323" y="2974953"/>
            <a:ext cx="10622768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D35E101-193B-45AC-85E2-910DAA6060BD}"/>
              </a:ext>
            </a:extLst>
          </p:cNvPr>
          <p:cNvSpPr/>
          <p:nvPr/>
        </p:nvSpPr>
        <p:spPr>
          <a:xfrm>
            <a:off x="838618" y="4668903"/>
            <a:ext cx="10622768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FD9BBC6-7B74-40F1-9488-529598D07C4E}"/>
              </a:ext>
            </a:extLst>
          </p:cNvPr>
          <p:cNvSpPr/>
          <p:nvPr/>
        </p:nvSpPr>
        <p:spPr>
          <a:xfrm>
            <a:off x="822023" y="1281003"/>
            <a:ext cx="192628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F51BDA1-2357-4E4B-9DD2-DEEE3D7A5F42}"/>
              </a:ext>
            </a:extLst>
          </p:cNvPr>
          <p:cNvSpPr/>
          <p:nvPr/>
        </p:nvSpPr>
        <p:spPr>
          <a:xfrm>
            <a:off x="822023" y="2974953"/>
            <a:ext cx="192628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37E94E6-EB44-4C86-8B3B-C7D51C6CF6F1}"/>
              </a:ext>
            </a:extLst>
          </p:cNvPr>
          <p:cNvSpPr/>
          <p:nvPr/>
        </p:nvSpPr>
        <p:spPr>
          <a:xfrm>
            <a:off x="822023" y="4668903"/>
            <a:ext cx="1926287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EF308BD-B981-4D92-963B-D5EBE8905AF4}"/>
              </a:ext>
            </a:extLst>
          </p:cNvPr>
          <p:cNvSpPr txBox="1"/>
          <p:nvPr/>
        </p:nvSpPr>
        <p:spPr>
          <a:xfrm>
            <a:off x="1056972" y="1616486"/>
            <a:ext cx="1059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10E38FA-3FF2-4D87-A068-3FDAE8C42EC1}"/>
              </a:ext>
            </a:extLst>
          </p:cNvPr>
          <p:cNvSpPr txBox="1"/>
          <p:nvPr/>
        </p:nvSpPr>
        <p:spPr>
          <a:xfrm>
            <a:off x="946139" y="3319471"/>
            <a:ext cx="170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A7B4D37-47BD-46DC-B5D6-D1CEBE6DF40A}"/>
              </a:ext>
            </a:extLst>
          </p:cNvPr>
          <p:cNvSpPr txBox="1"/>
          <p:nvPr/>
        </p:nvSpPr>
        <p:spPr>
          <a:xfrm>
            <a:off x="988102" y="5023581"/>
            <a:ext cx="160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A2C0F7-F669-4EF3-9D05-80B4520FE56A}"/>
              </a:ext>
            </a:extLst>
          </p:cNvPr>
          <p:cNvSpPr txBox="1"/>
          <p:nvPr/>
        </p:nvSpPr>
        <p:spPr>
          <a:xfrm>
            <a:off x="3009437" y="1703244"/>
            <a:ext cx="809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총 데이터 수 제한되어 있는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기능 개선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네이션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추가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8E16780-C8FA-42FD-8AFF-39C76281456C}"/>
              </a:ext>
            </a:extLst>
          </p:cNvPr>
          <p:cNvSpPr txBox="1"/>
          <p:nvPr/>
        </p:nvSpPr>
        <p:spPr>
          <a:xfrm>
            <a:off x="3009437" y="3254129"/>
            <a:ext cx="809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검색 및 페이지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네이션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기능 추가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추천수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추가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댓글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작성 및 수정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 추가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CAC8BC8-406D-496A-885C-75518BD9A7D2}"/>
              </a:ext>
            </a:extLst>
          </p:cNvPr>
          <p:cNvSpPr txBox="1"/>
          <p:nvPr/>
        </p:nvSpPr>
        <p:spPr>
          <a:xfrm>
            <a:off x="3009436" y="4943554"/>
            <a:ext cx="809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 페이지 작성 글 모아 보기 기능 추가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대상 사용중인 제품 등록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관심 키워드 등록 기능 추가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 제품 및 키워드 알림 기능 추가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코드 풀이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1392187"/>
            <a:ext cx="873564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코드 풀이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45" y="1000783"/>
            <a:ext cx="3183498" cy="5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코드 풀이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934442"/>
            <a:ext cx="844032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E3BD4D-F982-4AB4-98CE-638A38E72F53}"/>
              </a:ext>
            </a:extLst>
          </p:cNvPr>
          <p:cNvSpPr txBox="1"/>
          <p:nvPr/>
        </p:nvSpPr>
        <p:spPr>
          <a:xfrm>
            <a:off x="5202165" y="2988459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B48924-D6CD-4580-B92B-A89846EF42F2}"/>
              </a:ext>
            </a:extLst>
          </p:cNvPr>
          <p:cNvSpPr txBox="1"/>
          <p:nvPr/>
        </p:nvSpPr>
        <p:spPr>
          <a:xfrm>
            <a:off x="5418572" y="4168673"/>
            <a:ext cx="13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SAVE SKIN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75899F-E129-4B70-B459-F111AA8655ED}"/>
              </a:ext>
            </a:extLst>
          </p:cNvPr>
          <p:cNvSpPr txBox="1"/>
          <p:nvPr/>
        </p:nvSpPr>
        <p:spPr>
          <a:xfrm>
            <a:off x="4494920" y="2788404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6156FA-DAB8-47CF-B86B-A1BA78442BF2}"/>
              </a:ext>
            </a:extLst>
          </p:cNvPr>
          <p:cNvSpPr txBox="1"/>
          <p:nvPr/>
        </p:nvSpPr>
        <p:spPr>
          <a:xfrm>
            <a:off x="6989834" y="2788404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sz="8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58E6F42-6CD3-4BBC-AE4E-BAE9979C3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F80D975-3084-4045-B4A7-2B70A583D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3F25E3-290A-425C-BB26-95CC7B45FB13}"/>
              </a:ext>
            </a:extLst>
          </p:cNvPr>
          <p:cNvSpPr txBox="1"/>
          <p:nvPr/>
        </p:nvSpPr>
        <p:spPr>
          <a:xfrm>
            <a:off x="6643436" y="1233032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49F61D1-28CC-4F23-8094-2D2C1C4B090C}"/>
              </a:ext>
            </a:extLst>
          </p:cNvPr>
          <p:cNvSpPr txBox="1"/>
          <p:nvPr/>
        </p:nvSpPr>
        <p:spPr>
          <a:xfrm>
            <a:off x="6643436" y="1820833"/>
            <a:ext cx="4102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조직 구성 및 목표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 flipV="1">
            <a:off x="3735971" y="964531"/>
            <a:ext cx="4318138" cy="67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5471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8458"/>
                </a:solidFill>
                <a:latin typeface="+mj-ea"/>
                <a:ea typeface="+mj-ea"/>
              </a:rPr>
              <a:t>COSMETIC WARRIOR</a:t>
            </a:r>
            <a:endParaRPr lang="ko-KR" altLang="en-US" sz="2400" dirty="0">
              <a:solidFill>
                <a:srgbClr val="448458"/>
              </a:solidFill>
              <a:latin typeface="+mj-ea"/>
              <a:ea typeface="+mj-ea"/>
            </a:endParaRPr>
          </a:p>
        </p:txBody>
      </p:sp>
      <p:pic>
        <p:nvPicPr>
          <p:cNvPr id="10" name="그래픽 9" descr="작은 꽃 잔가지">
            <a:extLst>
              <a:ext uri="{FF2B5EF4-FFF2-40B4-BE49-F238E27FC236}">
                <a16:creationId xmlns=""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0E00DB5-5327-4F43-908F-E27F404973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E291107-5888-9984-D23E-9E1F15D2ABF1}"/>
              </a:ext>
            </a:extLst>
          </p:cNvPr>
          <p:cNvSpPr/>
          <p:nvPr/>
        </p:nvSpPr>
        <p:spPr>
          <a:xfrm>
            <a:off x="673100" y="1162376"/>
            <a:ext cx="6219162" cy="507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물품, 여러개이(가) 표시된 사진&#10;&#10;자동 생성된 설명">
            <a:extLst>
              <a:ext uri="{FF2B5EF4-FFF2-40B4-BE49-F238E27FC236}">
                <a16:creationId xmlns="" xmlns:a16="http://schemas.microsoft.com/office/drawing/2014/main" id="{06CEFAD9-FE14-05F7-41E0-FA70AE07C4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62" y="1162374"/>
            <a:ext cx="4570701" cy="50725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002027-39C3-E75F-33A2-7A9D28A910F6}"/>
              </a:ext>
            </a:extLst>
          </p:cNvPr>
          <p:cNvSpPr txBox="1"/>
          <p:nvPr/>
        </p:nvSpPr>
        <p:spPr>
          <a:xfrm>
            <a:off x="876305" y="1621137"/>
            <a:ext cx="5812752" cy="4154984"/>
          </a:xfrm>
          <a:prstGeom prst="rect">
            <a:avLst/>
          </a:prstGeom>
          <a:solidFill>
            <a:srgbClr val="D4E07C"/>
          </a:solidFill>
        </p:spPr>
        <p:txBody>
          <a:bodyPr wrap="square" spcCol="46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비대면 거래의 증가와 화장품 산업의 발달로 제품 유통 경로가 과거와는 달리 셀 수 없이 다양해지고 제품</a:t>
            </a:r>
            <a:r>
              <a:rPr lang="ko-KR" altLang="en-US" sz="1600" b="1" dirty="0">
                <a:latin typeface="+mn-ea"/>
              </a:rPr>
              <a:t>도</a:t>
            </a:r>
            <a:r>
              <a:rPr lang="ko-KR" altLang="en-US" sz="1600" b="1" dirty="0" smtClean="0">
                <a:latin typeface="+mn-ea"/>
              </a:rPr>
              <a:t> 쏟아져 나오고 </a:t>
            </a:r>
            <a:r>
              <a:rPr lang="ko-KR" altLang="en-US" sz="1600" b="1" dirty="0">
                <a:latin typeface="+mn-ea"/>
              </a:rPr>
              <a:t>있다</a:t>
            </a:r>
            <a:r>
              <a:rPr lang="en-US" altLang="ko-KR" sz="1600" b="1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소비자 입장에서 선택의 폭이 넓어진 장점이 있으나 그만큼 제품의 관리가 어려워져 유해 제품 발생시 대응이 어려워 위험성 역시 커졌다</a:t>
            </a:r>
            <a:r>
              <a:rPr lang="en-US" altLang="ko-KR" sz="1600" b="1" dirty="0" smtClean="0">
                <a:latin typeface="+mn-ea"/>
              </a:rPr>
              <a:t>.</a:t>
            </a: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현재 </a:t>
            </a:r>
            <a:r>
              <a:rPr lang="ko-KR" altLang="en-US" sz="1600" b="1" dirty="0">
                <a:latin typeface="+mn-ea"/>
              </a:rPr>
              <a:t>공정거래위원회에서 운영하는 소비자</a:t>
            </a:r>
            <a:r>
              <a:rPr lang="en-US" altLang="ko-KR" sz="1600" b="1" dirty="0">
                <a:latin typeface="+mn-ea"/>
              </a:rPr>
              <a:t>24</a:t>
            </a:r>
            <a:r>
              <a:rPr lang="ko-KR" altLang="en-US" sz="1600" b="1" dirty="0">
                <a:latin typeface="+mn-ea"/>
              </a:rPr>
              <a:t>에서 </a:t>
            </a:r>
            <a:r>
              <a:rPr lang="ko-KR" altLang="en-US" sz="1600" b="1" dirty="0" err="1">
                <a:latin typeface="+mn-ea"/>
              </a:rPr>
              <a:t>리콜</a:t>
            </a:r>
            <a:r>
              <a:rPr lang="ko-KR" altLang="en-US" sz="1600" b="1" dirty="0">
                <a:latin typeface="+mn-ea"/>
              </a:rPr>
              <a:t> 정보를 공개하고 </a:t>
            </a:r>
            <a:r>
              <a:rPr lang="ko-KR" altLang="en-US" sz="1600" b="1" dirty="0" smtClean="0">
                <a:latin typeface="+mn-ea"/>
              </a:rPr>
              <a:t>있으나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너무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많은 정보를 담고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있어 정보의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선별이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어렵</a:t>
            </a:r>
            <a:r>
              <a:rPr lang="ko-KR" altLang="en-US" sz="1600" b="1" dirty="0" smtClean="0">
                <a:latin typeface="+mn-ea"/>
              </a:rPr>
              <a:t>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실제로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식품의약품안전처의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위해 제품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회수율은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30%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미만으로 낮은 수준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이를 </a:t>
            </a:r>
            <a:r>
              <a:rPr lang="ko-KR" altLang="en-US" sz="1600" b="1" dirty="0">
                <a:latin typeface="+mn-ea"/>
              </a:rPr>
              <a:t>보완할 </a:t>
            </a:r>
            <a:r>
              <a:rPr lang="ko-KR" altLang="en-US" sz="1600" b="1" dirty="0" smtClean="0">
                <a:latin typeface="+mn-ea"/>
              </a:rPr>
              <a:t>정보 제공 </a:t>
            </a:r>
            <a:r>
              <a:rPr lang="ko-KR" altLang="en-US" sz="1600" b="1" dirty="0">
                <a:latin typeface="+mn-ea"/>
              </a:rPr>
              <a:t>수단의 필요성을 느껴 이 프로젝트를 기획하였다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기획배경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63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40D0804-89DB-441F-9A71-3B6373DCCD83}"/>
              </a:ext>
            </a:extLst>
          </p:cNvPr>
          <p:cNvSpPr/>
          <p:nvPr/>
        </p:nvSpPr>
        <p:spPr>
          <a:xfrm>
            <a:off x="673101" y="1201271"/>
            <a:ext cx="10900334" cy="5431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프로젝트 목표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6283240-4B62-42A2-8764-E5D6F8360BEE}"/>
              </a:ext>
            </a:extLst>
          </p:cNvPr>
          <p:cNvSpPr/>
          <p:nvPr/>
        </p:nvSpPr>
        <p:spPr>
          <a:xfrm>
            <a:off x="1053590" y="1759555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66DF585-0B27-4821-B71E-C30AE00BC32C}"/>
              </a:ext>
            </a:extLst>
          </p:cNvPr>
          <p:cNvSpPr/>
          <p:nvPr/>
        </p:nvSpPr>
        <p:spPr>
          <a:xfrm>
            <a:off x="2691713" y="1759556"/>
            <a:ext cx="8388193" cy="984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078BFC7-E38E-4FEA-BC22-D6558B40C340}"/>
              </a:ext>
            </a:extLst>
          </p:cNvPr>
          <p:cNvSpPr txBox="1"/>
          <p:nvPr/>
        </p:nvSpPr>
        <p:spPr>
          <a:xfrm>
            <a:off x="1397752" y="1959435"/>
            <a:ext cx="8931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FDB02E-E605-49E5-B785-0E24BF7D2E23}"/>
              </a:ext>
            </a:extLst>
          </p:cNvPr>
          <p:cNvSpPr txBox="1"/>
          <p:nvPr/>
        </p:nvSpPr>
        <p:spPr>
          <a:xfrm>
            <a:off x="3057062" y="1959436"/>
            <a:ext cx="602921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/>
              <a:t>API </a:t>
            </a:r>
            <a:r>
              <a:rPr lang="ko-KR" altLang="en-US" sz="3200" spc="-300" dirty="0" smtClean="0"/>
              <a:t>활용해 </a:t>
            </a:r>
            <a:r>
              <a:rPr lang="ko-KR" altLang="en-US" sz="3200" spc="-300" dirty="0" err="1" smtClean="0"/>
              <a:t>리콜</a:t>
            </a:r>
            <a:r>
              <a:rPr lang="ko-KR" altLang="en-US" sz="3200" spc="-300" dirty="0" smtClean="0"/>
              <a:t> 정보 </a:t>
            </a:r>
            <a:r>
              <a:rPr lang="ko-KR" altLang="en-US" sz="3200" spc="-300" dirty="0" err="1" smtClean="0"/>
              <a:t>접근성</a:t>
            </a:r>
            <a:r>
              <a:rPr lang="ko-KR" altLang="en-US" sz="3200" spc="-300" dirty="0" smtClean="0"/>
              <a:t> 높이기</a:t>
            </a:r>
            <a:endParaRPr lang="ko-KR" altLang="en-US" sz="3200" spc="-3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666FECC-46C4-4D51-9221-BC7F20F69284}"/>
              </a:ext>
            </a:extLst>
          </p:cNvPr>
          <p:cNvSpPr/>
          <p:nvPr/>
        </p:nvSpPr>
        <p:spPr>
          <a:xfrm>
            <a:off x="1053588" y="3344416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0749BF7-7577-4565-8355-059B5F67BBF2}"/>
              </a:ext>
            </a:extLst>
          </p:cNvPr>
          <p:cNvSpPr/>
          <p:nvPr/>
        </p:nvSpPr>
        <p:spPr>
          <a:xfrm>
            <a:off x="2691709" y="3344416"/>
            <a:ext cx="8388193" cy="984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366F7E4-8210-4F55-8049-91B161DBA81A}"/>
              </a:ext>
            </a:extLst>
          </p:cNvPr>
          <p:cNvSpPr txBox="1"/>
          <p:nvPr/>
        </p:nvSpPr>
        <p:spPr>
          <a:xfrm>
            <a:off x="1397750" y="3544296"/>
            <a:ext cx="8931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EB7D721-7449-40C5-B80D-4DA42A2E8E7F}"/>
              </a:ext>
            </a:extLst>
          </p:cNvPr>
          <p:cNvSpPr/>
          <p:nvPr/>
        </p:nvSpPr>
        <p:spPr>
          <a:xfrm>
            <a:off x="1053586" y="4929277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C61CCEC-7AA6-4678-8F95-6CC823189D40}"/>
              </a:ext>
            </a:extLst>
          </p:cNvPr>
          <p:cNvSpPr/>
          <p:nvPr/>
        </p:nvSpPr>
        <p:spPr>
          <a:xfrm>
            <a:off x="2691709" y="4929277"/>
            <a:ext cx="8388193" cy="984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F6BA697-A451-4EE4-AFBE-9C036407A7C7}"/>
              </a:ext>
            </a:extLst>
          </p:cNvPr>
          <p:cNvSpPr txBox="1"/>
          <p:nvPr/>
        </p:nvSpPr>
        <p:spPr>
          <a:xfrm>
            <a:off x="1397748" y="5129157"/>
            <a:ext cx="8931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9EFECA-4CFB-4A10-A988-BDAF4DDE96B6}"/>
              </a:ext>
            </a:extLst>
          </p:cNvPr>
          <p:cNvSpPr txBox="1"/>
          <p:nvPr/>
        </p:nvSpPr>
        <p:spPr>
          <a:xfrm>
            <a:off x="3057058" y="5129158"/>
            <a:ext cx="409919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자유로운 커뮤니티 운영</a:t>
            </a:r>
            <a:endParaRPr lang="ko-KR" altLang="en-US" sz="3200" spc="-3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8FDB02E-E605-49E5-B785-0E24BF7D2E23}"/>
              </a:ext>
            </a:extLst>
          </p:cNvPr>
          <p:cNvSpPr txBox="1"/>
          <p:nvPr/>
        </p:nvSpPr>
        <p:spPr>
          <a:xfrm>
            <a:off x="3043573" y="3539828"/>
            <a:ext cx="761458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/>
              <a:t>API </a:t>
            </a:r>
            <a:r>
              <a:rPr lang="ko-KR" altLang="en-US" sz="3200" spc="-300" dirty="0" smtClean="0"/>
              <a:t>활용 제조사 정보 공개로 안전한 소비생활</a:t>
            </a:r>
            <a:endParaRPr lang="ko-KR" altLang="en-US" sz="3200" spc="-300" dirty="0"/>
          </a:p>
        </p:txBody>
      </p:sp>
    </p:spTree>
    <p:extLst>
      <p:ext uri="{BB962C8B-B14F-4D97-AF65-F5344CB8AC3E}">
        <p14:creationId xmlns:p14="http://schemas.microsoft.com/office/powerpoint/2010/main" val="11336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조직 구성 및 역할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5399"/>
              </p:ext>
            </p:extLst>
          </p:nvPr>
        </p:nvGraphicFramePr>
        <p:xfrm>
          <a:off x="2304991" y="1094955"/>
          <a:ext cx="8255117" cy="562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953"/>
                <a:gridCol w="6172164"/>
              </a:tblGrid>
              <a:tr h="1679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서은경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dirty="0" smtClean="0"/>
                        <a:t>서비스 계획</a:t>
                      </a:r>
                      <a:r>
                        <a:rPr lang="ko-KR" altLang="en-US" baseline="0" dirty="0" smtClean="0"/>
                        <a:t> 수립 및 계획서 </a:t>
                      </a:r>
                      <a:r>
                        <a:rPr lang="ko-KR" altLang="en-US" dirty="0" smtClean="0"/>
                        <a:t>작성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dirty="0" err="1" smtClean="0"/>
                        <a:t>리콜</a:t>
                      </a:r>
                      <a:r>
                        <a:rPr lang="ko-KR" altLang="en-US" dirty="0" smtClean="0"/>
                        <a:t> 리스트 및 </a:t>
                      </a:r>
                      <a:r>
                        <a:rPr lang="ko-KR" altLang="en-US" dirty="0" err="1" smtClean="0"/>
                        <a:t>리콜</a:t>
                      </a:r>
                      <a:r>
                        <a:rPr lang="ko-KR" altLang="en-US" dirty="0" smtClean="0"/>
                        <a:t> 상세 페이지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baseline="0" dirty="0" smtClean="0"/>
                        <a:t>3.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로그인 및 회원가입 페이지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dirty="0" smtClean="0"/>
                        <a:t>4. API </a:t>
                      </a:r>
                      <a:r>
                        <a:rPr lang="ko-KR" altLang="en-US" dirty="0" smtClean="0"/>
                        <a:t>데이터 베이스 연결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604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고영승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웹페이지</a:t>
                      </a:r>
                      <a:r>
                        <a:rPr lang="ko-KR" altLang="en-US" dirty="0" smtClean="0"/>
                        <a:t> 전체 </a:t>
                      </a:r>
                      <a:r>
                        <a:rPr lang="en-US" altLang="ko-KR" dirty="0" smtClean="0"/>
                        <a:t>Layout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err="1" smtClean="0"/>
                        <a:t>메인페이지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err="1" smtClean="0"/>
                        <a:t>네비게이션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4. SPRING </a:t>
                      </a:r>
                      <a:r>
                        <a:rPr lang="ko-KR" altLang="en-US" baseline="0" dirty="0" smtClean="0"/>
                        <a:t>개발 환경 설정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5. USER DB </a:t>
                      </a:r>
                      <a:r>
                        <a:rPr lang="ko-KR" altLang="en-US" baseline="0" dirty="0" smtClean="0"/>
                        <a:t>설계 및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563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박창율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자유게시판 및 상세 페이지 </a:t>
                      </a:r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err="1" smtClean="0"/>
                        <a:t>마이페이지</a:t>
                      </a:r>
                      <a:r>
                        <a:rPr lang="ko-KR" altLang="en-US" baseline="0" dirty="0" smtClean="0"/>
                        <a:t> 및 사용 제품 등록 </a:t>
                      </a:r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게시판 </a:t>
                      </a:r>
                      <a:r>
                        <a:rPr lang="en-US" altLang="ko-KR" baseline="0" dirty="0" smtClean="0"/>
                        <a:t>DB </a:t>
                      </a:r>
                      <a:r>
                        <a:rPr lang="ko-KR" altLang="en-US" baseline="0" dirty="0" smtClean="0"/>
                        <a:t>설계 및 구축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baseline="0" dirty="0" smtClean="0"/>
                        <a:t>4. PPT </a:t>
                      </a:r>
                      <a:r>
                        <a:rPr lang="ko-KR" altLang="en-US" baseline="0" dirty="0" smtClean="0"/>
                        <a:t>작성</a:t>
                      </a:r>
                      <a:endParaRPr lang="en-US" altLang="ko-KR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5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1D41C54-F659-0E13-7FF4-F1CADDAC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2" y="571499"/>
            <a:ext cx="11968958" cy="5881552"/>
          </a:xfrm>
          <a:prstGeom prst="rect">
            <a:avLst/>
          </a:prstGeom>
          <a:pattFill prst="pct7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6972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FA585F-4388-41ED-9235-EBA4322E95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75AC35C-A28D-4155-A106-7AF48EBB4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8000">
                <a:srgbClr val="9CD4C9">
                  <a:alpha val="30000"/>
                </a:srgbClr>
              </a:gs>
              <a:gs pos="32000">
                <a:schemeClr val="accent2">
                  <a:alpha val="50000"/>
                </a:schemeClr>
              </a:gs>
              <a:gs pos="97000">
                <a:schemeClr val="accent6">
                  <a:alpha val="3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F4F47E-ABAE-49A8-960E-30575C0EB71F}"/>
              </a:ext>
            </a:extLst>
          </p:cNvPr>
          <p:cNvSpPr txBox="1"/>
          <p:nvPr/>
        </p:nvSpPr>
        <p:spPr>
          <a:xfrm>
            <a:off x="6643436" y="1233032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CB6DD8-B85D-4626-9A66-B5E47A5AB7B2}"/>
              </a:ext>
            </a:extLst>
          </p:cNvPr>
          <p:cNvSpPr txBox="1"/>
          <p:nvPr/>
        </p:nvSpPr>
        <p:spPr>
          <a:xfrm>
            <a:off x="6643436" y="1820833"/>
            <a:ext cx="4998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개발환경 및 개발일정</a:t>
            </a:r>
            <a:endParaRPr lang="ko-KR" altLang="en-US" sz="4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D38A2210-9A17-4F89-9A29-4D8F6A53EC69}"/>
              </a:ext>
            </a:extLst>
          </p:cNvPr>
          <p:cNvCxnSpPr>
            <a:cxnSpLocks/>
          </p:cNvCxnSpPr>
          <p:nvPr/>
        </p:nvCxnSpPr>
        <p:spPr>
          <a:xfrm>
            <a:off x="3695700" y="964531"/>
            <a:ext cx="849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ABB66983-7268-40C6-B165-3AFDB744B9C6}"/>
              </a:ext>
            </a:extLst>
          </p:cNvPr>
          <p:cNvCxnSpPr>
            <a:cxnSpLocks/>
          </p:cNvCxnSpPr>
          <p:nvPr/>
        </p:nvCxnSpPr>
        <p:spPr>
          <a:xfrm flipV="1">
            <a:off x="3735971" y="964531"/>
            <a:ext cx="4318138" cy="67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7942CD-9CFE-49C9-8479-AFE382F76260}"/>
              </a:ext>
            </a:extLst>
          </p:cNvPr>
          <p:cNvSpPr txBox="1"/>
          <p:nvPr/>
        </p:nvSpPr>
        <p:spPr>
          <a:xfrm>
            <a:off x="4270619" y="75471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448458"/>
                </a:solidFill>
                <a:latin typeface="+mj-ea"/>
                <a:ea typeface="+mj-ea"/>
              </a:rPr>
              <a:t>COSMETIC WARRIOR</a:t>
            </a:r>
            <a:endParaRPr lang="ko-KR" altLang="en-US" sz="2400" dirty="0">
              <a:solidFill>
                <a:srgbClr val="448458"/>
              </a:solidFill>
              <a:latin typeface="+mj-ea"/>
              <a:ea typeface="+mj-ea"/>
            </a:endParaRPr>
          </a:p>
        </p:txBody>
      </p:sp>
      <p:pic>
        <p:nvPicPr>
          <p:cNvPr id="21" name="그래픽 9" descr="작은 꽃 잔가지">
            <a:extLst>
              <a:ext uri="{FF2B5EF4-FFF2-40B4-BE49-F238E27FC236}">
                <a16:creationId xmlns="" xmlns:a16="http://schemas.microsoft.com/office/drawing/2014/main" id="{7746769D-DC1E-46D6-96ED-6D7D1016F7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54" y="-88612"/>
            <a:ext cx="1690731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2DD11E0F-7118-4948-9411-7F0635BAA0D1}"/>
              </a:ext>
            </a:extLst>
          </p:cNvPr>
          <p:cNvCxnSpPr>
            <a:cxnSpLocks/>
          </p:cNvCxnSpPr>
          <p:nvPr/>
        </p:nvCxnSpPr>
        <p:spPr>
          <a:xfrm>
            <a:off x="673100" y="762001"/>
            <a:ext cx="11518900" cy="0"/>
          </a:xfrm>
          <a:prstGeom prst="line">
            <a:avLst/>
          </a:prstGeom>
          <a:ln w="101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6D785-4B39-46B1-AFDB-E57D61A3CE26}"/>
              </a:ext>
            </a:extLst>
          </p:cNvPr>
          <p:cNvSpPr txBox="1"/>
          <p:nvPr/>
        </p:nvSpPr>
        <p:spPr>
          <a:xfrm>
            <a:off x="50800" y="10160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BD4306-78DD-4EFC-966F-F0CCC8E316E4}"/>
              </a:ext>
            </a:extLst>
          </p:cNvPr>
          <p:cNvSpPr txBox="1"/>
          <p:nvPr/>
        </p:nvSpPr>
        <p:spPr>
          <a:xfrm>
            <a:off x="673100" y="1016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환경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73098" y="1521771"/>
          <a:ext cx="10845134" cy="4782776"/>
        </p:xfrm>
        <a:graphic>
          <a:graphicData uri="http://schemas.openxmlformats.org/drawingml/2006/table">
            <a:tbl>
              <a:tblPr firstCol="1" bandRow="1" bandCol="1">
                <a:tableStyleId>{21E4AEA4-8DFA-4A89-87EB-49C32662AFE0}</a:tableStyleId>
              </a:tblPr>
              <a:tblGrid>
                <a:gridCol w="3048670"/>
                <a:gridCol w="7796464"/>
              </a:tblGrid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Developer</a:t>
                      </a:r>
                      <a:r>
                        <a:rPr lang="en-US" altLang="ko-KR" baseline="0" dirty="0" smtClean="0"/>
                        <a:t> Tool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</a:t>
                      </a:r>
                      <a:r>
                        <a:rPr lang="en-US" altLang="ko-KR" baseline="0" dirty="0" smtClean="0"/>
                        <a:t> Tool Suite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 11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JavaScript, jQuery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MySQL 8.x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Java, Servlet,</a:t>
                      </a:r>
                      <a:r>
                        <a:rPr lang="en-US" altLang="ko-KR" baseline="0" dirty="0" smtClean="0"/>
                        <a:t> JSP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Framework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Spring5.x,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MyBatis</a:t>
                      </a:r>
                      <a:r>
                        <a:rPr lang="en-US" altLang="ko-KR" baseline="0" dirty="0" smtClean="0"/>
                        <a:t> 3.5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Tomcat 9.0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97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Html5, CSS3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EARTHDA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5E0D0"/>
      </a:accent1>
      <a:accent2>
        <a:srgbClr val="A4E1A5"/>
      </a:accent2>
      <a:accent3>
        <a:srgbClr val="D4E07C"/>
      </a:accent3>
      <a:accent4>
        <a:srgbClr val="E0CFA8"/>
      </a:accent4>
      <a:accent5>
        <a:srgbClr val="88B9B5"/>
      </a:accent5>
      <a:accent6>
        <a:srgbClr val="4FC0CB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599</Words>
  <Application>Microsoft Office PowerPoint</Application>
  <PresentationFormat>와이드스크린</PresentationFormat>
  <Paragraphs>258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Wingdings</vt:lpstr>
      <vt:lpstr>HY헤드라인M</vt:lpstr>
      <vt:lpstr>마루 부리 중간</vt:lpstr>
      <vt:lpstr>마루 부리 굵은</vt:lpstr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KS50506</cp:lastModifiedBy>
  <cp:revision>131</cp:revision>
  <dcterms:created xsi:type="dcterms:W3CDTF">2022-03-14T04:52:14Z</dcterms:created>
  <dcterms:modified xsi:type="dcterms:W3CDTF">2022-06-17T05:39:04Z</dcterms:modified>
</cp:coreProperties>
</file>