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2" r:id="rId5"/>
    <p:sldId id="259" r:id="rId6"/>
    <p:sldId id="260" r:id="rId7"/>
    <p:sldId id="261" r:id="rId8"/>
    <p:sldId id="267" r:id="rId9"/>
    <p:sldId id="270" r:id="rId10"/>
    <p:sldId id="271" r:id="rId11"/>
    <p:sldId id="257" r:id="rId12"/>
    <p:sldId id="264" r:id="rId13"/>
    <p:sldId id="265" r:id="rId14"/>
    <p:sldId id="266" r:id="rId15"/>
    <p:sldId id="269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CF4D4"/>
    <a:srgbClr val="8B0000"/>
    <a:srgbClr val="7B0F14"/>
    <a:srgbClr val="BB171D"/>
    <a:srgbClr val="EF8186"/>
    <a:srgbClr val="F9C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2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3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6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6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5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1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9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2E278-0AE7-479B-A502-0C7DFFE93504}" type="datetimeFigureOut">
              <a:rPr lang="ko-KR" altLang="en-US" smtClean="0"/>
              <a:t>2023-03-28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F3AC-90F3-4FB2-82D2-A56682B91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7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1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51454" y="175356"/>
            <a:ext cx="11689091" cy="6507287"/>
          </a:xfrm>
          <a:prstGeom prst="rect">
            <a:avLst/>
          </a:prstGeom>
          <a:solidFill>
            <a:srgbClr val="FCF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마녀공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866" y="2799540"/>
            <a:ext cx="1771812" cy="4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21724" y="2931369"/>
            <a:ext cx="586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BB1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 project</a:t>
            </a:r>
            <a:endParaRPr lang="ko-KR" altLang="en-US" sz="6600" b="1" dirty="0">
              <a:solidFill>
                <a:srgbClr val="BB1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445591" y="2091028"/>
            <a:ext cx="7556361" cy="2627904"/>
          </a:xfrm>
          <a:prstGeom prst="ellipse">
            <a:avLst/>
          </a:prstGeom>
          <a:noFill/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rot="5400000">
            <a:off x="-1753733" y="2278242"/>
            <a:ext cx="452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BB17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2023.03.02 – 2023.03.23</a:t>
            </a:r>
            <a:endParaRPr lang="ko-KR" altLang="en-US" sz="2000" b="1" dirty="0">
              <a:solidFill>
                <a:srgbClr val="BB17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419083" y="6234494"/>
            <a:ext cx="452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김근영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77821" y="2022524"/>
            <a:ext cx="649497" cy="649497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874386" y="2347273"/>
            <a:ext cx="452267" cy="452267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059860" y="4026210"/>
            <a:ext cx="323727" cy="323727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3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80" y="3223381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>
                <a:ln w="38100">
                  <a:solidFill>
                    <a:srgbClr val="BB171D"/>
                  </a:solidFill>
                </a:ln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700" b="1" dirty="0">
              <a:ln w="38100">
                <a:solidFill>
                  <a:srgbClr val="BB171D"/>
                </a:solidFill>
              </a:ln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167" y="5682975"/>
            <a:ext cx="741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기</a:t>
            </a:r>
            <a:endParaRPr lang="en-US" altLang="ko-KR" sz="20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획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47" y="0"/>
            <a:ext cx="249871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064" y="0"/>
            <a:ext cx="300651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60" y="4299290"/>
            <a:ext cx="139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프로토타입</a:t>
            </a:r>
            <a:endParaRPr lang="en-US" altLang="ko-KR" sz="14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676" y="0"/>
            <a:ext cx="1058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4" y="3562212"/>
            <a:ext cx="3326784" cy="33267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40783" y="221064"/>
            <a:ext cx="4893548" cy="2883877"/>
          </a:xfrm>
          <a:prstGeom prst="rect">
            <a:avLst/>
          </a:prstGeom>
          <a:solidFill>
            <a:srgbClr val="FCF4D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4461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964"/>
            <a:ext cx="4713932" cy="47139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r="26883"/>
          <a:stretch/>
        </p:blipFill>
        <p:spPr>
          <a:xfrm>
            <a:off x="3725650" y="4370523"/>
            <a:ext cx="1185430" cy="259706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44615" y="970504"/>
            <a:ext cx="4350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상품 인기순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낮은 </a:t>
            </a:r>
            <a:r>
              <a:rPr lang="ko-KR" altLang="en-US" sz="14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가격순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높은 </a:t>
            </a:r>
            <a:r>
              <a:rPr lang="ko-KR" altLang="en-US" sz="14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가격순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정렬 기능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반응형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페이지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(4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개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2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개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1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개의 상품을 보여줌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장바구니 추가 버튼 클릭 시 장바구니 페이지에 해당 상품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개 추가</a:t>
            </a:r>
            <a:endParaRPr lang="ko-KR" altLang="en-US" sz="1400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777" y="-997154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287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87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0782" y="0"/>
            <a:ext cx="4622242" cy="221064"/>
          </a:xfrm>
          <a:prstGeom prst="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39" y="0"/>
            <a:ext cx="3244195" cy="3719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8"/>
          <a:stretch/>
        </p:blipFill>
        <p:spPr>
          <a:xfrm>
            <a:off x="8462521" y="3238219"/>
            <a:ext cx="3721947" cy="36197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516659" y="1774783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구현</a:t>
            </a:r>
            <a:endParaRPr lang="ko-KR" altLang="en-US" sz="20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2022880"/>
            <a:ext cx="114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err="1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메인페이지</a:t>
            </a:r>
            <a:endParaRPr lang="ko-KR" altLang="en-US" sz="14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40783" y="221064"/>
            <a:ext cx="4893548" cy="2883877"/>
          </a:xfrm>
          <a:prstGeom prst="rect">
            <a:avLst/>
          </a:prstGeom>
          <a:solidFill>
            <a:srgbClr val="FCF4D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4461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615" y="808170"/>
            <a:ext cx="3995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상품 증감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상품 개수 정하고 장바구니 추가 버튼 클릭하면 장바구니에 선택한 개수 만큼 상품이 추가됨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제품 상세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(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제품마다 상세 페이지 다르게 적용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)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배송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,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반품 안내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제품 후기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문의 페이지</a:t>
            </a:r>
            <a:endParaRPr lang="ko-KR" altLang="en-US" sz="1400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0782" y="0"/>
            <a:ext cx="4622242" cy="221064"/>
          </a:xfrm>
          <a:prstGeom prst="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352"/>
            <a:ext cx="4710988" cy="47109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47" y="4370521"/>
            <a:ext cx="2626963" cy="262696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130" y="3542769"/>
            <a:ext cx="3080253" cy="33152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23" y="0"/>
            <a:ext cx="2864343" cy="41690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1777" y="-997154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287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87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16659" y="1774783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구현</a:t>
            </a:r>
            <a:endParaRPr lang="ko-KR" altLang="en-US" sz="20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2022880"/>
            <a:ext cx="114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상세페이지</a:t>
            </a:r>
            <a:endParaRPr lang="ko-KR" altLang="en-US" sz="14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6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40783" y="221064"/>
            <a:ext cx="4893548" cy="2883877"/>
          </a:xfrm>
          <a:prstGeom prst="rect">
            <a:avLst/>
          </a:prstGeom>
          <a:solidFill>
            <a:srgbClr val="FCF4D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4461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615" y="808170"/>
            <a:ext cx="39958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상품 개수 증가</a:t>
            </a:r>
            <a:r>
              <a:rPr lang="en-US" altLang="ko-KR" sz="14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감소함에 따라 상품 가격    변동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장바구니에서 상품 삭제 가능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선택 제품들의 합계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배송비가 포함된 합계  출력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0782" y="0"/>
            <a:ext cx="4622242" cy="221064"/>
          </a:xfrm>
          <a:prstGeom prst="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353"/>
            <a:ext cx="4710988" cy="47109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878" y="4367626"/>
            <a:ext cx="2638503" cy="26385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12" y="3022174"/>
            <a:ext cx="3156488" cy="38845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50" y="-21842"/>
            <a:ext cx="2700690" cy="38654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1777" y="-997154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287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87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-516659" y="1774783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구현</a:t>
            </a:r>
            <a:endParaRPr lang="ko-KR" altLang="en-US" sz="20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2022880"/>
            <a:ext cx="1146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장바구니</a:t>
            </a:r>
            <a:endParaRPr lang="ko-KR" altLang="en-US" sz="14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40783" y="221064"/>
            <a:ext cx="4893548" cy="2883877"/>
          </a:xfrm>
          <a:prstGeom prst="rect">
            <a:avLst/>
          </a:prstGeom>
          <a:solidFill>
            <a:srgbClr val="FCF4D4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2344615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44615" y="970504"/>
            <a:ext cx="3668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로그인 아이디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패스워드 조건 </a:t>
            </a:r>
            <a:r>
              <a:rPr lang="ko-KR" altLang="en-US" sz="14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미충족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시 충족하는 조건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alert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으로 띄우기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아이디</a:t>
            </a:r>
            <a:r>
              <a:rPr lang="en-US" altLang="ko-KR" sz="1400" dirty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패스워드 조건 충족 시 로그인 성공 </a:t>
            </a:r>
            <a:r>
              <a:rPr lang="en-US" altLang="ko-KR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alert </a:t>
            </a:r>
            <a:r>
              <a:rPr lang="ko-KR" altLang="en-US" sz="14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띄우기</a:t>
            </a:r>
            <a:endParaRPr lang="en-US" altLang="ko-KR" sz="1400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0782" y="0"/>
            <a:ext cx="4622242" cy="221064"/>
          </a:xfrm>
          <a:prstGeom prst="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1777" y="-997154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ko-KR" sz="287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287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516659" y="1774783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구현</a:t>
            </a:r>
            <a:endParaRPr lang="ko-KR" altLang="en-US" sz="20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509" y="3239147"/>
            <a:ext cx="3190492" cy="36361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13" y="0"/>
            <a:ext cx="2842552" cy="37161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274"/>
            <a:ext cx="4710988" cy="471098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883" y="4367625"/>
            <a:ext cx="2653107" cy="26531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145615" y="2022880"/>
            <a:ext cx="129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로그인</a:t>
            </a:r>
            <a:endParaRPr lang="ko-KR" altLang="en-US" sz="14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9191" y="-1012307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28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1074" y="17007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평가</a:t>
            </a:r>
            <a:endParaRPr lang="ko-KR" altLang="en-US" sz="20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" name="한쪽 모서리가 잘린 사각형 1"/>
          <p:cNvSpPr/>
          <p:nvPr/>
        </p:nvSpPr>
        <p:spPr>
          <a:xfrm rot="16200000">
            <a:off x="3590504" y="-1397964"/>
            <a:ext cx="6020531" cy="9682409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997" y="2342458"/>
            <a:ext cx="84555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이번 프로젝트는 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React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 이용하여 제작된 프로젝트입니다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 초반에는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빨리 문법을 받아들이기가 힘들어 헤매기도 하고 오류도 많이 나서 진행하는 데에 어려움이 있었지만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공식 문서나 </a:t>
            </a:r>
            <a:r>
              <a:rPr lang="ko-KR" altLang="en-US" sz="16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리액트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부트스트랩 등 여러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자료와 예시들을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참고하여 점점 </a:t>
            </a:r>
            <a:r>
              <a:rPr lang="ko-KR" altLang="en-US" sz="16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리액트에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적응하게 되었습니다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초반에 발생했던 오류들을 해결하고 라이브러리나 부트스트랩에서 소스들을 가져와 제 프로젝트에 적용시키는 과정이 즐거웠습니다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 </a:t>
            </a:r>
            <a:r>
              <a:rPr lang="ko-KR" altLang="en-US" sz="16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리액트를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배워가고 익숙해지면서 만들었던 프로젝트라 아쉬움이 남는데 </a:t>
            </a:r>
            <a:r>
              <a:rPr lang="ko-KR" altLang="en-US" sz="16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다음번에도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sz="1600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리액트를</a:t>
            </a:r>
            <a:r>
              <a:rPr lang="ko-KR" altLang="en-US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사용해서 다른 프로젝트를 진행해보고 싶습니다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.</a:t>
            </a:r>
            <a:endParaRPr lang="ko-KR" altLang="en-US" sz="1600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2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1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1724" y="2785837"/>
            <a:ext cx="586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45147" y="2785837"/>
            <a:ext cx="5416540" cy="1124207"/>
          </a:xfrm>
          <a:prstGeom prst="ellipse">
            <a:avLst/>
          </a:prstGeom>
          <a:noFill/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8200724" y="2931519"/>
            <a:ext cx="134754" cy="134754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665621" y="3429665"/>
            <a:ext cx="376990" cy="376990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31540" y="3627785"/>
            <a:ext cx="224590" cy="224590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1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1724" y="565151"/>
            <a:ext cx="58633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445147" y="565151"/>
            <a:ext cx="5416540" cy="1124207"/>
          </a:xfrm>
          <a:prstGeom prst="ellipse">
            <a:avLst/>
          </a:prstGeom>
          <a:noFill/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200724" y="710833"/>
            <a:ext cx="134754" cy="134754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665621" y="1208979"/>
            <a:ext cx="376990" cy="376990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131540" y="1407099"/>
            <a:ext cx="224590" cy="224590"/>
          </a:xfrm>
          <a:prstGeom prst="ellipse">
            <a:avLst/>
          </a:prstGeom>
          <a:solidFill>
            <a:srgbClr val="BB171D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67326" y="2220116"/>
            <a:ext cx="44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03260" y="2220116"/>
            <a:ext cx="44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한쪽 모서리가 잘린 사각형 15"/>
          <p:cNvSpPr/>
          <p:nvPr/>
        </p:nvSpPr>
        <p:spPr>
          <a:xfrm>
            <a:off x="5000793" y="2667215"/>
            <a:ext cx="2036212" cy="3696101"/>
          </a:xfrm>
          <a:prstGeom prst="snip1Rect">
            <a:avLst/>
          </a:prstGeom>
          <a:solidFill>
            <a:srgbClr val="C00000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한쪽 모서리가 잘린 사각형 16"/>
          <p:cNvSpPr/>
          <p:nvPr/>
        </p:nvSpPr>
        <p:spPr>
          <a:xfrm>
            <a:off x="154569" y="2667214"/>
            <a:ext cx="2036212" cy="3696101"/>
          </a:xfrm>
          <a:prstGeom prst="snip1Rect">
            <a:avLst/>
          </a:prstGeom>
          <a:solidFill>
            <a:srgbClr val="C00000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00133" y="2220116"/>
            <a:ext cx="44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한쪽 모서리가 잘린 사각형 18"/>
          <p:cNvSpPr/>
          <p:nvPr/>
        </p:nvSpPr>
        <p:spPr>
          <a:xfrm>
            <a:off x="2567986" y="2667214"/>
            <a:ext cx="2036212" cy="3696101"/>
          </a:xfrm>
          <a:prstGeom prst="snip1Rect">
            <a:avLst/>
          </a:prstGeom>
          <a:solidFill>
            <a:srgbClr val="C00000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9229999" y="2220116"/>
            <a:ext cx="44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7427532" y="2667215"/>
            <a:ext cx="2036212" cy="3696101"/>
          </a:xfrm>
          <a:prstGeom prst="snip1Rect">
            <a:avLst/>
          </a:prstGeom>
          <a:solidFill>
            <a:srgbClr val="C00000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649484" y="2220116"/>
            <a:ext cx="4438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ko-KR" altLang="en-US" sz="6600" b="1" dirty="0"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9847017" y="2667215"/>
            <a:ext cx="2036212" cy="3696101"/>
          </a:xfrm>
          <a:prstGeom prst="snip1Rect">
            <a:avLst/>
          </a:prstGeom>
          <a:solidFill>
            <a:srgbClr val="C00000"/>
          </a:solidFill>
          <a:ln w="38100">
            <a:solidFill>
              <a:srgbClr val="FCF4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721925" y="312805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구현</a:t>
            </a:r>
            <a:endParaRPr lang="ko-KR" altLang="en-US" sz="2000" b="1" dirty="0">
              <a:solidFill>
                <a:srgbClr val="FCF4D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41410" y="312805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평가</a:t>
            </a:r>
            <a:endParaRPr lang="ko-KR" altLang="en-US" sz="2000" b="1" dirty="0">
              <a:solidFill>
                <a:srgbClr val="FCF4D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95186" y="312805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기획</a:t>
            </a:r>
            <a:endParaRPr lang="ko-KR" altLang="en-US" sz="2000" b="1" dirty="0">
              <a:solidFill>
                <a:srgbClr val="FCF4D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6339" y="312805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페르소나</a:t>
            </a:r>
            <a:endParaRPr lang="ko-KR" altLang="en-US" sz="2000" b="1" dirty="0">
              <a:solidFill>
                <a:srgbClr val="FCF4D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8382" y="312805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CF4D4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Arial" panose="020B0604020202020204" pitchFamily="34" charset="0"/>
              </a:rPr>
              <a:t>주제선정</a:t>
            </a:r>
            <a:endParaRPr lang="ko-KR" altLang="en-US" sz="2000" b="1" dirty="0">
              <a:solidFill>
                <a:srgbClr val="FCF4D4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61277" y="3775211"/>
            <a:ext cx="1508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메인 페이지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상세페이지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장바구니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로그인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1410" y="3775211"/>
            <a:ext cx="1508074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평가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89666" y="3788954"/>
            <a:ext cx="1508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폰트</a:t>
            </a:r>
            <a:r>
              <a:rPr lang="en-US" altLang="ko-KR" dirty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색상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와이어프레임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프로토타입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6765" y="3788954"/>
            <a:ext cx="15080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 </a:t>
            </a:r>
            <a:r>
              <a:rPr lang="en-US" altLang="ko-KR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 </a:t>
            </a:r>
            <a:r>
              <a:rPr lang="en-US" altLang="ko-KR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 </a:t>
            </a:r>
            <a:r>
              <a:rPr lang="en-US" altLang="ko-KR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5265" y="3788954"/>
            <a:ext cx="1508074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주제선정</a:t>
            </a:r>
            <a:endParaRPr lang="en-US" altLang="ko-KR" dirty="0" smtClean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1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화살표 연결선 49"/>
          <p:cNvCxnSpPr/>
          <p:nvPr/>
        </p:nvCxnSpPr>
        <p:spPr>
          <a:xfrm>
            <a:off x="10353534" y="3088419"/>
            <a:ext cx="0" cy="133479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8212922" y="3207223"/>
            <a:ext cx="0" cy="1304777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6097820" y="3088419"/>
            <a:ext cx="0" cy="133479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5" idx="3"/>
          </p:cNvCxnSpPr>
          <p:nvPr/>
        </p:nvCxnSpPr>
        <p:spPr>
          <a:xfrm flipV="1">
            <a:off x="3957208" y="3207224"/>
            <a:ext cx="0" cy="1304777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1825203" y="3088419"/>
            <a:ext cx="0" cy="1334798"/>
          </a:xfrm>
          <a:prstGeom prst="straightConnector1">
            <a:avLst/>
          </a:prstGeom>
          <a:ln w="38100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77143" y="410836"/>
            <a:ext cx="3695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프로젝트 일정</a:t>
            </a:r>
            <a:r>
              <a:rPr lang="en-US" altLang="ko-KR" sz="2400" b="1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(3/2~3/23)</a:t>
            </a:r>
            <a:endParaRPr lang="ko-KR" altLang="en-US" sz="24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>
            <a:stCxn id="16" idx="6"/>
            <a:endCxn id="18" idx="2"/>
          </p:cNvCxnSpPr>
          <p:nvPr/>
        </p:nvCxnSpPr>
        <p:spPr>
          <a:xfrm flipV="1">
            <a:off x="1926181" y="3654841"/>
            <a:ext cx="8326067" cy="16408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1724226" y="3570271"/>
            <a:ext cx="201955" cy="201955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988237" y="3570271"/>
            <a:ext cx="201955" cy="201955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252248" y="3553863"/>
            <a:ext cx="201955" cy="201955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120242" y="3570270"/>
            <a:ext cx="201955" cy="201955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56231" y="3567510"/>
            <a:ext cx="201955" cy="201955"/>
          </a:xfrm>
          <a:prstGeom prst="ellipse">
            <a:avLst/>
          </a:prstGeom>
          <a:solidFill>
            <a:srgbClr val="FCF4D4"/>
          </a:solidFill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한쪽 모서리가 잘린 사각형 28"/>
          <p:cNvSpPr/>
          <p:nvPr/>
        </p:nvSpPr>
        <p:spPr>
          <a:xfrm>
            <a:off x="1137820" y="262588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3/2~3/10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30" name="한쪽 모서리가 잘린 사각형 29"/>
          <p:cNvSpPr/>
          <p:nvPr/>
        </p:nvSpPr>
        <p:spPr>
          <a:xfrm rot="16200000">
            <a:off x="894294" y="4276149"/>
            <a:ext cx="1861818" cy="2357910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63035" y="4808804"/>
            <a:ext cx="1924334" cy="129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기획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 페이지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헤더 </a:t>
            </a:r>
            <a:r>
              <a:rPr lang="en-US" altLang="ko-KR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푸터</a:t>
            </a: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제작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2" name="한쪽 모서리가 잘린 사각형 31"/>
          <p:cNvSpPr/>
          <p:nvPr/>
        </p:nvSpPr>
        <p:spPr>
          <a:xfrm rot="16200000">
            <a:off x="3003437" y="978555"/>
            <a:ext cx="1861818" cy="2357910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972179" y="1711431"/>
            <a:ext cx="192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상세 페이지 제작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리덕스</a:t>
            </a: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 </a:t>
            </a: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라우터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>
            <a:off x="3269825" y="451200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3/7~3/13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0" name="한쪽 모서리가 잘린 사각형 39"/>
          <p:cNvSpPr/>
          <p:nvPr/>
        </p:nvSpPr>
        <p:spPr>
          <a:xfrm>
            <a:off x="5396789" y="262588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3/10~3/15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1" name="한쪽 모서리가 잘린 사각형 40"/>
          <p:cNvSpPr/>
          <p:nvPr/>
        </p:nvSpPr>
        <p:spPr>
          <a:xfrm rot="16200000">
            <a:off x="5153263" y="4276149"/>
            <a:ext cx="1861818" cy="2357910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122004" y="4997845"/>
            <a:ext cx="1924334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장바구니 제작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장바구니 함수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7" name="한쪽 모서리가 잘린 사각형 46"/>
          <p:cNvSpPr/>
          <p:nvPr/>
        </p:nvSpPr>
        <p:spPr>
          <a:xfrm rot="16200000">
            <a:off x="7259150" y="978554"/>
            <a:ext cx="1861818" cy="2357910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253909" y="1711430"/>
            <a:ext cx="1924334" cy="87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 페이지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제작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9" name="한쪽 모서리가 잘린 사각형 48"/>
          <p:cNvSpPr/>
          <p:nvPr/>
        </p:nvSpPr>
        <p:spPr>
          <a:xfrm>
            <a:off x="7525539" y="4512000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3/15~3/20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51" name="한쪽 모서리가 잘린 사각형 50"/>
          <p:cNvSpPr/>
          <p:nvPr/>
        </p:nvSpPr>
        <p:spPr>
          <a:xfrm>
            <a:off x="9652503" y="262588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3/21~3/23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52" name="한쪽 모서리가 잘린 사각형 51"/>
          <p:cNvSpPr/>
          <p:nvPr/>
        </p:nvSpPr>
        <p:spPr>
          <a:xfrm rot="16200000">
            <a:off x="9408977" y="4276149"/>
            <a:ext cx="1861818" cy="2357910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9377718" y="5191594"/>
            <a:ext cx="1924334" cy="46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오류수정</a:t>
            </a:r>
            <a:endParaRPr lang="en-US" altLang="ko-KR" dirty="0" smtClean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5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30227" y="-966158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8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11344302" y="1939269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주제선정</a:t>
            </a:r>
            <a:endParaRPr lang="ko-KR" altLang="en-US" sz="20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5" name="Picture 2" descr="마녀공장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41" y="1303662"/>
            <a:ext cx="1771812" cy="4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85353" y="1123223"/>
            <a:ext cx="217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(</a:t>
            </a:r>
            <a:r>
              <a:rPr lang="ko-KR" altLang="en-US" sz="32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마녀공장</a:t>
            </a:r>
            <a:r>
              <a:rPr lang="en-US" altLang="ko-KR" sz="32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)</a:t>
            </a:r>
            <a:endParaRPr lang="ko-KR" altLang="en-US" sz="32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231" y="2653648"/>
            <a:ext cx="107356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“</a:t>
            </a:r>
            <a:r>
              <a:rPr lang="ko-KR" altLang="en-US" sz="1600" b="1" dirty="0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당신이 원하는 대로 마법 같은 피부 변화를 만드는 곳 </a:t>
            </a:r>
            <a:endParaRPr lang="en-US" altLang="ko-KR" sz="1600" b="1" dirty="0" smtClean="0">
              <a:solidFill>
                <a:srgbClr val="BB171D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이곳은 피부에 진심인 </a:t>
            </a:r>
            <a:r>
              <a:rPr lang="ko-KR" altLang="en-US" sz="1600" b="1" dirty="0" err="1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위저드들의</a:t>
            </a:r>
            <a:r>
              <a:rPr lang="ko-KR" altLang="en-US" sz="1600" b="1" dirty="0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 </a:t>
            </a:r>
            <a:r>
              <a:rPr lang="ko-KR" altLang="en-US" sz="1600" b="1" dirty="0" err="1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마녀공장입니다</a:t>
            </a:r>
            <a:r>
              <a:rPr lang="en-US" altLang="ko-KR" sz="1600" b="1" dirty="0" smtClean="0">
                <a:solidFill>
                  <a:srgbClr val="BB171D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카페24 써라운드 에어 " pitchFamily="2" charset="-127"/>
              </a:rPr>
              <a:t>.”</a:t>
            </a: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타협하지 않는 까다로운 성분 원칙과 섬세한 차이가 주는 확실한 효과</a:t>
            </a:r>
            <a:endParaRPr lang="en-US" altLang="ko-KR" sz="1600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바로 이 순간 나를 위해 준비된 듯한 놀라운 제품을 만나는 경이로움</a:t>
            </a:r>
            <a:r>
              <a:rPr lang="en-US" altLang="ko-KR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한 사람 한 사람을 위한 </a:t>
            </a:r>
            <a:r>
              <a:rPr lang="ko-KR" altLang="en-US" sz="1600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마녀공장의</a:t>
            </a: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 진심을 담아 당신이 꿈꿔왔던 아름다움을 이루어 드릴게요</a:t>
            </a:r>
            <a:endParaRPr lang="en-US" altLang="ko-KR" sz="1600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카페24 써라운드 에어 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라는 슬로건을 내세워 좋은 성분</a:t>
            </a:r>
            <a:r>
              <a:rPr lang="en-US" altLang="ko-KR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, </a:t>
            </a: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비건</a:t>
            </a:r>
            <a:r>
              <a:rPr lang="en-US" altLang="ko-KR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, </a:t>
            </a:r>
            <a:r>
              <a:rPr lang="ko-KR" altLang="en-US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 피부 개선을 위한 화장품 위주로 판매하는 화장품 브랜드이다</a:t>
            </a:r>
            <a:r>
              <a:rPr lang="en-US" altLang="ko-KR" sz="1600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카페24 써라운드 에어 " pitchFamily="2" charset="-127"/>
              </a:rPr>
              <a:t>.</a:t>
            </a:r>
            <a:endParaRPr lang="ko-KR" altLang="en-US" sz="1600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카페24 써라운드 에어 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4527" y="2052211"/>
            <a:ext cx="5765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BB171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As you  wish, skin </a:t>
            </a:r>
            <a:r>
              <a:rPr lang="en-US" altLang="ko-KR" sz="3200" b="1" dirty="0" err="1" smtClean="0">
                <a:solidFill>
                  <a:srgbClr val="BB171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wi</a:t>
            </a:r>
            <a:r>
              <a:rPr lang="ko-KR" altLang="en-US" sz="3200" b="1" dirty="0" err="1" smtClean="0">
                <a:solidFill>
                  <a:srgbClr val="BB171D"/>
                </a:solidFill>
                <a:latin typeface="양재난초체M" panose="02020603020101020101" pitchFamily="18" charset="-127"/>
                <a:ea typeface="양재난초체M" panose="02020603020101020101" pitchFamily="18" charset="-127"/>
                <a:cs typeface="Arial" panose="020B0604020202020204" pitchFamily="34" charset="0"/>
              </a:rPr>
              <a:t>ㅈ</a:t>
            </a:r>
            <a:r>
              <a:rPr lang="en-US" altLang="ko-KR" sz="3200" b="1" dirty="0" err="1" smtClean="0">
                <a:solidFill>
                  <a:srgbClr val="BB171D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ard</a:t>
            </a:r>
            <a:endParaRPr lang="ko-KR" altLang="en-US" sz="3200" b="1" dirty="0">
              <a:solidFill>
                <a:srgbClr val="BB171D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rot="16200000">
            <a:off x="4073830" y="-1554717"/>
            <a:ext cx="6020531" cy="9682409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0"/>
          <a:stretch/>
        </p:blipFill>
        <p:spPr>
          <a:xfrm>
            <a:off x="260215" y="3753001"/>
            <a:ext cx="3810000" cy="3105000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3962"/>
              </p:ext>
            </p:extLst>
          </p:nvPr>
        </p:nvGraphicFramePr>
        <p:xfrm>
          <a:off x="2849725" y="1541399"/>
          <a:ext cx="241868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432">
                  <a:extLst>
                    <a:ext uri="{9D8B030D-6E8A-4147-A177-3AD203B41FA5}">
                      <a16:colId xmlns:a16="http://schemas.microsoft.com/office/drawing/2014/main" val="1090853616"/>
                    </a:ext>
                  </a:extLst>
                </a:gridCol>
                <a:gridCol w="1524249">
                  <a:extLst>
                    <a:ext uri="{9D8B030D-6E8A-4147-A177-3AD203B41FA5}">
                      <a16:colId xmlns:a16="http://schemas.microsoft.com/office/drawing/2014/main" val="148490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이름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이주연</a:t>
                      </a:r>
                      <a:endParaRPr lang="ko-KR" altLang="en-US" sz="1400" b="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나이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23</a:t>
                      </a:r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세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여성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직업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대학생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59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가족관계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부모님</a:t>
                      </a:r>
                      <a:r>
                        <a:rPr lang="en-US" altLang="ko-KR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언니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성격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활달함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41816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712602" y="3285373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64937" y="657087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</a:t>
            </a:r>
            <a:endParaRPr lang="ko-KR" altLang="en-US" sz="20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3322842" y="3993423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CF4D4"/>
                </a:solidFill>
              </a:rPr>
              <a:t>SNS </a:t>
            </a:r>
            <a:r>
              <a:rPr lang="ko-KR" altLang="en-US" sz="1400" dirty="0" smtClean="0">
                <a:solidFill>
                  <a:srgbClr val="FCF4D4"/>
                </a:solidFill>
              </a:rPr>
              <a:t>이용자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322842" y="456182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CF4D4"/>
                </a:solidFill>
              </a:rPr>
              <a:t>어플사용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4" name="한쪽 모서리가 잘린 사각형 13"/>
          <p:cNvSpPr/>
          <p:nvPr/>
        </p:nvSpPr>
        <p:spPr>
          <a:xfrm>
            <a:off x="3322842" y="514285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CF4D4"/>
                </a:solidFill>
              </a:rPr>
              <a:t>쿠폰사용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86386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068192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IT/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인터넷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86386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068192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모바일 </a:t>
            </a:r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어플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86386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68192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소셜 네트워크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86386" y="4478358"/>
            <a:ext cx="1666425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86386" y="5102469"/>
            <a:ext cx="2061565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186386" y="5727579"/>
            <a:ext cx="1884265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3322842" y="85187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프로필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86386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68192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소프트웨어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86386" y="3846899"/>
            <a:ext cx="1493897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5186386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기술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78560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560366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두려움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678560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560366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성취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678560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60366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성장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78560" y="4478358"/>
            <a:ext cx="1835851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78560" y="5102469"/>
            <a:ext cx="2061565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678561" y="5727579"/>
            <a:ext cx="1374766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78560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560366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자극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78561" y="3846899"/>
            <a:ext cx="1228666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한쪽 모서리가 잘린 사각형 42"/>
          <p:cNvSpPr/>
          <p:nvPr/>
        </p:nvSpPr>
        <p:spPr>
          <a:xfrm>
            <a:off x="7678560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동기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4" name="한쪽 모서리가 잘린 사각형 43"/>
          <p:cNvSpPr/>
          <p:nvPr/>
        </p:nvSpPr>
        <p:spPr>
          <a:xfrm>
            <a:off x="5186386" y="855180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목표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3045" y="929257"/>
            <a:ext cx="4457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모바일 </a:t>
            </a:r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어플을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이용해서 쿠폰 할인 적용을 한 상품을 구입하고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  <a:r>
              <a:rPr lang="ko-KR" altLang="en-US" sz="1400" b="1" dirty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저렴하게 상품을 구매하고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 / 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혜택을 많이 받고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" name="한쪽 모서리가 잘린 사각형 45"/>
          <p:cNvSpPr/>
          <p:nvPr/>
        </p:nvSpPr>
        <p:spPr>
          <a:xfrm>
            <a:off x="5177763" y="1731214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요구사항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824422" y="1805291"/>
            <a:ext cx="445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구매를 하고 난 후 혜택이 있었으면 좋겠다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 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리뷰나 문의사항을 비공개로 남기고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9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rot="16200000">
            <a:off x="4073830" y="-1554717"/>
            <a:ext cx="6020531" cy="9682409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50"/>
          <a:stretch/>
        </p:blipFill>
        <p:spPr>
          <a:xfrm>
            <a:off x="53250" y="3833469"/>
            <a:ext cx="3595688" cy="30245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12602" y="3285373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64937" y="657087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</a:t>
            </a:r>
            <a:endParaRPr lang="ko-KR" altLang="en-US" sz="20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3032"/>
              </p:ext>
            </p:extLst>
          </p:nvPr>
        </p:nvGraphicFramePr>
        <p:xfrm>
          <a:off x="2849725" y="1541399"/>
          <a:ext cx="241868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432">
                  <a:extLst>
                    <a:ext uri="{9D8B030D-6E8A-4147-A177-3AD203B41FA5}">
                      <a16:colId xmlns:a16="http://schemas.microsoft.com/office/drawing/2014/main" val="1090853616"/>
                    </a:ext>
                  </a:extLst>
                </a:gridCol>
                <a:gridCol w="1524249">
                  <a:extLst>
                    <a:ext uri="{9D8B030D-6E8A-4147-A177-3AD203B41FA5}">
                      <a16:colId xmlns:a16="http://schemas.microsoft.com/office/drawing/2014/main" val="148490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이름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김정현</a:t>
                      </a:r>
                      <a:endParaRPr lang="ko-KR" altLang="en-US" sz="1400" b="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나이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31</a:t>
                      </a:r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세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여성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직업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직장인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59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가족관계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동생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성격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친절한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418161"/>
                  </a:ext>
                </a:extLst>
              </a:tr>
            </a:tbl>
          </a:graphicData>
        </a:graphic>
      </p:graphicFrame>
      <p:sp>
        <p:nvSpPr>
          <p:cNvPr id="11" name="한쪽 모서리가 잘린 사각형 10"/>
          <p:cNvSpPr/>
          <p:nvPr/>
        </p:nvSpPr>
        <p:spPr>
          <a:xfrm>
            <a:off x="3322842" y="3993423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환경보호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2" name="한쪽 모서리가 잘린 사각형 11"/>
          <p:cNvSpPr/>
          <p:nvPr/>
        </p:nvSpPr>
        <p:spPr>
          <a:xfrm>
            <a:off x="3322842" y="456182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비건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>
            <a:off x="3322842" y="514285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CF4D4"/>
                </a:solidFill>
              </a:rPr>
              <a:t>성분확인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86386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68192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IT/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인터넷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6386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68192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모바일 </a:t>
            </a:r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어플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6386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068192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소셜 네트워크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86386" y="4478358"/>
            <a:ext cx="1925963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186386" y="5102469"/>
            <a:ext cx="1493897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186386" y="5727579"/>
            <a:ext cx="1184597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한쪽 모서리가 잘린 사각형 22"/>
          <p:cNvSpPr/>
          <p:nvPr/>
        </p:nvSpPr>
        <p:spPr>
          <a:xfrm>
            <a:off x="3322842" y="85187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프로필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6386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68192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소프트웨어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86386" y="3846899"/>
            <a:ext cx="1493897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한쪽 모서리가 잘린 사각형 26"/>
          <p:cNvSpPr/>
          <p:nvPr/>
        </p:nvSpPr>
        <p:spPr>
          <a:xfrm>
            <a:off x="5186386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기술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78560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60366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두려움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78560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60366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성취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8560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60366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성장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678560" y="4478358"/>
            <a:ext cx="1508961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678560" y="5102469"/>
            <a:ext cx="2061565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678559" y="5727579"/>
            <a:ext cx="2061447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78560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560366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자극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78561" y="3846899"/>
            <a:ext cx="1932578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한쪽 모서리가 잘린 사각형 39"/>
          <p:cNvSpPr/>
          <p:nvPr/>
        </p:nvSpPr>
        <p:spPr>
          <a:xfrm>
            <a:off x="7678560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동기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1" name="한쪽 모서리가 잘린 사각형 40"/>
          <p:cNvSpPr/>
          <p:nvPr/>
        </p:nvSpPr>
        <p:spPr>
          <a:xfrm>
            <a:off x="5186386" y="855180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목표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3045" y="929257"/>
            <a:ext cx="4457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친환경 용기나 소재로 만들어진 피부 화장품을 구매하고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3" name="한쪽 모서리가 잘린 사각형 42"/>
          <p:cNvSpPr/>
          <p:nvPr/>
        </p:nvSpPr>
        <p:spPr>
          <a:xfrm>
            <a:off x="5177763" y="1731214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요구사항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4422" y="1805291"/>
            <a:ext cx="4457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친환경이나 </a:t>
            </a:r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비건으로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 분류된 화장품 카테고리가 있었으면 좋겠다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 / 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어떤 성분이 들어갔는지 한 눈에 알아볼 수 있었으면 한다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97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한쪽 모서리가 잘린 사각형 5"/>
          <p:cNvSpPr/>
          <p:nvPr/>
        </p:nvSpPr>
        <p:spPr>
          <a:xfrm rot="16200000">
            <a:off x="4073830" y="-1554717"/>
            <a:ext cx="6020531" cy="9682409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712602" y="3285373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87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64937" y="6570877"/>
            <a:ext cx="1447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FCF4D4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페르소나</a:t>
            </a:r>
            <a:endParaRPr lang="ko-KR" altLang="en-US" sz="2000" b="1" dirty="0">
              <a:solidFill>
                <a:srgbClr val="FCF4D4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0"/>
          <a:stretch/>
        </p:blipFill>
        <p:spPr>
          <a:xfrm>
            <a:off x="123825" y="3690105"/>
            <a:ext cx="3905250" cy="3167895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67865"/>
              </p:ext>
            </p:extLst>
          </p:nvPr>
        </p:nvGraphicFramePr>
        <p:xfrm>
          <a:off x="2849725" y="1541399"/>
          <a:ext cx="2418681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4432">
                  <a:extLst>
                    <a:ext uri="{9D8B030D-6E8A-4147-A177-3AD203B41FA5}">
                      <a16:colId xmlns:a16="http://schemas.microsoft.com/office/drawing/2014/main" val="1090853616"/>
                    </a:ext>
                  </a:extLst>
                </a:gridCol>
                <a:gridCol w="1524249">
                  <a:extLst>
                    <a:ext uri="{9D8B030D-6E8A-4147-A177-3AD203B41FA5}">
                      <a16:colId xmlns:a16="http://schemas.microsoft.com/office/drawing/2014/main" val="1484908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이름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박하늘</a:t>
                      </a:r>
                      <a:endParaRPr lang="ko-KR" altLang="en-US" sz="1400" b="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8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나이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35</a:t>
                      </a:r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세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332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남성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278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직업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직장인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59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가족관계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강아지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6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b="1" dirty="0" smtClean="0">
                          <a:solidFill>
                            <a:srgbClr val="C00000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성격</a:t>
                      </a:r>
                      <a:endParaRPr lang="ko-KR" altLang="en-US" sz="1400" b="1" dirty="0">
                        <a:solidFill>
                          <a:srgbClr val="C00000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Arial" panose="020B0604020202020204" pitchFamily="34" charset="0"/>
                        </a:rPr>
                        <a:t>차분함</a:t>
                      </a:r>
                      <a:endParaRPr lang="ko-KR" altLang="en-US" sz="1400" dirty="0"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418161"/>
                  </a:ext>
                </a:extLst>
              </a:tr>
            </a:tbl>
          </a:graphicData>
        </a:graphic>
      </p:graphicFrame>
      <p:sp>
        <p:nvSpPr>
          <p:cNvPr id="9" name="한쪽 모서리가 잘린 사각형 8"/>
          <p:cNvSpPr/>
          <p:nvPr/>
        </p:nvSpPr>
        <p:spPr>
          <a:xfrm>
            <a:off x="3322842" y="3993423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애견인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0" name="한쪽 모서리가 잘린 사각형 9"/>
          <p:cNvSpPr/>
          <p:nvPr/>
        </p:nvSpPr>
        <p:spPr>
          <a:xfrm>
            <a:off x="3322842" y="4561821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인터넷 미숙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1" name="한쪽 모서리가 잘린 사각형 10"/>
          <p:cNvSpPr/>
          <p:nvPr/>
        </p:nvSpPr>
        <p:spPr>
          <a:xfrm>
            <a:off x="3322842" y="514285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rgbClr val="FCF4D4"/>
                </a:solidFill>
              </a:rPr>
              <a:t>성분확인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86386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068192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IT/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인터넷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86386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68192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모바일 </a:t>
            </a:r>
            <a:r>
              <a:rPr lang="ko-KR" altLang="en-US" sz="1400" b="1" dirty="0" err="1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어플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6386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068192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소셜 네트워크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86386" y="4478358"/>
            <a:ext cx="1170497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186387" y="5102469"/>
            <a:ext cx="826788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6387" y="5727579"/>
            <a:ext cx="369588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한쪽 모서리가 잘린 사각형 20"/>
          <p:cNvSpPr/>
          <p:nvPr/>
        </p:nvSpPr>
        <p:spPr>
          <a:xfrm>
            <a:off x="3322842" y="851877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프로필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86386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068192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소프트웨어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186387" y="3846899"/>
            <a:ext cx="648064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가 잘린 사각형 24"/>
          <p:cNvSpPr/>
          <p:nvPr/>
        </p:nvSpPr>
        <p:spPr>
          <a:xfrm>
            <a:off x="5186386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기술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678560" y="4474684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560366" y="4166907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두려움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678560" y="5102469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560366" y="4794692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성취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78560" y="5727580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560366" y="5419803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성장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678561" y="4478358"/>
            <a:ext cx="337598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678561" y="5102469"/>
            <a:ext cx="1507142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78561" y="5727579"/>
            <a:ext cx="1794710" cy="262065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678560" y="3843225"/>
            <a:ext cx="2157192" cy="262065"/>
          </a:xfrm>
          <a:prstGeom prst="rect">
            <a:avLst/>
          </a:prstGeom>
          <a:noFill/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560366" y="3535448"/>
            <a:ext cx="2179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자극</a:t>
            </a:r>
            <a:endParaRPr lang="ko-KR" altLang="en-US" sz="14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78561" y="3846899"/>
            <a:ext cx="483698" cy="258391"/>
          </a:xfrm>
          <a:prstGeom prst="rect">
            <a:avLst/>
          </a:prstGeom>
          <a:solidFill>
            <a:srgbClr val="BB171D"/>
          </a:solidFill>
          <a:ln w="28575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한쪽 모서리가 잘린 사각형 37"/>
          <p:cNvSpPr/>
          <p:nvPr/>
        </p:nvSpPr>
        <p:spPr>
          <a:xfrm>
            <a:off x="7678560" y="2997936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동기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39" name="한쪽 모서리가 잘린 사각형 38"/>
          <p:cNvSpPr/>
          <p:nvPr/>
        </p:nvSpPr>
        <p:spPr>
          <a:xfrm>
            <a:off x="5186386" y="855180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목표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3045" y="929257"/>
            <a:ext cx="4457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인터넷을 이용해서 쉽게 상품을 구매하고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1" name="한쪽 모서리가 잘린 사각형 40"/>
          <p:cNvSpPr/>
          <p:nvPr/>
        </p:nvSpPr>
        <p:spPr>
          <a:xfrm>
            <a:off x="5177763" y="1731214"/>
            <a:ext cx="1374766" cy="462538"/>
          </a:xfrm>
          <a:prstGeom prst="snip1Rect">
            <a:avLst/>
          </a:prstGeom>
          <a:solidFill>
            <a:srgbClr val="BB171D"/>
          </a:solidFill>
          <a:ln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CF4D4"/>
                </a:solidFill>
              </a:rPr>
              <a:t>요구사항</a:t>
            </a:r>
            <a:endParaRPr lang="ko-KR" altLang="en-US" sz="1400" dirty="0">
              <a:solidFill>
                <a:srgbClr val="FCF4D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24422" y="1805291"/>
            <a:ext cx="44578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인터넷에 능숙하지 못해 구매 방법을 쉽게 설명해 주었으면 한다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 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강아지를 키우고 있으므로 강아지에게 해가 될 수 있는 성분을 확인하고 싶다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15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잘린 사각형 8"/>
          <p:cNvSpPr/>
          <p:nvPr/>
        </p:nvSpPr>
        <p:spPr>
          <a:xfrm rot="16200000">
            <a:off x="2150135" y="2109540"/>
            <a:ext cx="3359274" cy="2797794"/>
          </a:xfrm>
          <a:prstGeom prst="snip1Rect">
            <a:avLst/>
          </a:prstGeom>
          <a:solidFill>
            <a:srgbClr val="FCF4D4"/>
          </a:solidFill>
          <a:ln w="38100">
            <a:solidFill>
              <a:srgbClr val="BB17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980" y="3223381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>
                <a:ln w="38100">
                  <a:solidFill>
                    <a:srgbClr val="BB171D"/>
                  </a:solidFill>
                </a:ln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700" b="1" dirty="0">
              <a:ln w="38100">
                <a:solidFill>
                  <a:srgbClr val="BB171D"/>
                </a:solidFill>
              </a:ln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167" y="5682975"/>
            <a:ext cx="741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기</a:t>
            </a:r>
            <a:endParaRPr lang="en-US" altLang="ko-KR" sz="20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획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1437" y="3005976"/>
            <a:ext cx="217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BB171D"/>
                </a:solidFill>
                <a:latin typeface="SB 어그로 Medium" panose="02020603020101020101" pitchFamily="18" charset="-127"/>
                <a:ea typeface="SB 어그로 Medium" panose="02020603020101020101" pitchFamily="18" charset="-127"/>
                <a:cs typeface="Arial" panose="020B0604020202020204" pitchFamily="34" charset="0"/>
              </a:rPr>
              <a:t>어그로체</a:t>
            </a:r>
            <a:endParaRPr lang="ko-KR" altLang="en-US" sz="3200" b="1" dirty="0">
              <a:solidFill>
                <a:srgbClr val="BB171D"/>
              </a:solidFill>
              <a:latin typeface="SB 어그로 Medium" panose="02020603020101020101" pitchFamily="18" charset="-127"/>
              <a:ea typeface="SB 어그로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9893" y="3590751"/>
            <a:ext cx="2179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BB171D"/>
                </a:solidFill>
                <a:latin typeface="Arial" panose="020B0604020202020204" pitchFamily="34" charset="0"/>
                <a:ea typeface="SB 어그로 Medium" panose="02020603020101020101" pitchFamily="18" charset="-127"/>
                <a:cs typeface="Arial" panose="020B0604020202020204" pitchFamily="34" charset="0"/>
              </a:rPr>
              <a:t>Arial</a:t>
            </a:r>
            <a:endParaRPr lang="ko-KR" altLang="en-US" sz="3200" b="1" dirty="0">
              <a:solidFill>
                <a:srgbClr val="BB171D"/>
              </a:solidFill>
              <a:latin typeface="Arial" panose="020B0604020202020204" pitchFamily="34" charset="0"/>
              <a:ea typeface="SB 어그로 Mediu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6068" y="1244024"/>
            <a:ext cx="2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사용 폰트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70078" y="1259812"/>
            <a:ext cx="242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사용 색상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3" name="한쪽 모서리가 잘린 사각형 12"/>
          <p:cNvSpPr/>
          <p:nvPr/>
        </p:nvSpPr>
        <p:spPr>
          <a:xfrm rot="16200000">
            <a:off x="5566710" y="2375862"/>
            <a:ext cx="2831861" cy="1688006"/>
          </a:xfrm>
          <a:prstGeom prst="snip1Rect">
            <a:avLst/>
          </a:prstGeom>
          <a:solidFill>
            <a:srgbClr val="8B0000"/>
          </a:solidFill>
          <a:ln w="38100">
            <a:solidFill>
              <a:srgbClr val="7B0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한쪽 모서리가 잘린 사각형 13"/>
          <p:cNvSpPr/>
          <p:nvPr/>
        </p:nvSpPr>
        <p:spPr>
          <a:xfrm rot="16200000">
            <a:off x="7467854" y="2375862"/>
            <a:ext cx="2831859" cy="1688006"/>
          </a:xfrm>
          <a:prstGeom prst="snip1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한쪽 모서리가 잘린 사각형 14"/>
          <p:cNvSpPr/>
          <p:nvPr/>
        </p:nvSpPr>
        <p:spPr>
          <a:xfrm rot="16200000">
            <a:off x="9368997" y="2375861"/>
            <a:ext cx="2831859" cy="1688006"/>
          </a:xfrm>
          <a:prstGeom prst="snip1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131833" y="4787964"/>
            <a:ext cx="15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White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28248" y="4774351"/>
            <a:ext cx="15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Dark red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35418" y="4774353"/>
            <a:ext cx="15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Black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660" y="4299290"/>
            <a:ext cx="139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폰트</a:t>
            </a:r>
            <a:r>
              <a:rPr lang="en-US" altLang="ko-KR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/</a:t>
            </a:r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색상</a:t>
            </a:r>
            <a:endParaRPr lang="en-US" altLang="ko-KR" sz="14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1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980" y="3223381"/>
            <a:ext cx="1290373" cy="4508927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9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700" b="1" dirty="0" smtClean="0">
                <a:ln w="38100">
                  <a:solidFill>
                    <a:srgbClr val="BB171D"/>
                  </a:solidFill>
                </a:ln>
                <a:solidFill>
                  <a:srgbClr val="FCF4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28700" b="1" dirty="0">
              <a:ln w="38100">
                <a:solidFill>
                  <a:srgbClr val="BB171D"/>
                </a:solidFill>
              </a:ln>
              <a:solidFill>
                <a:srgbClr val="FCF4D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167" y="5682975"/>
            <a:ext cx="741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기</a:t>
            </a:r>
            <a:endParaRPr lang="en-US" altLang="ko-KR" sz="20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  <a:p>
            <a:pPr algn="ctr"/>
            <a:r>
              <a:rPr lang="ko-KR" altLang="en-US" sz="20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획</a:t>
            </a:r>
            <a:endParaRPr lang="ko-KR" altLang="en-US" sz="2000" b="1" dirty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46"/>
          <a:stretch/>
        </p:blipFill>
        <p:spPr>
          <a:xfrm>
            <a:off x="7177346" y="-1"/>
            <a:ext cx="1860328" cy="684370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54"/>
          <a:stretch/>
        </p:blipFill>
        <p:spPr>
          <a:xfrm>
            <a:off x="4544016" y="-6478"/>
            <a:ext cx="2186394" cy="686447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660" y="4320556"/>
            <a:ext cx="139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BB171D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Arial" panose="020B0604020202020204" pitchFamily="34" charset="0"/>
              </a:rPr>
              <a:t>와이어프레임</a:t>
            </a:r>
            <a:endParaRPr lang="en-US" altLang="ko-KR" sz="1400" b="1" dirty="0" smtClean="0">
              <a:solidFill>
                <a:srgbClr val="BB171D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4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572</Words>
  <Application>Microsoft Office PowerPoint</Application>
  <PresentationFormat>와이드스크린</PresentationFormat>
  <Paragraphs>195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SB 어그로 Medium</vt:lpstr>
      <vt:lpstr>맑은 고딕</vt:lpstr>
      <vt:lpstr>양재난초체M</vt:lpstr>
      <vt:lpstr>에스코어 드림 3 Light</vt:lpstr>
      <vt:lpstr>에스코어 드림 5 Medium</vt:lpstr>
      <vt:lpstr>카페24 써라운드 에어 </vt:lpstr>
      <vt:lpstr>Arial</vt:lpstr>
      <vt:lpstr>Baskerville Old Face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226</cp:revision>
  <dcterms:created xsi:type="dcterms:W3CDTF">2023-03-24T00:34:45Z</dcterms:created>
  <dcterms:modified xsi:type="dcterms:W3CDTF">2023-03-28T05:40:15Z</dcterms:modified>
</cp:coreProperties>
</file>