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2" r:id="rId5"/>
    <p:sldId id="285" r:id="rId6"/>
    <p:sldId id="263" r:id="rId7"/>
    <p:sldId id="278" r:id="rId8"/>
    <p:sldId id="268" r:id="rId9"/>
    <p:sldId id="279" r:id="rId10"/>
    <p:sldId id="267" r:id="rId11"/>
    <p:sldId id="287" r:id="rId12"/>
    <p:sldId id="260" r:id="rId13"/>
    <p:sldId id="261" r:id="rId14"/>
    <p:sldId id="269" r:id="rId15"/>
    <p:sldId id="271" r:id="rId16"/>
    <p:sldId id="272" r:id="rId17"/>
    <p:sldId id="270" r:id="rId18"/>
    <p:sldId id="283" r:id="rId19"/>
    <p:sldId id="280" r:id="rId20"/>
    <p:sldId id="284" r:id="rId21"/>
    <p:sldId id="277" r:id="rId22"/>
    <p:sldId id="281" r:id="rId23"/>
    <p:sldId id="282" r:id="rId24"/>
    <p:sldId id="286" r:id="rId25"/>
    <p:sldId id="273" r:id="rId26"/>
    <p:sldId id="276" r:id="rId27"/>
    <p:sldId id="288" r:id="rId28"/>
    <p:sldId id="290" r:id="rId29"/>
    <p:sldId id="297" r:id="rId30"/>
    <p:sldId id="291" r:id="rId31"/>
    <p:sldId id="293" r:id="rId32"/>
    <p:sldId id="292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6448" autoAdjust="0"/>
  </p:normalViewPr>
  <p:slideViewPr>
    <p:cSldViewPr>
      <p:cViewPr>
        <p:scale>
          <a:sx n="71" d="100"/>
          <a:sy n="71" d="100"/>
        </p:scale>
        <p:origin x="-12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ongebob\Spongebob%20-%20BI\progettofile\Sponge%20I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ongebob\Spongebob%20-%20BI\Analisi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ongebob\Spongebob%20-%20BI\Analisi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ongebob\Spongebob%20-%20BI\Analisi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pongebob\Spongebob%20-%20BI\Analisi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I\Tesina%20Business%20Intelligence\Seconda%20Analisi\Confronto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F:\BI\Tesina%20Business%20Intelligence\Seconda%20Analisi\Confronto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isi%202%20punto\Cartel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ANalisi%202%20punto\Cartel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20"/>
            <c:bubble3D val="0"/>
            <c:spPr>
              <a:solidFill>
                <a:srgbClr val="00B0F0"/>
              </a:solidFill>
            </c:spPr>
          </c:dPt>
          <c:cat>
            <c:strRef>
              <c:f>Correlazioni!$R$11:$R$31</c:f>
              <c:strCache>
                <c:ptCount val="21"/>
                <c:pt idx="0">
                  <c:v>Piemonte</c:v>
                </c:pt>
                <c:pt idx="1">
                  <c:v>Lombardia</c:v>
                </c:pt>
                <c:pt idx="2">
                  <c:v>Lazio</c:v>
                </c:pt>
                <c:pt idx="3">
                  <c:v>Toscana</c:v>
                </c:pt>
                <c:pt idx="4">
                  <c:v>Emilia-Romagna</c:v>
                </c:pt>
                <c:pt idx="5">
                  <c:v>Veneto</c:v>
                </c:pt>
                <c:pt idx="6">
                  <c:v>Umbria</c:v>
                </c:pt>
                <c:pt idx="7">
                  <c:v>Liguria</c:v>
                </c:pt>
                <c:pt idx="8">
                  <c:v>Trentino-Alto Adige</c:v>
                </c:pt>
                <c:pt idx="9">
                  <c:v>Molise</c:v>
                </c:pt>
                <c:pt idx="10">
                  <c:v>Calabria</c:v>
                </c:pt>
                <c:pt idx="11">
                  <c:v>Campania</c:v>
                </c:pt>
                <c:pt idx="12">
                  <c:v>Sicilia</c:v>
                </c:pt>
                <c:pt idx="13">
                  <c:v>Puglia</c:v>
                </c:pt>
                <c:pt idx="14">
                  <c:v>Friuli-Venezia Giulia</c:v>
                </c:pt>
                <c:pt idx="15">
                  <c:v>Sardegna</c:v>
                </c:pt>
                <c:pt idx="16">
                  <c:v>Marche</c:v>
                </c:pt>
                <c:pt idx="17">
                  <c:v>Abruzzo</c:v>
                </c:pt>
                <c:pt idx="18">
                  <c:v>Valle d'Aosta</c:v>
                </c:pt>
                <c:pt idx="19">
                  <c:v>Basilicata</c:v>
                </c:pt>
                <c:pt idx="20">
                  <c:v>Unknow</c:v>
                </c:pt>
              </c:strCache>
            </c:strRef>
          </c:cat>
          <c:val>
            <c:numRef>
              <c:f>Correlazioni!$T$11:$T$31</c:f>
              <c:numCache>
                <c:formatCode>General</c:formatCode>
                <c:ptCount val="21"/>
                <c:pt idx="0">
                  <c:v>15684</c:v>
                </c:pt>
                <c:pt idx="1">
                  <c:v>10957</c:v>
                </c:pt>
                <c:pt idx="2">
                  <c:v>7117</c:v>
                </c:pt>
                <c:pt idx="3">
                  <c:v>5536</c:v>
                </c:pt>
                <c:pt idx="4">
                  <c:v>4466</c:v>
                </c:pt>
                <c:pt idx="5">
                  <c:v>3087</c:v>
                </c:pt>
                <c:pt idx="6">
                  <c:v>2184</c:v>
                </c:pt>
                <c:pt idx="7">
                  <c:v>1445</c:v>
                </c:pt>
                <c:pt idx="8">
                  <c:v>1415</c:v>
                </c:pt>
                <c:pt idx="9">
                  <c:v>1276</c:v>
                </c:pt>
                <c:pt idx="10">
                  <c:v>1262</c:v>
                </c:pt>
                <c:pt idx="11">
                  <c:v>1065</c:v>
                </c:pt>
                <c:pt idx="12">
                  <c:v>700</c:v>
                </c:pt>
                <c:pt idx="13">
                  <c:v>652</c:v>
                </c:pt>
                <c:pt idx="14">
                  <c:v>543</c:v>
                </c:pt>
                <c:pt idx="15">
                  <c:v>228</c:v>
                </c:pt>
                <c:pt idx="16">
                  <c:v>209</c:v>
                </c:pt>
                <c:pt idx="17">
                  <c:v>52</c:v>
                </c:pt>
                <c:pt idx="18">
                  <c:v>26</c:v>
                </c:pt>
                <c:pt idx="19">
                  <c:v>0</c:v>
                </c:pt>
                <c:pt idx="20">
                  <c:v>5051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Notte</a:t>
            </a:r>
          </a:p>
        </c:rich>
      </c:tx>
      <c:layout>
        <c:manualLayout>
          <c:xMode val="edge"/>
          <c:yMode val="edge"/>
          <c:x val="0.43832222222222222"/>
          <c:y val="4.47839506172839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406901477003417"/>
          <c:y val="0.19122639355052898"/>
          <c:w val="0.85035039597519979"/>
          <c:h val="0.72732491903298879"/>
        </c:manualLayout>
      </c:layout>
      <c:scatterChart>
        <c:scatterStyle val="smoothMarker"/>
        <c:varyColors val="0"/>
        <c:ser>
          <c:idx val="0"/>
          <c:order val="0"/>
          <c:tx>
            <c:v>Andamento SSE al variare di k</c:v>
          </c:tx>
          <c:marker>
            <c:symbol val="none"/>
          </c:marker>
          <c:dPt>
            <c:idx val="8"/>
            <c:marker>
              <c:symbol val="circle"/>
              <c:size val="10"/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'K-means'!$C$20:$C$30</c:f>
              <c:numCache>
                <c:formatCode>0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15</c:v>
                </c:pt>
                <c:pt idx="9">
                  <c:v>20</c:v>
                </c:pt>
                <c:pt idx="10">
                  <c:v>25</c:v>
                </c:pt>
              </c:numCache>
            </c:numRef>
          </c:xVal>
          <c:yVal>
            <c:numRef>
              <c:f>'K-means'!$D$20:$D$30</c:f>
              <c:numCache>
                <c:formatCode>0.00</c:formatCode>
                <c:ptCount val="11"/>
                <c:pt idx="0">
                  <c:v>4040.4679236331799</c:v>
                </c:pt>
                <c:pt idx="1">
                  <c:v>3421</c:v>
                </c:pt>
                <c:pt idx="2">
                  <c:v>2006.62380953555</c:v>
                </c:pt>
                <c:pt idx="3">
                  <c:v>1389.0856197548501</c:v>
                </c:pt>
                <c:pt idx="4">
                  <c:v>1202.7334301353201</c:v>
                </c:pt>
                <c:pt idx="5">
                  <c:v>1061.8310987868001</c:v>
                </c:pt>
                <c:pt idx="6">
                  <c:v>971.98814355535796</c:v>
                </c:pt>
                <c:pt idx="7">
                  <c:v>870.96028604421895</c:v>
                </c:pt>
                <c:pt idx="8">
                  <c:v>539.56689498026799</c:v>
                </c:pt>
                <c:pt idx="9">
                  <c:v>393.84753644381999</c:v>
                </c:pt>
                <c:pt idx="10">
                  <c:v>352.97142408667401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196032"/>
        <c:axId val="47197568"/>
      </c:scatterChart>
      <c:valAx>
        <c:axId val="47196032"/>
        <c:scaling>
          <c:orientation val="minMax"/>
          <c:max val="25"/>
        </c:scaling>
        <c:delete val="0"/>
        <c:axPos val="b"/>
        <c:numFmt formatCode="0" sourceLinked="1"/>
        <c:majorTickMark val="out"/>
        <c:minorTickMark val="none"/>
        <c:tickLblPos val="nextTo"/>
        <c:crossAx val="47197568"/>
        <c:crosses val="autoZero"/>
        <c:crossBetween val="midCat"/>
      </c:valAx>
      <c:valAx>
        <c:axId val="47197568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1960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Giorno</a:t>
            </a:r>
          </a:p>
        </c:rich>
      </c:tx>
      <c:layout>
        <c:manualLayout>
          <c:xMode val="edge"/>
          <c:yMode val="edge"/>
          <c:x val="0.4376977777777778"/>
          <c:y val="2.4464197530864196E-2"/>
        </c:manualLayout>
      </c:layout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SSE</c:v>
          </c:tx>
          <c:marker>
            <c:symbol val="none"/>
          </c:marker>
          <c:dPt>
            <c:idx val="5"/>
            <c:marker>
              <c:symbol val="circle"/>
              <c:size val="10"/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'K-means'!$C$6:$C$16</c:f>
              <c:numCache>
                <c:formatCode>0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15</c:v>
                </c:pt>
                <c:pt idx="9">
                  <c:v>20</c:v>
                </c:pt>
                <c:pt idx="10">
                  <c:v>25</c:v>
                </c:pt>
              </c:numCache>
            </c:numRef>
          </c:xVal>
          <c:yVal>
            <c:numRef>
              <c:f>'K-means'!$D$6:$D$16</c:f>
              <c:numCache>
                <c:formatCode>0.00</c:formatCode>
                <c:ptCount val="11"/>
                <c:pt idx="0">
                  <c:v>19732.031498698001</c:v>
                </c:pt>
                <c:pt idx="1">
                  <c:v>8874.4692330692706</c:v>
                </c:pt>
                <c:pt idx="2">
                  <c:v>8126.3463003594998</c:v>
                </c:pt>
                <c:pt idx="3">
                  <c:v>7636.6634095915397</c:v>
                </c:pt>
                <c:pt idx="4">
                  <c:v>7273.68822216439</c:v>
                </c:pt>
                <c:pt idx="5">
                  <c:v>3592.4323089715099</c:v>
                </c:pt>
                <c:pt idx="6">
                  <c:v>3307.0737568170198</c:v>
                </c:pt>
                <c:pt idx="7">
                  <c:v>3174.3658845780301</c:v>
                </c:pt>
                <c:pt idx="8">
                  <c:v>2811.1657403522399</c:v>
                </c:pt>
                <c:pt idx="9">
                  <c:v>2519.5738606713799</c:v>
                </c:pt>
                <c:pt idx="10">
                  <c:v>2463.765270414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05760"/>
        <c:axId val="47207552"/>
      </c:scatterChart>
      <c:valAx>
        <c:axId val="47205760"/>
        <c:scaling>
          <c:orientation val="minMax"/>
          <c:max val="25"/>
        </c:scaling>
        <c:delete val="0"/>
        <c:axPos val="b"/>
        <c:numFmt formatCode="0" sourceLinked="1"/>
        <c:majorTickMark val="out"/>
        <c:minorTickMark val="none"/>
        <c:tickLblPos val="nextTo"/>
        <c:crossAx val="47207552"/>
        <c:crosses val="autoZero"/>
        <c:crossBetween val="midCat"/>
      </c:valAx>
      <c:valAx>
        <c:axId val="47207552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20576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Giorno</a:t>
            </a:r>
          </a:p>
        </c:rich>
      </c:tx>
      <c:layout>
        <c:manualLayout>
          <c:xMode val="edge"/>
          <c:yMode val="edge"/>
          <c:x val="0.4376977777777778"/>
          <c:y val="2.4464197530864196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8.6368894943527549E-2"/>
          <c:y val="0.16493364197530863"/>
          <c:w val="0.85503364346446109"/>
          <c:h val="0.7368700617283950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5"/>
            <c:marker>
              <c:symbol val="circle"/>
              <c:size val="13"/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'K-means 2'!$C$6:$C$14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 formatCode="0">
                  <c:v>5</c:v>
                </c:pt>
                <c:pt idx="3" formatCode="0">
                  <c:v>6</c:v>
                </c:pt>
                <c:pt idx="4" formatCode="0">
                  <c:v>7</c:v>
                </c:pt>
                <c:pt idx="5" formatCode="0">
                  <c:v>8</c:v>
                </c:pt>
                <c:pt idx="6" formatCode="0">
                  <c:v>9</c:v>
                </c:pt>
                <c:pt idx="7" formatCode="0">
                  <c:v>10</c:v>
                </c:pt>
                <c:pt idx="8" formatCode="0">
                  <c:v>11</c:v>
                </c:pt>
              </c:numCache>
            </c:numRef>
          </c:xVal>
          <c:yVal>
            <c:numRef>
              <c:f>'K-means 2'!$D$6:$D$14</c:f>
              <c:numCache>
                <c:formatCode>0.00</c:formatCode>
                <c:ptCount val="9"/>
                <c:pt idx="0">
                  <c:v>5279.7054711787396</c:v>
                </c:pt>
                <c:pt idx="1">
                  <c:v>3140.07957345876</c:v>
                </c:pt>
                <c:pt idx="2">
                  <c:v>2725.0767296481199</c:v>
                </c:pt>
                <c:pt idx="3">
                  <c:v>1985.2098589931099</c:v>
                </c:pt>
                <c:pt idx="4">
                  <c:v>1625.40519841432</c:v>
                </c:pt>
                <c:pt idx="5">
                  <c:v>1371.0055239851399</c:v>
                </c:pt>
                <c:pt idx="6">
                  <c:v>1243.37334129787</c:v>
                </c:pt>
                <c:pt idx="7">
                  <c:v>1151.9568687399501</c:v>
                </c:pt>
                <c:pt idx="8">
                  <c:v>1060.84596879167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42240"/>
        <c:axId val="47244032"/>
      </c:scatterChart>
      <c:valAx>
        <c:axId val="47242240"/>
        <c:scaling>
          <c:orientation val="minMax"/>
          <c:max val="12"/>
        </c:scaling>
        <c:delete val="0"/>
        <c:axPos val="b"/>
        <c:numFmt formatCode="General" sourceLinked="1"/>
        <c:majorTickMark val="out"/>
        <c:minorTickMark val="none"/>
        <c:tickLblPos val="nextTo"/>
        <c:crossAx val="47244032"/>
        <c:crosses val="autoZero"/>
        <c:crossBetween val="midCat"/>
      </c:valAx>
      <c:valAx>
        <c:axId val="47244032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242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Notte</a:t>
            </a:r>
          </a:p>
        </c:rich>
      </c:tx>
      <c:layout>
        <c:manualLayout>
          <c:xMode val="edge"/>
          <c:yMode val="edge"/>
          <c:x val="0.43832222222222222"/>
          <c:y val="4.47839506172839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406901477003417"/>
          <c:y val="0.19122639355052898"/>
          <c:w val="0.85035039597519979"/>
          <c:h val="0.72732491903298879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3"/>
            <c:marker>
              <c:symbol val="circle"/>
              <c:size val="8"/>
              <c:spPr>
                <a:solidFill>
                  <a:srgbClr val="FF0000"/>
                </a:solidFill>
              </c:spPr>
            </c:marker>
            <c:bubble3D val="0"/>
          </c:dPt>
          <c:dPt>
            <c:idx val="5"/>
            <c:marker>
              <c:symbol val="circle"/>
              <c:size val="13"/>
              <c:spPr>
                <a:solidFill>
                  <a:srgbClr val="FF0000"/>
                </a:solidFill>
              </c:spPr>
            </c:marker>
            <c:bubble3D val="0"/>
          </c:dPt>
          <c:xVal>
            <c:numRef>
              <c:f>'K-means 2'!$C$19:$C$27</c:f>
              <c:numCache>
                <c:formatCode>0</c:formatCode>
                <c:ptCount val="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</c:numCache>
            </c:numRef>
          </c:xVal>
          <c:yVal>
            <c:numRef>
              <c:f>'K-means 2'!$D$19:$D$27</c:f>
              <c:numCache>
                <c:formatCode>0.00</c:formatCode>
                <c:ptCount val="9"/>
                <c:pt idx="0">
                  <c:v>2409.6950063957402</c:v>
                </c:pt>
                <c:pt idx="1">
                  <c:v>1820.39277956514</c:v>
                </c:pt>
                <c:pt idx="2">
                  <c:v>1625.40519841432</c:v>
                </c:pt>
                <c:pt idx="3">
                  <c:v>1014.78122737177</c:v>
                </c:pt>
                <c:pt idx="4">
                  <c:v>912.77200012893104</c:v>
                </c:pt>
                <c:pt idx="5">
                  <c:v>771.95439611974405</c:v>
                </c:pt>
                <c:pt idx="6">
                  <c:v>546.29328910232198</c:v>
                </c:pt>
                <c:pt idx="7">
                  <c:v>470.86224710987</c:v>
                </c:pt>
                <c:pt idx="8">
                  <c:v>434.229068623015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802240"/>
        <c:axId val="47803776"/>
      </c:scatterChart>
      <c:valAx>
        <c:axId val="47802240"/>
        <c:scaling>
          <c:orientation val="minMax"/>
          <c:max val="12"/>
        </c:scaling>
        <c:delete val="0"/>
        <c:axPos val="b"/>
        <c:numFmt formatCode="0" sourceLinked="1"/>
        <c:majorTickMark val="out"/>
        <c:minorTickMark val="none"/>
        <c:tickLblPos val="nextTo"/>
        <c:crossAx val="47803776"/>
        <c:crosses val="autoZero"/>
        <c:crossBetween val="midCat"/>
      </c:valAx>
      <c:valAx>
        <c:axId val="47803776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8022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t-IT" dirty="0" err="1" smtClean="0"/>
              <a:t>SpeedTest</a:t>
            </a:r>
            <a:endParaRPr lang="it-IT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Andamento SSE</c:v>
          </c:tx>
          <c:marker>
            <c:symbol val="none"/>
          </c:marker>
          <c:dPt>
            <c:idx val="4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</c:spPr>
            </c:marker>
            <c:bubble3D val="0"/>
          </c:dPt>
          <c:xVal>
            <c:numRef>
              <c:f>Foglio1!$K$6:$K$12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Foglio1!$L$6:$L$12</c:f>
              <c:numCache>
                <c:formatCode>#,##0</c:formatCode>
                <c:ptCount val="7"/>
                <c:pt idx="0">
                  <c:v>18616.778846278601</c:v>
                </c:pt>
                <c:pt idx="1">
                  <c:v>13199.827200838199</c:v>
                </c:pt>
                <c:pt idx="2">
                  <c:v>7950.8890282079501</c:v>
                </c:pt>
                <c:pt idx="3">
                  <c:v>6402.28600317773</c:v>
                </c:pt>
                <c:pt idx="4">
                  <c:v>5993.3550854245696</c:v>
                </c:pt>
                <c:pt idx="5">
                  <c:v>5293.1889655381301</c:v>
                </c:pt>
                <c:pt idx="6">
                  <c:v>3992.94076668454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92192"/>
        <c:axId val="47593728"/>
      </c:scatterChart>
      <c:valAx>
        <c:axId val="4759219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7593728"/>
        <c:crosses val="autoZero"/>
        <c:crossBetween val="midCat"/>
      </c:valAx>
      <c:valAx>
        <c:axId val="47593728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5921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it-IT" dirty="0" err="1" smtClean="0"/>
              <a:t>Bittorrent</a:t>
            </a:r>
            <a:endParaRPr lang="it-IT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718686868686868"/>
          <c:y val="0.19491907261592301"/>
          <c:w val="0.8198542929292929"/>
          <c:h val="0.71224919801691455"/>
        </c:manualLayout>
      </c:layout>
      <c:scatterChart>
        <c:scatterStyle val="smoothMarker"/>
        <c:varyColors val="0"/>
        <c:ser>
          <c:idx val="0"/>
          <c:order val="0"/>
          <c:tx>
            <c:v>Andamento SSE</c:v>
          </c:tx>
          <c:marker>
            <c:symbol val="none"/>
          </c:marker>
          <c:dPt>
            <c:idx val="4"/>
            <c:marker>
              <c:symbol val="circle"/>
              <c:size val="10"/>
              <c:spPr>
                <a:solidFill>
                  <a:schemeClr val="accent6">
                    <a:lumMod val="75000"/>
                  </a:schemeClr>
                </a:solidFill>
              </c:spPr>
            </c:marker>
            <c:bubble3D val="0"/>
          </c:dPt>
          <c:xVal>
            <c:numRef>
              <c:f>Foglio1!$E$6:$E$12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  <c:pt idx="4">
                  <c:v>12</c:v>
                </c:pt>
                <c:pt idx="5">
                  <c:v>15</c:v>
                </c:pt>
                <c:pt idx="6">
                  <c:v>20</c:v>
                </c:pt>
              </c:numCache>
            </c:numRef>
          </c:xVal>
          <c:yVal>
            <c:numRef>
              <c:f>Foglio1!$F$6:$F$12</c:f>
              <c:numCache>
                <c:formatCode>#,##0</c:formatCode>
                <c:ptCount val="7"/>
                <c:pt idx="0">
                  <c:v>27175.712194961499</c:v>
                </c:pt>
                <c:pt idx="1">
                  <c:v>12991.168052487799</c:v>
                </c:pt>
                <c:pt idx="2">
                  <c:v>10722.5947432798</c:v>
                </c:pt>
                <c:pt idx="3">
                  <c:v>9763.3526977096299</c:v>
                </c:pt>
                <c:pt idx="4">
                  <c:v>4241.4797572943799</c:v>
                </c:pt>
                <c:pt idx="5">
                  <c:v>3650.5223396974998</c:v>
                </c:pt>
                <c:pt idx="6">
                  <c:v>3073.2016560081702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618304"/>
        <c:axId val="47620096"/>
      </c:scatterChart>
      <c:valAx>
        <c:axId val="4761830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47620096"/>
        <c:crosses val="autoZero"/>
        <c:crossBetween val="midCat"/>
      </c:valAx>
      <c:valAx>
        <c:axId val="47620096"/>
        <c:scaling>
          <c:orientation val="minMax"/>
        </c:scaling>
        <c:delete val="0"/>
        <c:axPos val="l"/>
        <c:majorGridlines/>
        <c:numFmt formatCode="0" sourceLinked="0"/>
        <c:majorTickMark val="out"/>
        <c:minorTickMark val="none"/>
        <c:tickLblPos val="nextTo"/>
        <c:crossAx val="476183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Download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bittorrent</c:v>
          </c:tx>
          <c:spPr>
            <a:ln w="28575">
              <a:noFill/>
            </a:ln>
          </c:spPr>
          <c:xVal>
            <c:numRef>
              <c:f>Foglio2!$A$23:$A$34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Foglio2!$D$23:$D$34</c:f>
              <c:numCache>
                <c:formatCode>#,##0.000_ ;\-#,##0.000\ </c:formatCode>
                <c:ptCount val="12"/>
                <c:pt idx="0">
                  <c:v>-0.40169567575461601</c:v>
                </c:pt>
                <c:pt idx="1">
                  <c:v>-0.39129995745011797</c:v>
                </c:pt>
                <c:pt idx="2">
                  <c:v>-0.41025336205345803</c:v>
                </c:pt>
                <c:pt idx="3">
                  <c:v>-0.39011372938456801</c:v>
                </c:pt>
                <c:pt idx="4">
                  <c:v>-0.24741142479638001</c:v>
                </c:pt>
                <c:pt idx="5">
                  <c:v>-0.139670222712553</c:v>
                </c:pt>
                <c:pt idx="6">
                  <c:v>-1.9199283925347602E-2</c:v>
                </c:pt>
                <c:pt idx="7">
                  <c:v>0.82212247837799302</c:v>
                </c:pt>
                <c:pt idx="8">
                  <c:v>0.83684394367334303</c:v>
                </c:pt>
                <c:pt idx="9">
                  <c:v>2.1731930606142198</c:v>
                </c:pt>
                <c:pt idx="10">
                  <c:v>2.8753607220945998</c:v>
                </c:pt>
                <c:pt idx="11">
                  <c:v>2.9829641641531</c:v>
                </c:pt>
              </c:numCache>
            </c:numRef>
          </c:yVal>
          <c:smooth val="0"/>
        </c:ser>
        <c:ser>
          <c:idx val="1"/>
          <c:order val="1"/>
          <c:tx>
            <c:v>speedtest</c:v>
          </c:tx>
          <c:spPr>
            <a:ln w="28575">
              <a:noFill/>
            </a:ln>
          </c:spPr>
          <c:xVal>
            <c:numRef>
              <c:f>Foglio2!$A$23:$A$34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Foglio2!$J$23:$J$34</c:f>
              <c:numCache>
                <c:formatCode>0.000</c:formatCode>
                <c:ptCount val="12"/>
                <c:pt idx="0">
                  <c:v>-0.42127510178809202</c:v>
                </c:pt>
                <c:pt idx="1">
                  <c:v>-0.39982482541896602</c:v>
                </c:pt>
                <c:pt idx="2">
                  <c:v>-0.38836193174480499</c:v>
                </c:pt>
                <c:pt idx="3">
                  <c:v>-0.367384679440588</c:v>
                </c:pt>
                <c:pt idx="4">
                  <c:v>-0.247314667074223</c:v>
                </c:pt>
                <c:pt idx="5">
                  <c:v>-0.135857609797399</c:v>
                </c:pt>
                <c:pt idx="6">
                  <c:v>-4.2070011926877097E-3</c:v>
                </c:pt>
                <c:pt idx="7">
                  <c:v>1.0169495054339801</c:v>
                </c:pt>
                <c:pt idx="8">
                  <c:v>1.0762967720455701</c:v>
                </c:pt>
                <c:pt idx="9">
                  <c:v>2.6210986477948301</c:v>
                </c:pt>
                <c:pt idx="10">
                  <c:v>2.7595395758532102</c:v>
                </c:pt>
                <c:pt idx="11">
                  <c:v>3.0439816006689302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14368"/>
        <c:axId val="47515904"/>
      </c:scatterChart>
      <c:valAx>
        <c:axId val="47514368"/>
        <c:scaling>
          <c:orientation val="minMax"/>
          <c:max val="12"/>
        </c:scaling>
        <c:delete val="1"/>
        <c:axPos val="b"/>
        <c:numFmt formatCode="General" sourceLinked="1"/>
        <c:majorTickMark val="out"/>
        <c:minorTickMark val="none"/>
        <c:tickLblPos val="nextTo"/>
        <c:crossAx val="47515904"/>
        <c:crosses val="autoZero"/>
        <c:crossBetween val="midCat"/>
      </c:valAx>
      <c:valAx>
        <c:axId val="47515904"/>
        <c:scaling>
          <c:orientation val="minMax"/>
        </c:scaling>
        <c:delete val="0"/>
        <c:axPos val="l"/>
        <c:majorGridlines/>
        <c:numFmt formatCode="#,##0.000_ ;\-#,##0.000\ " sourceLinked="1"/>
        <c:majorTickMark val="out"/>
        <c:minorTickMark val="none"/>
        <c:tickLblPos val="nextTo"/>
        <c:crossAx val="475143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Upload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bittorrent</c:v>
          </c:tx>
          <c:spPr>
            <a:ln w="28575">
              <a:noFill/>
            </a:ln>
          </c:spPr>
          <c:xVal>
            <c:numRef>
              <c:f>Foglio2!$A$5:$A$16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Foglio2!$E$5:$E$16</c:f>
              <c:numCache>
                <c:formatCode>#,##0.000_ ;\-#,##0.000\ </c:formatCode>
                <c:ptCount val="12"/>
                <c:pt idx="0">
                  <c:v>-0.32113478936262702</c:v>
                </c:pt>
                <c:pt idx="1">
                  <c:v>-0.31557383203135803</c:v>
                </c:pt>
                <c:pt idx="2">
                  <c:v>-0.30435839899213601</c:v>
                </c:pt>
                <c:pt idx="3">
                  <c:v>-0.30424094324866802</c:v>
                </c:pt>
                <c:pt idx="4">
                  <c:v>-0.30240606135941001</c:v>
                </c:pt>
                <c:pt idx="5">
                  <c:v>-0.29357995950479898</c:v>
                </c:pt>
                <c:pt idx="6">
                  <c:v>5.0937237807405999E-2</c:v>
                </c:pt>
                <c:pt idx="7">
                  <c:v>0.185051575386211</c:v>
                </c:pt>
                <c:pt idx="8">
                  <c:v>0.21592561867841301</c:v>
                </c:pt>
                <c:pt idx="9">
                  <c:v>1.8334330015734801</c:v>
                </c:pt>
                <c:pt idx="10">
                  <c:v>2.5354349464944201</c:v>
                </c:pt>
                <c:pt idx="11">
                  <c:v>3.77614755807457</c:v>
                </c:pt>
              </c:numCache>
            </c:numRef>
          </c:yVal>
          <c:smooth val="0"/>
        </c:ser>
        <c:ser>
          <c:idx val="1"/>
          <c:order val="1"/>
          <c:tx>
            <c:v>speedtest</c:v>
          </c:tx>
          <c:spPr>
            <a:ln w="28575">
              <a:noFill/>
            </a:ln>
          </c:spPr>
          <c:xVal>
            <c:numRef>
              <c:f>Foglio2!$A$5:$A$16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xVal>
          <c:yVal>
            <c:numRef>
              <c:f>Foglio2!$K$5:$K$16</c:f>
              <c:numCache>
                <c:formatCode>0.000</c:formatCode>
                <c:ptCount val="12"/>
                <c:pt idx="0">
                  <c:v>-0.31477117317738401</c:v>
                </c:pt>
                <c:pt idx="1">
                  <c:v>-0.316495682143076</c:v>
                </c:pt>
                <c:pt idx="2">
                  <c:v>-0.30235218269594399</c:v>
                </c:pt>
                <c:pt idx="3">
                  <c:v>-0.30189323075725499</c:v>
                </c:pt>
                <c:pt idx="4">
                  <c:v>-0.29091644729729799</c:v>
                </c:pt>
                <c:pt idx="5">
                  <c:v>-0.25565253881774003</c:v>
                </c:pt>
                <c:pt idx="6">
                  <c:v>9.4285597815634101E-2</c:v>
                </c:pt>
                <c:pt idx="7">
                  <c:v>0.22286780579417501</c:v>
                </c:pt>
                <c:pt idx="8">
                  <c:v>0.26318803966023102</c:v>
                </c:pt>
                <c:pt idx="9">
                  <c:v>1.8691528566992499</c:v>
                </c:pt>
                <c:pt idx="10">
                  <c:v>2.2035226681579201</c:v>
                </c:pt>
                <c:pt idx="11">
                  <c:v>3.7918515951538199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36768"/>
        <c:axId val="47559040"/>
      </c:scatterChart>
      <c:valAx>
        <c:axId val="47536768"/>
        <c:scaling>
          <c:orientation val="minMax"/>
          <c:max val="12"/>
        </c:scaling>
        <c:delete val="1"/>
        <c:axPos val="b"/>
        <c:numFmt formatCode="General" sourceLinked="1"/>
        <c:majorTickMark val="out"/>
        <c:minorTickMark val="none"/>
        <c:tickLblPos val="nextTo"/>
        <c:crossAx val="47559040"/>
        <c:crosses val="autoZero"/>
        <c:crossBetween val="midCat"/>
      </c:valAx>
      <c:valAx>
        <c:axId val="47559040"/>
        <c:scaling>
          <c:orientation val="minMax"/>
        </c:scaling>
        <c:delete val="0"/>
        <c:axPos val="l"/>
        <c:majorGridlines/>
        <c:numFmt formatCode="#,##0.000_ ;\-#,##0.000\ " sourceLinked="1"/>
        <c:majorTickMark val="out"/>
        <c:minorTickMark val="none"/>
        <c:tickLblPos val="nextTo"/>
        <c:crossAx val="475367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309CE-E63E-4935-8A65-5586B5253740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D3A7B-4DBB-4369-850A-142D10D8B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3087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C746B-DE70-41FA-9444-C1549827C471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0C6BA-EFE9-40C1-A23C-8A8CD4386C5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9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  <p:pic>
        <p:nvPicPr>
          <p:cNvPr id="29" name="Picture 28" descr="balls-yellow_d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313765" y="1025733"/>
            <a:ext cx="5544617" cy="415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7" descr="balls-yellow_d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3" y="3519009"/>
            <a:ext cx="5544617" cy="41584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Connettore 1 12"/>
          <p:cNvCxnSpPr/>
          <p:nvPr userDrawn="1"/>
        </p:nvCxnSpPr>
        <p:spPr>
          <a:xfrm flipH="1" flipV="1">
            <a:off x="4572000" y="1989000"/>
            <a:ext cx="0" cy="28800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http://scienzattiva2009.agorascienza.it/files/LOGOPOLIBIANCO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5589240"/>
            <a:ext cx="1200000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2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13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49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Autofit/>
          </a:bodyPr>
          <a:lstStyle>
            <a:lvl1pPr algn="l">
              <a:defRPr sz="5000" b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128"/>
            <a:ext cx="8229600" cy="604664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b="1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b="1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b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Picture 6" descr="balls-yellow_d.pn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lumMod val="40000"/>
                <a:lumOff val="60000"/>
                <a:tint val="45000"/>
                <a:satMod val="400000"/>
              </a:schemeClr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 flipV="1">
            <a:off x="-240903" y="3376386"/>
            <a:ext cx="5544617" cy="415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76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07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03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309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0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40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23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50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2192D-5D42-4CCB-885E-132EF625AC94}" type="datetimeFigureOut">
              <a:rPr lang="it-IT" smtClean="0"/>
              <a:t>14/06/2013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587EE-A8D9-459A-981E-F1BE8BC504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87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.xlsx" TargetMode="External"/><Relationship Id="rId2" Type="http://schemas.openxmlformats.org/officeDocument/2006/relationships/hyperlink" Target="prima%20analisi%20-%20k-means%20-%20processo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2.xls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4.xlsx" TargetMode="External"/><Relationship Id="rId2" Type="http://schemas.openxmlformats.org/officeDocument/2006/relationships/hyperlink" Target="3.xls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5.xlsx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6.xlsx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644008" y="2564904"/>
            <a:ext cx="3816424" cy="1728192"/>
          </a:xfrm>
        </p:spPr>
        <p:txBody>
          <a:bodyPr anchor="t">
            <a:normAutofit fontScale="90000"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it-IT" sz="3600" spc="-5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  <a:t>Castiglione Giovanni</a:t>
            </a:r>
            <a:br>
              <a:rPr lang="it-IT" sz="3600" spc="-5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</a:br>
            <a:r>
              <a:rPr lang="it-IT" sz="3600" spc="-50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  <a:t>Petrantoni</a:t>
            </a:r>
            <a:r>
              <a:rPr lang="it-IT" sz="3600" spc="-5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  <a:t> Dario</a:t>
            </a:r>
            <a:r>
              <a:rPr lang="it-IT" sz="2800" spc="-5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  <a:t/>
            </a:r>
            <a:br>
              <a:rPr lang="it-IT" sz="2800" spc="-5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</a:b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5" t="19444" r="12688" b="53126"/>
          <a:stretch/>
        </p:blipFill>
        <p:spPr bwMode="auto">
          <a:xfrm>
            <a:off x="251520" y="2425700"/>
            <a:ext cx="4265260" cy="1449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1999" y="1916832"/>
            <a:ext cx="432048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it-IT" sz="3600" b="1" spc="-5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n-ea"/>
                <a:cs typeface="+mn-cs"/>
              </a:rPr>
              <a:t>Business Intelligence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4" y="2457586"/>
            <a:ext cx="1397088" cy="1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sulle </a:t>
            </a:r>
            <a:r>
              <a:rPr lang="it-IT" dirty="0" err="1" smtClean="0"/>
              <a:t>Fascie</a:t>
            </a:r>
            <a:r>
              <a:rPr lang="it-IT" dirty="0" smtClean="0"/>
              <a:t> Orarie</a:t>
            </a:r>
            <a:endParaRPr lang="it-IT" dirty="0"/>
          </a:p>
        </p:txBody>
      </p:sp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5" y="1556792"/>
            <a:ext cx="8770570" cy="2160240"/>
          </a:xfrm>
        </p:spPr>
      </p:pic>
      <p:sp>
        <p:nvSpPr>
          <p:cNvPr id="4" name="CasellaDiTesto 3"/>
          <p:cNvSpPr txBox="1"/>
          <p:nvPr/>
        </p:nvSpPr>
        <p:spPr>
          <a:xfrm>
            <a:off x="5364088" y="3261556"/>
            <a:ext cx="3096344" cy="326378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Normalizzazione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Z-</a:t>
            </a: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trasformation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Filtro </a:t>
            </a: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Segmentazione Oraria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Giorno 8-19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Notte 20-7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b="1" i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Select </a:t>
            </a: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attributes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Connect_time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Download_speed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it-IT" sz="2000" b="1" i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Upload_speed</a:t>
            </a:r>
            <a:endParaRPr lang="it-IT" sz="2000" b="1" i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952128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Preprocessing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95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Scelte Algoritmo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DB-</a:t>
            </a:r>
            <a:r>
              <a:rPr lang="it-IT" dirty="0" err="1" smtClean="0"/>
              <a:t>Scan</a:t>
            </a:r>
            <a:r>
              <a:rPr lang="it-IT" dirty="0" smtClean="0"/>
              <a:t> e altri algoritmi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27584" y="1700808"/>
            <a:ext cx="7488832" cy="42473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la tipologia di dati posseduti, la prima scelta sull’algoritmo da utilizzare è ricaduta sul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DB-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Scan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per la particolare capacità di gestire punti con densità variabili e per la naturale abilità nell’individuazione degli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È stato eseguito un considerevole numero di prove con questo algoritmo, variando sia il parametro epsilon che il parametro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minpoints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Nessuna di queste prove ha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però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portato a risultati soddisfacenti, ed in molti casi non ha portato 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nessun risultato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L’algoritmo non ha mai identificato più di due cluster, inserendo la maggior parte degli elementi all’interno del cluster 0 (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), e non ha mai riportato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execution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-time accettabili.</a:t>
            </a: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Dopo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le prove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effettuate, sia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col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DB-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Scan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che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 gli algoritmi gerarchici divisionali ed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agglomerativi,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si è deciso di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scartare queste opzioni, sia perché le prestazioni richieste alla macchina erano eccessive, sia perché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non è stato mai garantito 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 </a:t>
            </a:r>
            <a:r>
              <a:rPr lang="it-IT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trade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-off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accettabile fra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 diminuzione dell’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SSE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un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numero di cluster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ottimale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l’aumento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dell’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execution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time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endParaRPr lang="it-IT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Algoritmo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95536" y="1700808"/>
            <a:ext cx="3168351" cy="40934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 differenze del K-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l’X-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è un algoritmo di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clustering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basato su metodi euristici. In ingresso non necessita la scelta di k e, iterativamente, partendo da un valore minimo aumenta il numero di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centroidi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finché non viene raggiunto un compromesso accettabile tra precisione e complessità del modello, relativamente al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in esame.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3707904" y="1053304"/>
            <a:ext cx="0" cy="5112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/>
          <p:cNvSpPr txBox="1"/>
          <p:nvPr/>
        </p:nvSpPr>
        <p:spPr>
          <a:xfrm>
            <a:off x="3851921" y="1615147"/>
            <a:ext cx="5040560" cy="447814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È stato definito un valore minimo di K pari a 2 e un valore massimo di 200.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L’algoritmo ha determinato un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K pari a 4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 risultati ottenuti con l’X-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non sono stati soddisfacenti sia in termini quantitativi che in termini qualitativi: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SSE alto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sia per entrambe le fasce orarie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Poca accuratezza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nei dati inclusi nei singoli Clusters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 conseguenza, la scelta sull’algoritmo da utilizzare è ricaduta sul K-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che permette la scelta del numero di cluster e quindi di livellare l’SSE.</a:t>
            </a:r>
          </a:p>
        </p:txBody>
      </p:sp>
    </p:spTree>
    <p:extLst>
      <p:ext uri="{BB962C8B-B14F-4D97-AF65-F5344CB8AC3E}">
        <p14:creationId xmlns:p14="http://schemas.microsoft.com/office/powerpoint/2010/main" val="14875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0" y="1098000"/>
            <a:ext cx="7680000" cy="57600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67544" y="1484784"/>
            <a:ext cx="2781531" cy="132343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Fascia: Giorno</a:t>
            </a: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x: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download_speed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y: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upload_speed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z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connect_time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X-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00" y="1098000"/>
            <a:ext cx="7680000" cy="57600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67544" y="1484784"/>
            <a:ext cx="2781531" cy="132343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Fascia: Notte</a:t>
            </a: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x: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download_speed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y: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upload_speed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it-IT" sz="2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Asse z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: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connect_time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81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</a:t>
            </a:r>
            <a:r>
              <a:rPr lang="it-IT" dirty="0" smtClean="0"/>
              <a:t>-</a:t>
            </a:r>
            <a:r>
              <a:rPr lang="it-IT" dirty="0" err="1" smtClean="0"/>
              <a:t>means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Scelta del k adatto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95536" y="1484784"/>
            <a:ext cx="8064896" cy="52475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Sia per la fascia oraria diurna che per quella notturna sono state fatte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diverse prove con l’algoritmo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variando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iterativamente il parametro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K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dato in input, partendo da un K pari a 5, dato il risultato dell’algoritmo X-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means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(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screenshot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)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3" action="ppaction://hlinkfile"/>
              </a:rPr>
              <a:t>(grafico SSE)</a:t>
            </a:r>
            <a:endParaRPr lang="it-IT" sz="2000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 risultati ottenuti sono stati raccolti e analizzati in un file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excel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ciascun processo sono stati </a:t>
            </a:r>
            <a:r>
              <a:rPr lang="it-IT" sz="20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analizzati i cluster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risultanti (dimensioni e coordinate dei </a:t>
            </a: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centroidi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item appartenenti ai cluster maggiormente differenti – </a:t>
            </a: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outliers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</a:t>
            </a: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scatter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istogrammi…) nonché i parametri del modello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(l’SSE, l’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Average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within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2000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distance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) e le performance del processo (tempi di esecuzione del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preprocessing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del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clustering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del processo per intero).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 parametri K per le due fasce orarie sono stati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determinati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puntando ad un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trade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-off ottimale tra un basso livello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SSE,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tempo di esecuzione accettabile ed un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numero di clusters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non eccessivamente elevato ma che garantisse allo stesso tempo una  rappresentazione dei dati chiara e ragionevole.</a:t>
            </a:r>
          </a:p>
        </p:txBody>
      </p:sp>
    </p:spTree>
    <p:extLst>
      <p:ext uri="{BB962C8B-B14F-4D97-AF65-F5344CB8AC3E}">
        <p14:creationId xmlns:p14="http://schemas.microsoft.com/office/powerpoint/2010/main" val="7169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Scelta del k ottimale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Risultati</a:t>
            </a:r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027631"/>
              </p:ext>
            </p:extLst>
          </p:nvPr>
        </p:nvGraphicFramePr>
        <p:xfrm>
          <a:off x="4838219" y="15359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308062"/>
              </p:ext>
            </p:extLst>
          </p:nvPr>
        </p:nvGraphicFramePr>
        <p:xfrm>
          <a:off x="395536" y="1535900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4788024" y="4539024"/>
            <a:ext cx="4104456" cy="17081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 K scelti per il giorno e per la notte sono rispettivamente 10 e 15.</a:t>
            </a:r>
          </a:p>
          <a:p>
            <a:pPr>
              <a:spcAft>
                <a:spcPts val="600"/>
              </a:spcAft>
            </a:pP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Dal grafico si evince che per K maggiori in entrambi i casi l’SSE non si riduce in maniera significativa.</a:t>
            </a:r>
          </a:p>
        </p:txBody>
      </p:sp>
    </p:spTree>
    <p:extLst>
      <p:ext uri="{BB962C8B-B14F-4D97-AF65-F5344CB8AC3E}">
        <p14:creationId xmlns:p14="http://schemas.microsoft.com/office/powerpoint/2010/main" val="36590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800" dirty="0" smtClean="0"/>
              <a:t>Eliminazione </a:t>
            </a:r>
            <a:r>
              <a:rPr lang="it-IT" sz="4800" dirty="0" err="1" smtClean="0"/>
              <a:t>Outlier</a:t>
            </a:r>
            <a:endParaRPr lang="it-IT" sz="4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Analisi dei record interni ai cluster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389880" y="1628800"/>
            <a:ext cx="8064896" cy="447814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 cluster nati sono stati analizzati prestando attenzione sia ai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centroidi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che ai singoli item presenti al loro interno. Un cluster in particolare, nella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fascia diurna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presenta caratteristiche che non si riscontrano negli altri. Gli item al suo interno presentano stesso Provider (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GARR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) stesso </a:t>
            </a:r>
            <a:r>
              <a:rPr lang="it-IT" sz="20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Client_address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stessa città (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TORINO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) ed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elevatissime velocità di up e download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Pochi altri Item all’interno di altri cluster presentano queste caratteristiche. 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Si è tentato di trovare 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nuovo k (non eccessivamente diverso dal precedente) che permettesse di isolare questi punti </a:t>
            </a:r>
            <a:r>
              <a:rPr lang="it-IT" sz="20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 un unico cluster per poi eliminare l’intero cluster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dall’analisi. Ciò non è stato possibile senza alterare profondamente i risultati ottenuti ed è per questo che la nostra scelta è ricaduta sul mantenere K pari a 10,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eliminare il cluster 5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che conteneva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60 item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togliere manualmente ,dal cluster 7,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soltanto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5 item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che mostravano caratteristiche visibilmente differenti rispetto al resto dei punti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(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centroidi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)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Eliminazione </a:t>
            </a:r>
            <a:r>
              <a:rPr lang="it-IT" dirty="0" err="1" smtClean="0"/>
              <a:t>Outliers</a:t>
            </a:r>
            <a:endParaRPr lang="it-IT" dirty="0"/>
          </a:p>
        </p:txBody>
      </p:sp>
      <p:pic>
        <p:nvPicPr>
          <p:cNvPr id="1026" name="Picture 2" descr="E:\Spongebob\Spongebob - BI\K_Giorno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t="28676" r="17040" b="23129"/>
          <a:stretch/>
        </p:blipFill>
        <p:spPr bwMode="auto">
          <a:xfrm>
            <a:off x="360431" y="1870704"/>
            <a:ext cx="8423138" cy="45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Cluster 5 e altri </a:t>
            </a:r>
            <a:r>
              <a:rPr lang="it-IT" dirty="0" err="1" smtClean="0"/>
              <a:t>outliers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561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5400" dirty="0"/>
              <a:t>Eliminazione </a:t>
            </a:r>
            <a:r>
              <a:rPr lang="it-IT" sz="5400" dirty="0" err="1" smtClean="0"/>
              <a:t>Outlier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Analisi dei record interni ai cluster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9880" y="1666250"/>
            <a:ext cx="8064896" cy="435503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Altri cluster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considerati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comportamenti anomali e dimensioni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rispetto alla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media sono stati individuati sia per il giorno che per la notte e sono tutti imputabili ad un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connect_time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eccessivamente alto e velocità di up e download </a:t>
            </a:r>
            <a:r>
              <a:rPr lang="it-IT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eccessivamente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basse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</a:p>
          <a:p>
            <a:pPr>
              <a:spcAft>
                <a:spcPts val="600"/>
              </a:spcAft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time esprime il tempo necessario affinché un piccolissimo pacchetto di dati percorra la distanza tra il client di partenza e il server di destinazione.</a:t>
            </a:r>
          </a:p>
          <a:p>
            <a:pPr>
              <a:spcAft>
                <a:spcPts val="600"/>
              </a:spcAft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Minori tempi di RTT nella maggior parte dei casi corrispondono a qualità e velocità delle connessioni maggiori, principio in opposizione alla neutralità della rete.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la fascia diurna sono stati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eliminati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i cluster 1 e 8 (K = 10) che comprendevano al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loro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interno 17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131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rispettivamente, mentre per la fascia notturna (K=15) i cluster 0, 7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9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 68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116 e 10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rispettivamente.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Tutti i cluster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eliminati presentano un alto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Average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within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distances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indice che rispecchia molto l’SSE.</a:t>
            </a:r>
          </a:p>
          <a:p>
            <a:pPr>
              <a:spcAft>
                <a:spcPts val="600"/>
              </a:spcAft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 nostra ipotesi è che tali cluster presentino degli SSE individuali elevati</a:t>
            </a:r>
          </a:p>
        </p:txBody>
      </p:sp>
    </p:spTree>
    <p:extLst>
      <p:ext uri="{BB962C8B-B14F-4D97-AF65-F5344CB8AC3E}">
        <p14:creationId xmlns:p14="http://schemas.microsoft.com/office/powerpoint/2010/main" val="24932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2062003"/>
            <a:ext cx="359042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Neubot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è un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software open source nato in seguito ad un progetto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 ricerca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realizzato dal «Centro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NEXA su Internet &amp;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Società»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 del Politecnico di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Torino.</a:t>
            </a:r>
          </a:p>
          <a:p>
            <a:pPr algn="r">
              <a:spcAft>
                <a:spcPts val="600"/>
              </a:spcAft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software raccoglie in background dati relativi alle prestazioni di rete, eseguendo periodicamente test di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reti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attive con i server di prova.</a:t>
            </a:r>
          </a:p>
          <a:p>
            <a:pPr algn="r"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L’ obiettivo del progetto è di condurre un’analisi sulla neutralità della rete. I dati raccolti vengono resi pubblici, consentendo a chiunque di analizzarli.</a:t>
            </a:r>
          </a:p>
          <a:p>
            <a:pPr algn="r">
              <a:spcAft>
                <a:spcPts val="600"/>
              </a:spcAft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97374" y="404843"/>
            <a:ext cx="6949252" cy="1260000"/>
            <a:chOff x="3095356" y="404843"/>
            <a:chExt cx="6949252" cy="1260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5" t="14386" r="10268" b="67956"/>
            <a:stretch/>
          </p:blipFill>
          <p:spPr bwMode="auto">
            <a:xfrm>
              <a:off x="3095356" y="404843"/>
              <a:ext cx="3420860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5" t="19444" r="12688" b="53126"/>
            <a:stretch/>
          </p:blipFill>
          <p:spPr bwMode="auto">
            <a:xfrm>
              <a:off x="6337661" y="404843"/>
              <a:ext cx="3706947" cy="12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9680" y="494843"/>
              <a:ext cx="1088640" cy="1080000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716016" y="2062003"/>
            <a:ext cx="316835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iene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ritenuta "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neutrale" una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rete a banda larga che sia priva di restrizioni arbitrarie sui dispositivi connessi e sul modo in cui essi operano, cioè dal punto di vista della fruizione dei vari servizi e contenuti di rete da parte dell'utente finale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Una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rete è neutrale quando i router 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smistano i pacchetti di dati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usando una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strategia FIFO, first input first output.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6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Correlazione</a:t>
            </a:r>
            <a:endParaRPr lang="it-IT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457200" y="952128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mtClean="0"/>
              <a:t>Connect time – Download speed</a:t>
            </a:r>
            <a:endParaRPr lang="it-IT" dirty="0"/>
          </a:p>
        </p:txBody>
      </p:sp>
      <p:pic>
        <p:nvPicPr>
          <p:cNvPr id="2050" name="Picture 2" descr="E:\Finale giorno 8\scatter conn-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046312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91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Scelta del 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ExampleSet</a:t>
            </a:r>
            <a:r>
              <a:rPr lang="it-IT" dirty="0" smtClean="0"/>
              <a:t> senza </a:t>
            </a:r>
            <a:r>
              <a:rPr lang="it-IT" dirty="0" err="1" smtClean="0"/>
              <a:t>outliers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95536" y="1605275"/>
            <a:ext cx="8064896" cy="43242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Ripetendo l’analisi, una volta eliminati gli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outliers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K determinati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il giorno e per la notte sono rispettivamente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8 e 6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(grafico SSE)</a:t>
            </a:r>
            <a:endParaRPr lang="it-IT" sz="2000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la notte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è stata svolta una ulteriore analisi per valutare la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possibilità di accettare un k pari a 8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In questo caso, si ottiene un minore SSE, un confronto più intuitivo con i dati giornalieri e i cluster ottenuti danno una rappresentazione migliore dei dati.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Si è notato che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non sussistono evidenti differenze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all’interno dei cluster ricavati. Ad esempio, per k pari a 6 il cluster 0 indica gli stessi dati del cluster 4 con k=8 (stesso provider GARR, città Alpignano o Roma), e allo stesso modo il cluster 5 (K=6) indica gli stessi utenti (GARR, Alpignano alte velocità di Up e Download) del cluster 0 con K pari a 8.</a:t>
            </a:r>
          </a:p>
          <a:p>
            <a:pPr>
              <a:spcAft>
                <a:spcPts val="600"/>
              </a:spcAft>
            </a:pP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 nostra scelta ricade quindi su un 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confronto notte-giorno con un K pari a 8 in entrambi i casi</a:t>
            </a:r>
            <a:r>
              <a:rPr lang="it-IT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3" action="ppaction://hlinkfile"/>
              </a:rPr>
              <a:t>(Notte)</a:t>
            </a:r>
            <a:endParaRPr lang="it-IT" sz="2000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0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k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ExampleSet</a:t>
            </a:r>
            <a:r>
              <a:rPr lang="it-IT" dirty="0"/>
              <a:t> senza </a:t>
            </a:r>
            <a:r>
              <a:rPr lang="it-IT" dirty="0" err="1"/>
              <a:t>outliers</a:t>
            </a:r>
            <a:endParaRPr lang="it-IT" dirty="0"/>
          </a:p>
          <a:p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216824"/>
              </p:ext>
            </p:extLst>
          </p:nvPr>
        </p:nvGraphicFramePr>
        <p:xfrm>
          <a:off x="4788024" y="1952836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764638"/>
              </p:ext>
            </p:extLst>
          </p:nvPr>
        </p:nvGraphicFramePr>
        <p:xfrm>
          <a:off x="251520" y="1952836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5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Giorno e Notte per </a:t>
            </a:r>
            <a:r>
              <a:rPr lang="it-IT" dirty="0" err="1"/>
              <a:t>Bittorrent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09" y="1485232"/>
            <a:ext cx="5544000" cy="403200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85232"/>
            <a:ext cx="5544000" cy="4032000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755576" y="5094802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it-IT" dirty="0" smtClean="0"/>
              <a:t>Notte</a:t>
            </a:r>
            <a:endParaRPr lang="it-IT" dirty="0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436096" y="5094802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it-IT" dirty="0" smtClean="0"/>
              <a:t>Giorno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86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Analisi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Confronto tra Giorno e Notte per </a:t>
            </a:r>
            <a:r>
              <a:rPr lang="it-IT" dirty="0" err="1"/>
              <a:t>Bittorrent</a:t>
            </a:r>
            <a:endParaRPr lang="it-IT" dirty="0"/>
          </a:p>
          <a:p>
            <a:endParaRPr lang="it-IT" dirty="0"/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755576" y="5094802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it-IT" dirty="0" smtClean="0"/>
              <a:t>Notte</a:t>
            </a:r>
            <a:endParaRPr lang="it-IT" dirty="0"/>
          </a:p>
        </p:txBody>
      </p:sp>
      <p:sp>
        <p:nvSpPr>
          <p:cNvPr id="9" name="Titolo 1"/>
          <p:cNvSpPr txBox="1">
            <a:spLocks/>
          </p:cNvSpPr>
          <p:nvPr/>
        </p:nvSpPr>
        <p:spPr>
          <a:xfrm>
            <a:off x="5436096" y="5094802"/>
            <a:ext cx="324036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000" b="1" kern="1200">
                <a:solidFill>
                  <a:schemeClr val="accent1">
                    <a:lumMod val="75000"/>
                  </a:schemeClr>
                </a:solidFill>
                <a:latin typeface="Corbel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it-IT" dirty="0" smtClean="0"/>
              <a:t>Giorno</a:t>
            </a:r>
            <a:endParaRPr lang="it-IT" dirty="0"/>
          </a:p>
        </p:txBody>
      </p:sp>
      <p:pic>
        <p:nvPicPr>
          <p:cNvPr id="5" name="Immagine 4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04" y="1556792"/>
            <a:ext cx="4320000" cy="3456000"/>
          </a:xfrm>
          <a:prstGeom prst="rect">
            <a:avLst/>
          </a:prstGeom>
        </p:spPr>
      </p:pic>
      <p:pic>
        <p:nvPicPr>
          <p:cNvPr id="7" name="Immagine 6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8" y="1629184"/>
            <a:ext cx="406845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Analisi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Confronto tra Giorno e Notte per </a:t>
            </a:r>
            <a:r>
              <a:rPr lang="it-IT" dirty="0" err="1" smtClean="0"/>
              <a:t>Bittorrent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1412776"/>
            <a:ext cx="8568952" cy="418576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confronto tra giorno e notte ha evidenziato in prima analisi un numero di utenti maggiore di giorno piuttosto che di notte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(18859 contro 11818)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I cluster scaturiti presentano una maggiore coesione per il </a:t>
            </a:r>
            <a:r>
              <a:rPr lang="it-IT" sz="16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notturno - SSE minore (a parità di K)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Ciò è imputabile, a nostra ipotesi, sia al numero di utenti minore durante la notte sia alle diverse distribuzioni di velocità tra giorno e notte.</a:t>
            </a: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entrambe le fasce orarie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la maggior parte dei punti sono stati raggruppati in unico cluster e mostrano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valori simili di velocità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alto download, basso upload, ma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differenti provider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Fastweb per la notte, Telecom-Vodafone per il giorno. Per ciò che riguarda i restanti cluster, nonostante la presenza dei dati relativi all’utente che sfrutta la rete GARR durante il giorno, che in assoluto raggiunge i valori maggiori di up e download,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le prestazioni della rete di </a:t>
            </a:r>
            <a:r>
              <a:rPr lang="it-IT" sz="16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notte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sia facendo un confronto tra i singoli cluster che facendo un confronto tra le medie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delle medie,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sono migliori che di giorno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provider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GARR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risulta fornire il servizio migliore. Nonostante i dati eliminati in pre-analisi, i cluster con le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più alte velocità in up e download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contengono item in prevalenza relativi a pochi client che usufruivano di questo provider (cluster 3 per il giorno, 4 per la notte), per la maggior parte dalla città di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Alpignano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5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sull’analisi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Ipotesi e conferme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83568" y="1738258"/>
            <a:ext cx="5112568" cy="30469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Ulteriori ricerche ci hanno permesso di scoprire che la rete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GARR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è una rete di 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nuova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generazione, 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diffusa in modo capillare su tutto il territorio nazionale e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basata sulle </a:t>
            </a:r>
            <a:r>
              <a:rPr lang="it-IT" sz="16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più avanzate tecnologie ottiche di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trasporto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Non c’è da meravigliarsi, quindi, se le prestazioni di questo provider superano di gran lunga quelle degli altri. Il dato che non è facilmente intuibile è il perché gli item con le velocità maggiori in assoluto fossero concentrate in una particolare fascia oraria. La nostra ipotesi è che, dato che questi punti fanno riferimento ad un unico client, questo utente potesse usufruire di tale rete solo in quel dato periodo della giornata.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83568" y="4785246"/>
            <a:ext cx="7776864" cy="83099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L’osservazione 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dei risultati dell’analisi ci ha condotto a ipotizzare che un </a:t>
            </a:r>
            <a:r>
              <a:rPr lang="it-IT" sz="16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minor numero di utenti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durante la notte permetta un </a:t>
            </a:r>
            <a:r>
              <a:rPr lang="it-IT" sz="16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maggior sfruttamento della rete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e ciò si traduce in migliori prestazioni, sia in termini di up che di download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  <a:endParaRPr lang="it-IT" sz="1600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32" y="1737367"/>
            <a:ext cx="252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9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/>
          <a:lstStyle/>
          <a:p>
            <a:pPr algn="ctr"/>
            <a:r>
              <a:rPr lang="it-IT" dirty="0"/>
              <a:t>Analisi </a:t>
            </a:r>
            <a:r>
              <a:rPr lang="it-IT" dirty="0" smtClean="0"/>
              <a:t>sul tipo di Test</a:t>
            </a:r>
            <a:endParaRPr lang="it-IT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2033718" y="1592796"/>
            <a:ext cx="5076564" cy="3672408"/>
          </a:xfrm>
        </p:spPr>
        <p:txBody>
          <a:bodyPr anchor="ctr">
            <a:normAutofit/>
          </a:bodyPr>
          <a:lstStyle/>
          <a:p>
            <a:pPr algn="ctr"/>
            <a:r>
              <a:rPr lang="it-IT" sz="3200" b="0" i="1" dirty="0" smtClean="0"/>
              <a:t>Capire se ci sono utenti o cluster di utenti per cui </a:t>
            </a:r>
            <a:r>
              <a:rPr lang="it-IT" sz="3200" i="1" dirty="0" err="1" smtClean="0"/>
              <a:t>Bittorrent</a:t>
            </a:r>
            <a:r>
              <a:rPr lang="it-IT" sz="3200" i="1" dirty="0" smtClean="0"/>
              <a:t> </a:t>
            </a:r>
            <a:r>
              <a:rPr lang="it-IT" sz="3200" b="0" i="1" dirty="0" smtClean="0"/>
              <a:t>va</a:t>
            </a:r>
            <a:r>
              <a:rPr lang="it-IT" sz="3200" i="1" dirty="0" smtClean="0"/>
              <a:t> sistematicamente più lento </a:t>
            </a:r>
            <a:r>
              <a:rPr lang="it-IT" sz="3200" b="0" i="1" dirty="0" smtClean="0"/>
              <a:t>di</a:t>
            </a:r>
            <a:r>
              <a:rPr lang="it-IT" sz="3200" i="1" dirty="0" smtClean="0"/>
              <a:t> </a:t>
            </a:r>
            <a:r>
              <a:rPr lang="it-IT" sz="3200" i="1" dirty="0" err="1" smtClean="0"/>
              <a:t>Speedtest</a:t>
            </a:r>
            <a:r>
              <a:rPr lang="it-IT" sz="3200" i="1" dirty="0" smtClean="0"/>
              <a:t> </a:t>
            </a:r>
            <a:r>
              <a:rPr lang="it-IT" sz="3200" b="0" i="1" dirty="0" smtClean="0"/>
              <a:t>in upload o download</a:t>
            </a:r>
            <a:endParaRPr lang="it-IT" sz="3200" i="1" dirty="0"/>
          </a:p>
        </p:txBody>
      </p:sp>
    </p:spTree>
    <p:extLst>
      <p:ext uri="{BB962C8B-B14F-4D97-AF65-F5344CB8AC3E}">
        <p14:creationId xmlns:p14="http://schemas.microsoft.com/office/powerpoint/2010/main" val="37832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sul tipo di Test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3568" y="3356992"/>
            <a:ext cx="4032448" cy="189282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Utilizzando l’operatore «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apply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model», è stato possibile riportare il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filtrato per test e 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clusterizzato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con tutti gli attributi, su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excel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Analizzando il file, abbiamo identificato dei possibili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outlier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raggruppati in cluster di piccole dimensioni.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Modello di </a:t>
            </a:r>
            <a:r>
              <a:rPr lang="it-IT" dirty="0" err="1" smtClean="0"/>
              <a:t>clustering</a:t>
            </a:r>
            <a:endParaRPr lang="it-IT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61374"/>
              </p:ext>
            </p:extLst>
          </p:nvPr>
        </p:nvGraphicFramePr>
        <p:xfrm>
          <a:off x="5004048" y="2899605"/>
          <a:ext cx="1800000" cy="3599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</a:tblGrid>
              <a:tr h="27692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Bittorrent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0: 1733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1: 620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2: 60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3: 275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4: 1387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5: 4841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6: 618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7: 1848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8: 487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9: 27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10: 192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692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11: 18589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el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53917"/>
              </p:ext>
            </p:extLst>
          </p:nvPr>
        </p:nvGraphicFramePr>
        <p:xfrm>
          <a:off x="6948264" y="2899605"/>
          <a:ext cx="1800000" cy="3625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</a:tblGrid>
              <a:tr h="27890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SpeedTest</a:t>
                      </a:r>
                      <a:endParaRPr lang="it-IT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0: 512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1: 4919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2: 20119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3: 1637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4: 127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5: 489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6: 25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7: 1313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8: 1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9: 569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10: 2007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7890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400" u="none" strike="noStrike" dirty="0">
                          <a:effectLst/>
                        </a:rPr>
                        <a:t>Cluster 11: 560 </a:t>
                      </a:r>
                      <a:r>
                        <a:rPr lang="it-IT" sz="1400" u="none" strike="noStrike" dirty="0" err="1">
                          <a:effectLst/>
                        </a:rPr>
                        <a:t>items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683567" y="1554758"/>
            <a:ext cx="7989791" cy="140038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preprocessing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è simile a quello della prima analisi, ma in questo caso la variabile di segmentazione è il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test_name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non più l’ora.</a:t>
            </a:r>
          </a:p>
          <a:p>
            <a:pPr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Suddiviso il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si è subito passati alla ricerca del K ottimale per l’analisi, scelto in corrispondenza del punto dopo il quale la curva dell’SSE si stabilizza (K=12 per entrambi i test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).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(Grafico SSE)</a:t>
            </a:r>
            <a:endParaRPr lang="it-IT" sz="1600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3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Scelta del k ottimale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  <a:p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034861"/>
              </p:ext>
            </p:extLst>
          </p:nvPr>
        </p:nvGraphicFramePr>
        <p:xfrm>
          <a:off x="4716016" y="2060848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755151"/>
              </p:ext>
            </p:extLst>
          </p:nvPr>
        </p:nvGraphicFramePr>
        <p:xfrm>
          <a:off x="323528" y="2060848"/>
          <a:ext cx="396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316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Studio del </a:t>
            </a:r>
            <a:r>
              <a:rPr lang="it-IT" dirty="0" err="1" smtClean="0"/>
              <a:t>Dataset</a:t>
            </a:r>
            <a:endParaRPr lang="it-I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Prima analisi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404552" y="1556792"/>
            <a:ext cx="4248472" cy="480131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in esame contiene circa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62000 record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in un’unica tabella (Dati strutturati) che presenta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20 attributi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 differente tipologia (sia nominali, che di intervallo che di rapporto). Gli attributi di maggior interesse sono il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connect_time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il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download_speed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 e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l’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upload_speed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tutti continui, etichettabili come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Real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(float) in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RapidMiner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 gli altri attributi sono presenti alcuni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Integer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come hour,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month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day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… , e molti attributi testo,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string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inseriti all’interno di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RapidMiner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come valori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polynominal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semplicità di utilizzo.</a:t>
            </a: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 studio sulle distribuzioni dei dati e sulle correlazioni tra attributi ci ha permesso di eliminare molti di questi ultimi.</a:t>
            </a: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9891"/>
              </p:ext>
            </p:extLst>
          </p:nvPr>
        </p:nvGraphicFramePr>
        <p:xfrm>
          <a:off x="4889364" y="1124743"/>
          <a:ext cx="3859100" cy="547750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07959"/>
                <a:gridCol w="1062650"/>
                <a:gridCol w="1188491"/>
              </a:tblGrid>
              <a:tr h="360041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it-IT" sz="1800" u="none" strike="noStrike" dirty="0" smtClean="0">
                          <a:effectLst/>
                        </a:rPr>
                        <a:t>Attributi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client_address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smtClean="0">
                          <a:effectLst/>
                        </a:rPr>
                        <a:t>client_country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Binominal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 smtClean="0">
                          <a:effectLst/>
                        </a:rPr>
                        <a:t>client_provider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smtClean="0">
                          <a:effectLst/>
                        </a:rPr>
                        <a:t>Polynominal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connect_time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Float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Real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download_speed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Float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Real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neubot_version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Polynominal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platform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remote_address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 smtClean="0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test_name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Binominal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timestamp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Integer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upload_speed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Float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Real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uuid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>
                          <a:effectLst/>
                        </a:rPr>
                        <a:t>Polynominal</a:t>
                      </a:r>
                      <a:endParaRPr lang="it-IT" sz="1600" b="0" i="0" u="none" strike="noStrike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asnum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region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city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String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Polynominal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effectLst/>
                        </a:rPr>
                        <a:t>hour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month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year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weekday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  <a:tr h="23974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monthday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 err="1">
                          <a:effectLst/>
                        </a:rPr>
                        <a:t>Integer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2033" marR="12033" marT="1203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Outlier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Cluster eliminati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23528" y="1628800"/>
            <a:ext cx="8568952" cy="45243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1073150" indent="-1073150">
              <a:spcAft>
                <a:spcPts val="600"/>
              </a:spcAft>
            </a:pPr>
            <a:r>
              <a:rPr lang="it-IT" sz="20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endParaRPr lang="it-IT" sz="1600" b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1073150" indent="-1073150"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n° 2: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60 item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provider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GARR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città Torino, piattaforma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linux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alte velocità in up e download nell’ordine di 70 mega al secondo in down;</a:t>
            </a:r>
          </a:p>
          <a:p>
            <a:pPr marL="1073150" indent="-1073150"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n°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3, 9 e 10: </a:t>
            </a:r>
            <a:r>
              <a:rPr lang="it-IT" sz="16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time medio-alto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;</a:t>
            </a:r>
          </a:p>
          <a:p>
            <a:pPr marL="1073150" indent="-1073150">
              <a:spcAft>
                <a:spcPts val="600"/>
              </a:spcAft>
            </a:pPr>
            <a:endParaRPr lang="it-IT" sz="1600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1073150" indent="-1073150">
              <a:spcAft>
                <a:spcPts val="600"/>
              </a:spcAft>
            </a:pPr>
            <a:r>
              <a:rPr lang="it-IT" sz="20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SpeedTest</a:t>
            </a:r>
            <a:endParaRPr lang="it-IT" sz="1600" b="1" dirty="0" smtClean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marL="1073150" indent="-1073150">
              <a:spcAft>
                <a:spcPts val="600"/>
              </a:spcAft>
            </a:pP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n°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4: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time altissimi, stesso server (213.200.99.211), la nostra ipotesi è che la distanza tra il client e il server alteri la qualità del test effettuato;</a:t>
            </a:r>
          </a:p>
          <a:p>
            <a:pPr marL="1073150" indent="-1073150">
              <a:spcAft>
                <a:spcPts val="600"/>
              </a:spcAft>
            </a:pP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n°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6: alti </a:t>
            </a:r>
            <a:r>
              <a:rPr lang="it-IT" sz="16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time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;</a:t>
            </a:r>
          </a:p>
          <a:p>
            <a:pPr marL="1073150" indent="-1073150">
              <a:spcAft>
                <a:spcPts val="600"/>
              </a:spcAft>
            </a:pP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n°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8: unico item con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connect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time negativo  la 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nostra ipotesi è che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dato sia stato raccolto erratamente;</a:t>
            </a:r>
          </a:p>
          <a:p>
            <a:pPr marL="1073150" indent="-1073150">
              <a:spcAft>
                <a:spcPts val="600"/>
              </a:spcAft>
            </a:pP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 n° 3: eliminazione di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56 item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dal cluster. Tali punti hanno le </a:t>
            </a:r>
            <a:r>
              <a:rPr lang="it-IT" sz="16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stesse caratteristiche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dei punti del cluster n° 2 di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r>
              <a:rPr lang="it-IT" sz="1600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(40 mega in down e 55 in up) , ma l’algoritmo non è stato in grado di isolarli per k non eccessivamente differenti. Si è preferito, dunque, mantenere K pari a 12 ed eliminare manualmente tali </a:t>
            </a:r>
            <a:r>
              <a:rPr lang="it-IT" sz="16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datapoints</a:t>
            </a:r>
            <a:r>
              <a:rPr lang="it-IT" sz="16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9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 n°3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punti eliminati</a:t>
            </a:r>
            <a:endParaRPr lang="it-IT" dirty="0"/>
          </a:p>
        </p:txBody>
      </p:sp>
      <p:pic>
        <p:nvPicPr>
          <p:cNvPr id="5" name="Immagin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474273" cy="37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2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sul tipo di Test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Dataset</a:t>
            </a:r>
            <a:r>
              <a:rPr lang="it-IT" dirty="0" smtClean="0"/>
              <a:t> senza </a:t>
            </a:r>
            <a:r>
              <a:rPr lang="it-IT" dirty="0" err="1" smtClean="0"/>
              <a:t>outliers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43608" y="1935991"/>
            <a:ext cx="7056784" cy="329320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Una volta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scremati i dati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rieseguendo la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clusterizzazione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con K sempre pari a 12, si è notata una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riduzione dell’SSE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si è assistito ad una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maggiore coesione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interna ai cluster, dato evidenziato anche dal parametro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average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within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distances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(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centroidi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  <a:hlinkClick r:id="rId2" action="ppaction://hlinkfile"/>
              </a:rPr>
              <a:t>)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 visualizzazione dei grafici dei due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exampleset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non mostra nessuna apprezzabile variazione delle velocità di up e download tra i due Test. Entrando nello specifico, le medie delle medie suggeriscono un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leggero vantaggio di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speedtest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rispetto a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 ciò che riguarda le prestazioni della rete.</a:t>
            </a:r>
          </a:p>
          <a:p>
            <a:pPr>
              <a:spcAft>
                <a:spcPts val="600"/>
              </a:spcAft>
            </a:pP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confronto dei singoli cluster per i due test non ci permette di affermare che ciò si verifichi sistematicamente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7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Confronto tra i cluster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Velocità di Upload e download</a:t>
            </a:r>
            <a:endParaRPr lang="it-IT" dirty="0"/>
          </a:p>
        </p:txBody>
      </p:sp>
      <p:graphicFrame>
        <p:nvGraphicFramePr>
          <p:cNvPr id="4" name="Grafic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509493"/>
              </p:ext>
            </p:extLst>
          </p:nvPr>
        </p:nvGraphicFramePr>
        <p:xfrm>
          <a:off x="290583" y="1917152"/>
          <a:ext cx="4068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522326"/>
              </p:ext>
            </p:extLst>
          </p:nvPr>
        </p:nvGraphicFramePr>
        <p:xfrm>
          <a:off x="4824480" y="1917152"/>
          <a:ext cx="4068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4" t="48357" r="52300" b="28528"/>
          <a:stretch/>
        </p:blipFill>
        <p:spPr bwMode="auto">
          <a:xfrm>
            <a:off x="6444208" y="4941168"/>
            <a:ext cx="1944000" cy="129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79512" y="6345360"/>
            <a:ext cx="8820000" cy="3077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it-IT" sz="14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NB: non vi è corrispondenza tra i </a:t>
            </a:r>
            <a:r>
              <a:rPr lang="it-IT" sz="14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centroidi</a:t>
            </a:r>
            <a:r>
              <a:rPr lang="it-IT" sz="14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dei cluster nei due grafici.</a:t>
            </a:r>
          </a:p>
        </p:txBody>
      </p:sp>
    </p:spTree>
    <p:extLst>
      <p:ext uri="{BB962C8B-B14F-4D97-AF65-F5344CB8AC3E}">
        <p14:creationId xmlns:p14="http://schemas.microsoft.com/office/powerpoint/2010/main" val="25929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63688" y="1988840"/>
            <a:ext cx="5832648" cy="266226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Come riportato sul sito di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Neubot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«per versioni precedenti la 0.5.0, il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confronto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tra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speedtest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n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on è sempre possibile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ed equo, in quanto il primo utilizzava una connessione mentre il secondo ne utilizzava due. Ciò si rispecchiava in peggiori performance in velocità, ritardi e network congestionati»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Dal nostro punto di vista,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non si è assistito ad una sistematica prevalenza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speedtest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su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nonostante il primo dimostri velocità lievemente superiori.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74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67644" y="1088740"/>
            <a:ext cx="6408712" cy="4680520"/>
          </a:xfrm>
        </p:spPr>
        <p:txBody>
          <a:bodyPr/>
          <a:lstStyle/>
          <a:p>
            <a:pPr algn="ctr"/>
            <a:r>
              <a:rPr lang="it-IT" sz="8800" dirty="0" smtClean="0"/>
              <a:t>Grazie per l’attenzione</a:t>
            </a:r>
            <a:endParaRPr lang="it-IT" sz="8800" dirty="0"/>
          </a:p>
        </p:txBody>
      </p:sp>
    </p:spTree>
    <p:extLst>
      <p:ext uri="{BB962C8B-B14F-4D97-AF65-F5344CB8AC3E}">
        <p14:creationId xmlns:p14="http://schemas.microsoft.com/office/powerpoint/2010/main" val="16933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4680520" cy="648072"/>
          </a:xfrm>
        </p:spPr>
        <p:txBody>
          <a:bodyPr/>
          <a:lstStyle/>
          <a:p>
            <a:r>
              <a:rPr lang="it-IT" dirty="0" smtClean="0"/>
              <a:t>Correlazioni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952128"/>
            <a:ext cx="4682658" cy="604664"/>
          </a:xfrm>
        </p:spPr>
        <p:txBody>
          <a:bodyPr/>
          <a:lstStyle/>
          <a:p>
            <a:r>
              <a:rPr lang="it-IT" dirty="0" smtClean="0"/>
              <a:t>Eliminazione degli attributi</a:t>
            </a:r>
            <a:endParaRPr lang="it-IT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13101"/>
              </p:ext>
            </p:extLst>
          </p:nvPr>
        </p:nvGraphicFramePr>
        <p:xfrm>
          <a:off x="251520" y="1628800"/>
          <a:ext cx="2806078" cy="828000"/>
        </p:xfrm>
        <a:graphic>
          <a:graphicData uri="http://schemas.openxmlformats.org/drawingml/2006/table">
            <a:tbl>
              <a:tblPr/>
              <a:tblGrid>
                <a:gridCol w="1529379"/>
                <a:gridCol w="1276699"/>
              </a:tblGrid>
              <a:tr h="276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client_country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Costante</a:t>
                      </a: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76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year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Costante</a:t>
                      </a: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  <a:tr h="27600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month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Costante</a:t>
                      </a:r>
                    </a:p>
                  </a:txBody>
                  <a:tcPr marL="13320" marR="13320" marT="133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7712"/>
              </p:ext>
            </p:extLst>
          </p:nvPr>
        </p:nvGraphicFramePr>
        <p:xfrm>
          <a:off x="251520" y="3212976"/>
          <a:ext cx="3790540" cy="1944216"/>
        </p:xfrm>
        <a:graphic>
          <a:graphicData uri="http://schemas.openxmlformats.org/drawingml/2006/table">
            <a:tbl>
              <a:tblPr/>
              <a:tblGrid>
                <a:gridCol w="1585148"/>
                <a:gridCol w="1323236"/>
                <a:gridCol w="882156"/>
              </a:tblGrid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client_provider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asnum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1,00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timestamp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monthday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0,98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9694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download_speed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upload_speed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0,74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client_address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city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0,22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client_address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uuid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0,08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uuid</a:t>
                      </a:r>
                      <a:endParaRPr lang="it-IT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itchFamily="34" charset="0"/>
                      </a:endParaRP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city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itchFamily="34" charset="0"/>
                        </a:rPr>
                        <a:t>0,08</a:t>
                      </a:r>
                    </a:p>
                  </a:txBody>
                  <a:tcPr marL="13799" marR="13799" marT="137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251520" y="1652607"/>
            <a:ext cx="8568952" cy="424731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865438"/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Gli attributi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client_country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anno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mese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sono stati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eliminati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perché tutti i dati presentano gli stessi valori (IT, 2013, Aprile).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Allo stesso modo sono stati eliminati dall’analisi 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ridondanti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individuati grazie alla analisi delle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correlazione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tra gli attributi: è stato cosi possibile eliminare l’attributo</a:t>
            </a:r>
          </a:p>
          <a:p>
            <a:pPr marL="3859213"/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«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asnum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e l’attributo «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monthday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che non aggiungevano nessuna informazione supplementare ai dati.</a:t>
            </a:r>
          </a:p>
          <a:p>
            <a:pPr marL="3859213"/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Dall’analisi sulle correlazioni è stato possibile, inoltre, confermare un’ipotesi nata dallo studio di alcuni istogrammi . Esiste una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correlazione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positiva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tra la velocità di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download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la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velocità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di upload.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Ponendo adesso l’attenzione sul «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client_address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e sull’«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uuid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(identificatore univoco del client) ci si accorge che la correlazione tra i due attributi è solo del 8%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0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Correlazione </a:t>
            </a:r>
            <a:r>
              <a:rPr lang="it-IT" sz="4000" dirty="0"/>
              <a:t>Download – </a:t>
            </a:r>
            <a:r>
              <a:rPr lang="it-IT" sz="4000" dirty="0" smtClean="0"/>
              <a:t>Upload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Grafico per fascia diurna</a:t>
            </a:r>
            <a:endParaRPr lang="it-IT" dirty="0"/>
          </a:p>
        </p:txBody>
      </p:sp>
      <p:pic>
        <p:nvPicPr>
          <p:cNvPr id="3075" name="Picture 3" descr="E:\Finale giorno 8\scatter up-d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30288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4680520" cy="648072"/>
          </a:xfrm>
        </p:spPr>
        <p:txBody>
          <a:bodyPr/>
          <a:lstStyle/>
          <a:p>
            <a:r>
              <a:rPr lang="it-IT" dirty="0"/>
              <a:t>Distribuzioni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952128"/>
            <a:ext cx="4682658" cy="604664"/>
          </a:xfrm>
        </p:spPr>
        <p:txBody>
          <a:bodyPr/>
          <a:lstStyle/>
          <a:p>
            <a:r>
              <a:rPr lang="it-IT" dirty="0" smtClean="0"/>
              <a:t>Eliminazione degli attributi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0203"/>
            <a:ext cx="5958061" cy="28829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23528" y="1772816"/>
            <a:ext cx="8496943" cy="467820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5834063">
              <a:spcAft>
                <a:spcPts val="12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Lo studio delle distribuzioni dei dati ci ha invece permesso di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eliminare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dall’analisi l’attributo «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timestamp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, poiché i dati relativi alle velocità di up e download si distribuiscono 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uniformemente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 funzione di tale attributo.</a:t>
            </a:r>
          </a:p>
          <a:p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Particolare attenzione invece è stata posta per l’attributo «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hour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», necessario al fine di segmentare i dati, in funzione del quale i dati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di up e download si distribuiscono 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uniformemente ma che presenta in uno specifico intervallo dei valori di velocità elevatissimi. Lo studio di tali punti è stato un aspetto importante nella nostra analisi e il particolare intervallo in cui ricadono è stato scelto come criterio per la segmentazione oraria dei dati.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Missing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Città e Regione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971600" y="1628800"/>
            <a:ext cx="7128792" cy="470898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presenta numerosi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missing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data sotto gli attributi «città» e «regione». L’elevato numero di tali dati mancanti (circa 5000) e l’importanza di questi attributi per la successiva analisi non hanno</a:t>
            </a:r>
          </a:p>
          <a:p>
            <a:pPr marL="3768725"/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permesso né l’eliminazione dei record, né la loro aggregazione. I valori in questione non potevano essere calcolati o sostituiti in alcun modo. Si è quindi deciso di ignorare tali attributi in fase di implementazione del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clustering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e riprenderli successivamente in fase di analisi del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sz="2000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clusterizzato</a:t>
            </a:r>
            <a:r>
              <a:rPr lang="it-IT" sz="2000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</p:txBody>
      </p:sp>
      <p:graphicFrame>
        <p:nvGraphicFramePr>
          <p:cNvPr id="5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66149"/>
              </p:ext>
            </p:extLst>
          </p:nvPr>
        </p:nvGraphicFramePr>
        <p:xfrm>
          <a:off x="827584" y="2704128"/>
          <a:ext cx="35839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Connettore 1 5"/>
          <p:cNvCxnSpPr/>
          <p:nvPr/>
        </p:nvCxnSpPr>
        <p:spPr>
          <a:xfrm>
            <a:off x="4644008" y="2704128"/>
            <a:ext cx="0" cy="360000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Analisi sulle </a:t>
            </a:r>
            <a:r>
              <a:rPr lang="it-IT" dirty="0" err="1"/>
              <a:t>Fascie</a:t>
            </a:r>
            <a:r>
              <a:rPr lang="it-IT" dirty="0"/>
              <a:t> Orarie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31740" y="2132856"/>
            <a:ext cx="4680520" cy="3672408"/>
          </a:xfrm>
        </p:spPr>
        <p:txBody>
          <a:bodyPr anchor="ctr">
            <a:normAutofit/>
          </a:bodyPr>
          <a:lstStyle/>
          <a:p>
            <a:pPr algn="ctr"/>
            <a:r>
              <a:rPr lang="it-IT" sz="3200" b="0" i="1" dirty="0" smtClean="0"/>
              <a:t>Identificare utenti o cluster di utenti che hanno </a:t>
            </a:r>
            <a:r>
              <a:rPr lang="it-IT" sz="3200" i="1" dirty="0" smtClean="0"/>
              <a:t>velocità di upload e\o download </a:t>
            </a:r>
            <a:r>
              <a:rPr lang="it-IT" sz="3200" b="0" i="1" dirty="0" smtClean="0"/>
              <a:t>significativamente diverse tra </a:t>
            </a:r>
            <a:r>
              <a:rPr lang="it-IT" sz="3200" i="1" dirty="0" smtClean="0"/>
              <a:t>notte e giorno </a:t>
            </a:r>
            <a:r>
              <a:rPr lang="it-IT" sz="3200" b="0" i="1" dirty="0" smtClean="0"/>
              <a:t>attraverso il test </a:t>
            </a:r>
            <a:r>
              <a:rPr lang="it-IT" sz="3200" i="1" dirty="0" err="1" smtClean="0"/>
              <a:t>Bittorrent</a:t>
            </a:r>
            <a:endParaRPr lang="it-IT" sz="3200" i="1" dirty="0"/>
          </a:p>
        </p:txBody>
      </p:sp>
    </p:spTree>
    <p:extLst>
      <p:ext uri="{BB962C8B-B14F-4D97-AF65-F5344CB8AC3E}">
        <p14:creationId xmlns:p14="http://schemas.microsoft.com/office/powerpoint/2010/main" val="5779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Analisi sulle fasce orarie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Segmentazione e Normalizzazione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9532" y="1628800"/>
            <a:ext cx="8424936" cy="4555093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Il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è stato inizialmente normalizzato, attraverso una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normalizzazione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«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Z-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trasformation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». </a:t>
            </a:r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Ponendo già all’inizio del processo la normalizzazione,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le stesse coordinate dei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centroidi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dei cluster riescono a offrire un confronto tra i dati presenti all’interno del singolo cluster e la media generale di tutti i dati raccolti.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Successivamente è stato posto un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filtro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affinché venissero immessi all’interno dell’operatore di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clustering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solamente i dati che rispondessero al criterio «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test_name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=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bittorrent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È stato infine posto un altro filtro in modo da segmentare il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dataset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rispetto al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periodo della giornata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in cui il test è stato effettuato, in risposta al quesito proposto: è stata scelta la fascia oraria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8-19 per il giorno 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e la fascia 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20-7 per la notte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La catena si conclude con l’operatore «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select</a:t>
            </a:r>
            <a:r>
              <a:rPr lang="it-IT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it-IT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attributes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», che permette di selezionare alcuni attributi e quindi di escluderne altri. Nel nostro caso sono stati esclusi gli attributi «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test_name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» e «hour», poiché ormai non più interessanti ai fini della nostra analisi.</a:t>
            </a:r>
          </a:p>
          <a:p>
            <a:pPr>
              <a:spcAft>
                <a:spcPts val="600"/>
              </a:spcAft>
            </a:pP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Gli operatori sopra descritti sono stati raggruppati in un sub-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process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che prende il nome di </a:t>
            </a:r>
            <a:r>
              <a:rPr lang="it-IT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preprocessing</a:t>
            </a:r>
            <a:r>
              <a:rPr lang="it-IT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, il cui scopo è, appunto, quello di pulire e filtrare i dati.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3099</Words>
  <Application>Microsoft Office PowerPoint</Application>
  <PresentationFormat>Presentazione su schermo (4:3)</PresentationFormat>
  <Paragraphs>281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36" baseType="lpstr">
      <vt:lpstr>Office Theme</vt:lpstr>
      <vt:lpstr>Castiglione Giovanni Petrantoni Dario </vt:lpstr>
      <vt:lpstr>Presentazione standard di PowerPoint</vt:lpstr>
      <vt:lpstr>Studio del Dataset</vt:lpstr>
      <vt:lpstr>Correlazioni</vt:lpstr>
      <vt:lpstr>Correlazione Download – Upload</vt:lpstr>
      <vt:lpstr>Distribuzioni</vt:lpstr>
      <vt:lpstr>Missing Data</vt:lpstr>
      <vt:lpstr>Analisi sulle Fascie Orarie</vt:lpstr>
      <vt:lpstr>Analisi sulle fasce orarie</vt:lpstr>
      <vt:lpstr>Analisi sulle Fascie Orarie</vt:lpstr>
      <vt:lpstr>Scelte Algoritmo</vt:lpstr>
      <vt:lpstr>X-means</vt:lpstr>
      <vt:lpstr>X-means</vt:lpstr>
      <vt:lpstr>X-means</vt:lpstr>
      <vt:lpstr>K-means</vt:lpstr>
      <vt:lpstr>Scelta del k ottimale</vt:lpstr>
      <vt:lpstr>Eliminazione Outlier</vt:lpstr>
      <vt:lpstr>Eliminazione Outliers</vt:lpstr>
      <vt:lpstr>Eliminazione Outlier</vt:lpstr>
      <vt:lpstr>Correlazione</vt:lpstr>
      <vt:lpstr>Scelta del k</vt:lpstr>
      <vt:lpstr>Scelta del k</vt:lpstr>
      <vt:lpstr>Risultati Analisi</vt:lpstr>
      <vt:lpstr>Risultati Analisi</vt:lpstr>
      <vt:lpstr>Risultati Analisi</vt:lpstr>
      <vt:lpstr>Conclusioni sull’analisi</vt:lpstr>
      <vt:lpstr>Analisi sul tipo di Test</vt:lpstr>
      <vt:lpstr>Analisi sul tipo di Test</vt:lpstr>
      <vt:lpstr>Scelta del k ottimale</vt:lpstr>
      <vt:lpstr>Outlier</vt:lpstr>
      <vt:lpstr>Cluster n°3</vt:lpstr>
      <vt:lpstr>Analisi sul tipo di Test</vt:lpstr>
      <vt:lpstr>Confronto tra i cluster</vt:lpstr>
      <vt:lpstr>Conclusioni</vt:lpstr>
      <vt:lpstr>Grazie per l’attenzione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181851</dc:creator>
  <cp:lastModifiedBy>Dario88</cp:lastModifiedBy>
  <cp:revision>96</cp:revision>
  <dcterms:created xsi:type="dcterms:W3CDTF">2013-06-06T14:46:47Z</dcterms:created>
  <dcterms:modified xsi:type="dcterms:W3CDTF">2013-06-14T11:04:27Z</dcterms:modified>
</cp:coreProperties>
</file>