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3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4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0" r:id="rId1"/>
    <p:sldMasterId id="2147483675" r:id="rId2"/>
    <p:sldMasterId id="2147483679" r:id="rId3"/>
    <p:sldMasterId id="2147483660" r:id="rId4"/>
    <p:sldMasterId id="2147483708" r:id="rId5"/>
  </p:sldMasterIdLst>
  <p:notesMasterIdLst>
    <p:notesMasterId r:id="rId30"/>
  </p:notesMasterIdLst>
  <p:handoutMasterIdLst>
    <p:handoutMasterId r:id="rId31"/>
  </p:handoutMasterIdLst>
  <p:sldIdLst>
    <p:sldId id="292" r:id="rId6"/>
    <p:sldId id="299" r:id="rId7"/>
    <p:sldId id="294" r:id="rId8"/>
    <p:sldId id="297" r:id="rId9"/>
    <p:sldId id="298" r:id="rId10"/>
    <p:sldId id="295" r:id="rId11"/>
    <p:sldId id="296" r:id="rId12"/>
    <p:sldId id="303" r:id="rId13"/>
    <p:sldId id="313" r:id="rId14"/>
    <p:sldId id="300" r:id="rId15"/>
    <p:sldId id="301" r:id="rId16"/>
    <p:sldId id="315" r:id="rId17"/>
    <p:sldId id="302" r:id="rId18"/>
    <p:sldId id="304" r:id="rId19"/>
    <p:sldId id="305" r:id="rId20"/>
    <p:sldId id="309" r:id="rId21"/>
    <p:sldId id="312" r:id="rId22"/>
    <p:sldId id="306" r:id="rId23"/>
    <p:sldId id="310" r:id="rId24"/>
    <p:sldId id="307" r:id="rId25"/>
    <p:sldId id="311" r:id="rId26"/>
    <p:sldId id="314" r:id="rId27"/>
    <p:sldId id="308" r:id="rId28"/>
    <p:sldId id="291" r:id="rId29"/>
  </p:sldIdLst>
  <p:sldSz cx="14630400" cy="9144000"/>
  <p:notesSz cx="6858000" cy="9144000"/>
  <p:defaultTextStyle>
    <a:defPPr>
      <a:defRPr lang="en-US"/>
    </a:defPPr>
    <a:lvl1pPr marL="0" algn="l" defTabSz="679262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1pPr>
    <a:lvl2pPr marL="679262" algn="l" defTabSz="679262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2pPr>
    <a:lvl3pPr marL="1358524" algn="l" defTabSz="679262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3pPr>
    <a:lvl4pPr marL="2037786" algn="l" defTabSz="679262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4pPr>
    <a:lvl5pPr marL="2717048" algn="l" defTabSz="679262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5pPr>
    <a:lvl6pPr marL="3396310" algn="l" defTabSz="679262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6pPr>
    <a:lvl7pPr marL="4075572" algn="l" defTabSz="679262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7pPr>
    <a:lvl8pPr marL="4754834" algn="l" defTabSz="679262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8pPr>
    <a:lvl9pPr marL="5434096" algn="l" defTabSz="679262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9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300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04" autoAdjust="0"/>
    <p:restoredTop sz="88841" autoAdjust="0"/>
  </p:normalViewPr>
  <p:slideViewPr>
    <p:cSldViewPr snapToGrid="0" snapToObjects="1">
      <p:cViewPr varScale="1">
        <p:scale>
          <a:sx n="85" d="100"/>
          <a:sy n="85" d="100"/>
        </p:scale>
        <p:origin x="-440" y="-112"/>
      </p:cViewPr>
      <p:guideLst>
        <p:guide orient="horz" pos="2880"/>
        <p:guide pos="460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30" Type="http://schemas.openxmlformats.org/officeDocument/2006/relationships/notesMaster" Target="notesMasters/notesMaster1.xml"/><Relationship Id="rId31" Type="http://schemas.openxmlformats.org/officeDocument/2006/relationships/handoutMaster" Target="handoutMasters/handoutMaster1.xml"/><Relationship Id="rId32" Type="http://schemas.openxmlformats.org/officeDocument/2006/relationships/printerSettings" Target="printerSettings/printerSettings1.bin"/><Relationship Id="rId9" Type="http://schemas.openxmlformats.org/officeDocument/2006/relationships/slide" Target="slides/slide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D60282E-7807-DF4D-855D-FC8388C1FA86}" type="doc">
      <dgm:prSet loTypeId="urn:microsoft.com/office/officeart/2005/8/layout/process1" loCatId="" qsTypeId="urn:microsoft.com/office/officeart/2005/8/quickstyle/simple4" qsCatId="simple" csTypeId="urn:microsoft.com/office/officeart/2005/8/colors/colorful2" csCatId="colorful" phldr="1"/>
      <dgm:spPr/>
    </dgm:pt>
    <dgm:pt modelId="{C1FA95AD-9966-1A41-9B89-8F1821EB2558}">
      <dgm:prSet phldrT="[Text]"/>
      <dgm:spPr/>
      <dgm:t>
        <a:bodyPr/>
        <a:lstStyle/>
        <a:p>
          <a:r>
            <a:rPr lang="en-US" dirty="0" smtClean="0"/>
            <a:t>1.</a:t>
          </a:r>
          <a:endParaRPr lang="en-US" dirty="0"/>
        </a:p>
      </dgm:t>
    </dgm:pt>
    <dgm:pt modelId="{58DFF9E3-B7E3-AF4C-804B-4DC1EA79DA60}" type="parTrans" cxnId="{888BDFC9-CEFE-4B41-90A5-A0C46825A334}">
      <dgm:prSet/>
      <dgm:spPr/>
      <dgm:t>
        <a:bodyPr/>
        <a:lstStyle/>
        <a:p>
          <a:endParaRPr lang="en-US"/>
        </a:p>
      </dgm:t>
    </dgm:pt>
    <dgm:pt modelId="{D0CC6D41-68A5-5D4F-8468-B367AE4E18F1}" type="sibTrans" cxnId="{888BDFC9-CEFE-4B41-90A5-A0C46825A334}">
      <dgm:prSet/>
      <dgm:spPr/>
      <dgm:t>
        <a:bodyPr/>
        <a:lstStyle/>
        <a:p>
          <a:endParaRPr lang="en-US"/>
        </a:p>
      </dgm:t>
    </dgm:pt>
    <dgm:pt modelId="{694A1D72-5933-7E45-9A79-23BE775DC946}">
      <dgm:prSet phldrT="[Text]"/>
      <dgm:spPr/>
      <dgm:t>
        <a:bodyPr/>
        <a:lstStyle/>
        <a:p>
          <a:r>
            <a:rPr lang="en-US" dirty="0" smtClean="0"/>
            <a:t>3.</a:t>
          </a:r>
          <a:endParaRPr lang="en-US" dirty="0"/>
        </a:p>
      </dgm:t>
    </dgm:pt>
    <dgm:pt modelId="{877A9A04-C149-DD46-9F3A-434984E0FE80}" type="parTrans" cxnId="{E62A05B3-FA56-5040-A5E6-029E288E96DF}">
      <dgm:prSet/>
      <dgm:spPr/>
      <dgm:t>
        <a:bodyPr/>
        <a:lstStyle/>
        <a:p>
          <a:endParaRPr lang="en-US"/>
        </a:p>
      </dgm:t>
    </dgm:pt>
    <dgm:pt modelId="{4CE8D523-28E7-D048-A0E4-5668170983C1}" type="sibTrans" cxnId="{E62A05B3-FA56-5040-A5E6-029E288E96DF}">
      <dgm:prSet/>
      <dgm:spPr/>
      <dgm:t>
        <a:bodyPr/>
        <a:lstStyle/>
        <a:p>
          <a:endParaRPr lang="en-US"/>
        </a:p>
      </dgm:t>
    </dgm:pt>
    <dgm:pt modelId="{A7335D52-71DE-E048-BE0A-EF80B425A200}">
      <dgm:prSet phldrT="[Text]"/>
      <dgm:spPr/>
      <dgm:t>
        <a:bodyPr/>
        <a:lstStyle/>
        <a:p>
          <a:r>
            <a:rPr lang="en-US" dirty="0" smtClean="0"/>
            <a:t>4</a:t>
          </a:r>
          <a:endParaRPr lang="en-US" dirty="0"/>
        </a:p>
      </dgm:t>
    </dgm:pt>
    <dgm:pt modelId="{C2FD43D3-64EE-B744-A903-B0C7171B6D5E}" type="parTrans" cxnId="{E4D1C42F-3BCE-854C-97ED-BEE6A0169F52}">
      <dgm:prSet/>
      <dgm:spPr/>
      <dgm:t>
        <a:bodyPr/>
        <a:lstStyle/>
        <a:p>
          <a:endParaRPr lang="en-US"/>
        </a:p>
      </dgm:t>
    </dgm:pt>
    <dgm:pt modelId="{0D4ABE1A-3EBB-A14E-B992-0E21C992A1BF}" type="sibTrans" cxnId="{E4D1C42F-3BCE-854C-97ED-BEE6A0169F52}">
      <dgm:prSet/>
      <dgm:spPr/>
      <dgm:t>
        <a:bodyPr/>
        <a:lstStyle/>
        <a:p>
          <a:endParaRPr lang="en-US"/>
        </a:p>
      </dgm:t>
    </dgm:pt>
    <dgm:pt modelId="{E3C17EF8-8718-5248-842B-7F516B2C6F56}">
      <dgm:prSet phldrT="[Text]"/>
      <dgm:spPr/>
      <dgm:t>
        <a:bodyPr/>
        <a:lstStyle/>
        <a:p>
          <a:r>
            <a:rPr lang="en-US" dirty="0" smtClean="0"/>
            <a:t>2.</a:t>
          </a:r>
          <a:endParaRPr lang="en-US" dirty="0"/>
        </a:p>
      </dgm:t>
    </dgm:pt>
    <dgm:pt modelId="{E05E6CA6-4FEE-F643-AE28-35111AC75101}" type="sibTrans" cxnId="{C87964D1-B516-5548-BB63-233A1EAEB86B}">
      <dgm:prSet/>
      <dgm:spPr/>
      <dgm:t>
        <a:bodyPr/>
        <a:lstStyle/>
        <a:p>
          <a:endParaRPr lang="en-US"/>
        </a:p>
      </dgm:t>
    </dgm:pt>
    <dgm:pt modelId="{1D6F41A0-0C98-014A-9E47-BD22E09DFAF6}" type="parTrans" cxnId="{C87964D1-B516-5548-BB63-233A1EAEB86B}">
      <dgm:prSet/>
      <dgm:spPr/>
      <dgm:t>
        <a:bodyPr/>
        <a:lstStyle/>
        <a:p>
          <a:endParaRPr lang="en-US"/>
        </a:p>
      </dgm:t>
    </dgm:pt>
    <dgm:pt modelId="{F4EA08AA-9B67-7746-ACA4-2F534B3BCAAD}" type="pres">
      <dgm:prSet presAssocID="{AD60282E-7807-DF4D-855D-FC8388C1FA86}" presName="Name0" presStyleCnt="0">
        <dgm:presLayoutVars>
          <dgm:dir/>
          <dgm:resizeHandles val="exact"/>
        </dgm:presLayoutVars>
      </dgm:prSet>
      <dgm:spPr/>
    </dgm:pt>
    <dgm:pt modelId="{504508B6-3F34-8741-8E3D-82122E32EDD7}" type="pres">
      <dgm:prSet presAssocID="{C1FA95AD-9966-1A41-9B89-8F1821EB2558}" presName="node" presStyleLbl="node1" presStyleIdx="0" presStyleCnt="4">
        <dgm:presLayoutVars>
          <dgm:bulletEnabled val="1"/>
        </dgm:presLayoutVars>
      </dgm:prSet>
      <dgm:spPr/>
    </dgm:pt>
    <dgm:pt modelId="{259FAD5D-155A-5E42-9899-9EC9730A809C}" type="pres">
      <dgm:prSet presAssocID="{D0CC6D41-68A5-5D4F-8468-B367AE4E18F1}" presName="sibTrans" presStyleLbl="sibTrans2D1" presStyleIdx="0" presStyleCnt="3"/>
      <dgm:spPr/>
    </dgm:pt>
    <dgm:pt modelId="{30DCF6B7-7B1A-E04F-9094-8F1A311A69F1}" type="pres">
      <dgm:prSet presAssocID="{D0CC6D41-68A5-5D4F-8468-B367AE4E18F1}" presName="connectorText" presStyleLbl="sibTrans2D1" presStyleIdx="0" presStyleCnt="3"/>
      <dgm:spPr/>
    </dgm:pt>
    <dgm:pt modelId="{9DB26237-DC39-284C-BBDC-6225068F89E4}" type="pres">
      <dgm:prSet presAssocID="{E3C17EF8-8718-5248-842B-7F516B2C6F56}" presName="node" presStyleLbl="node1" presStyleIdx="1" presStyleCnt="4" custLinFactNeighborY="-322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97343A-1385-D34A-9670-FF37BE4D85F2}" type="pres">
      <dgm:prSet presAssocID="{E05E6CA6-4FEE-F643-AE28-35111AC75101}" presName="sibTrans" presStyleLbl="sibTrans2D1" presStyleIdx="1" presStyleCnt="3"/>
      <dgm:spPr/>
    </dgm:pt>
    <dgm:pt modelId="{9451B73C-3DCE-574D-968D-C725996CB44B}" type="pres">
      <dgm:prSet presAssocID="{E05E6CA6-4FEE-F643-AE28-35111AC75101}" presName="connectorText" presStyleLbl="sibTrans2D1" presStyleIdx="1" presStyleCnt="3"/>
      <dgm:spPr/>
    </dgm:pt>
    <dgm:pt modelId="{28C14F32-7EF2-2748-A38C-6E2FE8336B6F}" type="pres">
      <dgm:prSet presAssocID="{694A1D72-5933-7E45-9A79-23BE775DC946}" presName="node" presStyleLbl="node1" presStyleIdx="2" presStyleCnt="4">
        <dgm:presLayoutVars>
          <dgm:bulletEnabled val="1"/>
        </dgm:presLayoutVars>
      </dgm:prSet>
      <dgm:spPr/>
    </dgm:pt>
    <dgm:pt modelId="{DF82FA8E-140E-414E-AE40-DBBD40A40B43}" type="pres">
      <dgm:prSet presAssocID="{4CE8D523-28E7-D048-A0E4-5668170983C1}" presName="sibTrans" presStyleLbl="sibTrans2D1" presStyleIdx="2" presStyleCnt="3"/>
      <dgm:spPr/>
    </dgm:pt>
    <dgm:pt modelId="{C277C964-F51F-A449-9BEC-B3DE016F19E7}" type="pres">
      <dgm:prSet presAssocID="{4CE8D523-28E7-D048-A0E4-5668170983C1}" presName="connectorText" presStyleLbl="sibTrans2D1" presStyleIdx="2" presStyleCnt="3"/>
      <dgm:spPr/>
    </dgm:pt>
    <dgm:pt modelId="{2DECA85C-9C11-3945-A74D-7024E14E3221}" type="pres">
      <dgm:prSet presAssocID="{A7335D52-71DE-E048-BE0A-EF80B425A200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1DD1671-2FB2-D54C-BA28-0C17756B746F}" type="presOf" srcId="{4CE8D523-28E7-D048-A0E4-5668170983C1}" destId="{DF82FA8E-140E-414E-AE40-DBBD40A40B43}" srcOrd="0" destOrd="0" presId="urn:microsoft.com/office/officeart/2005/8/layout/process1"/>
    <dgm:cxn modelId="{55FA139D-FAB9-814B-952F-7F7E63767DA7}" type="presOf" srcId="{D0CC6D41-68A5-5D4F-8468-B367AE4E18F1}" destId="{30DCF6B7-7B1A-E04F-9094-8F1A311A69F1}" srcOrd="1" destOrd="0" presId="urn:microsoft.com/office/officeart/2005/8/layout/process1"/>
    <dgm:cxn modelId="{CD1B1FCC-EA3B-6F43-AA58-7909A9D760D4}" type="presOf" srcId="{4CE8D523-28E7-D048-A0E4-5668170983C1}" destId="{C277C964-F51F-A449-9BEC-B3DE016F19E7}" srcOrd="1" destOrd="0" presId="urn:microsoft.com/office/officeart/2005/8/layout/process1"/>
    <dgm:cxn modelId="{E4D1C42F-3BCE-854C-97ED-BEE6A0169F52}" srcId="{AD60282E-7807-DF4D-855D-FC8388C1FA86}" destId="{A7335D52-71DE-E048-BE0A-EF80B425A200}" srcOrd="3" destOrd="0" parTransId="{C2FD43D3-64EE-B744-A903-B0C7171B6D5E}" sibTransId="{0D4ABE1A-3EBB-A14E-B992-0E21C992A1BF}"/>
    <dgm:cxn modelId="{5563180E-9B94-4C40-9254-BD30231613BF}" type="presOf" srcId="{E05E6CA6-4FEE-F643-AE28-35111AC75101}" destId="{6B97343A-1385-D34A-9670-FF37BE4D85F2}" srcOrd="0" destOrd="0" presId="urn:microsoft.com/office/officeart/2005/8/layout/process1"/>
    <dgm:cxn modelId="{8CA60554-A41E-1F42-8DC8-C2F9D1E29C50}" type="presOf" srcId="{E05E6CA6-4FEE-F643-AE28-35111AC75101}" destId="{9451B73C-3DCE-574D-968D-C725996CB44B}" srcOrd="1" destOrd="0" presId="urn:microsoft.com/office/officeart/2005/8/layout/process1"/>
    <dgm:cxn modelId="{9F9501F9-C79D-C942-A03F-F68209F76402}" type="presOf" srcId="{694A1D72-5933-7E45-9A79-23BE775DC946}" destId="{28C14F32-7EF2-2748-A38C-6E2FE8336B6F}" srcOrd="0" destOrd="0" presId="urn:microsoft.com/office/officeart/2005/8/layout/process1"/>
    <dgm:cxn modelId="{763814C6-C8EC-C742-959F-CAB26BCBC3D3}" type="presOf" srcId="{C1FA95AD-9966-1A41-9B89-8F1821EB2558}" destId="{504508B6-3F34-8741-8E3D-82122E32EDD7}" srcOrd="0" destOrd="0" presId="urn:microsoft.com/office/officeart/2005/8/layout/process1"/>
    <dgm:cxn modelId="{4A907B49-9BA6-C545-B72B-061AFD201EED}" type="presOf" srcId="{E3C17EF8-8718-5248-842B-7F516B2C6F56}" destId="{9DB26237-DC39-284C-BBDC-6225068F89E4}" srcOrd="0" destOrd="0" presId="urn:microsoft.com/office/officeart/2005/8/layout/process1"/>
    <dgm:cxn modelId="{EE6E1D1D-0497-6240-AD33-BC4E8789B4D8}" type="presOf" srcId="{AD60282E-7807-DF4D-855D-FC8388C1FA86}" destId="{F4EA08AA-9B67-7746-ACA4-2F534B3BCAAD}" srcOrd="0" destOrd="0" presId="urn:microsoft.com/office/officeart/2005/8/layout/process1"/>
    <dgm:cxn modelId="{A8642848-4C70-7F46-87C1-7D25239F2E06}" type="presOf" srcId="{D0CC6D41-68A5-5D4F-8468-B367AE4E18F1}" destId="{259FAD5D-155A-5E42-9899-9EC9730A809C}" srcOrd="0" destOrd="0" presId="urn:microsoft.com/office/officeart/2005/8/layout/process1"/>
    <dgm:cxn modelId="{8534A984-0E26-A048-B771-E39125ACCD5B}" type="presOf" srcId="{A7335D52-71DE-E048-BE0A-EF80B425A200}" destId="{2DECA85C-9C11-3945-A74D-7024E14E3221}" srcOrd="0" destOrd="0" presId="urn:microsoft.com/office/officeart/2005/8/layout/process1"/>
    <dgm:cxn modelId="{E62A05B3-FA56-5040-A5E6-029E288E96DF}" srcId="{AD60282E-7807-DF4D-855D-FC8388C1FA86}" destId="{694A1D72-5933-7E45-9A79-23BE775DC946}" srcOrd="2" destOrd="0" parTransId="{877A9A04-C149-DD46-9F3A-434984E0FE80}" sibTransId="{4CE8D523-28E7-D048-A0E4-5668170983C1}"/>
    <dgm:cxn modelId="{888BDFC9-CEFE-4B41-90A5-A0C46825A334}" srcId="{AD60282E-7807-DF4D-855D-FC8388C1FA86}" destId="{C1FA95AD-9966-1A41-9B89-8F1821EB2558}" srcOrd="0" destOrd="0" parTransId="{58DFF9E3-B7E3-AF4C-804B-4DC1EA79DA60}" sibTransId="{D0CC6D41-68A5-5D4F-8468-B367AE4E18F1}"/>
    <dgm:cxn modelId="{C87964D1-B516-5548-BB63-233A1EAEB86B}" srcId="{AD60282E-7807-DF4D-855D-FC8388C1FA86}" destId="{E3C17EF8-8718-5248-842B-7F516B2C6F56}" srcOrd="1" destOrd="0" parTransId="{1D6F41A0-0C98-014A-9E47-BD22E09DFAF6}" sibTransId="{E05E6CA6-4FEE-F643-AE28-35111AC75101}"/>
    <dgm:cxn modelId="{CFFAF3D3-9382-F44D-8900-47547D6FBF00}" type="presParOf" srcId="{F4EA08AA-9B67-7746-ACA4-2F534B3BCAAD}" destId="{504508B6-3F34-8741-8E3D-82122E32EDD7}" srcOrd="0" destOrd="0" presId="urn:microsoft.com/office/officeart/2005/8/layout/process1"/>
    <dgm:cxn modelId="{49689C09-ABE5-8446-8F60-34B6AE718E7B}" type="presParOf" srcId="{F4EA08AA-9B67-7746-ACA4-2F534B3BCAAD}" destId="{259FAD5D-155A-5E42-9899-9EC9730A809C}" srcOrd="1" destOrd="0" presId="urn:microsoft.com/office/officeart/2005/8/layout/process1"/>
    <dgm:cxn modelId="{2E2ACD0F-7A33-E14D-9A0A-9E98E1EFBFD3}" type="presParOf" srcId="{259FAD5D-155A-5E42-9899-9EC9730A809C}" destId="{30DCF6B7-7B1A-E04F-9094-8F1A311A69F1}" srcOrd="0" destOrd="0" presId="urn:microsoft.com/office/officeart/2005/8/layout/process1"/>
    <dgm:cxn modelId="{1352E27C-33EA-4D40-B0C4-97A21FBDDD62}" type="presParOf" srcId="{F4EA08AA-9B67-7746-ACA4-2F534B3BCAAD}" destId="{9DB26237-DC39-284C-BBDC-6225068F89E4}" srcOrd="2" destOrd="0" presId="urn:microsoft.com/office/officeart/2005/8/layout/process1"/>
    <dgm:cxn modelId="{1160D037-14D8-4C4E-A42C-BF687260C9CB}" type="presParOf" srcId="{F4EA08AA-9B67-7746-ACA4-2F534B3BCAAD}" destId="{6B97343A-1385-D34A-9670-FF37BE4D85F2}" srcOrd="3" destOrd="0" presId="urn:microsoft.com/office/officeart/2005/8/layout/process1"/>
    <dgm:cxn modelId="{2CFC6E13-62AA-0444-942E-E87F784168A0}" type="presParOf" srcId="{6B97343A-1385-D34A-9670-FF37BE4D85F2}" destId="{9451B73C-3DCE-574D-968D-C725996CB44B}" srcOrd="0" destOrd="0" presId="urn:microsoft.com/office/officeart/2005/8/layout/process1"/>
    <dgm:cxn modelId="{A2253C0C-D0EF-614D-B290-89DC95D727DE}" type="presParOf" srcId="{F4EA08AA-9B67-7746-ACA4-2F534B3BCAAD}" destId="{28C14F32-7EF2-2748-A38C-6E2FE8336B6F}" srcOrd="4" destOrd="0" presId="urn:microsoft.com/office/officeart/2005/8/layout/process1"/>
    <dgm:cxn modelId="{58D18EE6-EDCF-6B42-A552-A1996C3DAFAD}" type="presParOf" srcId="{F4EA08AA-9B67-7746-ACA4-2F534B3BCAAD}" destId="{DF82FA8E-140E-414E-AE40-DBBD40A40B43}" srcOrd="5" destOrd="0" presId="urn:microsoft.com/office/officeart/2005/8/layout/process1"/>
    <dgm:cxn modelId="{D3D85F8B-87ED-4D47-A504-30575BFF3DD3}" type="presParOf" srcId="{DF82FA8E-140E-414E-AE40-DBBD40A40B43}" destId="{C277C964-F51F-A449-9BEC-B3DE016F19E7}" srcOrd="0" destOrd="0" presId="urn:microsoft.com/office/officeart/2005/8/layout/process1"/>
    <dgm:cxn modelId="{E826E4BD-7ACC-524F-8F07-E035A7C6B83E}" type="presParOf" srcId="{F4EA08AA-9B67-7746-ACA4-2F534B3BCAAD}" destId="{2DECA85C-9C11-3945-A74D-7024E14E3221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4508B6-3F34-8741-8E3D-82122E32EDD7}">
      <dsp:nvSpPr>
        <dsp:cNvPr id="0" name=""/>
        <dsp:cNvSpPr/>
      </dsp:nvSpPr>
      <dsp:spPr>
        <a:xfrm>
          <a:off x="4526" y="0"/>
          <a:ext cx="1979297" cy="42331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1.</a:t>
          </a:r>
          <a:endParaRPr lang="en-US" sz="1800" kern="1200" dirty="0"/>
        </a:p>
      </dsp:txBody>
      <dsp:txXfrm>
        <a:off x="16925" y="12399"/>
        <a:ext cx="1954499" cy="398519"/>
      </dsp:txXfrm>
    </dsp:sp>
    <dsp:sp modelId="{259FAD5D-155A-5E42-9899-9EC9730A809C}">
      <dsp:nvSpPr>
        <dsp:cNvPr id="0" name=""/>
        <dsp:cNvSpPr/>
      </dsp:nvSpPr>
      <dsp:spPr>
        <a:xfrm>
          <a:off x="2181754" y="0"/>
          <a:ext cx="419611" cy="42331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2181754" y="84663"/>
        <a:ext cx="293728" cy="253991"/>
      </dsp:txXfrm>
    </dsp:sp>
    <dsp:sp modelId="{9DB26237-DC39-284C-BBDC-6225068F89E4}">
      <dsp:nvSpPr>
        <dsp:cNvPr id="0" name=""/>
        <dsp:cNvSpPr/>
      </dsp:nvSpPr>
      <dsp:spPr>
        <a:xfrm>
          <a:off x="2775543" y="0"/>
          <a:ext cx="1979297" cy="42331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6285944"/>
                <a:satOff val="5300"/>
                <a:lumOff val="-3922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6285944"/>
                <a:satOff val="5300"/>
                <a:lumOff val="-3922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2.</a:t>
          </a:r>
          <a:endParaRPr lang="en-US" sz="1800" kern="1200" dirty="0"/>
        </a:p>
      </dsp:txBody>
      <dsp:txXfrm>
        <a:off x="2787942" y="12399"/>
        <a:ext cx="1954499" cy="398519"/>
      </dsp:txXfrm>
    </dsp:sp>
    <dsp:sp modelId="{6B97343A-1385-D34A-9670-FF37BE4D85F2}">
      <dsp:nvSpPr>
        <dsp:cNvPr id="0" name=""/>
        <dsp:cNvSpPr/>
      </dsp:nvSpPr>
      <dsp:spPr>
        <a:xfrm>
          <a:off x="4952770" y="0"/>
          <a:ext cx="419611" cy="42331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9428916"/>
                <a:satOff val="7950"/>
                <a:lumOff val="-5883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9428916"/>
                <a:satOff val="7950"/>
                <a:lumOff val="-5883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4952770" y="84663"/>
        <a:ext cx="293728" cy="253991"/>
      </dsp:txXfrm>
    </dsp:sp>
    <dsp:sp modelId="{28C14F32-7EF2-2748-A38C-6E2FE8336B6F}">
      <dsp:nvSpPr>
        <dsp:cNvPr id="0" name=""/>
        <dsp:cNvSpPr/>
      </dsp:nvSpPr>
      <dsp:spPr>
        <a:xfrm>
          <a:off x="5546560" y="0"/>
          <a:ext cx="1979297" cy="42331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12571889"/>
                <a:satOff val="10600"/>
                <a:lumOff val="-7843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12571889"/>
                <a:satOff val="10600"/>
                <a:lumOff val="-7843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3.</a:t>
          </a:r>
          <a:endParaRPr lang="en-US" sz="1800" kern="1200" dirty="0"/>
        </a:p>
      </dsp:txBody>
      <dsp:txXfrm>
        <a:off x="5558959" y="12399"/>
        <a:ext cx="1954499" cy="398519"/>
      </dsp:txXfrm>
    </dsp:sp>
    <dsp:sp modelId="{DF82FA8E-140E-414E-AE40-DBBD40A40B43}">
      <dsp:nvSpPr>
        <dsp:cNvPr id="0" name=""/>
        <dsp:cNvSpPr/>
      </dsp:nvSpPr>
      <dsp:spPr>
        <a:xfrm>
          <a:off x="7723787" y="0"/>
          <a:ext cx="419611" cy="42331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18857833"/>
                <a:satOff val="15900"/>
                <a:lumOff val="-11765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18857833"/>
                <a:satOff val="15900"/>
                <a:lumOff val="-11765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7723787" y="84663"/>
        <a:ext cx="293728" cy="253991"/>
      </dsp:txXfrm>
    </dsp:sp>
    <dsp:sp modelId="{2DECA85C-9C11-3945-A74D-7024E14E3221}">
      <dsp:nvSpPr>
        <dsp:cNvPr id="0" name=""/>
        <dsp:cNvSpPr/>
      </dsp:nvSpPr>
      <dsp:spPr>
        <a:xfrm>
          <a:off x="8317576" y="0"/>
          <a:ext cx="1979297" cy="42331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18857833"/>
                <a:satOff val="15900"/>
                <a:lumOff val="-11765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18857833"/>
                <a:satOff val="15900"/>
                <a:lumOff val="-11765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4</a:t>
          </a:r>
          <a:endParaRPr lang="en-US" sz="1800" kern="1200" dirty="0"/>
        </a:p>
      </dsp:txBody>
      <dsp:txXfrm>
        <a:off x="8329975" y="12399"/>
        <a:ext cx="1954499" cy="3985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86203F-0298-CF4B-9AB9-9819A0A3EA75}" type="datetimeFigureOut">
              <a:rPr lang="en-US" smtClean="0"/>
              <a:pPr/>
              <a:t>9/28/15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27B005-A662-1844-94FA-1BC58CD0AFA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9864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40938E-05C0-44C6-B1FF-F21A30AFD653}" type="datetimeFigureOut">
              <a:rPr lang="en-US" smtClean="0"/>
              <a:pPr/>
              <a:t>9/28/15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681695-1E90-4530-9F70-417E0178E2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5936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8B3696-3573-7348-AEF2-F52FDF9B1E7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7912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Folder: deployment/Services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681695-1E90-4530-9F70-417E0178E205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4820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Folder: deployment/Website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681695-1E90-4530-9F70-417E0178E205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0617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8B3696-3573-7348-AEF2-F52FDF9B1E7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7912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Folder: deployment/replication-controller-</a:t>
            </a:r>
            <a:r>
              <a:rPr lang="en-US" dirty="0" err="1" smtClean="0"/>
              <a:t>config</a:t>
            </a:r>
            <a:r>
              <a:rPr lang="en-US" dirty="0" smtClean="0"/>
              <a:t>-files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681695-1E90-4530-9F70-417E0178E205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0928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Folder: deployment/replication-controller-</a:t>
            </a:r>
            <a:r>
              <a:rPr lang="en-US" dirty="0" err="1" smtClean="0"/>
              <a:t>config</a:t>
            </a:r>
            <a:r>
              <a:rPr lang="en-US" dirty="0" smtClean="0"/>
              <a:t>-files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681695-1E90-4530-9F70-417E0178E205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4685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Folder: deployment/replication-controller-</a:t>
            </a:r>
            <a:r>
              <a:rPr lang="en-US" dirty="0" err="1" smtClean="0"/>
              <a:t>config</a:t>
            </a:r>
            <a:r>
              <a:rPr lang="en-US" dirty="0" smtClean="0"/>
              <a:t>-files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681695-1E90-4530-9F70-417E0178E205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0125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Folder: deployment/replication-controller-</a:t>
            </a:r>
            <a:r>
              <a:rPr lang="en-US" dirty="0" err="1" smtClean="0"/>
              <a:t>config</a:t>
            </a:r>
            <a:r>
              <a:rPr lang="en-US" dirty="0" smtClean="0"/>
              <a:t>-files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681695-1E90-4530-9F70-417E0178E205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318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8B3696-3573-7348-AEF2-F52FDF9B1E7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7912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8B3696-3573-7348-AEF2-F52FDF9B1E7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7912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8B3696-3573-7348-AEF2-F52FDF9B1E7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7912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8B3696-3573-7348-AEF2-F52FDF9B1E7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7912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8B3696-3573-7348-AEF2-F52FDF9B1E7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7912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MySQLWorkbench</a:t>
            </a:r>
            <a:r>
              <a:rPr lang="en-US" dirty="0" smtClean="0"/>
              <a:t> DB code, SQL server in the cloud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681695-1E90-4530-9F70-417E0178E205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9088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Services</a:t>
            </a:r>
            <a:r>
              <a:rPr lang="en-US" baseline="0" dirty="0" smtClean="0"/>
              <a:t> subscriber REST controller</a:t>
            </a:r>
          </a:p>
          <a:p>
            <a:r>
              <a:rPr lang="en-US" baseline="0" dirty="0" smtClean="0"/>
              <a:t>Dynamic servlet </a:t>
            </a:r>
          </a:p>
          <a:p>
            <a:r>
              <a:rPr lang="en-US" baseline="0" dirty="0" smtClean="0"/>
              <a:t>Common/Models/Subscriber POJO</a:t>
            </a:r>
          </a:p>
          <a:p>
            <a:r>
              <a:rPr lang="en-US" baseline="0" dirty="0" smtClean="0"/>
              <a:t>Properties and configurations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681695-1E90-4530-9F70-417E0178E205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6078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681695-1E90-4530-9F70-417E0178E205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3357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4.jpeg"/><Relationship Id="rId3" Type="http://schemas.openxmlformats.org/officeDocument/2006/relationships/image" Target="../media/image1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5.jpe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genda.jp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26397" y="269378"/>
            <a:ext cx="14180610" cy="3266302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>
          <a:xfrm>
            <a:off x="226396" y="1506358"/>
            <a:ext cx="14180611" cy="2029322"/>
          </a:xfrm>
          <a:prstGeom prst="rect">
            <a:avLst/>
          </a:prstGeom>
          <a:solidFill>
            <a:srgbClr val="171717">
              <a:alpha val="7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 userDrawn="1"/>
        </p:nvSpPr>
        <p:spPr>
          <a:xfrm>
            <a:off x="226396" y="3535680"/>
            <a:ext cx="14180611" cy="71120"/>
          </a:xfrm>
          <a:prstGeom prst="rect">
            <a:avLst/>
          </a:prstGeom>
          <a:solidFill>
            <a:srgbClr val="D3002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542926" y="3993726"/>
            <a:ext cx="4333877" cy="4039195"/>
          </a:xfrm>
          <a:prstGeom prst="rect">
            <a:avLst/>
          </a:prstGeom>
        </p:spPr>
        <p:txBody>
          <a:bodyPr vert="horz" lIns="91428" tIns="45715" rIns="91428" bIns="45715"/>
          <a:lstStyle>
            <a:lvl1pPr>
              <a:defRPr sz="2600">
                <a:solidFill>
                  <a:schemeClr val="tx1"/>
                </a:solidFill>
                <a:latin typeface="Arial"/>
                <a:cs typeface="Arial"/>
              </a:defRPr>
            </a:lvl1pPr>
            <a:lvl2pPr>
              <a:defRPr sz="2600">
                <a:solidFill>
                  <a:schemeClr val="tx1"/>
                </a:solidFill>
                <a:latin typeface="Arial"/>
                <a:cs typeface="Arial"/>
              </a:defRPr>
            </a:lvl2pPr>
            <a:lvl3pPr>
              <a:defRPr sz="260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260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260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5155565" y="3993726"/>
            <a:ext cx="4333877" cy="4039195"/>
          </a:xfrm>
          <a:prstGeom prst="rect">
            <a:avLst/>
          </a:prstGeom>
        </p:spPr>
        <p:txBody>
          <a:bodyPr vert="horz" lIns="91428" tIns="45715" rIns="91428" bIns="45715"/>
          <a:lstStyle>
            <a:lvl1pPr>
              <a:defRPr sz="2600">
                <a:solidFill>
                  <a:srgbClr val="2D2D2D"/>
                </a:solidFill>
                <a:latin typeface="Arial"/>
                <a:cs typeface="Arial"/>
              </a:defRPr>
            </a:lvl1pPr>
            <a:lvl2pPr>
              <a:defRPr sz="2600">
                <a:solidFill>
                  <a:srgbClr val="2D2D2D"/>
                </a:solidFill>
                <a:latin typeface="Arial"/>
                <a:cs typeface="Arial"/>
              </a:defRPr>
            </a:lvl2pPr>
            <a:lvl3pPr>
              <a:defRPr sz="2600">
                <a:solidFill>
                  <a:srgbClr val="2D2D2D"/>
                </a:solidFill>
                <a:latin typeface="Arial"/>
                <a:cs typeface="Arial"/>
              </a:defRPr>
            </a:lvl3pPr>
            <a:lvl4pPr>
              <a:defRPr sz="2600">
                <a:solidFill>
                  <a:srgbClr val="2D2D2D"/>
                </a:solidFill>
                <a:latin typeface="Arial"/>
                <a:cs typeface="Arial"/>
              </a:defRPr>
            </a:lvl4pPr>
            <a:lvl5pPr>
              <a:defRPr sz="2600">
                <a:solidFill>
                  <a:srgbClr val="2D2D2D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4" name="Title 1"/>
          <p:cNvSpPr>
            <a:spLocks noGrp="1"/>
          </p:cNvSpPr>
          <p:nvPr>
            <p:ph type="ctrTitle"/>
          </p:nvPr>
        </p:nvSpPr>
        <p:spPr>
          <a:xfrm>
            <a:off x="558501" y="1770138"/>
            <a:ext cx="13103380" cy="8542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5500" b="1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5" name="Subtitle 2"/>
          <p:cNvSpPr>
            <a:spLocks noGrp="1"/>
          </p:cNvSpPr>
          <p:nvPr>
            <p:ph type="subTitle" idx="1"/>
          </p:nvPr>
        </p:nvSpPr>
        <p:spPr>
          <a:xfrm>
            <a:off x="584157" y="2584498"/>
            <a:ext cx="13103380" cy="61719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3000">
                <a:solidFill>
                  <a:srgbClr val="FFFFFF"/>
                </a:solidFill>
                <a:latin typeface="+mj-lt"/>
              </a:defRPr>
            </a:lvl1pPr>
            <a:lvl2pPr marL="6792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585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0377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7170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3963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0755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7548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4340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5128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1520" y="1890184"/>
            <a:ext cx="10411459" cy="263807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00">
                <a:solidFill>
                  <a:srgbClr val="000000"/>
                </a:solidFill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1518" y="4852372"/>
            <a:ext cx="10411461" cy="304122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200">
                <a:solidFill>
                  <a:srgbClr val="000000"/>
                </a:solidFill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731520" y="0"/>
            <a:ext cx="13898880" cy="1880413"/>
          </a:xfrm>
          <a:prstGeom prst="rect">
            <a:avLst/>
          </a:prstGeom>
        </p:spPr>
        <p:txBody>
          <a:bodyPr anchor="ctr"/>
          <a:lstStyle>
            <a:lvl1pPr algn="l">
              <a:defRPr sz="3400" b="1">
                <a:solidFill>
                  <a:srgbClr val="D30028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80314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-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1520" y="1890184"/>
            <a:ext cx="6464301" cy="565687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2200" b="1">
                <a:solidFill>
                  <a:srgbClr val="D30028"/>
                </a:solidFill>
              </a:defRPr>
            </a:lvl1pPr>
            <a:lvl2pPr marL="679262" indent="0">
              <a:buNone/>
              <a:defRPr sz="3000" b="1"/>
            </a:lvl2pPr>
            <a:lvl3pPr marL="1358524" indent="0">
              <a:buNone/>
              <a:defRPr sz="2700" b="1"/>
            </a:lvl3pPr>
            <a:lvl4pPr marL="2037786" indent="0">
              <a:buNone/>
              <a:defRPr sz="2400" b="1"/>
            </a:lvl4pPr>
            <a:lvl5pPr marL="2717048" indent="0">
              <a:buNone/>
              <a:defRPr sz="2400" b="1"/>
            </a:lvl5pPr>
            <a:lvl6pPr marL="3396310" indent="0">
              <a:buNone/>
              <a:defRPr sz="2400" b="1"/>
            </a:lvl6pPr>
            <a:lvl7pPr marL="4075572" indent="0">
              <a:buNone/>
              <a:defRPr sz="2400" b="1"/>
            </a:lvl7pPr>
            <a:lvl8pPr marL="4754834" indent="0">
              <a:buNone/>
              <a:defRPr sz="2400" b="1"/>
            </a:lvl8pPr>
            <a:lvl9pPr marL="5434096" indent="0">
              <a:buNone/>
              <a:defRPr sz="24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1520" y="2455872"/>
            <a:ext cx="6464301" cy="526838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00">
                <a:solidFill>
                  <a:srgbClr val="000000"/>
                </a:solidFill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32041" y="1890184"/>
            <a:ext cx="6466840" cy="565687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2200" b="1">
                <a:solidFill>
                  <a:srgbClr val="D30028"/>
                </a:solidFill>
              </a:defRPr>
            </a:lvl1pPr>
            <a:lvl2pPr marL="679262" indent="0">
              <a:buNone/>
              <a:defRPr sz="3000" b="1"/>
            </a:lvl2pPr>
            <a:lvl3pPr marL="1358524" indent="0">
              <a:buNone/>
              <a:defRPr sz="2700" b="1"/>
            </a:lvl3pPr>
            <a:lvl4pPr marL="2037786" indent="0">
              <a:buNone/>
              <a:defRPr sz="2400" b="1"/>
            </a:lvl4pPr>
            <a:lvl5pPr marL="2717048" indent="0">
              <a:buNone/>
              <a:defRPr sz="2400" b="1"/>
            </a:lvl5pPr>
            <a:lvl6pPr marL="3396310" indent="0">
              <a:buNone/>
              <a:defRPr sz="2400" b="1"/>
            </a:lvl6pPr>
            <a:lvl7pPr marL="4075572" indent="0">
              <a:buNone/>
              <a:defRPr sz="2400" b="1"/>
            </a:lvl7pPr>
            <a:lvl8pPr marL="4754834" indent="0">
              <a:buNone/>
              <a:defRPr sz="2400" b="1"/>
            </a:lvl8pPr>
            <a:lvl9pPr marL="5434096" indent="0">
              <a:buNone/>
              <a:defRPr sz="2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32041" y="2455872"/>
            <a:ext cx="6466840" cy="526838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00">
                <a:solidFill>
                  <a:srgbClr val="000000"/>
                </a:solidFill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731520" y="0"/>
            <a:ext cx="13898880" cy="1880413"/>
          </a:xfrm>
          <a:prstGeom prst="rect">
            <a:avLst/>
          </a:prstGeom>
        </p:spPr>
        <p:txBody>
          <a:bodyPr anchor="ctr"/>
          <a:lstStyle>
            <a:lvl1pPr algn="l">
              <a:defRPr sz="3400" b="1">
                <a:solidFill>
                  <a:srgbClr val="D30028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55085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- 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1521" y="1890184"/>
            <a:ext cx="4123897" cy="565687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2200" b="1">
                <a:solidFill>
                  <a:srgbClr val="D30028"/>
                </a:solidFill>
              </a:defRPr>
            </a:lvl1pPr>
            <a:lvl2pPr marL="679262" indent="0">
              <a:buNone/>
              <a:defRPr sz="3000" b="1"/>
            </a:lvl2pPr>
            <a:lvl3pPr marL="1358524" indent="0">
              <a:buNone/>
              <a:defRPr sz="2700" b="1"/>
            </a:lvl3pPr>
            <a:lvl4pPr marL="2037786" indent="0">
              <a:buNone/>
              <a:defRPr sz="2400" b="1"/>
            </a:lvl4pPr>
            <a:lvl5pPr marL="2717048" indent="0">
              <a:buNone/>
              <a:defRPr sz="2400" b="1"/>
            </a:lvl5pPr>
            <a:lvl6pPr marL="3396310" indent="0">
              <a:buNone/>
              <a:defRPr sz="2400" b="1"/>
            </a:lvl6pPr>
            <a:lvl7pPr marL="4075572" indent="0">
              <a:buNone/>
              <a:defRPr sz="2400" b="1"/>
            </a:lvl7pPr>
            <a:lvl8pPr marL="4754834" indent="0">
              <a:buNone/>
              <a:defRPr sz="2400" b="1"/>
            </a:lvl8pPr>
            <a:lvl9pPr marL="5434096" indent="0">
              <a:buNone/>
              <a:defRPr sz="24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1521" y="2455872"/>
            <a:ext cx="4123897" cy="526838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00">
                <a:solidFill>
                  <a:srgbClr val="000000"/>
                </a:solidFill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3"/>
          </p:nvPr>
        </p:nvSpPr>
        <p:spPr>
          <a:xfrm>
            <a:off x="5259827" y="1890184"/>
            <a:ext cx="4123897" cy="565687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2200" b="1">
                <a:solidFill>
                  <a:srgbClr val="D30028"/>
                </a:solidFill>
              </a:defRPr>
            </a:lvl1pPr>
            <a:lvl2pPr marL="679262" indent="0">
              <a:buNone/>
              <a:defRPr sz="3000" b="1"/>
            </a:lvl2pPr>
            <a:lvl3pPr marL="1358524" indent="0">
              <a:buNone/>
              <a:defRPr sz="2700" b="1"/>
            </a:lvl3pPr>
            <a:lvl4pPr marL="2037786" indent="0">
              <a:buNone/>
              <a:defRPr sz="2400" b="1"/>
            </a:lvl4pPr>
            <a:lvl5pPr marL="2717048" indent="0">
              <a:buNone/>
              <a:defRPr sz="2400" b="1"/>
            </a:lvl5pPr>
            <a:lvl6pPr marL="3396310" indent="0">
              <a:buNone/>
              <a:defRPr sz="2400" b="1"/>
            </a:lvl6pPr>
            <a:lvl7pPr marL="4075572" indent="0">
              <a:buNone/>
              <a:defRPr sz="2400" b="1"/>
            </a:lvl7pPr>
            <a:lvl8pPr marL="4754834" indent="0">
              <a:buNone/>
              <a:defRPr sz="2400" b="1"/>
            </a:lvl8pPr>
            <a:lvl9pPr marL="5434096" indent="0">
              <a:buNone/>
              <a:defRPr sz="24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4"/>
          </p:nvPr>
        </p:nvSpPr>
        <p:spPr>
          <a:xfrm>
            <a:off x="5259827" y="2455872"/>
            <a:ext cx="4123897" cy="526838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00">
                <a:solidFill>
                  <a:srgbClr val="000000"/>
                </a:solidFill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5"/>
          </p:nvPr>
        </p:nvSpPr>
        <p:spPr>
          <a:xfrm>
            <a:off x="9774983" y="1890184"/>
            <a:ext cx="4123897" cy="565687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2200" b="1">
                <a:solidFill>
                  <a:srgbClr val="D30028"/>
                </a:solidFill>
              </a:defRPr>
            </a:lvl1pPr>
            <a:lvl2pPr marL="679262" indent="0">
              <a:buNone/>
              <a:defRPr sz="3000" b="1"/>
            </a:lvl2pPr>
            <a:lvl3pPr marL="1358524" indent="0">
              <a:buNone/>
              <a:defRPr sz="2700" b="1"/>
            </a:lvl3pPr>
            <a:lvl4pPr marL="2037786" indent="0">
              <a:buNone/>
              <a:defRPr sz="2400" b="1"/>
            </a:lvl4pPr>
            <a:lvl5pPr marL="2717048" indent="0">
              <a:buNone/>
              <a:defRPr sz="2400" b="1"/>
            </a:lvl5pPr>
            <a:lvl6pPr marL="3396310" indent="0">
              <a:buNone/>
              <a:defRPr sz="2400" b="1"/>
            </a:lvl6pPr>
            <a:lvl7pPr marL="4075572" indent="0">
              <a:buNone/>
              <a:defRPr sz="2400" b="1"/>
            </a:lvl7pPr>
            <a:lvl8pPr marL="4754834" indent="0">
              <a:buNone/>
              <a:defRPr sz="2400" b="1"/>
            </a:lvl8pPr>
            <a:lvl9pPr marL="5434096" indent="0">
              <a:buNone/>
              <a:defRPr sz="24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16"/>
          </p:nvPr>
        </p:nvSpPr>
        <p:spPr>
          <a:xfrm>
            <a:off x="9774983" y="2455872"/>
            <a:ext cx="4123897" cy="526838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00">
                <a:solidFill>
                  <a:srgbClr val="000000"/>
                </a:solidFill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731520" y="0"/>
            <a:ext cx="13898880" cy="1880413"/>
          </a:xfrm>
          <a:prstGeom prst="rect">
            <a:avLst/>
          </a:prstGeom>
        </p:spPr>
        <p:txBody>
          <a:bodyPr anchor="ctr"/>
          <a:lstStyle>
            <a:lvl1pPr algn="l">
              <a:defRPr sz="3400" b="1">
                <a:solidFill>
                  <a:srgbClr val="D30028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4430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Caption with Medium Image(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20" y="0"/>
            <a:ext cx="13898880" cy="1880413"/>
          </a:xfrm>
          <a:prstGeom prst="rect">
            <a:avLst/>
          </a:prstGeom>
        </p:spPr>
        <p:txBody>
          <a:bodyPr anchor="ctr"/>
          <a:lstStyle>
            <a:lvl1pPr algn="l">
              <a:defRPr sz="3400" b="1">
                <a:solidFill>
                  <a:srgbClr val="D30028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852160" y="1880413"/>
            <a:ext cx="8778240" cy="52760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800"/>
            </a:lvl1pPr>
            <a:lvl2pPr marL="679262" indent="0">
              <a:buNone/>
              <a:defRPr sz="4200"/>
            </a:lvl2pPr>
            <a:lvl3pPr marL="1358524" indent="0">
              <a:buNone/>
              <a:defRPr sz="3600"/>
            </a:lvl3pPr>
            <a:lvl4pPr marL="2037786" indent="0">
              <a:buNone/>
              <a:defRPr sz="3000"/>
            </a:lvl4pPr>
            <a:lvl5pPr marL="2717048" indent="0">
              <a:buNone/>
              <a:defRPr sz="3000"/>
            </a:lvl5pPr>
            <a:lvl6pPr marL="3396310" indent="0">
              <a:buNone/>
              <a:defRPr sz="3000"/>
            </a:lvl6pPr>
            <a:lvl7pPr marL="4075572" indent="0">
              <a:buNone/>
              <a:defRPr sz="3000"/>
            </a:lvl7pPr>
            <a:lvl8pPr marL="4754834" indent="0">
              <a:buNone/>
              <a:defRPr sz="3000"/>
            </a:lvl8pPr>
            <a:lvl9pPr marL="5434096" indent="0">
              <a:buNone/>
              <a:defRPr sz="3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1520" y="1880413"/>
            <a:ext cx="4887169" cy="52760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>
                <a:solidFill>
                  <a:srgbClr val="000000"/>
                </a:solidFill>
              </a:defRPr>
            </a:lvl1pPr>
            <a:lvl2pPr marL="679262" indent="0">
              <a:buNone/>
              <a:defRPr sz="1800"/>
            </a:lvl2pPr>
            <a:lvl3pPr marL="1358524" indent="0">
              <a:buNone/>
              <a:defRPr sz="1500"/>
            </a:lvl3pPr>
            <a:lvl4pPr marL="2037786" indent="0">
              <a:buNone/>
              <a:defRPr sz="1300"/>
            </a:lvl4pPr>
            <a:lvl5pPr marL="2717048" indent="0">
              <a:buNone/>
              <a:defRPr sz="1300"/>
            </a:lvl5pPr>
            <a:lvl6pPr marL="3396310" indent="0">
              <a:buNone/>
              <a:defRPr sz="1300"/>
            </a:lvl6pPr>
            <a:lvl7pPr marL="4075572" indent="0">
              <a:buNone/>
              <a:defRPr sz="1300"/>
            </a:lvl7pPr>
            <a:lvl8pPr marL="4754834" indent="0">
              <a:buNone/>
              <a:defRPr sz="1300"/>
            </a:lvl8pPr>
            <a:lvl9pPr marL="5434096" indent="0">
              <a:buNone/>
              <a:defRPr sz="13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853826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Wide Captionwith Small Image(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20" y="0"/>
            <a:ext cx="13898880" cy="1880413"/>
          </a:xfrm>
          <a:prstGeom prst="rect">
            <a:avLst/>
          </a:prstGeom>
        </p:spPr>
        <p:txBody>
          <a:bodyPr anchor="ctr"/>
          <a:lstStyle>
            <a:lvl1pPr algn="l">
              <a:defRPr sz="3400" b="1">
                <a:solidFill>
                  <a:srgbClr val="D30028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980229" y="1880413"/>
            <a:ext cx="4650171" cy="52760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800"/>
            </a:lvl1pPr>
            <a:lvl2pPr marL="679262" indent="0">
              <a:buNone/>
              <a:defRPr sz="4200"/>
            </a:lvl2pPr>
            <a:lvl3pPr marL="1358524" indent="0">
              <a:buNone/>
              <a:defRPr sz="3600"/>
            </a:lvl3pPr>
            <a:lvl4pPr marL="2037786" indent="0">
              <a:buNone/>
              <a:defRPr sz="3000"/>
            </a:lvl4pPr>
            <a:lvl5pPr marL="2717048" indent="0">
              <a:buNone/>
              <a:defRPr sz="3000"/>
            </a:lvl5pPr>
            <a:lvl6pPr marL="3396310" indent="0">
              <a:buNone/>
              <a:defRPr sz="3000"/>
            </a:lvl6pPr>
            <a:lvl7pPr marL="4075572" indent="0">
              <a:buNone/>
              <a:defRPr sz="3000"/>
            </a:lvl7pPr>
            <a:lvl8pPr marL="4754834" indent="0">
              <a:buNone/>
              <a:defRPr sz="3000"/>
            </a:lvl8pPr>
            <a:lvl9pPr marL="5434096" indent="0">
              <a:buNone/>
              <a:defRPr sz="3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1521" y="1880413"/>
            <a:ext cx="8900160" cy="52760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>
                <a:solidFill>
                  <a:srgbClr val="000000"/>
                </a:solidFill>
              </a:defRPr>
            </a:lvl1pPr>
            <a:lvl2pPr marL="679262" indent="0">
              <a:buNone/>
              <a:defRPr sz="1800"/>
            </a:lvl2pPr>
            <a:lvl3pPr marL="1358524" indent="0">
              <a:buNone/>
              <a:defRPr sz="1500"/>
            </a:lvl3pPr>
            <a:lvl4pPr marL="2037786" indent="0">
              <a:buNone/>
              <a:defRPr sz="1300"/>
            </a:lvl4pPr>
            <a:lvl5pPr marL="2717048" indent="0">
              <a:buNone/>
              <a:defRPr sz="1300"/>
            </a:lvl5pPr>
            <a:lvl6pPr marL="3396310" indent="0">
              <a:buNone/>
              <a:defRPr sz="1300"/>
            </a:lvl6pPr>
            <a:lvl7pPr marL="4075572" indent="0">
              <a:buNone/>
              <a:defRPr sz="1300"/>
            </a:lvl7pPr>
            <a:lvl8pPr marL="4754834" indent="0">
              <a:buNone/>
              <a:defRPr sz="1300"/>
            </a:lvl8pPr>
            <a:lvl9pPr marL="5434096" indent="0">
              <a:buNone/>
              <a:defRPr sz="13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004034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Large Imag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20" y="0"/>
            <a:ext cx="13898880" cy="1880413"/>
          </a:xfrm>
          <a:prstGeom prst="rect">
            <a:avLst/>
          </a:prstGeom>
        </p:spPr>
        <p:txBody>
          <a:bodyPr anchor="ctr"/>
          <a:lstStyle>
            <a:lvl1pPr algn="l">
              <a:defRPr sz="3400" b="1">
                <a:solidFill>
                  <a:srgbClr val="D30028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72015" y="1880413"/>
            <a:ext cx="13892785" cy="52760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800"/>
            </a:lvl1pPr>
            <a:lvl2pPr marL="679262" indent="0">
              <a:buNone/>
              <a:defRPr sz="4200"/>
            </a:lvl2pPr>
            <a:lvl3pPr marL="1358524" indent="0">
              <a:buNone/>
              <a:defRPr sz="3600"/>
            </a:lvl3pPr>
            <a:lvl4pPr marL="2037786" indent="0">
              <a:buNone/>
              <a:defRPr sz="3000"/>
            </a:lvl4pPr>
            <a:lvl5pPr marL="2717048" indent="0">
              <a:buNone/>
              <a:defRPr sz="3000"/>
            </a:lvl5pPr>
            <a:lvl6pPr marL="3396310" indent="0">
              <a:buNone/>
              <a:defRPr sz="3000"/>
            </a:lvl6pPr>
            <a:lvl7pPr marL="4075572" indent="0">
              <a:buNone/>
              <a:defRPr sz="3000"/>
            </a:lvl7pPr>
            <a:lvl8pPr marL="4754834" indent="0">
              <a:buNone/>
              <a:defRPr sz="3000"/>
            </a:lvl8pPr>
            <a:lvl9pPr marL="5434096" indent="0">
              <a:buNone/>
              <a:defRPr sz="3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1521" y="7404671"/>
            <a:ext cx="12250474" cy="84449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>
                <a:solidFill>
                  <a:srgbClr val="000000"/>
                </a:solidFill>
              </a:defRPr>
            </a:lvl1pPr>
            <a:lvl2pPr marL="679262" indent="0">
              <a:buNone/>
              <a:defRPr sz="1800"/>
            </a:lvl2pPr>
            <a:lvl3pPr marL="1358524" indent="0">
              <a:buNone/>
              <a:defRPr sz="1500"/>
            </a:lvl3pPr>
            <a:lvl4pPr marL="2037786" indent="0">
              <a:buNone/>
              <a:defRPr sz="1300"/>
            </a:lvl4pPr>
            <a:lvl5pPr marL="2717048" indent="0">
              <a:buNone/>
              <a:defRPr sz="1300"/>
            </a:lvl5pPr>
            <a:lvl6pPr marL="3396310" indent="0">
              <a:buNone/>
              <a:defRPr sz="1300"/>
            </a:lvl6pPr>
            <a:lvl7pPr marL="4075572" indent="0">
              <a:buNone/>
              <a:defRPr sz="1300"/>
            </a:lvl7pPr>
            <a:lvl8pPr marL="4754834" indent="0">
              <a:buNone/>
              <a:defRPr sz="1300"/>
            </a:lvl8pPr>
            <a:lvl9pPr marL="5434096" indent="0">
              <a:buNone/>
              <a:defRPr sz="13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006821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20" y="0"/>
            <a:ext cx="13898880" cy="1880413"/>
          </a:xfrm>
          <a:prstGeom prst="rect">
            <a:avLst/>
          </a:prstGeom>
        </p:spPr>
        <p:txBody>
          <a:bodyPr anchor="ctr"/>
          <a:lstStyle>
            <a:lvl1pPr algn="l">
              <a:defRPr sz="3400" b="1">
                <a:solidFill>
                  <a:srgbClr val="D30028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72015" y="1880412"/>
            <a:ext cx="13892785" cy="608650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800"/>
            </a:lvl1pPr>
            <a:lvl2pPr marL="679262" indent="0">
              <a:buNone/>
              <a:defRPr sz="4200"/>
            </a:lvl2pPr>
            <a:lvl3pPr marL="1358524" indent="0">
              <a:buNone/>
              <a:defRPr sz="3600"/>
            </a:lvl3pPr>
            <a:lvl4pPr marL="2037786" indent="0">
              <a:buNone/>
              <a:defRPr sz="3000"/>
            </a:lvl4pPr>
            <a:lvl5pPr marL="2717048" indent="0">
              <a:buNone/>
              <a:defRPr sz="3000"/>
            </a:lvl5pPr>
            <a:lvl6pPr marL="3396310" indent="0">
              <a:buNone/>
              <a:defRPr sz="3000"/>
            </a:lvl6pPr>
            <a:lvl7pPr marL="4075572" indent="0">
              <a:buNone/>
              <a:defRPr sz="3000"/>
            </a:lvl7pPr>
            <a:lvl8pPr marL="4754834" indent="0">
              <a:buNone/>
              <a:defRPr sz="3000"/>
            </a:lvl8pPr>
            <a:lvl9pPr marL="5434096" indent="0">
              <a:buNone/>
              <a:defRPr sz="3000"/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4764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Large Image(L)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20" y="0"/>
            <a:ext cx="13898880" cy="1880413"/>
          </a:xfrm>
          <a:prstGeom prst="rect">
            <a:avLst/>
          </a:prstGeom>
        </p:spPr>
        <p:txBody>
          <a:bodyPr anchor="ctr"/>
          <a:lstStyle>
            <a:lvl1pPr algn="l">
              <a:defRPr sz="3400" b="1">
                <a:solidFill>
                  <a:srgbClr val="D30028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31521" y="1880413"/>
            <a:ext cx="9338504" cy="52760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800"/>
            </a:lvl1pPr>
            <a:lvl2pPr marL="679262" indent="0">
              <a:buNone/>
              <a:defRPr sz="4200"/>
            </a:lvl2pPr>
            <a:lvl3pPr marL="1358524" indent="0">
              <a:buNone/>
              <a:defRPr sz="3600"/>
            </a:lvl3pPr>
            <a:lvl4pPr marL="2037786" indent="0">
              <a:buNone/>
              <a:defRPr sz="3000"/>
            </a:lvl4pPr>
            <a:lvl5pPr marL="2717048" indent="0">
              <a:buNone/>
              <a:defRPr sz="3000"/>
            </a:lvl5pPr>
            <a:lvl6pPr marL="3396310" indent="0">
              <a:buNone/>
              <a:defRPr sz="3000"/>
            </a:lvl6pPr>
            <a:lvl7pPr marL="4075572" indent="0">
              <a:buNone/>
              <a:defRPr sz="3000"/>
            </a:lvl7pPr>
            <a:lvl8pPr marL="4754834" indent="0">
              <a:buNone/>
              <a:defRPr sz="3000"/>
            </a:lvl8pPr>
            <a:lvl9pPr marL="5434096" indent="0">
              <a:buNone/>
              <a:defRPr sz="3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85120" y="1880413"/>
            <a:ext cx="3796732" cy="52760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>
                <a:solidFill>
                  <a:srgbClr val="000000"/>
                </a:solidFill>
              </a:defRPr>
            </a:lvl1pPr>
            <a:lvl2pPr marL="679262" indent="0">
              <a:buNone/>
              <a:defRPr sz="1800"/>
            </a:lvl2pPr>
            <a:lvl3pPr marL="1358524" indent="0">
              <a:buNone/>
              <a:defRPr sz="1500"/>
            </a:lvl3pPr>
            <a:lvl4pPr marL="2037786" indent="0">
              <a:buNone/>
              <a:defRPr sz="1300"/>
            </a:lvl4pPr>
            <a:lvl5pPr marL="2717048" indent="0">
              <a:buNone/>
              <a:defRPr sz="1300"/>
            </a:lvl5pPr>
            <a:lvl6pPr marL="3396310" indent="0">
              <a:buNone/>
              <a:defRPr sz="1300"/>
            </a:lvl6pPr>
            <a:lvl7pPr marL="4075572" indent="0">
              <a:buNone/>
              <a:defRPr sz="1300"/>
            </a:lvl7pPr>
            <a:lvl8pPr marL="4754834" indent="0">
              <a:buNone/>
              <a:defRPr sz="1300"/>
            </a:lvl8pPr>
            <a:lvl9pPr marL="5434096" indent="0">
              <a:buNone/>
              <a:defRPr sz="13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550630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31520" y="0"/>
            <a:ext cx="13898880" cy="1880413"/>
          </a:xfrm>
          <a:prstGeom prst="rect">
            <a:avLst/>
          </a:prstGeom>
        </p:spPr>
        <p:txBody>
          <a:bodyPr anchor="ctr"/>
          <a:lstStyle>
            <a:lvl1pPr algn="l">
              <a:defRPr sz="3400" b="1">
                <a:solidFill>
                  <a:srgbClr val="D30028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8053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- Defaul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26396" y="2707777"/>
            <a:ext cx="14180612" cy="6207623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>
          <a:xfrm>
            <a:off x="226396" y="2707778"/>
            <a:ext cx="14180611" cy="3266302"/>
          </a:xfrm>
          <a:prstGeom prst="rect">
            <a:avLst/>
          </a:prstGeom>
          <a:solidFill>
            <a:schemeClr val="bg2">
              <a:lumMod val="10000"/>
              <a:alpha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8501" y="2956029"/>
            <a:ext cx="13103380" cy="8542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5500" b="1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4157" y="3770389"/>
            <a:ext cx="13103380" cy="61719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3000">
                <a:solidFill>
                  <a:srgbClr val="FFFFFF"/>
                </a:solidFill>
                <a:latin typeface="+mj-lt"/>
              </a:defRPr>
            </a:lvl1pPr>
            <a:lvl2pPr marL="6792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585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0377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7170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3963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0755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7548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4340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584200" y="4951414"/>
            <a:ext cx="6470650" cy="48816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rgbClr val="FFFFFF"/>
                </a:solidFill>
                <a:latin typeface="+mj-lt"/>
              </a:defRPr>
            </a:lvl1pPr>
            <a:lvl2pPr>
              <a:defRPr>
                <a:solidFill>
                  <a:srgbClr val="FFFFFF"/>
                </a:solidFill>
                <a:latin typeface="+mj-lt"/>
              </a:defRPr>
            </a:lvl2pPr>
            <a:lvl3pPr>
              <a:defRPr>
                <a:solidFill>
                  <a:srgbClr val="FFFFFF"/>
                </a:solidFill>
                <a:latin typeface="+mj-lt"/>
              </a:defRPr>
            </a:lvl3pPr>
            <a:lvl4pPr>
              <a:defRPr>
                <a:solidFill>
                  <a:srgbClr val="FFFFFF"/>
                </a:solidFill>
                <a:latin typeface="+mj-lt"/>
              </a:defRPr>
            </a:lvl4pPr>
            <a:lvl5pPr>
              <a:defRPr>
                <a:solidFill>
                  <a:srgbClr val="FFFFFF"/>
                </a:solidFill>
                <a:latin typeface="+mj-lt"/>
              </a:defRPr>
            </a:lvl5pPr>
          </a:lstStyle>
          <a:p>
            <a:pPr lvl="0"/>
            <a:r>
              <a:rPr lang="en-US" dirty="0" smtClean="0"/>
              <a:t>Author</a:t>
            </a:r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584200" y="5297802"/>
            <a:ext cx="6470650" cy="48816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rgbClr val="FFFFFF"/>
                </a:solidFill>
                <a:latin typeface="+mj-lt"/>
              </a:defRPr>
            </a:lvl1pPr>
            <a:lvl2pPr>
              <a:defRPr>
                <a:solidFill>
                  <a:srgbClr val="FFFFFF"/>
                </a:solidFill>
                <a:latin typeface="+mj-lt"/>
              </a:defRPr>
            </a:lvl2pPr>
            <a:lvl3pPr>
              <a:defRPr>
                <a:solidFill>
                  <a:srgbClr val="FFFFFF"/>
                </a:solidFill>
                <a:latin typeface="+mj-lt"/>
              </a:defRPr>
            </a:lvl3pPr>
            <a:lvl4pPr>
              <a:defRPr>
                <a:solidFill>
                  <a:srgbClr val="FFFFFF"/>
                </a:solidFill>
                <a:latin typeface="+mj-lt"/>
              </a:defRPr>
            </a:lvl4pPr>
            <a:lvl5pPr>
              <a:defRPr>
                <a:solidFill>
                  <a:srgbClr val="FFFFFF"/>
                </a:solidFill>
                <a:latin typeface="+mj-lt"/>
              </a:defRPr>
            </a:lvl5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432153" y="8496777"/>
            <a:ext cx="4145282" cy="27699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en-US" sz="1200" dirty="0" smtClean="0">
                <a:solidFill>
                  <a:srgbClr val="FFFFFF"/>
                </a:solidFill>
                <a:cs typeface="Arial"/>
              </a:rPr>
              <a:t>© 2014 Rovi Corporation. Company confidential.</a:t>
            </a:r>
            <a:endParaRPr lang="en-US" sz="1200" dirty="0">
              <a:solidFill>
                <a:srgbClr val="FFFFFF"/>
              </a:solidFill>
              <a:cs typeface="Arial"/>
            </a:endParaRPr>
          </a:p>
        </p:txBody>
      </p:sp>
      <p:cxnSp>
        <p:nvCxnSpPr>
          <p:cNvPr id="18" name="Straight Connector 17"/>
          <p:cNvCxnSpPr>
            <a:cxnSpLocks noChangeAspect="1"/>
          </p:cNvCxnSpPr>
          <p:nvPr userDrawn="1"/>
        </p:nvCxnSpPr>
        <p:spPr>
          <a:xfrm>
            <a:off x="542397" y="4678677"/>
            <a:ext cx="10241282" cy="0"/>
          </a:xfrm>
          <a:prstGeom prst="line">
            <a:avLst/>
          </a:prstGeom>
          <a:ln w="317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 userDrawn="1"/>
        </p:nvSpPr>
        <p:spPr>
          <a:xfrm>
            <a:off x="226396" y="5974080"/>
            <a:ext cx="14180611" cy="71120"/>
          </a:xfrm>
          <a:prstGeom prst="rect">
            <a:avLst/>
          </a:prstGeom>
          <a:solidFill>
            <a:srgbClr val="D3002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278437" y="8220781"/>
            <a:ext cx="948807" cy="50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42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 - Custom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227013" y="269875"/>
            <a:ext cx="14179550" cy="3265488"/>
          </a:xfrm>
          <a:prstGeom prst="rect">
            <a:avLst/>
          </a:prstGeom>
        </p:spPr>
        <p:txBody>
          <a:bodyPr vert="horz"/>
          <a:lstStyle>
            <a:lvl1pPr marL="0" marR="0" indent="0" algn="l" defTabSz="67926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baseline="0"/>
            </a:lvl1pPr>
          </a:lstStyle>
          <a:p>
            <a:r>
              <a:rPr lang="en-US" dirty="0" smtClean="0"/>
              <a:t> 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226396" y="1506358"/>
            <a:ext cx="14180611" cy="2100442"/>
            <a:chOff x="226396" y="1506358"/>
            <a:chExt cx="14180611" cy="2100442"/>
          </a:xfrm>
        </p:grpSpPr>
        <p:sp>
          <p:nvSpPr>
            <p:cNvPr id="13" name="Rectangle 12"/>
            <p:cNvSpPr/>
            <p:nvPr userDrawn="1"/>
          </p:nvSpPr>
          <p:spPr>
            <a:xfrm>
              <a:off x="226396" y="1506358"/>
              <a:ext cx="14180611" cy="2029322"/>
            </a:xfrm>
            <a:prstGeom prst="rect">
              <a:avLst/>
            </a:prstGeom>
            <a:solidFill>
              <a:srgbClr val="171717">
                <a:alpha val="75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 userDrawn="1"/>
          </p:nvSpPr>
          <p:spPr>
            <a:xfrm>
              <a:off x="226396" y="3535680"/>
              <a:ext cx="14180611" cy="71120"/>
            </a:xfrm>
            <a:prstGeom prst="rect">
              <a:avLst/>
            </a:prstGeom>
            <a:solidFill>
              <a:srgbClr val="D3002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542926" y="3993726"/>
            <a:ext cx="4333877" cy="4039195"/>
          </a:xfrm>
          <a:prstGeom prst="rect">
            <a:avLst/>
          </a:prstGeom>
        </p:spPr>
        <p:txBody>
          <a:bodyPr vert="horz" lIns="91428" tIns="45715" rIns="91428" bIns="45715"/>
          <a:lstStyle>
            <a:lvl1pPr>
              <a:defRPr sz="2600">
                <a:solidFill>
                  <a:schemeClr val="tx1"/>
                </a:solidFill>
                <a:latin typeface="Arial"/>
                <a:cs typeface="Arial"/>
              </a:defRPr>
            </a:lvl1pPr>
            <a:lvl2pPr>
              <a:defRPr sz="2600">
                <a:solidFill>
                  <a:schemeClr val="tx1"/>
                </a:solidFill>
                <a:latin typeface="Arial"/>
                <a:cs typeface="Arial"/>
              </a:defRPr>
            </a:lvl2pPr>
            <a:lvl3pPr>
              <a:defRPr sz="260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260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260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5155565" y="3993726"/>
            <a:ext cx="4333877" cy="4039195"/>
          </a:xfrm>
          <a:prstGeom prst="rect">
            <a:avLst/>
          </a:prstGeom>
        </p:spPr>
        <p:txBody>
          <a:bodyPr vert="horz" lIns="91428" tIns="45715" rIns="91428" bIns="45715"/>
          <a:lstStyle>
            <a:lvl1pPr>
              <a:defRPr sz="2600">
                <a:solidFill>
                  <a:srgbClr val="2D2D2D"/>
                </a:solidFill>
                <a:latin typeface="Arial"/>
                <a:cs typeface="Arial"/>
              </a:defRPr>
            </a:lvl1pPr>
            <a:lvl2pPr>
              <a:defRPr sz="2600">
                <a:solidFill>
                  <a:srgbClr val="2D2D2D"/>
                </a:solidFill>
                <a:latin typeface="Arial"/>
                <a:cs typeface="Arial"/>
              </a:defRPr>
            </a:lvl2pPr>
            <a:lvl3pPr>
              <a:defRPr sz="2600">
                <a:solidFill>
                  <a:srgbClr val="2D2D2D"/>
                </a:solidFill>
                <a:latin typeface="Arial"/>
                <a:cs typeface="Arial"/>
              </a:defRPr>
            </a:lvl3pPr>
            <a:lvl4pPr>
              <a:defRPr sz="2600">
                <a:solidFill>
                  <a:srgbClr val="2D2D2D"/>
                </a:solidFill>
                <a:latin typeface="Arial"/>
                <a:cs typeface="Arial"/>
              </a:defRPr>
            </a:lvl4pPr>
            <a:lvl5pPr>
              <a:defRPr sz="2600">
                <a:solidFill>
                  <a:srgbClr val="2D2D2D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4" name="Title 1"/>
          <p:cNvSpPr>
            <a:spLocks noGrp="1"/>
          </p:cNvSpPr>
          <p:nvPr>
            <p:ph type="ctrTitle"/>
          </p:nvPr>
        </p:nvSpPr>
        <p:spPr>
          <a:xfrm>
            <a:off x="558501" y="1770138"/>
            <a:ext cx="13103380" cy="8542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5500" b="1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5" name="Subtitle 2"/>
          <p:cNvSpPr>
            <a:spLocks noGrp="1"/>
          </p:cNvSpPr>
          <p:nvPr>
            <p:ph type="subTitle" idx="1"/>
          </p:nvPr>
        </p:nvSpPr>
        <p:spPr>
          <a:xfrm>
            <a:off x="584157" y="2584498"/>
            <a:ext cx="13103380" cy="61719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3000">
                <a:solidFill>
                  <a:srgbClr val="FFFFFF"/>
                </a:solidFill>
                <a:latin typeface="+mj-lt"/>
              </a:defRPr>
            </a:lvl1pPr>
            <a:lvl2pPr marL="6792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585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0377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7170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3963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0755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7548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4340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01288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 - Defaul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hankyou-tvlower.jp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26397" y="231279"/>
            <a:ext cx="14180610" cy="6136502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226396" y="4301067"/>
            <a:ext cx="14180611" cy="2066714"/>
          </a:xfrm>
          <a:prstGeom prst="rect">
            <a:avLst/>
          </a:prstGeom>
          <a:solidFill>
            <a:srgbClr val="171717">
              <a:alpha val="7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226396" y="6367781"/>
            <a:ext cx="14180611" cy="71120"/>
          </a:xfrm>
          <a:prstGeom prst="rect">
            <a:avLst/>
          </a:prstGeom>
          <a:solidFill>
            <a:srgbClr val="D3002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558501" y="4499906"/>
            <a:ext cx="833120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500" b="1" dirty="0" smtClean="0">
                <a:solidFill>
                  <a:schemeClr val="bg1"/>
                </a:solidFill>
                <a:latin typeface="+mj-lt"/>
              </a:rPr>
              <a:t>Thank You!</a:t>
            </a:r>
            <a:endParaRPr lang="en-US" sz="55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11160716" y="5634868"/>
            <a:ext cx="310197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 err="1" smtClean="0">
                <a:solidFill>
                  <a:schemeClr val="bg1"/>
                </a:solidFill>
                <a:latin typeface="+mj-lt"/>
              </a:rPr>
              <a:t>rovicorp.com</a:t>
            </a:r>
            <a:endParaRPr lang="en-US" sz="35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679984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 - Custom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5" hasCustomPrompt="1"/>
          </p:nvPr>
        </p:nvSpPr>
        <p:spPr>
          <a:xfrm>
            <a:off x="227013" y="231279"/>
            <a:ext cx="14179550" cy="62071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 baseline="0"/>
            </a:lvl1pPr>
          </a:lstStyle>
          <a:p>
            <a:r>
              <a:rPr lang="en-US" dirty="0"/>
              <a:t> 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226396" y="4301067"/>
            <a:ext cx="14180611" cy="2137834"/>
            <a:chOff x="226396" y="4301067"/>
            <a:chExt cx="14180611" cy="2137834"/>
          </a:xfrm>
        </p:grpSpPr>
        <p:sp>
          <p:nvSpPr>
            <p:cNvPr id="23" name="Rectangle 22"/>
            <p:cNvSpPr/>
            <p:nvPr userDrawn="1"/>
          </p:nvSpPr>
          <p:spPr>
            <a:xfrm>
              <a:off x="226396" y="6367781"/>
              <a:ext cx="14180611" cy="71120"/>
            </a:xfrm>
            <a:prstGeom prst="rect">
              <a:avLst/>
            </a:prstGeom>
            <a:solidFill>
              <a:srgbClr val="D3002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226396" y="4301067"/>
              <a:ext cx="14180611" cy="2066714"/>
            </a:xfrm>
            <a:prstGeom prst="rect">
              <a:avLst/>
            </a:prstGeom>
            <a:solidFill>
              <a:srgbClr val="171717">
                <a:alpha val="75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TextBox 8"/>
          <p:cNvSpPr txBox="1"/>
          <p:nvPr userDrawn="1"/>
        </p:nvSpPr>
        <p:spPr>
          <a:xfrm>
            <a:off x="558501" y="4499906"/>
            <a:ext cx="833120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500" b="1" dirty="0" smtClean="0">
                <a:solidFill>
                  <a:schemeClr val="bg1"/>
                </a:solidFill>
                <a:latin typeface="+mj-lt"/>
              </a:rPr>
              <a:t>Thank You!</a:t>
            </a:r>
            <a:endParaRPr lang="en-US" sz="55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11160716" y="5634868"/>
            <a:ext cx="310197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 err="1" smtClean="0">
                <a:solidFill>
                  <a:schemeClr val="bg1"/>
                </a:solidFill>
                <a:latin typeface="+mj-lt"/>
              </a:rPr>
              <a:t>rovicorp.com</a:t>
            </a:r>
            <a:endParaRPr lang="en-US" sz="35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008080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Break - Defaul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Rovi Shot 20-1288_DL.tif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26395" y="238897"/>
            <a:ext cx="14180611" cy="6207624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226396" y="2763520"/>
            <a:ext cx="14180611" cy="3611880"/>
          </a:xfrm>
          <a:prstGeom prst="rect">
            <a:avLst/>
          </a:prstGeom>
          <a:solidFill>
            <a:srgbClr val="171717">
              <a:alpha val="7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226396" y="6375400"/>
            <a:ext cx="14180611" cy="71120"/>
          </a:xfrm>
          <a:prstGeom prst="rect">
            <a:avLst/>
          </a:prstGeom>
          <a:solidFill>
            <a:srgbClr val="D3002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8501" y="2935709"/>
            <a:ext cx="13103380" cy="8542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5500" b="1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4157" y="3750069"/>
            <a:ext cx="13103380" cy="61719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3000">
                <a:solidFill>
                  <a:srgbClr val="FFFFFF"/>
                </a:solidFill>
                <a:latin typeface="+mj-lt"/>
              </a:defRPr>
            </a:lvl1pPr>
            <a:lvl2pPr marL="6792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585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0377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7170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3963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0755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7548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4340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cxnSp>
        <p:nvCxnSpPr>
          <p:cNvPr id="7" name="Straight Connector 6"/>
          <p:cNvCxnSpPr>
            <a:cxnSpLocks noChangeAspect="1"/>
          </p:cNvCxnSpPr>
          <p:nvPr userDrawn="1"/>
        </p:nvCxnSpPr>
        <p:spPr>
          <a:xfrm>
            <a:off x="542397" y="4520058"/>
            <a:ext cx="10241282" cy="0"/>
          </a:xfrm>
          <a:prstGeom prst="line">
            <a:avLst/>
          </a:prstGeom>
          <a:ln w="317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542926" y="4667738"/>
            <a:ext cx="4333877" cy="1592263"/>
          </a:xfrm>
          <a:prstGeom prst="rect">
            <a:avLst/>
          </a:prstGeom>
        </p:spPr>
        <p:txBody>
          <a:bodyPr vert="horz" lIns="91428" tIns="45715" rIns="91428" bIns="45715"/>
          <a:lstStyle>
            <a:lvl1pPr>
              <a:defRPr sz="2200">
                <a:solidFill>
                  <a:schemeClr val="bg1"/>
                </a:solidFill>
                <a:latin typeface="Arial"/>
                <a:cs typeface="Arial"/>
              </a:defRPr>
            </a:lvl1pPr>
            <a:lvl2pPr>
              <a:defRPr sz="2200">
                <a:solidFill>
                  <a:schemeClr val="bg1"/>
                </a:solidFill>
                <a:latin typeface="Arial"/>
                <a:cs typeface="Arial"/>
              </a:defRPr>
            </a:lvl2pPr>
            <a:lvl3pPr>
              <a:defRPr sz="2200">
                <a:solidFill>
                  <a:schemeClr val="bg1"/>
                </a:solidFill>
                <a:latin typeface="Arial"/>
                <a:cs typeface="Arial"/>
              </a:defRPr>
            </a:lvl3pPr>
            <a:lvl4pPr>
              <a:defRPr sz="2200">
                <a:solidFill>
                  <a:schemeClr val="bg1"/>
                </a:solidFill>
                <a:latin typeface="Arial"/>
                <a:cs typeface="Arial"/>
              </a:defRPr>
            </a:lvl4pPr>
            <a:lvl5pPr>
              <a:defRPr sz="2200">
                <a:solidFill>
                  <a:schemeClr val="bg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5155565" y="4667738"/>
            <a:ext cx="4333877" cy="1592263"/>
          </a:xfrm>
          <a:prstGeom prst="rect">
            <a:avLst/>
          </a:prstGeom>
        </p:spPr>
        <p:txBody>
          <a:bodyPr vert="horz" lIns="91428" tIns="45715" rIns="91428" bIns="45715"/>
          <a:lstStyle>
            <a:lvl1pPr>
              <a:defRPr sz="2200">
                <a:solidFill>
                  <a:schemeClr val="bg1"/>
                </a:solidFill>
                <a:latin typeface="Arial"/>
                <a:cs typeface="Arial"/>
              </a:defRPr>
            </a:lvl1pPr>
            <a:lvl2pPr>
              <a:defRPr sz="2200">
                <a:solidFill>
                  <a:schemeClr val="bg1"/>
                </a:solidFill>
                <a:latin typeface="Arial"/>
                <a:cs typeface="Arial"/>
              </a:defRPr>
            </a:lvl2pPr>
            <a:lvl3pPr>
              <a:defRPr sz="2200">
                <a:solidFill>
                  <a:schemeClr val="bg1"/>
                </a:solidFill>
                <a:latin typeface="Arial"/>
                <a:cs typeface="Arial"/>
              </a:defRPr>
            </a:lvl3pPr>
            <a:lvl4pPr>
              <a:defRPr sz="2200">
                <a:solidFill>
                  <a:schemeClr val="bg1"/>
                </a:solidFill>
                <a:latin typeface="Arial"/>
                <a:cs typeface="Arial"/>
              </a:defRPr>
            </a:lvl4pPr>
            <a:lvl5pPr>
              <a:defRPr sz="2200">
                <a:solidFill>
                  <a:schemeClr val="bg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6073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Break - Custom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5" hasCustomPrompt="1"/>
          </p:nvPr>
        </p:nvSpPr>
        <p:spPr>
          <a:xfrm>
            <a:off x="226397" y="238897"/>
            <a:ext cx="14180166" cy="613650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 baseline="0"/>
            </a:lvl1pPr>
          </a:lstStyle>
          <a:p>
            <a:r>
              <a:rPr lang="en-US" dirty="0" smtClean="0"/>
              <a:t> </a:t>
            </a:r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226396" y="2763520"/>
            <a:ext cx="14180611" cy="3683000"/>
            <a:chOff x="226396" y="2763520"/>
            <a:chExt cx="14180611" cy="3683000"/>
          </a:xfrm>
        </p:grpSpPr>
        <p:sp>
          <p:nvSpPr>
            <p:cNvPr id="9" name="Rectangle 8"/>
            <p:cNvSpPr/>
            <p:nvPr userDrawn="1"/>
          </p:nvSpPr>
          <p:spPr>
            <a:xfrm>
              <a:off x="226396" y="2763520"/>
              <a:ext cx="14180611" cy="3611880"/>
            </a:xfrm>
            <a:prstGeom prst="rect">
              <a:avLst/>
            </a:prstGeom>
            <a:solidFill>
              <a:srgbClr val="171717">
                <a:alpha val="75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226396" y="6375400"/>
              <a:ext cx="14180611" cy="71120"/>
            </a:xfrm>
            <a:prstGeom prst="rect">
              <a:avLst/>
            </a:prstGeom>
            <a:solidFill>
              <a:srgbClr val="D3002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8501" y="2935709"/>
            <a:ext cx="13103380" cy="8542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5500" b="1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4157" y="3750069"/>
            <a:ext cx="13103380" cy="61719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3000">
                <a:solidFill>
                  <a:srgbClr val="FFFFFF"/>
                </a:solidFill>
                <a:latin typeface="+mj-lt"/>
              </a:defRPr>
            </a:lvl1pPr>
            <a:lvl2pPr marL="6792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585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0377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7170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3963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0755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7548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4340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cxnSp>
        <p:nvCxnSpPr>
          <p:cNvPr id="7" name="Straight Connector 6"/>
          <p:cNvCxnSpPr>
            <a:cxnSpLocks noChangeAspect="1"/>
          </p:cNvCxnSpPr>
          <p:nvPr userDrawn="1"/>
        </p:nvCxnSpPr>
        <p:spPr>
          <a:xfrm>
            <a:off x="542397" y="4520058"/>
            <a:ext cx="10241282" cy="0"/>
          </a:xfrm>
          <a:prstGeom prst="line">
            <a:avLst/>
          </a:prstGeom>
          <a:ln w="317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542926" y="4667738"/>
            <a:ext cx="4333877" cy="1592263"/>
          </a:xfrm>
          <a:prstGeom prst="rect">
            <a:avLst/>
          </a:prstGeom>
        </p:spPr>
        <p:txBody>
          <a:bodyPr vert="horz" lIns="91428" tIns="45715" rIns="91428" bIns="45715"/>
          <a:lstStyle>
            <a:lvl1pPr>
              <a:defRPr sz="2200">
                <a:solidFill>
                  <a:schemeClr val="bg1"/>
                </a:solidFill>
                <a:latin typeface="Arial"/>
                <a:cs typeface="Arial"/>
              </a:defRPr>
            </a:lvl1pPr>
            <a:lvl2pPr>
              <a:defRPr sz="2200">
                <a:solidFill>
                  <a:schemeClr val="bg1"/>
                </a:solidFill>
                <a:latin typeface="Arial"/>
                <a:cs typeface="Arial"/>
              </a:defRPr>
            </a:lvl2pPr>
            <a:lvl3pPr>
              <a:defRPr sz="2200">
                <a:solidFill>
                  <a:schemeClr val="bg1"/>
                </a:solidFill>
                <a:latin typeface="Arial"/>
                <a:cs typeface="Arial"/>
              </a:defRPr>
            </a:lvl3pPr>
            <a:lvl4pPr>
              <a:defRPr sz="2200">
                <a:solidFill>
                  <a:schemeClr val="bg1"/>
                </a:solidFill>
                <a:latin typeface="Arial"/>
                <a:cs typeface="Arial"/>
              </a:defRPr>
            </a:lvl4pPr>
            <a:lvl5pPr>
              <a:defRPr sz="2200">
                <a:solidFill>
                  <a:schemeClr val="bg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5155565" y="4667738"/>
            <a:ext cx="4333877" cy="1592263"/>
          </a:xfrm>
          <a:prstGeom prst="rect">
            <a:avLst/>
          </a:prstGeom>
        </p:spPr>
        <p:txBody>
          <a:bodyPr vert="horz" lIns="91428" tIns="45715" rIns="91428" bIns="45715"/>
          <a:lstStyle>
            <a:lvl1pPr>
              <a:defRPr sz="2200">
                <a:solidFill>
                  <a:schemeClr val="bg1"/>
                </a:solidFill>
                <a:latin typeface="Arial"/>
                <a:cs typeface="Arial"/>
              </a:defRPr>
            </a:lvl1pPr>
            <a:lvl2pPr>
              <a:defRPr sz="2200">
                <a:solidFill>
                  <a:schemeClr val="bg1"/>
                </a:solidFill>
                <a:latin typeface="Arial"/>
                <a:cs typeface="Arial"/>
              </a:defRPr>
            </a:lvl2pPr>
            <a:lvl3pPr>
              <a:defRPr sz="2200">
                <a:solidFill>
                  <a:schemeClr val="bg1"/>
                </a:solidFill>
                <a:latin typeface="Arial"/>
                <a:cs typeface="Arial"/>
              </a:defRPr>
            </a:lvl3pPr>
            <a:lvl4pPr>
              <a:defRPr sz="2200">
                <a:solidFill>
                  <a:schemeClr val="bg1"/>
                </a:solidFill>
                <a:latin typeface="Arial"/>
                <a:cs typeface="Arial"/>
              </a:defRPr>
            </a:lvl4pPr>
            <a:lvl5pPr>
              <a:defRPr sz="2200">
                <a:solidFill>
                  <a:schemeClr val="bg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362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ation Slide -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20" y="979236"/>
            <a:ext cx="13167360" cy="6762849"/>
          </a:xfrm>
          <a:prstGeom prst="rect">
            <a:avLst/>
          </a:prstGeom>
        </p:spPr>
        <p:txBody>
          <a:bodyPr anchor="ctr"/>
          <a:lstStyle>
            <a:lvl1pPr algn="ctr">
              <a:defRPr sz="4400" b="1">
                <a:solidFill>
                  <a:srgbClr val="00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9931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ation Slide -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2233883"/>
            <a:ext cx="14630400" cy="4406562"/>
          </a:xfrm>
          <a:prstGeom prst="rect">
            <a:avLst/>
          </a:prstGeom>
          <a:solidFill>
            <a:srgbClr val="D3002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20" y="979236"/>
            <a:ext cx="13167360" cy="6762849"/>
          </a:xfrm>
          <a:prstGeom prst="rect">
            <a:avLst/>
          </a:prstGeom>
        </p:spPr>
        <p:txBody>
          <a:bodyPr anchor="ctr"/>
          <a:lstStyle>
            <a:lvl1pPr algn="ctr"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12202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ation Slide -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-7888" y="2233882"/>
            <a:ext cx="14638288" cy="440656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20" y="979236"/>
            <a:ext cx="13167360" cy="6762849"/>
          </a:xfrm>
          <a:prstGeom prst="rect">
            <a:avLst/>
          </a:prstGeom>
        </p:spPr>
        <p:txBody>
          <a:bodyPr anchor="ctr"/>
          <a:lstStyle>
            <a:lvl1pPr algn="ctr"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3880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731520" y="0"/>
            <a:ext cx="13898880" cy="1880413"/>
          </a:xfrm>
          <a:prstGeom prst="rect">
            <a:avLst/>
          </a:prstGeom>
        </p:spPr>
        <p:txBody>
          <a:bodyPr anchor="ctr"/>
          <a:lstStyle>
            <a:lvl1pPr algn="l">
              <a:defRPr sz="3400" b="1">
                <a:solidFill>
                  <a:srgbClr val="D30028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731520" y="1890184"/>
            <a:ext cx="13167360" cy="603461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00">
                <a:solidFill>
                  <a:srgbClr val="000000"/>
                </a:solidFill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0759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ntent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731520" y="581026"/>
            <a:ext cx="13898880" cy="717550"/>
          </a:xfrm>
          <a:prstGeom prst="rect">
            <a:avLst/>
          </a:prstGeom>
        </p:spPr>
        <p:txBody>
          <a:bodyPr anchor="ctr"/>
          <a:lstStyle>
            <a:lvl1pPr algn="l">
              <a:defRPr sz="3400" b="1">
                <a:solidFill>
                  <a:srgbClr val="D30028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31838" y="1159689"/>
            <a:ext cx="13898562" cy="720724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800">
                <a:solidFill>
                  <a:srgbClr val="7F7F7F"/>
                </a:solidFill>
                <a:latin typeface="+mj-lt"/>
              </a:defRPr>
            </a:lvl1pPr>
            <a:lvl2pPr>
              <a:defRPr>
                <a:solidFill>
                  <a:srgbClr val="7F7F7F"/>
                </a:solidFill>
                <a:latin typeface="+mj-lt"/>
              </a:defRPr>
            </a:lvl2pPr>
            <a:lvl3pPr>
              <a:defRPr>
                <a:solidFill>
                  <a:srgbClr val="7F7F7F"/>
                </a:solidFill>
                <a:latin typeface="+mj-lt"/>
              </a:defRPr>
            </a:lvl3pPr>
            <a:lvl4pPr>
              <a:defRPr>
                <a:solidFill>
                  <a:srgbClr val="7F7F7F"/>
                </a:solidFill>
                <a:latin typeface="+mj-lt"/>
              </a:defRPr>
            </a:lvl4pPr>
            <a:lvl5pPr>
              <a:defRPr>
                <a:solidFill>
                  <a:srgbClr val="7F7F7F"/>
                </a:solidFill>
                <a:latin typeface="+mj-lt"/>
              </a:defRPr>
            </a:lvl5pPr>
          </a:lstStyle>
          <a:p>
            <a:pPr lvl="0"/>
            <a:r>
              <a:rPr lang="en-US" dirty="0" smtClean="0"/>
              <a:t>Click to edit Master text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731520" y="1890184"/>
            <a:ext cx="13167360" cy="603461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00">
                <a:solidFill>
                  <a:srgbClr val="000000"/>
                </a:solidFill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09780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4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4" Type="http://schemas.openxmlformats.org/officeDocument/2006/relationships/image" Target="../media/image1.emf"/><Relationship Id="rId1" Type="http://schemas.openxmlformats.org/officeDocument/2006/relationships/slideLayout" Target="../slideLayouts/slideLayout3.xml"/><Relationship Id="rId2" Type="http://schemas.openxmlformats.org/officeDocument/2006/relationships/slideLayout" Target="../slideLayouts/slideLayout4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4" Type="http://schemas.openxmlformats.org/officeDocument/2006/relationships/theme" Target="../theme/theme3.xml"/><Relationship Id="rId5" Type="http://schemas.openxmlformats.org/officeDocument/2006/relationships/image" Target="../media/image1.emf"/><Relationship Id="rId1" Type="http://schemas.openxmlformats.org/officeDocument/2006/relationships/slideLayout" Target="../slideLayouts/slideLayout5.xml"/><Relationship Id="rId2" Type="http://schemas.openxmlformats.org/officeDocument/2006/relationships/slideLayout" Target="../slideLayouts/slideLayout6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19.xml"/><Relationship Id="rId13" Type="http://schemas.openxmlformats.org/officeDocument/2006/relationships/theme" Target="../theme/theme4.xml"/><Relationship Id="rId14" Type="http://schemas.openxmlformats.org/officeDocument/2006/relationships/image" Target="../media/image1.emf"/><Relationship Id="rId1" Type="http://schemas.openxmlformats.org/officeDocument/2006/relationships/slideLayout" Target="../slideLayouts/slideLayout8.xml"/><Relationship Id="rId2" Type="http://schemas.openxmlformats.org/officeDocument/2006/relationships/slideLayout" Target="../slideLayouts/slideLayout9.xml"/><Relationship Id="rId3" Type="http://schemas.openxmlformats.org/officeDocument/2006/relationships/slideLayout" Target="../slideLayouts/slideLayout10.xml"/><Relationship Id="rId4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4.xml"/><Relationship Id="rId8" Type="http://schemas.openxmlformats.org/officeDocument/2006/relationships/slideLayout" Target="../slideLayouts/slideLayout15.xml"/><Relationship Id="rId9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17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4" Type="http://schemas.openxmlformats.org/officeDocument/2006/relationships/image" Target="../media/image1.emf"/><Relationship Id="rId1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709625" y="8496777"/>
            <a:ext cx="4145282" cy="27699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Arial"/>
              </a:rPr>
              <a:t>© 2014 Rovi Corporation. Company confidential.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cs typeface="Arial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93094" y="8485829"/>
            <a:ext cx="538427" cy="27699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>
              <a:defRPr/>
            </a:pPr>
            <a:fld id="{F81DF5BD-EB9C-3447-B861-64DB5FD746DE}" type="slidenum">
              <a:rPr lang="en-US" sz="1200" smtClean="0">
                <a:solidFill>
                  <a:srgbClr val="7F7F7F"/>
                </a:solidFill>
              </a:rPr>
              <a:pPr algn="ctr">
                <a:defRPr/>
              </a:pPr>
              <a:t>‹#›</a:t>
            </a:fld>
            <a:endParaRPr lang="en-US" sz="1200" dirty="0">
              <a:solidFill>
                <a:srgbClr val="7F7F7F"/>
              </a:solidFill>
              <a:cs typeface="Arial"/>
            </a:endParaRPr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278437" y="8220781"/>
            <a:ext cx="948807" cy="50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122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679262" rtl="0" eaLnBrk="1" latinLnBrk="0" hangingPunct="1">
        <a:spcBef>
          <a:spcPct val="0"/>
        </a:spcBef>
        <a:buNone/>
        <a:defRPr sz="6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09447" indent="-509447" algn="l" defTabSz="679262" rtl="0" eaLnBrk="1" latinLnBrk="0" hangingPunct="1">
        <a:spcBef>
          <a:spcPct val="20000"/>
        </a:spcBef>
        <a:buFont typeface="Arial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1pPr>
      <a:lvl2pPr marL="1103801" indent="-424539" algn="l" defTabSz="679262" rtl="0" eaLnBrk="1" latinLnBrk="0" hangingPunct="1">
        <a:spcBef>
          <a:spcPct val="20000"/>
        </a:spcBef>
        <a:buFont typeface="Arial"/>
        <a:buChar char="–"/>
        <a:defRPr sz="4200" kern="1200">
          <a:solidFill>
            <a:schemeClr val="tx1"/>
          </a:solidFill>
          <a:latin typeface="+mn-lt"/>
          <a:ea typeface="+mn-ea"/>
          <a:cs typeface="+mn-cs"/>
        </a:defRPr>
      </a:lvl2pPr>
      <a:lvl3pPr marL="1698155" indent="-339631" algn="l" defTabSz="679262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377417" indent="-339631" algn="l" defTabSz="679262" rtl="0" eaLnBrk="1" latinLnBrk="0" hangingPunct="1">
        <a:spcBef>
          <a:spcPct val="20000"/>
        </a:spcBef>
        <a:buFont typeface="Arial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4pPr>
      <a:lvl5pPr marL="3056679" indent="-339631" algn="l" defTabSz="679262" rtl="0" eaLnBrk="1" latinLnBrk="0" hangingPunct="1">
        <a:spcBef>
          <a:spcPct val="20000"/>
        </a:spcBef>
        <a:buFont typeface="Arial"/>
        <a:buChar char="»"/>
        <a:defRPr sz="3000" kern="1200">
          <a:solidFill>
            <a:schemeClr val="tx1"/>
          </a:solidFill>
          <a:latin typeface="+mn-lt"/>
          <a:ea typeface="+mn-ea"/>
          <a:cs typeface="+mn-cs"/>
        </a:defRPr>
      </a:lvl5pPr>
      <a:lvl6pPr marL="3735941" indent="-339631" algn="l" defTabSz="679262" rtl="0" eaLnBrk="1" latinLnBrk="0" hangingPunct="1">
        <a:spcBef>
          <a:spcPct val="20000"/>
        </a:spcBef>
        <a:buFont typeface="Arial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6pPr>
      <a:lvl7pPr marL="4415203" indent="-339631" algn="l" defTabSz="679262" rtl="0" eaLnBrk="1" latinLnBrk="0" hangingPunct="1">
        <a:spcBef>
          <a:spcPct val="20000"/>
        </a:spcBef>
        <a:buFont typeface="Arial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7pPr>
      <a:lvl8pPr marL="5094465" indent="-339631" algn="l" defTabSz="679262" rtl="0" eaLnBrk="1" latinLnBrk="0" hangingPunct="1">
        <a:spcBef>
          <a:spcPct val="20000"/>
        </a:spcBef>
        <a:buFont typeface="Arial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8pPr>
      <a:lvl9pPr marL="5773727" indent="-339631" algn="l" defTabSz="679262" rtl="0" eaLnBrk="1" latinLnBrk="0" hangingPunct="1">
        <a:spcBef>
          <a:spcPct val="20000"/>
        </a:spcBef>
        <a:buFont typeface="Arial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79262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79262" algn="l" defTabSz="679262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58524" algn="l" defTabSz="679262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37786" algn="l" defTabSz="679262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17048" algn="l" defTabSz="679262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96310" algn="l" defTabSz="679262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075572" algn="l" defTabSz="679262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54834" algn="l" defTabSz="679262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34096" algn="l" defTabSz="679262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278437" y="8220781"/>
            <a:ext cx="948807" cy="502920"/>
          </a:xfrm>
          <a:prstGeom prst="rect">
            <a:avLst/>
          </a:prstGeom>
        </p:spPr>
      </p:pic>
      <p:sp>
        <p:nvSpPr>
          <p:cNvPr id="23" name="Rectangle 22"/>
          <p:cNvSpPr/>
          <p:nvPr userDrawn="1"/>
        </p:nvSpPr>
        <p:spPr>
          <a:xfrm>
            <a:off x="709625" y="8496777"/>
            <a:ext cx="4145282" cy="27699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Arial"/>
              </a:rPr>
              <a:t>© 2014 Rovi Corporation. Company confidential.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cs typeface="Arial"/>
            </a:endParaRPr>
          </a:p>
        </p:txBody>
      </p:sp>
      <p:sp>
        <p:nvSpPr>
          <p:cNvPr id="26" name="Rectangle 25"/>
          <p:cNvSpPr/>
          <p:nvPr userDrawn="1"/>
        </p:nvSpPr>
        <p:spPr>
          <a:xfrm>
            <a:off x="193094" y="8485829"/>
            <a:ext cx="538427" cy="27699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>
              <a:defRPr/>
            </a:pPr>
            <a:fld id="{F81DF5BD-EB9C-3447-B861-64DB5FD746DE}" type="slidenum">
              <a:rPr lang="en-US" sz="1200" smtClean="0">
                <a:solidFill>
                  <a:srgbClr val="7F7F7F"/>
                </a:solidFill>
              </a:rPr>
              <a:pPr algn="ctr">
                <a:defRPr/>
              </a:pPr>
              <a:t>‹#›</a:t>
            </a:fld>
            <a:endParaRPr lang="en-US" sz="1200" dirty="0">
              <a:solidFill>
                <a:srgbClr val="7F7F7F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05897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707" r:id="rId2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679262" rtl="0" eaLnBrk="1" latinLnBrk="0" hangingPunct="1">
        <a:spcBef>
          <a:spcPct val="0"/>
        </a:spcBef>
        <a:buNone/>
        <a:defRPr sz="6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09447" indent="-509447" algn="l" defTabSz="679262" rtl="0" eaLnBrk="1" latinLnBrk="0" hangingPunct="1">
        <a:spcBef>
          <a:spcPct val="20000"/>
        </a:spcBef>
        <a:buFont typeface="Arial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1pPr>
      <a:lvl2pPr marL="1103801" indent="-424539" algn="l" defTabSz="679262" rtl="0" eaLnBrk="1" latinLnBrk="0" hangingPunct="1">
        <a:spcBef>
          <a:spcPct val="20000"/>
        </a:spcBef>
        <a:buFont typeface="Arial"/>
        <a:buChar char="–"/>
        <a:defRPr sz="4200" kern="1200">
          <a:solidFill>
            <a:schemeClr val="tx1"/>
          </a:solidFill>
          <a:latin typeface="+mn-lt"/>
          <a:ea typeface="+mn-ea"/>
          <a:cs typeface="+mn-cs"/>
        </a:defRPr>
      </a:lvl2pPr>
      <a:lvl3pPr marL="1698155" indent="-339631" algn="l" defTabSz="679262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377417" indent="-339631" algn="l" defTabSz="679262" rtl="0" eaLnBrk="1" latinLnBrk="0" hangingPunct="1">
        <a:spcBef>
          <a:spcPct val="20000"/>
        </a:spcBef>
        <a:buFont typeface="Arial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4pPr>
      <a:lvl5pPr marL="3056679" indent="-339631" algn="l" defTabSz="679262" rtl="0" eaLnBrk="1" latinLnBrk="0" hangingPunct="1">
        <a:spcBef>
          <a:spcPct val="20000"/>
        </a:spcBef>
        <a:buFont typeface="Arial"/>
        <a:buChar char="»"/>
        <a:defRPr sz="3000" kern="1200">
          <a:solidFill>
            <a:schemeClr val="tx1"/>
          </a:solidFill>
          <a:latin typeface="+mn-lt"/>
          <a:ea typeface="+mn-ea"/>
          <a:cs typeface="+mn-cs"/>
        </a:defRPr>
      </a:lvl5pPr>
      <a:lvl6pPr marL="3735941" indent="-339631" algn="l" defTabSz="679262" rtl="0" eaLnBrk="1" latinLnBrk="0" hangingPunct="1">
        <a:spcBef>
          <a:spcPct val="20000"/>
        </a:spcBef>
        <a:buFont typeface="Arial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6pPr>
      <a:lvl7pPr marL="4415203" indent="-339631" algn="l" defTabSz="679262" rtl="0" eaLnBrk="1" latinLnBrk="0" hangingPunct="1">
        <a:spcBef>
          <a:spcPct val="20000"/>
        </a:spcBef>
        <a:buFont typeface="Arial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7pPr>
      <a:lvl8pPr marL="5094465" indent="-339631" algn="l" defTabSz="679262" rtl="0" eaLnBrk="1" latinLnBrk="0" hangingPunct="1">
        <a:spcBef>
          <a:spcPct val="20000"/>
        </a:spcBef>
        <a:buFont typeface="Arial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8pPr>
      <a:lvl9pPr marL="5773727" indent="-339631" algn="l" defTabSz="679262" rtl="0" eaLnBrk="1" latinLnBrk="0" hangingPunct="1">
        <a:spcBef>
          <a:spcPct val="20000"/>
        </a:spcBef>
        <a:buFont typeface="Arial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79262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79262" algn="l" defTabSz="679262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58524" algn="l" defTabSz="679262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37786" algn="l" defTabSz="679262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17048" algn="l" defTabSz="679262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96310" algn="l" defTabSz="679262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075572" algn="l" defTabSz="679262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54834" algn="l" defTabSz="679262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34096" algn="l" defTabSz="679262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345440" y="315337"/>
            <a:ext cx="13928925" cy="0"/>
          </a:xfrm>
          <a:prstGeom prst="line">
            <a:avLst/>
          </a:prstGeom>
          <a:ln w="57150" cmpd="sng">
            <a:solidFill>
              <a:srgbClr val="E21E3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709625" y="8496777"/>
            <a:ext cx="4145282" cy="27699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Arial"/>
              </a:rPr>
              <a:t>© 2014 Rovi Corporation. Company confidential.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cs typeface="Arial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93094" y="8485829"/>
            <a:ext cx="538427" cy="27699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>
              <a:defRPr/>
            </a:pPr>
            <a:fld id="{F81DF5BD-EB9C-3447-B861-64DB5FD746DE}" type="slidenum">
              <a:rPr lang="en-US" sz="1200" smtClean="0">
                <a:solidFill>
                  <a:srgbClr val="7F7F7F"/>
                </a:solidFill>
              </a:rPr>
              <a:pPr algn="ctr">
                <a:defRPr/>
              </a:pPr>
              <a:t>‹#›</a:t>
            </a:fld>
            <a:endParaRPr lang="en-US" sz="1200" dirty="0">
              <a:solidFill>
                <a:srgbClr val="7F7F7F"/>
              </a:solidFill>
              <a:cs typeface="Arial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4514494" y="1"/>
            <a:ext cx="117149" cy="9144000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-8759" y="1"/>
            <a:ext cx="117149" cy="9144000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278437" y="8220781"/>
            <a:ext cx="948807" cy="50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844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679262" rtl="0" eaLnBrk="1" latinLnBrk="0" hangingPunct="1">
        <a:spcBef>
          <a:spcPct val="0"/>
        </a:spcBef>
        <a:buNone/>
        <a:defRPr sz="6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09447" indent="-509447" algn="l" defTabSz="679262" rtl="0" eaLnBrk="1" latinLnBrk="0" hangingPunct="1">
        <a:spcBef>
          <a:spcPct val="20000"/>
        </a:spcBef>
        <a:buFont typeface="Arial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1pPr>
      <a:lvl2pPr marL="1103801" indent="-424539" algn="l" defTabSz="679262" rtl="0" eaLnBrk="1" latinLnBrk="0" hangingPunct="1">
        <a:spcBef>
          <a:spcPct val="20000"/>
        </a:spcBef>
        <a:buFont typeface="Arial"/>
        <a:buChar char="–"/>
        <a:defRPr sz="4200" kern="1200">
          <a:solidFill>
            <a:schemeClr val="tx1"/>
          </a:solidFill>
          <a:latin typeface="+mn-lt"/>
          <a:ea typeface="+mn-ea"/>
          <a:cs typeface="+mn-cs"/>
        </a:defRPr>
      </a:lvl2pPr>
      <a:lvl3pPr marL="1698155" indent="-339631" algn="l" defTabSz="679262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377417" indent="-339631" algn="l" defTabSz="679262" rtl="0" eaLnBrk="1" latinLnBrk="0" hangingPunct="1">
        <a:spcBef>
          <a:spcPct val="20000"/>
        </a:spcBef>
        <a:buFont typeface="Arial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4pPr>
      <a:lvl5pPr marL="3056679" indent="-339631" algn="l" defTabSz="679262" rtl="0" eaLnBrk="1" latinLnBrk="0" hangingPunct="1">
        <a:spcBef>
          <a:spcPct val="20000"/>
        </a:spcBef>
        <a:buFont typeface="Arial"/>
        <a:buChar char="»"/>
        <a:defRPr sz="3000" kern="1200">
          <a:solidFill>
            <a:schemeClr val="tx1"/>
          </a:solidFill>
          <a:latin typeface="+mn-lt"/>
          <a:ea typeface="+mn-ea"/>
          <a:cs typeface="+mn-cs"/>
        </a:defRPr>
      </a:lvl5pPr>
      <a:lvl6pPr marL="3735941" indent="-339631" algn="l" defTabSz="679262" rtl="0" eaLnBrk="1" latinLnBrk="0" hangingPunct="1">
        <a:spcBef>
          <a:spcPct val="20000"/>
        </a:spcBef>
        <a:buFont typeface="Arial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6pPr>
      <a:lvl7pPr marL="4415203" indent="-339631" algn="l" defTabSz="679262" rtl="0" eaLnBrk="1" latinLnBrk="0" hangingPunct="1">
        <a:spcBef>
          <a:spcPct val="20000"/>
        </a:spcBef>
        <a:buFont typeface="Arial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7pPr>
      <a:lvl8pPr marL="5094465" indent="-339631" algn="l" defTabSz="679262" rtl="0" eaLnBrk="1" latinLnBrk="0" hangingPunct="1">
        <a:spcBef>
          <a:spcPct val="20000"/>
        </a:spcBef>
        <a:buFont typeface="Arial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8pPr>
      <a:lvl9pPr marL="5773727" indent="-339631" algn="l" defTabSz="679262" rtl="0" eaLnBrk="1" latinLnBrk="0" hangingPunct="1">
        <a:spcBef>
          <a:spcPct val="20000"/>
        </a:spcBef>
        <a:buFont typeface="Arial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79262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79262" algn="l" defTabSz="679262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58524" algn="l" defTabSz="679262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37786" algn="l" defTabSz="679262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17048" algn="l" defTabSz="679262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96310" algn="l" defTabSz="679262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075572" algn="l" defTabSz="679262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54834" algn="l" defTabSz="679262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34096" algn="l" defTabSz="679262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709625" y="8496777"/>
            <a:ext cx="4145282" cy="27699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Arial"/>
              </a:rPr>
              <a:t>© 2014 Rovi Corporation. Company confidential.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cs typeface="Arial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93094" y="8485829"/>
            <a:ext cx="538427" cy="27699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>
              <a:defRPr/>
            </a:pPr>
            <a:fld id="{F81DF5BD-EB9C-3447-B861-64DB5FD746DE}" type="slidenum">
              <a:rPr lang="en-US" sz="1200" smtClean="0">
                <a:solidFill>
                  <a:srgbClr val="7F7F7F"/>
                </a:solidFill>
              </a:rPr>
              <a:pPr algn="ctr">
                <a:defRPr/>
              </a:pPr>
              <a:t>‹#›</a:t>
            </a:fld>
            <a:endParaRPr lang="en-US" sz="1200" dirty="0">
              <a:solidFill>
                <a:srgbClr val="7F7F7F"/>
              </a:solidFill>
              <a:cs typeface="Arial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45440" y="315337"/>
            <a:ext cx="13928925" cy="0"/>
          </a:xfrm>
          <a:prstGeom prst="line">
            <a:avLst/>
          </a:prstGeom>
          <a:ln w="57150" cmpd="sng">
            <a:solidFill>
              <a:srgbClr val="E21E3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 userDrawn="1"/>
        </p:nvSpPr>
        <p:spPr>
          <a:xfrm>
            <a:off x="14514494" y="1"/>
            <a:ext cx="117149" cy="9144000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-8759" y="1"/>
            <a:ext cx="117149" cy="9144000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278437" y="8220781"/>
            <a:ext cx="948807" cy="50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962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91" r:id="rId2"/>
    <p:sldLayoutId id="2147483664" r:id="rId3"/>
    <p:sldLayoutId id="2147483665" r:id="rId4"/>
    <p:sldLayoutId id="2147483683" r:id="rId5"/>
    <p:sldLayoutId id="2147483669" r:id="rId6"/>
    <p:sldLayoutId id="2147483684" r:id="rId7"/>
    <p:sldLayoutId id="2147483685" r:id="rId8"/>
    <p:sldLayoutId id="2147483686" r:id="rId9"/>
    <p:sldLayoutId id="2147483687" r:id="rId10"/>
    <p:sldLayoutId id="2147483667" r:id="rId11"/>
    <p:sldLayoutId id="2147483715" r:id="rId12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679262" rtl="0" eaLnBrk="1" latinLnBrk="0" hangingPunct="1">
        <a:spcBef>
          <a:spcPct val="0"/>
        </a:spcBef>
        <a:buNone/>
        <a:defRPr sz="6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09447" indent="-509447" algn="l" defTabSz="679262" rtl="0" eaLnBrk="1" latinLnBrk="0" hangingPunct="1">
        <a:spcBef>
          <a:spcPct val="20000"/>
        </a:spcBef>
        <a:buFont typeface="Arial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1pPr>
      <a:lvl2pPr marL="1103801" indent="-424539" algn="l" defTabSz="679262" rtl="0" eaLnBrk="1" latinLnBrk="0" hangingPunct="1">
        <a:spcBef>
          <a:spcPct val="20000"/>
        </a:spcBef>
        <a:buFont typeface="Arial"/>
        <a:buChar char="–"/>
        <a:defRPr sz="4200" kern="1200">
          <a:solidFill>
            <a:schemeClr val="tx1"/>
          </a:solidFill>
          <a:latin typeface="+mn-lt"/>
          <a:ea typeface="+mn-ea"/>
          <a:cs typeface="+mn-cs"/>
        </a:defRPr>
      </a:lvl2pPr>
      <a:lvl3pPr marL="1698155" indent="-339631" algn="l" defTabSz="679262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377417" indent="-339631" algn="l" defTabSz="679262" rtl="0" eaLnBrk="1" latinLnBrk="0" hangingPunct="1">
        <a:spcBef>
          <a:spcPct val="20000"/>
        </a:spcBef>
        <a:buFont typeface="Arial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4pPr>
      <a:lvl5pPr marL="3056679" indent="-339631" algn="l" defTabSz="679262" rtl="0" eaLnBrk="1" latinLnBrk="0" hangingPunct="1">
        <a:spcBef>
          <a:spcPct val="20000"/>
        </a:spcBef>
        <a:buFont typeface="Arial"/>
        <a:buChar char="»"/>
        <a:defRPr sz="3000" kern="1200">
          <a:solidFill>
            <a:schemeClr val="tx1"/>
          </a:solidFill>
          <a:latin typeface="+mn-lt"/>
          <a:ea typeface="+mn-ea"/>
          <a:cs typeface="+mn-cs"/>
        </a:defRPr>
      </a:lvl5pPr>
      <a:lvl6pPr marL="3735941" indent="-339631" algn="l" defTabSz="679262" rtl="0" eaLnBrk="1" latinLnBrk="0" hangingPunct="1">
        <a:spcBef>
          <a:spcPct val="20000"/>
        </a:spcBef>
        <a:buFont typeface="Arial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6pPr>
      <a:lvl7pPr marL="4415203" indent="-339631" algn="l" defTabSz="679262" rtl="0" eaLnBrk="1" latinLnBrk="0" hangingPunct="1">
        <a:spcBef>
          <a:spcPct val="20000"/>
        </a:spcBef>
        <a:buFont typeface="Arial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7pPr>
      <a:lvl8pPr marL="5094465" indent="-339631" algn="l" defTabSz="679262" rtl="0" eaLnBrk="1" latinLnBrk="0" hangingPunct="1">
        <a:spcBef>
          <a:spcPct val="20000"/>
        </a:spcBef>
        <a:buFont typeface="Arial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8pPr>
      <a:lvl9pPr marL="5773727" indent="-339631" algn="l" defTabSz="679262" rtl="0" eaLnBrk="1" latinLnBrk="0" hangingPunct="1">
        <a:spcBef>
          <a:spcPct val="20000"/>
        </a:spcBef>
        <a:buFont typeface="Arial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79262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79262" algn="l" defTabSz="679262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58524" algn="l" defTabSz="679262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37786" algn="l" defTabSz="679262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17048" algn="l" defTabSz="679262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96310" algn="l" defTabSz="679262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075572" algn="l" defTabSz="679262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54834" algn="l" defTabSz="679262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34096" algn="l" defTabSz="679262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278437" y="8220781"/>
            <a:ext cx="948807" cy="502920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304469" y="8496777"/>
            <a:ext cx="4145282" cy="27699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Arial"/>
              </a:rPr>
              <a:t>© 2014 Rovi Corporation. Company confidential.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38750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0" r:id="rId2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679262" rtl="0" eaLnBrk="1" latinLnBrk="0" hangingPunct="1">
        <a:spcBef>
          <a:spcPct val="0"/>
        </a:spcBef>
        <a:buNone/>
        <a:defRPr sz="6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09447" indent="-509447" algn="l" defTabSz="679262" rtl="0" eaLnBrk="1" latinLnBrk="0" hangingPunct="1">
        <a:spcBef>
          <a:spcPct val="20000"/>
        </a:spcBef>
        <a:buFont typeface="Arial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1pPr>
      <a:lvl2pPr marL="1103801" indent="-424539" algn="l" defTabSz="679262" rtl="0" eaLnBrk="1" latinLnBrk="0" hangingPunct="1">
        <a:spcBef>
          <a:spcPct val="20000"/>
        </a:spcBef>
        <a:buFont typeface="Arial"/>
        <a:buChar char="–"/>
        <a:defRPr sz="4200" kern="1200">
          <a:solidFill>
            <a:schemeClr val="tx1"/>
          </a:solidFill>
          <a:latin typeface="+mn-lt"/>
          <a:ea typeface="+mn-ea"/>
          <a:cs typeface="+mn-cs"/>
        </a:defRPr>
      </a:lvl2pPr>
      <a:lvl3pPr marL="1698155" indent="-339631" algn="l" defTabSz="679262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377417" indent="-339631" algn="l" defTabSz="679262" rtl="0" eaLnBrk="1" latinLnBrk="0" hangingPunct="1">
        <a:spcBef>
          <a:spcPct val="20000"/>
        </a:spcBef>
        <a:buFont typeface="Arial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4pPr>
      <a:lvl5pPr marL="3056679" indent="-339631" algn="l" defTabSz="679262" rtl="0" eaLnBrk="1" latinLnBrk="0" hangingPunct="1">
        <a:spcBef>
          <a:spcPct val="20000"/>
        </a:spcBef>
        <a:buFont typeface="Arial"/>
        <a:buChar char="»"/>
        <a:defRPr sz="3000" kern="1200">
          <a:solidFill>
            <a:schemeClr val="tx1"/>
          </a:solidFill>
          <a:latin typeface="+mn-lt"/>
          <a:ea typeface="+mn-ea"/>
          <a:cs typeface="+mn-cs"/>
        </a:defRPr>
      </a:lvl5pPr>
      <a:lvl6pPr marL="3735941" indent="-339631" algn="l" defTabSz="679262" rtl="0" eaLnBrk="1" latinLnBrk="0" hangingPunct="1">
        <a:spcBef>
          <a:spcPct val="20000"/>
        </a:spcBef>
        <a:buFont typeface="Arial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6pPr>
      <a:lvl7pPr marL="4415203" indent="-339631" algn="l" defTabSz="679262" rtl="0" eaLnBrk="1" latinLnBrk="0" hangingPunct="1">
        <a:spcBef>
          <a:spcPct val="20000"/>
        </a:spcBef>
        <a:buFont typeface="Arial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7pPr>
      <a:lvl8pPr marL="5094465" indent="-339631" algn="l" defTabSz="679262" rtl="0" eaLnBrk="1" latinLnBrk="0" hangingPunct="1">
        <a:spcBef>
          <a:spcPct val="20000"/>
        </a:spcBef>
        <a:buFont typeface="Arial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8pPr>
      <a:lvl9pPr marL="5773727" indent="-339631" algn="l" defTabSz="679262" rtl="0" eaLnBrk="1" latinLnBrk="0" hangingPunct="1">
        <a:spcBef>
          <a:spcPct val="20000"/>
        </a:spcBef>
        <a:buFont typeface="Arial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79262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79262" algn="l" defTabSz="679262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58524" algn="l" defTabSz="679262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37786" algn="l" defTabSz="679262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17048" algn="l" defTabSz="679262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96310" algn="l" defTabSz="679262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075572" algn="l" defTabSz="679262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54834" algn="l" defTabSz="679262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34096" algn="l" defTabSz="679262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4" Type="http://schemas.openxmlformats.org/officeDocument/2006/relationships/diagramData" Target="../diagrams/data1.xml"/><Relationship Id="rId5" Type="http://schemas.openxmlformats.org/officeDocument/2006/relationships/diagramLayout" Target="../diagrams/layout1.xml"/><Relationship Id="rId6" Type="http://schemas.openxmlformats.org/officeDocument/2006/relationships/diagramQuickStyle" Target="../diagrams/quickStyle1.xml"/><Relationship Id="rId7" Type="http://schemas.openxmlformats.org/officeDocument/2006/relationships/diagramColors" Target="../diagrams/colors1.xml"/><Relationship Id="rId8" Type="http://schemas.microsoft.com/office/2007/relationships/diagramDrawing" Target="../diagrams/drawing1.xml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slides.com/krak3n/docker/fullscreen%23/1" TargetMode="External"/><Relationship Id="rId4" Type="http://schemas.openxmlformats.org/officeDocument/2006/relationships/hyperlink" Target="http://104.197.141.51/subscriber?id=12" TargetMode="External"/><Relationship Id="rId5" Type="http://schemas.openxmlformats.org/officeDocument/2006/relationships/hyperlink" Target="http://104.197.108.224/subscribers/dynamicsubscribers" TargetMode="External"/><Relationship Id="rId6" Type="http://schemas.openxmlformats.org/officeDocument/2006/relationships/hyperlink" Target="https://github.com/gevgev/subscribers.git" TargetMode="External"/><Relationship Id="rId1" Type="http://schemas.openxmlformats.org/officeDocument/2006/relationships/slideLayout" Target="../slideLayouts/slideLayout9.xml"/><Relationship Id="rId2" Type="http://schemas.openxmlformats.org/officeDocument/2006/relationships/hyperlink" Target="https://www.youtube.com/watch?v=Q5POuMHxW-0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www.lagado.com/proxy-test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Docker/Kubernetes Intro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Initial Deployment Demo 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584200" y="5191034"/>
            <a:ext cx="6470650" cy="488160"/>
          </a:xfrm>
        </p:spPr>
        <p:txBody>
          <a:bodyPr/>
          <a:lstStyle/>
          <a:p>
            <a:r>
              <a:rPr lang="en-US" dirty="0" smtClean="0"/>
              <a:t>September,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0947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Google Cloud Project and your Machine </a:t>
            </a:r>
            <a:r>
              <a:rPr lang="en-US" dirty="0" err="1" smtClean="0"/>
              <a:t>Env</a:t>
            </a:r>
            <a:r>
              <a:rPr lang="en-US" dirty="0" smtClean="0"/>
              <a:t> Setup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731520" y="1469860"/>
            <a:ext cx="13167360" cy="693774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Starting a new project in Google Cloud</a:t>
            </a:r>
          </a:p>
          <a:p>
            <a:r>
              <a:rPr lang="en-US" dirty="0" smtClean="0"/>
              <a:t>First install all tools:</a:t>
            </a:r>
          </a:p>
          <a:p>
            <a:pPr lvl="1"/>
            <a:r>
              <a:rPr lang="en-US" dirty="0" smtClean="0"/>
              <a:t>Install Docker:</a:t>
            </a:r>
          </a:p>
          <a:p>
            <a:pPr lvl="2"/>
            <a:r>
              <a:rPr lang="en-US" dirty="0">
                <a:solidFill>
                  <a:srgbClr val="0000FF"/>
                </a:solidFill>
              </a:rPr>
              <a:t>https://</a:t>
            </a:r>
            <a:r>
              <a:rPr lang="en-US" dirty="0" err="1">
                <a:solidFill>
                  <a:srgbClr val="0000FF"/>
                </a:solidFill>
              </a:rPr>
              <a:t>docs.docker.com</a:t>
            </a:r>
            <a:r>
              <a:rPr lang="en-US" dirty="0">
                <a:solidFill>
                  <a:srgbClr val="0000FF"/>
                </a:solidFill>
              </a:rPr>
              <a:t>/installation/mac/</a:t>
            </a:r>
          </a:p>
          <a:p>
            <a:pPr lvl="1"/>
            <a:r>
              <a:rPr lang="en-US" dirty="0" smtClean="0"/>
              <a:t>Google Account exists</a:t>
            </a:r>
          </a:p>
          <a:p>
            <a:pPr lvl="1"/>
            <a:r>
              <a:rPr lang="en-US" dirty="0" smtClean="0"/>
              <a:t>Billing enabled</a:t>
            </a:r>
          </a:p>
          <a:p>
            <a:pPr lvl="1"/>
            <a:r>
              <a:rPr lang="en-US" dirty="0" err="1" smtClean="0"/>
              <a:t>gcloud</a:t>
            </a:r>
            <a:r>
              <a:rPr lang="en-US" dirty="0" smtClean="0"/>
              <a:t> CLI installed, for Linux/Mac OS X:</a:t>
            </a:r>
          </a:p>
          <a:p>
            <a:pPr lvl="2"/>
            <a:r>
              <a:rPr lang="en-US" dirty="0" smtClean="0">
                <a:solidFill>
                  <a:srgbClr val="008000"/>
                </a:solidFill>
              </a:rPr>
              <a:t>$ curl </a:t>
            </a:r>
            <a:r>
              <a:rPr lang="en-US" dirty="0">
                <a:solidFill>
                  <a:srgbClr val="008000"/>
                </a:solidFill>
              </a:rPr>
              <a:t>https://</a:t>
            </a:r>
            <a:r>
              <a:rPr lang="en-US" dirty="0" err="1">
                <a:solidFill>
                  <a:srgbClr val="008000"/>
                </a:solidFill>
              </a:rPr>
              <a:t>sdk.cloud.google.com</a:t>
            </a:r>
            <a:r>
              <a:rPr lang="en-US" dirty="0">
                <a:solidFill>
                  <a:srgbClr val="008000"/>
                </a:solidFill>
              </a:rPr>
              <a:t> | </a:t>
            </a:r>
            <a:r>
              <a:rPr lang="en-US" dirty="0" smtClean="0">
                <a:solidFill>
                  <a:srgbClr val="008000"/>
                </a:solidFill>
              </a:rPr>
              <a:t>bash</a:t>
            </a:r>
          </a:p>
          <a:p>
            <a:pPr lvl="2"/>
            <a:r>
              <a:rPr lang="en-US" dirty="0" smtClean="0">
                <a:solidFill>
                  <a:srgbClr val="008000"/>
                </a:solidFill>
              </a:rPr>
              <a:t>$ exec </a:t>
            </a:r>
            <a:r>
              <a:rPr lang="en-US" dirty="0">
                <a:solidFill>
                  <a:srgbClr val="008000"/>
                </a:solidFill>
              </a:rPr>
              <a:t>-l $</a:t>
            </a:r>
            <a:r>
              <a:rPr lang="en-US" dirty="0" smtClean="0">
                <a:solidFill>
                  <a:srgbClr val="008000"/>
                </a:solidFill>
              </a:rPr>
              <a:t>SHELL</a:t>
            </a:r>
          </a:p>
          <a:p>
            <a:pPr lvl="2"/>
            <a:r>
              <a:rPr lang="en-US" dirty="0" smtClean="0">
                <a:solidFill>
                  <a:srgbClr val="008000"/>
                </a:solidFill>
              </a:rPr>
              <a:t>$ </a:t>
            </a:r>
            <a:r>
              <a:rPr lang="en-US" dirty="0" err="1" smtClean="0">
                <a:solidFill>
                  <a:srgbClr val="008000"/>
                </a:solidFill>
              </a:rPr>
              <a:t>gcloud</a:t>
            </a:r>
            <a:r>
              <a:rPr lang="en-US" dirty="0" smtClean="0">
                <a:solidFill>
                  <a:srgbClr val="008000"/>
                </a:solidFill>
              </a:rPr>
              <a:t> </a:t>
            </a:r>
            <a:r>
              <a:rPr lang="en-US" dirty="0" err="1" smtClean="0">
                <a:solidFill>
                  <a:srgbClr val="008000"/>
                </a:solidFill>
              </a:rPr>
              <a:t>init</a:t>
            </a:r>
            <a:endParaRPr lang="en-US" dirty="0" smtClean="0">
              <a:solidFill>
                <a:srgbClr val="008000"/>
              </a:solidFill>
            </a:endParaRPr>
          </a:p>
          <a:p>
            <a:pPr lvl="1"/>
            <a:r>
              <a:rPr lang="en-US" dirty="0" err="1"/>
              <a:t>k</a:t>
            </a:r>
            <a:r>
              <a:rPr lang="en-US" dirty="0" err="1" smtClean="0"/>
              <a:t>ubectl</a:t>
            </a:r>
            <a:r>
              <a:rPr lang="en-US" dirty="0" smtClean="0"/>
              <a:t> installed, for Linux/Mac OS X:</a:t>
            </a:r>
          </a:p>
          <a:p>
            <a:pPr lvl="2"/>
            <a:r>
              <a:rPr lang="en-US" dirty="0">
                <a:solidFill>
                  <a:srgbClr val="008000"/>
                </a:solidFill>
              </a:rPr>
              <a:t>$ </a:t>
            </a:r>
            <a:r>
              <a:rPr lang="en-US" dirty="0" err="1">
                <a:solidFill>
                  <a:srgbClr val="008000"/>
                </a:solidFill>
              </a:rPr>
              <a:t>gcloud</a:t>
            </a:r>
            <a:r>
              <a:rPr lang="en-US" dirty="0">
                <a:solidFill>
                  <a:srgbClr val="008000"/>
                </a:solidFill>
              </a:rPr>
              <a:t> components update </a:t>
            </a:r>
            <a:r>
              <a:rPr lang="en-US" dirty="0" err="1" smtClean="0">
                <a:solidFill>
                  <a:srgbClr val="008000"/>
                </a:solidFill>
              </a:rPr>
              <a:t>kubectl</a:t>
            </a:r>
            <a:endParaRPr lang="en-US" dirty="0" smtClean="0">
              <a:solidFill>
                <a:srgbClr val="008000"/>
              </a:solidFill>
            </a:endParaRPr>
          </a:p>
          <a:p>
            <a:r>
              <a:rPr lang="en-US" dirty="0" smtClean="0"/>
              <a:t>Create a new project in Google Cloud</a:t>
            </a:r>
          </a:p>
          <a:p>
            <a:pPr lvl="1"/>
            <a:r>
              <a:rPr lang="en-US" dirty="0" smtClean="0"/>
              <a:t>Enable Container Engine API</a:t>
            </a:r>
          </a:p>
          <a:p>
            <a:pPr lvl="1"/>
            <a:r>
              <a:rPr lang="en-US" dirty="0" smtClean="0"/>
              <a:t>Set your </a:t>
            </a:r>
            <a:r>
              <a:rPr lang="en-US" dirty="0" err="1" smtClean="0"/>
              <a:t>gcloud</a:t>
            </a:r>
            <a:r>
              <a:rPr lang="en-US" dirty="0" smtClean="0"/>
              <a:t> defaults:</a:t>
            </a:r>
          </a:p>
          <a:p>
            <a:pPr lvl="2"/>
            <a:r>
              <a:rPr lang="en-US" dirty="0">
                <a:solidFill>
                  <a:srgbClr val="008000"/>
                </a:solidFill>
              </a:rPr>
              <a:t>$ </a:t>
            </a:r>
            <a:r>
              <a:rPr lang="en-US" dirty="0" err="1">
                <a:solidFill>
                  <a:srgbClr val="008000"/>
                </a:solidFill>
              </a:rPr>
              <a:t>gcloud</a:t>
            </a:r>
            <a:r>
              <a:rPr lang="en-US" dirty="0">
                <a:solidFill>
                  <a:srgbClr val="008000"/>
                </a:solidFill>
              </a:rPr>
              <a:t> </a:t>
            </a:r>
            <a:r>
              <a:rPr lang="en-US" dirty="0" err="1">
                <a:solidFill>
                  <a:srgbClr val="008000"/>
                </a:solidFill>
              </a:rPr>
              <a:t>config</a:t>
            </a:r>
            <a:r>
              <a:rPr lang="en-US" dirty="0">
                <a:solidFill>
                  <a:srgbClr val="008000"/>
                </a:solidFill>
              </a:rPr>
              <a:t> set project </a:t>
            </a:r>
            <a:r>
              <a:rPr lang="en-US" dirty="0" smtClean="0">
                <a:solidFill>
                  <a:srgbClr val="008000"/>
                </a:solidFill>
              </a:rPr>
              <a:t>PROJECTID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Usually it is a good idea to run this command before doing anything:</a:t>
            </a:r>
          </a:p>
          <a:p>
            <a:pPr lvl="2"/>
            <a:r>
              <a:rPr lang="en-US" dirty="0" smtClean="0">
                <a:solidFill>
                  <a:srgbClr val="008000"/>
                </a:solidFill>
              </a:rPr>
              <a:t>$ </a:t>
            </a:r>
            <a:r>
              <a:rPr lang="en-US" dirty="0" err="1" smtClean="0">
                <a:solidFill>
                  <a:srgbClr val="008000"/>
                </a:solidFill>
              </a:rPr>
              <a:t>gcloud</a:t>
            </a:r>
            <a:r>
              <a:rPr lang="en-US" dirty="0" smtClean="0">
                <a:solidFill>
                  <a:srgbClr val="008000"/>
                </a:solidFill>
              </a:rPr>
              <a:t> components update</a:t>
            </a:r>
            <a:endParaRPr lang="en-US" dirty="0" smtClean="0"/>
          </a:p>
          <a:p>
            <a:pPr lvl="3"/>
            <a:endParaRPr lang="en-US" dirty="0" smtClean="0"/>
          </a:p>
          <a:p>
            <a:pPr lvl="3"/>
            <a:endParaRPr lang="en-US" dirty="0" smtClean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1949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your Cluster(s) and initialize Docker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731520" y="1598706"/>
            <a:ext cx="13167360" cy="66338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Create a new cluster, where our app will be running</a:t>
            </a:r>
          </a:p>
          <a:p>
            <a:r>
              <a:rPr lang="en-US" sz="2800" dirty="0" smtClean="0"/>
              <a:t>For this app we could create two clusters, one for webservices, one for website</a:t>
            </a:r>
          </a:p>
          <a:p>
            <a:r>
              <a:rPr lang="en-US" sz="2800" dirty="0" smtClean="0"/>
              <a:t>But for the purposes of this demo we will work with a single cluster for both</a:t>
            </a:r>
          </a:p>
          <a:p>
            <a:pPr lvl="1"/>
            <a:r>
              <a:rPr lang="en-US" sz="3200" dirty="0">
                <a:solidFill>
                  <a:srgbClr val="008000"/>
                </a:solidFill>
              </a:rPr>
              <a:t>$ </a:t>
            </a:r>
            <a:r>
              <a:rPr lang="en-US" sz="3200" dirty="0" err="1">
                <a:solidFill>
                  <a:srgbClr val="008000"/>
                </a:solidFill>
              </a:rPr>
              <a:t>gcloud</a:t>
            </a:r>
            <a:r>
              <a:rPr lang="en-US" sz="3200" dirty="0">
                <a:solidFill>
                  <a:srgbClr val="008000"/>
                </a:solidFill>
              </a:rPr>
              <a:t> container clusters create </a:t>
            </a:r>
            <a:r>
              <a:rPr lang="en-US" sz="3200" dirty="0" smtClean="0">
                <a:solidFill>
                  <a:srgbClr val="008000"/>
                </a:solidFill>
              </a:rPr>
              <a:t>subscribers </a:t>
            </a:r>
            <a:r>
              <a:rPr lang="en-US" sz="3200" dirty="0">
                <a:solidFill>
                  <a:srgbClr val="008000"/>
                </a:solidFill>
              </a:rPr>
              <a:t>\</a:t>
            </a:r>
          </a:p>
          <a:p>
            <a:pPr lvl="1"/>
            <a:r>
              <a:rPr lang="is-IS" sz="3200" dirty="0">
                <a:solidFill>
                  <a:srgbClr val="008000"/>
                </a:solidFill>
              </a:rPr>
              <a:t>    --num-nodes 3 \</a:t>
            </a:r>
          </a:p>
          <a:p>
            <a:pPr lvl="1"/>
            <a:r>
              <a:rPr lang="en-US" sz="3200" dirty="0"/>
              <a:t>  </a:t>
            </a:r>
            <a:r>
              <a:rPr lang="en-US" sz="3200" dirty="0">
                <a:solidFill>
                  <a:schemeClr val="tx2"/>
                </a:solidFill>
              </a:rPr>
              <a:t> </a:t>
            </a:r>
            <a:r>
              <a:rPr lang="en-US" sz="3200" i="1" dirty="0">
                <a:solidFill>
                  <a:schemeClr val="tx2"/>
                </a:solidFill>
              </a:rPr>
              <a:t> --machine-type g1-</a:t>
            </a:r>
            <a:r>
              <a:rPr lang="en-US" sz="3200" i="1" dirty="0" smtClean="0">
                <a:solidFill>
                  <a:schemeClr val="tx2"/>
                </a:solidFill>
              </a:rPr>
              <a:t>small</a:t>
            </a:r>
            <a:r>
              <a:rPr lang="en-US" sz="3200" dirty="0" smtClean="0">
                <a:solidFill>
                  <a:schemeClr val="tx2"/>
                </a:solidFill>
              </a:rPr>
              <a:t> </a:t>
            </a:r>
            <a:r>
              <a:rPr lang="en-US" sz="3200" dirty="0" smtClean="0">
                <a:solidFill>
                  <a:srgbClr val="008000"/>
                </a:solidFill>
              </a:rPr>
              <a:t>// we will not use parameter to get the standard size VMs</a:t>
            </a:r>
          </a:p>
          <a:p>
            <a:r>
              <a:rPr lang="en-US" sz="2800" dirty="0" smtClean="0">
                <a:solidFill>
                  <a:srgbClr val="2D2D2D"/>
                </a:solidFill>
              </a:rPr>
              <a:t>We can now see our instances:</a:t>
            </a:r>
          </a:p>
          <a:p>
            <a:pPr lvl="1"/>
            <a:r>
              <a:rPr lang="en-US" sz="2800" dirty="0">
                <a:solidFill>
                  <a:srgbClr val="008000"/>
                </a:solidFill>
              </a:rPr>
              <a:t>$ </a:t>
            </a:r>
            <a:r>
              <a:rPr lang="en-US" sz="2800" dirty="0" err="1">
                <a:solidFill>
                  <a:srgbClr val="008000"/>
                </a:solidFill>
              </a:rPr>
              <a:t>gcloud</a:t>
            </a:r>
            <a:r>
              <a:rPr lang="en-US" sz="2800" dirty="0">
                <a:solidFill>
                  <a:srgbClr val="008000"/>
                </a:solidFill>
              </a:rPr>
              <a:t> compute instances </a:t>
            </a:r>
            <a:r>
              <a:rPr lang="en-US" sz="2800" dirty="0" smtClean="0">
                <a:solidFill>
                  <a:srgbClr val="008000"/>
                </a:solidFill>
              </a:rPr>
              <a:t>list</a:t>
            </a:r>
          </a:p>
          <a:p>
            <a:r>
              <a:rPr lang="en-US" sz="2800" dirty="0" smtClean="0"/>
              <a:t>Before we can start building our images, start Docker machine (Mac OS X):</a:t>
            </a:r>
          </a:p>
          <a:p>
            <a:pPr lvl="1"/>
            <a:r>
              <a:rPr lang="en-US" sz="2800" dirty="0" smtClean="0">
                <a:solidFill>
                  <a:srgbClr val="008000"/>
                </a:solidFill>
              </a:rPr>
              <a:t>$ docker-machine start default</a:t>
            </a:r>
          </a:p>
          <a:p>
            <a:pPr lvl="1"/>
            <a:r>
              <a:rPr lang="en-US" sz="2800" dirty="0" smtClean="0">
                <a:solidFill>
                  <a:srgbClr val="008000"/>
                </a:solidFill>
              </a:rPr>
              <a:t>$ </a:t>
            </a:r>
            <a:r>
              <a:rPr lang="en-US" sz="2800" dirty="0" err="1">
                <a:solidFill>
                  <a:srgbClr val="008000"/>
                </a:solidFill>
              </a:rPr>
              <a:t>eval</a:t>
            </a:r>
            <a:r>
              <a:rPr lang="en-US" sz="2800" dirty="0">
                <a:solidFill>
                  <a:srgbClr val="008000"/>
                </a:solidFill>
              </a:rPr>
              <a:t> "$(docker-machine </a:t>
            </a:r>
            <a:r>
              <a:rPr lang="en-US" sz="2800" dirty="0" err="1">
                <a:solidFill>
                  <a:srgbClr val="008000"/>
                </a:solidFill>
              </a:rPr>
              <a:t>env</a:t>
            </a:r>
            <a:r>
              <a:rPr lang="en-US" sz="2800" dirty="0">
                <a:solidFill>
                  <a:srgbClr val="008000"/>
                </a:solidFill>
              </a:rPr>
              <a:t> default</a:t>
            </a:r>
            <a:r>
              <a:rPr lang="en-US" sz="2800" dirty="0" smtClean="0">
                <a:solidFill>
                  <a:srgbClr val="008000"/>
                </a:solidFill>
              </a:rPr>
              <a:t>)”</a:t>
            </a:r>
          </a:p>
          <a:p>
            <a:pPr lvl="1"/>
            <a:endParaRPr lang="en-US" dirty="0" smtClean="0"/>
          </a:p>
          <a:p>
            <a:pPr lvl="1"/>
            <a:endParaRPr lang="en-US" dirty="0">
              <a:solidFill>
                <a:srgbClr val="2D2D2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82273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Cloud SQL Access Control management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600" dirty="0"/>
              <a:t>Now, whitelist the IP’s for the server nodes of our </a:t>
            </a:r>
            <a:r>
              <a:rPr lang="en-US" sz="3600" dirty="0" smtClean="0"/>
              <a:t>cluster with Cloud SQL, </a:t>
            </a:r>
            <a:r>
              <a:rPr lang="en-US" sz="3600" dirty="0"/>
              <a:t>which we created before, </a:t>
            </a:r>
            <a:r>
              <a:rPr lang="en-US" sz="3600" dirty="0" err="1"/>
              <a:t>i.e</a:t>
            </a:r>
            <a:r>
              <a:rPr lang="en-US" sz="3600" dirty="0"/>
              <a:t>:</a:t>
            </a:r>
          </a:p>
          <a:p>
            <a:pPr lvl="1" fontAlgn="base"/>
            <a:r>
              <a:rPr lang="en-US" sz="3600" dirty="0">
                <a:solidFill>
                  <a:srgbClr val="0000FF"/>
                </a:solidFill>
              </a:rPr>
              <a:t>gke-subscribers-82c58720-node-fah8</a:t>
            </a:r>
            <a:r>
              <a:rPr lang="en-US" sz="3600" dirty="0"/>
              <a:t> :	</a:t>
            </a:r>
            <a:r>
              <a:rPr lang="en-US" sz="3600" dirty="0">
                <a:solidFill>
                  <a:srgbClr val="008000"/>
                </a:solidFill>
              </a:rPr>
              <a:t>104.197.107.63</a:t>
            </a:r>
            <a:r>
              <a:rPr lang="en-US" sz="3600" dirty="0"/>
              <a:t> </a:t>
            </a:r>
          </a:p>
          <a:p>
            <a:pPr lvl="1" fontAlgn="base"/>
            <a:r>
              <a:rPr lang="en-US" sz="3600" dirty="0">
                <a:solidFill>
                  <a:srgbClr val="0000FF"/>
                </a:solidFill>
              </a:rPr>
              <a:t>gke-subscribers-82c58720-node-l4s1 </a:t>
            </a:r>
            <a:r>
              <a:rPr lang="en-US" sz="3600" dirty="0"/>
              <a:t>:	</a:t>
            </a:r>
            <a:r>
              <a:rPr lang="en-US" sz="3600" dirty="0">
                <a:solidFill>
                  <a:srgbClr val="008000"/>
                </a:solidFill>
              </a:rPr>
              <a:t>104.197.9.246</a:t>
            </a:r>
            <a:r>
              <a:rPr lang="en-US" sz="3600" dirty="0"/>
              <a:t> </a:t>
            </a:r>
          </a:p>
          <a:p>
            <a:pPr lvl="1" fontAlgn="base"/>
            <a:r>
              <a:rPr lang="en-US" sz="3600" dirty="0">
                <a:solidFill>
                  <a:srgbClr val="0000FF"/>
                </a:solidFill>
              </a:rPr>
              <a:t>gke-subscribers-82c58720-node-qrtx </a:t>
            </a:r>
            <a:r>
              <a:rPr lang="en-US" sz="3600" dirty="0"/>
              <a:t> :	</a:t>
            </a:r>
            <a:r>
              <a:rPr lang="en-US" sz="3600" dirty="0">
                <a:solidFill>
                  <a:srgbClr val="008000"/>
                </a:solidFill>
              </a:rPr>
              <a:t>104.154.92.187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17044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Preparation before we build images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731520" y="1298576"/>
            <a:ext cx="13167360" cy="6956159"/>
          </a:xfrm>
        </p:spPr>
        <p:txBody>
          <a:bodyPr>
            <a:normAutofit lnSpcReduction="10000"/>
          </a:bodyPr>
          <a:lstStyle/>
          <a:p>
            <a:r>
              <a:rPr lang="en-US" sz="3200" dirty="0" smtClean="0"/>
              <a:t>Get the Project Id from Google Cloud, and set that as an ENV variable</a:t>
            </a:r>
          </a:p>
          <a:p>
            <a:pPr lvl="1"/>
            <a:r>
              <a:rPr lang="en-US" sz="3200" dirty="0" smtClean="0"/>
              <a:t>we will need that for names of images, as it should match the project name to be pushed to Google Cloud Repository:</a:t>
            </a:r>
          </a:p>
          <a:p>
            <a:pPr lvl="1"/>
            <a:r>
              <a:rPr lang="en-US" sz="3200" dirty="0">
                <a:solidFill>
                  <a:srgbClr val="008000"/>
                </a:solidFill>
              </a:rPr>
              <a:t>$ export PROJECT_ID="xxx-xxx-</a:t>
            </a:r>
            <a:r>
              <a:rPr lang="en-US" sz="3200" dirty="0" smtClean="0">
                <a:solidFill>
                  <a:srgbClr val="008000"/>
                </a:solidFill>
              </a:rPr>
              <a:t>xxx”</a:t>
            </a:r>
          </a:p>
          <a:p>
            <a:pPr lvl="1"/>
            <a:r>
              <a:rPr lang="en-US" sz="3200" dirty="0" smtClean="0">
                <a:solidFill>
                  <a:srgbClr val="2D2D2D"/>
                </a:solidFill>
              </a:rPr>
              <a:t>The name format for images is:</a:t>
            </a:r>
            <a:r>
              <a:rPr lang="en-US" sz="3200" dirty="0" smtClean="0">
                <a:solidFill>
                  <a:srgbClr val="008000"/>
                </a:solidFill>
              </a:rPr>
              <a:t> </a:t>
            </a:r>
          </a:p>
          <a:p>
            <a:pPr lvl="2"/>
            <a:r>
              <a:rPr lang="en-US" sz="3200" dirty="0" err="1" smtClean="0">
                <a:solidFill>
                  <a:srgbClr val="3366FF"/>
                </a:solidFill>
              </a:rPr>
              <a:t>gcr.io</a:t>
            </a:r>
            <a:r>
              <a:rPr lang="en-US" sz="3200" dirty="0" smtClean="0">
                <a:solidFill>
                  <a:srgbClr val="3366FF"/>
                </a:solidFill>
              </a:rPr>
              <a:t>/&lt;</a:t>
            </a:r>
            <a:r>
              <a:rPr lang="en-US" sz="3200" dirty="0" err="1" smtClean="0">
                <a:solidFill>
                  <a:srgbClr val="3366FF"/>
                </a:solidFill>
              </a:rPr>
              <a:t>projectId</a:t>
            </a:r>
            <a:r>
              <a:rPr lang="en-US" sz="3200" dirty="0" smtClean="0">
                <a:solidFill>
                  <a:srgbClr val="3366FF"/>
                </a:solidFill>
              </a:rPr>
              <a:t>&gt;/&lt;</a:t>
            </a:r>
            <a:r>
              <a:rPr lang="en-US" sz="3200" dirty="0" err="1" smtClean="0">
                <a:solidFill>
                  <a:srgbClr val="3366FF"/>
                </a:solidFill>
              </a:rPr>
              <a:t>imagename</a:t>
            </a:r>
            <a:r>
              <a:rPr lang="en-US" sz="3200" dirty="0" smtClean="0">
                <a:solidFill>
                  <a:srgbClr val="3366FF"/>
                </a:solidFill>
              </a:rPr>
              <a:t>&gt;:&lt;tag&gt;</a:t>
            </a:r>
          </a:p>
          <a:p>
            <a:r>
              <a:rPr lang="en-US" sz="3200" dirty="0" smtClean="0"/>
              <a:t>Additional configuration, where needed, to allow the nodes to discover each other, i.e. website nodes to discover webservices  nodes</a:t>
            </a:r>
          </a:p>
          <a:p>
            <a:pPr lvl="1"/>
            <a:r>
              <a:rPr lang="en-US" sz="3200" dirty="0" smtClean="0"/>
              <a:t>DNS</a:t>
            </a:r>
          </a:p>
          <a:p>
            <a:pPr lvl="1"/>
            <a:r>
              <a:rPr lang="en-US" sz="3200" dirty="0" smtClean="0"/>
              <a:t>Or ENV variables</a:t>
            </a:r>
          </a:p>
          <a:p>
            <a:r>
              <a:rPr lang="en-US" sz="3200" dirty="0" smtClean="0"/>
              <a:t>Now we can start building the images</a:t>
            </a:r>
          </a:p>
          <a:p>
            <a:pPr marL="679262" lvl="1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18973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images: webservices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731520" y="1298576"/>
            <a:ext cx="13167360" cy="7144301"/>
          </a:xfrm>
        </p:spPr>
        <p:txBody>
          <a:bodyPr>
            <a:normAutofit/>
          </a:bodyPr>
          <a:lstStyle/>
          <a:p>
            <a:r>
              <a:rPr lang="en-US" sz="2400" dirty="0" smtClean="0"/>
              <a:t>Build webservices image:</a:t>
            </a:r>
          </a:p>
          <a:p>
            <a:pPr lvl="1"/>
            <a:r>
              <a:rPr lang="en-US" sz="2400" dirty="0" smtClean="0">
                <a:solidFill>
                  <a:srgbClr val="008000"/>
                </a:solidFill>
              </a:rPr>
              <a:t>$ </a:t>
            </a:r>
            <a:r>
              <a:rPr lang="en-US" sz="2400" dirty="0">
                <a:solidFill>
                  <a:srgbClr val="008000"/>
                </a:solidFill>
              </a:rPr>
              <a:t>docker build </a:t>
            </a:r>
            <a:r>
              <a:rPr lang="en-US" sz="2400" dirty="0">
                <a:solidFill>
                  <a:srgbClr val="008000"/>
                </a:solidFill>
              </a:rPr>
              <a:t>-</a:t>
            </a:r>
            <a:r>
              <a:rPr lang="en-US" sz="2400" dirty="0">
                <a:solidFill>
                  <a:srgbClr val="008000"/>
                </a:solidFill>
              </a:rPr>
              <a:t>t </a:t>
            </a:r>
            <a:r>
              <a:rPr lang="en-US" sz="2400" dirty="0" err="1">
                <a:solidFill>
                  <a:srgbClr val="008000"/>
                </a:solidFill>
              </a:rPr>
              <a:t>gcr</a:t>
            </a:r>
            <a:r>
              <a:rPr lang="en-US" sz="2400" dirty="0" err="1">
                <a:solidFill>
                  <a:srgbClr val="008000"/>
                </a:solidFill>
              </a:rPr>
              <a:t>.</a:t>
            </a:r>
            <a:r>
              <a:rPr lang="en-US" sz="2400" dirty="0" err="1">
                <a:solidFill>
                  <a:srgbClr val="008000"/>
                </a:solidFill>
              </a:rPr>
              <a:t>io</a:t>
            </a:r>
            <a:r>
              <a:rPr lang="en-US" sz="2400" dirty="0" smtClean="0">
                <a:solidFill>
                  <a:srgbClr val="008000"/>
                </a:solidFill>
              </a:rPr>
              <a:t>/${PROJECT_ID}/webservices-node:v0.1</a:t>
            </a:r>
            <a:r>
              <a:rPr lang="en-US" sz="2400" dirty="0">
                <a:solidFill>
                  <a:srgbClr val="008000"/>
                </a:solidFill>
              </a:rPr>
              <a:t> </a:t>
            </a:r>
            <a:r>
              <a:rPr lang="en-US" sz="2400" dirty="0" smtClean="0">
                <a:solidFill>
                  <a:srgbClr val="008000"/>
                </a:solidFill>
              </a:rPr>
              <a:t>.</a:t>
            </a:r>
          </a:p>
          <a:p>
            <a:r>
              <a:rPr lang="en-US" sz="2400" dirty="0" smtClean="0"/>
              <a:t>List your images:</a:t>
            </a:r>
          </a:p>
          <a:p>
            <a:pPr lvl="1"/>
            <a:r>
              <a:rPr lang="en-US" sz="2400" dirty="0" smtClean="0">
                <a:solidFill>
                  <a:srgbClr val="008000"/>
                </a:solidFill>
              </a:rPr>
              <a:t>$ docker images</a:t>
            </a:r>
          </a:p>
          <a:p>
            <a:r>
              <a:rPr lang="en-US" sz="2400" dirty="0" smtClean="0"/>
              <a:t>Test it locally:</a:t>
            </a:r>
          </a:p>
          <a:p>
            <a:pPr lvl="1"/>
            <a:r>
              <a:rPr lang="en-US" sz="2400" dirty="0" smtClean="0">
                <a:solidFill>
                  <a:srgbClr val="008000"/>
                </a:solidFill>
              </a:rPr>
              <a:t>$ docker </a:t>
            </a:r>
            <a:r>
              <a:rPr lang="en-US" sz="2400" dirty="0">
                <a:solidFill>
                  <a:srgbClr val="008000"/>
                </a:solidFill>
              </a:rPr>
              <a:t>run -d -P</a:t>
            </a:r>
            <a:r>
              <a:rPr lang="en-US" sz="2400" dirty="0">
                <a:solidFill>
                  <a:srgbClr val="008000"/>
                </a:solidFill>
              </a:rPr>
              <a:t> </a:t>
            </a:r>
            <a:r>
              <a:rPr lang="en-US" sz="2400" dirty="0" err="1">
                <a:solidFill>
                  <a:srgbClr val="008000"/>
                </a:solidFill>
              </a:rPr>
              <a:t>gcr</a:t>
            </a:r>
            <a:r>
              <a:rPr lang="en-US" sz="2400" dirty="0" err="1">
                <a:solidFill>
                  <a:srgbClr val="008000"/>
                </a:solidFill>
              </a:rPr>
              <a:t>.</a:t>
            </a:r>
            <a:r>
              <a:rPr lang="en-US" sz="2400" dirty="0" err="1">
                <a:solidFill>
                  <a:srgbClr val="008000"/>
                </a:solidFill>
              </a:rPr>
              <a:t>io</a:t>
            </a:r>
            <a:r>
              <a:rPr lang="en-US" sz="2400" dirty="0" smtClean="0">
                <a:solidFill>
                  <a:srgbClr val="008000"/>
                </a:solidFill>
              </a:rPr>
              <a:t>/</a:t>
            </a:r>
            <a:r>
              <a:rPr lang="en-US" sz="2400" dirty="0">
                <a:solidFill>
                  <a:srgbClr val="008000"/>
                </a:solidFill>
              </a:rPr>
              <a:t>${PROJECT_ID}</a:t>
            </a:r>
            <a:r>
              <a:rPr lang="en-US" sz="2400" dirty="0" smtClean="0">
                <a:solidFill>
                  <a:srgbClr val="008000"/>
                </a:solidFill>
              </a:rPr>
              <a:t>/webservices-node:v0.1</a:t>
            </a:r>
          </a:p>
          <a:p>
            <a:pPr lvl="1"/>
            <a:r>
              <a:rPr lang="en-US" sz="2400" dirty="0" smtClean="0">
                <a:solidFill>
                  <a:srgbClr val="008000"/>
                </a:solidFill>
              </a:rPr>
              <a:t>$ docker </a:t>
            </a:r>
            <a:r>
              <a:rPr lang="en-US" sz="2400" dirty="0" err="1" smtClean="0">
                <a:solidFill>
                  <a:srgbClr val="008000"/>
                </a:solidFill>
              </a:rPr>
              <a:t>ps</a:t>
            </a:r>
            <a:r>
              <a:rPr lang="en-US" sz="2400" dirty="0" smtClean="0">
                <a:solidFill>
                  <a:srgbClr val="008000"/>
                </a:solidFill>
              </a:rPr>
              <a:t>  </a:t>
            </a:r>
            <a:r>
              <a:rPr lang="en-US" sz="2400" dirty="0" smtClean="0">
                <a:solidFill>
                  <a:srgbClr val="393939"/>
                </a:solidFill>
              </a:rPr>
              <a:t>-- to check if container is up and running, and to get the port number</a:t>
            </a:r>
          </a:p>
          <a:p>
            <a:pPr lvl="1"/>
            <a:r>
              <a:rPr lang="en-US" sz="2400" dirty="0" smtClean="0">
                <a:solidFill>
                  <a:srgbClr val="008000"/>
                </a:solidFill>
              </a:rPr>
              <a:t>$ docker</a:t>
            </a:r>
            <a:r>
              <a:rPr lang="en-US" sz="2400" dirty="0">
                <a:solidFill>
                  <a:srgbClr val="008000"/>
                </a:solidFill>
              </a:rPr>
              <a:t>-</a:t>
            </a:r>
            <a:r>
              <a:rPr lang="en-US" sz="2400" dirty="0" smtClean="0">
                <a:solidFill>
                  <a:srgbClr val="008000"/>
                </a:solidFill>
              </a:rPr>
              <a:t>machine IP default </a:t>
            </a:r>
            <a:r>
              <a:rPr lang="en-US" sz="2400" dirty="0" smtClean="0">
                <a:solidFill>
                  <a:srgbClr val="393939"/>
                </a:solidFill>
              </a:rPr>
              <a:t>– to get the IP for docker machine, and test the webservices locally</a:t>
            </a:r>
          </a:p>
          <a:p>
            <a:r>
              <a:rPr lang="en-US" sz="2400" dirty="0" smtClean="0"/>
              <a:t>Push it to Google Cloud</a:t>
            </a:r>
          </a:p>
          <a:p>
            <a:pPr lvl="1"/>
            <a:r>
              <a:rPr lang="en-US" sz="2400" dirty="0" smtClean="0"/>
              <a:t>Check if our settings point to the right project</a:t>
            </a:r>
          </a:p>
          <a:p>
            <a:pPr lvl="2"/>
            <a:r>
              <a:rPr lang="en-US" sz="2400" dirty="0" smtClean="0">
                <a:solidFill>
                  <a:srgbClr val="008000"/>
                </a:solidFill>
              </a:rPr>
              <a:t>$ </a:t>
            </a:r>
            <a:r>
              <a:rPr lang="en-US" sz="2400" dirty="0" err="1" smtClean="0">
                <a:solidFill>
                  <a:srgbClr val="008000"/>
                </a:solidFill>
              </a:rPr>
              <a:t>gcloud</a:t>
            </a:r>
            <a:r>
              <a:rPr lang="en-US" sz="2400" dirty="0" smtClean="0">
                <a:solidFill>
                  <a:srgbClr val="008000"/>
                </a:solidFill>
              </a:rPr>
              <a:t> </a:t>
            </a:r>
            <a:r>
              <a:rPr lang="en-US" sz="2400" dirty="0" err="1" smtClean="0">
                <a:solidFill>
                  <a:srgbClr val="008000"/>
                </a:solidFill>
              </a:rPr>
              <a:t>config</a:t>
            </a:r>
            <a:r>
              <a:rPr lang="en-US" sz="2400" dirty="0" smtClean="0">
                <a:solidFill>
                  <a:srgbClr val="008000"/>
                </a:solidFill>
              </a:rPr>
              <a:t> list</a:t>
            </a:r>
          </a:p>
          <a:p>
            <a:pPr lvl="1"/>
            <a:r>
              <a:rPr lang="en-US" sz="2400" dirty="0" smtClean="0"/>
              <a:t>Push the image</a:t>
            </a:r>
          </a:p>
          <a:p>
            <a:pPr lvl="2"/>
            <a:r>
              <a:rPr lang="en-US" sz="2400" dirty="0" smtClean="0">
                <a:solidFill>
                  <a:srgbClr val="008000"/>
                </a:solidFill>
              </a:rPr>
              <a:t>$ </a:t>
            </a:r>
            <a:r>
              <a:rPr lang="en-US" sz="2400" dirty="0" err="1" smtClean="0">
                <a:solidFill>
                  <a:srgbClr val="008000"/>
                </a:solidFill>
              </a:rPr>
              <a:t>gcloud</a:t>
            </a:r>
            <a:r>
              <a:rPr lang="en-US" sz="2400" dirty="0">
                <a:solidFill>
                  <a:srgbClr val="008000"/>
                </a:solidFill>
              </a:rPr>
              <a:t> docker push </a:t>
            </a:r>
            <a:r>
              <a:rPr lang="en-US" sz="2400" dirty="0" err="1">
                <a:solidFill>
                  <a:srgbClr val="008000"/>
                </a:solidFill>
              </a:rPr>
              <a:t>gcr</a:t>
            </a:r>
            <a:r>
              <a:rPr lang="en-US" sz="2400" dirty="0" err="1">
                <a:solidFill>
                  <a:srgbClr val="008000"/>
                </a:solidFill>
              </a:rPr>
              <a:t>.</a:t>
            </a:r>
            <a:r>
              <a:rPr lang="en-US" sz="2400" dirty="0" err="1">
                <a:solidFill>
                  <a:srgbClr val="008000"/>
                </a:solidFill>
              </a:rPr>
              <a:t>io</a:t>
            </a:r>
            <a:r>
              <a:rPr lang="en-US" sz="2400" dirty="0" smtClean="0">
                <a:solidFill>
                  <a:srgbClr val="008000"/>
                </a:solidFill>
              </a:rPr>
              <a:t>/</a:t>
            </a:r>
            <a:r>
              <a:rPr lang="en-US" sz="2400" dirty="0">
                <a:solidFill>
                  <a:srgbClr val="008000"/>
                </a:solidFill>
              </a:rPr>
              <a:t>${PROJECT_ID}</a:t>
            </a:r>
            <a:r>
              <a:rPr lang="en-US" sz="2400" dirty="0" smtClean="0">
                <a:solidFill>
                  <a:srgbClr val="008000"/>
                </a:solidFill>
              </a:rPr>
              <a:t>/webservices-node:v0.1</a:t>
            </a:r>
          </a:p>
          <a:p>
            <a:pPr lvl="1"/>
            <a:r>
              <a:rPr lang="en-US" sz="2400" dirty="0" smtClean="0"/>
              <a:t>Check the Google </a:t>
            </a:r>
            <a:r>
              <a:rPr lang="en-US" sz="2400" dirty="0" err="1" smtClean="0"/>
              <a:t>Dev</a:t>
            </a:r>
            <a:r>
              <a:rPr lang="en-US" sz="2400" dirty="0" smtClean="0"/>
              <a:t> Portal if it shows the image in the repository</a:t>
            </a:r>
          </a:p>
          <a:p>
            <a:pPr lvl="2"/>
            <a:r>
              <a:rPr lang="en-US" sz="2400" dirty="0" smtClean="0"/>
              <a:t>Container Engine/ Container Registry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515183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images: website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731520" y="1298576"/>
            <a:ext cx="13167360" cy="7214854"/>
          </a:xfrm>
        </p:spPr>
        <p:txBody>
          <a:bodyPr>
            <a:noAutofit/>
          </a:bodyPr>
          <a:lstStyle/>
          <a:p>
            <a:r>
              <a:rPr lang="en-US" sz="2400" dirty="0" smtClean="0"/>
              <a:t>Build website image:</a:t>
            </a:r>
          </a:p>
          <a:p>
            <a:pPr lvl="1"/>
            <a:r>
              <a:rPr lang="en-US" sz="2400" dirty="0" smtClean="0">
                <a:solidFill>
                  <a:srgbClr val="008000"/>
                </a:solidFill>
              </a:rPr>
              <a:t>$ </a:t>
            </a:r>
            <a:r>
              <a:rPr lang="en-US" sz="2400" dirty="0">
                <a:solidFill>
                  <a:srgbClr val="008000"/>
                </a:solidFill>
              </a:rPr>
              <a:t>docker build </a:t>
            </a:r>
            <a:r>
              <a:rPr lang="en-US" sz="2400" dirty="0">
                <a:solidFill>
                  <a:srgbClr val="008000"/>
                </a:solidFill>
              </a:rPr>
              <a:t>-</a:t>
            </a:r>
            <a:r>
              <a:rPr lang="en-US" sz="2400" dirty="0">
                <a:solidFill>
                  <a:srgbClr val="008000"/>
                </a:solidFill>
              </a:rPr>
              <a:t>t </a:t>
            </a:r>
            <a:r>
              <a:rPr lang="en-US" sz="2400" dirty="0" err="1">
                <a:solidFill>
                  <a:srgbClr val="008000"/>
                </a:solidFill>
              </a:rPr>
              <a:t>gcr</a:t>
            </a:r>
            <a:r>
              <a:rPr lang="en-US" sz="2400" dirty="0" err="1">
                <a:solidFill>
                  <a:srgbClr val="008000"/>
                </a:solidFill>
              </a:rPr>
              <a:t>.</a:t>
            </a:r>
            <a:r>
              <a:rPr lang="en-US" sz="2400" dirty="0" err="1">
                <a:solidFill>
                  <a:srgbClr val="008000"/>
                </a:solidFill>
              </a:rPr>
              <a:t>io</a:t>
            </a:r>
            <a:r>
              <a:rPr lang="en-US" sz="2400" dirty="0" smtClean="0">
                <a:solidFill>
                  <a:srgbClr val="008000"/>
                </a:solidFill>
              </a:rPr>
              <a:t>/${PROJECT_ID}/website-node:v0.1</a:t>
            </a:r>
            <a:r>
              <a:rPr lang="en-US" sz="2400" dirty="0">
                <a:solidFill>
                  <a:srgbClr val="008000"/>
                </a:solidFill>
              </a:rPr>
              <a:t> </a:t>
            </a:r>
            <a:r>
              <a:rPr lang="en-US" sz="2400" dirty="0" smtClean="0">
                <a:solidFill>
                  <a:srgbClr val="008000"/>
                </a:solidFill>
              </a:rPr>
              <a:t>.</a:t>
            </a:r>
          </a:p>
          <a:p>
            <a:r>
              <a:rPr lang="en-US" sz="2400" dirty="0" smtClean="0"/>
              <a:t>List your images:</a:t>
            </a:r>
          </a:p>
          <a:p>
            <a:pPr lvl="1"/>
            <a:r>
              <a:rPr lang="en-US" sz="2400" dirty="0" smtClean="0">
                <a:solidFill>
                  <a:srgbClr val="008000"/>
                </a:solidFill>
              </a:rPr>
              <a:t>$ docker images</a:t>
            </a:r>
          </a:p>
          <a:p>
            <a:r>
              <a:rPr lang="en-US" sz="2400" dirty="0" smtClean="0"/>
              <a:t>Test it locally – (if webservices are already in the cloud, it will work – by IP)</a:t>
            </a:r>
          </a:p>
          <a:p>
            <a:pPr lvl="1"/>
            <a:r>
              <a:rPr lang="en-US" sz="2400" dirty="0" smtClean="0">
                <a:solidFill>
                  <a:srgbClr val="008000"/>
                </a:solidFill>
              </a:rPr>
              <a:t>$ docker </a:t>
            </a:r>
            <a:r>
              <a:rPr lang="en-US" sz="2400" dirty="0">
                <a:solidFill>
                  <a:srgbClr val="008000"/>
                </a:solidFill>
              </a:rPr>
              <a:t>run -d -P</a:t>
            </a:r>
            <a:r>
              <a:rPr lang="en-US" sz="2400" dirty="0">
                <a:solidFill>
                  <a:srgbClr val="008000"/>
                </a:solidFill>
              </a:rPr>
              <a:t> </a:t>
            </a:r>
            <a:r>
              <a:rPr lang="en-US" sz="2400" dirty="0" err="1">
                <a:solidFill>
                  <a:srgbClr val="008000"/>
                </a:solidFill>
              </a:rPr>
              <a:t>gcr</a:t>
            </a:r>
            <a:r>
              <a:rPr lang="en-US" sz="2400" dirty="0" err="1">
                <a:solidFill>
                  <a:srgbClr val="008000"/>
                </a:solidFill>
              </a:rPr>
              <a:t>.</a:t>
            </a:r>
            <a:r>
              <a:rPr lang="en-US" sz="2400" dirty="0" err="1">
                <a:solidFill>
                  <a:srgbClr val="008000"/>
                </a:solidFill>
              </a:rPr>
              <a:t>io</a:t>
            </a:r>
            <a:r>
              <a:rPr lang="en-US" sz="2400" dirty="0" smtClean="0">
                <a:solidFill>
                  <a:srgbClr val="008000"/>
                </a:solidFill>
              </a:rPr>
              <a:t>/</a:t>
            </a:r>
            <a:r>
              <a:rPr lang="en-US" sz="2400" dirty="0">
                <a:solidFill>
                  <a:srgbClr val="008000"/>
                </a:solidFill>
              </a:rPr>
              <a:t>${PROJECT_ID}</a:t>
            </a:r>
            <a:r>
              <a:rPr lang="en-US" sz="2400" dirty="0" smtClean="0">
                <a:solidFill>
                  <a:srgbClr val="008000"/>
                </a:solidFill>
              </a:rPr>
              <a:t>/website-node:v0.1</a:t>
            </a:r>
          </a:p>
          <a:p>
            <a:pPr lvl="1"/>
            <a:r>
              <a:rPr lang="en-US" sz="2400" dirty="0" smtClean="0">
                <a:solidFill>
                  <a:srgbClr val="008000"/>
                </a:solidFill>
              </a:rPr>
              <a:t>$ docker </a:t>
            </a:r>
            <a:r>
              <a:rPr lang="en-US" sz="2400" dirty="0" err="1" smtClean="0">
                <a:solidFill>
                  <a:srgbClr val="008000"/>
                </a:solidFill>
              </a:rPr>
              <a:t>ps</a:t>
            </a:r>
            <a:r>
              <a:rPr lang="en-US" sz="2400" dirty="0" smtClean="0">
                <a:solidFill>
                  <a:srgbClr val="008000"/>
                </a:solidFill>
              </a:rPr>
              <a:t>  </a:t>
            </a:r>
            <a:r>
              <a:rPr lang="en-US" sz="2400" dirty="0" smtClean="0">
                <a:solidFill>
                  <a:schemeClr val="accent1">
                    <a:lumMod val="25000"/>
                  </a:schemeClr>
                </a:solidFill>
              </a:rPr>
              <a:t>-- to check if container is up and running, and to get the port number</a:t>
            </a:r>
          </a:p>
          <a:p>
            <a:pPr lvl="1"/>
            <a:r>
              <a:rPr lang="en-US" sz="2400" dirty="0" smtClean="0">
                <a:solidFill>
                  <a:srgbClr val="008000"/>
                </a:solidFill>
              </a:rPr>
              <a:t>$ docker</a:t>
            </a:r>
            <a:r>
              <a:rPr lang="en-US" sz="2400" dirty="0">
                <a:solidFill>
                  <a:srgbClr val="008000"/>
                </a:solidFill>
              </a:rPr>
              <a:t>-</a:t>
            </a:r>
            <a:r>
              <a:rPr lang="en-US" sz="2400" dirty="0" smtClean="0">
                <a:solidFill>
                  <a:srgbClr val="008000"/>
                </a:solidFill>
              </a:rPr>
              <a:t>machine IP default </a:t>
            </a:r>
            <a:r>
              <a:rPr lang="en-US" sz="2400" dirty="0" smtClean="0">
                <a:solidFill>
                  <a:srgbClr val="393939"/>
                </a:solidFill>
              </a:rPr>
              <a:t>– to get the IP for docker machine, and test the website locally</a:t>
            </a:r>
          </a:p>
          <a:p>
            <a:r>
              <a:rPr lang="en-US" sz="2400" dirty="0" smtClean="0"/>
              <a:t>Push it to Google Cloud</a:t>
            </a:r>
          </a:p>
          <a:p>
            <a:pPr lvl="1"/>
            <a:r>
              <a:rPr lang="en-US" sz="2400" dirty="0" smtClean="0"/>
              <a:t>Check if our settings point to the right project</a:t>
            </a:r>
          </a:p>
          <a:p>
            <a:pPr lvl="2"/>
            <a:r>
              <a:rPr lang="en-US" sz="2400" dirty="0" smtClean="0">
                <a:solidFill>
                  <a:srgbClr val="008000"/>
                </a:solidFill>
              </a:rPr>
              <a:t>$ </a:t>
            </a:r>
            <a:r>
              <a:rPr lang="en-US" sz="2400" dirty="0" err="1" smtClean="0">
                <a:solidFill>
                  <a:srgbClr val="008000"/>
                </a:solidFill>
              </a:rPr>
              <a:t>gcloud</a:t>
            </a:r>
            <a:r>
              <a:rPr lang="en-US" sz="2400" dirty="0" smtClean="0">
                <a:solidFill>
                  <a:srgbClr val="008000"/>
                </a:solidFill>
              </a:rPr>
              <a:t> </a:t>
            </a:r>
            <a:r>
              <a:rPr lang="en-US" sz="2400" dirty="0" err="1" smtClean="0">
                <a:solidFill>
                  <a:srgbClr val="008000"/>
                </a:solidFill>
              </a:rPr>
              <a:t>config</a:t>
            </a:r>
            <a:r>
              <a:rPr lang="en-US" sz="2400" dirty="0" smtClean="0">
                <a:solidFill>
                  <a:srgbClr val="008000"/>
                </a:solidFill>
              </a:rPr>
              <a:t> list</a:t>
            </a:r>
          </a:p>
          <a:p>
            <a:pPr lvl="1"/>
            <a:r>
              <a:rPr lang="en-US" sz="2400" dirty="0" smtClean="0"/>
              <a:t>Push the image</a:t>
            </a:r>
          </a:p>
          <a:p>
            <a:pPr lvl="2"/>
            <a:r>
              <a:rPr lang="en-US" sz="2400" dirty="0" smtClean="0">
                <a:solidFill>
                  <a:srgbClr val="008000"/>
                </a:solidFill>
              </a:rPr>
              <a:t>$ </a:t>
            </a:r>
            <a:r>
              <a:rPr lang="en-US" sz="2400" dirty="0" err="1" smtClean="0">
                <a:solidFill>
                  <a:srgbClr val="008000"/>
                </a:solidFill>
              </a:rPr>
              <a:t>gcloud</a:t>
            </a:r>
            <a:r>
              <a:rPr lang="en-US" sz="2400" dirty="0">
                <a:solidFill>
                  <a:srgbClr val="008000"/>
                </a:solidFill>
              </a:rPr>
              <a:t> docker push </a:t>
            </a:r>
            <a:r>
              <a:rPr lang="en-US" sz="2400" dirty="0" err="1">
                <a:solidFill>
                  <a:srgbClr val="008000"/>
                </a:solidFill>
              </a:rPr>
              <a:t>gcr</a:t>
            </a:r>
            <a:r>
              <a:rPr lang="en-US" sz="2400" dirty="0" err="1">
                <a:solidFill>
                  <a:srgbClr val="008000"/>
                </a:solidFill>
              </a:rPr>
              <a:t>.</a:t>
            </a:r>
            <a:r>
              <a:rPr lang="en-US" sz="2400" dirty="0" err="1">
                <a:solidFill>
                  <a:srgbClr val="008000"/>
                </a:solidFill>
              </a:rPr>
              <a:t>io</a:t>
            </a:r>
            <a:r>
              <a:rPr lang="en-US" sz="2400" dirty="0" smtClean="0">
                <a:solidFill>
                  <a:srgbClr val="008000"/>
                </a:solidFill>
              </a:rPr>
              <a:t>/</a:t>
            </a:r>
            <a:r>
              <a:rPr lang="en-US" sz="2400" dirty="0">
                <a:solidFill>
                  <a:srgbClr val="008000"/>
                </a:solidFill>
              </a:rPr>
              <a:t>${PROJECT_ID}</a:t>
            </a:r>
            <a:r>
              <a:rPr lang="en-US" sz="2400" dirty="0" smtClean="0">
                <a:solidFill>
                  <a:srgbClr val="008000"/>
                </a:solidFill>
              </a:rPr>
              <a:t>/website-node:v0.1</a:t>
            </a:r>
          </a:p>
          <a:p>
            <a:pPr lvl="1"/>
            <a:r>
              <a:rPr lang="en-US" sz="2400" dirty="0" smtClean="0"/>
              <a:t>Check the Google </a:t>
            </a:r>
            <a:r>
              <a:rPr lang="en-US" sz="2400" dirty="0" err="1" smtClean="0"/>
              <a:t>Dev</a:t>
            </a:r>
            <a:r>
              <a:rPr lang="en-US" sz="2400" dirty="0" smtClean="0"/>
              <a:t> Portal if it shows the image in the repository</a:t>
            </a:r>
          </a:p>
          <a:p>
            <a:pPr lvl="2"/>
            <a:r>
              <a:rPr lang="en-US" sz="2400" dirty="0" smtClean="0"/>
              <a:t>Container Engine/ Container Registry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081235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731520" y="1890184"/>
            <a:ext cx="13167360" cy="650565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 smtClean="0"/>
              <a:t>Now, when we have all our images built and tested locally, we can start the deployment to Google cloud</a:t>
            </a:r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The process will be:</a:t>
            </a:r>
          </a:p>
          <a:p>
            <a:pPr marL="0" indent="0">
              <a:buNone/>
            </a:pPr>
            <a:endParaRPr lang="en-US" sz="2800" dirty="0" smtClean="0"/>
          </a:p>
          <a:p>
            <a:pPr>
              <a:buFont typeface="+mj-lt"/>
              <a:buAutoNum type="arabicPeriod"/>
            </a:pPr>
            <a:r>
              <a:rPr lang="en-US" sz="2800" dirty="0" smtClean="0"/>
              <a:t>Launch nodes (</a:t>
            </a:r>
            <a:r>
              <a:rPr lang="en-US" sz="2800" dirty="0" smtClean="0">
                <a:solidFill>
                  <a:srgbClr val="008000"/>
                </a:solidFill>
              </a:rPr>
              <a:t>pods</a:t>
            </a:r>
            <a:r>
              <a:rPr lang="en-US" sz="2800" dirty="0" smtClean="0"/>
              <a:t>) with our webservices nodes</a:t>
            </a:r>
          </a:p>
          <a:p>
            <a:pPr>
              <a:buFont typeface="+mj-lt"/>
              <a:buAutoNum type="arabicPeriod"/>
            </a:pPr>
            <a:r>
              <a:rPr lang="en-US" sz="2800" dirty="0" smtClean="0"/>
              <a:t>Launch load balancer for webservices (</a:t>
            </a:r>
            <a:r>
              <a:rPr lang="en-US" sz="2800" dirty="0" smtClean="0">
                <a:solidFill>
                  <a:srgbClr val="008000"/>
                </a:solidFill>
              </a:rPr>
              <a:t>service</a:t>
            </a:r>
            <a:r>
              <a:rPr lang="en-US" sz="2800" dirty="0" smtClean="0"/>
              <a:t>)</a:t>
            </a:r>
          </a:p>
          <a:p>
            <a:pPr lvl="1"/>
            <a:r>
              <a:rPr lang="en-US" sz="2800" dirty="0" smtClean="0"/>
              <a:t>Get the IP for webservices load balancer to be used to configure the website nodes (ENV variable here, but usually DNS)</a:t>
            </a:r>
          </a:p>
          <a:p>
            <a:pPr>
              <a:buFont typeface="+mj-lt"/>
              <a:buAutoNum type="arabicPeriod"/>
            </a:pPr>
            <a:r>
              <a:rPr lang="en-US" sz="2800" dirty="0" smtClean="0"/>
              <a:t>Launch nodes (</a:t>
            </a:r>
            <a:r>
              <a:rPr lang="en-US" sz="2800" dirty="0" smtClean="0">
                <a:solidFill>
                  <a:srgbClr val="008000"/>
                </a:solidFill>
              </a:rPr>
              <a:t>pods</a:t>
            </a:r>
            <a:r>
              <a:rPr lang="en-US" sz="2800" dirty="0" smtClean="0"/>
              <a:t>) with our website nodes</a:t>
            </a:r>
          </a:p>
          <a:p>
            <a:pPr>
              <a:buFont typeface="+mj-lt"/>
              <a:buAutoNum type="arabicPeriod"/>
            </a:pPr>
            <a:r>
              <a:rPr lang="en-US" sz="2800" dirty="0" smtClean="0"/>
              <a:t>Launch load balancer (</a:t>
            </a:r>
            <a:r>
              <a:rPr lang="en-US" sz="2800" dirty="0" smtClean="0">
                <a:solidFill>
                  <a:srgbClr val="008000"/>
                </a:solidFill>
              </a:rPr>
              <a:t>service</a:t>
            </a:r>
            <a:r>
              <a:rPr lang="en-US" sz="2800" dirty="0" smtClean="0"/>
              <a:t>) for website</a:t>
            </a:r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Test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026816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80959" y="373913"/>
            <a:ext cx="112306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gradFill>
                  <a:gsLst>
                    <a:gs pos="0">
                      <a:schemeClr val="tx1"/>
                    </a:gs>
                    <a:gs pos="44000">
                      <a:srgbClr val="01BBBB"/>
                    </a:gs>
                    <a:gs pos="100000">
                      <a:schemeClr val="accent4"/>
                    </a:gs>
                  </a:gsLst>
                  <a:lin ang="4800000" scaled="0"/>
                </a:gradFill>
                <a:latin typeface="Arial" pitchFamily="34" charset="0"/>
                <a:ea typeface="+mj-ea"/>
                <a:cs typeface="Arial" pitchFamily="34" charset="0"/>
              </a:rPr>
              <a:t>Deployment process visualized:</a:t>
            </a:r>
            <a:r>
              <a:rPr lang="en-US" sz="2800" b="1" dirty="0" smtClean="0">
                <a:gradFill>
                  <a:gsLst>
                    <a:gs pos="0">
                      <a:schemeClr val="tx1"/>
                    </a:gs>
                    <a:gs pos="44000">
                      <a:srgbClr val="01BBBB"/>
                    </a:gs>
                    <a:gs pos="100000">
                      <a:schemeClr val="accent4"/>
                    </a:gs>
                  </a:gsLst>
                  <a:lin ang="4800000" scaled="0"/>
                </a:gradFill>
                <a:latin typeface="Arial" pitchFamily="34" charset="0"/>
                <a:ea typeface="+mj-ea"/>
                <a:cs typeface="Arial" pitchFamily="34" charset="0"/>
              </a:rPr>
              <a:t> </a:t>
            </a:r>
            <a:endParaRPr lang="en-US" sz="2800" b="1" dirty="0">
              <a:gradFill>
                <a:gsLst>
                  <a:gs pos="0">
                    <a:schemeClr val="tx1"/>
                  </a:gs>
                  <a:gs pos="44000">
                    <a:srgbClr val="01BBBB"/>
                  </a:gs>
                  <a:gs pos="100000">
                    <a:schemeClr val="accent4"/>
                  </a:gs>
                </a:gsLst>
                <a:lin ang="4800000" scaled="0"/>
              </a:gradFill>
              <a:latin typeface="Arial" pitchFamily="34" charset="0"/>
              <a:ea typeface="+mj-ea"/>
              <a:cs typeface="Arial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alphaModFix/>
            <a:grayscl/>
          </a:blip>
          <a:stretch>
            <a:fillRect/>
          </a:stretch>
        </p:blipFill>
        <p:spPr>
          <a:xfrm>
            <a:off x="76200" y="932410"/>
            <a:ext cx="14478000" cy="7980166"/>
          </a:xfrm>
          <a:prstGeom prst="rect">
            <a:avLst/>
          </a:prstGeom>
        </p:spPr>
      </p:pic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794468087"/>
              </p:ext>
            </p:extLst>
          </p:nvPr>
        </p:nvGraphicFramePr>
        <p:xfrm>
          <a:off x="3786588" y="1610968"/>
          <a:ext cx="10301401" cy="4233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0859484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Creating Replication Controller for Webservices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731520" y="1298576"/>
            <a:ext cx="13167360" cy="7203095"/>
          </a:xfrm>
        </p:spPr>
        <p:txBody>
          <a:bodyPr>
            <a:normAutofit/>
          </a:bodyPr>
          <a:lstStyle/>
          <a:p>
            <a:r>
              <a:rPr lang="en-US" sz="2600" dirty="0" smtClean="0"/>
              <a:t>All </a:t>
            </a:r>
            <a:r>
              <a:rPr lang="en-US" sz="2600" dirty="0" err="1" smtClean="0"/>
              <a:t>kubernetes</a:t>
            </a:r>
            <a:r>
              <a:rPr lang="en-US" sz="2600" dirty="0" smtClean="0"/>
              <a:t> controllers and services files are </a:t>
            </a:r>
            <a:r>
              <a:rPr lang="en-US" sz="2600" dirty="0"/>
              <a:t>in </a:t>
            </a:r>
            <a:r>
              <a:rPr lang="en-US" sz="2600" b="1" i="1" dirty="0"/>
              <a:t>deployment/replication-controller-</a:t>
            </a:r>
            <a:r>
              <a:rPr lang="en-US" sz="2600" b="1" i="1" dirty="0" err="1"/>
              <a:t>config</a:t>
            </a:r>
            <a:r>
              <a:rPr lang="en-US" sz="2600" b="1" i="1" dirty="0"/>
              <a:t>-</a:t>
            </a:r>
            <a:r>
              <a:rPr lang="en-US" sz="2600" b="1" i="1" dirty="0" smtClean="0"/>
              <a:t>files</a:t>
            </a:r>
            <a:r>
              <a:rPr lang="en-US" sz="2600" dirty="0" smtClean="0"/>
              <a:t> folder</a:t>
            </a:r>
          </a:p>
          <a:p>
            <a:r>
              <a:rPr lang="en-US" sz="2600" dirty="0" smtClean="0"/>
              <a:t>Create webservices app </a:t>
            </a:r>
            <a:r>
              <a:rPr lang="en-US" sz="2600" b="1" dirty="0" smtClean="0">
                <a:solidFill>
                  <a:srgbClr val="FF0000"/>
                </a:solidFill>
              </a:rPr>
              <a:t>replication controller</a:t>
            </a:r>
          </a:p>
          <a:p>
            <a:pPr lvl="1"/>
            <a:r>
              <a:rPr lang="en-US" sz="2600" dirty="0" smtClean="0"/>
              <a:t>File</a:t>
            </a:r>
            <a:r>
              <a:rPr lang="en-US" sz="2600" dirty="0"/>
              <a:t>: subscriber</a:t>
            </a:r>
            <a:r>
              <a:rPr lang="en-US" sz="2600" dirty="0" smtClean="0"/>
              <a:t>-</a:t>
            </a:r>
            <a:r>
              <a:rPr lang="en-US" sz="2600" dirty="0" err="1" smtClean="0"/>
              <a:t>webservice</a:t>
            </a:r>
            <a:r>
              <a:rPr lang="en-US" sz="2600" dirty="0" smtClean="0"/>
              <a:t>-</a:t>
            </a:r>
            <a:r>
              <a:rPr lang="en-US" sz="2600" dirty="0" err="1" smtClean="0"/>
              <a:t>controller.json</a:t>
            </a:r>
            <a:r>
              <a:rPr lang="en-US" sz="2600" dirty="0" smtClean="0"/>
              <a:t>:</a:t>
            </a:r>
          </a:p>
          <a:p>
            <a:pPr lvl="2"/>
            <a:r>
              <a:rPr lang="en-US" sz="2600" dirty="0" smtClean="0"/>
              <a:t>Update the controller file to have the correct image name (no more ${PROJECT_ID}):</a:t>
            </a:r>
          </a:p>
          <a:p>
            <a:pPr lvl="3"/>
            <a:r>
              <a:rPr lang="en-US" sz="2600" dirty="0" smtClean="0">
                <a:solidFill>
                  <a:srgbClr val="3366FF"/>
                </a:solidFill>
              </a:rPr>
              <a:t>“</a:t>
            </a:r>
            <a:r>
              <a:rPr lang="en-US" sz="2600" dirty="0" err="1" smtClean="0">
                <a:solidFill>
                  <a:srgbClr val="3366FF"/>
                </a:solidFill>
              </a:rPr>
              <a:t>gcr.io</a:t>
            </a:r>
            <a:r>
              <a:rPr lang="en-US" sz="2600" dirty="0">
                <a:solidFill>
                  <a:srgbClr val="3366FF"/>
                </a:solidFill>
              </a:rPr>
              <a:t>/subscribers</a:t>
            </a:r>
            <a:r>
              <a:rPr lang="en-US" sz="2600" dirty="0" smtClean="0">
                <a:solidFill>
                  <a:srgbClr val="3366FF"/>
                </a:solidFill>
              </a:rPr>
              <a:t>-XXXX/webservices-node:v0.1”</a:t>
            </a:r>
          </a:p>
          <a:p>
            <a:pPr lvl="1"/>
            <a:r>
              <a:rPr lang="en-US" sz="2600" dirty="0" smtClean="0"/>
              <a:t>Command:</a:t>
            </a:r>
          </a:p>
          <a:p>
            <a:pPr lvl="2"/>
            <a:r>
              <a:rPr lang="en-US" sz="2600" dirty="0" smtClean="0">
                <a:solidFill>
                  <a:srgbClr val="008000"/>
                </a:solidFill>
              </a:rPr>
              <a:t>$ </a:t>
            </a:r>
            <a:r>
              <a:rPr lang="en-US" sz="2600" dirty="0" err="1" smtClean="0">
                <a:solidFill>
                  <a:srgbClr val="008000"/>
                </a:solidFill>
              </a:rPr>
              <a:t>kubectl</a:t>
            </a:r>
            <a:r>
              <a:rPr lang="en-US" sz="2600" dirty="0">
                <a:solidFill>
                  <a:srgbClr val="008000"/>
                </a:solidFill>
              </a:rPr>
              <a:t> create -f subscriber</a:t>
            </a:r>
            <a:r>
              <a:rPr lang="en-US" sz="2600" dirty="0" smtClean="0">
                <a:solidFill>
                  <a:srgbClr val="008000"/>
                </a:solidFill>
              </a:rPr>
              <a:t>-webservices-</a:t>
            </a:r>
            <a:r>
              <a:rPr lang="en-US" sz="2600" dirty="0" err="1" smtClean="0">
                <a:solidFill>
                  <a:srgbClr val="008000"/>
                </a:solidFill>
              </a:rPr>
              <a:t>controller.json</a:t>
            </a:r>
            <a:endParaRPr lang="en-US" sz="2600" dirty="0" smtClean="0">
              <a:solidFill>
                <a:srgbClr val="008000"/>
              </a:solidFill>
            </a:endParaRPr>
          </a:p>
          <a:p>
            <a:pPr lvl="1"/>
            <a:r>
              <a:rPr lang="en-US" sz="2600" dirty="0" smtClean="0">
                <a:solidFill>
                  <a:schemeClr val="tx1"/>
                </a:solidFill>
              </a:rPr>
              <a:t>View nodes:</a:t>
            </a:r>
          </a:p>
          <a:p>
            <a:pPr lvl="2"/>
            <a:r>
              <a:rPr lang="en-US" sz="2600" dirty="0" smtClean="0">
                <a:solidFill>
                  <a:srgbClr val="008000"/>
                </a:solidFill>
              </a:rPr>
              <a:t>$ </a:t>
            </a:r>
            <a:r>
              <a:rPr lang="en-US" sz="2600" dirty="0" err="1" smtClean="0">
                <a:solidFill>
                  <a:srgbClr val="008000"/>
                </a:solidFill>
              </a:rPr>
              <a:t>kubectl</a:t>
            </a:r>
            <a:r>
              <a:rPr lang="en-US" sz="2600" dirty="0" smtClean="0">
                <a:solidFill>
                  <a:srgbClr val="008000"/>
                </a:solidFill>
              </a:rPr>
              <a:t> get pods</a:t>
            </a:r>
          </a:p>
          <a:p>
            <a:pPr marL="0" indent="0">
              <a:buNone/>
            </a:pPr>
            <a:endParaRPr lang="en-US" sz="2600" dirty="0" smtClean="0">
              <a:solidFill>
                <a:srgbClr val="3366FF"/>
              </a:solidFill>
            </a:endParaRPr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962297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</a:t>
            </a:r>
            <a:r>
              <a:rPr lang="en-US" dirty="0" smtClean="0"/>
              <a:t>. Creating Services (Load balancer) for Webservices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731520" y="1298576"/>
            <a:ext cx="13167360" cy="7203095"/>
          </a:xfrm>
        </p:spPr>
        <p:txBody>
          <a:bodyPr>
            <a:normAutofit/>
          </a:bodyPr>
          <a:lstStyle/>
          <a:p>
            <a:r>
              <a:rPr lang="en-US" sz="2600" dirty="0" smtClean="0"/>
              <a:t>All </a:t>
            </a:r>
            <a:r>
              <a:rPr lang="en-US" sz="2600" dirty="0" err="1" smtClean="0"/>
              <a:t>kubernetes</a:t>
            </a:r>
            <a:r>
              <a:rPr lang="en-US" sz="2600" dirty="0" smtClean="0"/>
              <a:t> controllers and services files are </a:t>
            </a:r>
            <a:r>
              <a:rPr lang="en-US" sz="2600" dirty="0"/>
              <a:t>in </a:t>
            </a:r>
            <a:r>
              <a:rPr lang="en-US" sz="2600" b="1" i="1" dirty="0"/>
              <a:t>deployment/replication-controller-</a:t>
            </a:r>
            <a:r>
              <a:rPr lang="en-US" sz="2600" b="1" i="1" dirty="0" err="1"/>
              <a:t>config</a:t>
            </a:r>
            <a:r>
              <a:rPr lang="en-US" sz="2600" b="1" i="1" dirty="0"/>
              <a:t>-</a:t>
            </a:r>
            <a:r>
              <a:rPr lang="en-US" sz="2600" b="1" i="1" dirty="0" smtClean="0"/>
              <a:t>files</a:t>
            </a:r>
            <a:r>
              <a:rPr lang="en-US" sz="2600" dirty="0" smtClean="0"/>
              <a:t> folder</a:t>
            </a:r>
          </a:p>
          <a:p>
            <a:r>
              <a:rPr lang="en-US" sz="2600" dirty="0" smtClean="0"/>
              <a:t>Create </a:t>
            </a:r>
            <a:r>
              <a:rPr lang="en-US" sz="2600" b="1" dirty="0" smtClean="0">
                <a:solidFill>
                  <a:srgbClr val="FF0000"/>
                </a:solidFill>
              </a:rPr>
              <a:t>services</a:t>
            </a:r>
            <a:r>
              <a:rPr lang="en-US" sz="2600" dirty="0" smtClean="0">
                <a:solidFill>
                  <a:srgbClr val="FF0000"/>
                </a:solidFill>
              </a:rPr>
              <a:t> </a:t>
            </a:r>
            <a:r>
              <a:rPr lang="en-US" sz="2600" dirty="0" smtClean="0"/>
              <a:t>(</a:t>
            </a:r>
            <a:r>
              <a:rPr lang="en-US" sz="2600" dirty="0" err="1" smtClean="0"/>
              <a:t>LoadBalancer</a:t>
            </a:r>
            <a:r>
              <a:rPr lang="en-US" sz="2600" dirty="0" smtClean="0"/>
              <a:t>) for webservices app nodes (pods):</a:t>
            </a:r>
          </a:p>
          <a:p>
            <a:pPr lvl="1"/>
            <a:r>
              <a:rPr lang="en-US" sz="2600" dirty="0" smtClean="0"/>
              <a:t>File: subscriber-website-</a:t>
            </a:r>
            <a:r>
              <a:rPr lang="en-US" sz="2600" dirty="0" err="1" smtClean="0"/>
              <a:t>service.json</a:t>
            </a:r>
            <a:endParaRPr lang="en-US" sz="2600" dirty="0" smtClean="0"/>
          </a:p>
          <a:p>
            <a:pPr lvl="1"/>
            <a:r>
              <a:rPr lang="en-US" sz="2600" dirty="0" smtClean="0"/>
              <a:t>Command:</a:t>
            </a:r>
          </a:p>
          <a:p>
            <a:pPr lvl="2"/>
            <a:r>
              <a:rPr lang="en-US" sz="2600" dirty="0" smtClean="0">
                <a:solidFill>
                  <a:srgbClr val="008000"/>
                </a:solidFill>
              </a:rPr>
              <a:t>$ </a:t>
            </a:r>
            <a:r>
              <a:rPr lang="en-US" sz="2600" dirty="0" err="1" smtClean="0">
                <a:solidFill>
                  <a:srgbClr val="008000"/>
                </a:solidFill>
              </a:rPr>
              <a:t>kubectl</a:t>
            </a:r>
            <a:r>
              <a:rPr lang="en-US" sz="2600" dirty="0" smtClean="0">
                <a:solidFill>
                  <a:srgbClr val="008000"/>
                </a:solidFill>
              </a:rPr>
              <a:t> create -f subscriber-website-</a:t>
            </a:r>
            <a:r>
              <a:rPr lang="en-US" sz="2600" dirty="0" err="1" smtClean="0">
                <a:solidFill>
                  <a:srgbClr val="008000"/>
                </a:solidFill>
              </a:rPr>
              <a:t>service.json</a:t>
            </a:r>
            <a:endParaRPr lang="en-US" sz="2600" dirty="0" smtClean="0">
              <a:solidFill>
                <a:srgbClr val="008000"/>
              </a:solidFill>
            </a:endParaRPr>
          </a:p>
          <a:p>
            <a:pPr lvl="1"/>
            <a:r>
              <a:rPr lang="en-US" sz="2600" dirty="0" smtClean="0">
                <a:solidFill>
                  <a:schemeClr val="tx1"/>
                </a:solidFill>
              </a:rPr>
              <a:t>View service:</a:t>
            </a:r>
          </a:p>
          <a:p>
            <a:pPr lvl="2"/>
            <a:r>
              <a:rPr lang="en-US" sz="2600" dirty="0" smtClean="0">
                <a:solidFill>
                  <a:srgbClr val="008000"/>
                </a:solidFill>
              </a:rPr>
              <a:t>$ </a:t>
            </a:r>
            <a:r>
              <a:rPr lang="en-US" sz="2600" dirty="0" err="1" smtClean="0">
                <a:solidFill>
                  <a:srgbClr val="008000"/>
                </a:solidFill>
              </a:rPr>
              <a:t>kubectl</a:t>
            </a:r>
            <a:r>
              <a:rPr lang="en-US" sz="2600" dirty="0" smtClean="0">
                <a:solidFill>
                  <a:srgbClr val="008000"/>
                </a:solidFill>
              </a:rPr>
              <a:t> get services</a:t>
            </a:r>
          </a:p>
          <a:p>
            <a:r>
              <a:rPr lang="en-US" sz="2600" dirty="0" smtClean="0"/>
              <a:t>Get IP address for the load balancer for website App Service (load balancer):</a:t>
            </a:r>
          </a:p>
          <a:p>
            <a:pPr lvl="1"/>
            <a:r>
              <a:rPr lang="en-US" sz="2600" dirty="0" smtClean="0">
                <a:solidFill>
                  <a:srgbClr val="008000"/>
                </a:solidFill>
              </a:rPr>
              <a:t>$ </a:t>
            </a:r>
            <a:r>
              <a:rPr lang="en-US" sz="2600" dirty="0" err="1" smtClean="0">
                <a:solidFill>
                  <a:srgbClr val="008000"/>
                </a:solidFill>
              </a:rPr>
              <a:t>kubectl</a:t>
            </a:r>
            <a:r>
              <a:rPr lang="en-US" sz="2600" dirty="0" smtClean="0">
                <a:solidFill>
                  <a:srgbClr val="008000"/>
                </a:solidFill>
              </a:rPr>
              <a:t> get services</a:t>
            </a:r>
          </a:p>
          <a:p>
            <a:pPr lvl="1"/>
            <a:r>
              <a:rPr lang="en-US" sz="2600" dirty="0" smtClean="0">
                <a:solidFill>
                  <a:schemeClr val="tx1"/>
                </a:solidFill>
                <a:latin typeface="Arial"/>
                <a:cs typeface="Arial"/>
              </a:rPr>
              <a:t>i.e.: 104.197.141.51</a:t>
            </a:r>
          </a:p>
          <a:p>
            <a:r>
              <a:rPr lang="en-US" sz="2600" dirty="0" smtClean="0"/>
              <a:t>Test services, i.e.:</a:t>
            </a:r>
          </a:p>
          <a:p>
            <a:pPr lvl="1"/>
            <a:r>
              <a:rPr lang="en-US" sz="2600" dirty="0" smtClean="0">
                <a:solidFill>
                  <a:srgbClr val="3366FF"/>
                </a:solidFill>
              </a:rPr>
              <a:t>http://104.197.141.51/subscriber</a:t>
            </a:r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50154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80959" y="560176"/>
            <a:ext cx="112306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gradFill>
                  <a:gsLst>
                    <a:gs pos="0">
                      <a:schemeClr val="tx1"/>
                    </a:gs>
                    <a:gs pos="44000">
                      <a:srgbClr val="01BBBB"/>
                    </a:gs>
                    <a:gs pos="100000">
                      <a:schemeClr val="accent4"/>
                    </a:gs>
                  </a:gsLst>
                  <a:lin ang="4800000" scaled="0"/>
                </a:gradFill>
                <a:latin typeface="Arial" pitchFamily="34" charset="0"/>
                <a:ea typeface="+mj-ea"/>
                <a:cs typeface="Arial" pitchFamily="34" charset="0"/>
              </a:rPr>
              <a:t>Intro</a:t>
            </a:r>
            <a:endParaRPr lang="en-US" sz="2800" b="1" dirty="0">
              <a:gradFill>
                <a:gsLst>
                  <a:gs pos="0">
                    <a:schemeClr val="tx1"/>
                  </a:gs>
                  <a:gs pos="44000">
                    <a:srgbClr val="01BBBB"/>
                  </a:gs>
                  <a:gs pos="100000">
                    <a:schemeClr val="accent4"/>
                  </a:gs>
                </a:gsLst>
                <a:lin ang="4800000" scaled="0"/>
              </a:gradFill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80959" y="1083691"/>
            <a:ext cx="11206890" cy="6740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/>
              <a:buChar char="•"/>
            </a:pPr>
            <a:r>
              <a:rPr lang="en-US" sz="3600" dirty="0" smtClean="0"/>
              <a:t>Docker</a:t>
            </a:r>
            <a:r>
              <a:rPr lang="en-US" sz="3600" dirty="0"/>
              <a:t>/Kubernetes intro, and the project description</a:t>
            </a:r>
          </a:p>
          <a:p>
            <a:pPr marL="571500" indent="-571500">
              <a:buFont typeface="Arial"/>
              <a:buChar char="•"/>
            </a:pPr>
            <a:r>
              <a:rPr lang="en-US" sz="3600" dirty="0" smtClean="0"/>
              <a:t>Docker </a:t>
            </a:r>
            <a:r>
              <a:rPr lang="en-US" sz="3600" dirty="0"/>
              <a:t>and Google Container engine quick overview</a:t>
            </a:r>
          </a:p>
          <a:p>
            <a:pPr marL="1250762" lvl="1" indent="-571500">
              <a:buFont typeface="Arial"/>
              <a:buChar char="•"/>
            </a:pPr>
            <a:r>
              <a:rPr lang="en-US" sz="3600" dirty="0"/>
              <a:t>Docker - shipping container</a:t>
            </a:r>
          </a:p>
          <a:p>
            <a:pPr marL="1250762" lvl="1" indent="-571500">
              <a:buFont typeface="Arial"/>
              <a:buChar char="•"/>
            </a:pPr>
            <a:r>
              <a:rPr lang="en-US" sz="3600" dirty="0"/>
              <a:t>Google Container Engine - Kubernetes </a:t>
            </a:r>
          </a:p>
          <a:p>
            <a:pPr marL="571500" indent="-571500">
              <a:buFont typeface="Arial"/>
              <a:buChar char="•"/>
            </a:pPr>
            <a:r>
              <a:rPr lang="en-US" sz="3600" dirty="0"/>
              <a:t>What the demo will be about</a:t>
            </a:r>
            <a:r>
              <a:rPr lang="en-US" sz="3600" dirty="0" smtClean="0"/>
              <a:t>:</a:t>
            </a:r>
          </a:p>
          <a:p>
            <a:pPr marL="1250762" lvl="1" indent="-571500">
              <a:buFont typeface="Arial"/>
              <a:buChar char="•"/>
            </a:pPr>
            <a:r>
              <a:rPr lang="en-US" sz="3600" dirty="0" smtClean="0"/>
              <a:t>Google Cloud Project Setup</a:t>
            </a:r>
          </a:p>
          <a:p>
            <a:pPr marL="1250762" lvl="1" indent="-571500">
              <a:buFont typeface="Arial"/>
              <a:buChar char="•"/>
            </a:pPr>
            <a:r>
              <a:rPr lang="en-US" sz="3600" dirty="0" smtClean="0"/>
              <a:t>Google tools install and setup</a:t>
            </a:r>
          </a:p>
          <a:p>
            <a:pPr marL="1250762" lvl="1" indent="-571500">
              <a:buFont typeface="Arial"/>
              <a:buChar char="•"/>
            </a:pPr>
            <a:r>
              <a:rPr lang="en-US" sz="3600" dirty="0" smtClean="0"/>
              <a:t>Build, test, push Docker images</a:t>
            </a:r>
          </a:p>
          <a:p>
            <a:pPr marL="1250762" lvl="1" indent="-571500">
              <a:buFont typeface="Arial"/>
              <a:buChar char="•"/>
            </a:pPr>
            <a:r>
              <a:rPr lang="en-US" sz="3600" dirty="0" smtClean="0"/>
              <a:t>Launch of the App in the Google Cloud</a:t>
            </a:r>
            <a:endParaRPr lang="en-US" sz="3600" dirty="0"/>
          </a:p>
          <a:p>
            <a:pPr marL="571500" indent="-571500">
              <a:buFont typeface="Arial"/>
              <a:buChar char="•"/>
            </a:pPr>
            <a:r>
              <a:rPr lang="en-US" sz="3600" dirty="0" smtClean="0"/>
              <a:t>Q</a:t>
            </a:r>
            <a:r>
              <a:rPr lang="en-US" sz="3600" dirty="0"/>
              <a:t>&amp;A </a:t>
            </a:r>
          </a:p>
        </p:txBody>
      </p:sp>
    </p:spTree>
    <p:extLst>
      <p:ext uri="{BB962C8B-B14F-4D97-AF65-F5344CB8AC3E}">
        <p14:creationId xmlns:p14="http://schemas.microsoft.com/office/powerpoint/2010/main" val="30900152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Creating Replication Controller for Website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731520" y="1298576"/>
            <a:ext cx="13167360" cy="7085506"/>
          </a:xfrm>
        </p:spPr>
        <p:txBody>
          <a:bodyPr>
            <a:normAutofit/>
          </a:bodyPr>
          <a:lstStyle/>
          <a:p>
            <a:r>
              <a:rPr lang="en-US" sz="3100" dirty="0" smtClean="0"/>
              <a:t>All </a:t>
            </a:r>
            <a:r>
              <a:rPr lang="en-US" sz="3100" dirty="0" err="1" smtClean="0"/>
              <a:t>kubernetes</a:t>
            </a:r>
            <a:r>
              <a:rPr lang="en-US" sz="3100" dirty="0" smtClean="0"/>
              <a:t> controllers and services files are </a:t>
            </a:r>
            <a:r>
              <a:rPr lang="en-US" sz="3100" dirty="0"/>
              <a:t>in </a:t>
            </a:r>
            <a:r>
              <a:rPr lang="en-US" sz="3100" b="1" i="1" dirty="0"/>
              <a:t>deployment/replication-controller-</a:t>
            </a:r>
            <a:r>
              <a:rPr lang="en-US" sz="3100" b="1" i="1" dirty="0" err="1"/>
              <a:t>config</a:t>
            </a:r>
            <a:r>
              <a:rPr lang="en-US" sz="3100" b="1" i="1" dirty="0"/>
              <a:t>-</a:t>
            </a:r>
            <a:r>
              <a:rPr lang="en-US" sz="3100" b="1" i="1" dirty="0" smtClean="0"/>
              <a:t>files</a:t>
            </a:r>
            <a:r>
              <a:rPr lang="en-US" sz="3100" dirty="0" smtClean="0"/>
              <a:t> folder</a:t>
            </a:r>
          </a:p>
          <a:p>
            <a:r>
              <a:rPr lang="en-US" sz="3100" dirty="0" smtClean="0"/>
              <a:t>Create website app </a:t>
            </a:r>
            <a:r>
              <a:rPr lang="en-US" sz="3100" b="1" dirty="0" smtClean="0">
                <a:solidFill>
                  <a:srgbClr val="FF0000"/>
                </a:solidFill>
              </a:rPr>
              <a:t>replication controller</a:t>
            </a:r>
          </a:p>
          <a:p>
            <a:pPr lvl="1"/>
            <a:r>
              <a:rPr lang="en-US" sz="3100" dirty="0" smtClean="0"/>
              <a:t>File</a:t>
            </a:r>
            <a:r>
              <a:rPr lang="en-US" sz="3100" dirty="0"/>
              <a:t>: </a:t>
            </a:r>
            <a:r>
              <a:rPr lang="en-US" sz="3100" dirty="0">
                <a:solidFill>
                  <a:srgbClr val="3366FF"/>
                </a:solidFill>
              </a:rPr>
              <a:t>subscriber</a:t>
            </a:r>
            <a:r>
              <a:rPr lang="en-US" sz="3100" dirty="0" smtClean="0">
                <a:solidFill>
                  <a:srgbClr val="3366FF"/>
                </a:solidFill>
              </a:rPr>
              <a:t>-website-</a:t>
            </a:r>
            <a:r>
              <a:rPr lang="en-US" sz="3100" dirty="0" err="1" smtClean="0">
                <a:solidFill>
                  <a:srgbClr val="3366FF"/>
                </a:solidFill>
              </a:rPr>
              <a:t>controller.json</a:t>
            </a:r>
            <a:endParaRPr lang="en-US" sz="3100" dirty="0" smtClean="0">
              <a:solidFill>
                <a:srgbClr val="3366FF"/>
              </a:solidFill>
            </a:endParaRPr>
          </a:p>
          <a:p>
            <a:pPr lvl="2"/>
            <a:r>
              <a:rPr lang="en-US" sz="3100" dirty="0" smtClean="0"/>
              <a:t>Update the controller file to have the correct image name (no more ${PROJECT_ID}):</a:t>
            </a:r>
          </a:p>
          <a:p>
            <a:pPr lvl="3"/>
            <a:r>
              <a:rPr lang="en-US" sz="3100" dirty="0" smtClean="0">
                <a:solidFill>
                  <a:srgbClr val="3366FF"/>
                </a:solidFill>
              </a:rPr>
              <a:t>“</a:t>
            </a:r>
            <a:r>
              <a:rPr lang="en-US" sz="3100" dirty="0" err="1" smtClean="0">
                <a:solidFill>
                  <a:srgbClr val="3366FF"/>
                </a:solidFill>
              </a:rPr>
              <a:t>gcr.io</a:t>
            </a:r>
            <a:r>
              <a:rPr lang="en-US" sz="3100" dirty="0">
                <a:solidFill>
                  <a:srgbClr val="3366FF"/>
                </a:solidFill>
              </a:rPr>
              <a:t>/subscribers</a:t>
            </a:r>
            <a:r>
              <a:rPr lang="en-US" sz="3100" dirty="0" smtClean="0">
                <a:solidFill>
                  <a:srgbClr val="3366FF"/>
                </a:solidFill>
              </a:rPr>
              <a:t>-XXXX/website-node:v0.1”</a:t>
            </a:r>
          </a:p>
          <a:p>
            <a:pPr lvl="2"/>
            <a:r>
              <a:rPr lang="en-US" sz="3100" dirty="0"/>
              <a:t>Pass the IP address for the web services Services Load Balancer into Pods images as </a:t>
            </a:r>
            <a:r>
              <a:rPr lang="en-US" sz="3100" dirty="0" err="1"/>
              <a:t>Env</a:t>
            </a:r>
            <a:r>
              <a:rPr lang="en-US" sz="3100" dirty="0"/>
              <a:t> </a:t>
            </a:r>
            <a:r>
              <a:rPr lang="en-US" sz="3100" dirty="0" err="1" smtClean="0"/>
              <a:t>Var</a:t>
            </a:r>
            <a:endParaRPr lang="en-US" sz="3100" dirty="0"/>
          </a:p>
          <a:p>
            <a:pPr lvl="1"/>
            <a:r>
              <a:rPr lang="en-US" sz="3100" dirty="0" smtClean="0"/>
              <a:t>Command:</a:t>
            </a:r>
          </a:p>
          <a:p>
            <a:pPr lvl="2"/>
            <a:r>
              <a:rPr lang="en-US" sz="3100" dirty="0" smtClean="0">
                <a:solidFill>
                  <a:srgbClr val="008000"/>
                </a:solidFill>
              </a:rPr>
              <a:t>$ </a:t>
            </a:r>
            <a:r>
              <a:rPr lang="en-US" sz="3100" dirty="0" err="1" smtClean="0">
                <a:solidFill>
                  <a:srgbClr val="008000"/>
                </a:solidFill>
              </a:rPr>
              <a:t>kubectl</a:t>
            </a:r>
            <a:r>
              <a:rPr lang="en-US" sz="3100" dirty="0">
                <a:solidFill>
                  <a:srgbClr val="008000"/>
                </a:solidFill>
              </a:rPr>
              <a:t> create -f subscriber</a:t>
            </a:r>
            <a:r>
              <a:rPr lang="en-US" sz="3100" dirty="0" smtClean="0">
                <a:solidFill>
                  <a:srgbClr val="008000"/>
                </a:solidFill>
              </a:rPr>
              <a:t>-website-</a:t>
            </a:r>
            <a:r>
              <a:rPr lang="en-US" sz="3100" dirty="0" err="1" smtClean="0">
                <a:solidFill>
                  <a:srgbClr val="008000"/>
                </a:solidFill>
              </a:rPr>
              <a:t>controller.json</a:t>
            </a:r>
            <a:endParaRPr lang="en-US" sz="3100" dirty="0" smtClean="0">
              <a:solidFill>
                <a:srgbClr val="008000"/>
              </a:solidFill>
            </a:endParaRPr>
          </a:p>
          <a:p>
            <a:pPr lvl="1"/>
            <a:r>
              <a:rPr lang="en-US" sz="3100" dirty="0">
                <a:solidFill>
                  <a:schemeClr val="tx1"/>
                </a:solidFill>
              </a:rPr>
              <a:t>View nodes:</a:t>
            </a:r>
          </a:p>
          <a:p>
            <a:pPr lvl="2"/>
            <a:r>
              <a:rPr lang="en-US" sz="3100" dirty="0">
                <a:solidFill>
                  <a:srgbClr val="008000"/>
                </a:solidFill>
              </a:rPr>
              <a:t>$ </a:t>
            </a:r>
            <a:r>
              <a:rPr lang="en-US" sz="3100" dirty="0" err="1">
                <a:solidFill>
                  <a:srgbClr val="008000"/>
                </a:solidFill>
              </a:rPr>
              <a:t>kubectl</a:t>
            </a:r>
            <a:r>
              <a:rPr lang="en-US" sz="3100" dirty="0">
                <a:solidFill>
                  <a:srgbClr val="008000"/>
                </a:solidFill>
              </a:rPr>
              <a:t> get </a:t>
            </a:r>
            <a:r>
              <a:rPr lang="en-US" sz="3100" dirty="0" smtClean="0">
                <a:solidFill>
                  <a:srgbClr val="008000"/>
                </a:solidFill>
              </a:rPr>
              <a:t>pods</a:t>
            </a:r>
          </a:p>
        </p:txBody>
      </p:sp>
    </p:spTree>
    <p:extLst>
      <p:ext uri="{BB962C8B-B14F-4D97-AF65-F5344CB8AC3E}">
        <p14:creationId xmlns:p14="http://schemas.microsoft.com/office/powerpoint/2010/main" val="17472837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</a:t>
            </a:r>
            <a:r>
              <a:rPr lang="en-US" dirty="0" smtClean="0"/>
              <a:t>. Creating Services (Load Balancer) for Website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731520" y="1298576"/>
            <a:ext cx="13167360" cy="7085506"/>
          </a:xfrm>
        </p:spPr>
        <p:txBody>
          <a:bodyPr>
            <a:normAutofit fontScale="92500" lnSpcReduction="10000"/>
          </a:bodyPr>
          <a:lstStyle/>
          <a:p>
            <a:r>
              <a:rPr lang="en-US" sz="3100" dirty="0" smtClean="0"/>
              <a:t>All </a:t>
            </a:r>
            <a:r>
              <a:rPr lang="en-US" sz="3100" dirty="0" err="1" smtClean="0"/>
              <a:t>kubernetes</a:t>
            </a:r>
            <a:r>
              <a:rPr lang="en-US" sz="3100" dirty="0" smtClean="0"/>
              <a:t> controllers and services files are </a:t>
            </a:r>
            <a:r>
              <a:rPr lang="en-US" sz="3100" dirty="0"/>
              <a:t>in </a:t>
            </a:r>
            <a:r>
              <a:rPr lang="en-US" sz="3100" b="1" i="1" dirty="0"/>
              <a:t>deployment/replication-controller-</a:t>
            </a:r>
            <a:r>
              <a:rPr lang="en-US" sz="3100" b="1" i="1" dirty="0" err="1"/>
              <a:t>config</a:t>
            </a:r>
            <a:r>
              <a:rPr lang="en-US" sz="3100" b="1" i="1" dirty="0"/>
              <a:t>-</a:t>
            </a:r>
            <a:r>
              <a:rPr lang="en-US" sz="3100" b="1" i="1" dirty="0" smtClean="0"/>
              <a:t>files</a:t>
            </a:r>
            <a:r>
              <a:rPr lang="en-US" sz="3100" dirty="0" smtClean="0"/>
              <a:t> folder</a:t>
            </a:r>
          </a:p>
          <a:p>
            <a:r>
              <a:rPr lang="en-US" sz="3100" dirty="0" smtClean="0"/>
              <a:t>Create </a:t>
            </a:r>
            <a:r>
              <a:rPr lang="en-US" sz="3100" b="1" dirty="0" smtClean="0">
                <a:solidFill>
                  <a:srgbClr val="FF0000"/>
                </a:solidFill>
              </a:rPr>
              <a:t>services</a:t>
            </a:r>
            <a:r>
              <a:rPr lang="en-US" sz="3100" dirty="0" smtClean="0">
                <a:solidFill>
                  <a:srgbClr val="FF0000"/>
                </a:solidFill>
              </a:rPr>
              <a:t> </a:t>
            </a:r>
            <a:r>
              <a:rPr lang="en-US" sz="3100" dirty="0" smtClean="0"/>
              <a:t>(</a:t>
            </a:r>
            <a:r>
              <a:rPr lang="en-US" sz="3100" dirty="0" err="1" smtClean="0"/>
              <a:t>LoadBalancer</a:t>
            </a:r>
            <a:r>
              <a:rPr lang="en-US" sz="3100" dirty="0" smtClean="0"/>
              <a:t>) for website app:</a:t>
            </a:r>
          </a:p>
          <a:p>
            <a:pPr lvl="1"/>
            <a:r>
              <a:rPr lang="en-US" sz="3100" dirty="0"/>
              <a:t>F</a:t>
            </a:r>
            <a:r>
              <a:rPr lang="en-US" sz="3100" dirty="0" smtClean="0"/>
              <a:t>ile: subscriber-website-</a:t>
            </a:r>
            <a:r>
              <a:rPr lang="en-US" sz="3100" dirty="0" err="1"/>
              <a:t>service.json</a:t>
            </a:r>
            <a:endParaRPr lang="en-US" sz="3100" dirty="0"/>
          </a:p>
          <a:p>
            <a:pPr lvl="1"/>
            <a:r>
              <a:rPr lang="en-US" sz="3100" dirty="0"/>
              <a:t>C</a:t>
            </a:r>
            <a:r>
              <a:rPr lang="en-US" sz="3100" dirty="0" smtClean="0"/>
              <a:t>ommand</a:t>
            </a:r>
            <a:r>
              <a:rPr lang="en-US" sz="3100" dirty="0"/>
              <a:t>:</a:t>
            </a:r>
          </a:p>
          <a:p>
            <a:pPr lvl="2"/>
            <a:r>
              <a:rPr lang="en-US" sz="3100" dirty="0" smtClean="0">
                <a:solidFill>
                  <a:srgbClr val="008000"/>
                </a:solidFill>
              </a:rPr>
              <a:t>$ </a:t>
            </a:r>
            <a:r>
              <a:rPr lang="en-US" sz="3100" dirty="0" err="1" smtClean="0">
                <a:solidFill>
                  <a:srgbClr val="008000"/>
                </a:solidFill>
              </a:rPr>
              <a:t>kubectl</a:t>
            </a:r>
            <a:r>
              <a:rPr lang="en-US" sz="3100" dirty="0" smtClean="0">
                <a:solidFill>
                  <a:srgbClr val="008000"/>
                </a:solidFill>
              </a:rPr>
              <a:t> </a:t>
            </a:r>
            <a:r>
              <a:rPr lang="en-US" sz="3100" dirty="0">
                <a:solidFill>
                  <a:srgbClr val="008000"/>
                </a:solidFill>
              </a:rPr>
              <a:t>create -f subscriber</a:t>
            </a:r>
            <a:r>
              <a:rPr lang="en-US" sz="3100" dirty="0" smtClean="0">
                <a:solidFill>
                  <a:srgbClr val="008000"/>
                </a:solidFill>
              </a:rPr>
              <a:t>-website-</a:t>
            </a:r>
            <a:r>
              <a:rPr lang="en-US" sz="3100" dirty="0" err="1" smtClean="0">
                <a:solidFill>
                  <a:srgbClr val="008000"/>
                </a:solidFill>
              </a:rPr>
              <a:t>service.json</a:t>
            </a:r>
            <a:endParaRPr lang="en-US" sz="3100" dirty="0" smtClean="0">
              <a:solidFill>
                <a:srgbClr val="008000"/>
              </a:solidFill>
            </a:endParaRPr>
          </a:p>
          <a:p>
            <a:pPr lvl="1"/>
            <a:r>
              <a:rPr lang="en-US" sz="3100" dirty="0">
                <a:solidFill>
                  <a:schemeClr val="tx1"/>
                </a:solidFill>
              </a:rPr>
              <a:t>View service:</a:t>
            </a:r>
          </a:p>
          <a:p>
            <a:pPr lvl="2"/>
            <a:r>
              <a:rPr lang="en-US" sz="3100" dirty="0">
                <a:solidFill>
                  <a:srgbClr val="008000"/>
                </a:solidFill>
              </a:rPr>
              <a:t>$ </a:t>
            </a:r>
            <a:r>
              <a:rPr lang="en-US" sz="3100" dirty="0" err="1">
                <a:solidFill>
                  <a:srgbClr val="008000"/>
                </a:solidFill>
              </a:rPr>
              <a:t>kubectl</a:t>
            </a:r>
            <a:r>
              <a:rPr lang="en-US" sz="3100" dirty="0">
                <a:solidFill>
                  <a:srgbClr val="008000"/>
                </a:solidFill>
              </a:rPr>
              <a:t> get </a:t>
            </a:r>
            <a:r>
              <a:rPr lang="en-US" sz="3100" dirty="0" smtClean="0">
                <a:solidFill>
                  <a:srgbClr val="008000"/>
                </a:solidFill>
              </a:rPr>
              <a:t>services</a:t>
            </a:r>
          </a:p>
          <a:p>
            <a:r>
              <a:rPr lang="en-US" sz="3100" dirty="0" smtClean="0"/>
              <a:t>Get </a:t>
            </a:r>
            <a:r>
              <a:rPr lang="en-US" sz="3100" dirty="0"/>
              <a:t>IP address for the load </a:t>
            </a:r>
            <a:r>
              <a:rPr lang="en-US" sz="3100" dirty="0" smtClean="0"/>
              <a:t>balancer </a:t>
            </a:r>
            <a:r>
              <a:rPr lang="en-US" sz="3100" dirty="0"/>
              <a:t>for </a:t>
            </a:r>
            <a:r>
              <a:rPr lang="en-US" sz="3100" dirty="0" smtClean="0"/>
              <a:t>website App</a:t>
            </a:r>
            <a:r>
              <a:rPr lang="en-US" sz="3100" dirty="0"/>
              <a:t> </a:t>
            </a:r>
            <a:r>
              <a:rPr lang="en-US" sz="3100" dirty="0" smtClean="0"/>
              <a:t>Service (load balancer):</a:t>
            </a:r>
          </a:p>
          <a:p>
            <a:pPr lvl="1"/>
            <a:r>
              <a:rPr lang="en-US" sz="3100" dirty="0" smtClean="0">
                <a:solidFill>
                  <a:srgbClr val="008000"/>
                </a:solidFill>
              </a:rPr>
              <a:t>$ </a:t>
            </a:r>
            <a:r>
              <a:rPr lang="en-US" sz="3100" dirty="0" err="1" smtClean="0">
                <a:solidFill>
                  <a:srgbClr val="008000"/>
                </a:solidFill>
              </a:rPr>
              <a:t>kubectl</a:t>
            </a:r>
            <a:r>
              <a:rPr lang="en-US" sz="3100" dirty="0" smtClean="0">
                <a:solidFill>
                  <a:srgbClr val="008000"/>
                </a:solidFill>
              </a:rPr>
              <a:t> get services</a:t>
            </a:r>
            <a:endParaRPr lang="en-US" sz="3100" dirty="0">
              <a:solidFill>
                <a:srgbClr val="008000"/>
              </a:solidFill>
            </a:endParaRPr>
          </a:p>
          <a:p>
            <a:pPr lvl="1"/>
            <a:r>
              <a:rPr lang="en-US" sz="3100" dirty="0" smtClean="0">
                <a:solidFill>
                  <a:schemeClr val="tx1"/>
                </a:solidFill>
                <a:latin typeface="Arial"/>
                <a:cs typeface="Arial"/>
              </a:rPr>
              <a:t>i.e.: 104.197.141.51</a:t>
            </a:r>
            <a:endParaRPr lang="en-US" sz="3100" dirty="0">
              <a:solidFill>
                <a:schemeClr val="tx1"/>
              </a:solidFill>
              <a:latin typeface="Arial"/>
              <a:cs typeface="Arial"/>
            </a:endParaRPr>
          </a:p>
          <a:p>
            <a:r>
              <a:rPr lang="en-US" sz="3100" dirty="0"/>
              <a:t>Test </a:t>
            </a:r>
            <a:r>
              <a:rPr lang="en-US" sz="3100" dirty="0" smtClean="0"/>
              <a:t>website, i.e.:</a:t>
            </a:r>
            <a:endParaRPr lang="en-US" sz="3100" dirty="0"/>
          </a:p>
          <a:p>
            <a:pPr lvl="1"/>
            <a:r>
              <a:rPr lang="en-US" sz="3200" dirty="0">
                <a:solidFill>
                  <a:srgbClr val="3366FF"/>
                </a:solidFill>
              </a:rPr>
              <a:t>http://104.197.141.51</a:t>
            </a:r>
            <a:r>
              <a:rPr lang="en-US" sz="3200" dirty="0" smtClean="0">
                <a:solidFill>
                  <a:srgbClr val="3366FF"/>
                </a:solidFill>
              </a:rPr>
              <a:t>/</a:t>
            </a:r>
            <a:r>
              <a:rPr lang="en-US" sz="3200" dirty="0">
                <a:solidFill>
                  <a:srgbClr val="3366FF"/>
                </a:solidFill>
              </a:rPr>
              <a:t>subscribers/</a:t>
            </a:r>
            <a:r>
              <a:rPr lang="en-US" sz="3200" dirty="0" err="1" smtClean="0">
                <a:solidFill>
                  <a:srgbClr val="3366FF"/>
                </a:solidFill>
              </a:rPr>
              <a:t>dynamicsubscribers</a:t>
            </a:r>
            <a:endParaRPr lang="en-US" sz="3200" dirty="0">
              <a:solidFill>
                <a:srgbClr val="33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2787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Rolling updates revisited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731520" y="1298576"/>
            <a:ext cx="13167360" cy="7071873"/>
          </a:xfrm>
        </p:spPr>
        <p:txBody>
          <a:bodyPr/>
          <a:lstStyle/>
          <a:p>
            <a:r>
              <a:rPr lang="en-US" sz="2400" dirty="0" smtClean="0"/>
              <a:t>After the initial deployment the normal lifecycle of any product assumes upcoming updates sooner or later, be it new versions, or hot fixes</a:t>
            </a:r>
          </a:p>
          <a:p>
            <a:r>
              <a:rPr lang="en-US" sz="2400" dirty="0" smtClean="0"/>
              <a:t>Rolling updates by </a:t>
            </a:r>
            <a:r>
              <a:rPr lang="en-US" sz="2400" dirty="0" err="1" smtClean="0"/>
              <a:t>kubernetes</a:t>
            </a:r>
            <a:r>
              <a:rPr lang="en-US" sz="2400" dirty="0" smtClean="0"/>
              <a:t> handle the production updates seamlessly </a:t>
            </a:r>
          </a:p>
          <a:p>
            <a:r>
              <a:rPr lang="en-US" sz="2400" dirty="0" smtClean="0"/>
              <a:t>Required steps:</a:t>
            </a:r>
          </a:p>
          <a:p>
            <a:pPr marL="1136462" lvl="1" indent="-457200">
              <a:buFont typeface="+mj-lt"/>
              <a:buAutoNum type="arabicPeriod"/>
            </a:pPr>
            <a:r>
              <a:rPr lang="en-US" sz="2400" dirty="0" smtClean="0"/>
              <a:t>Prepare the required artifacts</a:t>
            </a:r>
          </a:p>
          <a:p>
            <a:pPr marL="1730816" lvl="2" indent="-457200"/>
            <a:r>
              <a:rPr lang="en-US" sz="2400" dirty="0" smtClean="0"/>
              <a:t>build the applications, jar, was, whatever</a:t>
            </a:r>
          </a:p>
          <a:p>
            <a:pPr marL="1136462" lvl="1" indent="-457200">
              <a:buFont typeface="+mj-lt"/>
              <a:buAutoNum type="arabicPeriod"/>
            </a:pPr>
            <a:r>
              <a:rPr lang="en-US" sz="2400" dirty="0" smtClean="0"/>
              <a:t>Build new images, assigning appropriate tags (versions)</a:t>
            </a:r>
          </a:p>
          <a:p>
            <a:pPr marL="1730816" lvl="2" indent="-457200"/>
            <a:r>
              <a:rPr lang="en-US" sz="2400" dirty="0" smtClean="0">
                <a:solidFill>
                  <a:srgbClr val="008000"/>
                </a:solidFill>
              </a:rPr>
              <a:t>$ docker build –t </a:t>
            </a:r>
            <a:r>
              <a:rPr lang="en-US" sz="2400" dirty="0" err="1" smtClean="0">
                <a:solidFill>
                  <a:srgbClr val="008000"/>
                </a:solidFill>
              </a:rPr>
              <a:t>gcr.io</a:t>
            </a:r>
            <a:r>
              <a:rPr lang="en-US" sz="2400" dirty="0" smtClean="0">
                <a:solidFill>
                  <a:srgbClr val="008000"/>
                </a:solidFill>
              </a:rPr>
              <a:t>/&lt;</a:t>
            </a:r>
            <a:r>
              <a:rPr lang="en-US" sz="2400" dirty="0" err="1" smtClean="0">
                <a:solidFill>
                  <a:srgbClr val="008000"/>
                </a:solidFill>
              </a:rPr>
              <a:t>projectId</a:t>
            </a:r>
            <a:r>
              <a:rPr lang="en-US" sz="2400" dirty="0" smtClean="0">
                <a:solidFill>
                  <a:srgbClr val="008000"/>
                </a:solidFill>
              </a:rPr>
              <a:t>&gt;/&lt;</a:t>
            </a:r>
            <a:r>
              <a:rPr lang="en-US" sz="2400" dirty="0" err="1" smtClean="0">
                <a:solidFill>
                  <a:srgbClr val="008000"/>
                </a:solidFill>
              </a:rPr>
              <a:t>imagename</a:t>
            </a:r>
            <a:r>
              <a:rPr lang="en-US" sz="2400" dirty="0" smtClean="0">
                <a:solidFill>
                  <a:srgbClr val="008000"/>
                </a:solidFill>
              </a:rPr>
              <a:t>&gt;:&lt;</a:t>
            </a:r>
            <a:r>
              <a:rPr lang="en-US" sz="2400" dirty="0" err="1" smtClean="0">
                <a:solidFill>
                  <a:srgbClr val="008000"/>
                </a:solidFill>
              </a:rPr>
              <a:t>versionTag</a:t>
            </a:r>
            <a:r>
              <a:rPr lang="en-US" sz="2400" dirty="0" smtClean="0">
                <a:solidFill>
                  <a:srgbClr val="008000"/>
                </a:solidFill>
              </a:rPr>
              <a:t>&gt;</a:t>
            </a:r>
          </a:p>
          <a:p>
            <a:pPr marL="1136462" lvl="1" indent="-457200">
              <a:buFont typeface="+mj-lt"/>
              <a:buAutoNum type="arabicPeriod"/>
            </a:pPr>
            <a:r>
              <a:rPr lang="en-US" sz="2400" dirty="0" smtClean="0"/>
              <a:t>Push the new images to Google Cloud</a:t>
            </a:r>
          </a:p>
          <a:p>
            <a:pPr marL="1730816" lvl="2" indent="-457200"/>
            <a:r>
              <a:rPr lang="en-US" sz="2400" dirty="0" smtClean="0">
                <a:solidFill>
                  <a:srgbClr val="008000"/>
                </a:solidFill>
              </a:rPr>
              <a:t>$ docker push </a:t>
            </a:r>
            <a:r>
              <a:rPr lang="en-US" sz="2400" dirty="0" err="1">
                <a:solidFill>
                  <a:srgbClr val="008000"/>
                </a:solidFill>
              </a:rPr>
              <a:t>gcr.io</a:t>
            </a:r>
            <a:r>
              <a:rPr lang="en-US" sz="2400" dirty="0">
                <a:solidFill>
                  <a:srgbClr val="008000"/>
                </a:solidFill>
              </a:rPr>
              <a:t>/&lt;</a:t>
            </a:r>
            <a:r>
              <a:rPr lang="en-US" sz="2400" dirty="0" err="1">
                <a:solidFill>
                  <a:srgbClr val="008000"/>
                </a:solidFill>
              </a:rPr>
              <a:t>projectId</a:t>
            </a:r>
            <a:r>
              <a:rPr lang="en-US" sz="2400" dirty="0">
                <a:solidFill>
                  <a:srgbClr val="008000"/>
                </a:solidFill>
              </a:rPr>
              <a:t>&gt;/&lt;</a:t>
            </a:r>
            <a:r>
              <a:rPr lang="en-US" sz="2400" dirty="0" err="1">
                <a:solidFill>
                  <a:srgbClr val="008000"/>
                </a:solidFill>
              </a:rPr>
              <a:t>imagename</a:t>
            </a:r>
            <a:r>
              <a:rPr lang="en-US" sz="2400" dirty="0">
                <a:solidFill>
                  <a:srgbClr val="008000"/>
                </a:solidFill>
              </a:rPr>
              <a:t>&gt;:&lt;</a:t>
            </a:r>
            <a:r>
              <a:rPr lang="en-US" sz="2400" dirty="0" err="1">
                <a:solidFill>
                  <a:srgbClr val="008000"/>
                </a:solidFill>
              </a:rPr>
              <a:t>versionTag</a:t>
            </a:r>
            <a:r>
              <a:rPr lang="en-US" sz="2400" dirty="0">
                <a:solidFill>
                  <a:srgbClr val="008000"/>
                </a:solidFill>
              </a:rPr>
              <a:t>&gt;</a:t>
            </a:r>
          </a:p>
          <a:p>
            <a:pPr marL="1136462" lvl="1" indent="-457200">
              <a:buFont typeface="+mj-lt"/>
              <a:buAutoNum type="arabicPeriod"/>
            </a:pPr>
            <a:r>
              <a:rPr lang="en-US" sz="2400" dirty="0" smtClean="0"/>
              <a:t>Perform rolling update:</a:t>
            </a:r>
          </a:p>
          <a:p>
            <a:pPr marL="1730816" lvl="2" indent="-457200"/>
            <a:r>
              <a:rPr lang="en-US" sz="2400" dirty="0">
                <a:solidFill>
                  <a:srgbClr val="008000"/>
                </a:solidFill>
              </a:rPr>
              <a:t>$ </a:t>
            </a:r>
            <a:r>
              <a:rPr lang="en-US" sz="2400" dirty="0" err="1">
                <a:solidFill>
                  <a:srgbClr val="008000"/>
                </a:solidFill>
              </a:rPr>
              <a:t>kubectl</a:t>
            </a:r>
            <a:r>
              <a:rPr lang="en-US" sz="2400" dirty="0">
                <a:solidFill>
                  <a:srgbClr val="008000"/>
                </a:solidFill>
              </a:rPr>
              <a:t> rolling-update website --image=</a:t>
            </a:r>
            <a:r>
              <a:rPr lang="en-US" sz="2400" dirty="0" err="1">
                <a:solidFill>
                  <a:srgbClr val="008000"/>
                </a:solidFill>
              </a:rPr>
              <a:t>gcr.io</a:t>
            </a:r>
            <a:r>
              <a:rPr lang="en-US" sz="2400" dirty="0">
                <a:solidFill>
                  <a:srgbClr val="008000"/>
                </a:solidFill>
              </a:rPr>
              <a:t>/subscribers-1072/website-</a:t>
            </a:r>
            <a:r>
              <a:rPr lang="en-US" sz="2400" dirty="0" smtClean="0">
                <a:solidFill>
                  <a:srgbClr val="008000"/>
                </a:solidFill>
              </a:rPr>
              <a:t>node:v2</a:t>
            </a:r>
          </a:p>
          <a:p>
            <a:r>
              <a:rPr lang="en-US" sz="2400" dirty="0" smtClean="0"/>
              <a:t>Roll back to previous version is also very simple. Simply run the above command with the previous image version:</a:t>
            </a:r>
          </a:p>
          <a:p>
            <a:pPr lvl="2"/>
            <a:r>
              <a:rPr lang="en-US" sz="2400" dirty="0">
                <a:solidFill>
                  <a:srgbClr val="008000"/>
                </a:solidFill>
              </a:rPr>
              <a:t>$ </a:t>
            </a:r>
            <a:r>
              <a:rPr lang="en-US" sz="2400" dirty="0" err="1">
                <a:solidFill>
                  <a:srgbClr val="008000"/>
                </a:solidFill>
              </a:rPr>
              <a:t>kubectl</a:t>
            </a:r>
            <a:r>
              <a:rPr lang="en-US" sz="2400" dirty="0">
                <a:solidFill>
                  <a:srgbClr val="008000"/>
                </a:solidFill>
              </a:rPr>
              <a:t> rolling-update website --image=</a:t>
            </a:r>
            <a:r>
              <a:rPr lang="en-US" sz="2400" dirty="0" err="1">
                <a:solidFill>
                  <a:srgbClr val="008000"/>
                </a:solidFill>
              </a:rPr>
              <a:t>gcr.io</a:t>
            </a:r>
            <a:r>
              <a:rPr lang="en-US" sz="2400" dirty="0">
                <a:solidFill>
                  <a:srgbClr val="008000"/>
                </a:solidFill>
              </a:rPr>
              <a:t>/subscribers-1072/website-</a:t>
            </a:r>
            <a:r>
              <a:rPr lang="en-US" sz="2400" dirty="0" smtClean="0">
                <a:solidFill>
                  <a:srgbClr val="008000"/>
                </a:solidFill>
              </a:rPr>
              <a:t>node:</a:t>
            </a:r>
            <a:r>
              <a:rPr lang="en-US" sz="2400" dirty="0" smtClean="0">
                <a:solidFill>
                  <a:srgbClr val="FF0000"/>
                </a:solidFill>
              </a:rPr>
              <a:t>v1</a:t>
            </a:r>
            <a:endParaRPr lang="en-US" sz="2400" dirty="0">
              <a:solidFill>
                <a:srgbClr val="FF0000"/>
              </a:solidFill>
            </a:endParaRPr>
          </a:p>
          <a:p>
            <a:pPr lvl="2"/>
            <a:endParaRPr lang="en-US" dirty="0" smtClean="0"/>
          </a:p>
          <a:p>
            <a:pPr marL="1136462" lvl="1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8402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20" y="581025"/>
            <a:ext cx="13227113" cy="7509085"/>
          </a:xfrm>
        </p:spPr>
        <p:txBody>
          <a:bodyPr/>
          <a:lstStyle/>
          <a:p>
            <a:pPr algn="ctr"/>
            <a:r>
              <a:rPr lang="en-US" sz="9600" dirty="0" smtClean="0"/>
              <a:t>Test, and Q&amp;A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31596729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Appendix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16000" y="1913467"/>
            <a:ext cx="12174877" cy="63248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Docker video:</a:t>
            </a:r>
          </a:p>
          <a:p>
            <a:r>
              <a:rPr lang="en-US" dirty="0">
                <a:hlinkClick r:id="rId2"/>
              </a:rPr>
              <a:t>https://www.youtube.com/watch?v=Q5POuMHxW-</a:t>
            </a:r>
            <a:r>
              <a:rPr lang="en-US" dirty="0" smtClean="0">
                <a:hlinkClick r:id="rId2"/>
              </a:rPr>
              <a:t>0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Docker slides:</a:t>
            </a:r>
          </a:p>
          <a:p>
            <a:r>
              <a:rPr lang="en-US" dirty="0">
                <a:hlinkClick r:id="rId3"/>
              </a:rPr>
              <a:t>http://slides.com/krak3n/docker/fullscreen#/</a:t>
            </a:r>
            <a:r>
              <a:rPr lang="en-US" dirty="0" smtClean="0">
                <a:hlinkClick r:id="rId3"/>
              </a:rPr>
              <a:t>1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REST CRUD services in the Google Cloud:</a:t>
            </a:r>
          </a:p>
          <a:p>
            <a:r>
              <a:rPr lang="en-US" dirty="0">
                <a:hlinkClick r:id="rId4"/>
              </a:rPr>
              <a:t>http://104.197.141.51/subscriber?id=</a:t>
            </a:r>
            <a:r>
              <a:rPr lang="en-US" dirty="0" smtClean="0">
                <a:hlinkClick r:id="rId4"/>
              </a:rPr>
              <a:t>12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Website in the Google Cloud:</a:t>
            </a:r>
          </a:p>
          <a:p>
            <a:r>
              <a:rPr lang="en-US" dirty="0">
                <a:hlinkClick r:id="rId5"/>
              </a:rPr>
              <a:t>http://104.197.108.224/subscribers/</a:t>
            </a:r>
            <a:r>
              <a:rPr lang="en-US" dirty="0" smtClean="0">
                <a:hlinkClick r:id="rId5"/>
              </a:rPr>
              <a:t>dynamicsubscribers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Git</a:t>
            </a:r>
            <a:r>
              <a:rPr lang="en-US" dirty="0" smtClean="0"/>
              <a:t> repository for the source code, </a:t>
            </a:r>
            <a:r>
              <a:rPr lang="en-US" dirty="0" err="1" smtClean="0"/>
              <a:t>ppt</a:t>
            </a:r>
            <a:r>
              <a:rPr lang="en-US" dirty="0" smtClean="0"/>
              <a:t>, Docker and Kubernetes files and more:</a:t>
            </a:r>
          </a:p>
          <a:p>
            <a:r>
              <a:rPr lang="en-US" dirty="0">
                <a:hlinkClick r:id="rId6"/>
              </a:rPr>
              <a:t>https://github.com/gevgev/</a:t>
            </a:r>
            <a:r>
              <a:rPr lang="en-US" dirty="0" smtClean="0">
                <a:hlinkClick r:id="rId6"/>
              </a:rPr>
              <a:t>subscribers.git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014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80959" y="560176"/>
            <a:ext cx="112306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gradFill>
                  <a:gsLst>
                    <a:gs pos="0">
                      <a:schemeClr val="tx1"/>
                    </a:gs>
                    <a:gs pos="44000">
                      <a:srgbClr val="01BBBB"/>
                    </a:gs>
                    <a:gs pos="100000">
                      <a:schemeClr val="accent4"/>
                    </a:gs>
                  </a:gsLst>
                  <a:lin ang="4800000" scaled="0"/>
                </a:gradFill>
                <a:latin typeface="Arial" pitchFamily="34" charset="0"/>
                <a:ea typeface="+mj-ea"/>
                <a:cs typeface="Arial" pitchFamily="34" charset="0"/>
              </a:rPr>
              <a:t>1. Docker</a:t>
            </a:r>
            <a:endParaRPr lang="en-US" sz="2800" b="1" dirty="0">
              <a:gradFill>
                <a:gsLst>
                  <a:gs pos="0">
                    <a:schemeClr val="tx1"/>
                  </a:gs>
                  <a:gs pos="44000">
                    <a:srgbClr val="01BBBB"/>
                  </a:gs>
                  <a:gs pos="100000">
                    <a:schemeClr val="accent4"/>
                  </a:gs>
                </a:gsLst>
                <a:lin ang="4800000" scaled="0"/>
              </a:gradFill>
              <a:latin typeface="Arial" pitchFamily="34" charset="0"/>
              <a:ea typeface="+mj-ea"/>
              <a:cs typeface="Arial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067" y="1011997"/>
            <a:ext cx="12987866" cy="7320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7501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80959" y="560176"/>
            <a:ext cx="112306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gradFill>
                  <a:gsLst>
                    <a:gs pos="0">
                      <a:schemeClr val="tx1"/>
                    </a:gs>
                    <a:gs pos="44000">
                      <a:srgbClr val="01BBBB"/>
                    </a:gs>
                    <a:gs pos="100000">
                      <a:schemeClr val="accent4"/>
                    </a:gs>
                  </a:gsLst>
                  <a:lin ang="4800000" scaled="0"/>
                </a:gradFill>
                <a:latin typeface="Arial" pitchFamily="34" charset="0"/>
                <a:ea typeface="+mj-ea"/>
                <a:cs typeface="Arial" pitchFamily="34" charset="0"/>
              </a:rPr>
              <a:t>1a. Docker continued</a:t>
            </a:r>
            <a:endParaRPr lang="en-US" sz="2800" b="1" dirty="0">
              <a:gradFill>
                <a:gsLst>
                  <a:gs pos="0">
                    <a:schemeClr val="tx1"/>
                  </a:gs>
                  <a:gs pos="44000">
                    <a:srgbClr val="01BBBB"/>
                  </a:gs>
                  <a:gs pos="100000">
                    <a:schemeClr val="accent4"/>
                  </a:gs>
                </a:gsLst>
                <a:lin ang="4800000" scaled="0"/>
              </a:gradFill>
              <a:latin typeface="Arial" pitchFamily="34" charset="0"/>
              <a:ea typeface="+mj-ea"/>
              <a:cs typeface="Arial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867" y="1177484"/>
            <a:ext cx="13631333" cy="7116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9690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80959" y="560176"/>
            <a:ext cx="112306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gradFill>
                  <a:gsLst>
                    <a:gs pos="0">
                      <a:schemeClr val="tx1"/>
                    </a:gs>
                    <a:gs pos="44000">
                      <a:srgbClr val="01BBBB"/>
                    </a:gs>
                    <a:gs pos="100000">
                      <a:schemeClr val="accent4"/>
                    </a:gs>
                  </a:gsLst>
                  <a:lin ang="4800000" scaled="0"/>
                </a:gradFill>
                <a:latin typeface="Arial" pitchFamily="34" charset="0"/>
                <a:ea typeface="+mj-ea"/>
                <a:cs typeface="Arial" pitchFamily="34" charset="0"/>
              </a:rPr>
              <a:t>1b. Docker continued</a:t>
            </a:r>
            <a:endParaRPr lang="en-US" sz="2800" b="1" dirty="0">
              <a:gradFill>
                <a:gsLst>
                  <a:gs pos="0">
                    <a:schemeClr val="tx1"/>
                  </a:gs>
                  <a:gs pos="44000">
                    <a:srgbClr val="01BBBB"/>
                  </a:gs>
                  <a:gs pos="100000">
                    <a:schemeClr val="accent4"/>
                  </a:gs>
                </a:gsLst>
                <a:lin ang="4800000" scaled="0"/>
              </a:gradFill>
              <a:latin typeface="Arial" pitchFamily="34" charset="0"/>
              <a:ea typeface="+mj-ea"/>
              <a:cs typeface="Arial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933" y="1219199"/>
            <a:ext cx="13902267" cy="6993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1074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80959" y="560176"/>
            <a:ext cx="112306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gradFill>
                  <a:gsLst>
                    <a:gs pos="0">
                      <a:schemeClr val="tx1"/>
                    </a:gs>
                    <a:gs pos="44000">
                      <a:srgbClr val="01BBBB"/>
                    </a:gs>
                    <a:gs pos="100000">
                      <a:schemeClr val="accent4"/>
                    </a:gs>
                  </a:gsLst>
                  <a:lin ang="4800000" scaled="0"/>
                </a:gradFill>
                <a:latin typeface="Arial" pitchFamily="34" charset="0"/>
                <a:ea typeface="+mj-ea"/>
                <a:cs typeface="Arial" pitchFamily="34" charset="0"/>
              </a:rPr>
              <a:t>2. Kubernetes</a:t>
            </a:r>
            <a:endParaRPr lang="en-US" sz="2800" b="1" dirty="0">
              <a:gradFill>
                <a:gsLst>
                  <a:gs pos="0">
                    <a:schemeClr val="tx1"/>
                  </a:gs>
                  <a:gs pos="44000">
                    <a:srgbClr val="01BBBB"/>
                  </a:gs>
                  <a:gs pos="100000">
                    <a:schemeClr val="accent4"/>
                  </a:gs>
                </a:gsLst>
                <a:lin ang="4800000" scaled="0"/>
              </a:gradFill>
              <a:latin typeface="Arial" pitchFamily="34" charset="0"/>
              <a:ea typeface="+mj-ea"/>
              <a:cs typeface="Arial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3201" y="1206500"/>
            <a:ext cx="12052300" cy="673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614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80959" y="373913"/>
            <a:ext cx="112306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gradFill>
                  <a:gsLst>
                    <a:gs pos="0">
                      <a:schemeClr val="tx1"/>
                    </a:gs>
                    <a:gs pos="44000">
                      <a:srgbClr val="01BBBB"/>
                    </a:gs>
                    <a:gs pos="100000">
                      <a:schemeClr val="accent4"/>
                    </a:gs>
                  </a:gsLst>
                  <a:lin ang="4800000" scaled="0"/>
                </a:gradFill>
                <a:latin typeface="Arial" pitchFamily="34" charset="0"/>
                <a:ea typeface="+mj-ea"/>
                <a:cs typeface="Arial" pitchFamily="34" charset="0"/>
              </a:rPr>
              <a:t>3. The Demo Project</a:t>
            </a:r>
            <a:endParaRPr lang="en-US" sz="2800" b="1" dirty="0">
              <a:gradFill>
                <a:gsLst>
                  <a:gs pos="0">
                    <a:schemeClr val="tx1"/>
                  </a:gs>
                  <a:gs pos="44000">
                    <a:srgbClr val="01BBBB"/>
                  </a:gs>
                  <a:gs pos="100000">
                    <a:schemeClr val="accent4"/>
                  </a:gs>
                </a:gsLst>
                <a:lin ang="4800000" scaled="0"/>
              </a:gradFill>
              <a:latin typeface="Arial" pitchFamily="34" charset="0"/>
              <a:ea typeface="+mj-ea"/>
              <a:cs typeface="Arial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897132"/>
            <a:ext cx="14478000" cy="7980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0260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Google Cloud SQL Access Configuration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731520" y="1399308"/>
            <a:ext cx="13167360" cy="6525494"/>
          </a:xfrm>
        </p:spPr>
        <p:txBody>
          <a:bodyPr>
            <a:normAutofit/>
          </a:bodyPr>
          <a:lstStyle/>
          <a:p>
            <a:r>
              <a:rPr lang="en-US" sz="2800" dirty="0" smtClean="0"/>
              <a:t>Before our apps can do anything we will need a SQL instance in Google Cloud</a:t>
            </a:r>
          </a:p>
          <a:p>
            <a:r>
              <a:rPr lang="en-US" sz="2800" dirty="0" smtClean="0"/>
              <a:t>Create a new instance of Cloud SQL, and get it’s IP</a:t>
            </a:r>
          </a:p>
          <a:p>
            <a:r>
              <a:rPr lang="en-US" sz="2800" dirty="0" smtClean="0"/>
              <a:t>Whitelist </a:t>
            </a:r>
            <a:r>
              <a:rPr lang="en-US" sz="2800" b="1" i="1" dirty="0" smtClean="0"/>
              <a:t>your</a:t>
            </a:r>
            <a:r>
              <a:rPr lang="en-US" sz="2800" dirty="0" smtClean="0"/>
              <a:t> machine’s IP with this instance, use this tool to find out your Proxy IP:</a:t>
            </a:r>
          </a:p>
          <a:p>
            <a:pPr lvl="1"/>
            <a:r>
              <a:rPr lang="en-US" sz="2800" dirty="0">
                <a:hlinkClick r:id="rId3"/>
              </a:rPr>
              <a:t>http://www.lagado.com/proxy-</a:t>
            </a:r>
            <a:r>
              <a:rPr lang="en-US" sz="2800" dirty="0" smtClean="0">
                <a:hlinkClick r:id="rId3"/>
              </a:rPr>
              <a:t>test</a:t>
            </a:r>
            <a:endParaRPr lang="en-US" sz="2800" dirty="0" smtClean="0"/>
          </a:p>
          <a:p>
            <a:r>
              <a:rPr lang="en-US" sz="2800" dirty="0" smtClean="0"/>
              <a:t>Now you can launch your </a:t>
            </a:r>
            <a:r>
              <a:rPr lang="en-US" sz="2800" dirty="0" err="1" smtClean="0"/>
              <a:t>MySQLWorkbench</a:t>
            </a:r>
            <a:r>
              <a:rPr lang="en-US" sz="2800" dirty="0" smtClean="0"/>
              <a:t>, and connect to this instance in Google Cloud (using it’s IP)</a:t>
            </a:r>
          </a:p>
          <a:p>
            <a:r>
              <a:rPr lang="en-US" sz="2800" dirty="0" smtClean="0"/>
              <a:t>Next, load your DB DDL file, and run it against the Google Cloud</a:t>
            </a:r>
          </a:p>
          <a:p>
            <a:r>
              <a:rPr lang="en-US" sz="2800" dirty="0" smtClean="0"/>
              <a:t>The database is up and running in the cloud</a:t>
            </a:r>
          </a:p>
        </p:txBody>
      </p:sp>
    </p:spTree>
    <p:extLst>
      <p:ext uri="{BB962C8B-B14F-4D97-AF65-F5344CB8AC3E}">
        <p14:creationId xmlns:p14="http://schemas.microsoft.com/office/powerpoint/2010/main" val="33166560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the </a:t>
            </a:r>
            <a:r>
              <a:rPr lang="en-US" dirty="0"/>
              <a:t>A</a:t>
            </a:r>
            <a:r>
              <a:rPr lang="en-US" dirty="0" smtClean="0"/>
              <a:t>pplications – Artifacts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731520" y="1298576"/>
            <a:ext cx="13167360" cy="6859306"/>
          </a:xfrm>
        </p:spPr>
        <p:txBody>
          <a:bodyPr>
            <a:normAutofit/>
          </a:bodyPr>
          <a:lstStyle/>
          <a:p>
            <a:r>
              <a:rPr lang="en-US" sz="3200" dirty="0" smtClean="0"/>
              <a:t>Source code for webservices and for website (STS)</a:t>
            </a:r>
          </a:p>
          <a:p>
            <a:r>
              <a:rPr lang="en-US" sz="3200" dirty="0" smtClean="0"/>
              <a:t>Configure </a:t>
            </a:r>
            <a:r>
              <a:rPr lang="en-US" sz="3200" dirty="0"/>
              <a:t>your app/code to use the Google Cloud SQL, by setting up the correct connection string, </a:t>
            </a:r>
            <a:r>
              <a:rPr lang="en-US" sz="3200" dirty="0" err="1"/>
              <a:t>i.e</a:t>
            </a:r>
            <a:r>
              <a:rPr lang="en-US" sz="3200" dirty="0"/>
              <a:t>:</a:t>
            </a:r>
          </a:p>
          <a:p>
            <a:pPr lvl="1"/>
            <a:r>
              <a:rPr lang="en-US" sz="3200" dirty="0" err="1">
                <a:solidFill>
                  <a:srgbClr val="008000"/>
                </a:solidFill>
              </a:rPr>
              <a:t>jdbc:mysql</a:t>
            </a:r>
            <a:r>
              <a:rPr lang="en-US" sz="3200" dirty="0">
                <a:solidFill>
                  <a:srgbClr val="008000"/>
                </a:solidFill>
              </a:rPr>
              <a:t>://173.194.110.154:3306/</a:t>
            </a:r>
            <a:r>
              <a:rPr lang="en-US" sz="3200" dirty="0" err="1">
                <a:solidFill>
                  <a:srgbClr val="008000"/>
                </a:solidFill>
              </a:rPr>
              <a:t>Subscriptions?user</a:t>
            </a:r>
            <a:r>
              <a:rPr lang="en-US" sz="3200" dirty="0">
                <a:solidFill>
                  <a:srgbClr val="008000"/>
                </a:solidFill>
              </a:rPr>
              <a:t>=</a:t>
            </a:r>
            <a:r>
              <a:rPr lang="en-US" sz="3200" u="sng" dirty="0" err="1">
                <a:solidFill>
                  <a:srgbClr val="008000"/>
                </a:solidFill>
              </a:rPr>
              <a:t>testuser&amp;</a:t>
            </a:r>
            <a:r>
              <a:rPr lang="en-US" sz="3200" dirty="0" err="1">
                <a:solidFill>
                  <a:srgbClr val="008000"/>
                </a:solidFill>
              </a:rPr>
              <a:t>password</a:t>
            </a:r>
            <a:r>
              <a:rPr lang="en-US" sz="3200" dirty="0">
                <a:solidFill>
                  <a:srgbClr val="008000"/>
                </a:solidFill>
              </a:rPr>
              <a:t>=usertestpsw01</a:t>
            </a:r>
            <a:r>
              <a:rPr lang="en-US" sz="3200" dirty="0" smtClean="0">
                <a:solidFill>
                  <a:srgbClr val="008000"/>
                </a:solidFill>
              </a:rPr>
              <a:t>.</a:t>
            </a:r>
            <a:endParaRPr lang="en-US" sz="3200" dirty="0" smtClean="0"/>
          </a:p>
          <a:p>
            <a:pPr lvl="1"/>
            <a:r>
              <a:rPr lang="en-US" sz="3200" dirty="0" smtClean="0"/>
              <a:t>Environment VAR for website to point to webservices </a:t>
            </a:r>
          </a:p>
          <a:p>
            <a:r>
              <a:rPr lang="en-US" sz="3200" dirty="0" smtClean="0"/>
              <a:t>Build services jar</a:t>
            </a:r>
          </a:p>
          <a:p>
            <a:pPr lvl="1"/>
            <a:r>
              <a:rPr lang="en-US" sz="3200" dirty="0" smtClean="0">
                <a:solidFill>
                  <a:srgbClr val="008000"/>
                </a:solidFill>
              </a:rPr>
              <a:t>$ </a:t>
            </a:r>
            <a:r>
              <a:rPr lang="en-US" sz="3200" dirty="0" err="1" smtClean="0">
                <a:solidFill>
                  <a:srgbClr val="008000"/>
                </a:solidFill>
              </a:rPr>
              <a:t>mvn</a:t>
            </a:r>
            <a:r>
              <a:rPr lang="en-US" sz="3200" dirty="0" smtClean="0">
                <a:solidFill>
                  <a:srgbClr val="008000"/>
                </a:solidFill>
              </a:rPr>
              <a:t> package</a:t>
            </a:r>
          </a:p>
          <a:p>
            <a:pPr lvl="1"/>
            <a:r>
              <a:rPr lang="en-US" sz="3200" dirty="0" smtClean="0"/>
              <a:t>Copy the </a:t>
            </a:r>
            <a:r>
              <a:rPr lang="en-US" sz="3200" dirty="0" err="1" smtClean="0"/>
              <a:t>services.jar</a:t>
            </a:r>
            <a:r>
              <a:rPr lang="en-US" sz="3200" dirty="0" smtClean="0"/>
              <a:t> to deployment/Services</a:t>
            </a:r>
          </a:p>
          <a:p>
            <a:r>
              <a:rPr lang="en-US" sz="3200" dirty="0" smtClean="0"/>
              <a:t>Create war file for website (STS -&gt; Export -&gt; War)</a:t>
            </a:r>
          </a:p>
          <a:p>
            <a:pPr lvl="1"/>
            <a:r>
              <a:rPr lang="en-US" sz="3200" dirty="0" smtClean="0"/>
              <a:t>Copy the war file, is not there yet</a:t>
            </a:r>
          </a:p>
          <a:p>
            <a:r>
              <a:rPr lang="en-US" sz="3200" dirty="0" smtClean="0"/>
              <a:t>The code for both applications is now ready to be deployed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161440300"/>
      </p:ext>
    </p:extLst>
  </p:cSld>
  <p:clrMapOvr>
    <a:masterClrMapping/>
  </p:clrMapOvr>
</p:sld>
</file>

<file path=ppt/theme/theme1.xml><?xml version="1.0" encoding="utf-8"?>
<a:theme xmlns:a="http://schemas.openxmlformats.org/drawingml/2006/main" name="Agenda Slide">
  <a:themeElements>
    <a:clrScheme name="Custom 5">
      <a:dk1>
        <a:srgbClr val="2D2D2D"/>
      </a:dk1>
      <a:lt1>
        <a:sysClr val="window" lastClr="FFFFFF"/>
      </a:lt1>
      <a:dk2>
        <a:srgbClr val="646464"/>
      </a:dk2>
      <a:lt2>
        <a:srgbClr val="E5E5E5"/>
      </a:lt2>
      <a:accent1>
        <a:srgbClr val="E5E5E5"/>
      </a:accent1>
      <a:accent2>
        <a:srgbClr val="EC9623"/>
      </a:accent2>
      <a:accent3>
        <a:srgbClr val="D30028"/>
      </a:accent3>
      <a:accent4>
        <a:srgbClr val="A50336"/>
      </a:accent4>
      <a:accent5>
        <a:srgbClr val="4E4E4E"/>
      </a:accent5>
      <a:accent6>
        <a:srgbClr val="4A1534"/>
      </a:accent6>
      <a:hlink>
        <a:srgbClr val="D30028"/>
      </a:hlink>
      <a:folHlink>
        <a:srgbClr val="D30028"/>
      </a:folHlink>
    </a:clrScheme>
    <a:fontScheme name="Office 2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Arial"/>
        <a:ea typeface=""/>
        <a:cs typeface=""/>
        <a:font script="Jpan" typeface="ＭＳ Ｐ明朝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Slide Breaks">
  <a:themeElements>
    <a:clrScheme name="Rovi-Theme">
      <a:dk1>
        <a:sysClr val="windowText" lastClr="000000"/>
      </a:dk1>
      <a:lt1>
        <a:sysClr val="window" lastClr="FFFFFF"/>
      </a:lt1>
      <a:dk2>
        <a:srgbClr val="646464"/>
      </a:dk2>
      <a:lt2>
        <a:srgbClr val="EDEDEB"/>
      </a:lt2>
      <a:accent1>
        <a:srgbClr val="A6958E"/>
      </a:accent1>
      <a:accent2>
        <a:srgbClr val="EC9623"/>
      </a:accent2>
      <a:accent3>
        <a:srgbClr val="D30028"/>
      </a:accent3>
      <a:accent4>
        <a:srgbClr val="A50336"/>
      </a:accent4>
      <a:accent5>
        <a:srgbClr val="646464"/>
      </a:accent5>
      <a:accent6>
        <a:srgbClr val="A6958E"/>
      </a:accent6>
      <a:hlink>
        <a:srgbClr val="D30028"/>
      </a:hlink>
      <a:folHlink>
        <a:srgbClr val="D30028"/>
      </a:folHlink>
    </a:clrScheme>
    <a:fontScheme name="Office 2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Arial"/>
        <a:ea typeface=""/>
        <a:cs typeface=""/>
        <a:font script="Jpan" typeface="ＭＳ Ｐ明朝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Quotation Slides">
  <a:themeElements>
    <a:clrScheme name="Custom 5">
      <a:dk1>
        <a:srgbClr val="2D2D2D"/>
      </a:dk1>
      <a:lt1>
        <a:sysClr val="window" lastClr="FFFFFF"/>
      </a:lt1>
      <a:dk2>
        <a:srgbClr val="646464"/>
      </a:dk2>
      <a:lt2>
        <a:srgbClr val="E5E5E5"/>
      </a:lt2>
      <a:accent1>
        <a:srgbClr val="E5E5E5"/>
      </a:accent1>
      <a:accent2>
        <a:srgbClr val="EC9623"/>
      </a:accent2>
      <a:accent3>
        <a:srgbClr val="D30028"/>
      </a:accent3>
      <a:accent4>
        <a:srgbClr val="A50336"/>
      </a:accent4>
      <a:accent5>
        <a:srgbClr val="4E4E4E"/>
      </a:accent5>
      <a:accent6>
        <a:srgbClr val="4A1534"/>
      </a:accent6>
      <a:hlink>
        <a:srgbClr val="D30028"/>
      </a:hlink>
      <a:folHlink>
        <a:srgbClr val="D30028"/>
      </a:folHlink>
    </a:clrScheme>
    <a:fontScheme name="Office 2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Arial"/>
        <a:ea typeface=""/>
        <a:cs typeface=""/>
        <a:font script="Jpan" typeface="ＭＳ Ｐ明朝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Content Slides">
  <a:themeElements>
    <a:clrScheme name="Rovi - 2014">
      <a:dk1>
        <a:srgbClr val="2D2D2D"/>
      </a:dk1>
      <a:lt1>
        <a:sysClr val="window" lastClr="FFFFFF"/>
      </a:lt1>
      <a:dk2>
        <a:srgbClr val="646464"/>
      </a:dk2>
      <a:lt2>
        <a:srgbClr val="E5E5E5"/>
      </a:lt2>
      <a:accent1>
        <a:srgbClr val="E5E5E5"/>
      </a:accent1>
      <a:accent2>
        <a:srgbClr val="EC9623"/>
      </a:accent2>
      <a:accent3>
        <a:srgbClr val="D30028"/>
      </a:accent3>
      <a:accent4>
        <a:srgbClr val="A50336"/>
      </a:accent4>
      <a:accent5>
        <a:srgbClr val="4E4E4E"/>
      </a:accent5>
      <a:accent6>
        <a:srgbClr val="4A1534"/>
      </a:accent6>
      <a:hlink>
        <a:srgbClr val="D30028"/>
      </a:hlink>
      <a:folHlink>
        <a:srgbClr val="D30028"/>
      </a:folHlink>
    </a:clrScheme>
    <a:fontScheme name="Office 2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Arial"/>
        <a:ea typeface=""/>
        <a:cs typeface=""/>
        <a:font script="Jpan" typeface="ＭＳ Ｐ明朝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Thank You Slides">
  <a:themeElements>
    <a:clrScheme name="Rovi Color Scheme - 2014">
      <a:dk1>
        <a:srgbClr val="2D2D2D"/>
      </a:dk1>
      <a:lt1>
        <a:sysClr val="window" lastClr="FFFFFF"/>
      </a:lt1>
      <a:dk2>
        <a:srgbClr val="646464"/>
      </a:dk2>
      <a:lt2>
        <a:srgbClr val="E5E5E5"/>
      </a:lt2>
      <a:accent1>
        <a:srgbClr val="E5E5E5"/>
      </a:accent1>
      <a:accent2>
        <a:srgbClr val="EC9623"/>
      </a:accent2>
      <a:accent3>
        <a:srgbClr val="D30028"/>
      </a:accent3>
      <a:accent4>
        <a:srgbClr val="A50336"/>
      </a:accent4>
      <a:accent5>
        <a:srgbClr val="4E4E4E"/>
      </a:accent5>
      <a:accent6>
        <a:srgbClr val="4A1534"/>
      </a:accent6>
      <a:hlink>
        <a:srgbClr val="D30028"/>
      </a:hlink>
      <a:folHlink>
        <a:srgbClr val="D30028"/>
      </a:folHlink>
    </a:clrScheme>
    <a:fontScheme name="Office 2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Arial"/>
        <a:ea typeface=""/>
        <a:cs typeface=""/>
        <a:font script="Jpan" typeface="ＭＳ Ｐ明朝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Rovi-Widescreen-PPT-12092013.thmx</Template>
  <TotalTime>64716</TotalTime>
  <Words>1185</Words>
  <Application>Microsoft Macintosh PowerPoint</Application>
  <PresentationFormat>Custom</PresentationFormat>
  <Paragraphs>239</Paragraphs>
  <Slides>24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5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Agenda Slide</vt:lpstr>
      <vt:lpstr>Slide Breaks</vt:lpstr>
      <vt:lpstr>Quotation Slides</vt:lpstr>
      <vt:lpstr>Content Slides</vt:lpstr>
      <vt:lpstr>Thank You Slides</vt:lpstr>
      <vt:lpstr>Docker/Kubernetes Intro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Google Cloud SQL Access Configuration</vt:lpstr>
      <vt:lpstr>Build the Applications – Artifacts</vt:lpstr>
      <vt:lpstr>Google Cloud Project and your Machine Env Setup</vt:lpstr>
      <vt:lpstr>Create your Cluster(s) and initialize Docker</vt:lpstr>
      <vt:lpstr>Cloud SQL Access Control management</vt:lpstr>
      <vt:lpstr>Preparation before we build images</vt:lpstr>
      <vt:lpstr>Build images: webservices </vt:lpstr>
      <vt:lpstr>Build images: website</vt:lpstr>
      <vt:lpstr>Deployment</vt:lpstr>
      <vt:lpstr>PowerPoint Presentation</vt:lpstr>
      <vt:lpstr>1. Creating Replication Controller for Webservices</vt:lpstr>
      <vt:lpstr>2. Creating Services (Load balancer) for Webservices</vt:lpstr>
      <vt:lpstr>3. Creating Replication Controller for Website</vt:lpstr>
      <vt:lpstr>4. Creating Services (Load Balancer) for Website</vt:lpstr>
      <vt:lpstr>Rolling updates revisited</vt:lpstr>
      <vt:lpstr>Test, and Q&amp;A</vt:lpstr>
      <vt:lpstr>Appendix</vt:lpstr>
    </vt:vector>
  </TitlesOfParts>
  <Company>Rovi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Mitsuhashi</dc:creator>
  <cp:lastModifiedBy>Gevorg Gevorgyan</cp:lastModifiedBy>
  <cp:revision>249</cp:revision>
  <dcterms:created xsi:type="dcterms:W3CDTF">2013-12-10T21:39:19Z</dcterms:created>
  <dcterms:modified xsi:type="dcterms:W3CDTF">2015-09-29T22:51:42Z</dcterms:modified>
</cp:coreProperties>
</file>