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675" r:id="rId2"/>
    <p:sldMasterId id="2147483679" r:id="rId3"/>
    <p:sldMasterId id="2147483660" r:id="rId4"/>
    <p:sldMasterId id="2147483708" r:id="rId5"/>
  </p:sldMasterIdLst>
  <p:notesMasterIdLst>
    <p:notesMasterId r:id="rId31"/>
  </p:notesMasterIdLst>
  <p:handoutMasterIdLst>
    <p:handoutMasterId r:id="rId32"/>
  </p:handoutMasterIdLst>
  <p:sldIdLst>
    <p:sldId id="292" r:id="rId6"/>
    <p:sldId id="299" r:id="rId7"/>
    <p:sldId id="294" r:id="rId8"/>
    <p:sldId id="297" r:id="rId9"/>
    <p:sldId id="298" r:id="rId10"/>
    <p:sldId id="295" r:id="rId11"/>
    <p:sldId id="296" r:id="rId12"/>
    <p:sldId id="303" r:id="rId13"/>
    <p:sldId id="313" r:id="rId14"/>
    <p:sldId id="300" r:id="rId15"/>
    <p:sldId id="301" r:id="rId16"/>
    <p:sldId id="315" r:id="rId17"/>
    <p:sldId id="302" r:id="rId18"/>
    <p:sldId id="304" r:id="rId19"/>
    <p:sldId id="305" r:id="rId20"/>
    <p:sldId id="309" r:id="rId21"/>
    <p:sldId id="312" r:id="rId22"/>
    <p:sldId id="306" r:id="rId23"/>
    <p:sldId id="310" r:id="rId24"/>
    <p:sldId id="307" r:id="rId25"/>
    <p:sldId id="311" r:id="rId26"/>
    <p:sldId id="314" r:id="rId27"/>
    <p:sldId id="316" r:id="rId28"/>
    <p:sldId id="308" r:id="rId29"/>
    <p:sldId id="291" r:id="rId30"/>
  </p:sldIdLst>
  <p:sldSz cx="14630400" cy="91440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8841" autoAdjust="0"/>
  </p:normalViewPr>
  <p:slideViewPr>
    <p:cSldViewPr snapToGrid="0" snapToObjects="1">
      <p:cViewPr varScale="1">
        <p:scale>
          <a:sx n="90" d="100"/>
          <a:sy n="90" d="100"/>
        </p:scale>
        <p:origin x="-112" y="-1024"/>
      </p:cViewPr>
      <p:guideLst>
        <p:guide orient="horz" pos="288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0282E-7807-DF4D-855D-FC8388C1FA86}" type="doc">
      <dgm:prSet loTypeId="urn:microsoft.com/office/officeart/2005/8/layout/process1" loCatId="" qsTypeId="urn:microsoft.com/office/officeart/2005/8/quickstyle/simple4" qsCatId="simple" csTypeId="urn:microsoft.com/office/officeart/2005/8/colors/colorful2" csCatId="colorful" phldr="1"/>
      <dgm:spPr/>
    </dgm:pt>
    <dgm:pt modelId="{C1FA95AD-9966-1A41-9B89-8F1821EB2558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58DFF9E3-B7E3-AF4C-804B-4DC1EA79DA60}" type="parTrans" cxnId="{888BDFC9-CEFE-4B41-90A5-A0C46825A334}">
      <dgm:prSet/>
      <dgm:spPr/>
      <dgm:t>
        <a:bodyPr/>
        <a:lstStyle/>
        <a:p>
          <a:endParaRPr lang="en-US"/>
        </a:p>
      </dgm:t>
    </dgm:pt>
    <dgm:pt modelId="{D0CC6D41-68A5-5D4F-8468-B367AE4E18F1}" type="sibTrans" cxnId="{888BDFC9-CEFE-4B41-90A5-A0C46825A334}">
      <dgm:prSet/>
      <dgm:spPr/>
      <dgm:t>
        <a:bodyPr/>
        <a:lstStyle/>
        <a:p>
          <a:endParaRPr lang="en-US"/>
        </a:p>
      </dgm:t>
    </dgm:pt>
    <dgm:pt modelId="{694A1D72-5933-7E45-9A79-23BE775DC946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877A9A04-C149-DD46-9F3A-434984E0FE80}" type="parTrans" cxnId="{E62A05B3-FA56-5040-A5E6-029E288E96DF}">
      <dgm:prSet/>
      <dgm:spPr/>
      <dgm:t>
        <a:bodyPr/>
        <a:lstStyle/>
        <a:p>
          <a:endParaRPr lang="en-US"/>
        </a:p>
      </dgm:t>
    </dgm:pt>
    <dgm:pt modelId="{4CE8D523-28E7-D048-A0E4-5668170983C1}" type="sibTrans" cxnId="{E62A05B3-FA56-5040-A5E6-029E288E96DF}">
      <dgm:prSet/>
      <dgm:spPr/>
      <dgm:t>
        <a:bodyPr/>
        <a:lstStyle/>
        <a:p>
          <a:endParaRPr lang="en-US"/>
        </a:p>
      </dgm:t>
    </dgm:pt>
    <dgm:pt modelId="{A7335D52-71DE-E048-BE0A-EF80B425A20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2FD43D3-64EE-B744-A903-B0C7171B6D5E}" type="parTrans" cxnId="{E4D1C42F-3BCE-854C-97ED-BEE6A0169F52}">
      <dgm:prSet/>
      <dgm:spPr/>
      <dgm:t>
        <a:bodyPr/>
        <a:lstStyle/>
        <a:p>
          <a:endParaRPr lang="en-US"/>
        </a:p>
      </dgm:t>
    </dgm:pt>
    <dgm:pt modelId="{0D4ABE1A-3EBB-A14E-B992-0E21C992A1BF}" type="sibTrans" cxnId="{E4D1C42F-3BCE-854C-97ED-BEE6A0169F52}">
      <dgm:prSet/>
      <dgm:spPr/>
      <dgm:t>
        <a:bodyPr/>
        <a:lstStyle/>
        <a:p>
          <a:endParaRPr lang="en-US"/>
        </a:p>
      </dgm:t>
    </dgm:pt>
    <dgm:pt modelId="{E3C17EF8-8718-5248-842B-7F516B2C6F56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E05E6CA6-4FEE-F643-AE28-35111AC75101}" type="sibTrans" cxnId="{C87964D1-B516-5548-BB63-233A1EAEB86B}">
      <dgm:prSet/>
      <dgm:spPr/>
      <dgm:t>
        <a:bodyPr/>
        <a:lstStyle/>
        <a:p>
          <a:endParaRPr lang="en-US"/>
        </a:p>
      </dgm:t>
    </dgm:pt>
    <dgm:pt modelId="{1D6F41A0-0C98-014A-9E47-BD22E09DFAF6}" type="parTrans" cxnId="{C87964D1-B516-5548-BB63-233A1EAEB86B}">
      <dgm:prSet/>
      <dgm:spPr/>
      <dgm:t>
        <a:bodyPr/>
        <a:lstStyle/>
        <a:p>
          <a:endParaRPr lang="en-US"/>
        </a:p>
      </dgm:t>
    </dgm:pt>
    <dgm:pt modelId="{F4EA08AA-9B67-7746-ACA4-2F534B3BCAAD}" type="pres">
      <dgm:prSet presAssocID="{AD60282E-7807-DF4D-855D-FC8388C1FA86}" presName="Name0" presStyleCnt="0">
        <dgm:presLayoutVars>
          <dgm:dir/>
          <dgm:resizeHandles val="exact"/>
        </dgm:presLayoutVars>
      </dgm:prSet>
      <dgm:spPr/>
    </dgm:pt>
    <dgm:pt modelId="{504508B6-3F34-8741-8E3D-82122E32EDD7}" type="pres">
      <dgm:prSet presAssocID="{C1FA95AD-9966-1A41-9B89-8F1821EB255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FAD5D-155A-5E42-9899-9EC9730A809C}" type="pres">
      <dgm:prSet presAssocID="{D0CC6D41-68A5-5D4F-8468-B367AE4E18F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0DCF6B7-7B1A-E04F-9094-8F1A311A69F1}" type="pres">
      <dgm:prSet presAssocID="{D0CC6D41-68A5-5D4F-8468-B367AE4E18F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DB26237-DC39-284C-BBDC-6225068F89E4}" type="pres">
      <dgm:prSet presAssocID="{E3C17EF8-8718-5248-842B-7F516B2C6F56}" presName="node" presStyleLbl="node1" presStyleIdx="1" presStyleCnt="4" custLinFactNeighborY="-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7343A-1385-D34A-9670-FF37BE4D85F2}" type="pres">
      <dgm:prSet presAssocID="{E05E6CA6-4FEE-F643-AE28-35111AC7510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451B73C-3DCE-574D-968D-C725996CB44B}" type="pres">
      <dgm:prSet presAssocID="{E05E6CA6-4FEE-F643-AE28-35111AC7510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8C14F32-7EF2-2748-A38C-6E2FE8336B6F}" type="pres">
      <dgm:prSet presAssocID="{694A1D72-5933-7E45-9A79-23BE775DC94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2FA8E-140E-414E-AE40-DBBD40A40B43}" type="pres">
      <dgm:prSet presAssocID="{4CE8D523-28E7-D048-A0E4-5668170983C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C277C964-F51F-A449-9BEC-B3DE016F19E7}" type="pres">
      <dgm:prSet presAssocID="{4CE8D523-28E7-D048-A0E4-5668170983C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DECA85C-9C11-3945-A74D-7024E14E3221}" type="pres">
      <dgm:prSet presAssocID="{A7335D52-71DE-E048-BE0A-EF80B425A20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D1C42F-3BCE-854C-97ED-BEE6A0169F52}" srcId="{AD60282E-7807-DF4D-855D-FC8388C1FA86}" destId="{A7335D52-71DE-E048-BE0A-EF80B425A200}" srcOrd="3" destOrd="0" parTransId="{C2FD43D3-64EE-B744-A903-B0C7171B6D5E}" sibTransId="{0D4ABE1A-3EBB-A14E-B992-0E21C992A1BF}"/>
    <dgm:cxn modelId="{9F9501F9-C79D-C942-A03F-F68209F76402}" type="presOf" srcId="{694A1D72-5933-7E45-9A79-23BE775DC946}" destId="{28C14F32-7EF2-2748-A38C-6E2FE8336B6F}" srcOrd="0" destOrd="0" presId="urn:microsoft.com/office/officeart/2005/8/layout/process1"/>
    <dgm:cxn modelId="{E62A05B3-FA56-5040-A5E6-029E288E96DF}" srcId="{AD60282E-7807-DF4D-855D-FC8388C1FA86}" destId="{694A1D72-5933-7E45-9A79-23BE775DC946}" srcOrd="2" destOrd="0" parTransId="{877A9A04-C149-DD46-9F3A-434984E0FE80}" sibTransId="{4CE8D523-28E7-D048-A0E4-5668170983C1}"/>
    <dgm:cxn modelId="{61DD1671-2FB2-D54C-BA28-0C17756B746F}" type="presOf" srcId="{4CE8D523-28E7-D048-A0E4-5668170983C1}" destId="{DF82FA8E-140E-414E-AE40-DBBD40A40B43}" srcOrd="0" destOrd="0" presId="urn:microsoft.com/office/officeart/2005/8/layout/process1"/>
    <dgm:cxn modelId="{8CA60554-A41E-1F42-8DC8-C2F9D1E29C50}" type="presOf" srcId="{E05E6CA6-4FEE-F643-AE28-35111AC75101}" destId="{9451B73C-3DCE-574D-968D-C725996CB44B}" srcOrd="1" destOrd="0" presId="urn:microsoft.com/office/officeart/2005/8/layout/process1"/>
    <dgm:cxn modelId="{55FA139D-FAB9-814B-952F-7F7E63767DA7}" type="presOf" srcId="{D0CC6D41-68A5-5D4F-8468-B367AE4E18F1}" destId="{30DCF6B7-7B1A-E04F-9094-8F1A311A69F1}" srcOrd="1" destOrd="0" presId="urn:microsoft.com/office/officeart/2005/8/layout/process1"/>
    <dgm:cxn modelId="{C87964D1-B516-5548-BB63-233A1EAEB86B}" srcId="{AD60282E-7807-DF4D-855D-FC8388C1FA86}" destId="{E3C17EF8-8718-5248-842B-7F516B2C6F56}" srcOrd="1" destOrd="0" parTransId="{1D6F41A0-0C98-014A-9E47-BD22E09DFAF6}" sibTransId="{E05E6CA6-4FEE-F643-AE28-35111AC75101}"/>
    <dgm:cxn modelId="{EE6E1D1D-0497-6240-AD33-BC4E8789B4D8}" type="presOf" srcId="{AD60282E-7807-DF4D-855D-FC8388C1FA86}" destId="{F4EA08AA-9B67-7746-ACA4-2F534B3BCAAD}" srcOrd="0" destOrd="0" presId="urn:microsoft.com/office/officeart/2005/8/layout/process1"/>
    <dgm:cxn modelId="{8534A984-0E26-A048-B771-E39125ACCD5B}" type="presOf" srcId="{A7335D52-71DE-E048-BE0A-EF80B425A200}" destId="{2DECA85C-9C11-3945-A74D-7024E14E3221}" srcOrd="0" destOrd="0" presId="urn:microsoft.com/office/officeart/2005/8/layout/process1"/>
    <dgm:cxn modelId="{5563180E-9B94-4C40-9254-BD30231613BF}" type="presOf" srcId="{E05E6CA6-4FEE-F643-AE28-35111AC75101}" destId="{6B97343A-1385-D34A-9670-FF37BE4D85F2}" srcOrd="0" destOrd="0" presId="urn:microsoft.com/office/officeart/2005/8/layout/process1"/>
    <dgm:cxn modelId="{4A907B49-9BA6-C545-B72B-061AFD201EED}" type="presOf" srcId="{E3C17EF8-8718-5248-842B-7F516B2C6F56}" destId="{9DB26237-DC39-284C-BBDC-6225068F89E4}" srcOrd="0" destOrd="0" presId="urn:microsoft.com/office/officeart/2005/8/layout/process1"/>
    <dgm:cxn modelId="{CD1B1FCC-EA3B-6F43-AA58-7909A9D760D4}" type="presOf" srcId="{4CE8D523-28E7-D048-A0E4-5668170983C1}" destId="{C277C964-F51F-A449-9BEC-B3DE016F19E7}" srcOrd="1" destOrd="0" presId="urn:microsoft.com/office/officeart/2005/8/layout/process1"/>
    <dgm:cxn modelId="{A8642848-4C70-7F46-87C1-7D25239F2E06}" type="presOf" srcId="{D0CC6D41-68A5-5D4F-8468-B367AE4E18F1}" destId="{259FAD5D-155A-5E42-9899-9EC9730A809C}" srcOrd="0" destOrd="0" presId="urn:microsoft.com/office/officeart/2005/8/layout/process1"/>
    <dgm:cxn modelId="{763814C6-C8EC-C742-959F-CAB26BCBC3D3}" type="presOf" srcId="{C1FA95AD-9966-1A41-9B89-8F1821EB2558}" destId="{504508B6-3F34-8741-8E3D-82122E32EDD7}" srcOrd="0" destOrd="0" presId="urn:microsoft.com/office/officeart/2005/8/layout/process1"/>
    <dgm:cxn modelId="{888BDFC9-CEFE-4B41-90A5-A0C46825A334}" srcId="{AD60282E-7807-DF4D-855D-FC8388C1FA86}" destId="{C1FA95AD-9966-1A41-9B89-8F1821EB2558}" srcOrd="0" destOrd="0" parTransId="{58DFF9E3-B7E3-AF4C-804B-4DC1EA79DA60}" sibTransId="{D0CC6D41-68A5-5D4F-8468-B367AE4E18F1}"/>
    <dgm:cxn modelId="{CFFAF3D3-9382-F44D-8900-47547D6FBF00}" type="presParOf" srcId="{F4EA08AA-9B67-7746-ACA4-2F534B3BCAAD}" destId="{504508B6-3F34-8741-8E3D-82122E32EDD7}" srcOrd="0" destOrd="0" presId="urn:microsoft.com/office/officeart/2005/8/layout/process1"/>
    <dgm:cxn modelId="{49689C09-ABE5-8446-8F60-34B6AE718E7B}" type="presParOf" srcId="{F4EA08AA-9B67-7746-ACA4-2F534B3BCAAD}" destId="{259FAD5D-155A-5E42-9899-9EC9730A809C}" srcOrd="1" destOrd="0" presId="urn:microsoft.com/office/officeart/2005/8/layout/process1"/>
    <dgm:cxn modelId="{2E2ACD0F-7A33-E14D-9A0A-9E98E1EFBFD3}" type="presParOf" srcId="{259FAD5D-155A-5E42-9899-9EC9730A809C}" destId="{30DCF6B7-7B1A-E04F-9094-8F1A311A69F1}" srcOrd="0" destOrd="0" presId="urn:microsoft.com/office/officeart/2005/8/layout/process1"/>
    <dgm:cxn modelId="{1352E27C-33EA-4D40-B0C4-97A21FBDDD62}" type="presParOf" srcId="{F4EA08AA-9B67-7746-ACA4-2F534B3BCAAD}" destId="{9DB26237-DC39-284C-BBDC-6225068F89E4}" srcOrd="2" destOrd="0" presId="urn:microsoft.com/office/officeart/2005/8/layout/process1"/>
    <dgm:cxn modelId="{1160D037-14D8-4C4E-A42C-BF687260C9CB}" type="presParOf" srcId="{F4EA08AA-9B67-7746-ACA4-2F534B3BCAAD}" destId="{6B97343A-1385-D34A-9670-FF37BE4D85F2}" srcOrd="3" destOrd="0" presId="urn:microsoft.com/office/officeart/2005/8/layout/process1"/>
    <dgm:cxn modelId="{2CFC6E13-62AA-0444-942E-E87F784168A0}" type="presParOf" srcId="{6B97343A-1385-D34A-9670-FF37BE4D85F2}" destId="{9451B73C-3DCE-574D-968D-C725996CB44B}" srcOrd="0" destOrd="0" presId="urn:microsoft.com/office/officeart/2005/8/layout/process1"/>
    <dgm:cxn modelId="{A2253C0C-D0EF-614D-B290-89DC95D727DE}" type="presParOf" srcId="{F4EA08AA-9B67-7746-ACA4-2F534B3BCAAD}" destId="{28C14F32-7EF2-2748-A38C-6E2FE8336B6F}" srcOrd="4" destOrd="0" presId="urn:microsoft.com/office/officeart/2005/8/layout/process1"/>
    <dgm:cxn modelId="{58D18EE6-EDCF-6B42-A552-A1996C3DAFAD}" type="presParOf" srcId="{F4EA08AA-9B67-7746-ACA4-2F534B3BCAAD}" destId="{DF82FA8E-140E-414E-AE40-DBBD40A40B43}" srcOrd="5" destOrd="0" presId="urn:microsoft.com/office/officeart/2005/8/layout/process1"/>
    <dgm:cxn modelId="{D3D85F8B-87ED-4D47-A504-30575BFF3DD3}" type="presParOf" srcId="{DF82FA8E-140E-414E-AE40-DBBD40A40B43}" destId="{C277C964-F51F-A449-9BEC-B3DE016F19E7}" srcOrd="0" destOrd="0" presId="urn:microsoft.com/office/officeart/2005/8/layout/process1"/>
    <dgm:cxn modelId="{E826E4BD-7ACC-524F-8F07-E035A7C6B83E}" type="presParOf" srcId="{F4EA08AA-9B67-7746-ACA4-2F534B3BCAAD}" destId="{2DECA85C-9C11-3945-A74D-7024E14E322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508B6-3F34-8741-8E3D-82122E32EDD7}">
      <dsp:nvSpPr>
        <dsp:cNvPr id="0" name=""/>
        <dsp:cNvSpPr/>
      </dsp:nvSpPr>
      <dsp:spPr>
        <a:xfrm>
          <a:off x="452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</a:t>
          </a:r>
          <a:endParaRPr lang="en-US" sz="1800" kern="1200" dirty="0"/>
        </a:p>
      </dsp:txBody>
      <dsp:txXfrm>
        <a:off x="16925" y="12399"/>
        <a:ext cx="1954499" cy="398519"/>
      </dsp:txXfrm>
    </dsp:sp>
    <dsp:sp modelId="{259FAD5D-155A-5E42-9899-9EC9730A809C}">
      <dsp:nvSpPr>
        <dsp:cNvPr id="0" name=""/>
        <dsp:cNvSpPr/>
      </dsp:nvSpPr>
      <dsp:spPr>
        <a:xfrm>
          <a:off x="2181754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81754" y="84663"/>
        <a:ext cx="293728" cy="253991"/>
      </dsp:txXfrm>
    </dsp:sp>
    <dsp:sp modelId="{9DB26237-DC39-284C-BBDC-6225068F89E4}">
      <dsp:nvSpPr>
        <dsp:cNvPr id="0" name=""/>
        <dsp:cNvSpPr/>
      </dsp:nvSpPr>
      <dsp:spPr>
        <a:xfrm>
          <a:off x="2775543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285944"/>
                <a:satOff val="5300"/>
                <a:lumOff val="-392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6285944"/>
                <a:satOff val="5300"/>
                <a:lumOff val="-392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</a:t>
          </a:r>
          <a:endParaRPr lang="en-US" sz="1800" kern="1200" dirty="0"/>
        </a:p>
      </dsp:txBody>
      <dsp:txXfrm>
        <a:off x="2787942" y="12399"/>
        <a:ext cx="1954499" cy="398519"/>
      </dsp:txXfrm>
    </dsp:sp>
    <dsp:sp modelId="{6B97343A-1385-D34A-9670-FF37BE4D85F2}">
      <dsp:nvSpPr>
        <dsp:cNvPr id="0" name=""/>
        <dsp:cNvSpPr/>
      </dsp:nvSpPr>
      <dsp:spPr>
        <a:xfrm>
          <a:off x="4952770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9428916"/>
                <a:satOff val="7950"/>
                <a:lumOff val="-588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428916"/>
                <a:satOff val="7950"/>
                <a:lumOff val="-588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52770" y="84663"/>
        <a:ext cx="293728" cy="253991"/>
      </dsp:txXfrm>
    </dsp:sp>
    <dsp:sp modelId="{28C14F32-7EF2-2748-A38C-6E2FE8336B6F}">
      <dsp:nvSpPr>
        <dsp:cNvPr id="0" name=""/>
        <dsp:cNvSpPr/>
      </dsp:nvSpPr>
      <dsp:spPr>
        <a:xfrm>
          <a:off x="5546560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571889"/>
                <a:satOff val="10600"/>
                <a:lumOff val="-7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2571889"/>
                <a:satOff val="10600"/>
                <a:lumOff val="-7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</a:t>
          </a:r>
          <a:endParaRPr lang="en-US" sz="1800" kern="1200" dirty="0"/>
        </a:p>
      </dsp:txBody>
      <dsp:txXfrm>
        <a:off x="5558959" y="12399"/>
        <a:ext cx="1954499" cy="398519"/>
      </dsp:txXfrm>
    </dsp:sp>
    <dsp:sp modelId="{DF82FA8E-140E-414E-AE40-DBBD40A40B43}">
      <dsp:nvSpPr>
        <dsp:cNvPr id="0" name=""/>
        <dsp:cNvSpPr/>
      </dsp:nvSpPr>
      <dsp:spPr>
        <a:xfrm>
          <a:off x="7723787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8857833"/>
                <a:satOff val="15900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857833"/>
                <a:satOff val="15900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723787" y="84663"/>
        <a:ext cx="293728" cy="253991"/>
      </dsp:txXfrm>
    </dsp:sp>
    <dsp:sp modelId="{2DECA85C-9C11-3945-A74D-7024E14E3221}">
      <dsp:nvSpPr>
        <dsp:cNvPr id="0" name=""/>
        <dsp:cNvSpPr/>
      </dsp:nvSpPr>
      <dsp:spPr>
        <a:xfrm>
          <a:off x="831757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8857833"/>
                <a:satOff val="15900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857833"/>
                <a:satOff val="15900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>
        <a:off x="8329975" y="12399"/>
        <a:ext cx="1954499" cy="398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6203F-0298-CF4B-9AB9-9819A0A3EA75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B005-A662-1844-94FA-1BC58CD0A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0938E-05C0-44C6-B1FF-F21A30AFD653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1695-1E90-4530-9F70-417E0178E2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recording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5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Folder: deployment/Services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2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deployment/Website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9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8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2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Has recording started yet?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How about now? Recording yet?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MySQLWorkbench</a:t>
            </a:r>
            <a:r>
              <a:rPr lang="en-US" dirty="0" smtClean="0"/>
              <a:t> DB code, SQL server in the cloud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8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r>
              <a:rPr lang="en-US" baseline="0" dirty="0" smtClean="0"/>
              <a:t> subscriber REST controller</a:t>
            </a:r>
          </a:p>
          <a:p>
            <a:r>
              <a:rPr lang="en-US" baseline="0" dirty="0" smtClean="0"/>
              <a:t>Dynamic servlet </a:t>
            </a:r>
          </a:p>
          <a:p>
            <a:r>
              <a:rPr lang="en-US" baseline="0" dirty="0" smtClean="0"/>
              <a:t>Common/Models/Subscriber POJO</a:t>
            </a:r>
          </a:p>
          <a:p>
            <a:r>
              <a:rPr lang="en-US" baseline="0" dirty="0" smtClean="0"/>
              <a:t>Properties and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genda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69378"/>
            <a:ext cx="14180610" cy="326630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26396" y="1506358"/>
            <a:ext cx="14180611" cy="2029322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96" y="35356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90184"/>
            <a:ext cx="10411459" cy="2638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8" y="4852372"/>
            <a:ext cx="10411461" cy="3041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90184"/>
            <a:ext cx="6464301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455872"/>
            <a:ext cx="6464301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90184"/>
            <a:ext cx="6466840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455872"/>
            <a:ext cx="6466840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59827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259827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9774983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9774983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 with Medium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2160" y="1880413"/>
            <a:ext cx="877824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880413"/>
            <a:ext cx="4887169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3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ide Captionwith Small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80229" y="1880413"/>
            <a:ext cx="4650171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880413"/>
            <a:ext cx="890016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40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3"/>
            <a:ext cx="13892785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7404671"/>
            <a:ext cx="12250474" cy="844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6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2"/>
            <a:ext cx="13892785" cy="6086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(L)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521" y="1880413"/>
            <a:ext cx="9338504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0" y="1880413"/>
            <a:ext cx="3796732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6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0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6" y="2707777"/>
            <a:ext cx="14180612" cy="62076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6396" y="2707778"/>
            <a:ext cx="14180611" cy="3266302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5602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7038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951414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0" y="5297802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32153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18" name="Straight Connector 17"/>
          <p:cNvCxnSpPr>
            <a:cxnSpLocks noChangeAspect="1"/>
          </p:cNvCxnSpPr>
          <p:nvPr userDrawn="1"/>
        </p:nvCxnSpPr>
        <p:spPr>
          <a:xfrm>
            <a:off x="542397" y="4678677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226396" y="59740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69875"/>
            <a:ext cx="14179550" cy="3265488"/>
          </a:xfrm>
          <a:prstGeom prst="rect">
            <a:avLst/>
          </a:prstGeom>
        </p:spPr>
        <p:txBody>
          <a:bodyPr vert="horz"/>
          <a:lstStyle>
            <a:lvl1pPr marL="0" marR="0" indent="0" algn="l" defTabSz="6792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1506358"/>
            <a:ext cx="14180611" cy="2100442"/>
            <a:chOff x="226396" y="1506358"/>
            <a:chExt cx="14180611" cy="210044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26396" y="1506358"/>
              <a:ext cx="14180611" cy="2029322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26396" y="353568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-tvlower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31279"/>
            <a:ext cx="14180610" cy="613650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396" y="4301067"/>
            <a:ext cx="14180611" cy="2066714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67781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99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31279"/>
            <a:ext cx="14179550" cy="6207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4301067"/>
            <a:ext cx="14180611" cy="2137834"/>
            <a:chOff x="226396" y="4301067"/>
            <a:chExt cx="14180611" cy="2137834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26396" y="6367781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6396" y="4301067"/>
              <a:ext cx="14180611" cy="2066714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8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vi Shot 20-1288_DL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5" y="238897"/>
            <a:ext cx="14180611" cy="620762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6396" y="2763520"/>
            <a:ext cx="14180611" cy="3611880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7540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6397" y="238897"/>
            <a:ext cx="14180166" cy="61365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6396" y="2763520"/>
            <a:ext cx="14180611" cy="3683000"/>
            <a:chOff x="226396" y="2763520"/>
            <a:chExt cx="14180611" cy="3683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226396" y="2763520"/>
              <a:ext cx="14180611" cy="3611880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26396" y="637540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233883"/>
            <a:ext cx="14630400" cy="4406562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888" y="2233882"/>
            <a:ext cx="14638288" cy="4406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581026"/>
            <a:ext cx="13898880" cy="717550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1838" y="1159689"/>
            <a:ext cx="13898562" cy="7207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7F7F7F"/>
                </a:solidFill>
                <a:latin typeface="+mj-lt"/>
              </a:defRPr>
            </a:lvl1pPr>
            <a:lvl2pPr>
              <a:defRPr>
                <a:solidFill>
                  <a:srgbClr val="7F7F7F"/>
                </a:solidFill>
                <a:latin typeface="+mj-lt"/>
              </a:defRPr>
            </a:lvl2pPr>
            <a:lvl3pPr>
              <a:defRPr>
                <a:solidFill>
                  <a:srgbClr val="7F7F7F"/>
                </a:solidFill>
                <a:latin typeface="+mj-lt"/>
              </a:defRPr>
            </a:lvl3pPr>
            <a:lvl4pPr>
              <a:defRPr>
                <a:solidFill>
                  <a:srgbClr val="7F7F7F"/>
                </a:solidFill>
                <a:latin typeface="+mj-lt"/>
              </a:defRPr>
            </a:lvl4pPr>
            <a:lvl5pPr>
              <a:defRPr>
                <a:solidFill>
                  <a:srgbClr val="7F7F7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4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8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1" r:id="rId2"/>
    <p:sldLayoutId id="2147483664" r:id="rId3"/>
    <p:sldLayoutId id="2147483665" r:id="rId4"/>
    <p:sldLayoutId id="2147483683" r:id="rId5"/>
    <p:sldLayoutId id="2147483669" r:id="rId6"/>
    <p:sldLayoutId id="2147483684" r:id="rId7"/>
    <p:sldLayoutId id="2147483685" r:id="rId8"/>
    <p:sldLayoutId id="2147483686" r:id="rId9"/>
    <p:sldLayoutId id="2147483687" r:id="rId10"/>
    <p:sldLayoutId id="2147483667" r:id="rId11"/>
    <p:sldLayoutId id="214748371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04469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7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5POuMHxW-0" TargetMode="External"/><Relationship Id="rId4" Type="http://schemas.openxmlformats.org/officeDocument/2006/relationships/hyperlink" Target="http://slides.com/krak3n/docker/fullscreen%23/1" TargetMode="External"/><Relationship Id="rId5" Type="http://schemas.openxmlformats.org/officeDocument/2006/relationships/hyperlink" Target="http://104.197.141.51/subscriber?id=12" TargetMode="External"/><Relationship Id="rId6" Type="http://schemas.openxmlformats.org/officeDocument/2006/relationships/hyperlink" Target="http://104.197.108.224/subscribers/dynamicsubscribers" TargetMode="External"/><Relationship Id="rId7" Type="http://schemas.openxmlformats.org/officeDocument/2006/relationships/hyperlink" Target="https://github.com/gevgev/subscribers.git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rovicorp.webex.com/rovicorp/ldr.php?RCID=6b112a99f921ad760d843cd82609883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lagado.com/proxy-tes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Docker/Kubernetes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Deployment Demo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4200" y="5191034"/>
            <a:ext cx="6470650" cy="488160"/>
          </a:xfrm>
        </p:spPr>
        <p:txBody>
          <a:bodyPr/>
          <a:lstStyle/>
          <a:p>
            <a:r>
              <a:rPr lang="en-US" dirty="0" smtClean="0"/>
              <a:t>September,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Project and your Machine </a:t>
            </a:r>
            <a:r>
              <a:rPr lang="en-US" dirty="0" err="1" smtClean="0"/>
              <a:t>Env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469860"/>
            <a:ext cx="13167360" cy="6937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Starting a new project in Google Cloud</a:t>
            </a:r>
          </a:p>
          <a:p>
            <a:r>
              <a:rPr lang="en-US" dirty="0" smtClean="0"/>
              <a:t>First install all tools:</a:t>
            </a:r>
          </a:p>
          <a:p>
            <a:pPr lvl="1"/>
            <a:r>
              <a:rPr lang="en-US" dirty="0" smtClean="0"/>
              <a:t>Install Docker: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docs.docker.com</a:t>
            </a:r>
            <a:r>
              <a:rPr lang="en-US" dirty="0">
                <a:solidFill>
                  <a:srgbClr val="0000FF"/>
                </a:solidFill>
              </a:rPr>
              <a:t>/installation/mac/</a:t>
            </a:r>
          </a:p>
          <a:p>
            <a:pPr lvl="1"/>
            <a:r>
              <a:rPr lang="en-US" dirty="0" smtClean="0"/>
              <a:t>Google Account exists</a:t>
            </a:r>
          </a:p>
          <a:p>
            <a:pPr lvl="1"/>
            <a:r>
              <a:rPr lang="en-US" dirty="0" smtClean="0"/>
              <a:t>Billing enabled</a:t>
            </a:r>
          </a:p>
          <a:p>
            <a:pPr lvl="1"/>
            <a:r>
              <a:rPr lang="en-US" dirty="0" err="1" smtClean="0"/>
              <a:t>gcloud</a:t>
            </a:r>
            <a:r>
              <a:rPr lang="en-US" dirty="0" smtClean="0"/>
              <a:t> CLI installed, for Linux/Mac OS X: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curl </a:t>
            </a:r>
            <a:r>
              <a:rPr lang="en-US" dirty="0">
                <a:solidFill>
                  <a:srgbClr val="008000"/>
                </a:solidFill>
              </a:rPr>
              <a:t>https://</a:t>
            </a:r>
            <a:r>
              <a:rPr lang="en-US" dirty="0" err="1">
                <a:solidFill>
                  <a:srgbClr val="008000"/>
                </a:solidFill>
              </a:rPr>
              <a:t>sdk.cloud.google.com</a:t>
            </a:r>
            <a:r>
              <a:rPr lang="en-US" dirty="0">
                <a:solidFill>
                  <a:srgbClr val="008000"/>
                </a:solidFill>
              </a:rPr>
              <a:t> | </a:t>
            </a:r>
            <a:r>
              <a:rPr lang="en-US" dirty="0" smtClean="0">
                <a:solidFill>
                  <a:srgbClr val="008000"/>
                </a:solidFill>
              </a:rPr>
              <a:t>bash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exec </a:t>
            </a:r>
            <a:r>
              <a:rPr lang="en-US" dirty="0">
                <a:solidFill>
                  <a:srgbClr val="008000"/>
                </a:solidFill>
              </a:rPr>
              <a:t>-l $</a:t>
            </a:r>
            <a:r>
              <a:rPr lang="en-US" dirty="0" smtClean="0">
                <a:solidFill>
                  <a:srgbClr val="008000"/>
                </a:solidFill>
              </a:rPr>
              <a:t>SHELL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init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installed, for Linux/Mac OS X: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components update </a:t>
            </a:r>
            <a:r>
              <a:rPr lang="en-US" dirty="0" err="1" smtClean="0">
                <a:solidFill>
                  <a:srgbClr val="008000"/>
                </a:solidFill>
              </a:rPr>
              <a:t>kubectl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Create a new project in Google Cloud</a:t>
            </a:r>
          </a:p>
          <a:p>
            <a:pPr lvl="1"/>
            <a:r>
              <a:rPr lang="en-US" dirty="0" smtClean="0"/>
              <a:t>Enable Container Engine API</a:t>
            </a:r>
          </a:p>
          <a:p>
            <a:pPr lvl="1"/>
            <a:r>
              <a:rPr lang="en-US" dirty="0" smtClean="0"/>
              <a:t>Set your </a:t>
            </a:r>
            <a:r>
              <a:rPr lang="en-US" dirty="0" err="1" smtClean="0"/>
              <a:t>gcloud</a:t>
            </a:r>
            <a:r>
              <a:rPr lang="en-US" dirty="0" smtClean="0"/>
              <a:t> defaults: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config</a:t>
            </a:r>
            <a:r>
              <a:rPr lang="en-US" dirty="0">
                <a:solidFill>
                  <a:srgbClr val="008000"/>
                </a:solidFill>
              </a:rPr>
              <a:t> set project </a:t>
            </a:r>
            <a:r>
              <a:rPr lang="en-US" dirty="0" smtClean="0">
                <a:solidFill>
                  <a:srgbClr val="008000"/>
                </a:solidFill>
              </a:rPr>
              <a:t>PROJECTID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Usually it is a good idea to run this command before doing anything: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components update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Cluster(s) and initialize Docker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598706"/>
            <a:ext cx="13167360" cy="6633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Create a new cluster, where our app will be running</a:t>
            </a:r>
          </a:p>
          <a:p>
            <a:r>
              <a:rPr lang="en-US" sz="2800" dirty="0" smtClean="0"/>
              <a:t>For this app we could create two clusters, one for webservices, one for website</a:t>
            </a:r>
          </a:p>
          <a:p>
            <a:r>
              <a:rPr lang="en-US" sz="2800" dirty="0" smtClean="0"/>
              <a:t>But for the purposes of this demo we will work with a single cluster for both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$ </a:t>
            </a:r>
            <a:r>
              <a:rPr lang="en-US" sz="3200" dirty="0" err="1">
                <a:solidFill>
                  <a:srgbClr val="008000"/>
                </a:solidFill>
              </a:rPr>
              <a:t>gcloud</a:t>
            </a:r>
            <a:r>
              <a:rPr lang="en-US" sz="3200" dirty="0">
                <a:solidFill>
                  <a:srgbClr val="008000"/>
                </a:solidFill>
              </a:rPr>
              <a:t> container clusters create </a:t>
            </a:r>
            <a:r>
              <a:rPr lang="en-US" sz="3200" dirty="0" smtClean="0">
                <a:solidFill>
                  <a:srgbClr val="008000"/>
                </a:solidFill>
              </a:rPr>
              <a:t>subscribers </a:t>
            </a:r>
            <a:r>
              <a:rPr lang="en-US" sz="3200" dirty="0">
                <a:solidFill>
                  <a:srgbClr val="008000"/>
                </a:solidFill>
              </a:rPr>
              <a:t>\</a:t>
            </a:r>
          </a:p>
          <a:p>
            <a:pPr lvl="1"/>
            <a:r>
              <a:rPr lang="is-IS" sz="3200" dirty="0">
                <a:solidFill>
                  <a:srgbClr val="008000"/>
                </a:solidFill>
              </a:rPr>
              <a:t>    --num-nodes 3 \</a:t>
            </a:r>
          </a:p>
          <a:p>
            <a:pPr lvl="1"/>
            <a:r>
              <a:rPr lang="en-US" sz="3200" dirty="0"/>
              <a:t>  </a:t>
            </a:r>
            <a:r>
              <a:rPr lang="en-US" sz="3200" dirty="0">
                <a:solidFill>
                  <a:schemeClr val="tx2"/>
                </a:solidFill>
              </a:rPr>
              <a:t> </a:t>
            </a:r>
            <a:r>
              <a:rPr lang="en-US" sz="3200" i="1" dirty="0">
                <a:solidFill>
                  <a:schemeClr val="tx2"/>
                </a:solidFill>
              </a:rPr>
              <a:t> --machine-type g1-</a:t>
            </a:r>
            <a:r>
              <a:rPr lang="en-US" sz="3200" i="1" dirty="0" smtClean="0">
                <a:solidFill>
                  <a:schemeClr val="tx2"/>
                </a:solidFill>
              </a:rPr>
              <a:t>small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rgbClr val="008000"/>
                </a:solidFill>
              </a:rPr>
              <a:t>// we will not use parameter to get the standard size VMs</a:t>
            </a:r>
          </a:p>
          <a:p>
            <a:r>
              <a:rPr lang="en-US" sz="2800" dirty="0" smtClean="0">
                <a:solidFill>
                  <a:srgbClr val="2D2D2D"/>
                </a:solidFill>
              </a:rPr>
              <a:t>We can now see our instances: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$ </a:t>
            </a:r>
            <a:r>
              <a:rPr lang="en-US" sz="2800" dirty="0" err="1">
                <a:solidFill>
                  <a:srgbClr val="008000"/>
                </a:solidFill>
              </a:rPr>
              <a:t>gcloud</a:t>
            </a:r>
            <a:r>
              <a:rPr lang="en-US" sz="2800" dirty="0">
                <a:solidFill>
                  <a:srgbClr val="008000"/>
                </a:solidFill>
              </a:rPr>
              <a:t> compute instances </a:t>
            </a:r>
            <a:r>
              <a:rPr lang="en-US" sz="2800" dirty="0" smtClean="0">
                <a:solidFill>
                  <a:srgbClr val="008000"/>
                </a:solidFill>
              </a:rPr>
              <a:t>list</a:t>
            </a:r>
          </a:p>
          <a:p>
            <a:r>
              <a:rPr lang="en-US" sz="2800" dirty="0" smtClean="0"/>
              <a:t>Before we can start building our images, start Docker machine (Mac OS X):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$ docker-machine start default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$ </a:t>
            </a:r>
            <a:r>
              <a:rPr lang="en-US" sz="2800" dirty="0" err="1">
                <a:solidFill>
                  <a:srgbClr val="008000"/>
                </a:solidFill>
              </a:rPr>
              <a:t>eval</a:t>
            </a:r>
            <a:r>
              <a:rPr lang="en-US" sz="2800" dirty="0">
                <a:solidFill>
                  <a:srgbClr val="008000"/>
                </a:solidFill>
              </a:rPr>
              <a:t> "$(docker-machine </a:t>
            </a:r>
            <a:r>
              <a:rPr lang="en-US" sz="2800" dirty="0" err="1">
                <a:solidFill>
                  <a:srgbClr val="008000"/>
                </a:solidFill>
              </a:rPr>
              <a:t>env</a:t>
            </a:r>
            <a:r>
              <a:rPr lang="en-US" sz="2800" dirty="0">
                <a:solidFill>
                  <a:srgbClr val="008000"/>
                </a:solidFill>
              </a:rPr>
              <a:t> default</a:t>
            </a:r>
            <a:r>
              <a:rPr lang="en-US" sz="2800" dirty="0" smtClean="0">
                <a:solidFill>
                  <a:srgbClr val="008000"/>
                </a:solidFill>
              </a:rPr>
              <a:t>)”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2D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2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SQL Access Control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Now, whitelist the IP’s for the server nodes of our </a:t>
            </a:r>
            <a:r>
              <a:rPr lang="en-US" sz="3600" dirty="0" smtClean="0"/>
              <a:t>cluster with Cloud SQL, </a:t>
            </a:r>
            <a:r>
              <a:rPr lang="en-US" sz="3600" dirty="0"/>
              <a:t>which we created before, </a:t>
            </a:r>
            <a:r>
              <a:rPr lang="en-US" sz="3600" dirty="0" err="1"/>
              <a:t>i.e</a:t>
            </a:r>
            <a:r>
              <a:rPr lang="en-US" sz="3600" dirty="0"/>
              <a:t>:</a:t>
            </a:r>
          </a:p>
          <a:p>
            <a:pPr lvl="1" fontAlgn="base"/>
            <a:r>
              <a:rPr lang="en-US" sz="3600" dirty="0">
                <a:solidFill>
                  <a:srgbClr val="0000FF"/>
                </a:solidFill>
              </a:rPr>
              <a:t>gke-subscribers-82c58720-node-fah8</a:t>
            </a:r>
            <a:r>
              <a:rPr lang="en-US" sz="3600" dirty="0"/>
              <a:t> :	</a:t>
            </a:r>
            <a:r>
              <a:rPr lang="en-US" sz="3600" dirty="0">
                <a:solidFill>
                  <a:srgbClr val="008000"/>
                </a:solidFill>
              </a:rPr>
              <a:t>104.197.107.63</a:t>
            </a:r>
            <a:r>
              <a:rPr lang="en-US" sz="3600" dirty="0"/>
              <a:t> </a:t>
            </a:r>
          </a:p>
          <a:p>
            <a:pPr lvl="1" fontAlgn="base"/>
            <a:r>
              <a:rPr lang="en-US" sz="3600" dirty="0">
                <a:solidFill>
                  <a:srgbClr val="0000FF"/>
                </a:solidFill>
              </a:rPr>
              <a:t>gke-subscribers-82c58720-node-l4s1 </a:t>
            </a:r>
            <a:r>
              <a:rPr lang="en-US" sz="3600" dirty="0"/>
              <a:t>:	</a:t>
            </a:r>
            <a:r>
              <a:rPr lang="en-US" sz="3600" dirty="0">
                <a:solidFill>
                  <a:srgbClr val="008000"/>
                </a:solidFill>
              </a:rPr>
              <a:t>104.197.9.246</a:t>
            </a:r>
            <a:r>
              <a:rPr lang="en-US" sz="3600" dirty="0"/>
              <a:t> </a:t>
            </a:r>
          </a:p>
          <a:p>
            <a:pPr lvl="1" fontAlgn="base"/>
            <a:r>
              <a:rPr lang="en-US" sz="3600" dirty="0">
                <a:solidFill>
                  <a:srgbClr val="0000FF"/>
                </a:solidFill>
              </a:rPr>
              <a:t>gke-subscribers-82c58720-node-qrtx </a:t>
            </a:r>
            <a:r>
              <a:rPr lang="en-US" sz="3600" dirty="0"/>
              <a:t> :	</a:t>
            </a:r>
            <a:r>
              <a:rPr lang="en-US" sz="3600" dirty="0">
                <a:solidFill>
                  <a:srgbClr val="008000"/>
                </a:solidFill>
              </a:rPr>
              <a:t>104.154.92.187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0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before we build images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9561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Get the Project Id from Google Cloud, and set that as an ENV variable</a:t>
            </a:r>
          </a:p>
          <a:p>
            <a:pPr lvl="1"/>
            <a:r>
              <a:rPr lang="en-US" sz="3200" dirty="0" smtClean="0"/>
              <a:t>we will need that for names of images, as it should match the project name to be pushed to Google Cloud Repository: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$ export PROJECT_ID="xxx-xxx-</a:t>
            </a:r>
            <a:r>
              <a:rPr lang="en-US" sz="3200" dirty="0" smtClean="0">
                <a:solidFill>
                  <a:srgbClr val="008000"/>
                </a:solidFill>
              </a:rPr>
              <a:t>xxx”</a:t>
            </a:r>
          </a:p>
          <a:p>
            <a:pPr lvl="1"/>
            <a:r>
              <a:rPr lang="en-US" sz="3200" dirty="0" smtClean="0">
                <a:solidFill>
                  <a:srgbClr val="2D2D2D"/>
                </a:solidFill>
              </a:rPr>
              <a:t>The name format for images is:</a:t>
            </a:r>
            <a:r>
              <a:rPr lang="en-US" sz="3200" dirty="0" smtClean="0">
                <a:solidFill>
                  <a:srgbClr val="008000"/>
                </a:solidFill>
              </a:rPr>
              <a:t> </a:t>
            </a:r>
          </a:p>
          <a:p>
            <a:pPr lvl="2"/>
            <a:r>
              <a:rPr lang="en-US" sz="3200" dirty="0" err="1" smtClean="0">
                <a:solidFill>
                  <a:srgbClr val="3366FF"/>
                </a:solidFill>
              </a:rPr>
              <a:t>gcr.io</a:t>
            </a:r>
            <a:r>
              <a:rPr lang="en-US" sz="3200" dirty="0" smtClean="0">
                <a:solidFill>
                  <a:srgbClr val="3366FF"/>
                </a:solidFill>
              </a:rPr>
              <a:t>/&lt;</a:t>
            </a:r>
            <a:r>
              <a:rPr lang="en-US" sz="3200" dirty="0" err="1" smtClean="0">
                <a:solidFill>
                  <a:srgbClr val="3366FF"/>
                </a:solidFill>
              </a:rPr>
              <a:t>projectId</a:t>
            </a:r>
            <a:r>
              <a:rPr lang="en-US" sz="3200" dirty="0" smtClean="0">
                <a:solidFill>
                  <a:srgbClr val="3366FF"/>
                </a:solidFill>
              </a:rPr>
              <a:t>&gt;/&lt;</a:t>
            </a:r>
            <a:r>
              <a:rPr lang="en-US" sz="3200" dirty="0" err="1" smtClean="0">
                <a:solidFill>
                  <a:srgbClr val="3366FF"/>
                </a:solidFill>
              </a:rPr>
              <a:t>imagename</a:t>
            </a:r>
            <a:r>
              <a:rPr lang="en-US" sz="3200" dirty="0" smtClean="0">
                <a:solidFill>
                  <a:srgbClr val="3366FF"/>
                </a:solidFill>
              </a:rPr>
              <a:t>&gt;:&lt;tag&gt;</a:t>
            </a:r>
          </a:p>
          <a:p>
            <a:r>
              <a:rPr lang="en-US" sz="3200" dirty="0" smtClean="0"/>
              <a:t>Additional configuration, where needed, to allow the nodes to discover each other, i.e. website nodes to discover webservices  nodes</a:t>
            </a:r>
          </a:p>
          <a:p>
            <a:pPr lvl="1"/>
            <a:r>
              <a:rPr lang="en-US" sz="3200" dirty="0" smtClean="0"/>
              <a:t>DNS</a:t>
            </a:r>
          </a:p>
          <a:p>
            <a:pPr lvl="1"/>
            <a:r>
              <a:rPr lang="en-US" sz="3200" dirty="0" smtClean="0"/>
              <a:t>Or ENV variables</a:t>
            </a:r>
          </a:p>
          <a:p>
            <a:r>
              <a:rPr lang="en-US" sz="3200" dirty="0" smtClean="0"/>
              <a:t>Now we can start building the images</a:t>
            </a:r>
          </a:p>
          <a:p>
            <a:pPr marL="679262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89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webservices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1443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webservices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-t 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/${PROJECT_ID}/webservices-node:v0.1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 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rgbClr val="393939"/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webservices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51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14854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website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-t 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/${PROJECT_ID}/website-node:v0.1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 – (if webservices are already in the cloud, it will work – by IP)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 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website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12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505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Now, when we have all our images built and tested locally, we can start the deployment to Google cloud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process will be: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webservices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for webservices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Get the IP for webservices load balancer to be used to configure the website nodes (ENV variable here, but usually DNS)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website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 for website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68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Deployment process visualized: 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76200" y="932410"/>
            <a:ext cx="14478000" cy="79801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4468087"/>
              </p:ext>
            </p:extLst>
          </p:nvPr>
        </p:nvGraphicFramePr>
        <p:xfrm>
          <a:off x="3786588" y="1610968"/>
          <a:ext cx="10301401" cy="42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594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Creating Replication Controller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webservices app </a:t>
            </a:r>
            <a:r>
              <a:rPr lang="en-US" sz="26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2600" dirty="0" smtClean="0"/>
              <a:t>File</a:t>
            </a:r>
            <a:r>
              <a:rPr lang="en-US" sz="2600" dirty="0"/>
              <a:t>: subscriber</a:t>
            </a:r>
            <a:r>
              <a:rPr lang="en-US" sz="2600" dirty="0" smtClean="0"/>
              <a:t>-</a:t>
            </a:r>
            <a:r>
              <a:rPr lang="en-US" sz="2600" dirty="0" err="1" smtClean="0"/>
              <a:t>webservice</a:t>
            </a:r>
            <a:r>
              <a:rPr lang="en-US" sz="2600" dirty="0" smtClean="0"/>
              <a:t>-</a:t>
            </a:r>
            <a:r>
              <a:rPr lang="en-US" sz="2600" dirty="0" err="1" smtClean="0"/>
              <a:t>controller.json</a:t>
            </a:r>
            <a:r>
              <a:rPr lang="en-US" sz="2600" dirty="0" smtClean="0"/>
              <a:t>:</a:t>
            </a:r>
          </a:p>
          <a:p>
            <a:pPr lvl="2"/>
            <a:r>
              <a:rPr lang="en-US" sz="2600" dirty="0" smtClean="0"/>
              <a:t>Update the controller file to have the correct image name (no more ${PROJECT_ID}):</a:t>
            </a:r>
          </a:p>
          <a:p>
            <a:pPr lvl="3"/>
            <a:r>
              <a:rPr lang="en-US" sz="2600" dirty="0" smtClean="0">
                <a:solidFill>
                  <a:srgbClr val="3366FF"/>
                </a:solidFill>
              </a:rPr>
              <a:t>“</a:t>
            </a:r>
            <a:r>
              <a:rPr lang="en-US" sz="2600" dirty="0" err="1" smtClean="0">
                <a:solidFill>
                  <a:srgbClr val="3366FF"/>
                </a:solidFill>
              </a:rPr>
              <a:t>gcr.io</a:t>
            </a:r>
            <a:r>
              <a:rPr lang="en-US" sz="2600" dirty="0">
                <a:solidFill>
                  <a:srgbClr val="3366FF"/>
                </a:solidFill>
              </a:rPr>
              <a:t>/subscribers</a:t>
            </a:r>
            <a:r>
              <a:rPr lang="en-US" sz="2600" dirty="0" smtClean="0">
                <a:solidFill>
                  <a:srgbClr val="3366FF"/>
                </a:solidFill>
              </a:rPr>
              <a:t>-XXXX/webservices-node:v0.1”</a:t>
            </a:r>
          </a:p>
          <a:p>
            <a:pPr lvl="3"/>
            <a:r>
              <a:rPr lang="en-US" sz="2600" dirty="0" smtClean="0">
                <a:solidFill>
                  <a:srgbClr val="2D2D2D"/>
                </a:solidFill>
              </a:rPr>
              <a:t>Ensure the image name has the appropriate tag, if it was build with the tag, or omit “latest” default tag here</a:t>
            </a:r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>
                <a:solidFill>
                  <a:srgbClr val="008000"/>
                </a:solidFill>
              </a:rPr>
              <a:t> create -f subscriber</a:t>
            </a:r>
            <a:r>
              <a:rPr lang="en-US" sz="2600" dirty="0" smtClean="0">
                <a:solidFill>
                  <a:srgbClr val="008000"/>
                </a:solidFill>
              </a:rPr>
              <a:t>-webservices-</a:t>
            </a:r>
            <a:r>
              <a:rPr lang="en-US" sz="2600" dirty="0" err="1" smtClean="0">
                <a:solidFill>
                  <a:srgbClr val="008000"/>
                </a:solidFill>
              </a:rPr>
              <a:t>controller.json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pods</a:t>
            </a:r>
          </a:p>
          <a:p>
            <a:pPr marL="0" indent="0">
              <a:buNone/>
            </a:pPr>
            <a:endParaRPr lang="en-US" sz="2600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22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Creating Services (Load balancer)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</a:t>
            </a:r>
            <a:r>
              <a:rPr lang="en-US" sz="2600" b="1" dirty="0" smtClean="0">
                <a:solidFill>
                  <a:srgbClr val="FF0000"/>
                </a:solidFill>
              </a:rPr>
              <a:t>services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(</a:t>
            </a:r>
            <a:r>
              <a:rPr lang="en-US" sz="2600" dirty="0" err="1" smtClean="0"/>
              <a:t>LoadBalancer</a:t>
            </a:r>
            <a:r>
              <a:rPr lang="en-US" sz="2600" dirty="0" smtClean="0"/>
              <a:t>) for webservices app nodes (pods):</a:t>
            </a:r>
          </a:p>
          <a:p>
            <a:pPr lvl="1"/>
            <a:r>
              <a:rPr lang="en-US" sz="2600" dirty="0" smtClean="0"/>
              <a:t>File: subscriber-</a:t>
            </a:r>
            <a:r>
              <a:rPr lang="en-US" sz="2600" dirty="0" err="1" smtClean="0"/>
              <a:t>webservice</a:t>
            </a:r>
            <a:r>
              <a:rPr lang="en-US" sz="2600" dirty="0" smtClean="0"/>
              <a:t>-</a:t>
            </a:r>
            <a:r>
              <a:rPr lang="en-US" sz="2600" dirty="0" err="1" smtClean="0"/>
              <a:t>service.json</a:t>
            </a:r>
            <a:endParaRPr lang="en-US" sz="2600" dirty="0" smtClean="0"/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create -f subscriber-</a:t>
            </a:r>
            <a:r>
              <a:rPr lang="en-US" sz="2600" dirty="0" err="1" smtClean="0">
                <a:solidFill>
                  <a:srgbClr val="008000"/>
                </a:solidFill>
              </a:rPr>
              <a:t>webservice</a:t>
            </a:r>
            <a:r>
              <a:rPr lang="en-US" sz="2600" dirty="0" smtClean="0">
                <a:solidFill>
                  <a:srgbClr val="008000"/>
                </a:solidFill>
              </a:rPr>
              <a:t>-</a:t>
            </a:r>
            <a:r>
              <a:rPr lang="en-US" sz="2600" dirty="0" err="1" smtClean="0">
                <a:solidFill>
                  <a:srgbClr val="008000"/>
                </a:solidFill>
              </a:rPr>
              <a:t>service.json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r>
              <a:rPr lang="en-US" sz="2600" dirty="0" smtClean="0"/>
              <a:t>Get IP address for the load balancer for website App Service (load balancer):</a:t>
            </a:r>
          </a:p>
          <a:p>
            <a:pPr lvl="1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i.e.</a:t>
            </a:r>
            <a:r>
              <a:rPr lang="en-US" sz="2600" dirty="0">
                <a:solidFill>
                  <a:schemeClr val="tx1"/>
                </a:solidFill>
                <a:cs typeface="Arial"/>
              </a:rPr>
              <a:t>: </a:t>
            </a:r>
            <a:r>
              <a:rPr lang="en-US" sz="2600" dirty="0" smtClean="0">
                <a:solidFill>
                  <a:schemeClr val="tx1"/>
                </a:solidFill>
                <a:cs typeface="Arial"/>
              </a:rPr>
              <a:t>104.197.141.51</a:t>
            </a:r>
            <a:endParaRPr lang="en-US" sz="2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600" dirty="0" smtClean="0"/>
              <a:t>Test services, i.e.:</a:t>
            </a:r>
          </a:p>
          <a:p>
            <a:pPr lvl="1"/>
            <a:r>
              <a:rPr lang="en-US" sz="2600" dirty="0" smtClean="0">
                <a:solidFill>
                  <a:srgbClr val="3366FF"/>
                </a:solidFill>
              </a:rPr>
              <a:t>http://104.197.141.51/subscriber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1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Intro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959" y="1083691"/>
            <a:ext cx="1120689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</a:t>
            </a:r>
            <a:r>
              <a:rPr lang="en-US" sz="3600" dirty="0"/>
              <a:t>/Kubernetes intro, and the project description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 </a:t>
            </a:r>
            <a:r>
              <a:rPr lang="en-US" sz="3600" dirty="0"/>
              <a:t>and Google Container engine quick overview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Docker - shipping container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Google Container Engine - Kubernetes 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the demo will be about</a:t>
            </a:r>
            <a:r>
              <a:rPr lang="en-US" sz="3600" dirty="0" smtClean="0"/>
              <a:t>: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Cloud Project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tools install and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Build, test, push Docker images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Launch of the App in the Google Cloud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Q</a:t>
            </a:r>
            <a:r>
              <a:rPr lang="en-US" sz="3600" dirty="0"/>
              <a:t>&amp;A </a:t>
            </a:r>
          </a:p>
        </p:txBody>
      </p:sp>
    </p:spTree>
    <p:extLst>
      <p:ext uri="{BB962C8B-B14F-4D97-AF65-F5344CB8AC3E}">
        <p14:creationId xmlns:p14="http://schemas.microsoft.com/office/powerpoint/2010/main" val="309001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Creating Replication Controller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website app </a:t>
            </a:r>
            <a:r>
              <a:rPr lang="en-US" sz="31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3100" dirty="0" smtClean="0"/>
              <a:t>File</a:t>
            </a:r>
            <a:r>
              <a:rPr lang="en-US" sz="3100" dirty="0"/>
              <a:t>: </a:t>
            </a:r>
            <a:r>
              <a:rPr lang="en-US" sz="3100" dirty="0">
                <a:solidFill>
                  <a:srgbClr val="3366FF"/>
                </a:solidFill>
              </a:rPr>
              <a:t>subscriber</a:t>
            </a:r>
            <a:r>
              <a:rPr lang="en-US" sz="3100" dirty="0" smtClean="0">
                <a:solidFill>
                  <a:srgbClr val="3366FF"/>
                </a:solidFill>
              </a:rPr>
              <a:t>-website-</a:t>
            </a:r>
            <a:r>
              <a:rPr lang="en-US" sz="3100" dirty="0" err="1" smtClean="0">
                <a:solidFill>
                  <a:srgbClr val="3366FF"/>
                </a:solidFill>
              </a:rPr>
              <a:t>controller.json</a:t>
            </a:r>
            <a:endParaRPr lang="en-US" sz="3100" dirty="0" smtClean="0">
              <a:solidFill>
                <a:srgbClr val="3366FF"/>
              </a:solidFill>
            </a:endParaRPr>
          </a:p>
          <a:p>
            <a:pPr lvl="2"/>
            <a:r>
              <a:rPr lang="en-US" sz="3100" dirty="0" smtClean="0"/>
              <a:t>Update the controller file to have the correct image name (no more ${PROJECT_ID}):</a:t>
            </a:r>
          </a:p>
          <a:p>
            <a:pPr lvl="3"/>
            <a:r>
              <a:rPr lang="en-US" sz="3100" dirty="0" smtClean="0">
                <a:solidFill>
                  <a:srgbClr val="3366FF"/>
                </a:solidFill>
              </a:rPr>
              <a:t>“</a:t>
            </a:r>
            <a:r>
              <a:rPr lang="en-US" sz="3100" dirty="0" err="1" smtClean="0">
                <a:solidFill>
                  <a:srgbClr val="3366FF"/>
                </a:solidFill>
              </a:rPr>
              <a:t>gcr.io</a:t>
            </a:r>
            <a:r>
              <a:rPr lang="en-US" sz="3100" dirty="0">
                <a:solidFill>
                  <a:srgbClr val="3366FF"/>
                </a:solidFill>
              </a:rPr>
              <a:t>/subscribers</a:t>
            </a:r>
            <a:r>
              <a:rPr lang="en-US" sz="3100" dirty="0" smtClean="0">
                <a:solidFill>
                  <a:srgbClr val="3366FF"/>
                </a:solidFill>
              </a:rPr>
              <a:t>-XXXX/website-node:v0.1”</a:t>
            </a:r>
          </a:p>
          <a:p>
            <a:pPr lvl="2"/>
            <a:r>
              <a:rPr lang="en-US" sz="3200" dirty="0">
                <a:solidFill>
                  <a:srgbClr val="2D2D2D"/>
                </a:solidFill>
              </a:rPr>
              <a:t>Ensure the image name has the appropriate tag, if it was build with the tag, or omit “latest” default tag </a:t>
            </a:r>
            <a:r>
              <a:rPr lang="en-US" sz="3200" dirty="0" smtClean="0">
                <a:solidFill>
                  <a:srgbClr val="2D2D2D"/>
                </a:solidFill>
              </a:rPr>
              <a:t>here</a:t>
            </a:r>
            <a:endParaRPr lang="en-US" sz="3100" dirty="0" smtClean="0"/>
          </a:p>
          <a:p>
            <a:pPr lvl="2"/>
            <a:r>
              <a:rPr lang="en-US" sz="3100" dirty="0" smtClean="0"/>
              <a:t>Pass </a:t>
            </a:r>
            <a:r>
              <a:rPr lang="en-US" sz="3100" dirty="0"/>
              <a:t>the IP address for the web services Services Load Balancer into Pods images as </a:t>
            </a:r>
            <a:r>
              <a:rPr lang="en-US" sz="3100" dirty="0" err="1"/>
              <a:t>Env</a:t>
            </a:r>
            <a:r>
              <a:rPr lang="en-US" sz="3100" dirty="0"/>
              <a:t> </a:t>
            </a:r>
            <a:r>
              <a:rPr lang="en-US" sz="3100" dirty="0" err="1" smtClean="0"/>
              <a:t>Var</a:t>
            </a:r>
            <a:endParaRPr lang="en-US" sz="3100" dirty="0"/>
          </a:p>
          <a:p>
            <a:pPr lvl="1"/>
            <a:r>
              <a:rPr lang="en-US" sz="3100" dirty="0" smtClean="0"/>
              <a:t>Command: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 create 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controller.json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pods</a:t>
            </a:r>
          </a:p>
        </p:txBody>
      </p:sp>
    </p:spTree>
    <p:extLst>
      <p:ext uri="{BB962C8B-B14F-4D97-AF65-F5344CB8AC3E}">
        <p14:creationId xmlns:p14="http://schemas.microsoft.com/office/powerpoint/2010/main" val="174728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Creating Services (Load Balancer)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</a:t>
            </a:r>
            <a:r>
              <a:rPr lang="en-US" sz="3100" b="1" dirty="0" smtClean="0">
                <a:solidFill>
                  <a:srgbClr val="FF0000"/>
                </a:solidFill>
              </a:rPr>
              <a:t>services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/>
              <a:t>(</a:t>
            </a:r>
            <a:r>
              <a:rPr lang="en-US" sz="3100" dirty="0" err="1" smtClean="0"/>
              <a:t>LoadBalancer</a:t>
            </a:r>
            <a:r>
              <a:rPr lang="en-US" sz="3100" dirty="0" smtClean="0"/>
              <a:t>) for website app:</a:t>
            </a:r>
          </a:p>
          <a:p>
            <a:pPr lvl="1"/>
            <a:r>
              <a:rPr lang="en-US" sz="3100" dirty="0"/>
              <a:t>F</a:t>
            </a:r>
            <a:r>
              <a:rPr lang="en-US" sz="3100" dirty="0" smtClean="0"/>
              <a:t>ile: subscriber-website-</a:t>
            </a:r>
            <a:r>
              <a:rPr lang="en-US" sz="3100" dirty="0" err="1"/>
              <a:t>service.json</a:t>
            </a:r>
            <a:endParaRPr lang="en-US" sz="3100" dirty="0"/>
          </a:p>
          <a:p>
            <a:pPr lvl="1"/>
            <a:r>
              <a:rPr lang="en-US" sz="3100" dirty="0"/>
              <a:t>C</a:t>
            </a:r>
            <a:r>
              <a:rPr lang="en-US" sz="3100" dirty="0" smtClean="0"/>
              <a:t>ommand</a:t>
            </a:r>
            <a:r>
              <a:rPr lang="en-US" sz="3100" dirty="0"/>
              <a:t>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</a:t>
            </a:r>
            <a:r>
              <a:rPr lang="en-US" sz="3100" dirty="0">
                <a:solidFill>
                  <a:srgbClr val="008000"/>
                </a:solidFill>
              </a:rPr>
              <a:t>create 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service.json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services</a:t>
            </a:r>
          </a:p>
          <a:p>
            <a:r>
              <a:rPr lang="en-US" sz="3100" dirty="0" smtClean="0"/>
              <a:t>Get </a:t>
            </a:r>
            <a:r>
              <a:rPr lang="en-US" sz="3100" dirty="0"/>
              <a:t>IP address for the load </a:t>
            </a:r>
            <a:r>
              <a:rPr lang="en-US" sz="3100" dirty="0" smtClean="0"/>
              <a:t>balancer </a:t>
            </a:r>
            <a:r>
              <a:rPr lang="en-US" sz="3100" dirty="0"/>
              <a:t>for </a:t>
            </a:r>
            <a:r>
              <a:rPr lang="en-US" sz="3100" dirty="0" smtClean="0"/>
              <a:t>website App</a:t>
            </a:r>
            <a:r>
              <a:rPr lang="en-US" sz="3100" dirty="0"/>
              <a:t> </a:t>
            </a:r>
            <a:r>
              <a:rPr lang="en-US" sz="3100" dirty="0" smtClean="0"/>
              <a:t>Service (load balancer):</a:t>
            </a:r>
          </a:p>
          <a:p>
            <a:pPr lvl="1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get services</a:t>
            </a:r>
            <a:endParaRPr lang="en-US" sz="3100" dirty="0">
              <a:solidFill>
                <a:srgbClr val="008000"/>
              </a:solidFill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/>
                <a:cs typeface="Arial"/>
              </a:rPr>
              <a:t>i.e.: 104.197.141.51</a:t>
            </a:r>
            <a:endParaRPr lang="en-US" sz="31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3100" dirty="0"/>
              <a:t>Test </a:t>
            </a:r>
            <a:r>
              <a:rPr lang="en-US" sz="3100" dirty="0" smtClean="0"/>
              <a:t>website, i.e.:</a:t>
            </a:r>
            <a:endParaRPr lang="en-US" sz="3100" dirty="0"/>
          </a:p>
          <a:p>
            <a:pPr lvl="1"/>
            <a:r>
              <a:rPr lang="en-US" sz="3200" dirty="0">
                <a:solidFill>
                  <a:srgbClr val="3366FF"/>
                </a:solidFill>
              </a:rPr>
              <a:t>http://104.197.141.51</a:t>
            </a:r>
            <a:r>
              <a:rPr lang="en-US" sz="3200" dirty="0" smtClean="0">
                <a:solidFill>
                  <a:srgbClr val="3366FF"/>
                </a:solidFill>
              </a:rPr>
              <a:t>/</a:t>
            </a:r>
            <a:r>
              <a:rPr lang="en-US" sz="3200" dirty="0">
                <a:solidFill>
                  <a:srgbClr val="3366FF"/>
                </a:solidFill>
              </a:rPr>
              <a:t>subscribers/</a:t>
            </a:r>
            <a:r>
              <a:rPr lang="en-US" sz="3200" dirty="0" err="1" smtClean="0">
                <a:solidFill>
                  <a:srgbClr val="3366FF"/>
                </a:solidFill>
              </a:rPr>
              <a:t>dynamicsubscribers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updates revisited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71873"/>
          </a:xfrm>
        </p:spPr>
        <p:txBody>
          <a:bodyPr/>
          <a:lstStyle/>
          <a:p>
            <a:r>
              <a:rPr lang="en-US" sz="2400" dirty="0" smtClean="0"/>
              <a:t>After the initial deployment the normal lifecycle of any product assumes upcoming updates sooner or later, be it new versions, or hot fixes</a:t>
            </a:r>
          </a:p>
          <a:p>
            <a:r>
              <a:rPr lang="en-US" sz="2400" dirty="0" smtClean="0"/>
              <a:t>Rolling updates by </a:t>
            </a:r>
            <a:r>
              <a:rPr lang="en-US" sz="2400" dirty="0" err="1" smtClean="0"/>
              <a:t>kubernetes</a:t>
            </a:r>
            <a:r>
              <a:rPr lang="en-US" sz="2400" dirty="0" smtClean="0"/>
              <a:t> handle the production updates seamlessly </a:t>
            </a:r>
          </a:p>
          <a:p>
            <a:r>
              <a:rPr lang="en-US" sz="2400" dirty="0" smtClean="0"/>
              <a:t>Required steps: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Prepare the required artifacts</a:t>
            </a:r>
          </a:p>
          <a:p>
            <a:pPr marL="1730816" lvl="2" indent="-457200"/>
            <a:r>
              <a:rPr lang="en-US" sz="2400" dirty="0" smtClean="0"/>
              <a:t>build the applications, jar, was, whatever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Build new images, assigning appropriate tags (versions)</a:t>
            </a:r>
          </a:p>
          <a:p>
            <a:pPr marL="1730816" lvl="2" indent="-457200"/>
            <a:r>
              <a:rPr lang="en-US" sz="2400" dirty="0" smtClean="0">
                <a:solidFill>
                  <a:srgbClr val="008000"/>
                </a:solidFill>
              </a:rPr>
              <a:t>$ docker build –t </a:t>
            </a:r>
            <a:r>
              <a:rPr lang="en-US" sz="2400" dirty="0" err="1" smtClean="0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/&lt;</a:t>
            </a:r>
            <a:r>
              <a:rPr lang="en-US" sz="2400" dirty="0" err="1" smtClean="0">
                <a:solidFill>
                  <a:srgbClr val="008000"/>
                </a:solidFill>
              </a:rPr>
              <a:t>projectId</a:t>
            </a:r>
            <a:r>
              <a:rPr lang="en-US" sz="2400" dirty="0" smtClean="0">
                <a:solidFill>
                  <a:srgbClr val="008000"/>
                </a:solidFill>
              </a:rPr>
              <a:t>&gt;/&lt;</a:t>
            </a:r>
            <a:r>
              <a:rPr lang="en-US" sz="2400" dirty="0" err="1" smtClean="0">
                <a:solidFill>
                  <a:srgbClr val="008000"/>
                </a:solidFill>
              </a:rPr>
              <a:t>imagename</a:t>
            </a:r>
            <a:r>
              <a:rPr lang="en-US" sz="2400" dirty="0" smtClean="0">
                <a:solidFill>
                  <a:srgbClr val="008000"/>
                </a:solidFill>
              </a:rPr>
              <a:t>&gt;:&lt;</a:t>
            </a:r>
            <a:r>
              <a:rPr lang="en-US" sz="2400" dirty="0" err="1" smtClean="0">
                <a:solidFill>
                  <a:srgbClr val="008000"/>
                </a:solidFill>
              </a:rPr>
              <a:t>versionTag</a:t>
            </a:r>
            <a:r>
              <a:rPr lang="en-US" sz="2400" dirty="0" smtClean="0">
                <a:solidFill>
                  <a:srgbClr val="008000"/>
                </a:solidFill>
              </a:rPr>
              <a:t>&gt;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Push the new images to Google Cloud</a:t>
            </a:r>
          </a:p>
          <a:p>
            <a:pPr marL="1730816" lvl="2" indent="-457200"/>
            <a:r>
              <a:rPr lang="en-US" sz="2400" dirty="0" smtClean="0">
                <a:solidFill>
                  <a:srgbClr val="008000"/>
                </a:solidFill>
              </a:rPr>
              <a:t>$ docker push 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/&lt;</a:t>
            </a:r>
            <a:r>
              <a:rPr lang="en-US" sz="2400" dirty="0" err="1">
                <a:solidFill>
                  <a:srgbClr val="008000"/>
                </a:solidFill>
              </a:rPr>
              <a:t>projectId</a:t>
            </a:r>
            <a:r>
              <a:rPr lang="en-US" sz="2400" dirty="0">
                <a:solidFill>
                  <a:srgbClr val="008000"/>
                </a:solidFill>
              </a:rPr>
              <a:t>&gt;/&lt;</a:t>
            </a:r>
            <a:r>
              <a:rPr lang="en-US" sz="2400" dirty="0" err="1">
                <a:solidFill>
                  <a:srgbClr val="008000"/>
                </a:solidFill>
              </a:rPr>
              <a:t>imagename</a:t>
            </a:r>
            <a:r>
              <a:rPr lang="en-US" sz="2400" dirty="0">
                <a:solidFill>
                  <a:srgbClr val="008000"/>
                </a:solidFill>
              </a:rPr>
              <a:t>&gt;:&lt;</a:t>
            </a:r>
            <a:r>
              <a:rPr lang="en-US" sz="2400" dirty="0" err="1">
                <a:solidFill>
                  <a:srgbClr val="008000"/>
                </a:solidFill>
              </a:rPr>
              <a:t>versionTag</a:t>
            </a:r>
            <a:r>
              <a:rPr lang="en-US" sz="2400" dirty="0">
                <a:solidFill>
                  <a:srgbClr val="008000"/>
                </a:solidFill>
              </a:rPr>
              <a:t>&gt;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Perform rolling update:</a:t>
            </a:r>
          </a:p>
          <a:p>
            <a:pPr marL="1730816" lvl="2" indent="-457200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kubectl</a:t>
            </a:r>
            <a:r>
              <a:rPr lang="en-US" sz="2400" dirty="0">
                <a:solidFill>
                  <a:srgbClr val="008000"/>
                </a:solidFill>
              </a:rPr>
              <a:t> rolling-update website --image=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/subscribers-1072/website-</a:t>
            </a:r>
            <a:r>
              <a:rPr lang="en-US" sz="2400" dirty="0" smtClean="0">
                <a:solidFill>
                  <a:srgbClr val="008000"/>
                </a:solidFill>
              </a:rPr>
              <a:t>node:v2</a:t>
            </a:r>
          </a:p>
          <a:p>
            <a:r>
              <a:rPr lang="en-US" sz="2400" dirty="0" smtClean="0"/>
              <a:t>Roll back to previous version is also very simple. Simply run the above command with the previous image version:</a:t>
            </a:r>
          </a:p>
          <a:p>
            <a:pPr lvl="2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kubectl</a:t>
            </a:r>
            <a:r>
              <a:rPr lang="en-US" sz="2400" dirty="0">
                <a:solidFill>
                  <a:srgbClr val="008000"/>
                </a:solidFill>
              </a:rPr>
              <a:t> rolling-update website --image=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/subscribers-1072/website-</a:t>
            </a:r>
            <a:r>
              <a:rPr lang="en-US" sz="2400" dirty="0" smtClean="0">
                <a:solidFill>
                  <a:srgbClr val="008000"/>
                </a:solidFill>
              </a:rPr>
              <a:t>node:</a:t>
            </a:r>
            <a:r>
              <a:rPr lang="en-US" sz="2400" dirty="0" smtClean="0">
                <a:solidFill>
                  <a:srgbClr val="FF0000"/>
                </a:solidFill>
              </a:rPr>
              <a:t>v1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endParaRPr lang="en-US" dirty="0" smtClean="0"/>
          </a:p>
          <a:p>
            <a:pPr marL="1136462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4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controllers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551518"/>
            <a:ext cx="13167360" cy="60346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Scaling the pods is also easy.</a:t>
            </a:r>
          </a:p>
          <a:p>
            <a:r>
              <a:rPr lang="en-US" dirty="0" smtClean="0"/>
              <a:t>Two levels here:</a:t>
            </a:r>
          </a:p>
          <a:p>
            <a:pPr lvl="1"/>
            <a:r>
              <a:rPr lang="en-US" dirty="0" smtClean="0"/>
              <a:t>The VM cluster, our replication controller (Pods with containers) is running on</a:t>
            </a:r>
          </a:p>
          <a:p>
            <a:pPr lvl="1"/>
            <a:r>
              <a:rPr lang="en-US" dirty="0" smtClean="0"/>
              <a:t>The actual number of pods</a:t>
            </a:r>
          </a:p>
          <a:p>
            <a:r>
              <a:rPr lang="en-US" dirty="0" smtClean="0"/>
              <a:t>Resizing the VM Cluster:</a:t>
            </a:r>
          </a:p>
          <a:p>
            <a:pPr lvl="1"/>
            <a:r>
              <a:rPr lang="en-US" dirty="0" smtClean="0"/>
              <a:t>To manage the size of VM cluster, first get the name of the cluster group: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container clusters describe subscribers --format </a:t>
            </a:r>
            <a:r>
              <a:rPr lang="en-US" dirty="0" err="1">
                <a:solidFill>
                  <a:srgbClr val="008000"/>
                </a:solidFill>
              </a:rPr>
              <a:t>yaml</a:t>
            </a:r>
            <a:r>
              <a:rPr lang="en-US" dirty="0">
                <a:solidFill>
                  <a:srgbClr val="008000"/>
                </a:solidFill>
              </a:rPr>
              <a:t> | </a:t>
            </a:r>
            <a:r>
              <a:rPr lang="en-US" dirty="0" err="1">
                <a:solidFill>
                  <a:srgbClr val="008000"/>
                </a:solidFill>
              </a:rPr>
              <a:t>grep</a:t>
            </a:r>
            <a:r>
              <a:rPr lang="en-US" dirty="0">
                <a:solidFill>
                  <a:srgbClr val="008000"/>
                </a:solidFill>
              </a:rPr>
              <a:t> -A 1 </a:t>
            </a:r>
            <a:r>
              <a:rPr lang="en-US" dirty="0" err="1">
                <a:solidFill>
                  <a:srgbClr val="008000"/>
                </a:solidFill>
              </a:rPr>
              <a:t>instanceGroupUrls</a:t>
            </a:r>
            <a:endParaRPr lang="en-US" dirty="0">
              <a:solidFill>
                <a:srgbClr val="008000"/>
              </a:solidFill>
            </a:endParaRPr>
          </a:p>
          <a:p>
            <a:pPr lvl="2"/>
            <a:r>
              <a:rPr lang="en-US" dirty="0" err="1">
                <a:solidFill>
                  <a:srgbClr val="008000"/>
                </a:solidFill>
              </a:rPr>
              <a:t>instanceGroupUrls</a:t>
            </a:r>
            <a:r>
              <a:rPr lang="en-US" dirty="0">
                <a:solidFill>
                  <a:srgbClr val="008000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- https://</a:t>
            </a:r>
            <a:r>
              <a:rPr lang="en-US" dirty="0" err="1">
                <a:solidFill>
                  <a:srgbClr val="008000"/>
                </a:solidFill>
              </a:rPr>
              <a:t>www.googleapis.com</a:t>
            </a:r>
            <a:r>
              <a:rPr lang="en-US" dirty="0">
                <a:solidFill>
                  <a:srgbClr val="008000"/>
                </a:solidFill>
              </a:rPr>
              <a:t>/</a:t>
            </a:r>
            <a:r>
              <a:rPr lang="en-US" dirty="0" err="1">
                <a:solidFill>
                  <a:srgbClr val="008000"/>
                </a:solidFill>
              </a:rPr>
              <a:t>replicapool</a:t>
            </a:r>
            <a:r>
              <a:rPr lang="en-US" dirty="0">
                <a:solidFill>
                  <a:srgbClr val="008000"/>
                </a:solidFill>
              </a:rPr>
              <a:t>/v1beta2/projects/subscribers-1084/zones/us-central1-f/</a:t>
            </a:r>
            <a:r>
              <a:rPr lang="en-US" dirty="0" err="1">
                <a:solidFill>
                  <a:srgbClr val="008000"/>
                </a:solidFill>
              </a:rPr>
              <a:t>instanceGroupManagers</a:t>
            </a:r>
            <a:r>
              <a:rPr lang="en-US" dirty="0">
                <a:solidFill>
                  <a:srgbClr val="008000"/>
                </a:solidFill>
              </a:rPr>
              <a:t>/</a:t>
            </a:r>
            <a:r>
              <a:rPr lang="en-US" b="1" dirty="0">
                <a:solidFill>
                  <a:srgbClr val="008000"/>
                </a:solidFill>
              </a:rPr>
              <a:t>gke-subscribers-fefe8aac-group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To resize (depending on the value of size </a:t>
            </a:r>
            <a:r>
              <a:rPr lang="en-US" dirty="0" err="1" smtClean="0"/>
              <a:t>param</a:t>
            </a:r>
            <a:r>
              <a:rPr lang="en-US" dirty="0" smtClean="0"/>
              <a:t> we can add or remove VM’s to the group): 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compute instance-groups managed resize gke-subscribers-fefe8aac-group --zone us-central1-f --size </a:t>
            </a:r>
            <a:r>
              <a:rPr lang="en-US" b="1" dirty="0">
                <a:solidFill>
                  <a:srgbClr val="008000"/>
                </a:solidFill>
              </a:rPr>
              <a:t>5</a:t>
            </a:r>
          </a:p>
          <a:p>
            <a:pPr lvl="1"/>
            <a:r>
              <a:rPr lang="en-US" dirty="0" smtClean="0"/>
              <a:t>Resizing VM Cluster will require adding new IP’s to SQL whitelist.</a:t>
            </a:r>
          </a:p>
          <a:p>
            <a:pPr lvl="1"/>
            <a:r>
              <a:rPr lang="en-US" dirty="0" smtClean="0"/>
              <a:t>We can make the VM Cluster auto scaling, but this will require SQL </a:t>
            </a:r>
            <a:r>
              <a:rPr lang="en-US" smtClean="0"/>
              <a:t>access special management </a:t>
            </a:r>
            <a:endParaRPr lang="en-US" dirty="0" smtClean="0"/>
          </a:p>
          <a:p>
            <a:r>
              <a:rPr lang="en-US" dirty="0" smtClean="0"/>
              <a:t>Resizing </a:t>
            </a:r>
            <a:r>
              <a:rPr lang="en-US" dirty="0" smtClean="0"/>
              <a:t>number of Pods:</a:t>
            </a:r>
          </a:p>
          <a:p>
            <a:pPr lvl="1"/>
            <a:r>
              <a:rPr lang="en-US" dirty="0" smtClean="0"/>
              <a:t>It is one command only, be it scaling up, or down, just by providing the number of replicas: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kubectl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scale --replicas=5 </a:t>
            </a:r>
            <a:r>
              <a:rPr lang="en-US" dirty="0" err="1">
                <a:solidFill>
                  <a:srgbClr val="008000"/>
                </a:solidFill>
              </a:rPr>
              <a:t>replicationcontroller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website</a:t>
            </a:r>
          </a:p>
          <a:p>
            <a:pPr marL="67926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95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81025"/>
            <a:ext cx="13227113" cy="7509085"/>
          </a:xfrm>
        </p:spPr>
        <p:txBody>
          <a:bodyPr/>
          <a:lstStyle/>
          <a:p>
            <a:pPr algn="ctr"/>
            <a:r>
              <a:rPr lang="en-US" sz="9600" dirty="0" smtClean="0"/>
              <a:t>Test, and 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9672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9558" y="1298576"/>
            <a:ext cx="14040842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of the demo:</a:t>
            </a:r>
          </a:p>
          <a:p>
            <a:r>
              <a:rPr lang="en-US" dirty="0">
                <a:hlinkClick r:id="rId2"/>
              </a:rPr>
              <a:t>https://rovicorp.webex.com/rovicorp/ldr.php?RCID=</a:t>
            </a:r>
            <a:r>
              <a:rPr lang="en-US" dirty="0" smtClean="0">
                <a:hlinkClick r:id="rId2"/>
              </a:rPr>
              <a:t>6b112a99f921ad760d843cd826098838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video:</a:t>
            </a:r>
          </a:p>
          <a:p>
            <a:r>
              <a:rPr lang="en-US" dirty="0">
                <a:hlinkClick r:id="rId3"/>
              </a:rPr>
              <a:t>https://www.youtube.com/watch?v=Q5POuMHxW-</a:t>
            </a:r>
            <a:r>
              <a:rPr lang="en-US" dirty="0" smtClean="0">
                <a:hlinkClick r:id="rId3"/>
              </a:rPr>
              <a:t>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slides:</a:t>
            </a:r>
          </a:p>
          <a:p>
            <a:r>
              <a:rPr lang="en-US" dirty="0">
                <a:hlinkClick r:id="rId4"/>
              </a:rPr>
              <a:t>http://slides.com/krak3n/docker/fullscreen#/</a:t>
            </a:r>
            <a:r>
              <a:rPr lang="en-US" dirty="0" smtClean="0">
                <a:hlinkClick r:id="rId4"/>
              </a:rPr>
              <a:t>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 CRUD services in the Google Cloud:</a:t>
            </a:r>
          </a:p>
          <a:p>
            <a:r>
              <a:rPr lang="en-US" dirty="0">
                <a:hlinkClick r:id="rId5"/>
              </a:rPr>
              <a:t>http://104.197.141.51/subscriber?id=</a:t>
            </a:r>
            <a:r>
              <a:rPr lang="en-US" dirty="0" smtClean="0">
                <a:hlinkClick r:id="rId5"/>
              </a:rPr>
              <a:t>12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 in the Google Cloud:</a:t>
            </a:r>
          </a:p>
          <a:p>
            <a:r>
              <a:rPr lang="en-US" dirty="0">
                <a:hlinkClick r:id="rId6"/>
              </a:rPr>
              <a:t>http://104.197.108.224/subscribers/</a:t>
            </a:r>
            <a:r>
              <a:rPr lang="en-US" dirty="0" smtClean="0">
                <a:hlinkClick r:id="rId6"/>
              </a:rPr>
              <a:t>dynamicsubscribers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repository for the source code, </a:t>
            </a:r>
            <a:r>
              <a:rPr lang="en-US" dirty="0" err="1" smtClean="0"/>
              <a:t>ppt</a:t>
            </a:r>
            <a:r>
              <a:rPr lang="en-US" dirty="0" smtClean="0"/>
              <a:t>, Docker and Kubernetes files and more:</a:t>
            </a:r>
          </a:p>
          <a:p>
            <a:r>
              <a:rPr lang="en-US" dirty="0">
                <a:hlinkClick r:id="rId7"/>
              </a:rPr>
              <a:t>https://github.com/gevgev/</a:t>
            </a:r>
            <a:r>
              <a:rPr lang="en-US" dirty="0" smtClean="0">
                <a:hlinkClick r:id="rId7"/>
              </a:rPr>
              <a:t>subscribers.git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1. Docker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1011997"/>
            <a:ext cx="12987866" cy="73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1a.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177484"/>
            <a:ext cx="13631333" cy="71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1b.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219199"/>
            <a:ext cx="13902267" cy="6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2. Kubernetes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1" y="1206500"/>
            <a:ext cx="120523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3. The Demo Project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97132"/>
            <a:ext cx="14478000" cy="79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SQL Access 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399308"/>
            <a:ext cx="13167360" cy="65254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Before our apps can do anything we will need a SQL instance in Google Cloud</a:t>
            </a:r>
          </a:p>
          <a:p>
            <a:r>
              <a:rPr lang="en-US" sz="2800" dirty="0" smtClean="0"/>
              <a:t>Create a new instance of Cloud SQL, and get it’s IP</a:t>
            </a:r>
          </a:p>
          <a:p>
            <a:r>
              <a:rPr lang="en-US" sz="2800" dirty="0" smtClean="0"/>
              <a:t>Whitelist </a:t>
            </a:r>
            <a:r>
              <a:rPr lang="en-US" sz="2800" b="1" i="1" dirty="0" smtClean="0"/>
              <a:t>your</a:t>
            </a:r>
            <a:r>
              <a:rPr lang="en-US" sz="2800" dirty="0" smtClean="0"/>
              <a:t> machine’s IP with this instance, use this tool to find out your Proxy IP:</a:t>
            </a:r>
          </a:p>
          <a:p>
            <a:pPr lvl="1"/>
            <a:r>
              <a:rPr lang="en-US" sz="2800" dirty="0">
                <a:hlinkClick r:id="rId3"/>
              </a:rPr>
              <a:t>http://www.lagado.com/proxy-</a:t>
            </a:r>
            <a:r>
              <a:rPr lang="en-US" sz="2800" dirty="0" smtClean="0">
                <a:hlinkClick r:id="rId3"/>
              </a:rPr>
              <a:t>test</a:t>
            </a:r>
            <a:endParaRPr lang="en-US" sz="2800" dirty="0" smtClean="0"/>
          </a:p>
          <a:p>
            <a:r>
              <a:rPr lang="en-US" sz="2800" dirty="0" smtClean="0"/>
              <a:t>Now you can launch your </a:t>
            </a:r>
            <a:r>
              <a:rPr lang="en-US" sz="2800" dirty="0" err="1" smtClean="0"/>
              <a:t>MySQLWorkbench</a:t>
            </a:r>
            <a:r>
              <a:rPr lang="en-US" sz="2800" dirty="0" smtClean="0"/>
              <a:t>, and connect to this instance in Google Cloud (using it’s IP)</a:t>
            </a:r>
          </a:p>
          <a:p>
            <a:r>
              <a:rPr lang="en-US" sz="2800" dirty="0" smtClean="0"/>
              <a:t>Next, load your DB DDL file, and run it against the Google Cloud</a:t>
            </a:r>
          </a:p>
          <a:p>
            <a:r>
              <a:rPr lang="en-US" sz="2800" dirty="0" smtClean="0"/>
              <a:t>The database is up and running in the cloud</a:t>
            </a:r>
          </a:p>
        </p:txBody>
      </p:sp>
    </p:spTree>
    <p:extLst>
      <p:ext uri="{BB962C8B-B14F-4D97-AF65-F5344CB8AC3E}">
        <p14:creationId xmlns:p14="http://schemas.microsoft.com/office/powerpoint/2010/main" val="331665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</a:t>
            </a:r>
            <a:r>
              <a:rPr lang="en-US" dirty="0"/>
              <a:t>A</a:t>
            </a:r>
            <a:r>
              <a:rPr lang="en-US" dirty="0" smtClean="0"/>
              <a:t>pplications – Artifacts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8593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Source code for webservices and for website (STS)</a:t>
            </a:r>
          </a:p>
          <a:p>
            <a:r>
              <a:rPr lang="en-US" sz="3200" dirty="0" smtClean="0"/>
              <a:t>Configure </a:t>
            </a:r>
            <a:r>
              <a:rPr lang="en-US" sz="3200" dirty="0"/>
              <a:t>your app/code to use the Google Cloud SQL, by setting up the correct connection string, </a:t>
            </a:r>
            <a:r>
              <a:rPr lang="en-US" sz="3200" dirty="0" err="1"/>
              <a:t>i.e</a:t>
            </a:r>
            <a:r>
              <a:rPr lang="en-US" sz="3200" dirty="0"/>
              <a:t>:</a:t>
            </a:r>
          </a:p>
          <a:p>
            <a:pPr lvl="1"/>
            <a:r>
              <a:rPr lang="en-US" sz="3200" dirty="0" err="1">
                <a:solidFill>
                  <a:srgbClr val="008000"/>
                </a:solidFill>
              </a:rPr>
              <a:t>jdbc:mysql</a:t>
            </a:r>
            <a:r>
              <a:rPr lang="en-US" sz="3200" dirty="0">
                <a:solidFill>
                  <a:srgbClr val="008000"/>
                </a:solidFill>
              </a:rPr>
              <a:t>://173.194.110.154:3306/</a:t>
            </a:r>
            <a:r>
              <a:rPr lang="en-US" sz="3200" dirty="0" err="1">
                <a:solidFill>
                  <a:srgbClr val="008000"/>
                </a:solidFill>
              </a:rPr>
              <a:t>Subscriptions?user</a:t>
            </a:r>
            <a:r>
              <a:rPr lang="en-US" sz="3200" dirty="0">
                <a:solidFill>
                  <a:srgbClr val="008000"/>
                </a:solidFill>
              </a:rPr>
              <a:t>=</a:t>
            </a:r>
            <a:r>
              <a:rPr lang="en-US" sz="3200" u="sng" dirty="0" err="1">
                <a:solidFill>
                  <a:srgbClr val="008000"/>
                </a:solidFill>
              </a:rPr>
              <a:t>testuser&amp;</a:t>
            </a:r>
            <a:r>
              <a:rPr lang="en-US" sz="3200" dirty="0" err="1">
                <a:solidFill>
                  <a:srgbClr val="008000"/>
                </a:solidFill>
              </a:rPr>
              <a:t>password</a:t>
            </a:r>
            <a:r>
              <a:rPr lang="en-US" sz="3200" dirty="0">
                <a:solidFill>
                  <a:srgbClr val="008000"/>
                </a:solidFill>
              </a:rPr>
              <a:t>=usertestpsw01</a:t>
            </a:r>
            <a:r>
              <a:rPr lang="en-US" sz="3200" dirty="0" smtClean="0">
                <a:solidFill>
                  <a:srgbClr val="008000"/>
                </a:solidFill>
              </a:rPr>
              <a:t>.</a:t>
            </a:r>
            <a:endParaRPr lang="en-US" sz="3200" dirty="0" smtClean="0"/>
          </a:p>
          <a:p>
            <a:pPr lvl="1"/>
            <a:r>
              <a:rPr lang="en-US" sz="3200" dirty="0" smtClean="0"/>
              <a:t>Environment VAR for website to point to webservices </a:t>
            </a:r>
          </a:p>
          <a:p>
            <a:r>
              <a:rPr lang="en-US" sz="3200" dirty="0" smtClean="0"/>
              <a:t>Build services jar</a:t>
            </a:r>
          </a:p>
          <a:p>
            <a:pPr lvl="1"/>
            <a:r>
              <a:rPr lang="en-US" sz="3200" dirty="0" smtClean="0">
                <a:solidFill>
                  <a:srgbClr val="008000"/>
                </a:solidFill>
              </a:rPr>
              <a:t>$ </a:t>
            </a:r>
            <a:r>
              <a:rPr lang="en-US" sz="3200" dirty="0" err="1" smtClean="0">
                <a:solidFill>
                  <a:srgbClr val="008000"/>
                </a:solidFill>
              </a:rPr>
              <a:t>mvn</a:t>
            </a:r>
            <a:r>
              <a:rPr lang="en-US" sz="3200" dirty="0" smtClean="0">
                <a:solidFill>
                  <a:srgbClr val="008000"/>
                </a:solidFill>
              </a:rPr>
              <a:t> package</a:t>
            </a:r>
          </a:p>
          <a:p>
            <a:pPr lvl="1"/>
            <a:r>
              <a:rPr lang="en-US" sz="3200" dirty="0" smtClean="0"/>
              <a:t>Copy the </a:t>
            </a:r>
            <a:r>
              <a:rPr lang="en-US" sz="3200" dirty="0" err="1" smtClean="0"/>
              <a:t>services.jar</a:t>
            </a:r>
            <a:r>
              <a:rPr lang="en-US" sz="3200" dirty="0" smtClean="0"/>
              <a:t> to deployment/Services</a:t>
            </a:r>
          </a:p>
          <a:p>
            <a:r>
              <a:rPr lang="en-US" sz="3200" dirty="0" smtClean="0"/>
              <a:t>Create war file for website (STS -&gt; Export -&gt; War)</a:t>
            </a:r>
          </a:p>
          <a:p>
            <a:pPr lvl="1"/>
            <a:r>
              <a:rPr lang="en-US" sz="3200" dirty="0" smtClean="0"/>
              <a:t>Copy the war file, is not there yet</a:t>
            </a:r>
          </a:p>
          <a:p>
            <a:r>
              <a:rPr lang="en-US" sz="3200" dirty="0" smtClean="0"/>
              <a:t>The code for both applications is now ready to be deployed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1440300"/>
      </p:ext>
    </p:extLst>
  </p:cSld>
  <p:clrMapOvr>
    <a:masterClrMapping/>
  </p:clrMapOvr>
</p:sld>
</file>

<file path=ppt/theme/theme1.xml><?xml version="1.0" encoding="utf-8"?>
<a:theme xmlns:a="http://schemas.openxmlformats.org/drawingml/2006/main" name="Agenda Slide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Breaks">
  <a:themeElements>
    <a:clrScheme name="Rovi-Theme">
      <a:dk1>
        <a:sysClr val="windowText" lastClr="000000"/>
      </a:dk1>
      <a:lt1>
        <a:sysClr val="window" lastClr="FFFFFF"/>
      </a:lt1>
      <a:dk2>
        <a:srgbClr val="646464"/>
      </a:dk2>
      <a:lt2>
        <a:srgbClr val="EDEDEB"/>
      </a:lt2>
      <a:accent1>
        <a:srgbClr val="A6958E"/>
      </a:accent1>
      <a:accent2>
        <a:srgbClr val="EC9623"/>
      </a:accent2>
      <a:accent3>
        <a:srgbClr val="D30028"/>
      </a:accent3>
      <a:accent4>
        <a:srgbClr val="A50336"/>
      </a:accent4>
      <a:accent5>
        <a:srgbClr val="646464"/>
      </a:accent5>
      <a:accent6>
        <a:srgbClr val="A6958E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Quotation Slides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Slides">
  <a:themeElements>
    <a:clrScheme name="Rovi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ank You Slides">
  <a:themeElements>
    <a:clrScheme name="Rovi Color Scheme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Rovi-Widescreen-PPT-12092013.thmx</Template>
  <TotalTime>65912</TotalTime>
  <Words>1440</Words>
  <Application>Microsoft Macintosh PowerPoint</Application>
  <PresentationFormat>Custom</PresentationFormat>
  <Paragraphs>265</Paragraphs>
  <Slides>25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Agenda Slide</vt:lpstr>
      <vt:lpstr>Slide Breaks</vt:lpstr>
      <vt:lpstr>Quotation Slides</vt:lpstr>
      <vt:lpstr>Content Slides</vt:lpstr>
      <vt:lpstr>Thank You Slides</vt:lpstr>
      <vt:lpstr>Docker/Kubernetes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Cloud SQL Access Configuration</vt:lpstr>
      <vt:lpstr>Build the Applications – Artifacts</vt:lpstr>
      <vt:lpstr>Google Cloud Project and your Machine Env Setup</vt:lpstr>
      <vt:lpstr>Create your Cluster(s) and initialize Docker</vt:lpstr>
      <vt:lpstr>Cloud SQL Access Control management</vt:lpstr>
      <vt:lpstr>Preparation before we build images</vt:lpstr>
      <vt:lpstr>Build images: webservices </vt:lpstr>
      <vt:lpstr>Build images: website</vt:lpstr>
      <vt:lpstr>Deployment</vt:lpstr>
      <vt:lpstr>PowerPoint Presentation</vt:lpstr>
      <vt:lpstr>1. Creating Replication Controller for Webservices</vt:lpstr>
      <vt:lpstr>2. Creating Services (Load balancer) for Webservices</vt:lpstr>
      <vt:lpstr>3. Creating Replication Controller for Website</vt:lpstr>
      <vt:lpstr>4. Creating Services (Load Balancer) for Website</vt:lpstr>
      <vt:lpstr>Rolling updates revisited</vt:lpstr>
      <vt:lpstr>Scaling the controllers</vt:lpstr>
      <vt:lpstr>Test, and Q&amp;A</vt:lpstr>
      <vt:lpstr>Appendix</vt:lpstr>
    </vt:vector>
  </TitlesOfParts>
  <Company>Rovi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Mitsuhashi</dc:creator>
  <cp:lastModifiedBy>Gevorg Gevorgyan</cp:lastModifiedBy>
  <cp:revision>258</cp:revision>
  <dcterms:created xsi:type="dcterms:W3CDTF">2013-12-10T21:39:19Z</dcterms:created>
  <dcterms:modified xsi:type="dcterms:W3CDTF">2015-09-30T22:32:54Z</dcterms:modified>
</cp:coreProperties>
</file>