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28"/>
  </p:notesMasterIdLst>
  <p:handoutMasterIdLst>
    <p:handoutMasterId r:id="rId29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13" r:id="rId13"/>
    <p:sldId id="300" r:id="rId14"/>
    <p:sldId id="301" r:id="rId15"/>
    <p:sldId id="303" r:id="rId16"/>
    <p:sldId id="302" r:id="rId17"/>
    <p:sldId id="304" r:id="rId18"/>
    <p:sldId id="305" r:id="rId19"/>
    <p:sldId id="309" r:id="rId20"/>
    <p:sldId id="312" r:id="rId21"/>
    <p:sldId id="306" r:id="rId22"/>
    <p:sldId id="310" r:id="rId23"/>
    <p:sldId id="307" r:id="rId24"/>
    <p:sldId id="311" r:id="rId25"/>
    <p:sldId id="308" r:id="rId26"/>
    <p:sldId id="291" r:id="rId27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71" d="100"/>
          <a:sy n="71" d="100"/>
        </p:scale>
        <p:origin x="-1080" y="-112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</dgm:pt>
    <dgm:pt modelId="{259FAD5D-155A-5E42-9899-9EC9730A809C}" type="pres">
      <dgm:prSet presAssocID="{D0CC6D41-68A5-5D4F-8468-B367AE4E18F1}" presName="sibTrans" presStyleLbl="sibTrans2D1" presStyleIdx="0" presStyleCnt="3"/>
      <dgm:spPr/>
    </dgm:pt>
    <dgm:pt modelId="{30DCF6B7-7B1A-E04F-9094-8F1A311A69F1}" type="pres">
      <dgm:prSet presAssocID="{D0CC6D41-68A5-5D4F-8468-B367AE4E18F1}" presName="connectorText" presStyleLbl="sibTrans2D1" presStyleIdx="0" presStyleCnt="3"/>
      <dgm:spPr/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</dgm:pt>
    <dgm:pt modelId="{9451B73C-3DCE-574D-968D-C725996CB44B}" type="pres">
      <dgm:prSet presAssocID="{E05E6CA6-4FEE-F643-AE28-35111AC75101}" presName="connectorText" presStyleLbl="sibTrans2D1" presStyleIdx="1" presStyleCnt="3"/>
      <dgm:spPr/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</dgm:pt>
    <dgm:pt modelId="{DF82FA8E-140E-414E-AE40-DBBD40A40B43}" type="pres">
      <dgm:prSet presAssocID="{4CE8D523-28E7-D048-A0E4-5668170983C1}" presName="sibTrans" presStyleLbl="sibTrans2D1" presStyleIdx="2" presStyleCnt="3"/>
      <dgm:spPr/>
    </dgm:pt>
    <dgm:pt modelId="{C277C964-F51F-A449-9BEC-B3DE016F19E7}" type="pres">
      <dgm:prSet presAssocID="{4CE8D523-28E7-D048-A0E4-5668170983C1}" presName="connectorText" presStyleLbl="sibTrans2D1" presStyleIdx="2" presStyleCnt="3"/>
      <dgm:spPr/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74A3A-D33B-0D46-80F9-9E297C1C0A7D}" type="presOf" srcId="{4CE8D523-28E7-D048-A0E4-5668170983C1}" destId="{DF82FA8E-140E-414E-AE40-DBBD40A40B43}" srcOrd="0" destOrd="0" presId="urn:microsoft.com/office/officeart/2005/8/layout/process1"/>
    <dgm:cxn modelId="{1C8B7B25-84CD-8541-81AC-CCB5F7155A1F}" type="presOf" srcId="{A7335D52-71DE-E048-BE0A-EF80B425A200}" destId="{2DECA85C-9C11-3945-A74D-7024E14E3221}" srcOrd="0" destOrd="0" presId="urn:microsoft.com/office/officeart/2005/8/layout/process1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793BEBAA-4D49-ED4D-9A48-402C8A0E79AF}" type="presOf" srcId="{D0CC6D41-68A5-5D4F-8468-B367AE4E18F1}" destId="{30DCF6B7-7B1A-E04F-9094-8F1A311A69F1}" srcOrd="1" destOrd="0" presId="urn:microsoft.com/office/officeart/2005/8/layout/process1"/>
    <dgm:cxn modelId="{5474F6D7-3C33-3941-BC5E-C24B41EC5E5A}" type="presOf" srcId="{D0CC6D41-68A5-5D4F-8468-B367AE4E18F1}" destId="{259FAD5D-155A-5E42-9899-9EC9730A809C}" srcOrd="0" destOrd="0" presId="urn:microsoft.com/office/officeart/2005/8/layout/process1"/>
    <dgm:cxn modelId="{37DCA08D-EE07-E544-8654-725A248906D4}" type="presOf" srcId="{C1FA95AD-9966-1A41-9B89-8F1821EB2558}" destId="{504508B6-3F34-8741-8E3D-82122E32EDD7}" srcOrd="0" destOrd="0" presId="urn:microsoft.com/office/officeart/2005/8/layout/process1"/>
    <dgm:cxn modelId="{18475EC9-7EF1-0D4B-9E7C-3844BF278331}" type="presOf" srcId="{4CE8D523-28E7-D048-A0E4-5668170983C1}" destId="{C277C964-F51F-A449-9BEC-B3DE016F19E7}" srcOrd="1" destOrd="0" presId="urn:microsoft.com/office/officeart/2005/8/layout/process1"/>
    <dgm:cxn modelId="{43E72463-3A56-554F-A0BA-406BFE072E92}" type="presOf" srcId="{E05E6CA6-4FEE-F643-AE28-35111AC75101}" destId="{6B97343A-1385-D34A-9670-FF37BE4D85F2}" srcOrd="0" destOrd="0" presId="urn:microsoft.com/office/officeart/2005/8/layout/process1"/>
    <dgm:cxn modelId="{377BA919-42D8-004D-B834-2AA2B454C217}" type="presOf" srcId="{694A1D72-5933-7E45-9A79-23BE775DC946}" destId="{28C14F32-7EF2-2748-A38C-6E2FE8336B6F}" srcOrd="0" destOrd="0" presId="urn:microsoft.com/office/officeart/2005/8/layout/process1"/>
    <dgm:cxn modelId="{7F237427-511D-814A-8E49-B0980FC6EDC9}" type="presOf" srcId="{E3C17EF8-8718-5248-842B-7F516B2C6F56}" destId="{9DB26237-DC39-284C-BBDC-6225068F89E4}" srcOrd="0" destOrd="0" presId="urn:microsoft.com/office/officeart/2005/8/layout/process1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AAF76C07-F365-DD49-84B8-25FC494D669F}" type="presOf" srcId="{E05E6CA6-4FEE-F643-AE28-35111AC75101}" destId="{9451B73C-3DCE-574D-968D-C725996CB44B}" srcOrd="1" destOrd="0" presId="urn:microsoft.com/office/officeart/2005/8/layout/process1"/>
    <dgm:cxn modelId="{25D1A4A6-EAC3-324A-BDED-F27E1E812467}" type="presParOf" srcId="{F4EA08AA-9B67-7746-ACA4-2F534B3BCAAD}" destId="{504508B6-3F34-8741-8E3D-82122E32EDD7}" srcOrd="0" destOrd="0" presId="urn:microsoft.com/office/officeart/2005/8/layout/process1"/>
    <dgm:cxn modelId="{47A5A4ED-3647-144A-8DF7-59AC7C1C7C60}" type="presParOf" srcId="{F4EA08AA-9B67-7746-ACA4-2F534B3BCAAD}" destId="{259FAD5D-155A-5E42-9899-9EC9730A809C}" srcOrd="1" destOrd="0" presId="urn:microsoft.com/office/officeart/2005/8/layout/process1"/>
    <dgm:cxn modelId="{43CED7AD-48F9-3342-AFB3-60A2AA7B8D23}" type="presParOf" srcId="{259FAD5D-155A-5E42-9899-9EC9730A809C}" destId="{30DCF6B7-7B1A-E04F-9094-8F1A311A69F1}" srcOrd="0" destOrd="0" presId="urn:microsoft.com/office/officeart/2005/8/layout/process1"/>
    <dgm:cxn modelId="{F9680208-58CC-8E45-BE62-6BD6FAA49D71}" type="presParOf" srcId="{F4EA08AA-9B67-7746-ACA4-2F534B3BCAAD}" destId="{9DB26237-DC39-284C-BBDC-6225068F89E4}" srcOrd="2" destOrd="0" presId="urn:microsoft.com/office/officeart/2005/8/layout/process1"/>
    <dgm:cxn modelId="{1BE09BB7-0D16-A14C-811A-DD4CBDEF3A31}" type="presParOf" srcId="{F4EA08AA-9B67-7746-ACA4-2F534B3BCAAD}" destId="{6B97343A-1385-D34A-9670-FF37BE4D85F2}" srcOrd="3" destOrd="0" presId="urn:microsoft.com/office/officeart/2005/8/layout/process1"/>
    <dgm:cxn modelId="{DB93AB5A-200D-3844-943B-BB7B19316610}" type="presParOf" srcId="{6B97343A-1385-D34A-9670-FF37BE4D85F2}" destId="{9451B73C-3DCE-574D-968D-C725996CB44B}" srcOrd="0" destOrd="0" presId="urn:microsoft.com/office/officeart/2005/8/layout/process1"/>
    <dgm:cxn modelId="{3F30BCE7-58AB-0648-A3A2-9B3C6E3CA0B4}" type="presParOf" srcId="{F4EA08AA-9B67-7746-ACA4-2F534B3BCAAD}" destId="{28C14F32-7EF2-2748-A38C-6E2FE8336B6F}" srcOrd="4" destOrd="0" presId="urn:microsoft.com/office/officeart/2005/8/layout/process1"/>
    <dgm:cxn modelId="{0FBB14C3-323E-3F43-B7DE-3DFC5C0320F5}" type="presParOf" srcId="{F4EA08AA-9B67-7746-ACA4-2F534B3BCAAD}" destId="{DF82FA8E-140E-414E-AE40-DBBD40A40B43}" srcOrd="5" destOrd="0" presId="urn:microsoft.com/office/officeart/2005/8/layout/process1"/>
    <dgm:cxn modelId="{C4171A41-FBCB-0F42-A86E-D0902C962549}" type="presParOf" srcId="{DF82FA8E-140E-414E-AE40-DBBD40A40B43}" destId="{C277C964-F51F-A449-9BEC-B3DE016F19E7}" srcOrd="0" destOrd="0" presId="urn:microsoft.com/office/officeart/2005/8/layout/process1"/>
    <dgm:cxn modelId="{D80C7B1F-A47E-8745-8792-8DC8501D36CB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/subscribers-1072/compute/instancesDetail/zones/us-central1-f/instances/gke-subscribers-82c58720-node-fah8" TargetMode="External"/><Relationship Id="rId4" Type="http://schemas.openxmlformats.org/officeDocument/2006/relationships/hyperlink" Target="https://console.developers.google.com/project/subscribers-1072/compute/instancesDetail/zones/us-central1-f/instances/gke-subscribers-82c58720-node-l4s1" TargetMode="External"/><Relationship Id="rId5" Type="http://schemas.openxmlformats.org/officeDocument/2006/relationships/hyperlink" Target="https://console.developers.google.com/project/subscribers-1072/compute/instancesDetail/zones/us-central1-f/instances/gke-subscribers-82c58720-node-qrtx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lagado.com/proxy-t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cluster, where our app will be running</a:t>
            </a:r>
          </a:p>
          <a:p>
            <a:pPr lvl="1"/>
            <a:r>
              <a:rPr lang="en-US" dirty="0" smtClean="0"/>
              <a:t>For this app we could create two clusters, one for webservices, one for website</a:t>
            </a:r>
          </a:p>
          <a:p>
            <a:pPr lvl="1"/>
            <a:r>
              <a:rPr lang="en-US" dirty="0" smtClean="0"/>
              <a:t>But for the purposes of this demo we will work with a single cluster for both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 container clusters create </a:t>
            </a:r>
            <a:r>
              <a:rPr lang="en-US" sz="2400" dirty="0" smtClean="0">
                <a:solidFill>
                  <a:srgbClr val="008000"/>
                </a:solidFill>
              </a:rPr>
              <a:t>subscribers </a:t>
            </a:r>
            <a:r>
              <a:rPr lang="en-US" sz="2400" dirty="0">
                <a:solidFill>
                  <a:srgbClr val="008000"/>
                </a:solidFill>
              </a:rPr>
              <a:t>\</a:t>
            </a:r>
          </a:p>
          <a:p>
            <a:pPr lvl="2"/>
            <a:r>
              <a:rPr lang="is-IS" sz="2400" dirty="0">
                <a:solidFill>
                  <a:srgbClr val="008000"/>
                </a:solidFill>
              </a:rPr>
              <a:t>    --num-nodes 3 \</a:t>
            </a:r>
          </a:p>
          <a:p>
            <a:pPr lvl="2"/>
            <a:r>
              <a:rPr lang="en-US" sz="2400" dirty="0"/>
              <a:t>  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i="1" dirty="0">
                <a:solidFill>
                  <a:schemeClr val="tx2"/>
                </a:solidFill>
              </a:rPr>
              <a:t> --machine-type g1-</a:t>
            </a:r>
            <a:r>
              <a:rPr lang="en-US" sz="2400" i="1" dirty="0" smtClean="0">
                <a:solidFill>
                  <a:schemeClr val="tx2"/>
                </a:solidFill>
              </a:rPr>
              <a:t>small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pPr lvl="1"/>
            <a:r>
              <a:rPr lang="en-US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gcloud</a:t>
            </a:r>
            <a:r>
              <a:rPr lang="en-US" dirty="0"/>
              <a:t> compute instances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Before we can start building our images, start Docker machine (Mac OS X):</a:t>
            </a:r>
          </a:p>
          <a:p>
            <a:pPr lvl="2"/>
            <a:r>
              <a:rPr lang="en-US" dirty="0" smtClean="0"/>
              <a:t>$ docker-machine start default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/>
              <a:t>eval</a:t>
            </a:r>
            <a:r>
              <a:rPr lang="en-US" dirty="0"/>
              <a:t> "$(docker-machine </a:t>
            </a:r>
            <a:r>
              <a:rPr lang="en-US" dirty="0" err="1"/>
              <a:t>env</a:t>
            </a:r>
            <a:r>
              <a:rPr lang="en-US" dirty="0"/>
              <a:t> default</a:t>
            </a:r>
            <a:r>
              <a:rPr lang="en-US" dirty="0" smtClean="0"/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</a:t>
            </a:r>
            <a:r>
              <a:rPr lang="en-US" dirty="0" err="1" smtClean="0"/>
              <a:t>configuartion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2"/>
              </a:rPr>
              <a:t>http://www.lagado.com/proxy-</a:t>
            </a:r>
            <a:r>
              <a:rPr lang="en-US" sz="2800" dirty="0" smtClean="0">
                <a:hlinkClick r:id="rId2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Now, whitelist the IP’s for the server nodes of our cluster, which we created before,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 fontAlgn="base"/>
            <a:r>
              <a:rPr lang="en-US" sz="2800" dirty="0">
                <a:hlinkClick r:id="rId3"/>
              </a:rPr>
              <a:t>gke-subscribers-82c58720-node-fah8</a:t>
            </a:r>
            <a:r>
              <a:rPr lang="en-US" sz="2800" dirty="0"/>
              <a:t> </a:t>
            </a:r>
            <a:r>
              <a:rPr lang="en-US" sz="2800" dirty="0" smtClean="0"/>
              <a:t>:	104.197.107.63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4"/>
              </a:rPr>
              <a:t>gke-subscribers-82c58720-node-l4s1</a:t>
            </a:r>
            <a:r>
              <a:rPr lang="en-US" sz="2800" dirty="0" smtClean="0"/>
              <a:t>:	104.197.9.246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5"/>
              </a:rPr>
              <a:t>gke-subscribers-82c58720-node-qrtx</a:t>
            </a:r>
            <a:r>
              <a:rPr lang="en-US" sz="2800" dirty="0"/>
              <a:t> </a:t>
            </a:r>
            <a:r>
              <a:rPr lang="en-US" sz="2800" dirty="0" smtClean="0"/>
              <a:t>:	104.154.92.187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the Project Id from Google Cloud, and set that as an ENV variable</a:t>
            </a:r>
          </a:p>
          <a:p>
            <a:pPr lvl="1"/>
            <a:r>
              <a:rPr lang="en-US" sz="28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export PROJECT_ID="xxx-xxx-</a:t>
            </a:r>
            <a:r>
              <a:rPr lang="en-US" sz="28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28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3366FF"/>
                </a:solidFill>
              </a:rPr>
              <a:t>gcr.io</a:t>
            </a:r>
            <a:r>
              <a:rPr lang="en-US" sz="2800" dirty="0" smtClean="0">
                <a:solidFill>
                  <a:srgbClr val="3366FF"/>
                </a:solidFill>
              </a:rPr>
              <a:t>/&lt;</a:t>
            </a:r>
            <a:r>
              <a:rPr lang="en-US" sz="2800" dirty="0" err="1" smtClean="0">
                <a:solidFill>
                  <a:srgbClr val="3366FF"/>
                </a:solidFill>
              </a:rPr>
              <a:t>projectId</a:t>
            </a:r>
            <a:r>
              <a:rPr lang="en-US" sz="2800" dirty="0" smtClean="0">
                <a:solidFill>
                  <a:srgbClr val="3366FF"/>
                </a:solidFill>
              </a:rPr>
              <a:t>&gt;/&lt;</a:t>
            </a:r>
            <a:r>
              <a:rPr lang="en-US" sz="2800" dirty="0" err="1" smtClean="0">
                <a:solidFill>
                  <a:srgbClr val="3366FF"/>
                </a:solidFill>
              </a:rPr>
              <a:t>imagename</a:t>
            </a:r>
            <a:r>
              <a:rPr lang="en-US" sz="28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2800" dirty="0" smtClean="0"/>
              <a:t>Configure your app/code to use the Google Cloud SQL, by setting up the correct connection string,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>
                <a:solidFill>
                  <a:srgbClr val="008000"/>
                </a:solidFill>
              </a:rPr>
              <a:t>jdbc:mysql</a:t>
            </a:r>
            <a:r>
              <a:rPr lang="en-US" sz="2800" dirty="0">
                <a:solidFill>
                  <a:srgbClr val="008000"/>
                </a:solidFill>
              </a:rPr>
              <a:t>://173.194.110.154:3306/</a:t>
            </a:r>
            <a:r>
              <a:rPr lang="en-US" sz="2800" dirty="0" err="1">
                <a:solidFill>
                  <a:srgbClr val="008000"/>
                </a:solidFill>
              </a:rPr>
              <a:t>Subscriptions?user</a:t>
            </a:r>
            <a:r>
              <a:rPr lang="en-US" sz="2800" dirty="0">
                <a:solidFill>
                  <a:srgbClr val="008000"/>
                </a:solidFill>
              </a:rPr>
              <a:t>=</a:t>
            </a:r>
            <a:r>
              <a:rPr lang="en-US" sz="2800" u="sng" dirty="0" err="1">
                <a:solidFill>
                  <a:srgbClr val="008000"/>
                </a:solidFill>
              </a:rPr>
              <a:t>testuser&amp;</a:t>
            </a:r>
            <a:r>
              <a:rPr lang="en-US" sz="2800" dirty="0" err="1">
                <a:solidFill>
                  <a:srgbClr val="008000"/>
                </a:solidFill>
              </a:rPr>
              <a:t>password</a:t>
            </a:r>
            <a:r>
              <a:rPr lang="en-US" sz="2800" dirty="0">
                <a:solidFill>
                  <a:srgbClr val="008000"/>
                </a:solidFill>
              </a:rPr>
              <a:t>=usertestpsw01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8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2800" dirty="0" smtClean="0"/>
              <a:t>DNS</a:t>
            </a:r>
          </a:p>
          <a:p>
            <a:pPr lvl="1"/>
            <a:r>
              <a:rPr lang="en-US" sz="2800" dirty="0" smtClean="0"/>
              <a:t>Or ENV variables</a:t>
            </a:r>
          </a:p>
          <a:p>
            <a:r>
              <a:rPr lang="en-US" sz="28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</a:t>
            </a:r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0706101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subscriber-website-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subscriber-website-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100" dirty="0"/>
              <a:t>Pass 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626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pPr lvl="1"/>
            <a:r>
              <a:rPr lang="en-US" sz="3200" dirty="0" smtClean="0"/>
              <a:t>Configuration:</a:t>
            </a:r>
          </a:p>
          <a:p>
            <a:pPr lvl="2"/>
            <a:r>
              <a:rPr lang="en-US" sz="3200" dirty="0" smtClean="0"/>
              <a:t>SQL Server URL for webservices</a:t>
            </a:r>
          </a:p>
          <a:p>
            <a:pPr lvl="2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/>
              <a:t>$ </a:t>
            </a:r>
            <a:r>
              <a:rPr lang="en-US" sz="3200" dirty="0" err="1" smtClean="0"/>
              <a:t>mvn</a:t>
            </a:r>
            <a:r>
              <a:rPr lang="en-US" sz="3200" dirty="0" smtClean="0"/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Starting a new project in Google Cloud</a:t>
            </a:r>
          </a:p>
          <a:p>
            <a:pPr lvl="1"/>
            <a:r>
              <a:rPr lang="en-US" dirty="0" smtClean="0"/>
              <a:t>First install all tools:</a:t>
            </a:r>
          </a:p>
          <a:p>
            <a:pPr lvl="2"/>
            <a:r>
              <a:rPr lang="en-US" dirty="0" smtClean="0"/>
              <a:t>Install Docker: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2"/>
            <a:r>
              <a:rPr lang="en-US" dirty="0" smtClean="0"/>
              <a:t>Google Account exists</a:t>
            </a:r>
          </a:p>
          <a:p>
            <a:pPr lvl="2"/>
            <a:r>
              <a:rPr lang="en-US" dirty="0" smtClean="0"/>
              <a:t>Billing enabled</a:t>
            </a:r>
          </a:p>
          <a:p>
            <a:pPr lvl="2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Create a new project in Google Cloud</a:t>
            </a:r>
          </a:p>
          <a:p>
            <a:pPr lvl="2"/>
            <a:r>
              <a:rPr lang="en-US" dirty="0" smtClean="0"/>
              <a:t>Enable Container Engine API</a:t>
            </a:r>
          </a:p>
          <a:p>
            <a:pPr lvl="2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64554</TotalTime>
  <Words>978</Words>
  <Application>Microsoft Macintosh PowerPoint</Application>
  <PresentationFormat>Custom</PresentationFormat>
  <Paragraphs>205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the Applications – Artifacts</vt:lpstr>
      <vt:lpstr>Google Cloud Project and your Machine Env Setup</vt:lpstr>
      <vt:lpstr>Create your Cluster(s) and initialize Docker</vt:lpstr>
      <vt:lpstr>Google Cloud SQL Access configuartion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236</cp:revision>
  <dcterms:created xsi:type="dcterms:W3CDTF">2013-12-10T21:39:19Z</dcterms:created>
  <dcterms:modified xsi:type="dcterms:W3CDTF">2015-09-29T20:09:59Z</dcterms:modified>
</cp:coreProperties>
</file>