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31"/>
  </p:notesMasterIdLst>
  <p:handoutMasterIdLst>
    <p:handoutMasterId r:id="rId32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03" r:id="rId13"/>
    <p:sldId id="313" r:id="rId14"/>
    <p:sldId id="300" r:id="rId15"/>
    <p:sldId id="301" r:id="rId16"/>
    <p:sldId id="315" r:id="rId17"/>
    <p:sldId id="302" r:id="rId18"/>
    <p:sldId id="304" r:id="rId19"/>
    <p:sldId id="305" r:id="rId20"/>
    <p:sldId id="309" r:id="rId21"/>
    <p:sldId id="312" r:id="rId22"/>
    <p:sldId id="306" r:id="rId23"/>
    <p:sldId id="310" r:id="rId24"/>
    <p:sldId id="307" r:id="rId25"/>
    <p:sldId id="311" r:id="rId26"/>
    <p:sldId id="314" r:id="rId27"/>
    <p:sldId id="316" r:id="rId28"/>
    <p:sldId id="308" r:id="rId29"/>
    <p:sldId id="291" r:id="rId30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90" d="100"/>
          <a:sy n="90" d="100"/>
        </p:scale>
        <p:origin x="-112" y="-1096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2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FAD5D-155A-5E42-9899-9EC9730A809C}" type="pres">
      <dgm:prSet presAssocID="{D0CC6D41-68A5-5D4F-8468-B367AE4E18F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30DCF6B7-7B1A-E04F-9094-8F1A311A69F1}" type="pres">
      <dgm:prSet presAssocID="{D0CC6D41-68A5-5D4F-8468-B367AE4E18F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451B73C-3DCE-574D-968D-C725996CB44B}" type="pres">
      <dgm:prSet presAssocID="{E05E6CA6-4FEE-F643-AE28-35111AC7510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2FA8E-140E-414E-AE40-DBBD40A40B43}" type="pres">
      <dgm:prSet presAssocID="{4CE8D523-28E7-D048-A0E4-5668170983C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C277C964-F51F-A449-9BEC-B3DE016F19E7}" type="pres">
      <dgm:prSet presAssocID="{4CE8D523-28E7-D048-A0E4-5668170983C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9F9501F9-C79D-C942-A03F-F68209F76402}" type="presOf" srcId="{694A1D72-5933-7E45-9A79-23BE775DC946}" destId="{28C14F32-7EF2-2748-A38C-6E2FE8336B6F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61DD1671-2FB2-D54C-BA28-0C17756B746F}" type="presOf" srcId="{4CE8D523-28E7-D048-A0E4-5668170983C1}" destId="{DF82FA8E-140E-414E-AE40-DBBD40A40B43}" srcOrd="0" destOrd="0" presId="urn:microsoft.com/office/officeart/2005/8/layout/process1"/>
    <dgm:cxn modelId="{8CA60554-A41E-1F42-8DC8-C2F9D1E29C50}" type="presOf" srcId="{E05E6CA6-4FEE-F643-AE28-35111AC75101}" destId="{9451B73C-3DCE-574D-968D-C725996CB44B}" srcOrd="1" destOrd="0" presId="urn:microsoft.com/office/officeart/2005/8/layout/process1"/>
    <dgm:cxn modelId="{55FA139D-FAB9-814B-952F-7F7E63767DA7}" type="presOf" srcId="{D0CC6D41-68A5-5D4F-8468-B367AE4E18F1}" destId="{30DCF6B7-7B1A-E04F-9094-8F1A311A69F1}" srcOrd="1" destOrd="0" presId="urn:microsoft.com/office/officeart/2005/8/layout/process1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8534A984-0E26-A048-B771-E39125ACCD5B}" type="presOf" srcId="{A7335D52-71DE-E048-BE0A-EF80B425A200}" destId="{2DECA85C-9C11-3945-A74D-7024E14E3221}" srcOrd="0" destOrd="0" presId="urn:microsoft.com/office/officeart/2005/8/layout/process1"/>
    <dgm:cxn modelId="{5563180E-9B94-4C40-9254-BD30231613BF}" type="presOf" srcId="{E05E6CA6-4FEE-F643-AE28-35111AC75101}" destId="{6B97343A-1385-D34A-9670-FF37BE4D85F2}" srcOrd="0" destOrd="0" presId="urn:microsoft.com/office/officeart/2005/8/layout/process1"/>
    <dgm:cxn modelId="{4A907B49-9BA6-C545-B72B-061AFD201EED}" type="presOf" srcId="{E3C17EF8-8718-5248-842B-7F516B2C6F56}" destId="{9DB26237-DC39-284C-BBDC-6225068F89E4}" srcOrd="0" destOrd="0" presId="urn:microsoft.com/office/officeart/2005/8/layout/process1"/>
    <dgm:cxn modelId="{CD1B1FCC-EA3B-6F43-AA58-7909A9D760D4}" type="presOf" srcId="{4CE8D523-28E7-D048-A0E4-5668170983C1}" destId="{C277C964-F51F-A449-9BEC-B3DE016F19E7}" srcOrd="1" destOrd="0" presId="urn:microsoft.com/office/officeart/2005/8/layout/process1"/>
    <dgm:cxn modelId="{A8642848-4C70-7F46-87C1-7D25239F2E06}" type="presOf" srcId="{D0CC6D41-68A5-5D4F-8468-B367AE4E18F1}" destId="{259FAD5D-155A-5E42-9899-9EC9730A809C}" srcOrd="0" destOrd="0" presId="urn:microsoft.com/office/officeart/2005/8/layout/process1"/>
    <dgm:cxn modelId="{763814C6-C8EC-C742-959F-CAB26BCBC3D3}" type="presOf" srcId="{C1FA95AD-9966-1A41-9B89-8F1821EB2558}" destId="{504508B6-3F34-8741-8E3D-82122E32EDD7}" srcOrd="0" destOrd="0" presId="urn:microsoft.com/office/officeart/2005/8/layout/process1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FFAF3D3-9382-F44D-8900-47547D6FBF00}" type="presParOf" srcId="{F4EA08AA-9B67-7746-ACA4-2F534B3BCAAD}" destId="{504508B6-3F34-8741-8E3D-82122E32EDD7}" srcOrd="0" destOrd="0" presId="urn:microsoft.com/office/officeart/2005/8/layout/process1"/>
    <dgm:cxn modelId="{49689C09-ABE5-8446-8F60-34B6AE718E7B}" type="presParOf" srcId="{F4EA08AA-9B67-7746-ACA4-2F534B3BCAAD}" destId="{259FAD5D-155A-5E42-9899-9EC9730A809C}" srcOrd="1" destOrd="0" presId="urn:microsoft.com/office/officeart/2005/8/layout/process1"/>
    <dgm:cxn modelId="{2E2ACD0F-7A33-E14D-9A0A-9E98E1EFBFD3}" type="presParOf" srcId="{259FAD5D-155A-5E42-9899-9EC9730A809C}" destId="{30DCF6B7-7B1A-E04F-9094-8F1A311A69F1}" srcOrd="0" destOrd="0" presId="urn:microsoft.com/office/officeart/2005/8/layout/process1"/>
    <dgm:cxn modelId="{1352E27C-33EA-4D40-B0C4-97A21FBDDD62}" type="presParOf" srcId="{F4EA08AA-9B67-7746-ACA4-2F534B3BCAAD}" destId="{9DB26237-DC39-284C-BBDC-6225068F89E4}" srcOrd="2" destOrd="0" presId="urn:microsoft.com/office/officeart/2005/8/layout/process1"/>
    <dgm:cxn modelId="{1160D037-14D8-4C4E-A42C-BF687260C9CB}" type="presParOf" srcId="{F4EA08AA-9B67-7746-ACA4-2F534B3BCAAD}" destId="{6B97343A-1385-D34A-9670-FF37BE4D85F2}" srcOrd="3" destOrd="0" presId="urn:microsoft.com/office/officeart/2005/8/layout/process1"/>
    <dgm:cxn modelId="{2CFC6E13-62AA-0444-942E-E87F784168A0}" type="presParOf" srcId="{6B97343A-1385-D34A-9670-FF37BE4D85F2}" destId="{9451B73C-3DCE-574D-968D-C725996CB44B}" srcOrd="0" destOrd="0" presId="urn:microsoft.com/office/officeart/2005/8/layout/process1"/>
    <dgm:cxn modelId="{A2253C0C-D0EF-614D-B290-89DC95D727DE}" type="presParOf" srcId="{F4EA08AA-9B67-7746-ACA4-2F534B3BCAAD}" destId="{28C14F32-7EF2-2748-A38C-6E2FE8336B6F}" srcOrd="4" destOrd="0" presId="urn:microsoft.com/office/officeart/2005/8/layout/process1"/>
    <dgm:cxn modelId="{58D18EE6-EDCF-6B42-A552-A1996C3DAFAD}" type="presParOf" srcId="{F4EA08AA-9B67-7746-ACA4-2F534B3BCAAD}" destId="{DF82FA8E-140E-414E-AE40-DBBD40A40B43}" srcOrd="5" destOrd="0" presId="urn:microsoft.com/office/officeart/2005/8/layout/process1"/>
    <dgm:cxn modelId="{D3D85F8B-87ED-4D47-A504-30575BFF3DD3}" type="presParOf" srcId="{DF82FA8E-140E-414E-AE40-DBBD40A40B43}" destId="{C277C964-F51F-A449-9BEC-B3DE016F19E7}" srcOrd="0" destOrd="0" presId="urn:microsoft.com/office/officeart/2005/8/layout/process1"/>
    <dgm:cxn modelId="{E826E4BD-7ACC-524F-8F07-E035A7C6B83E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285944"/>
                <a:satOff val="5300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6285944"/>
                <a:satOff val="5300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9428916"/>
                <a:satOff val="7950"/>
                <a:lumOff val="-588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428916"/>
                <a:satOff val="7950"/>
                <a:lumOff val="-588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571889"/>
                <a:satOff val="10600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2571889"/>
                <a:satOff val="10600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8857833"/>
                <a:satOff val="15900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857833"/>
                <a:satOff val="15900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recording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Folder: deployment/Services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deployment/Website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9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Folder: deployment/replication-controller-</a:t>
            </a:r>
            <a:r>
              <a:rPr lang="en-US" dirty="0" err="1" smtClean="0"/>
              <a:t>config</a:t>
            </a:r>
            <a:r>
              <a:rPr lang="en-US" dirty="0" smtClean="0"/>
              <a:t>-files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Has recording started yet?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How about now? Recording yet?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MySQLWorkbench</a:t>
            </a:r>
            <a:r>
              <a:rPr lang="en-US" dirty="0" smtClean="0"/>
              <a:t> DB code, SQL server in the cloud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subscriber REST controller</a:t>
            </a:r>
          </a:p>
          <a:p>
            <a:r>
              <a:rPr lang="en-US" baseline="0" dirty="0" smtClean="0"/>
              <a:t>Dynamic servlet </a:t>
            </a:r>
          </a:p>
          <a:p>
            <a:r>
              <a:rPr lang="en-US" baseline="0" dirty="0" smtClean="0"/>
              <a:t>Common/Models/Subscriber POJO</a:t>
            </a:r>
          </a:p>
          <a:p>
            <a:r>
              <a:rPr lang="en-US" baseline="0" dirty="0" smtClean="0"/>
              <a:t>Properties and 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95-1E90-4530-9F70-417E0178E2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5POuMHxW-0" TargetMode="External"/><Relationship Id="rId4" Type="http://schemas.openxmlformats.org/officeDocument/2006/relationships/hyperlink" Target="http://slides.com/krak3n/docker/fullscreen%23/1" TargetMode="External"/><Relationship Id="rId5" Type="http://schemas.openxmlformats.org/officeDocument/2006/relationships/hyperlink" Target="http://104.197.141.51/subscriber?id=12" TargetMode="External"/><Relationship Id="rId6" Type="http://schemas.openxmlformats.org/officeDocument/2006/relationships/hyperlink" Target="http://104.197.108.224/subscribers/dynamicsubscribers" TargetMode="External"/><Relationship Id="rId7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rovicorp.webex.com/rovicorp/ldr.php?RCID=6b112a99f921ad760d843cd82609883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lagado.com/proxy-tes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Starting a new project in Google Cloud</a:t>
            </a:r>
          </a:p>
          <a:p>
            <a:r>
              <a:rPr lang="en-US" dirty="0" smtClean="0"/>
              <a:t>First install all tools:</a:t>
            </a:r>
          </a:p>
          <a:p>
            <a:pPr lvl="1"/>
            <a:r>
              <a:rPr lang="en-US" dirty="0" smtClean="0"/>
              <a:t>Install Docker: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1"/>
            <a:r>
              <a:rPr lang="en-US" dirty="0" smtClean="0"/>
              <a:t>Google Account exists</a:t>
            </a:r>
          </a:p>
          <a:p>
            <a:pPr lvl="1"/>
            <a:r>
              <a:rPr lang="en-US" dirty="0" smtClean="0"/>
              <a:t>Billing enabled</a:t>
            </a:r>
          </a:p>
          <a:p>
            <a:pPr lvl="1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Create a new project in Google Cloud</a:t>
            </a:r>
          </a:p>
          <a:p>
            <a:pPr lvl="1"/>
            <a:r>
              <a:rPr lang="en-US" dirty="0" smtClean="0"/>
              <a:t>Enable Container Engine API</a:t>
            </a:r>
          </a:p>
          <a:p>
            <a:pPr lvl="1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598706"/>
            <a:ext cx="13167360" cy="6633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new cluster, where our app will be running</a:t>
            </a:r>
          </a:p>
          <a:p>
            <a:r>
              <a:rPr lang="en-US" sz="2800" dirty="0" smtClean="0"/>
              <a:t>For this app we could create two clusters, one for webservices, one for website</a:t>
            </a:r>
          </a:p>
          <a:p>
            <a:r>
              <a:rPr lang="en-US" sz="2800" dirty="0" smtClean="0"/>
              <a:t>But for the purposes of this demo we will work with a single cluster for both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</a:t>
            </a:r>
            <a:r>
              <a:rPr lang="en-US" sz="3200" dirty="0" err="1">
                <a:solidFill>
                  <a:srgbClr val="008000"/>
                </a:solidFill>
              </a:rPr>
              <a:t>gcloud</a:t>
            </a:r>
            <a:r>
              <a:rPr lang="en-US" sz="3200" dirty="0">
                <a:solidFill>
                  <a:srgbClr val="008000"/>
                </a:solidFill>
              </a:rPr>
              <a:t> container clusters create </a:t>
            </a:r>
            <a:r>
              <a:rPr lang="en-US" sz="3200" dirty="0" smtClean="0">
                <a:solidFill>
                  <a:srgbClr val="008000"/>
                </a:solidFill>
              </a:rPr>
              <a:t>subscribers </a:t>
            </a:r>
            <a:r>
              <a:rPr lang="en-US" sz="3200" dirty="0">
                <a:solidFill>
                  <a:srgbClr val="008000"/>
                </a:solidFill>
              </a:rPr>
              <a:t>\</a:t>
            </a:r>
          </a:p>
          <a:p>
            <a:pPr lvl="1"/>
            <a:r>
              <a:rPr lang="is-IS" sz="3200" dirty="0">
                <a:solidFill>
                  <a:srgbClr val="008000"/>
                </a:solidFill>
              </a:rPr>
              <a:t>    --num-nodes 3 \</a:t>
            </a:r>
          </a:p>
          <a:p>
            <a:pPr lvl="1"/>
            <a:r>
              <a:rPr lang="en-US" sz="3200" dirty="0"/>
              <a:t>  </a:t>
            </a:r>
            <a:r>
              <a:rPr lang="en-US" sz="3200" dirty="0">
                <a:solidFill>
                  <a:schemeClr val="tx2"/>
                </a:solidFill>
              </a:rPr>
              <a:t> </a:t>
            </a:r>
            <a:r>
              <a:rPr lang="en-US" sz="3200" i="1" dirty="0">
                <a:solidFill>
                  <a:schemeClr val="tx2"/>
                </a:solidFill>
              </a:rPr>
              <a:t> --machine-type g1-</a:t>
            </a:r>
            <a:r>
              <a:rPr lang="en-US" sz="3200" i="1" dirty="0" smtClean="0">
                <a:solidFill>
                  <a:schemeClr val="tx2"/>
                </a:solidFill>
              </a:rPr>
              <a:t>small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r>
              <a:rPr lang="en-US" sz="2800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gcloud</a:t>
            </a:r>
            <a:r>
              <a:rPr lang="en-US" sz="2800" dirty="0">
                <a:solidFill>
                  <a:srgbClr val="008000"/>
                </a:solidFill>
              </a:rPr>
              <a:t> compute instances </a:t>
            </a:r>
            <a:r>
              <a:rPr lang="en-US" sz="2800" dirty="0" smtClean="0">
                <a:solidFill>
                  <a:srgbClr val="008000"/>
                </a:solidFill>
              </a:rPr>
              <a:t>list</a:t>
            </a:r>
          </a:p>
          <a:p>
            <a:r>
              <a:rPr lang="en-US" sz="2800" dirty="0" smtClean="0"/>
              <a:t>Before we can start building our images, start Docker machine (Mac OS X):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docker-machine start default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$ </a:t>
            </a:r>
            <a:r>
              <a:rPr lang="en-US" sz="2800" dirty="0" err="1">
                <a:solidFill>
                  <a:srgbClr val="008000"/>
                </a:solidFill>
              </a:rPr>
              <a:t>eval</a:t>
            </a:r>
            <a:r>
              <a:rPr lang="en-US" sz="2800" dirty="0">
                <a:solidFill>
                  <a:srgbClr val="008000"/>
                </a:solidFill>
              </a:rPr>
              <a:t> "$(docker-machine </a:t>
            </a:r>
            <a:r>
              <a:rPr lang="en-US" sz="2800" dirty="0" err="1">
                <a:solidFill>
                  <a:srgbClr val="008000"/>
                </a:solidFill>
              </a:rPr>
              <a:t>env</a:t>
            </a:r>
            <a:r>
              <a:rPr lang="en-US" sz="2800" dirty="0">
                <a:solidFill>
                  <a:srgbClr val="008000"/>
                </a:solidFill>
              </a:rPr>
              <a:t> default</a:t>
            </a:r>
            <a:r>
              <a:rPr lang="en-US" sz="2800" dirty="0" smtClean="0">
                <a:solidFill>
                  <a:srgbClr val="008000"/>
                </a:solidFill>
              </a:rPr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SQL Access Control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Now, whitelist the IP’s for the server nodes of our </a:t>
            </a:r>
            <a:r>
              <a:rPr lang="en-US" sz="3600" dirty="0" smtClean="0"/>
              <a:t>cluster with Cloud SQL, </a:t>
            </a:r>
            <a:r>
              <a:rPr lang="en-US" sz="3600" dirty="0"/>
              <a:t>which we created before, </a:t>
            </a:r>
            <a:r>
              <a:rPr lang="en-US" sz="3600" dirty="0" err="1"/>
              <a:t>i.e</a:t>
            </a:r>
            <a:r>
              <a:rPr lang="en-US" sz="3600" dirty="0"/>
              <a:t>: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gke-subscribers-82c58720-node-fah8</a:t>
            </a:r>
            <a:r>
              <a:rPr lang="en-US" sz="3600" dirty="0"/>
              <a:t> :	</a:t>
            </a:r>
            <a:r>
              <a:rPr lang="en-US" sz="3600" dirty="0">
                <a:solidFill>
                  <a:srgbClr val="008000"/>
                </a:solidFill>
              </a:rPr>
              <a:t>104.197.107.63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gke-subscribers-82c58720-node-l4s1 </a:t>
            </a:r>
            <a:r>
              <a:rPr lang="en-US" sz="3600" dirty="0"/>
              <a:t>:	</a:t>
            </a:r>
            <a:r>
              <a:rPr lang="en-US" sz="3600" dirty="0">
                <a:solidFill>
                  <a:srgbClr val="008000"/>
                </a:solidFill>
              </a:rPr>
              <a:t>104.197.9.246</a:t>
            </a:r>
            <a:r>
              <a:rPr lang="en-US" sz="3600" dirty="0"/>
              <a:t> </a:t>
            </a:r>
          </a:p>
          <a:p>
            <a:pPr lvl="1" fontAlgn="base"/>
            <a:r>
              <a:rPr lang="en-US" sz="3600" dirty="0">
                <a:solidFill>
                  <a:srgbClr val="0000FF"/>
                </a:solidFill>
              </a:rPr>
              <a:t>gke-subscribers-82c58720-node-qrtx </a:t>
            </a:r>
            <a:r>
              <a:rPr lang="en-US" sz="3600" dirty="0"/>
              <a:t> :	</a:t>
            </a:r>
            <a:r>
              <a:rPr lang="en-US" sz="3600" dirty="0">
                <a:solidFill>
                  <a:srgbClr val="008000"/>
                </a:solidFill>
              </a:rPr>
              <a:t>104.154.92.187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0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Get the Project Id from Google Cloud, and set that as an ENV variable</a:t>
            </a:r>
          </a:p>
          <a:p>
            <a:pPr lvl="1"/>
            <a:r>
              <a:rPr lang="en-US" sz="32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$ export PROJECT_ID="xxx-xxx-</a:t>
            </a:r>
            <a:r>
              <a:rPr lang="en-US" sz="32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32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3200" dirty="0" smtClean="0">
                <a:solidFill>
                  <a:srgbClr val="008000"/>
                </a:solidFill>
              </a:rPr>
              <a:t> </a:t>
            </a:r>
          </a:p>
          <a:p>
            <a:pPr lvl="2"/>
            <a:r>
              <a:rPr lang="en-US" sz="3200" dirty="0" err="1" smtClean="0">
                <a:solidFill>
                  <a:srgbClr val="3366FF"/>
                </a:solidFill>
              </a:rPr>
              <a:t>gcr.io</a:t>
            </a:r>
            <a:r>
              <a:rPr lang="en-US" sz="3200" dirty="0" smtClean="0">
                <a:solidFill>
                  <a:srgbClr val="3366FF"/>
                </a:solidFill>
              </a:rPr>
              <a:t>/&lt;</a:t>
            </a:r>
            <a:r>
              <a:rPr lang="en-US" sz="3200" dirty="0" err="1" smtClean="0">
                <a:solidFill>
                  <a:srgbClr val="3366FF"/>
                </a:solidFill>
              </a:rPr>
              <a:t>projectId</a:t>
            </a:r>
            <a:r>
              <a:rPr lang="en-US" sz="3200" dirty="0" smtClean="0">
                <a:solidFill>
                  <a:srgbClr val="3366FF"/>
                </a:solidFill>
              </a:rPr>
              <a:t>&gt;/&lt;</a:t>
            </a:r>
            <a:r>
              <a:rPr lang="en-US" sz="3200" dirty="0" err="1" smtClean="0">
                <a:solidFill>
                  <a:srgbClr val="3366FF"/>
                </a:solidFill>
              </a:rPr>
              <a:t>imagename</a:t>
            </a:r>
            <a:r>
              <a:rPr lang="en-US" sz="32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32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3200" dirty="0" smtClean="0"/>
              <a:t>DNS</a:t>
            </a:r>
          </a:p>
          <a:p>
            <a:pPr lvl="1"/>
            <a:r>
              <a:rPr lang="en-US" sz="3200" dirty="0" smtClean="0"/>
              <a:t>Or ENV variables</a:t>
            </a:r>
          </a:p>
          <a:p>
            <a:r>
              <a:rPr lang="en-US" sz="32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-t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-t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Deployment process visualized: 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4468087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3"/>
            <a:r>
              <a:rPr lang="en-US" sz="2600" dirty="0" smtClean="0">
                <a:solidFill>
                  <a:srgbClr val="2D2D2D"/>
                </a:solidFill>
              </a:rPr>
              <a:t>Ensure the image name has the appropriate tag, if it was build with the tag, or omit “latest” default tag here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</a:t>
            </a:r>
            <a:r>
              <a:rPr lang="en-US" sz="2600" dirty="0" err="1" smtClean="0">
                <a:solidFill>
                  <a:srgbClr val="008000"/>
                </a:solidFill>
              </a:rPr>
              <a:t>webservice</a:t>
            </a:r>
            <a:r>
              <a:rPr lang="en-US" sz="2600" dirty="0" smtClean="0">
                <a:solidFill>
                  <a:srgbClr val="008000"/>
                </a:solidFill>
              </a:rPr>
              <a:t>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</a:t>
            </a:r>
            <a:r>
              <a:rPr lang="en-US" sz="2600" dirty="0">
                <a:solidFill>
                  <a:schemeClr val="tx1"/>
                </a:solidFill>
                <a:cs typeface="Arial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cs typeface="Arial"/>
              </a:rPr>
              <a:t>104.197.141.51</a:t>
            </a:r>
            <a:endParaRPr lang="en-US" sz="26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200" dirty="0">
                <a:solidFill>
                  <a:srgbClr val="2D2D2D"/>
                </a:solidFill>
              </a:rPr>
              <a:t>Ensure the image name has the appropriate tag, if it was build with the tag, or omit “latest” default tag </a:t>
            </a:r>
            <a:r>
              <a:rPr lang="en-US" sz="3200" dirty="0" smtClean="0">
                <a:solidFill>
                  <a:srgbClr val="2D2D2D"/>
                </a:solidFill>
              </a:rPr>
              <a:t>here</a:t>
            </a:r>
            <a:endParaRPr lang="en-US" sz="3100" dirty="0" smtClean="0"/>
          </a:p>
          <a:p>
            <a:pPr lvl="2"/>
            <a:r>
              <a:rPr lang="en-US" sz="3100" dirty="0" smtClean="0"/>
              <a:t>Pass </a:t>
            </a:r>
            <a:r>
              <a:rPr lang="en-US" sz="3100" dirty="0"/>
              <a:t>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Rolling updates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71873"/>
          </a:xfrm>
        </p:spPr>
        <p:txBody>
          <a:bodyPr/>
          <a:lstStyle/>
          <a:p>
            <a:r>
              <a:rPr lang="en-US" sz="2400" dirty="0" smtClean="0"/>
              <a:t>After the initial deployment the normal lifecycle of any product assumes upcoming updates sooner or later, be it new versions, or hot fixes</a:t>
            </a:r>
          </a:p>
          <a:p>
            <a:r>
              <a:rPr lang="en-US" sz="2400" dirty="0" smtClean="0"/>
              <a:t>Rolling updates by </a:t>
            </a:r>
            <a:r>
              <a:rPr lang="en-US" sz="2400" dirty="0" err="1" smtClean="0"/>
              <a:t>kubernetes</a:t>
            </a:r>
            <a:r>
              <a:rPr lang="en-US" sz="2400" dirty="0" smtClean="0"/>
              <a:t> handle the production updates seamlessly </a:t>
            </a:r>
          </a:p>
          <a:p>
            <a:r>
              <a:rPr lang="en-US" sz="2400" dirty="0" smtClean="0"/>
              <a:t>Required steps: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Prepare the required artifacts</a:t>
            </a:r>
          </a:p>
          <a:p>
            <a:pPr marL="1730816" lvl="2" indent="-457200"/>
            <a:r>
              <a:rPr lang="en-US" sz="2400" dirty="0" smtClean="0"/>
              <a:t>build the applications, jar, was, whatever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Build new images, assigning appropriate tags (versions)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build –t </a:t>
            </a:r>
            <a:r>
              <a:rPr lang="en-US" sz="2400" dirty="0" err="1" smtClean="0">
                <a:solidFill>
                  <a:srgbClr val="008000"/>
                </a:solidFill>
              </a:rPr>
              <a:t>gcr.io</a:t>
            </a:r>
            <a:r>
              <a:rPr lang="en-US" sz="2400" dirty="0" smtClean="0">
                <a:solidFill>
                  <a:srgbClr val="008000"/>
                </a:solidFill>
              </a:rPr>
              <a:t>/&lt;</a:t>
            </a:r>
            <a:r>
              <a:rPr lang="en-US" sz="2400" dirty="0" err="1" smtClean="0">
                <a:solidFill>
                  <a:srgbClr val="008000"/>
                </a:solidFill>
              </a:rPr>
              <a:t>projectId</a:t>
            </a:r>
            <a:r>
              <a:rPr lang="en-US" sz="2400" dirty="0" smtClean="0">
                <a:solidFill>
                  <a:srgbClr val="008000"/>
                </a:solidFill>
              </a:rPr>
              <a:t>&gt;/&lt;</a:t>
            </a:r>
            <a:r>
              <a:rPr lang="en-US" sz="2400" dirty="0" err="1" smtClean="0">
                <a:solidFill>
                  <a:srgbClr val="008000"/>
                </a:solidFill>
              </a:rPr>
              <a:t>imagename</a:t>
            </a:r>
            <a:r>
              <a:rPr lang="en-US" sz="2400" dirty="0" smtClean="0">
                <a:solidFill>
                  <a:srgbClr val="008000"/>
                </a:solidFill>
              </a:rPr>
              <a:t>&gt;:&lt;</a:t>
            </a:r>
            <a:r>
              <a:rPr lang="en-US" sz="2400" dirty="0" err="1" smtClean="0">
                <a:solidFill>
                  <a:srgbClr val="008000"/>
                </a:solidFill>
              </a:rPr>
              <a:t>versionTag</a:t>
            </a:r>
            <a:r>
              <a:rPr lang="en-US" sz="2400" dirty="0" smtClean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Push the new images to Google Cloud</a:t>
            </a:r>
          </a:p>
          <a:p>
            <a:pPr marL="1730816" lvl="2" indent="-457200"/>
            <a:r>
              <a:rPr lang="en-US" sz="2400" dirty="0" smtClean="0">
                <a:solidFill>
                  <a:srgbClr val="008000"/>
                </a:solidFill>
              </a:rPr>
              <a:t>$ docker push 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/&lt;</a:t>
            </a:r>
            <a:r>
              <a:rPr lang="en-US" sz="2400" dirty="0" err="1">
                <a:solidFill>
                  <a:srgbClr val="008000"/>
                </a:solidFill>
              </a:rPr>
              <a:t>projectId</a:t>
            </a:r>
            <a:r>
              <a:rPr lang="en-US" sz="2400" dirty="0">
                <a:solidFill>
                  <a:srgbClr val="008000"/>
                </a:solidFill>
              </a:rPr>
              <a:t>&gt;/&lt;</a:t>
            </a:r>
            <a:r>
              <a:rPr lang="en-US" sz="2400" dirty="0" err="1">
                <a:solidFill>
                  <a:srgbClr val="008000"/>
                </a:solidFill>
              </a:rPr>
              <a:t>imagename</a:t>
            </a:r>
            <a:r>
              <a:rPr lang="en-US" sz="2400" dirty="0">
                <a:solidFill>
                  <a:srgbClr val="008000"/>
                </a:solidFill>
              </a:rPr>
              <a:t>&gt;:&lt;</a:t>
            </a:r>
            <a:r>
              <a:rPr lang="en-US" sz="2400" dirty="0" err="1">
                <a:solidFill>
                  <a:srgbClr val="008000"/>
                </a:solidFill>
              </a:rPr>
              <a:t>versionTag</a:t>
            </a:r>
            <a:r>
              <a:rPr lang="en-US" sz="2400" dirty="0">
                <a:solidFill>
                  <a:srgbClr val="008000"/>
                </a:solidFill>
              </a:rPr>
              <a:t>&gt;</a:t>
            </a:r>
          </a:p>
          <a:p>
            <a:pPr marL="1136462" lvl="1" indent="-457200">
              <a:buFont typeface="+mj-lt"/>
              <a:buAutoNum type="arabicPeriod"/>
            </a:pPr>
            <a:r>
              <a:rPr lang="en-US" sz="2400" dirty="0" smtClean="0"/>
              <a:t>Perform rolling update:</a:t>
            </a:r>
          </a:p>
          <a:p>
            <a:pPr marL="1730816" lvl="2" indent="-457200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node:v2</a:t>
            </a:r>
          </a:p>
          <a:p>
            <a:r>
              <a:rPr lang="en-US" sz="2400" dirty="0" smtClean="0"/>
              <a:t>Roll back to previous version is also very simple. Simply run the above command with the previous image version: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kubectl</a:t>
            </a:r>
            <a:r>
              <a:rPr lang="en-US" sz="2400" dirty="0">
                <a:solidFill>
                  <a:srgbClr val="008000"/>
                </a:solidFill>
              </a:rPr>
              <a:t> rolling-update website --image=</a:t>
            </a:r>
            <a:r>
              <a:rPr lang="en-US" sz="2400" dirty="0" err="1">
                <a:solidFill>
                  <a:srgbClr val="008000"/>
                </a:solidFill>
              </a:rPr>
              <a:t>gcr.io</a:t>
            </a:r>
            <a:r>
              <a:rPr lang="en-US" sz="2400" dirty="0">
                <a:solidFill>
                  <a:srgbClr val="008000"/>
                </a:solidFill>
              </a:rPr>
              <a:t>/subscribers-1072/website-</a:t>
            </a:r>
            <a:r>
              <a:rPr lang="en-US" sz="2400" dirty="0" smtClean="0">
                <a:solidFill>
                  <a:srgbClr val="008000"/>
                </a:solidFill>
              </a:rPr>
              <a:t>node:</a:t>
            </a:r>
            <a:r>
              <a:rPr lang="en-US" sz="2400" dirty="0" smtClean="0">
                <a:solidFill>
                  <a:srgbClr val="FF0000"/>
                </a:solidFill>
              </a:rPr>
              <a:t>v1</a:t>
            </a:r>
            <a:endParaRPr lang="en-US" sz="2400" dirty="0">
              <a:solidFill>
                <a:srgbClr val="FF0000"/>
              </a:solidFill>
            </a:endParaRPr>
          </a:p>
          <a:p>
            <a:pPr lvl="2"/>
            <a:endParaRPr lang="en-US" dirty="0" smtClean="0"/>
          </a:p>
          <a:p>
            <a:pPr marL="113646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controllers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Scaling the pods is also </a:t>
            </a:r>
            <a:r>
              <a:rPr lang="en-US" dirty="0" smtClean="0"/>
              <a:t>easy.</a:t>
            </a:r>
          </a:p>
          <a:p>
            <a:r>
              <a:rPr lang="en-US" dirty="0" smtClean="0"/>
              <a:t>Two levels here:</a:t>
            </a:r>
          </a:p>
          <a:p>
            <a:pPr lvl="1"/>
            <a:r>
              <a:rPr lang="en-US" dirty="0" smtClean="0"/>
              <a:t>The VM cluster, our replication controller (Pods with containers) is running on</a:t>
            </a:r>
          </a:p>
          <a:p>
            <a:pPr lvl="1"/>
            <a:r>
              <a:rPr lang="en-US" dirty="0" smtClean="0"/>
              <a:t>The actual number of pods</a:t>
            </a:r>
          </a:p>
          <a:p>
            <a:r>
              <a:rPr lang="en-US" dirty="0" smtClean="0"/>
              <a:t>Resizing the VM Cluster:</a:t>
            </a:r>
          </a:p>
          <a:p>
            <a:pPr lvl="1"/>
            <a:r>
              <a:rPr lang="en-US" dirty="0" smtClean="0"/>
              <a:t>To manage the size of VM cluster, first get the name of the cluster group: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container clusters describe subscribers --format </a:t>
            </a:r>
            <a:r>
              <a:rPr lang="en-US" dirty="0" err="1">
                <a:solidFill>
                  <a:srgbClr val="008000"/>
                </a:solidFill>
              </a:rPr>
              <a:t>yaml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err="1">
                <a:solidFill>
                  <a:srgbClr val="008000"/>
                </a:solidFill>
              </a:rPr>
              <a:t>grep</a:t>
            </a:r>
            <a:r>
              <a:rPr lang="en-US" dirty="0">
                <a:solidFill>
                  <a:srgbClr val="008000"/>
                </a:solidFill>
              </a:rPr>
              <a:t> -A 1 </a:t>
            </a:r>
            <a:r>
              <a:rPr lang="en-US" dirty="0" err="1">
                <a:solidFill>
                  <a:srgbClr val="008000"/>
                </a:solidFill>
              </a:rPr>
              <a:t>instanceGroupUrls</a:t>
            </a:r>
            <a:endParaRPr lang="en-US" dirty="0">
              <a:solidFill>
                <a:srgbClr val="008000"/>
              </a:solidFill>
            </a:endParaRPr>
          </a:p>
          <a:p>
            <a:pPr lvl="2"/>
            <a:r>
              <a:rPr lang="en-US" dirty="0" err="1">
                <a:solidFill>
                  <a:srgbClr val="008000"/>
                </a:solidFill>
              </a:rPr>
              <a:t>instanceGroupUrls</a:t>
            </a:r>
            <a:r>
              <a:rPr lang="en-US" dirty="0">
                <a:solidFill>
                  <a:srgbClr val="008000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- https://</a:t>
            </a:r>
            <a:r>
              <a:rPr lang="en-US" dirty="0" err="1">
                <a:solidFill>
                  <a:srgbClr val="008000"/>
                </a:solidFill>
              </a:rPr>
              <a:t>www.googleapis.com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err="1">
                <a:solidFill>
                  <a:srgbClr val="008000"/>
                </a:solidFill>
              </a:rPr>
              <a:t>replicapool</a:t>
            </a:r>
            <a:r>
              <a:rPr lang="en-US" dirty="0">
                <a:solidFill>
                  <a:srgbClr val="008000"/>
                </a:solidFill>
              </a:rPr>
              <a:t>/v1beta2/projects/subscribers-1084/zones/us-central1-f/</a:t>
            </a:r>
            <a:r>
              <a:rPr lang="en-US" dirty="0" err="1">
                <a:solidFill>
                  <a:srgbClr val="008000"/>
                </a:solidFill>
              </a:rPr>
              <a:t>instanceGroupManagers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b="1" dirty="0">
                <a:solidFill>
                  <a:srgbClr val="008000"/>
                </a:solidFill>
              </a:rPr>
              <a:t>gke-subscribers-fefe8aac-group</a:t>
            </a:r>
            <a:endParaRPr lang="en-US" b="1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To resize (depending on the value of size </a:t>
            </a:r>
            <a:r>
              <a:rPr lang="en-US" dirty="0" err="1" smtClean="0"/>
              <a:t>param</a:t>
            </a:r>
            <a:r>
              <a:rPr lang="en-US" dirty="0" smtClean="0"/>
              <a:t> we can add or remove VM’s to the group): 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compute instance-groups managed resize gke-subscribers-fefe8aac-group --zone us-central1-f --size </a:t>
            </a:r>
            <a:r>
              <a:rPr lang="en-US" b="1" dirty="0">
                <a:solidFill>
                  <a:srgbClr val="008000"/>
                </a:solidFill>
              </a:rPr>
              <a:t>5</a:t>
            </a:r>
          </a:p>
          <a:p>
            <a:r>
              <a:rPr lang="en-US" dirty="0" smtClean="0"/>
              <a:t>Resizing number of Pods:</a:t>
            </a:r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is one command only, be it scaling up, or down, just by providing the number of replicas: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scale --replicas=5 </a:t>
            </a:r>
            <a:r>
              <a:rPr lang="en-US" dirty="0" err="1">
                <a:solidFill>
                  <a:srgbClr val="008000"/>
                </a:solidFill>
              </a:rPr>
              <a:t>replicationcontroller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website</a:t>
            </a:r>
          </a:p>
          <a:p>
            <a:pPr marL="67926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95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9558" y="1298576"/>
            <a:ext cx="14040842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of the demo:</a:t>
            </a:r>
          </a:p>
          <a:p>
            <a:r>
              <a:rPr lang="en-US" dirty="0">
                <a:hlinkClick r:id="rId2"/>
              </a:rPr>
              <a:t>https://rovicorp.webex.com/rovicorp/ldr.php?RCID=</a:t>
            </a:r>
            <a:r>
              <a:rPr lang="en-US" dirty="0" smtClean="0">
                <a:hlinkClick r:id="rId2"/>
              </a:rPr>
              <a:t>6b112a99f921ad760d843cd826098838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</a:t>
            </a:r>
            <a:r>
              <a:rPr lang="en-US" dirty="0" smtClean="0"/>
              <a:t>video:</a:t>
            </a:r>
          </a:p>
          <a:p>
            <a:r>
              <a:rPr lang="en-US" dirty="0">
                <a:hlinkClick r:id="rId3"/>
              </a:rPr>
              <a:t>https://www.youtube.com/watch?v=Q5POuMHxW-</a:t>
            </a:r>
            <a:r>
              <a:rPr lang="en-US" dirty="0" smtClean="0">
                <a:hlinkClick r:id="rId3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4"/>
              </a:rPr>
              <a:t>http://slides.com/krak3n/docker/fullscreen#/</a:t>
            </a:r>
            <a:r>
              <a:rPr lang="en-US" dirty="0" smtClean="0">
                <a:hlinkClick r:id="rId4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5"/>
              </a:rPr>
              <a:t>http://104.197.141.51/subscriber?id=</a:t>
            </a:r>
            <a:r>
              <a:rPr lang="en-US" dirty="0" smtClean="0">
                <a:hlinkClick r:id="rId5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6"/>
              </a:rPr>
              <a:t>http://104.197.108.224/subscribers/</a:t>
            </a:r>
            <a:r>
              <a:rPr lang="en-US" dirty="0" smtClean="0">
                <a:hlinkClick r:id="rId6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7"/>
              </a:rPr>
              <a:t>https://github.com/gevgev/</a:t>
            </a:r>
            <a:r>
              <a:rPr lang="en-US" dirty="0" smtClean="0">
                <a:hlinkClick r:id="rId7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3"/>
              </a:rPr>
              <a:t>http://www.lagado.com/proxy-</a:t>
            </a:r>
            <a:r>
              <a:rPr lang="en-US" sz="2800" dirty="0" smtClean="0">
                <a:hlinkClick r:id="rId3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The database is up and running in the cloud</a:t>
            </a:r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8593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r>
              <a:rPr lang="en-US" sz="3200" dirty="0" smtClean="0"/>
              <a:t>Configure </a:t>
            </a:r>
            <a:r>
              <a:rPr lang="en-US" sz="3200" dirty="0"/>
              <a:t>your app/code to use the Google Cloud SQL, by setting up the correct connection string, </a:t>
            </a:r>
            <a:r>
              <a:rPr lang="en-US" sz="3200" dirty="0" err="1"/>
              <a:t>i.e</a:t>
            </a:r>
            <a:r>
              <a:rPr lang="en-US" sz="3200" dirty="0"/>
              <a:t>:</a:t>
            </a:r>
          </a:p>
          <a:p>
            <a:pPr lvl="1"/>
            <a:r>
              <a:rPr lang="en-US" sz="3200" dirty="0" err="1">
                <a:solidFill>
                  <a:srgbClr val="008000"/>
                </a:solidFill>
              </a:rPr>
              <a:t>jdbc:mysql</a:t>
            </a:r>
            <a:r>
              <a:rPr lang="en-US" sz="3200" dirty="0">
                <a:solidFill>
                  <a:srgbClr val="008000"/>
                </a:solidFill>
              </a:rPr>
              <a:t>://173.194.110.154:3306/</a:t>
            </a:r>
            <a:r>
              <a:rPr lang="en-US" sz="3200" dirty="0" err="1">
                <a:solidFill>
                  <a:srgbClr val="008000"/>
                </a:solidFill>
              </a:rPr>
              <a:t>Subscriptions?user</a:t>
            </a:r>
            <a:r>
              <a:rPr lang="en-US" sz="3200" dirty="0">
                <a:solidFill>
                  <a:srgbClr val="008000"/>
                </a:solidFill>
              </a:rPr>
              <a:t>=</a:t>
            </a:r>
            <a:r>
              <a:rPr lang="en-US" sz="3200" u="sng" dirty="0" err="1">
                <a:solidFill>
                  <a:srgbClr val="008000"/>
                </a:solidFill>
              </a:rPr>
              <a:t>testuser&amp;</a:t>
            </a:r>
            <a:r>
              <a:rPr lang="en-US" sz="3200" dirty="0" err="1">
                <a:solidFill>
                  <a:srgbClr val="008000"/>
                </a:solidFill>
              </a:rPr>
              <a:t>password</a:t>
            </a:r>
            <a:r>
              <a:rPr lang="en-US" sz="3200" dirty="0">
                <a:solidFill>
                  <a:srgbClr val="008000"/>
                </a:solidFill>
              </a:rPr>
              <a:t>=usertestpsw01</a:t>
            </a:r>
            <a:r>
              <a:rPr lang="en-US" sz="3200" dirty="0" smtClean="0">
                <a:solidFill>
                  <a:srgbClr val="008000"/>
                </a:solidFill>
              </a:rPr>
              <a:t>.</a:t>
            </a:r>
            <a:endParaRPr lang="en-US" sz="3200" dirty="0" smtClean="0"/>
          </a:p>
          <a:p>
            <a:pPr lvl="1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>
                <a:solidFill>
                  <a:srgbClr val="008000"/>
                </a:solidFill>
              </a:rPr>
              <a:t>$ </a:t>
            </a:r>
            <a:r>
              <a:rPr lang="en-US" sz="3200" dirty="0" err="1" smtClean="0">
                <a:solidFill>
                  <a:srgbClr val="008000"/>
                </a:solidFill>
              </a:rPr>
              <a:t>mvn</a:t>
            </a:r>
            <a:r>
              <a:rPr lang="en-US" sz="3200" dirty="0" smtClean="0">
                <a:solidFill>
                  <a:srgbClr val="008000"/>
                </a:solidFill>
              </a:rPr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65897</TotalTime>
  <Words>1411</Words>
  <Application>Microsoft Macintosh PowerPoint</Application>
  <PresentationFormat>Custom</PresentationFormat>
  <Paragraphs>263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Cloud SQL Access Configuration</vt:lpstr>
      <vt:lpstr>Build the Applications – Artifacts</vt:lpstr>
      <vt:lpstr>Google Cloud Project and your Machine Env Setup</vt:lpstr>
      <vt:lpstr>Create your Cluster(s) and initialize Docker</vt:lpstr>
      <vt:lpstr>Cloud SQL Access Control management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Rolling updates revisited</vt:lpstr>
      <vt:lpstr>Scaling the controllers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257</cp:revision>
  <dcterms:created xsi:type="dcterms:W3CDTF">2013-12-10T21:39:19Z</dcterms:created>
  <dcterms:modified xsi:type="dcterms:W3CDTF">2015-09-30T20:56:34Z</dcterms:modified>
</cp:coreProperties>
</file>