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78" r:id="rId6"/>
    <p:sldId id="285" r:id="rId7"/>
    <p:sldId id="286" r:id="rId8"/>
    <p:sldId id="287" r:id="rId9"/>
    <p:sldId id="258" r:id="rId10"/>
    <p:sldId id="288" r:id="rId11"/>
    <p:sldId id="291" r:id="rId12"/>
    <p:sldId id="292" r:id="rId13"/>
    <p:sldId id="293" r:id="rId14"/>
    <p:sldId id="290" r:id="rId15"/>
    <p:sldId id="28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BCA5"/>
    <a:srgbClr val="93DFA3"/>
    <a:srgbClr val="00A0AD"/>
    <a:srgbClr val="95E0A5"/>
    <a:srgbClr val="B3E7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56" autoAdjust="0"/>
    <p:restoredTop sz="93557" autoAdjust="0"/>
  </p:normalViewPr>
  <p:slideViewPr>
    <p:cSldViewPr snapToGrid="0">
      <p:cViewPr>
        <p:scale>
          <a:sx n="60" d="100"/>
          <a:sy n="60" d="100"/>
        </p:scale>
        <p:origin x="692" y="2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C\AppData\Roaming\Microsoft\Excel\Book1%20(version%201).xlsb"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C\AppData\Roaming\Microsoft\Excel\Book1%20(version%201).xlsb"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C\AppData\Roaming\Microsoft\Excel\Book1%20(version%201).xlsb"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solidFill>
                  <a:schemeClr val="tx1"/>
                </a:solidFill>
                <a:latin typeface="Bahnschrift" panose="020B0502040204020203" pitchFamily="34" charset="0"/>
              </a:rPr>
              <a:t>Deal</a:t>
            </a:r>
            <a:r>
              <a:rPr lang="en-US" baseline="0">
                <a:solidFill>
                  <a:schemeClr val="tx1"/>
                </a:solidFill>
                <a:latin typeface="Bahnschrift" panose="020B0502040204020203" pitchFamily="34" charset="0"/>
              </a:rPr>
              <a:t> projection for Kevin O'Leary's offer</a:t>
            </a:r>
            <a:endParaRPr lang="en-US">
              <a:solidFill>
                <a:schemeClr val="tx1"/>
              </a:solidFill>
              <a:latin typeface="Bahnschrift" panose="020B0502040204020203"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Sheet1!$K$5</c:f>
              <c:strCache>
                <c:ptCount val="1"/>
                <c:pt idx="0">
                  <c:v>Units sold</c:v>
                </c:pt>
              </c:strCache>
            </c:strRef>
          </c:tx>
          <c:spPr>
            <a:solidFill>
              <a:schemeClr val="tx2">
                <a:lumMod val="75000"/>
              </a:schemeClr>
            </a:solidFill>
            <a:ln>
              <a:noFill/>
            </a:ln>
            <a:effectLst/>
          </c:spPr>
          <c:invertIfNegative val="0"/>
          <c:cat>
            <c:strRef>
              <c:f>Sheet1!$L$4:$N$4</c:f>
              <c:strCache>
                <c:ptCount val="3"/>
                <c:pt idx="0">
                  <c:v>Year 1</c:v>
                </c:pt>
                <c:pt idx="1">
                  <c:v>Year 2</c:v>
                </c:pt>
                <c:pt idx="2">
                  <c:v>Year 3</c:v>
                </c:pt>
              </c:strCache>
            </c:strRef>
          </c:cat>
          <c:val>
            <c:numRef>
              <c:f>Sheet1!$L$5:$N$5</c:f>
              <c:numCache>
                <c:formatCode>#,##0</c:formatCode>
                <c:ptCount val="3"/>
                <c:pt idx="0">
                  <c:v>5000000</c:v>
                </c:pt>
                <c:pt idx="1">
                  <c:v>10000000</c:v>
                </c:pt>
                <c:pt idx="2">
                  <c:v>15000000</c:v>
                </c:pt>
              </c:numCache>
            </c:numRef>
          </c:val>
          <c:extLst>
            <c:ext xmlns:c16="http://schemas.microsoft.com/office/drawing/2014/chart" uri="{C3380CC4-5D6E-409C-BE32-E72D297353CC}">
              <c16:uniqueId val="{00000000-C8A7-4FBB-A0B3-2DE3398CBEF7}"/>
            </c:ext>
          </c:extLst>
        </c:ser>
        <c:ser>
          <c:idx val="1"/>
          <c:order val="1"/>
          <c:tx>
            <c:strRef>
              <c:f>Sheet1!$K$6</c:f>
              <c:strCache>
                <c:ptCount val="1"/>
                <c:pt idx="0">
                  <c:v>Revenues</c:v>
                </c:pt>
              </c:strCache>
            </c:strRef>
          </c:tx>
          <c:spPr>
            <a:solidFill>
              <a:srgbClr val="00B050"/>
            </a:solidFill>
            <a:ln>
              <a:noFill/>
            </a:ln>
            <a:effectLst/>
          </c:spPr>
          <c:invertIfNegative val="0"/>
          <c:cat>
            <c:strRef>
              <c:f>Sheet1!$L$4:$N$4</c:f>
              <c:strCache>
                <c:ptCount val="3"/>
                <c:pt idx="0">
                  <c:v>Year 1</c:v>
                </c:pt>
                <c:pt idx="1">
                  <c:v>Year 2</c:v>
                </c:pt>
                <c:pt idx="2">
                  <c:v>Year 3</c:v>
                </c:pt>
              </c:strCache>
            </c:strRef>
          </c:cat>
          <c:val>
            <c:numRef>
              <c:f>Sheet1!$L$6:$N$6</c:f>
              <c:numCache>
                <c:formatCode>_("$"* #,##0.00_);_("$"* \(#,##0.00\);_("$"* "-"??_);_(@_)</c:formatCode>
                <c:ptCount val="3"/>
                <c:pt idx="0">
                  <c:v>14000000</c:v>
                </c:pt>
                <c:pt idx="1">
                  <c:v>28000000</c:v>
                </c:pt>
                <c:pt idx="2">
                  <c:v>42000000</c:v>
                </c:pt>
              </c:numCache>
            </c:numRef>
          </c:val>
          <c:extLst>
            <c:ext xmlns:c16="http://schemas.microsoft.com/office/drawing/2014/chart" uri="{C3380CC4-5D6E-409C-BE32-E72D297353CC}">
              <c16:uniqueId val="{00000001-C8A7-4FBB-A0B3-2DE3398CBEF7}"/>
            </c:ext>
          </c:extLst>
        </c:ser>
        <c:ser>
          <c:idx val="2"/>
          <c:order val="2"/>
          <c:tx>
            <c:strRef>
              <c:f>Sheet1!$K$7</c:f>
              <c:strCache>
                <c:ptCount val="1"/>
                <c:pt idx="0">
                  <c:v>Pay out</c:v>
                </c:pt>
              </c:strCache>
            </c:strRef>
          </c:tx>
          <c:spPr>
            <a:solidFill>
              <a:srgbClr val="FFC000"/>
            </a:solidFill>
            <a:ln>
              <a:noFill/>
            </a:ln>
            <a:effectLst/>
          </c:spPr>
          <c:invertIfNegative val="0"/>
          <c:cat>
            <c:strRef>
              <c:f>Sheet1!$L$4:$N$4</c:f>
              <c:strCache>
                <c:ptCount val="3"/>
                <c:pt idx="0">
                  <c:v>Year 1</c:v>
                </c:pt>
                <c:pt idx="1">
                  <c:v>Year 2</c:v>
                </c:pt>
                <c:pt idx="2">
                  <c:v>Year 3</c:v>
                </c:pt>
              </c:strCache>
            </c:strRef>
          </c:cat>
          <c:val>
            <c:numRef>
              <c:f>Sheet1!$L$7:$N$7</c:f>
              <c:numCache>
                <c:formatCode>_("$"* #,##0.00_);_("$"* \(#,##0.00\);_("$"* "-"??_);_(@_)</c:formatCode>
                <c:ptCount val="3"/>
                <c:pt idx="0">
                  <c:v>345000</c:v>
                </c:pt>
                <c:pt idx="1">
                  <c:v>750000</c:v>
                </c:pt>
                <c:pt idx="2">
                  <c:v>1125000</c:v>
                </c:pt>
              </c:numCache>
            </c:numRef>
          </c:val>
          <c:extLst>
            <c:ext xmlns:c16="http://schemas.microsoft.com/office/drawing/2014/chart" uri="{C3380CC4-5D6E-409C-BE32-E72D297353CC}">
              <c16:uniqueId val="{00000002-C8A7-4FBB-A0B3-2DE3398CBEF7}"/>
            </c:ext>
          </c:extLst>
        </c:ser>
        <c:dLbls>
          <c:showLegendKey val="0"/>
          <c:showVal val="0"/>
          <c:showCatName val="0"/>
          <c:showSerName val="0"/>
          <c:showPercent val="0"/>
          <c:showBubbleSize val="0"/>
        </c:dLbls>
        <c:gapWidth val="219"/>
        <c:overlap val="-27"/>
        <c:axId val="588483551"/>
        <c:axId val="1654319631"/>
      </c:barChart>
      <c:catAx>
        <c:axId val="588483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Bahnschrift" panose="020B0502040204020203" pitchFamily="34" charset="0"/>
                <a:ea typeface="+mn-ea"/>
                <a:cs typeface="+mn-cs"/>
              </a:defRPr>
            </a:pPr>
            <a:endParaRPr lang="en-US"/>
          </a:p>
        </c:txPr>
        <c:crossAx val="1654319631"/>
        <c:crosses val="autoZero"/>
        <c:auto val="1"/>
        <c:lblAlgn val="ctr"/>
        <c:lblOffset val="100"/>
        <c:noMultiLvlLbl val="0"/>
      </c:catAx>
      <c:valAx>
        <c:axId val="1654319631"/>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Bahnschrift" panose="020B0502040204020203" pitchFamily="34" charset="0"/>
                <a:ea typeface="+mn-ea"/>
                <a:cs typeface="+mn-cs"/>
              </a:defRPr>
            </a:pPr>
            <a:endParaRPr lang="en-US"/>
          </a:p>
        </c:txPr>
        <c:crossAx val="588483551"/>
        <c:crosses val="autoZero"/>
        <c:crossBetween val="between"/>
        <c:dispUnits>
          <c:builtInUnit val="thousands"/>
          <c:dispUnitsLbl>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Bahnschrift" panose="020B0502040204020203" pitchFamily="34" charset="0"/>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Bahnschrift" panose="020B0502040204020203"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solidFill>
                  <a:schemeClr val="tx1"/>
                </a:solidFill>
                <a:latin typeface="Bahnschrift" panose="020B0502040204020203" pitchFamily="34" charset="0"/>
              </a:rPr>
              <a:t>Deal</a:t>
            </a:r>
            <a:r>
              <a:rPr lang="en-US" baseline="0">
                <a:solidFill>
                  <a:schemeClr val="tx1"/>
                </a:solidFill>
                <a:latin typeface="Bahnschrift" panose="020B0502040204020203" pitchFamily="34" charset="0"/>
              </a:rPr>
              <a:t> projection for Lori Greiner's offer</a:t>
            </a:r>
            <a:endParaRPr lang="en-US">
              <a:solidFill>
                <a:schemeClr val="tx1"/>
              </a:solidFill>
              <a:latin typeface="Bahnschrift" panose="020B0502040204020203"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Sheet1!$K$11</c:f>
              <c:strCache>
                <c:ptCount val="1"/>
                <c:pt idx="0">
                  <c:v>Units sold</c:v>
                </c:pt>
              </c:strCache>
            </c:strRef>
          </c:tx>
          <c:spPr>
            <a:solidFill>
              <a:schemeClr val="tx2">
                <a:lumMod val="75000"/>
              </a:schemeClr>
            </a:solidFill>
            <a:ln>
              <a:noFill/>
            </a:ln>
            <a:effectLst/>
          </c:spPr>
          <c:invertIfNegative val="0"/>
          <c:cat>
            <c:strRef>
              <c:f>Sheet1!$L$10:$N$10</c:f>
              <c:strCache>
                <c:ptCount val="3"/>
                <c:pt idx="0">
                  <c:v>Year 1</c:v>
                </c:pt>
                <c:pt idx="1">
                  <c:v>Year 2</c:v>
                </c:pt>
                <c:pt idx="2">
                  <c:v>Year 3</c:v>
                </c:pt>
              </c:strCache>
            </c:strRef>
          </c:cat>
          <c:val>
            <c:numRef>
              <c:f>Sheet1!$L$11:$N$11</c:f>
              <c:numCache>
                <c:formatCode>#,##0</c:formatCode>
                <c:ptCount val="3"/>
                <c:pt idx="0">
                  <c:v>5000000</c:v>
                </c:pt>
                <c:pt idx="1">
                  <c:v>10000000</c:v>
                </c:pt>
                <c:pt idx="2">
                  <c:v>15000000</c:v>
                </c:pt>
              </c:numCache>
            </c:numRef>
          </c:val>
          <c:extLst>
            <c:ext xmlns:c16="http://schemas.microsoft.com/office/drawing/2014/chart" uri="{C3380CC4-5D6E-409C-BE32-E72D297353CC}">
              <c16:uniqueId val="{00000000-9E0C-4CA9-89F5-FD868449AF69}"/>
            </c:ext>
          </c:extLst>
        </c:ser>
        <c:ser>
          <c:idx val="1"/>
          <c:order val="1"/>
          <c:tx>
            <c:strRef>
              <c:f>Sheet1!$K$12</c:f>
              <c:strCache>
                <c:ptCount val="1"/>
                <c:pt idx="0">
                  <c:v>Revenues</c:v>
                </c:pt>
              </c:strCache>
            </c:strRef>
          </c:tx>
          <c:spPr>
            <a:solidFill>
              <a:srgbClr val="00B050"/>
            </a:solidFill>
            <a:ln>
              <a:noFill/>
            </a:ln>
            <a:effectLst/>
          </c:spPr>
          <c:invertIfNegative val="0"/>
          <c:cat>
            <c:strRef>
              <c:f>Sheet1!$L$10:$N$10</c:f>
              <c:strCache>
                <c:ptCount val="3"/>
                <c:pt idx="0">
                  <c:v>Year 1</c:v>
                </c:pt>
                <c:pt idx="1">
                  <c:v>Year 2</c:v>
                </c:pt>
                <c:pt idx="2">
                  <c:v>Year 3</c:v>
                </c:pt>
              </c:strCache>
            </c:strRef>
          </c:cat>
          <c:val>
            <c:numRef>
              <c:f>Sheet1!$L$12:$N$12</c:f>
              <c:numCache>
                <c:formatCode>_("$"* #,##0.00_);_("$"* \(#,##0.00\);_("$"* "-"??_);_(@_)</c:formatCode>
                <c:ptCount val="3"/>
                <c:pt idx="0">
                  <c:v>14000000</c:v>
                </c:pt>
                <c:pt idx="1">
                  <c:v>28000000</c:v>
                </c:pt>
                <c:pt idx="2">
                  <c:v>42000000</c:v>
                </c:pt>
              </c:numCache>
            </c:numRef>
          </c:val>
          <c:extLst>
            <c:ext xmlns:c16="http://schemas.microsoft.com/office/drawing/2014/chart" uri="{C3380CC4-5D6E-409C-BE32-E72D297353CC}">
              <c16:uniqueId val="{00000001-9E0C-4CA9-89F5-FD868449AF69}"/>
            </c:ext>
          </c:extLst>
        </c:ser>
        <c:ser>
          <c:idx val="2"/>
          <c:order val="2"/>
          <c:tx>
            <c:strRef>
              <c:f>Sheet1!$K$13</c:f>
              <c:strCache>
                <c:ptCount val="1"/>
                <c:pt idx="0">
                  <c:v>Pay out</c:v>
                </c:pt>
              </c:strCache>
            </c:strRef>
          </c:tx>
          <c:spPr>
            <a:solidFill>
              <a:srgbClr val="FFC000"/>
            </a:solidFill>
            <a:ln>
              <a:noFill/>
            </a:ln>
            <a:effectLst/>
          </c:spPr>
          <c:invertIfNegative val="0"/>
          <c:cat>
            <c:strRef>
              <c:f>Sheet1!$L$10:$N$10</c:f>
              <c:strCache>
                <c:ptCount val="3"/>
                <c:pt idx="0">
                  <c:v>Year 1</c:v>
                </c:pt>
                <c:pt idx="1">
                  <c:v>Year 2</c:v>
                </c:pt>
                <c:pt idx="2">
                  <c:v>Year 3</c:v>
                </c:pt>
              </c:strCache>
            </c:strRef>
          </c:cat>
          <c:val>
            <c:numRef>
              <c:f>Sheet1!$L$13:$N$13</c:f>
              <c:numCache>
                <c:formatCode>_("$"* #,##0.00_);_("$"* \(#,##0.00\);_("$"* "-"??_);_(@_)</c:formatCode>
                <c:ptCount val="3"/>
                <c:pt idx="0">
                  <c:v>1800000</c:v>
                </c:pt>
                <c:pt idx="1">
                  <c:v>3600000</c:v>
                </c:pt>
                <c:pt idx="2">
                  <c:v>5400000</c:v>
                </c:pt>
              </c:numCache>
            </c:numRef>
          </c:val>
          <c:extLst>
            <c:ext xmlns:c16="http://schemas.microsoft.com/office/drawing/2014/chart" uri="{C3380CC4-5D6E-409C-BE32-E72D297353CC}">
              <c16:uniqueId val="{00000002-9E0C-4CA9-89F5-FD868449AF69}"/>
            </c:ext>
          </c:extLst>
        </c:ser>
        <c:dLbls>
          <c:showLegendKey val="0"/>
          <c:showVal val="0"/>
          <c:showCatName val="0"/>
          <c:showSerName val="0"/>
          <c:showPercent val="0"/>
          <c:showBubbleSize val="0"/>
        </c:dLbls>
        <c:gapWidth val="219"/>
        <c:overlap val="-27"/>
        <c:axId val="593230879"/>
        <c:axId val="652831103"/>
      </c:barChart>
      <c:catAx>
        <c:axId val="5932308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Bahnschrift" panose="020B0502040204020203" pitchFamily="34" charset="0"/>
                <a:ea typeface="+mn-ea"/>
                <a:cs typeface="+mn-cs"/>
              </a:defRPr>
            </a:pPr>
            <a:endParaRPr lang="en-US"/>
          </a:p>
        </c:txPr>
        <c:crossAx val="652831103"/>
        <c:crosses val="autoZero"/>
        <c:auto val="1"/>
        <c:lblAlgn val="ctr"/>
        <c:lblOffset val="100"/>
        <c:noMultiLvlLbl val="0"/>
      </c:catAx>
      <c:valAx>
        <c:axId val="652831103"/>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solidFill>
                <a:latin typeface="Bahnschrift" panose="020B0502040204020203" pitchFamily="34" charset="0"/>
                <a:ea typeface="+mn-ea"/>
                <a:cs typeface="+mn-cs"/>
              </a:defRPr>
            </a:pPr>
            <a:endParaRPr lang="en-US"/>
          </a:p>
        </c:txPr>
        <c:crossAx val="593230879"/>
        <c:crosses val="autoZero"/>
        <c:crossBetween val="between"/>
        <c:dispUnits>
          <c:builtInUnit val="thousands"/>
          <c:dispUnitsLbl>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Bahnschrift" panose="020B0502040204020203" pitchFamily="34" charset="0"/>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Bahnschrift" panose="020B0502040204020203" pitchFamily="34"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solidFill>
                  <a:schemeClr val="tx1"/>
                </a:solidFill>
                <a:latin typeface="Bahnschrift" panose="020B0502040204020203" pitchFamily="34" charset="0"/>
              </a:rPr>
              <a:t>Deal projection</a:t>
            </a:r>
            <a:r>
              <a:rPr lang="en-US" baseline="0">
                <a:solidFill>
                  <a:schemeClr val="tx1"/>
                </a:solidFill>
                <a:latin typeface="Bahnschrift" panose="020B0502040204020203" pitchFamily="34" charset="0"/>
              </a:rPr>
              <a:t> for Daymond John's offer</a:t>
            </a:r>
            <a:endParaRPr lang="en-US">
              <a:solidFill>
                <a:schemeClr val="tx1"/>
              </a:solidFill>
              <a:latin typeface="Bahnschrift" panose="020B0502040204020203"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Sheet1!$K$17</c:f>
              <c:strCache>
                <c:ptCount val="1"/>
                <c:pt idx="0">
                  <c:v>Units sold</c:v>
                </c:pt>
              </c:strCache>
            </c:strRef>
          </c:tx>
          <c:spPr>
            <a:solidFill>
              <a:schemeClr val="tx2">
                <a:lumMod val="75000"/>
              </a:schemeClr>
            </a:solidFill>
            <a:ln>
              <a:noFill/>
            </a:ln>
            <a:effectLst/>
          </c:spPr>
          <c:invertIfNegative val="0"/>
          <c:cat>
            <c:strRef>
              <c:f>Sheet1!$L$16:$N$16</c:f>
              <c:strCache>
                <c:ptCount val="3"/>
                <c:pt idx="0">
                  <c:v>Year 1</c:v>
                </c:pt>
                <c:pt idx="1">
                  <c:v>Year 2</c:v>
                </c:pt>
                <c:pt idx="2">
                  <c:v>Year 3</c:v>
                </c:pt>
              </c:strCache>
            </c:strRef>
          </c:cat>
          <c:val>
            <c:numRef>
              <c:f>Sheet1!$L$17:$N$17</c:f>
              <c:numCache>
                <c:formatCode>#,##0</c:formatCode>
                <c:ptCount val="3"/>
                <c:pt idx="0">
                  <c:v>5000000</c:v>
                </c:pt>
                <c:pt idx="1">
                  <c:v>10000000</c:v>
                </c:pt>
                <c:pt idx="2">
                  <c:v>15000000</c:v>
                </c:pt>
              </c:numCache>
            </c:numRef>
          </c:val>
          <c:extLst>
            <c:ext xmlns:c16="http://schemas.microsoft.com/office/drawing/2014/chart" uri="{C3380CC4-5D6E-409C-BE32-E72D297353CC}">
              <c16:uniqueId val="{00000000-7C70-4FA4-B0D2-A49BA68BE994}"/>
            </c:ext>
          </c:extLst>
        </c:ser>
        <c:ser>
          <c:idx val="1"/>
          <c:order val="1"/>
          <c:tx>
            <c:strRef>
              <c:f>Sheet1!$K$18</c:f>
              <c:strCache>
                <c:ptCount val="1"/>
                <c:pt idx="0">
                  <c:v>Revenues</c:v>
                </c:pt>
              </c:strCache>
            </c:strRef>
          </c:tx>
          <c:spPr>
            <a:solidFill>
              <a:srgbClr val="00B050"/>
            </a:solidFill>
            <a:ln>
              <a:noFill/>
            </a:ln>
            <a:effectLst/>
          </c:spPr>
          <c:invertIfNegative val="0"/>
          <c:cat>
            <c:strRef>
              <c:f>Sheet1!$L$16:$N$16</c:f>
              <c:strCache>
                <c:ptCount val="3"/>
                <c:pt idx="0">
                  <c:v>Year 1</c:v>
                </c:pt>
                <c:pt idx="1">
                  <c:v>Year 2</c:v>
                </c:pt>
                <c:pt idx="2">
                  <c:v>Year 3</c:v>
                </c:pt>
              </c:strCache>
            </c:strRef>
          </c:cat>
          <c:val>
            <c:numRef>
              <c:f>Sheet1!$L$18:$N$18</c:f>
              <c:numCache>
                <c:formatCode>_("$"* #,##0.00_);_("$"* \(#,##0.00\);_("$"* "-"??_);_(@_)</c:formatCode>
                <c:ptCount val="3"/>
                <c:pt idx="0">
                  <c:v>14000000</c:v>
                </c:pt>
                <c:pt idx="1">
                  <c:v>28000000</c:v>
                </c:pt>
                <c:pt idx="2">
                  <c:v>42000000</c:v>
                </c:pt>
              </c:numCache>
            </c:numRef>
          </c:val>
          <c:extLst>
            <c:ext xmlns:c16="http://schemas.microsoft.com/office/drawing/2014/chart" uri="{C3380CC4-5D6E-409C-BE32-E72D297353CC}">
              <c16:uniqueId val="{00000001-7C70-4FA4-B0D2-A49BA68BE994}"/>
            </c:ext>
          </c:extLst>
        </c:ser>
        <c:ser>
          <c:idx val="2"/>
          <c:order val="2"/>
          <c:tx>
            <c:strRef>
              <c:f>Sheet1!$K$19</c:f>
              <c:strCache>
                <c:ptCount val="1"/>
                <c:pt idx="0">
                  <c:v>Pay out</c:v>
                </c:pt>
              </c:strCache>
            </c:strRef>
          </c:tx>
          <c:spPr>
            <a:solidFill>
              <a:srgbClr val="FFC000"/>
            </a:solidFill>
            <a:ln>
              <a:noFill/>
            </a:ln>
            <a:effectLst/>
          </c:spPr>
          <c:invertIfNegative val="0"/>
          <c:cat>
            <c:strRef>
              <c:f>Sheet1!$L$16:$N$16</c:f>
              <c:strCache>
                <c:ptCount val="3"/>
                <c:pt idx="0">
                  <c:v>Year 1</c:v>
                </c:pt>
                <c:pt idx="1">
                  <c:v>Year 2</c:v>
                </c:pt>
                <c:pt idx="2">
                  <c:v>Year 3</c:v>
                </c:pt>
              </c:strCache>
            </c:strRef>
          </c:cat>
          <c:val>
            <c:numRef>
              <c:f>Sheet1!$L$19:$N$19</c:f>
              <c:numCache>
                <c:formatCode>_("$"* #,##0.00_);_("$"* \(#,##0.00\);_("$"* "-"??_);_(@_)</c:formatCode>
                <c:ptCount val="3"/>
                <c:pt idx="0">
                  <c:v>2250000</c:v>
                </c:pt>
                <c:pt idx="1">
                  <c:v>4500000</c:v>
                </c:pt>
                <c:pt idx="2">
                  <c:v>6750000</c:v>
                </c:pt>
              </c:numCache>
            </c:numRef>
          </c:val>
          <c:extLst>
            <c:ext xmlns:c16="http://schemas.microsoft.com/office/drawing/2014/chart" uri="{C3380CC4-5D6E-409C-BE32-E72D297353CC}">
              <c16:uniqueId val="{00000002-7C70-4FA4-B0D2-A49BA68BE994}"/>
            </c:ext>
          </c:extLst>
        </c:ser>
        <c:dLbls>
          <c:showLegendKey val="0"/>
          <c:showVal val="0"/>
          <c:showCatName val="0"/>
          <c:showSerName val="0"/>
          <c:showPercent val="0"/>
          <c:showBubbleSize val="0"/>
        </c:dLbls>
        <c:gapWidth val="219"/>
        <c:overlap val="-27"/>
        <c:axId val="409348719"/>
        <c:axId val="652799855"/>
      </c:barChart>
      <c:catAx>
        <c:axId val="4093487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Bahnschrift" panose="020B0502040204020203" pitchFamily="34" charset="0"/>
                <a:ea typeface="+mn-ea"/>
                <a:cs typeface="+mn-cs"/>
              </a:defRPr>
            </a:pPr>
            <a:endParaRPr lang="en-US"/>
          </a:p>
        </c:txPr>
        <c:crossAx val="652799855"/>
        <c:crosses val="autoZero"/>
        <c:auto val="1"/>
        <c:lblAlgn val="ctr"/>
        <c:lblOffset val="100"/>
        <c:noMultiLvlLbl val="0"/>
      </c:catAx>
      <c:valAx>
        <c:axId val="65279985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solidFill>
                <a:latin typeface="Bahnschrift" panose="020B0502040204020203" pitchFamily="34" charset="0"/>
                <a:ea typeface="+mn-ea"/>
                <a:cs typeface="+mn-cs"/>
              </a:defRPr>
            </a:pPr>
            <a:endParaRPr lang="en-US"/>
          </a:p>
        </c:txPr>
        <c:crossAx val="409348719"/>
        <c:crosses val="autoZero"/>
        <c:crossBetween val="between"/>
        <c:dispUnits>
          <c:builtInUnit val="thousands"/>
          <c:dispUnitsLbl>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Bahnschrift" panose="020B0502040204020203" pitchFamily="34" charset="0"/>
                    <a:ea typeface="+mn-ea"/>
                    <a:cs typeface="+mn-cs"/>
                  </a:defRPr>
                </a:pPr>
                <a:endParaRPr lang="en-US"/>
              </a:p>
            </c:txPr>
          </c:dispUnitsLbl>
        </c:dispUnits>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Bahnschrift" panose="020B0502040204020203" pitchFamily="34"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55361-901F-4FD8-9BFA-04DAD2080DF4}" type="datetimeFigureOut">
              <a:rPr lang="en-US" smtClean="0"/>
              <a:t>12/18/2023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9E8342-CD83-4D72-9D81-6FC0A980DD63}" type="slidenum">
              <a:rPr lang="en-US" smtClean="0"/>
              <a:t>‹#›</a:t>
            </a:fld>
            <a:endParaRPr lang="en-US"/>
          </a:p>
        </p:txBody>
      </p:sp>
    </p:spTree>
    <p:extLst>
      <p:ext uri="{BB962C8B-B14F-4D97-AF65-F5344CB8AC3E}">
        <p14:creationId xmlns:p14="http://schemas.microsoft.com/office/powerpoint/2010/main" val="1639739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9E8342-CD83-4D72-9D81-6FC0A980DD63}" type="slidenum">
              <a:rPr lang="en-US" smtClean="0"/>
              <a:t>1</a:t>
            </a:fld>
            <a:endParaRPr lang="en-US"/>
          </a:p>
        </p:txBody>
      </p:sp>
    </p:spTree>
    <p:extLst>
      <p:ext uri="{BB962C8B-B14F-4D97-AF65-F5344CB8AC3E}">
        <p14:creationId xmlns:p14="http://schemas.microsoft.com/office/powerpoint/2010/main" val="229608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431AA-CA28-77BB-6209-FB5E260BD5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297AA6-BE97-C07E-401B-B8FA905B6E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AAAC25-88CC-A415-B6A4-7248F4FC84B7}"/>
              </a:ext>
            </a:extLst>
          </p:cNvPr>
          <p:cNvSpPr>
            <a:spLocks noGrp="1"/>
          </p:cNvSpPr>
          <p:nvPr>
            <p:ph type="dt" sz="half" idx="10"/>
          </p:nvPr>
        </p:nvSpPr>
        <p:spPr/>
        <p:txBody>
          <a:bodyPr/>
          <a:lstStyle/>
          <a:p>
            <a:fld id="{38FA58F7-74AE-4A1E-B3B9-ECA196CB97E4}" type="datetimeFigureOut">
              <a:rPr lang="en-US" smtClean="0"/>
              <a:t>12/18/2023</a:t>
            </a:fld>
            <a:endParaRPr lang="en-US"/>
          </a:p>
        </p:txBody>
      </p:sp>
      <p:sp>
        <p:nvSpPr>
          <p:cNvPr id="5" name="Footer Placeholder 4">
            <a:extLst>
              <a:ext uri="{FF2B5EF4-FFF2-40B4-BE49-F238E27FC236}">
                <a16:creationId xmlns:a16="http://schemas.microsoft.com/office/drawing/2014/main" id="{D7BE00CA-78A4-247E-184E-E1FC23737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94A0D8-0FA5-91D9-C76D-15DE1AB4E2CF}"/>
              </a:ext>
            </a:extLst>
          </p:cNvPr>
          <p:cNvSpPr>
            <a:spLocks noGrp="1"/>
          </p:cNvSpPr>
          <p:nvPr>
            <p:ph type="sldNum" sz="quarter" idx="12"/>
          </p:nvPr>
        </p:nvSpPr>
        <p:spPr/>
        <p:txBody>
          <a:bodyPr/>
          <a:lstStyle/>
          <a:p>
            <a:fld id="{072DBE08-0673-4A02-9348-527BF2FDD29A}" type="slidenum">
              <a:rPr lang="en-US" smtClean="0"/>
              <a:t>‹#›</a:t>
            </a:fld>
            <a:endParaRPr lang="en-US"/>
          </a:p>
        </p:txBody>
      </p:sp>
    </p:spTree>
    <p:extLst>
      <p:ext uri="{BB962C8B-B14F-4D97-AF65-F5344CB8AC3E}">
        <p14:creationId xmlns:p14="http://schemas.microsoft.com/office/powerpoint/2010/main" val="3620865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39B2B-24D5-D313-B211-F3C0031F98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7C58B4-20C3-1DC1-F073-2C662770C6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D06A72-9B64-4360-50D4-A788370C57A6}"/>
              </a:ext>
            </a:extLst>
          </p:cNvPr>
          <p:cNvSpPr>
            <a:spLocks noGrp="1"/>
          </p:cNvSpPr>
          <p:nvPr>
            <p:ph type="dt" sz="half" idx="10"/>
          </p:nvPr>
        </p:nvSpPr>
        <p:spPr/>
        <p:txBody>
          <a:bodyPr/>
          <a:lstStyle/>
          <a:p>
            <a:fld id="{38FA58F7-74AE-4A1E-B3B9-ECA196CB97E4}" type="datetimeFigureOut">
              <a:rPr lang="en-US" smtClean="0"/>
              <a:t>12/18/2023</a:t>
            </a:fld>
            <a:endParaRPr lang="en-US"/>
          </a:p>
        </p:txBody>
      </p:sp>
      <p:sp>
        <p:nvSpPr>
          <p:cNvPr id="5" name="Footer Placeholder 4">
            <a:extLst>
              <a:ext uri="{FF2B5EF4-FFF2-40B4-BE49-F238E27FC236}">
                <a16:creationId xmlns:a16="http://schemas.microsoft.com/office/drawing/2014/main" id="{46F409C5-69DF-39F9-2F00-D59A3BB8F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E75D84-4E44-F9AF-AB84-7056E023590F}"/>
              </a:ext>
            </a:extLst>
          </p:cNvPr>
          <p:cNvSpPr>
            <a:spLocks noGrp="1"/>
          </p:cNvSpPr>
          <p:nvPr>
            <p:ph type="sldNum" sz="quarter" idx="12"/>
          </p:nvPr>
        </p:nvSpPr>
        <p:spPr/>
        <p:txBody>
          <a:bodyPr/>
          <a:lstStyle/>
          <a:p>
            <a:fld id="{072DBE08-0673-4A02-9348-527BF2FDD29A}" type="slidenum">
              <a:rPr lang="en-US" smtClean="0"/>
              <a:t>‹#›</a:t>
            </a:fld>
            <a:endParaRPr lang="en-US"/>
          </a:p>
        </p:txBody>
      </p:sp>
    </p:spTree>
    <p:extLst>
      <p:ext uri="{BB962C8B-B14F-4D97-AF65-F5344CB8AC3E}">
        <p14:creationId xmlns:p14="http://schemas.microsoft.com/office/powerpoint/2010/main" val="810165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BEE8AB-07C7-91DB-EBEA-920826F36D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785963-2DED-489A-72C8-371BA6F26C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3C057D-F0AD-7F57-7473-ECA13BE5FBB8}"/>
              </a:ext>
            </a:extLst>
          </p:cNvPr>
          <p:cNvSpPr>
            <a:spLocks noGrp="1"/>
          </p:cNvSpPr>
          <p:nvPr>
            <p:ph type="dt" sz="half" idx="10"/>
          </p:nvPr>
        </p:nvSpPr>
        <p:spPr/>
        <p:txBody>
          <a:bodyPr/>
          <a:lstStyle/>
          <a:p>
            <a:fld id="{38FA58F7-74AE-4A1E-B3B9-ECA196CB97E4}" type="datetimeFigureOut">
              <a:rPr lang="en-US" smtClean="0"/>
              <a:t>12/18/2023</a:t>
            </a:fld>
            <a:endParaRPr lang="en-US"/>
          </a:p>
        </p:txBody>
      </p:sp>
      <p:sp>
        <p:nvSpPr>
          <p:cNvPr id="5" name="Footer Placeholder 4">
            <a:extLst>
              <a:ext uri="{FF2B5EF4-FFF2-40B4-BE49-F238E27FC236}">
                <a16:creationId xmlns:a16="http://schemas.microsoft.com/office/drawing/2014/main" id="{767C6D33-4207-B910-8A54-7E12B09C66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39C563-DBF5-3310-EECD-9ABDBDA72919}"/>
              </a:ext>
            </a:extLst>
          </p:cNvPr>
          <p:cNvSpPr>
            <a:spLocks noGrp="1"/>
          </p:cNvSpPr>
          <p:nvPr>
            <p:ph type="sldNum" sz="quarter" idx="12"/>
          </p:nvPr>
        </p:nvSpPr>
        <p:spPr/>
        <p:txBody>
          <a:bodyPr/>
          <a:lstStyle/>
          <a:p>
            <a:fld id="{072DBE08-0673-4A02-9348-527BF2FDD29A}" type="slidenum">
              <a:rPr lang="en-US" smtClean="0"/>
              <a:t>‹#›</a:t>
            </a:fld>
            <a:endParaRPr lang="en-US"/>
          </a:p>
        </p:txBody>
      </p:sp>
    </p:spTree>
    <p:extLst>
      <p:ext uri="{BB962C8B-B14F-4D97-AF65-F5344CB8AC3E}">
        <p14:creationId xmlns:p14="http://schemas.microsoft.com/office/powerpoint/2010/main" val="2322395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D255F-4BF9-288F-D5DB-AAAD6A8F93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10E828-CF85-0758-676B-0DD52CF6C7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399606-6A77-036D-580A-B4CE1A458B20}"/>
              </a:ext>
            </a:extLst>
          </p:cNvPr>
          <p:cNvSpPr>
            <a:spLocks noGrp="1"/>
          </p:cNvSpPr>
          <p:nvPr>
            <p:ph type="dt" sz="half" idx="10"/>
          </p:nvPr>
        </p:nvSpPr>
        <p:spPr/>
        <p:txBody>
          <a:bodyPr/>
          <a:lstStyle/>
          <a:p>
            <a:fld id="{38FA58F7-74AE-4A1E-B3B9-ECA196CB97E4}" type="datetimeFigureOut">
              <a:rPr lang="en-US" smtClean="0"/>
              <a:t>12/18/2023</a:t>
            </a:fld>
            <a:endParaRPr lang="en-US"/>
          </a:p>
        </p:txBody>
      </p:sp>
      <p:sp>
        <p:nvSpPr>
          <p:cNvPr id="5" name="Footer Placeholder 4">
            <a:extLst>
              <a:ext uri="{FF2B5EF4-FFF2-40B4-BE49-F238E27FC236}">
                <a16:creationId xmlns:a16="http://schemas.microsoft.com/office/drawing/2014/main" id="{99BD297F-61B5-50E3-C16C-7B979A523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E11886-5BE3-0BDB-A21C-90618C75EB05}"/>
              </a:ext>
            </a:extLst>
          </p:cNvPr>
          <p:cNvSpPr>
            <a:spLocks noGrp="1"/>
          </p:cNvSpPr>
          <p:nvPr>
            <p:ph type="sldNum" sz="quarter" idx="12"/>
          </p:nvPr>
        </p:nvSpPr>
        <p:spPr/>
        <p:txBody>
          <a:bodyPr/>
          <a:lstStyle/>
          <a:p>
            <a:fld id="{072DBE08-0673-4A02-9348-527BF2FDD29A}" type="slidenum">
              <a:rPr lang="en-US" smtClean="0"/>
              <a:t>‹#›</a:t>
            </a:fld>
            <a:endParaRPr lang="en-US"/>
          </a:p>
        </p:txBody>
      </p:sp>
    </p:spTree>
    <p:extLst>
      <p:ext uri="{BB962C8B-B14F-4D97-AF65-F5344CB8AC3E}">
        <p14:creationId xmlns:p14="http://schemas.microsoft.com/office/powerpoint/2010/main" val="1851914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DDAE2-118E-31A8-2F6E-6634F6CD20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F3B388-CC85-4B4A-7EBA-4873CBD759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D8E30E-D192-D916-55A8-EC30AD48CDAC}"/>
              </a:ext>
            </a:extLst>
          </p:cNvPr>
          <p:cNvSpPr>
            <a:spLocks noGrp="1"/>
          </p:cNvSpPr>
          <p:nvPr>
            <p:ph type="dt" sz="half" idx="10"/>
          </p:nvPr>
        </p:nvSpPr>
        <p:spPr/>
        <p:txBody>
          <a:bodyPr/>
          <a:lstStyle/>
          <a:p>
            <a:fld id="{38FA58F7-74AE-4A1E-B3B9-ECA196CB97E4}" type="datetimeFigureOut">
              <a:rPr lang="en-US" smtClean="0"/>
              <a:t>12/18/2023</a:t>
            </a:fld>
            <a:endParaRPr lang="en-US"/>
          </a:p>
        </p:txBody>
      </p:sp>
      <p:sp>
        <p:nvSpPr>
          <p:cNvPr id="5" name="Footer Placeholder 4">
            <a:extLst>
              <a:ext uri="{FF2B5EF4-FFF2-40B4-BE49-F238E27FC236}">
                <a16:creationId xmlns:a16="http://schemas.microsoft.com/office/drawing/2014/main" id="{F15AB6A5-C53A-6914-C294-54BD4CA9AD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F2756-1882-C7B1-F11E-1D130577B84E}"/>
              </a:ext>
            </a:extLst>
          </p:cNvPr>
          <p:cNvSpPr>
            <a:spLocks noGrp="1"/>
          </p:cNvSpPr>
          <p:nvPr>
            <p:ph type="sldNum" sz="quarter" idx="12"/>
          </p:nvPr>
        </p:nvSpPr>
        <p:spPr/>
        <p:txBody>
          <a:bodyPr/>
          <a:lstStyle/>
          <a:p>
            <a:fld id="{072DBE08-0673-4A02-9348-527BF2FDD29A}" type="slidenum">
              <a:rPr lang="en-US" smtClean="0"/>
              <a:t>‹#›</a:t>
            </a:fld>
            <a:endParaRPr lang="en-US"/>
          </a:p>
        </p:txBody>
      </p:sp>
    </p:spTree>
    <p:extLst>
      <p:ext uri="{BB962C8B-B14F-4D97-AF65-F5344CB8AC3E}">
        <p14:creationId xmlns:p14="http://schemas.microsoft.com/office/powerpoint/2010/main" val="447051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828C-95C8-CFBE-19DB-AB2B9DAF66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E6096A-C6C7-EF1B-6534-D883016B18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B09AF8-DA42-8043-0AEE-C8D28CCBD8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408EE0-1D38-2345-6C0B-F01AE19C42F9}"/>
              </a:ext>
            </a:extLst>
          </p:cNvPr>
          <p:cNvSpPr>
            <a:spLocks noGrp="1"/>
          </p:cNvSpPr>
          <p:nvPr>
            <p:ph type="dt" sz="half" idx="10"/>
          </p:nvPr>
        </p:nvSpPr>
        <p:spPr/>
        <p:txBody>
          <a:bodyPr/>
          <a:lstStyle/>
          <a:p>
            <a:fld id="{38FA58F7-74AE-4A1E-B3B9-ECA196CB97E4}" type="datetimeFigureOut">
              <a:rPr lang="en-US" smtClean="0"/>
              <a:t>12/18/2023</a:t>
            </a:fld>
            <a:endParaRPr lang="en-US"/>
          </a:p>
        </p:txBody>
      </p:sp>
      <p:sp>
        <p:nvSpPr>
          <p:cNvPr id="6" name="Footer Placeholder 5">
            <a:extLst>
              <a:ext uri="{FF2B5EF4-FFF2-40B4-BE49-F238E27FC236}">
                <a16:creationId xmlns:a16="http://schemas.microsoft.com/office/drawing/2014/main" id="{D234654A-91B7-E67B-4AE9-D5AC90890F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C380F-DB03-A0E5-C2DE-A8068E2E232B}"/>
              </a:ext>
            </a:extLst>
          </p:cNvPr>
          <p:cNvSpPr>
            <a:spLocks noGrp="1"/>
          </p:cNvSpPr>
          <p:nvPr>
            <p:ph type="sldNum" sz="quarter" idx="12"/>
          </p:nvPr>
        </p:nvSpPr>
        <p:spPr/>
        <p:txBody>
          <a:bodyPr/>
          <a:lstStyle/>
          <a:p>
            <a:fld id="{072DBE08-0673-4A02-9348-527BF2FDD29A}" type="slidenum">
              <a:rPr lang="en-US" smtClean="0"/>
              <a:t>‹#›</a:t>
            </a:fld>
            <a:endParaRPr lang="en-US"/>
          </a:p>
        </p:txBody>
      </p:sp>
    </p:spTree>
    <p:extLst>
      <p:ext uri="{BB962C8B-B14F-4D97-AF65-F5344CB8AC3E}">
        <p14:creationId xmlns:p14="http://schemas.microsoft.com/office/powerpoint/2010/main" val="2882743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88436-7F38-087A-8F60-334FEB1E82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A91B1C-B100-F3C4-394C-81C7CBF4DC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409D40-7B2D-5B99-5384-1BABF4C27C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8A26C5-F89A-1883-2342-3DE1DC2EFD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789626-B7A2-D64D-C7D2-F46C51D038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B7CCB3-F9EA-A1FD-EFA0-B74BC85FF90B}"/>
              </a:ext>
            </a:extLst>
          </p:cNvPr>
          <p:cNvSpPr>
            <a:spLocks noGrp="1"/>
          </p:cNvSpPr>
          <p:nvPr>
            <p:ph type="dt" sz="half" idx="10"/>
          </p:nvPr>
        </p:nvSpPr>
        <p:spPr/>
        <p:txBody>
          <a:bodyPr/>
          <a:lstStyle/>
          <a:p>
            <a:fld id="{38FA58F7-74AE-4A1E-B3B9-ECA196CB97E4}" type="datetimeFigureOut">
              <a:rPr lang="en-US" smtClean="0"/>
              <a:t>12/18/2023</a:t>
            </a:fld>
            <a:endParaRPr lang="en-US"/>
          </a:p>
        </p:txBody>
      </p:sp>
      <p:sp>
        <p:nvSpPr>
          <p:cNvPr id="8" name="Footer Placeholder 7">
            <a:extLst>
              <a:ext uri="{FF2B5EF4-FFF2-40B4-BE49-F238E27FC236}">
                <a16:creationId xmlns:a16="http://schemas.microsoft.com/office/drawing/2014/main" id="{88AD8A6B-6B55-2AA5-2A4D-C558124C39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12E2A4-A608-F7EF-54C8-376B821A6F79}"/>
              </a:ext>
            </a:extLst>
          </p:cNvPr>
          <p:cNvSpPr>
            <a:spLocks noGrp="1"/>
          </p:cNvSpPr>
          <p:nvPr>
            <p:ph type="sldNum" sz="quarter" idx="12"/>
          </p:nvPr>
        </p:nvSpPr>
        <p:spPr/>
        <p:txBody>
          <a:bodyPr/>
          <a:lstStyle/>
          <a:p>
            <a:fld id="{072DBE08-0673-4A02-9348-527BF2FDD29A}" type="slidenum">
              <a:rPr lang="en-US" smtClean="0"/>
              <a:t>‹#›</a:t>
            </a:fld>
            <a:endParaRPr lang="en-US"/>
          </a:p>
        </p:txBody>
      </p:sp>
    </p:spTree>
    <p:extLst>
      <p:ext uri="{BB962C8B-B14F-4D97-AF65-F5344CB8AC3E}">
        <p14:creationId xmlns:p14="http://schemas.microsoft.com/office/powerpoint/2010/main" val="4275186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F2638-82F5-BECF-A8DA-7067ECFBD9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58ACE8-A31F-6371-0CCE-57836FD09518}"/>
              </a:ext>
            </a:extLst>
          </p:cNvPr>
          <p:cNvSpPr>
            <a:spLocks noGrp="1"/>
          </p:cNvSpPr>
          <p:nvPr>
            <p:ph type="dt" sz="half" idx="10"/>
          </p:nvPr>
        </p:nvSpPr>
        <p:spPr/>
        <p:txBody>
          <a:bodyPr/>
          <a:lstStyle/>
          <a:p>
            <a:fld id="{38FA58F7-74AE-4A1E-B3B9-ECA196CB97E4}" type="datetimeFigureOut">
              <a:rPr lang="en-US" smtClean="0"/>
              <a:t>12/18/2023</a:t>
            </a:fld>
            <a:endParaRPr lang="en-US"/>
          </a:p>
        </p:txBody>
      </p:sp>
      <p:sp>
        <p:nvSpPr>
          <p:cNvPr id="4" name="Footer Placeholder 3">
            <a:extLst>
              <a:ext uri="{FF2B5EF4-FFF2-40B4-BE49-F238E27FC236}">
                <a16:creationId xmlns:a16="http://schemas.microsoft.com/office/drawing/2014/main" id="{04631BB1-A3B8-44EF-6587-56896B460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305717-A842-8CF0-AC55-89DCF9343D84}"/>
              </a:ext>
            </a:extLst>
          </p:cNvPr>
          <p:cNvSpPr>
            <a:spLocks noGrp="1"/>
          </p:cNvSpPr>
          <p:nvPr>
            <p:ph type="sldNum" sz="quarter" idx="12"/>
          </p:nvPr>
        </p:nvSpPr>
        <p:spPr/>
        <p:txBody>
          <a:bodyPr/>
          <a:lstStyle/>
          <a:p>
            <a:fld id="{072DBE08-0673-4A02-9348-527BF2FDD29A}" type="slidenum">
              <a:rPr lang="en-US" smtClean="0"/>
              <a:t>‹#›</a:t>
            </a:fld>
            <a:endParaRPr lang="en-US"/>
          </a:p>
        </p:txBody>
      </p:sp>
    </p:spTree>
    <p:extLst>
      <p:ext uri="{BB962C8B-B14F-4D97-AF65-F5344CB8AC3E}">
        <p14:creationId xmlns:p14="http://schemas.microsoft.com/office/powerpoint/2010/main" val="2021504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20EB0B-0D70-4079-58E5-26998092DF71}"/>
              </a:ext>
            </a:extLst>
          </p:cNvPr>
          <p:cNvSpPr>
            <a:spLocks noGrp="1"/>
          </p:cNvSpPr>
          <p:nvPr>
            <p:ph type="dt" sz="half" idx="10"/>
          </p:nvPr>
        </p:nvSpPr>
        <p:spPr/>
        <p:txBody>
          <a:bodyPr/>
          <a:lstStyle/>
          <a:p>
            <a:fld id="{38FA58F7-74AE-4A1E-B3B9-ECA196CB97E4}" type="datetimeFigureOut">
              <a:rPr lang="en-US" smtClean="0"/>
              <a:t>12/18/2023</a:t>
            </a:fld>
            <a:endParaRPr lang="en-US"/>
          </a:p>
        </p:txBody>
      </p:sp>
      <p:sp>
        <p:nvSpPr>
          <p:cNvPr id="3" name="Footer Placeholder 2">
            <a:extLst>
              <a:ext uri="{FF2B5EF4-FFF2-40B4-BE49-F238E27FC236}">
                <a16:creationId xmlns:a16="http://schemas.microsoft.com/office/drawing/2014/main" id="{D7606805-AF9B-154A-A220-6C4F805EF5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DF2CA3-0EBB-6DC2-5B6D-7BCFCC3EBAEF}"/>
              </a:ext>
            </a:extLst>
          </p:cNvPr>
          <p:cNvSpPr>
            <a:spLocks noGrp="1"/>
          </p:cNvSpPr>
          <p:nvPr>
            <p:ph type="sldNum" sz="quarter" idx="12"/>
          </p:nvPr>
        </p:nvSpPr>
        <p:spPr/>
        <p:txBody>
          <a:bodyPr/>
          <a:lstStyle/>
          <a:p>
            <a:fld id="{072DBE08-0673-4A02-9348-527BF2FDD29A}" type="slidenum">
              <a:rPr lang="en-US" smtClean="0"/>
              <a:t>‹#›</a:t>
            </a:fld>
            <a:endParaRPr lang="en-US"/>
          </a:p>
        </p:txBody>
      </p:sp>
    </p:spTree>
    <p:extLst>
      <p:ext uri="{BB962C8B-B14F-4D97-AF65-F5344CB8AC3E}">
        <p14:creationId xmlns:p14="http://schemas.microsoft.com/office/powerpoint/2010/main" val="456732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A47AD-3CDA-7E4C-F245-8705D4335D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6AE8E4-EABE-5675-DC47-F41A91FA0F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168CB6-19DE-41E8-3559-600BE61321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899D03-7502-2E7C-9B3B-8F83E13D59D8}"/>
              </a:ext>
            </a:extLst>
          </p:cNvPr>
          <p:cNvSpPr>
            <a:spLocks noGrp="1"/>
          </p:cNvSpPr>
          <p:nvPr>
            <p:ph type="dt" sz="half" idx="10"/>
          </p:nvPr>
        </p:nvSpPr>
        <p:spPr/>
        <p:txBody>
          <a:bodyPr/>
          <a:lstStyle/>
          <a:p>
            <a:fld id="{38FA58F7-74AE-4A1E-B3B9-ECA196CB97E4}" type="datetimeFigureOut">
              <a:rPr lang="en-US" smtClean="0"/>
              <a:t>12/18/2023</a:t>
            </a:fld>
            <a:endParaRPr lang="en-US"/>
          </a:p>
        </p:txBody>
      </p:sp>
      <p:sp>
        <p:nvSpPr>
          <p:cNvPr id="6" name="Footer Placeholder 5">
            <a:extLst>
              <a:ext uri="{FF2B5EF4-FFF2-40B4-BE49-F238E27FC236}">
                <a16:creationId xmlns:a16="http://schemas.microsoft.com/office/drawing/2014/main" id="{4400DF79-BFA3-A5CD-9101-B3677741B4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C2C519-C166-30B9-237D-455B7F991F50}"/>
              </a:ext>
            </a:extLst>
          </p:cNvPr>
          <p:cNvSpPr>
            <a:spLocks noGrp="1"/>
          </p:cNvSpPr>
          <p:nvPr>
            <p:ph type="sldNum" sz="quarter" idx="12"/>
          </p:nvPr>
        </p:nvSpPr>
        <p:spPr/>
        <p:txBody>
          <a:bodyPr/>
          <a:lstStyle/>
          <a:p>
            <a:fld id="{072DBE08-0673-4A02-9348-527BF2FDD29A}" type="slidenum">
              <a:rPr lang="en-US" smtClean="0"/>
              <a:t>‹#›</a:t>
            </a:fld>
            <a:endParaRPr lang="en-US"/>
          </a:p>
        </p:txBody>
      </p:sp>
    </p:spTree>
    <p:extLst>
      <p:ext uri="{BB962C8B-B14F-4D97-AF65-F5344CB8AC3E}">
        <p14:creationId xmlns:p14="http://schemas.microsoft.com/office/powerpoint/2010/main" val="3582885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D1833-A35E-F776-81BB-52C9705B48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D77745-7F18-823D-9004-CCD4AA5490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C95EF5-FD4F-17E4-1065-CD1E6F1D3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E8042F-F27C-7351-1B8E-F6EEE6B2A1D3}"/>
              </a:ext>
            </a:extLst>
          </p:cNvPr>
          <p:cNvSpPr>
            <a:spLocks noGrp="1"/>
          </p:cNvSpPr>
          <p:nvPr>
            <p:ph type="dt" sz="half" idx="10"/>
          </p:nvPr>
        </p:nvSpPr>
        <p:spPr/>
        <p:txBody>
          <a:bodyPr/>
          <a:lstStyle/>
          <a:p>
            <a:fld id="{38FA58F7-74AE-4A1E-B3B9-ECA196CB97E4}" type="datetimeFigureOut">
              <a:rPr lang="en-US" smtClean="0"/>
              <a:t>12/18/2023</a:t>
            </a:fld>
            <a:endParaRPr lang="en-US"/>
          </a:p>
        </p:txBody>
      </p:sp>
      <p:sp>
        <p:nvSpPr>
          <p:cNvPr id="6" name="Footer Placeholder 5">
            <a:extLst>
              <a:ext uri="{FF2B5EF4-FFF2-40B4-BE49-F238E27FC236}">
                <a16:creationId xmlns:a16="http://schemas.microsoft.com/office/drawing/2014/main" id="{EAC75491-DB6D-15BD-F68C-8F01DC373E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90BDC2-EC7E-7AE9-3376-81974B753646}"/>
              </a:ext>
            </a:extLst>
          </p:cNvPr>
          <p:cNvSpPr>
            <a:spLocks noGrp="1"/>
          </p:cNvSpPr>
          <p:nvPr>
            <p:ph type="sldNum" sz="quarter" idx="12"/>
          </p:nvPr>
        </p:nvSpPr>
        <p:spPr/>
        <p:txBody>
          <a:bodyPr/>
          <a:lstStyle/>
          <a:p>
            <a:fld id="{072DBE08-0673-4A02-9348-527BF2FDD29A}" type="slidenum">
              <a:rPr lang="en-US" smtClean="0"/>
              <a:t>‹#›</a:t>
            </a:fld>
            <a:endParaRPr lang="en-US"/>
          </a:p>
        </p:txBody>
      </p:sp>
    </p:spTree>
    <p:extLst>
      <p:ext uri="{BB962C8B-B14F-4D97-AF65-F5344CB8AC3E}">
        <p14:creationId xmlns:p14="http://schemas.microsoft.com/office/powerpoint/2010/main" val="340408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A71DBC-D37B-0803-25B0-495AD35F00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C9AB59-D90D-94B2-CC2D-38FEA5D258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8C8643-0138-4D39-FE42-AB10475DC8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FA58F7-74AE-4A1E-B3B9-ECA196CB97E4}" type="datetimeFigureOut">
              <a:rPr lang="en-US" smtClean="0"/>
              <a:t>12/18/2023</a:t>
            </a:fld>
            <a:endParaRPr lang="en-US"/>
          </a:p>
        </p:txBody>
      </p:sp>
      <p:sp>
        <p:nvSpPr>
          <p:cNvPr id="5" name="Footer Placeholder 4">
            <a:extLst>
              <a:ext uri="{FF2B5EF4-FFF2-40B4-BE49-F238E27FC236}">
                <a16:creationId xmlns:a16="http://schemas.microsoft.com/office/drawing/2014/main" id="{103C62CA-C395-D360-AA7E-45B9D4E682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A0558B-2817-D086-3923-7DDC340CBA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DBE08-0673-4A02-9348-527BF2FDD29A}" type="slidenum">
              <a:rPr lang="en-US" smtClean="0"/>
              <a:t>‹#›</a:t>
            </a:fld>
            <a:endParaRPr lang="en-US"/>
          </a:p>
        </p:txBody>
      </p:sp>
    </p:spTree>
    <p:extLst>
      <p:ext uri="{BB962C8B-B14F-4D97-AF65-F5344CB8AC3E}">
        <p14:creationId xmlns:p14="http://schemas.microsoft.com/office/powerpoint/2010/main" val="1702985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3" Type="http://schemas.openxmlformats.org/officeDocument/2006/relationships/hyperlink" Target="https://www.skyquestt.com/report/sponge-and-scouring-pads-market" TargetMode="External"/><Relationship Id="rId7" Type="http://schemas.openxmlformats.org/officeDocument/2006/relationships/image" Target="../media/image1.png"/><Relationship Id="rId2" Type="http://schemas.openxmlformats.org/officeDocument/2006/relationships/hyperlink" Target="https://www.precedenceresearch.com/household-cleaning-products-market" TargetMode="External"/><Relationship Id="rId1" Type="http://schemas.openxmlformats.org/officeDocument/2006/relationships/slideLayout" Target="../slideLayouts/slideLayout2.xml"/><Relationship Id="rId6" Type="http://schemas.openxmlformats.org/officeDocument/2006/relationships/hyperlink" Target="https://www.youtube.com/watch?v=MEtNdEO-Jfg" TargetMode="External"/><Relationship Id="rId5" Type="http://schemas.openxmlformats.org/officeDocument/2006/relationships/hyperlink" Target="https://finance.yahoo.com/news/sponge-company-became-biggest-shark-142100923.html" TargetMode="External"/><Relationship Id="rId4" Type="http://schemas.openxmlformats.org/officeDocument/2006/relationships/hyperlink" Target="https://www.riskconcern.com/post/are-royalty-deals-bad-or-good-for-start-ups-small-businesses-or-even-large-firm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chart" Target="../charts/chart3.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AB533B-250B-B210-3A6F-E1786B145CDF}"/>
              </a:ext>
            </a:extLst>
          </p:cNvPr>
          <p:cNvSpPr/>
          <p:nvPr/>
        </p:nvSpPr>
        <p:spPr>
          <a:xfrm rot="2835731">
            <a:off x="-893072" y="4276072"/>
            <a:ext cx="3280630" cy="3783900"/>
          </a:xfrm>
          <a:prstGeom prst="rect">
            <a:avLst/>
          </a:prstGeom>
          <a:gradFill flip="none" rotWithShape="1">
            <a:gsLst>
              <a:gs pos="0">
                <a:srgbClr val="31BCA5">
                  <a:tint val="66000"/>
                  <a:satMod val="160000"/>
                </a:srgbClr>
              </a:gs>
              <a:gs pos="50000">
                <a:srgbClr val="31BCA5">
                  <a:tint val="44500"/>
                  <a:satMod val="160000"/>
                </a:srgbClr>
              </a:gs>
              <a:gs pos="100000">
                <a:srgbClr val="31BCA5">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C5083E5-9AF6-2B16-B8DB-EE6B4C030D77}"/>
              </a:ext>
            </a:extLst>
          </p:cNvPr>
          <p:cNvSpPr txBox="1"/>
          <p:nvPr/>
        </p:nvSpPr>
        <p:spPr>
          <a:xfrm>
            <a:off x="832206" y="1330017"/>
            <a:ext cx="10130319" cy="2400657"/>
          </a:xfrm>
          <a:prstGeom prst="rect">
            <a:avLst/>
          </a:prstGeom>
          <a:noFill/>
        </p:spPr>
        <p:txBody>
          <a:bodyPr wrap="square" rtlCol="0">
            <a:spAutoFit/>
          </a:bodyPr>
          <a:lstStyle/>
          <a:p>
            <a:pPr algn="ctr"/>
            <a:r>
              <a:rPr lang="en-US" sz="5000" dirty="0">
                <a:latin typeface="Bahnschrift" panose="020B0502040204020203" pitchFamily="34" charset="0"/>
              </a:rPr>
              <a:t>Case </a:t>
            </a:r>
            <a:r>
              <a:rPr lang="en-US" sz="5000">
                <a:latin typeface="Bahnschrift" panose="020B0502040204020203" pitchFamily="34" charset="0"/>
              </a:rPr>
              <a:t>Study 5.</a:t>
            </a:r>
            <a:r>
              <a:rPr lang="en-US" sz="5000" dirty="0">
                <a:latin typeface="Bahnschrift" panose="020B0502040204020203" pitchFamily="34" charset="0"/>
              </a:rPr>
              <a:t>6</a:t>
            </a:r>
            <a:r>
              <a:rPr lang="en-US" sz="5000">
                <a:latin typeface="Bahnschrift" panose="020B0502040204020203" pitchFamily="34" charset="0"/>
              </a:rPr>
              <a:t>: </a:t>
            </a:r>
            <a:r>
              <a:rPr lang="en-US" sz="5000" dirty="0">
                <a:latin typeface="Bahnschrift" panose="020B0502040204020203" pitchFamily="34" charset="0"/>
              </a:rPr>
              <a:t>Scrub Daddy</a:t>
            </a:r>
          </a:p>
          <a:p>
            <a:pPr algn="ctr"/>
            <a:endParaRPr lang="en-US" sz="5000" dirty="0">
              <a:latin typeface="Bahnschrift" panose="020B0502040204020203" pitchFamily="34" charset="0"/>
            </a:endParaRPr>
          </a:p>
          <a:p>
            <a:pPr algn="ctr"/>
            <a:r>
              <a:rPr lang="en-US" sz="5000" dirty="0">
                <a:latin typeface="Bahnschrift" panose="020B0502040204020203" pitchFamily="34" charset="0"/>
              </a:rPr>
              <a:t>By George Redden</a:t>
            </a:r>
          </a:p>
        </p:txBody>
      </p:sp>
      <p:pic>
        <p:nvPicPr>
          <p:cNvPr id="4" name="Picture 2" descr="Imperial College Business School - MBA programs">
            <a:extLst>
              <a:ext uri="{FF2B5EF4-FFF2-40B4-BE49-F238E27FC236}">
                <a16:creationId xmlns:a16="http://schemas.microsoft.com/office/drawing/2014/main" id="{36E9FD5D-7D10-1F73-1819-431C12DCA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404" y="439332"/>
            <a:ext cx="1369944" cy="554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001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E433F1-F95C-C2BE-10E8-3D9452ADEFA0}"/>
              </a:ext>
            </a:extLst>
          </p:cNvPr>
          <p:cNvSpPr/>
          <p:nvPr/>
        </p:nvSpPr>
        <p:spPr>
          <a:xfrm rot="2835731">
            <a:off x="-893072" y="4276072"/>
            <a:ext cx="3280630" cy="3783900"/>
          </a:xfrm>
          <a:prstGeom prst="rect">
            <a:avLst/>
          </a:prstGeom>
          <a:gradFill flip="none" rotWithShape="1">
            <a:gsLst>
              <a:gs pos="0">
                <a:srgbClr val="31BCA5">
                  <a:tint val="66000"/>
                  <a:satMod val="160000"/>
                </a:srgbClr>
              </a:gs>
              <a:gs pos="50000">
                <a:srgbClr val="31BCA5">
                  <a:tint val="44500"/>
                  <a:satMod val="160000"/>
                </a:srgbClr>
              </a:gs>
              <a:gs pos="100000">
                <a:srgbClr val="31BCA5">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2" descr="Imperial College Business School - MBA programs">
            <a:extLst>
              <a:ext uri="{FF2B5EF4-FFF2-40B4-BE49-F238E27FC236}">
                <a16:creationId xmlns:a16="http://schemas.microsoft.com/office/drawing/2014/main" id="{76126947-8081-3C9B-01F0-1822F5A041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72" y="375128"/>
            <a:ext cx="1369944" cy="5545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E9ABA6A-8171-2DD9-E174-917EB25F6DE1}"/>
              </a:ext>
            </a:extLst>
          </p:cNvPr>
          <p:cNvSpPr txBox="1"/>
          <p:nvPr/>
        </p:nvSpPr>
        <p:spPr>
          <a:xfrm>
            <a:off x="1842716" y="468044"/>
            <a:ext cx="6980274" cy="461665"/>
          </a:xfrm>
          <a:prstGeom prst="rect">
            <a:avLst/>
          </a:prstGeom>
          <a:noFill/>
        </p:spPr>
        <p:txBody>
          <a:bodyPr wrap="square">
            <a:spAutoFit/>
          </a:bodyPr>
          <a:lstStyle/>
          <a:p>
            <a:r>
              <a:rPr lang="en-US" sz="1200" dirty="0">
                <a:latin typeface="Bahnschrift" panose="020B0502040204020203" pitchFamily="34" charset="0"/>
              </a:rPr>
              <a:t>As the main investor in Scrub Daddy in 2012, how are you going to support Aaron’s venture in the next few years? </a:t>
            </a:r>
          </a:p>
        </p:txBody>
      </p:sp>
      <p:graphicFrame>
        <p:nvGraphicFramePr>
          <p:cNvPr id="17" name="Table 16">
            <a:extLst>
              <a:ext uri="{FF2B5EF4-FFF2-40B4-BE49-F238E27FC236}">
                <a16:creationId xmlns:a16="http://schemas.microsoft.com/office/drawing/2014/main" id="{67A0EF36-6C67-0E44-4863-80508E17C804}"/>
              </a:ext>
            </a:extLst>
          </p:cNvPr>
          <p:cNvGraphicFramePr>
            <a:graphicFrameLocks noGrp="1"/>
          </p:cNvGraphicFramePr>
          <p:nvPr>
            <p:extLst>
              <p:ext uri="{D42A27DB-BD31-4B8C-83A1-F6EECF244321}">
                <p14:modId xmlns:p14="http://schemas.microsoft.com/office/powerpoint/2010/main" val="3760627097"/>
              </p:ext>
            </p:extLst>
          </p:nvPr>
        </p:nvGraphicFramePr>
        <p:xfrm>
          <a:off x="587223" y="2303780"/>
          <a:ext cx="9803625" cy="3535680"/>
        </p:xfrm>
        <a:graphic>
          <a:graphicData uri="http://schemas.openxmlformats.org/drawingml/2006/table">
            <a:tbl>
              <a:tblPr firstRow="1" bandRow="1">
                <a:tableStyleId>{5C22544A-7EE6-4342-B048-85BDC9FD1C3A}</a:tableStyleId>
              </a:tblPr>
              <a:tblGrid>
                <a:gridCol w="1960725">
                  <a:extLst>
                    <a:ext uri="{9D8B030D-6E8A-4147-A177-3AD203B41FA5}">
                      <a16:colId xmlns:a16="http://schemas.microsoft.com/office/drawing/2014/main" val="833761026"/>
                    </a:ext>
                  </a:extLst>
                </a:gridCol>
                <a:gridCol w="1960725">
                  <a:extLst>
                    <a:ext uri="{9D8B030D-6E8A-4147-A177-3AD203B41FA5}">
                      <a16:colId xmlns:a16="http://schemas.microsoft.com/office/drawing/2014/main" val="2342320978"/>
                    </a:ext>
                  </a:extLst>
                </a:gridCol>
                <a:gridCol w="1960725">
                  <a:extLst>
                    <a:ext uri="{9D8B030D-6E8A-4147-A177-3AD203B41FA5}">
                      <a16:colId xmlns:a16="http://schemas.microsoft.com/office/drawing/2014/main" val="49257291"/>
                    </a:ext>
                  </a:extLst>
                </a:gridCol>
                <a:gridCol w="1960725">
                  <a:extLst>
                    <a:ext uri="{9D8B030D-6E8A-4147-A177-3AD203B41FA5}">
                      <a16:colId xmlns:a16="http://schemas.microsoft.com/office/drawing/2014/main" val="116230476"/>
                    </a:ext>
                  </a:extLst>
                </a:gridCol>
                <a:gridCol w="1960725">
                  <a:extLst>
                    <a:ext uri="{9D8B030D-6E8A-4147-A177-3AD203B41FA5}">
                      <a16:colId xmlns:a16="http://schemas.microsoft.com/office/drawing/2014/main" val="3545488359"/>
                    </a:ext>
                  </a:extLst>
                </a:gridCol>
              </a:tblGrid>
              <a:tr h="370840">
                <a:tc>
                  <a:txBody>
                    <a:bodyPr/>
                    <a:lstStyle/>
                    <a:p>
                      <a:r>
                        <a:rPr lang="en-US" sz="1400" dirty="0">
                          <a:latin typeface="Bahnschrift" panose="020B0502040204020203" pitchFamily="34" charset="0"/>
                        </a:rPr>
                        <a:t>Strategy/supporting move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1BCA5"/>
                    </a:solidFill>
                  </a:tcPr>
                </a:tc>
                <a:tc>
                  <a:txBody>
                    <a:bodyPr/>
                    <a:lstStyle/>
                    <a:p>
                      <a:r>
                        <a:rPr lang="en-US" sz="1400" dirty="0">
                          <a:latin typeface="Bahnschrift" panose="020B0502040204020203" pitchFamily="34" charset="0"/>
                        </a:rPr>
                        <a:t>Internal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1BCA5"/>
                    </a:solidFill>
                  </a:tcPr>
                </a:tc>
                <a:tc>
                  <a:txBody>
                    <a:bodyPr/>
                    <a:lstStyle/>
                    <a:p>
                      <a:r>
                        <a:rPr lang="en-US" sz="1400" dirty="0">
                          <a:latin typeface="Bahnschrift" panose="020B0502040204020203" pitchFamily="34" charset="0"/>
                        </a:rPr>
                        <a:t>Acquisitions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1BCA5"/>
                    </a:solidFill>
                  </a:tcPr>
                </a:tc>
                <a:tc>
                  <a:txBody>
                    <a:bodyPr/>
                    <a:lstStyle/>
                    <a:p>
                      <a:r>
                        <a:rPr lang="en-US" sz="1400" dirty="0">
                          <a:latin typeface="Bahnschrift" panose="020B0502040204020203" pitchFamily="34" charset="0"/>
                        </a:rPr>
                        <a:t>Formal alliance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1BCA5"/>
                    </a:solidFill>
                  </a:tcPr>
                </a:tc>
                <a:tc>
                  <a:txBody>
                    <a:bodyPr/>
                    <a:lstStyle/>
                    <a:p>
                      <a:r>
                        <a:rPr lang="en-US" sz="1400" dirty="0">
                          <a:latin typeface="Bahnschrift" panose="020B0502040204020203" pitchFamily="34" charset="0"/>
                        </a:rPr>
                        <a:t>Ecosystem approach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1BCA5"/>
                    </a:solidFill>
                  </a:tcPr>
                </a:tc>
                <a:extLst>
                  <a:ext uri="{0D108BD9-81ED-4DB2-BD59-A6C34878D82A}">
                    <a16:rowId xmlns:a16="http://schemas.microsoft.com/office/drawing/2014/main" val="912294051"/>
                  </a:ext>
                </a:extLst>
              </a:tr>
              <a:tr h="370840">
                <a:tc>
                  <a:txBody>
                    <a:bodyPr/>
                    <a:lstStyle/>
                    <a:p>
                      <a:r>
                        <a:rPr lang="en-US" sz="1400" dirty="0">
                          <a:latin typeface="Bahnschrift" panose="020B0502040204020203" pitchFamily="34" charset="0"/>
                        </a:rPr>
                        <a:t>Reinforce current business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Bahnschrift" panose="020B0502040204020203" pitchFamily="34" charset="0"/>
                        </a:rPr>
                        <a:t>Develop a product line that can complement the main product. (Scrub family product 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Bahnschrift" panose="020B0502040204020203" pitchFamily="34" charset="0"/>
                        </a:rPr>
                        <a:t>Buy plants/warehouses so product and key technology remains insourced.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Bahnschrift" panose="020B0502040204020203" pitchFamily="34" charset="0"/>
                        </a:rPr>
                        <a:t>Introduce product through partnerships with major retailers like Walmart and Amazon.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Bahnschrift" panose="020B0502040204020203" pitchFamily="34" charset="0"/>
                        </a:rPr>
                        <a:t>Take advantage of the publicity gained from Shark Tank to expand the company’s presence on social media.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6252951"/>
                  </a:ext>
                </a:extLst>
              </a:tr>
              <a:tr h="370840">
                <a:tc>
                  <a:txBody>
                    <a:bodyPr/>
                    <a:lstStyle/>
                    <a:p>
                      <a:r>
                        <a:rPr lang="en-US" sz="1400" dirty="0">
                          <a:latin typeface="Bahnschrift" panose="020B0502040204020203" pitchFamily="34" charset="0"/>
                        </a:rPr>
                        <a:t>Gain access to adjacencies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Bahnschrift" panose="020B0502040204020203" pitchFamily="34" charset="0"/>
                        </a:rPr>
                        <a:t>Develop products like soap dispensers that can help the company grow and diversify its source of revenue.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Bahnschrift" panose="020B0502040204020203" pitchFamily="34" charset="0"/>
                        </a:rPr>
                        <a:t>Look into the options of buying other cleaning product companies that can complement Scrub Daddy’s product lineup.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Bahnschrift" panose="020B0502040204020203" pitchFamily="34" charset="0"/>
                        </a:rPr>
                        <a:t>Create partnerships with other cleaning companies to offer cleaning kits.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Bahnschrift" panose="020B0502040204020203"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8103312"/>
                  </a:ext>
                </a:extLst>
              </a:tr>
              <a:tr h="370840">
                <a:tc>
                  <a:txBody>
                    <a:bodyPr/>
                    <a:lstStyle/>
                    <a:p>
                      <a:r>
                        <a:rPr lang="en-US" sz="1400" dirty="0">
                          <a:latin typeface="Bahnschrift" panose="020B0502040204020203" pitchFamily="34" charset="0"/>
                        </a:rPr>
                        <a:t>Prepare for disruption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Bahnschrift" panose="020B0502040204020203" pitchFamily="34" charset="0"/>
                        </a:rPr>
                        <a:t>Develop new types of sponges for different purposes like BBQ cleaners.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Bahnschrift" panose="020B0502040204020203" pitchFamily="34" charset="0"/>
                        </a:rPr>
                        <a:t>Look into the option of acquiring innovative cleaning products like Scrub Daddy.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Bahnschrift" panose="020B0502040204020203" pitchFamily="34" charset="0"/>
                        </a:rPr>
                        <a:t>Partner with international manufacturers to launch the product in new markets. (example of Scrub Daddy in Germany)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Bahnschrift" panose="020B0502040204020203" pitchFamily="34" charset="0"/>
                        </a:rPr>
                        <a:t>Introduce new products by having viral campaigns on platforms like Tik Tok.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1646169"/>
                  </a:ext>
                </a:extLst>
              </a:tr>
            </a:tbl>
          </a:graphicData>
        </a:graphic>
      </p:graphicFrame>
      <p:sp>
        <p:nvSpPr>
          <p:cNvPr id="20" name="TextBox 19">
            <a:extLst>
              <a:ext uri="{FF2B5EF4-FFF2-40B4-BE49-F238E27FC236}">
                <a16:creationId xmlns:a16="http://schemas.microsoft.com/office/drawing/2014/main" id="{A9BA962C-900F-5488-335F-F8D62CF50E30}"/>
              </a:ext>
            </a:extLst>
          </p:cNvPr>
          <p:cNvSpPr txBox="1"/>
          <p:nvPr/>
        </p:nvSpPr>
        <p:spPr>
          <a:xfrm>
            <a:off x="472772" y="1108187"/>
            <a:ext cx="11197107" cy="1046440"/>
          </a:xfrm>
          <a:prstGeom prst="rect">
            <a:avLst/>
          </a:prstGeom>
          <a:noFill/>
        </p:spPr>
        <p:txBody>
          <a:bodyPr wrap="square" rtlCol="0">
            <a:spAutoFit/>
          </a:bodyPr>
          <a:lstStyle/>
          <a:p>
            <a:pPr marL="228600" indent="-228600">
              <a:buAutoNum type="arabicPeriod"/>
            </a:pPr>
            <a:r>
              <a:rPr lang="en-US" sz="1400" b="1" dirty="0">
                <a:latin typeface="Bahnschrift" panose="020B0502040204020203" pitchFamily="34" charset="0"/>
              </a:rPr>
              <a:t>Develop a sound business model and support moves strategy.</a:t>
            </a:r>
          </a:p>
          <a:p>
            <a:pPr marL="228600" indent="-228600">
              <a:buAutoNum type="arabicPeriod"/>
            </a:pPr>
            <a:endParaRPr lang="en-US" sz="1200" dirty="0">
              <a:latin typeface="Bahnschrift" panose="020B0502040204020203" pitchFamily="34" charset="0"/>
            </a:endParaRPr>
          </a:p>
          <a:p>
            <a:r>
              <a:rPr lang="en-US" sz="1200" dirty="0">
                <a:latin typeface="Bahnschrift" panose="020B0502040204020203" pitchFamily="34" charset="0"/>
              </a:rPr>
              <a:t>Although from the video it’s evident that the founder prefers a hands-off approach to running his business, I would ensure that the company had a proper strategy implemented. For instance, aside from having a clear business canvas model, Scrub Daddy should have clearly defined support moves to reinforce sales of its products. The following table represents an example of the strategic moves that the company should take into consideration. </a:t>
            </a:r>
          </a:p>
        </p:txBody>
      </p:sp>
      <p:pic>
        <p:nvPicPr>
          <p:cNvPr id="24" name="Graphic 23" descr="Flowchart outline">
            <a:extLst>
              <a:ext uri="{FF2B5EF4-FFF2-40B4-BE49-F238E27FC236}">
                <a16:creationId xmlns:a16="http://schemas.microsoft.com/office/drawing/2014/main" id="{491F9D85-B5AF-D7EB-ED6C-21D7D9135D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55562" y="928257"/>
            <a:ext cx="554582" cy="554582"/>
          </a:xfrm>
          <a:prstGeom prst="rect">
            <a:avLst/>
          </a:prstGeom>
        </p:spPr>
      </p:pic>
    </p:spTree>
    <p:extLst>
      <p:ext uri="{BB962C8B-B14F-4D97-AF65-F5344CB8AC3E}">
        <p14:creationId xmlns:p14="http://schemas.microsoft.com/office/powerpoint/2010/main" val="1155168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E433F1-F95C-C2BE-10E8-3D9452ADEFA0}"/>
              </a:ext>
            </a:extLst>
          </p:cNvPr>
          <p:cNvSpPr/>
          <p:nvPr/>
        </p:nvSpPr>
        <p:spPr>
          <a:xfrm rot="2835731">
            <a:off x="-893072" y="4276072"/>
            <a:ext cx="3280630" cy="3783900"/>
          </a:xfrm>
          <a:prstGeom prst="rect">
            <a:avLst/>
          </a:prstGeom>
          <a:gradFill flip="none" rotWithShape="1">
            <a:gsLst>
              <a:gs pos="0">
                <a:srgbClr val="31BCA5">
                  <a:tint val="66000"/>
                  <a:satMod val="160000"/>
                </a:srgbClr>
              </a:gs>
              <a:gs pos="50000">
                <a:srgbClr val="31BCA5">
                  <a:tint val="44500"/>
                  <a:satMod val="160000"/>
                </a:srgbClr>
              </a:gs>
              <a:gs pos="100000">
                <a:srgbClr val="31BCA5">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2" descr="Imperial College Business School - MBA programs">
            <a:extLst>
              <a:ext uri="{FF2B5EF4-FFF2-40B4-BE49-F238E27FC236}">
                <a16:creationId xmlns:a16="http://schemas.microsoft.com/office/drawing/2014/main" id="{76126947-8081-3C9B-01F0-1822F5A041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72" y="375128"/>
            <a:ext cx="1369944" cy="5545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E9ABA6A-8171-2DD9-E174-917EB25F6DE1}"/>
              </a:ext>
            </a:extLst>
          </p:cNvPr>
          <p:cNvSpPr txBox="1"/>
          <p:nvPr/>
        </p:nvSpPr>
        <p:spPr>
          <a:xfrm>
            <a:off x="1842716" y="468044"/>
            <a:ext cx="6980274" cy="461665"/>
          </a:xfrm>
          <a:prstGeom prst="rect">
            <a:avLst/>
          </a:prstGeom>
          <a:noFill/>
        </p:spPr>
        <p:txBody>
          <a:bodyPr wrap="square">
            <a:spAutoFit/>
          </a:bodyPr>
          <a:lstStyle/>
          <a:p>
            <a:r>
              <a:rPr lang="en-US" sz="1200" dirty="0">
                <a:latin typeface="Bahnschrift" panose="020B0502040204020203" pitchFamily="34" charset="0"/>
              </a:rPr>
              <a:t>As the main investor in Scrub Daddy in 2012, how are you going to support Aaron’s venture in the next few years? </a:t>
            </a:r>
          </a:p>
        </p:txBody>
      </p:sp>
      <p:sp>
        <p:nvSpPr>
          <p:cNvPr id="17" name="TextBox 16">
            <a:extLst>
              <a:ext uri="{FF2B5EF4-FFF2-40B4-BE49-F238E27FC236}">
                <a16:creationId xmlns:a16="http://schemas.microsoft.com/office/drawing/2014/main" id="{85133390-A2DE-4A51-5A69-B8629BC374C0}"/>
              </a:ext>
            </a:extLst>
          </p:cNvPr>
          <p:cNvSpPr txBox="1"/>
          <p:nvPr/>
        </p:nvSpPr>
        <p:spPr>
          <a:xfrm>
            <a:off x="588385" y="1143000"/>
            <a:ext cx="11230235" cy="3970318"/>
          </a:xfrm>
          <a:prstGeom prst="rect">
            <a:avLst/>
          </a:prstGeom>
          <a:noFill/>
        </p:spPr>
        <p:txBody>
          <a:bodyPr wrap="square" rtlCol="0">
            <a:spAutoFit/>
          </a:bodyPr>
          <a:lstStyle/>
          <a:p>
            <a:r>
              <a:rPr lang="en-US" sz="1400" b="1" dirty="0">
                <a:latin typeface="Bahnschrift" panose="020B0502040204020203" pitchFamily="34" charset="0"/>
              </a:rPr>
              <a:t>2. Introduce the company to key players from large retailers and distributors.</a:t>
            </a:r>
          </a:p>
          <a:p>
            <a:endParaRPr lang="en-US" sz="1400" dirty="0">
              <a:latin typeface="Bahnschrift" panose="020B0502040204020203" pitchFamily="34" charset="0"/>
            </a:endParaRPr>
          </a:p>
          <a:p>
            <a:r>
              <a:rPr lang="en-US" sz="1400" dirty="0">
                <a:latin typeface="Bahnschrift" panose="020B0502040204020203" pitchFamily="34" charset="0"/>
              </a:rPr>
              <a:t>In retrospect, one of the key reasons for Scrub Daddy’s success was the speed in which the its product was able to reach most retailers in the US and Germany. This was thanks to both </a:t>
            </a:r>
            <a:r>
              <a:rPr lang="en-US" sz="1400" dirty="0" err="1">
                <a:latin typeface="Bahnschrift" panose="020B0502040204020203" pitchFamily="34" charset="0"/>
              </a:rPr>
              <a:t>Krauser’s</a:t>
            </a:r>
            <a:r>
              <a:rPr lang="en-US" sz="1400" dirty="0">
                <a:latin typeface="Bahnschrift" panose="020B0502040204020203" pitchFamily="34" charset="0"/>
              </a:rPr>
              <a:t> dedication and refusal to allow his company to become an infomercial product (</a:t>
            </a:r>
            <a:r>
              <a:rPr lang="en-US" sz="1400" dirty="0" err="1">
                <a:latin typeface="Bahnschrift" panose="020B0502040204020203" pitchFamily="34" charset="0"/>
              </a:rPr>
              <a:t>Feloni</a:t>
            </a:r>
            <a:r>
              <a:rPr lang="en-US" sz="1400" dirty="0">
                <a:latin typeface="Bahnschrift" panose="020B0502040204020203" pitchFamily="34" charset="0"/>
              </a:rPr>
              <a:t> 2015)  and Greiner’s expertise and access to key networks to push the brand awareness. </a:t>
            </a:r>
          </a:p>
          <a:p>
            <a:endParaRPr lang="en-US" sz="1400" dirty="0">
              <a:latin typeface="Bahnschrift" panose="020B0502040204020203" pitchFamily="34" charset="0"/>
            </a:endParaRPr>
          </a:p>
          <a:p>
            <a:r>
              <a:rPr lang="en-US" sz="1400" b="1" dirty="0">
                <a:latin typeface="Bahnschrift" panose="020B0502040204020203" pitchFamily="34" charset="0"/>
              </a:rPr>
              <a:t>3. Be available to listen and discuss the company’s new ideas. </a:t>
            </a:r>
          </a:p>
          <a:p>
            <a:endParaRPr lang="en-US" sz="1400" dirty="0">
              <a:latin typeface="Bahnschrift" panose="020B0502040204020203" pitchFamily="34" charset="0"/>
            </a:endParaRPr>
          </a:p>
          <a:p>
            <a:r>
              <a:rPr lang="en-US" sz="1400" dirty="0">
                <a:latin typeface="Bahnschrift" panose="020B0502040204020203" pitchFamily="34" charset="0"/>
              </a:rPr>
              <a:t>One key reason for the company’s success was Greiner’s constant support and disposition to follow Krause’s vision for the company. As a result, there were no clashes in vision and the company quickly thrived. </a:t>
            </a:r>
          </a:p>
          <a:p>
            <a:endParaRPr lang="en-US" sz="1400" dirty="0">
              <a:latin typeface="Bahnschrift" panose="020B0502040204020203" pitchFamily="34" charset="0"/>
            </a:endParaRPr>
          </a:p>
          <a:p>
            <a:r>
              <a:rPr lang="en-US" sz="1400" b="1" dirty="0">
                <a:latin typeface="Bahnschrift" panose="020B0502040204020203" pitchFamily="34" charset="0"/>
              </a:rPr>
              <a:t>4. Provide guidance in the company’s future investment decisions.</a:t>
            </a:r>
          </a:p>
          <a:p>
            <a:endParaRPr lang="en-US" sz="1400" dirty="0">
              <a:latin typeface="Bahnschrift" panose="020B0502040204020203" pitchFamily="34" charset="0"/>
            </a:endParaRPr>
          </a:p>
          <a:p>
            <a:r>
              <a:rPr lang="en-US" sz="1400" dirty="0">
                <a:latin typeface="Bahnschrift" panose="020B0502040204020203" pitchFamily="34" charset="0"/>
              </a:rPr>
              <a:t>One key role for the main investor is to provide guidance and support to the company’s investment decisions. When Scrub Daddy had a meeting to expand its capacity in Germany, Greiner was present with Krause to discuss the terms of the investment. This kind of support allows the company to run smoothly and build credibility. (ABC 2016)</a:t>
            </a:r>
          </a:p>
          <a:p>
            <a:endParaRPr lang="en-US" sz="1400" dirty="0">
              <a:latin typeface="Bahnschrift" panose="020B0502040204020203" pitchFamily="34" charset="0"/>
            </a:endParaRPr>
          </a:p>
          <a:p>
            <a:endParaRPr lang="en-US" sz="1400" dirty="0">
              <a:latin typeface="Bahnschrift" panose="020B0502040204020203" pitchFamily="34" charset="0"/>
            </a:endParaRPr>
          </a:p>
        </p:txBody>
      </p:sp>
      <p:pic>
        <p:nvPicPr>
          <p:cNvPr id="19" name="Graphic 18" descr="Boardroom outline">
            <a:extLst>
              <a:ext uri="{FF2B5EF4-FFF2-40B4-BE49-F238E27FC236}">
                <a16:creationId xmlns:a16="http://schemas.microsoft.com/office/drawing/2014/main" id="{A5980176-FBCC-9388-08EC-E9C4CB5755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72176" y="1022625"/>
            <a:ext cx="536944" cy="536944"/>
          </a:xfrm>
          <a:prstGeom prst="rect">
            <a:avLst/>
          </a:prstGeom>
        </p:spPr>
      </p:pic>
      <p:pic>
        <p:nvPicPr>
          <p:cNvPr id="21" name="Graphic 20" descr="Lights On outline">
            <a:extLst>
              <a:ext uri="{FF2B5EF4-FFF2-40B4-BE49-F238E27FC236}">
                <a16:creationId xmlns:a16="http://schemas.microsoft.com/office/drawing/2014/main" id="{42776F9F-4FDB-3ADF-05A7-077AAEBD52F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43521" y="2262962"/>
            <a:ext cx="559981" cy="559981"/>
          </a:xfrm>
          <a:prstGeom prst="rect">
            <a:avLst/>
          </a:prstGeom>
        </p:spPr>
      </p:pic>
      <p:pic>
        <p:nvPicPr>
          <p:cNvPr id="23" name="Graphic 22" descr="Questions outline">
            <a:extLst>
              <a:ext uri="{FF2B5EF4-FFF2-40B4-BE49-F238E27FC236}">
                <a16:creationId xmlns:a16="http://schemas.microsoft.com/office/drawing/2014/main" id="{EE50D564-8946-4A9C-9A7C-905B24CCCB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096000" y="3326217"/>
            <a:ext cx="559982" cy="559982"/>
          </a:xfrm>
          <a:prstGeom prst="rect">
            <a:avLst/>
          </a:prstGeom>
        </p:spPr>
      </p:pic>
    </p:spTree>
    <p:extLst>
      <p:ext uri="{BB962C8B-B14F-4D97-AF65-F5344CB8AC3E}">
        <p14:creationId xmlns:p14="http://schemas.microsoft.com/office/powerpoint/2010/main" val="1254896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E433F1-F95C-C2BE-10E8-3D9452ADEFA0}"/>
              </a:ext>
            </a:extLst>
          </p:cNvPr>
          <p:cNvSpPr/>
          <p:nvPr/>
        </p:nvSpPr>
        <p:spPr>
          <a:xfrm rot="2835731">
            <a:off x="-893072" y="4276072"/>
            <a:ext cx="3280630" cy="3783900"/>
          </a:xfrm>
          <a:prstGeom prst="rect">
            <a:avLst/>
          </a:prstGeom>
          <a:gradFill flip="none" rotWithShape="1">
            <a:gsLst>
              <a:gs pos="0">
                <a:srgbClr val="31BCA5">
                  <a:tint val="66000"/>
                  <a:satMod val="160000"/>
                </a:srgbClr>
              </a:gs>
              <a:gs pos="50000">
                <a:srgbClr val="31BCA5">
                  <a:tint val="44500"/>
                  <a:satMod val="160000"/>
                </a:srgbClr>
              </a:gs>
              <a:gs pos="100000">
                <a:srgbClr val="31BCA5">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CA7E0F44-FD6A-FC5B-951A-72151414BA31}"/>
              </a:ext>
            </a:extLst>
          </p:cNvPr>
          <p:cNvSpPr txBox="1"/>
          <p:nvPr/>
        </p:nvSpPr>
        <p:spPr>
          <a:xfrm>
            <a:off x="626165" y="1002917"/>
            <a:ext cx="1237839" cy="338554"/>
          </a:xfrm>
          <a:prstGeom prst="rect">
            <a:avLst/>
          </a:prstGeom>
          <a:noFill/>
        </p:spPr>
        <p:txBody>
          <a:bodyPr wrap="none" rtlCol="0">
            <a:spAutoFit/>
          </a:bodyPr>
          <a:lstStyle/>
          <a:p>
            <a:r>
              <a:rPr lang="en-US" sz="1600" dirty="0">
                <a:latin typeface="Bahnschrift" panose="020B0502040204020203" pitchFamily="34" charset="0"/>
              </a:rPr>
              <a:t>References</a:t>
            </a:r>
          </a:p>
        </p:txBody>
      </p:sp>
      <p:sp>
        <p:nvSpPr>
          <p:cNvPr id="6" name="TextBox 5">
            <a:extLst>
              <a:ext uri="{FF2B5EF4-FFF2-40B4-BE49-F238E27FC236}">
                <a16:creationId xmlns:a16="http://schemas.microsoft.com/office/drawing/2014/main" id="{DE6501F6-7F14-5240-19EB-869D5E35D500}"/>
              </a:ext>
            </a:extLst>
          </p:cNvPr>
          <p:cNvSpPr txBox="1"/>
          <p:nvPr/>
        </p:nvSpPr>
        <p:spPr>
          <a:xfrm>
            <a:off x="626165" y="1445457"/>
            <a:ext cx="10565296" cy="2677656"/>
          </a:xfrm>
          <a:prstGeom prst="rect">
            <a:avLst/>
          </a:prstGeom>
          <a:noFill/>
        </p:spPr>
        <p:txBody>
          <a:bodyPr wrap="square">
            <a:spAutoFit/>
          </a:bodyPr>
          <a:lstStyle/>
          <a:p>
            <a:pPr marL="285750" indent="-285750">
              <a:buFont typeface="Arial" panose="020B0604020202020204" pitchFamily="34" charset="0"/>
              <a:buChar char="•"/>
            </a:pPr>
            <a:r>
              <a:rPr lang="en-US" sz="1400" dirty="0">
                <a:latin typeface="Bahnschrift" panose="020B0502040204020203" pitchFamily="34" charset="0"/>
              </a:rPr>
              <a:t>Precedent Research 2022. </a:t>
            </a:r>
            <a:r>
              <a:rPr lang="en-US" sz="1400" dirty="0">
                <a:latin typeface="Bahnschrift" panose="020B0502040204020203" pitchFamily="34" charset="0"/>
                <a:hlinkClick r:id="rId2"/>
              </a:rPr>
              <a:t>https://www.precedenceresearch.com/household-cleaning-products-market</a:t>
            </a:r>
            <a:endParaRPr lang="en-US" sz="1400" dirty="0">
              <a:latin typeface="Bahnschrift" panose="020B0502040204020203" pitchFamily="34" charset="0"/>
            </a:endParaRPr>
          </a:p>
          <a:p>
            <a:endParaRPr lang="en-US" sz="1400" dirty="0">
              <a:latin typeface="Bahnschrift" panose="020B0502040204020203" pitchFamily="34" charset="0"/>
            </a:endParaRPr>
          </a:p>
          <a:p>
            <a:pPr marL="285750" indent="-285750">
              <a:buFont typeface="Arial" panose="020B0604020202020204" pitchFamily="34" charset="0"/>
              <a:buChar char="•"/>
            </a:pPr>
            <a:r>
              <a:rPr lang="en-US" sz="1400" dirty="0" err="1">
                <a:latin typeface="Bahnschrift" panose="020B0502040204020203" pitchFamily="34" charset="0"/>
              </a:rPr>
              <a:t>SkyQuest</a:t>
            </a:r>
            <a:r>
              <a:rPr lang="en-US" sz="1400" dirty="0">
                <a:latin typeface="Bahnschrift" panose="020B0502040204020203" pitchFamily="34" charset="0"/>
              </a:rPr>
              <a:t> 2023. </a:t>
            </a:r>
            <a:r>
              <a:rPr lang="en-US" sz="1400" dirty="0">
                <a:latin typeface="Bahnschrift" panose="020B0502040204020203" pitchFamily="34" charset="0"/>
                <a:hlinkClick r:id="rId3"/>
              </a:rPr>
              <a:t>https://www.skyquestt.com/report/sponge-and-scouring-pads-market</a:t>
            </a:r>
            <a:endParaRPr lang="en-US" sz="1400" dirty="0">
              <a:latin typeface="Bahnschrift" panose="020B0502040204020203" pitchFamily="34" charset="0"/>
            </a:endParaRPr>
          </a:p>
          <a:p>
            <a:endParaRPr lang="en-US" sz="1400" dirty="0">
              <a:latin typeface="Bahnschrift" panose="020B0502040204020203" pitchFamily="34" charset="0"/>
            </a:endParaRPr>
          </a:p>
          <a:p>
            <a:pPr marL="285750" indent="-285750">
              <a:buFont typeface="Arial" panose="020B0604020202020204" pitchFamily="34" charset="0"/>
              <a:buChar char="•"/>
            </a:pPr>
            <a:r>
              <a:rPr lang="en-US" sz="1400" dirty="0">
                <a:latin typeface="Bahnschrift" panose="020B0502040204020203" pitchFamily="34" charset="0"/>
              </a:rPr>
              <a:t>Shafqat. 2021. “Are Royalty Deals Bad or Good For Start-Ups, Small Businesses, or Even Larger Firms?” </a:t>
            </a:r>
            <a:r>
              <a:rPr lang="en-US" sz="1400" dirty="0">
                <a:latin typeface="Bahnschrift" panose="020B0502040204020203" pitchFamily="34" charset="0"/>
                <a:hlinkClick r:id="rId4"/>
              </a:rPr>
              <a:t>https://www.riskconcern.com/post/are-royalty-deals-bad-or-good-for-start-ups-small-businesses-or-even-large-firms</a:t>
            </a:r>
            <a:endParaRPr lang="en-US" sz="1400" dirty="0">
              <a:latin typeface="Bahnschrift" panose="020B0502040204020203" pitchFamily="34" charset="0"/>
            </a:endParaRPr>
          </a:p>
          <a:p>
            <a:endParaRPr lang="en-US" sz="1400" dirty="0">
              <a:latin typeface="Bahnschrift" panose="020B0502040204020203" pitchFamily="34" charset="0"/>
            </a:endParaRPr>
          </a:p>
          <a:p>
            <a:pPr marL="285750" indent="-285750" algn="l">
              <a:buFont typeface="Arial" panose="020B0604020202020204" pitchFamily="34" charset="0"/>
              <a:buChar char="•"/>
            </a:pPr>
            <a:r>
              <a:rPr lang="en-US" sz="1400" dirty="0" err="1">
                <a:latin typeface="Bahnschrift" panose="020B0502040204020203" pitchFamily="34" charset="0"/>
              </a:rPr>
              <a:t>Feloni</a:t>
            </a:r>
            <a:r>
              <a:rPr lang="en-US" sz="1400" dirty="0">
                <a:latin typeface="Bahnschrift" panose="020B0502040204020203" pitchFamily="34" charset="0"/>
              </a:rPr>
              <a:t>, Richard. 2015. “How a sponge company became the biggest 'Shark Tank' success story, with over $50 million in sales.” </a:t>
            </a:r>
            <a:r>
              <a:rPr lang="en-US" sz="1400" dirty="0">
                <a:latin typeface="Bahnschrift" panose="020B0502040204020203" pitchFamily="34" charset="0"/>
                <a:hlinkClick r:id="rId5"/>
              </a:rPr>
              <a:t>https://finance.yahoo.com/news/sponge-company-became-biggest-shark-142100923.html</a:t>
            </a:r>
            <a:endParaRPr lang="en-US" sz="1400" dirty="0">
              <a:latin typeface="Bahnschrift" panose="020B0502040204020203" pitchFamily="34" charset="0"/>
            </a:endParaRPr>
          </a:p>
          <a:p>
            <a:pPr marL="285750" indent="-285750" algn="l">
              <a:buFont typeface="Arial" panose="020B0604020202020204" pitchFamily="34" charset="0"/>
              <a:buChar char="•"/>
            </a:pPr>
            <a:endParaRPr lang="en-US" sz="1400" i="0" dirty="0">
              <a:solidFill>
                <a:srgbClr val="1D2228"/>
              </a:solidFill>
              <a:effectLst/>
              <a:latin typeface="Bahnschrift" panose="020B0502040204020203" pitchFamily="34" charset="0"/>
            </a:endParaRPr>
          </a:p>
          <a:p>
            <a:pPr marL="285750" indent="-285750" algn="l">
              <a:buFont typeface="Arial" panose="020B0604020202020204" pitchFamily="34" charset="0"/>
              <a:buChar char="•"/>
            </a:pPr>
            <a:r>
              <a:rPr lang="en-US" sz="1400" dirty="0">
                <a:solidFill>
                  <a:srgbClr val="1D2228"/>
                </a:solidFill>
                <a:latin typeface="Bahnschrift" panose="020B0502040204020203" pitchFamily="34" charset="0"/>
              </a:rPr>
              <a:t>ABC. 2016 “Scrub Daddy meeting: Beyond the Tank.” </a:t>
            </a:r>
            <a:r>
              <a:rPr lang="en-US" sz="1400" dirty="0">
                <a:solidFill>
                  <a:srgbClr val="1D2228"/>
                </a:solidFill>
                <a:latin typeface="Bahnschrift" panose="020B0502040204020203" pitchFamily="34" charset="0"/>
                <a:hlinkClick r:id="rId6"/>
              </a:rPr>
              <a:t>https://www.youtube.com/watch?v=MEtNdEO-Jfg</a:t>
            </a:r>
            <a:endParaRPr lang="en-US" sz="1400" i="0" dirty="0">
              <a:solidFill>
                <a:srgbClr val="1D2228"/>
              </a:solidFill>
              <a:effectLst/>
              <a:latin typeface="YahooSans VF"/>
            </a:endParaRPr>
          </a:p>
          <a:p>
            <a:endParaRPr lang="en-US" sz="1400" dirty="0">
              <a:latin typeface="Bahnschrift" panose="020B0502040204020203" pitchFamily="34" charset="0"/>
            </a:endParaRPr>
          </a:p>
        </p:txBody>
      </p:sp>
      <p:pic>
        <p:nvPicPr>
          <p:cNvPr id="12" name="Picture 2" descr="Imperial College Business School - MBA programs">
            <a:extLst>
              <a:ext uri="{FF2B5EF4-FFF2-40B4-BE49-F238E27FC236}">
                <a16:creationId xmlns:a16="http://schemas.microsoft.com/office/drawing/2014/main" id="{76126947-8081-3C9B-01F0-1822F5A0415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772" y="375128"/>
            <a:ext cx="1369944" cy="554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279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1832EE2F-285A-EB4A-5FFA-C71E748AB315}"/>
              </a:ext>
            </a:extLst>
          </p:cNvPr>
          <p:cNvSpPr/>
          <p:nvPr/>
        </p:nvSpPr>
        <p:spPr>
          <a:xfrm rot="2835731">
            <a:off x="-975751" y="4173259"/>
            <a:ext cx="3280630" cy="3783900"/>
          </a:xfrm>
          <a:prstGeom prst="rect">
            <a:avLst/>
          </a:prstGeom>
          <a:gradFill flip="none" rotWithShape="1">
            <a:gsLst>
              <a:gs pos="0">
                <a:srgbClr val="31BCA5">
                  <a:tint val="66000"/>
                  <a:satMod val="160000"/>
                </a:srgbClr>
              </a:gs>
              <a:gs pos="50000">
                <a:srgbClr val="31BCA5">
                  <a:tint val="44500"/>
                  <a:satMod val="160000"/>
                </a:srgbClr>
              </a:gs>
              <a:gs pos="100000">
                <a:srgbClr val="31BCA5">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Picture 2" descr="Imperial College Business School - MBA programs">
            <a:extLst>
              <a:ext uri="{FF2B5EF4-FFF2-40B4-BE49-F238E27FC236}">
                <a16:creationId xmlns:a16="http://schemas.microsoft.com/office/drawing/2014/main" id="{36E9FD5D-7D10-1F73-1819-431C12DCAD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404" y="439332"/>
            <a:ext cx="1369944" cy="5545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98B6260-D982-6DD1-5F5E-1A4047A490CE}"/>
              </a:ext>
            </a:extLst>
          </p:cNvPr>
          <p:cNvSpPr txBox="1"/>
          <p:nvPr/>
        </p:nvSpPr>
        <p:spPr>
          <a:xfrm>
            <a:off x="1739348" y="493030"/>
            <a:ext cx="9491869" cy="461665"/>
          </a:xfrm>
          <a:prstGeom prst="rect">
            <a:avLst/>
          </a:prstGeom>
          <a:noFill/>
        </p:spPr>
        <p:txBody>
          <a:bodyPr wrap="square">
            <a:spAutoFit/>
          </a:bodyPr>
          <a:lstStyle/>
          <a:p>
            <a:r>
              <a:rPr lang="en-US" sz="1200" dirty="0">
                <a:latin typeface="Bahnschrift" panose="020B0502040204020203" pitchFamily="34" charset="0"/>
              </a:rPr>
              <a:t>Doing your own research, evaluate the TAM, SAM (US) and SOM for Scrub Daddy with three typical scenarios of the VC method (from the October 2012 perspective).</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7FE0B1D8-1CF9-220F-906F-717C26F93603}"/>
                  </a:ext>
                </a:extLst>
              </p:cNvPr>
              <p:cNvSpPr txBox="1"/>
              <p:nvPr/>
            </p:nvSpPr>
            <p:spPr>
              <a:xfrm>
                <a:off x="369404" y="1240250"/>
                <a:ext cx="7030857" cy="4750916"/>
              </a:xfrm>
              <a:prstGeom prst="rect">
                <a:avLst/>
              </a:prstGeom>
              <a:noFill/>
            </p:spPr>
            <p:txBody>
              <a:bodyPr wrap="square" rtlCol="0">
                <a:spAutoFit/>
              </a:bodyPr>
              <a:lstStyle/>
              <a:p>
                <a:r>
                  <a:rPr lang="en-US" sz="1400" b="1" dirty="0">
                    <a:latin typeface="Bahnschrift" panose="020B0502040204020203" pitchFamily="34" charset="0"/>
                  </a:rPr>
                  <a:t>Scrub Daddy’s TAM</a:t>
                </a:r>
              </a:p>
              <a:p>
                <a:endParaRPr lang="en-US" sz="1400" dirty="0">
                  <a:latin typeface="Bahnschrift" panose="020B0502040204020203" pitchFamily="34" charset="0"/>
                </a:endParaRPr>
              </a:p>
              <a:p>
                <a:r>
                  <a:rPr lang="en-US" sz="1400" dirty="0">
                    <a:latin typeface="Bahnschrift" panose="020B0502040204020203" pitchFamily="34" charset="0"/>
                  </a:rPr>
                  <a:t>According to data from Precedent Research (Precedent 2022), the U.S household cleaning products market was valued at $47.57Bn with a CAGR of 4.9% in 2021. Given this information, we could deduce that the cleaning product market in 2012 was approximately $28.1Bn using the following formula:</a:t>
                </a:r>
              </a:p>
              <a:p>
                <a:endParaRPr lang="en-US" sz="1400" dirty="0">
                  <a:latin typeface="Bahnschrift" panose="020B0502040204020203" pitchFamily="34" charset="0"/>
                </a:endParaRPr>
              </a:p>
              <a:p>
                <a:r>
                  <a:rPr kumimoji="0" lang="en-US" sz="2000" b="0" u="none" strike="noStrike" kern="1200" cap="none" spc="0" normalizeH="0" baseline="0" noProof="0" dirty="0">
                    <a:ln>
                      <a:noFill/>
                    </a:ln>
                    <a:solidFill>
                      <a:prstClr val="black"/>
                    </a:solidFill>
                    <a:effectLst/>
                    <a:uLnTx/>
                    <a:uFillTx/>
                    <a:ea typeface="+mn-ea"/>
                    <a:cs typeface="+mn-cs"/>
                  </a:rPr>
                  <a:t>                                                </a:t>
                </a:r>
                <a14:m>
                  <m:oMath xmlns:m="http://schemas.openxmlformats.org/officeDocument/2006/math">
                    <m:f>
                      <m:f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s-E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s-E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47.57</m:t>
                        </m:r>
                        <m:r>
                          <a:rPr kumimoji="0" lang="es-E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𝐵𝑛</m:t>
                        </m:r>
                      </m:num>
                      <m:den>
                        <m:sSup>
                          <m:sSup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s-E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(1.0</m:t>
                            </m:r>
                            <m:r>
                              <a:rPr kumimoji="0" lang="es-E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49</m:t>
                            </m:r>
                            <m:r>
                              <a:rPr kumimoji="0" lang="es-E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e>
                          <m:sup>
                            <m:r>
                              <a:rPr kumimoji="0" lang="es-E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11</m:t>
                            </m:r>
                          </m:sup>
                        </m:sSup>
                        <m:r>
                          <a:rPr kumimoji="0" lang="es-E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den>
                    </m:f>
                  </m:oMath>
                </a14:m>
                <a:r>
                  <a:rPr kumimoji="0" lang="en-US" sz="1600" b="0" i="0" u="none" strike="noStrike" kern="1200" cap="none" spc="0" normalizeH="0" baseline="0" noProof="0" dirty="0">
                    <a:ln>
                      <a:noFill/>
                    </a:ln>
                    <a:solidFill>
                      <a:prstClr val="black"/>
                    </a:solidFill>
                    <a:effectLst/>
                    <a:uLnTx/>
                    <a:uFillTx/>
                    <a:latin typeface="Bahnschrift" panose="020B0502040204020203" pitchFamily="34" charset="0"/>
                  </a:rPr>
                  <a:t>=$</a:t>
                </a:r>
                <a:r>
                  <a:rPr lang="en-US" sz="1600" dirty="0">
                    <a:solidFill>
                      <a:prstClr val="black"/>
                    </a:solidFill>
                    <a:latin typeface="Bahnschrift" panose="020B0502040204020203" pitchFamily="34" charset="0"/>
                  </a:rPr>
                  <a:t>28.1</a:t>
                </a:r>
                <a:r>
                  <a:rPr kumimoji="0" lang="en-US" sz="1600" b="0" i="0" u="none" strike="noStrike" kern="1200" cap="none" spc="0" normalizeH="0" baseline="0" noProof="0" dirty="0">
                    <a:ln>
                      <a:noFill/>
                    </a:ln>
                    <a:solidFill>
                      <a:prstClr val="black"/>
                    </a:solidFill>
                    <a:effectLst/>
                    <a:uLnTx/>
                    <a:uFillTx/>
                    <a:latin typeface="Bahnschrift" panose="020B0502040204020203" pitchFamily="34" charset="0"/>
                  </a:rPr>
                  <a:t>Bn</a:t>
                </a:r>
                <a:endParaRPr lang="en-US" sz="1600" dirty="0">
                  <a:latin typeface="Bahnschrift" panose="020B0502040204020203" pitchFamily="34" charset="0"/>
                </a:endParaRPr>
              </a:p>
              <a:p>
                <a:endParaRPr lang="en-US" sz="1400" dirty="0">
                  <a:latin typeface="Bahnschrift" panose="020B0502040204020203" pitchFamily="34" charset="0"/>
                </a:endParaRPr>
              </a:p>
              <a:p>
                <a:r>
                  <a:rPr lang="en-US" sz="1400" b="1" dirty="0">
                    <a:latin typeface="Bahnschrift" panose="020B0502040204020203" pitchFamily="34" charset="0"/>
                  </a:rPr>
                  <a:t>Scrub Daddy’s SAM</a:t>
                </a:r>
              </a:p>
              <a:p>
                <a:endParaRPr lang="en-US" sz="1400" dirty="0">
                  <a:latin typeface="Bahnschrif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The SAM for Scrub Daddy is limited to the sponge and scouring products. Even though the product is quite versatile and can considered multipurpose, the company does not expect to expand into any other sector of the household cleaning product market in the short term. In 2021, the global market size for this sector was $5.15Bn according to data from </a:t>
                </a:r>
                <a:r>
                  <a:rPr kumimoji="0" lang="en-US" sz="1400" b="0" i="0" u="none" strike="noStrike" kern="1200" cap="none" spc="0" normalizeH="0" baseline="0" noProof="0" dirty="0" err="1">
                    <a:ln>
                      <a:noFill/>
                    </a:ln>
                    <a:solidFill>
                      <a:prstClr val="black"/>
                    </a:solidFill>
                    <a:effectLst/>
                    <a:uLnTx/>
                    <a:uFillTx/>
                    <a:latin typeface="Bahnschrift" panose="020B0502040204020203" pitchFamily="34" charset="0"/>
                    <a:ea typeface="+mn-ea"/>
                    <a:cs typeface="+mn-cs"/>
                  </a:rPr>
                  <a:t>SkyQuest</a:t>
                </a:r>
                <a:r>
                  <a:rPr kumimoji="0" lang="en-US" sz="14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 Assuming a CAGR of 2.4%, we could estimate that in 2012, the market was approximately $3.96Bn in size using the following formula: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prstClr val="black"/>
                  </a:solidFill>
                  <a:latin typeface="Bahnschrif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u="none" strike="noStrike" kern="1200" cap="none" spc="0" normalizeH="0" baseline="0" noProof="0" dirty="0">
                    <a:ln>
                      <a:noFill/>
                    </a:ln>
                    <a:solidFill>
                      <a:prstClr val="black"/>
                    </a:solidFill>
                    <a:effectLst/>
                    <a:uLnTx/>
                    <a:uFillTx/>
                    <a:ea typeface="+mn-ea"/>
                    <a:cs typeface="+mn-cs"/>
                  </a:rPr>
                  <a:t>                                              </a:t>
                </a:r>
                <a:r>
                  <a:rPr kumimoji="0" lang="en-US" sz="2000" b="0" u="none" strike="noStrike" kern="1200" cap="none" spc="0" normalizeH="0" noProof="0" dirty="0">
                    <a:ln>
                      <a:noFill/>
                    </a:ln>
                    <a:solidFill>
                      <a:prstClr val="black"/>
                    </a:solidFill>
                    <a:effectLst/>
                    <a:uLnTx/>
                    <a:uFillTx/>
                    <a:ea typeface="+mn-ea"/>
                    <a:cs typeface="+mn-cs"/>
                  </a:rPr>
                  <a:t> </a:t>
                </a:r>
                <a14:m>
                  <m:oMath xmlns:m="http://schemas.openxmlformats.org/officeDocument/2006/math">
                    <m:f>
                      <m:f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s-E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$5.15</m:t>
                        </m:r>
                        <m:r>
                          <a:rPr kumimoji="0" lang="es-E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𝐵𝑛</m:t>
                        </m:r>
                      </m:num>
                      <m:den>
                        <m:sSup>
                          <m:sSup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s-E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(1.024)</m:t>
                            </m:r>
                          </m:e>
                          <m:sup>
                            <m:r>
                              <a:rPr kumimoji="0" lang="es-E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11</m:t>
                            </m:r>
                          </m:sup>
                        </m:sSup>
                        <m:r>
                          <a:rPr kumimoji="0" lang="es-E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den>
                    </m:f>
                  </m:oMath>
                </a14:m>
                <a:r>
                  <a:rPr kumimoji="0" lang="en-US" sz="16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=$3.96Bn</a:t>
                </a:r>
                <a:endParaRPr kumimoji="0" lang="en-US" sz="14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mc:Choice>
        <mc:Fallback>
          <p:sp>
            <p:nvSpPr>
              <p:cNvPr id="2" name="TextBox 1">
                <a:extLst>
                  <a:ext uri="{FF2B5EF4-FFF2-40B4-BE49-F238E27FC236}">
                    <a16:creationId xmlns:a16="http://schemas.microsoft.com/office/drawing/2014/main" id="{7FE0B1D8-1CF9-220F-906F-717C26F93603}"/>
                  </a:ext>
                </a:extLst>
              </p:cNvPr>
              <p:cNvSpPr txBox="1">
                <a:spLocks noRot="1" noChangeAspect="1" noMove="1" noResize="1" noEditPoints="1" noAdjustHandles="1" noChangeArrowheads="1" noChangeShapeType="1" noTextEdit="1"/>
              </p:cNvSpPr>
              <p:nvPr/>
            </p:nvSpPr>
            <p:spPr>
              <a:xfrm>
                <a:off x="369404" y="1240250"/>
                <a:ext cx="7030857" cy="4750916"/>
              </a:xfrm>
              <a:prstGeom prst="rect">
                <a:avLst/>
              </a:prstGeom>
              <a:blipFill>
                <a:blip r:embed="rId3"/>
                <a:stretch>
                  <a:fillRect l="-260" t="-128" r="-694"/>
                </a:stretch>
              </a:blipFill>
            </p:spPr>
            <p:txBody>
              <a:bodyPr/>
              <a:lstStyle/>
              <a:p>
                <a:r>
                  <a:rPr lang="en-US">
                    <a:noFill/>
                  </a:rPr>
                  <a:t> </a:t>
                </a:r>
              </a:p>
            </p:txBody>
          </p:sp>
        </mc:Fallback>
      </mc:AlternateContent>
      <p:pic>
        <p:nvPicPr>
          <p:cNvPr id="14" name="Picture 13">
            <a:extLst>
              <a:ext uri="{FF2B5EF4-FFF2-40B4-BE49-F238E27FC236}">
                <a16:creationId xmlns:a16="http://schemas.microsoft.com/office/drawing/2014/main" id="{52FE0C27-DC5A-810E-7BC1-4E31722B6155}"/>
              </a:ext>
            </a:extLst>
          </p:cNvPr>
          <p:cNvPicPr>
            <a:picLocks noChangeAspect="1"/>
          </p:cNvPicPr>
          <p:nvPr/>
        </p:nvPicPr>
        <p:blipFill rotWithShape="1">
          <a:blip r:embed="rId4"/>
          <a:srcRect l="10960" t="4277" r="9723" b="3506"/>
          <a:stretch/>
        </p:blipFill>
        <p:spPr>
          <a:xfrm>
            <a:off x="7484040" y="3429000"/>
            <a:ext cx="3846178" cy="2687825"/>
          </a:xfrm>
          <a:prstGeom prst="rect">
            <a:avLst/>
          </a:prstGeom>
          <a:ln>
            <a:noFill/>
          </a:ln>
        </p:spPr>
      </p:pic>
      <p:graphicFrame>
        <p:nvGraphicFramePr>
          <p:cNvPr id="17" name="Table 16">
            <a:extLst>
              <a:ext uri="{FF2B5EF4-FFF2-40B4-BE49-F238E27FC236}">
                <a16:creationId xmlns:a16="http://schemas.microsoft.com/office/drawing/2014/main" id="{8DAF4907-CE71-E0B6-EED6-8A145926BBE9}"/>
              </a:ext>
            </a:extLst>
          </p:cNvPr>
          <p:cNvGraphicFramePr>
            <a:graphicFrameLocks noGrp="1"/>
          </p:cNvGraphicFramePr>
          <p:nvPr>
            <p:extLst>
              <p:ext uri="{D42A27DB-BD31-4B8C-83A1-F6EECF244321}">
                <p14:modId xmlns:p14="http://schemas.microsoft.com/office/powerpoint/2010/main" val="161692833"/>
              </p:ext>
            </p:extLst>
          </p:nvPr>
        </p:nvGraphicFramePr>
        <p:xfrm>
          <a:off x="7484040" y="1292627"/>
          <a:ext cx="3949942" cy="1478280"/>
        </p:xfrm>
        <a:graphic>
          <a:graphicData uri="http://schemas.openxmlformats.org/drawingml/2006/table">
            <a:tbl>
              <a:tblPr firstRow="1" bandRow="1">
                <a:tableStyleId>{5C22544A-7EE6-4342-B048-85BDC9FD1C3A}</a:tableStyleId>
              </a:tblPr>
              <a:tblGrid>
                <a:gridCol w="3949942">
                  <a:extLst>
                    <a:ext uri="{9D8B030D-6E8A-4147-A177-3AD203B41FA5}">
                      <a16:colId xmlns:a16="http://schemas.microsoft.com/office/drawing/2014/main" val="3595705635"/>
                    </a:ext>
                  </a:extLst>
                </a:gridCol>
              </a:tblGrid>
              <a:tr h="370840">
                <a:tc>
                  <a:txBody>
                    <a:bodyPr/>
                    <a:lstStyle/>
                    <a:p>
                      <a:pPr marL="285750" indent="-285750">
                        <a:buFont typeface="Arial" panose="020B0604020202020204" pitchFamily="34" charset="0"/>
                        <a:buChar char="•"/>
                      </a:pPr>
                      <a:r>
                        <a:rPr lang="en-US" sz="1300" dirty="0">
                          <a:latin typeface="Bahnschrift" panose="020B0502040204020203" pitchFamily="34" charset="0"/>
                        </a:rPr>
                        <a:t>There are 2 types of sponges: polymer &amp; steel.</a:t>
                      </a:r>
                    </a:p>
                    <a:p>
                      <a:pPr marL="285750" indent="-285750">
                        <a:buFont typeface="Arial" panose="020B0604020202020204" pitchFamily="34" charset="0"/>
                        <a:buChar char="•"/>
                      </a:pPr>
                      <a:r>
                        <a:rPr lang="en-US" sz="1300" dirty="0">
                          <a:latin typeface="Bahnschrift" panose="020B0502040204020203" pitchFamily="34" charset="0"/>
                        </a:rPr>
                        <a:t>CAGR: 4.6% in 2021.</a:t>
                      </a:r>
                    </a:p>
                    <a:p>
                      <a:pPr marL="285750" indent="-285750">
                        <a:buFont typeface="Arial" panose="020B0604020202020204" pitchFamily="34" charset="0"/>
                        <a:buChar char="•"/>
                      </a:pPr>
                      <a:r>
                        <a:rPr lang="en-US" sz="1300" dirty="0">
                          <a:latin typeface="Bahnschrift" panose="020B0502040204020203" pitchFamily="34" charset="0"/>
                        </a:rPr>
                        <a:t>Scrub Daddy would compete in a mature market against multi–nationals like 3M.</a:t>
                      </a:r>
                    </a:p>
                    <a:p>
                      <a:pPr marL="285750" indent="-285750">
                        <a:buFont typeface="Arial" panose="020B0604020202020204" pitchFamily="34" charset="0"/>
                        <a:buChar char="•"/>
                      </a:pPr>
                      <a:r>
                        <a:rPr lang="en-US" sz="1300" dirty="0">
                          <a:latin typeface="Bahnschrift" panose="020B0502040204020203" pitchFamily="34" charset="0"/>
                        </a:rPr>
                        <a:t>The company currently operates in 3 retailer shops in Pennsylvania.</a:t>
                      </a:r>
                    </a:p>
                    <a:p>
                      <a:pPr marL="285750" indent="-285750">
                        <a:buFont typeface="Arial" panose="020B0604020202020204" pitchFamily="34" charset="0"/>
                        <a:buChar char="•"/>
                      </a:pPr>
                      <a:endParaRPr lang="en-US" sz="1300" dirty="0">
                        <a:latin typeface="Bahnschrift" panose="020B0502040204020203" pitchFamily="34" charset="0"/>
                      </a:endParaRPr>
                    </a:p>
                  </a:txBody>
                  <a:tcPr>
                    <a:solidFill>
                      <a:srgbClr val="31BCA5"/>
                    </a:solidFill>
                  </a:tcPr>
                </a:tc>
                <a:extLst>
                  <a:ext uri="{0D108BD9-81ED-4DB2-BD59-A6C34878D82A}">
                    <a16:rowId xmlns:a16="http://schemas.microsoft.com/office/drawing/2014/main" val="612702403"/>
                  </a:ext>
                </a:extLst>
              </a:tr>
            </a:tbl>
          </a:graphicData>
        </a:graphic>
      </p:graphicFrame>
      <p:sp>
        <p:nvSpPr>
          <p:cNvPr id="18" name="TextBox 17">
            <a:extLst>
              <a:ext uri="{FF2B5EF4-FFF2-40B4-BE49-F238E27FC236}">
                <a16:creationId xmlns:a16="http://schemas.microsoft.com/office/drawing/2014/main" id="{E96CAFF2-DD2E-8125-4AAC-761AB9C2D665}"/>
              </a:ext>
            </a:extLst>
          </p:cNvPr>
          <p:cNvSpPr txBox="1"/>
          <p:nvPr/>
        </p:nvSpPr>
        <p:spPr>
          <a:xfrm>
            <a:off x="7484040" y="866834"/>
            <a:ext cx="2188420" cy="338554"/>
          </a:xfrm>
          <a:prstGeom prst="rect">
            <a:avLst/>
          </a:prstGeom>
          <a:noFill/>
        </p:spPr>
        <p:txBody>
          <a:bodyPr wrap="none" rtlCol="0">
            <a:spAutoFit/>
          </a:bodyPr>
          <a:lstStyle/>
          <a:p>
            <a:r>
              <a:rPr lang="en-US" sz="1600" b="1" dirty="0">
                <a:latin typeface="Bahnschrift" panose="020B0502040204020203" pitchFamily="34" charset="0"/>
              </a:rPr>
              <a:t>Company’s fact sheet:</a:t>
            </a:r>
          </a:p>
        </p:txBody>
      </p:sp>
    </p:spTree>
    <p:extLst>
      <p:ext uri="{BB962C8B-B14F-4D97-AF65-F5344CB8AC3E}">
        <p14:creationId xmlns:p14="http://schemas.microsoft.com/office/powerpoint/2010/main" val="3673924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1832EE2F-285A-EB4A-5FFA-C71E748AB315}"/>
              </a:ext>
            </a:extLst>
          </p:cNvPr>
          <p:cNvSpPr/>
          <p:nvPr/>
        </p:nvSpPr>
        <p:spPr>
          <a:xfrm rot="2835731">
            <a:off x="-975751" y="4173259"/>
            <a:ext cx="3280630" cy="3783900"/>
          </a:xfrm>
          <a:prstGeom prst="rect">
            <a:avLst/>
          </a:prstGeom>
          <a:gradFill flip="none" rotWithShape="1">
            <a:gsLst>
              <a:gs pos="0">
                <a:srgbClr val="31BCA5">
                  <a:tint val="66000"/>
                  <a:satMod val="160000"/>
                </a:srgbClr>
              </a:gs>
              <a:gs pos="50000">
                <a:srgbClr val="31BCA5">
                  <a:tint val="44500"/>
                  <a:satMod val="160000"/>
                </a:srgbClr>
              </a:gs>
              <a:gs pos="100000">
                <a:srgbClr val="31BCA5">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Picture 2" descr="Imperial College Business School - MBA programs">
            <a:extLst>
              <a:ext uri="{FF2B5EF4-FFF2-40B4-BE49-F238E27FC236}">
                <a16:creationId xmlns:a16="http://schemas.microsoft.com/office/drawing/2014/main" id="{36E9FD5D-7D10-1F73-1819-431C12DCAD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404" y="439332"/>
            <a:ext cx="1369944" cy="5545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98B6260-D982-6DD1-5F5E-1A4047A490CE}"/>
              </a:ext>
            </a:extLst>
          </p:cNvPr>
          <p:cNvSpPr txBox="1"/>
          <p:nvPr/>
        </p:nvSpPr>
        <p:spPr>
          <a:xfrm>
            <a:off x="1739348" y="493030"/>
            <a:ext cx="9491869" cy="461665"/>
          </a:xfrm>
          <a:prstGeom prst="rect">
            <a:avLst/>
          </a:prstGeom>
          <a:noFill/>
        </p:spPr>
        <p:txBody>
          <a:bodyPr wrap="square">
            <a:spAutoFit/>
          </a:bodyPr>
          <a:lstStyle/>
          <a:p>
            <a:r>
              <a:rPr lang="en-US" sz="1200" dirty="0">
                <a:latin typeface="Bahnschrift" panose="020B0502040204020203" pitchFamily="34" charset="0"/>
              </a:rPr>
              <a:t>Doing your own research, evaluate the TAM, SAM (US) and SOM for Scrub Daddy with three typical scenarios of the VC method (from the October 2012 perspective).</a:t>
            </a:r>
          </a:p>
        </p:txBody>
      </p:sp>
      <p:sp>
        <p:nvSpPr>
          <p:cNvPr id="8" name="TextBox 7">
            <a:extLst>
              <a:ext uri="{FF2B5EF4-FFF2-40B4-BE49-F238E27FC236}">
                <a16:creationId xmlns:a16="http://schemas.microsoft.com/office/drawing/2014/main" id="{692FB405-F46F-7919-838E-E83B37A877B9}"/>
              </a:ext>
            </a:extLst>
          </p:cNvPr>
          <p:cNvSpPr txBox="1"/>
          <p:nvPr/>
        </p:nvSpPr>
        <p:spPr>
          <a:xfrm>
            <a:off x="369403" y="1125693"/>
            <a:ext cx="11007433" cy="1600438"/>
          </a:xfrm>
          <a:prstGeom prst="rect">
            <a:avLst/>
          </a:prstGeom>
          <a:noFill/>
        </p:spPr>
        <p:txBody>
          <a:bodyPr wrap="square">
            <a:spAutoFit/>
          </a:bodyPr>
          <a:lstStyle/>
          <a:p>
            <a:r>
              <a:rPr lang="en-US" sz="1400" b="1" dirty="0">
                <a:latin typeface="Bahnschrift" panose="020B0502040204020203" pitchFamily="34" charset="0"/>
              </a:rPr>
              <a:t>Scrub Daddy’s SOM</a:t>
            </a:r>
          </a:p>
          <a:p>
            <a:endParaRPr lang="en-US" sz="1400" dirty="0">
              <a:latin typeface="Bahnschrift" panose="020B0502040204020203" pitchFamily="34" charset="0"/>
            </a:endParaRPr>
          </a:p>
          <a:p>
            <a:r>
              <a:rPr lang="en-US" sz="1400" dirty="0">
                <a:latin typeface="Bahnschrift" panose="020B0502040204020203" pitchFamily="34" charset="0"/>
              </a:rPr>
              <a:t>Thanks to the product’s ability to compete with both polymer and steel sponges, the product’s SOM is wider than that of other conventional sponges. Furthermore, in the video, it was specified that Scrub Daddy’s guaranteed sales for the upcoming year would come from QVC and 3,000 grocery stores that the founder had an agreement with. These 3,000 grocery stores represented 4.61% of the total grocery market or $183M in potential sales from the US market ($3.96Bn/4.61%) Finally, in the video, the founder stated that sales from QVC in the prior year had been $100,000 and expected to grow. With this information, we can thus create 3 different scenarios:</a:t>
            </a:r>
          </a:p>
        </p:txBody>
      </p:sp>
      <p:graphicFrame>
        <p:nvGraphicFramePr>
          <p:cNvPr id="9" name="Table 8">
            <a:extLst>
              <a:ext uri="{FF2B5EF4-FFF2-40B4-BE49-F238E27FC236}">
                <a16:creationId xmlns:a16="http://schemas.microsoft.com/office/drawing/2014/main" id="{22BE9962-E382-9B18-89B1-1A920024E9B6}"/>
              </a:ext>
            </a:extLst>
          </p:cNvPr>
          <p:cNvGraphicFramePr>
            <a:graphicFrameLocks noGrp="1"/>
          </p:cNvGraphicFramePr>
          <p:nvPr>
            <p:extLst>
              <p:ext uri="{D42A27DB-BD31-4B8C-83A1-F6EECF244321}">
                <p14:modId xmlns:p14="http://schemas.microsoft.com/office/powerpoint/2010/main" val="3345302987"/>
              </p:ext>
            </p:extLst>
          </p:nvPr>
        </p:nvGraphicFramePr>
        <p:xfrm>
          <a:off x="471370" y="2897129"/>
          <a:ext cx="10533328" cy="2687320"/>
        </p:xfrm>
        <a:graphic>
          <a:graphicData uri="http://schemas.openxmlformats.org/drawingml/2006/table">
            <a:tbl>
              <a:tblPr firstRow="1" bandRow="1">
                <a:tableStyleId>{5C22544A-7EE6-4342-B048-85BDC9FD1C3A}</a:tableStyleId>
              </a:tblPr>
              <a:tblGrid>
                <a:gridCol w="2131169">
                  <a:extLst>
                    <a:ext uri="{9D8B030D-6E8A-4147-A177-3AD203B41FA5}">
                      <a16:colId xmlns:a16="http://schemas.microsoft.com/office/drawing/2014/main" val="419727266"/>
                    </a:ext>
                  </a:extLst>
                </a:gridCol>
                <a:gridCol w="3135495">
                  <a:extLst>
                    <a:ext uri="{9D8B030D-6E8A-4147-A177-3AD203B41FA5}">
                      <a16:colId xmlns:a16="http://schemas.microsoft.com/office/drawing/2014/main" val="1567841458"/>
                    </a:ext>
                  </a:extLst>
                </a:gridCol>
                <a:gridCol w="2633332">
                  <a:extLst>
                    <a:ext uri="{9D8B030D-6E8A-4147-A177-3AD203B41FA5}">
                      <a16:colId xmlns:a16="http://schemas.microsoft.com/office/drawing/2014/main" val="2383804646"/>
                    </a:ext>
                  </a:extLst>
                </a:gridCol>
                <a:gridCol w="2633332">
                  <a:extLst>
                    <a:ext uri="{9D8B030D-6E8A-4147-A177-3AD203B41FA5}">
                      <a16:colId xmlns:a16="http://schemas.microsoft.com/office/drawing/2014/main" val="3234088800"/>
                    </a:ext>
                  </a:extLst>
                </a:gridCol>
              </a:tblGrid>
              <a:tr h="370840">
                <a:tc>
                  <a:txBody>
                    <a:bodyPr/>
                    <a:lstStyle/>
                    <a:p>
                      <a:endParaRPr lang="en-US" sz="1400" dirty="0">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1BCA5"/>
                    </a:solidFill>
                  </a:tcPr>
                </a:tc>
                <a:tc>
                  <a:txBody>
                    <a:bodyPr/>
                    <a:lstStyle/>
                    <a:p>
                      <a:r>
                        <a:rPr lang="en-US" sz="1400" dirty="0">
                          <a:latin typeface="Bahnschrift" panose="020B0502040204020203" pitchFamily="34" charset="0"/>
                        </a:rPr>
                        <a:t>Worst-Case Scenario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1BCA5"/>
                    </a:solidFill>
                  </a:tcPr>
                </a:tc>
                <a:tc>
                  <a:txBody>
                    <a:bodyPr/>
                    <a:lstStyle/>
                    <a:p>
                      <a:r>
                        <a:rPr lang="en-US" sz="1400" dirty="0">
                          <a:latin typeface="Bahnschrift" panose="020B0502040204020203" pitchFamily="34" charset="0"/>
                        </a:rPr>
                        <a:t>Base-Case Scenario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1BCA5"/>
                    </a:solidFill>
                  </a:tcPr>
                </a:tc>
                <a:tc>
                  <a:txBody>
                    <a:bodyPr/>
                    <a:lstStyle/>
                    <a:p>
                      <a:r>
                        <a:rPr lang="en-US" sz="1400" dirty="0">
                          <a:latin typeface="Bahnschrift" panose="020B0502040204020203" pitchFamily="34" charset="0"/>
                        </a:rPr>
                        <a:t>Best-Case Scenario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1BCA5"/>
                    </a:solidFill>
                  </a:tcPr>
                </a:tc>
                <a:extLst>
                  <a:ext uri="{0D108BD9-81ED-4DB2-BD59-A6C34878D82A}">
                    <a16:rowId xmlns:a16="http://schemas.microsoft.com/office/drawing/2014/main" val="214367859"/>
                  </a:ext>
                </a:extLst>
              </a:tr>
              <a:tr h="370840">
                <a:tc>
                  <a:txBody>
                    <a:bodyPr/>
                    <a:lstStyle/>
                    <a:p>
                      <a:r>
                        <a:rPr lang="en-US" sz="1400" b="1" dirty="0">
                          <a:latin typeface="Bahnschrift" panose="020B0502040204020203" pitchFamily="34" charset="0"/>
                        </a:rPr>
                        <a:t>SOM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Bahnschrift" panose="020B0502040204020203" pitchFamily="34" charset="0"/>
                        </a:rPr>
                        <a:t>Sales peaking at $9.3M per year by year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Bahnschrift" panose="020B0502040204020203" pitchFamily="34" charset="0"/>
                        </a:rPr>
                        <a:t>Sales peaking at $40.5M by year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Bahnschrift" panose="020B0502040204020203" pitchFamily="34" charset="0"/>
                        </a:rPr>
                        <a:t>Sales peaking at $70M per year by year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14905977"/>
                  </a:ext>
                </a:extLst>
              </a:tr>
              <a:tr h="0">
                <a:tc>
                  <a:txBody>
                    <a:bodyPr/>
                    <a:lstStyle/>
                    <a:p>
                      <a:r>
                        <a:rPr lang="en-US" sz="1400" b="1" dirty="0">
                          <a:latin typeface="Bahnschrift" panose="020B0502040204020203" pitchFamily="34" charset="0"/>
                        </a:rPr>
                        <a:t>Explanation: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Bahnschrift" panose="020B0502040204020203" pitchFamily="34" charset="0"/>
                        </a:rPr>
                        <a:t>In the worst-case scenario, scrub daddy is only able to capture 5% of the sponge grocery market in 3,000 grocery stores while revenues from QVC only increase by 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Bahnschrift" panose="020B0502040204020203" pitchFamily="34" charset="0"/>
                        </a:rPr>
                        <a:t>In the base case scenario, the company is able to capture 1% of the sponge market in the USA and increase it’s QVC sales by 50%. This rapid expansion in the national market is expected after accepting Lori Greiner’s offer.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Bahnschrift" panose="020B0502040204020203" pitchFamily="34" charset="0"/>
                        </a:rPr>
                        <a:t>In the best-case scenario, the company would capture 2% of the total sponge market in the U.S and double its QVC sales. This would be a lofty goal given the small size of the company and the hefty price of each of the sponges.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2876980"/>
                  </a:ext>
                </a:extLst>
              </a:tr>
            </a:tbl>
          </a:graphicData>
        </a:graphic>
      </p:graphicFrame>
    </p:spTree>
    <p:extLst>
      <p:ext uri="{BB962C8B-B14F-4D97-AF65-F5344CB8AC3E}">
        <p14:creationId xmlns:p14="http://schemas.microsoft.com/office/powerpoint/2010/main" val="1359544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1832EE2F-285A-EB4A-5FFA-C71E748AB315}"/>
              </a:ext>
            </a:extLst>
          </p:cNvPr>
          <p:cNvSpPr/>
          <p:nvPr/>
        </p:nvSpPr>
        <p:spPr>
          <a:xfrm rot="2835731">
            <a:off x="-975751" y="4173259"/>
            <a:ext cx="3280630" cy="3783900"/>
          </a:xfrm>
          <a:prstGeom prst="rect">
            <a:avLst/>
          </a:prstGeom>
          <a:gradFill flip="none" rotWithShape="1">
            <a:gsLst>
              <a:gs pos="0">
                <a:srgbClr val="31BCA5">
                  <a:tint val="66000"/>
                  <a:satMod val="160000"/>
                </a:srgbClr>
              </a:gs>
              <a:gs pos="50000">
                <a:srgbClr val="31BCA5">
                  <a:tint val="44500"/>
                  <a:satMod val="160000"/>
                </a:srgbClr>
              </a:gs>
              <a:gs pos="100000">
                <a:srgbClr val="31BCA5">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Picture 2" descr="Imperial College Business School - MBA programs">
            <a:extLst>
              <a:ext uri="{FF2B5EF4-FFF2-40B4-BE49-F238E27FC236}">
                <a16:creationId xmlns:a16="http://schemas.microsoft.com/office/drawing/2014/main" id="{36E9FD5D-7D10-1F73-1819-431C12DCAD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404" y="439332"/>
            <a:ext cx="1369944" cy="5545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98B6260-D982-6DD1-5F5E-1A4047A490CE}"/>
              </a:ext>
            </a:extLst>
          </p:cNvPr>
          <p:cNvSpPr txBox="1"/>
          <p:nvPr/>
        </p:nvSpPr>
        <p:spPr>
          <a:xfrm>
            <a:off x="1739348" y="485789"/>
            <a:ext cx="9491869" cy="461665"/>
          </a:xfrm>
          <a:prstGeom prst="rect">
            <a:avLst/>
          </a:prstGeom>
          <a:noFill/>
        </p:spPr>
        <p:txBody>
          <a:bodyPr wrap="square">
            <a:spAutoFit/>
          </a:bodyPr>
          <a:lstStyle/>
          <a:p>
            <a:r>
              <a:rPr lang="en-US" sz="1200" dirty="0">
                <a:latin typeface="Bahnschrift" panose="020B0502040204020203" pitchFamily="34" charset="0"/>
              </a:rPr>
              <a:t>Compare the financing options presented to Aaron Krause in the video. Projecting the business in the future and depending on the possible scenarios (‘back of the envelope’ projections), what are the pros and cons of each offer, for Aaron and for the investor?</a:t>
            </a:r>
          </a:p>
        </p:txBody>
      </p:sp>
      <p:grpSp>
        <p:nvGrpSpPr>
          <p:cNvPr id="42" name="Group 41">
            <a:extLst>
              <a:ext uri="{FF2B5EF4-FFF2-40B4-BE49-F238E27FC236}">
                <a16:creationId xmlns:a16="http://schemas.microsoft.com/office/drawing/2014/main" id="{5CD68249-E161-34B9-8392-C734F45BFB80}"/>
              </a:ext>
            </a:extLst>
          </p:cNvPr>
          <p:cNvGrpSpPr/>
          <p:nvPr/>
        </p:nvGrpSpPr>
        <p:grpSpPr>
          <a:xfrm>
            <a:off x="369404" y="1040370"/>
            <a:ext cx="10777353" cy="1904850"/>
            <a:chOff x="494727" y="1899095"/>
            <a:chExt cx="10777353" cy="1904850"/>
          </a:xfrm>
        </p:grpSpPr>
        <p:grpSp>
          <p:nvGrpSpPr>
            <p:cNvPr id="2" name="Group 1">
              <a:extLst>
                <a:ext uri="{FF2B5EF4-FFF2-40B4-BE49-F238E27FC236}">
                  <a16:creationId xmlns:a16="http://schemas.microsoft.com/office/drawing/2014/main" id="{D0C71FD9-A28F-70FB-09F7-690400813C6F}"/>
                </a:ext>
              </a:extLst>
            </p:cNvPr>
            <p:cNvGrpSpPr/>
            <p:nvPr/>
          </p:nvGrpSpPr>
          <p:grpSpPr>
            <a:xfrm>
              <a:off x="494727" y="1899095"/>
              <a:ext cx="8611143" cy="1904850"/>
              <a:chOff x="484094" y="1086829"/>
              <a:chExt cx="8611143" cy="1904850"/>
            </a:xfrm>
          </p:grpSpPr>
          <p:sp>
            <p:nvSpPr>
              <p:cNvPr id="5" name="TextBox 4">
                <a:extLst>
                  <a:ext uri="{FF2B5EF4-FFF2-40B4-BE49-F238E27FC236}">
                    <a16:creationId xmlns:a16="http://schemas.microsoft.com/office/drawing/2014/main" id="{138C74A3-BDFC-27DD-E641-3B81018ACFCC}"/>
                  </a:ext>
                </a:extLst>
              </p:cNvPr>
              <p:cNvSpPr txBox="1"/>
              <p:nvPr/>
            </p:nvSpPr>
            <p:spPr>
              <a:xfrm>
                <a:off x="484094" y="1086829"/>
                <a:ext cx="644728" cy="292388"/>
              </a:xfrm>
              <a:prstGeom prst="rect">
                <a:avLst/>
              </a:prstGeom>
              <a:noFill/>
            </p:spPr>
            <p:txBody>
              <a:bodyPr wrap="none" rtlCol="0">
                <a:spAutoFit/>
              </a:bodyPr>
              <a:lstStyle/>
              <a:p>
                <a:r>
                  <a:rPr lang="en-US" sz="1300" b="1" dirty="0">
                    <a:latin typeface="Bahnschrift" panose="020B0502040204020203" pitchFamily="34" charset="0"/>
                  </a:rPr>
                  <a:t>Offers</a:t>
                </a:r>
              </a:p>
            </p:txBody>
          </p:sp>
          <p:grpSp>
            <p:nvGrpSpPr>
              <p:cNvPr id="6" name="Group 5">
                <a:extLst>
                  <a:ext uri="{FF2B5EF4-FFF2-40B4-BE49-F238E27FC236}">
                    <a16:creationId xmlns:a16="http://schemas.microsoft.com/office/drawing/2014/main" id="{7F6412A3-4722-4EC0-A842-CA5D7BC9D2C7}"/>
                  </a:ext>
                </a:extLst>
              </p:cNvPr>
              <p:cNvGrpSpPr/>
              <p:nvPr/>
            </p:nvGrpSpPr>
            <p:grpSpPr>
              <a:xfrm>
                <a:off x="564776" y="1472133"/>
                <a:ext cx="8530461" cy="1519546"/>
                <a:chOff x="579781" y="2487621"/>
                <a:chExt cx="8378686" cy="1608881"/>
              </a:xfrm>
            </p:grpSpPr>
            <p:sp>
              <p:nvSpPr>
                <p:cNvPr id="7" name="Rectangle 6">
                  <a:extLst>
                    <a:ext uri="{FF2B5EF4-FFF2-40B4-BE49-F238E27FC236}">
                      <a16:creationId xmlns:a16="http://schemas.microsoft.com/office/drawing/2014/main" id="{2EA691C2-9A64-D755-65EE-FBD458168D66}"/>
                    </a:ext>
                  </a:extLst>
                </p:cNvPr>
                <p:cNvSpPr/>
                <p:nvPr/>
              </p:nvSpPr>
              <p:spPr>
                <a:xfrm>
                  <a:off x="600486" y="2511303"/>
                  <a:ext cx="1933992" cy="488808"/>
                </a:xfrm>
                <a:prstGeom prst="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Bahnschrift" panose="020B0502040204020203" pitchFamily="34" charset="0"/>
                    </a:rPr>
                    <a:t>Mark Cuban</a:t>
                  </a:r>
                </a:p>
              </p:txBody>
            </p:sp>
            <p:sp>
              <p:nvSpPr>
                <p:cNvPr id="10" name="Rectangle 9">
                  <a:extLst>
                    <a:ext uri="{FF2B5EF4-FFF2-40B4-BE49-F238E27FC236}">
                      <a16:creationId xmlns:a16="http://schemas.microsoft.com/office/drawing/2014/main" id="{34352F0B-60EF-D58E-A714-2834AEEC562C}"/>
                    </a:ext>
                  </a:extLst>
                </p:cNvPr>
                <p:cNvSpPr/>
                <p:nvPr/>
              </p:nvSpPr>
              <p:spPr>
                <a:xfrm>
                  <a:off x="4698718" y="2487622"/>
                  <a:ext cx="2159278" cy="512489"/>
                </a:xfrm>
                <a:prstGeom prst="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Bahnschrift" panose="020B0502040204020203" pitchFamily="34" charset="0"/>
                    </a:rPr>
                    <a:t>Lori Greiner</a:t>
                  </a:r>
                </a:p>
              </p:txBody>
            </p:sp>
            <p:sp>
              <p:nvSpPr>
                <p:cNvPr id="11" name="Rectangle 10">
                  <a:extLst>
                    <a:ext uri="{FF2B5EF4-FFF2-40B4-BE49-F238E27FC236}">
                      <a16:creationId xmlns:a16="http://schemas.microsoft.com/office/drawing/2014/main" id="{BF854E6F-8EAC-66D0-11B9-35CA906C80EC}"/>
                    </a:ext>
                  </a:extLst>
                </p:cNvPr>
                <p:cNvSpPr/>
                <p:nvPr/>
              </p:nvSpPr>
              <p:spPr>
                <a:xfrm>
                  <a:off x="2641320" y="2487623"/>
                  <a:ext cx="1910801" cy="512489"/>
                </a:xfrm>
                <a:prstGeom prst="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Bahnschrift" panose="020B0502040204020203" pitchFamily="34" charset="0"/>
                    </a:rPr>
                    <a:t>Kevin O’Leary</a:t>
                  </a:r>
                </a:p>
              </p:txBody>
            </p:sp>
            <p:sp>
              <p:nvSpPr>
                <p:cNvPr id="12" name="Rectangle 11">
                  <a:extLst>
                    <a:ext uri="{FF2B5EF4-FFF2-40B4-BE49-F238E27FC236}">
                      <a16:creationId xmlns:a16="http://schemas.microsoft.com/office/drawing/2014/main" id="{A566FC5B-58E7-0EB5-5B07-1EEC99E0AB33}"/>
                    </a:ext>
                  </a:extLst>
                </p:cNvPr>
                <p:cNvSpPr/>
                <p:nvPr/>
              </p:nvSpPr>
              <p:spPr>
                <a:xfrm>
                  <a:off x="6901891" y="2487621"/>
                  <a:ext cx="2056576" cy="512489"/>
                </a:xfrm>
                <a:prstGeom prst="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Bahnschrift" panose="020B0502040204020203" pitchFamily="34" charset="0"/>
                    </a:rPr>
                    <a:t>Robert Herjavec</a:t>
                  </a:r>
                </a:p>
              </p:txBody>
            </p:sp>
            <p:sp>
              <p:nvSpPr>
                <p:cNvPr id="13" name="Rectangle 12">
                  <a:extLst>
                    <a:ext uri="{FF2B5EF4-FFF2-40B4-BE49-F238E27FC236}">
                      <a16:creationId xmlns:a16="http://schemas.microsoft.com/office/drawing/2014/main" id="{D958FEFA-C3F3-194A-7E61-2B30A2DDF366}"/>
                    </a:ext>
                  </a:extLst>
                </p:cNvPr>
                <p:cNvSpPr/>
                <p:nvPr/>
              </p:nvSpPr>
              <p:spPr>
                <a:xfrm>
                  <a:off x="579781" y="3119730"/>
                  <a:ext cx="1954697" cy="976770"/>
                </a:xfrm>
                <a:prstGeom prst="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dirty="0">
                      <a:latin typeface="Bahnschrift" panose="020B0502040204020203" pitchFamily="34" charset="0"/>
                    </a:rPr>
                    <a:t>No offer</a:t>
                  </a:r>
                </a:p>
              </p:txBody>
            </p:sp>
            <p:sp>
              <p:nvSpPr>
                <p:cNvPr id="14" name="Rectangle 13">
                  <a:extLst>
                    <a:ext uri="{FF2B5EF4-FFF2-40B4-BE49-F238E27FC236}">
                      <a16:creationId xmlns:a16="http://schemas.microsoft.com/office/drawing/2014/main" id="{054309C0-63A0-ADE2-D8F7-A09B6BF50A29}"/>
                    </a:ext>
                  </a:extLst>
                </p:cNvPr>
                <p:cNvSpPr/>
                <p:nvPr/>
              </p:nvSpPr>
              <p:spPr>
                <a:xfrm>
                  <a:off x="2641320" y="3119726"/>
                  <a:ext cx="1954697" cy="976774"/>
                </a:xfrm>
                <a:prstGeom prst="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dirty="0">
                      <a:latin typeface="Bahnschrift" panose="020B0502040204020203" pitchFamily="34" charset="0"/>
                    </a:rPr>
                    <a:t>No equity. $100,000 investment. For every product sold $.25 cents until debt paid off, then $.075 cents onwards.</a:t>
                  </a:r>
                </a:p>
              </p:txBody>
            </p:sp>
            <p:sp>
              <p:nvSpPr>
                <p:cNvPr id="15" name="Rectangle 14">
                  <a:extLst>
                    <a:ext uri="{FF2B5EF4-FFF2-40B4-BE49-F238E27FC236}">
                      <a16:creationId xmlns:a16="http://schemas.microsoft.com/office/drawing/2014/main" id="{2BF7391E-EE29-7070-31F2-350DF6C5FE1E}"/>
                    </a:ext>
                  </a:extLst>
                </p:cNvPr>
                <p:cNvSpPr/>
                <p:nvPr/>
              </p:nvSpPr>
              <p:spPr>
                <a:xfrm>
                  <a:off x="4702858" y="3119728"/>
                  <a:ext cx="2159278" cy="976774"/>
                </a:xfrm>
                <a:prstGeom prst="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Bahnschrift" panose="020B0502040204020203" pitchFamily="34" charset="0"/>
                    </a:rPr>
                    <a:t>$200,000 at 20% for a post-money valuation of $1,000,000.</a:t>
                  </a:r>
                </a:p>
              </p:txBody>
            </p:sp>
            <p:sp>
              <p:nvSpPr>
                <p:cNvPr id="16" name="Rectangle 15">
                  <a:extLst>
                    <a:ext uri="{FF2B5EF4-FFF2-40B4-BE49-F238E27FC236}">
                      <a16:creationId xmlns:a16="http://schemas.microsoft.com/office/drawing/2014/main" id="{EAF0A240-45C3-D3D4-5EDE-7AACECADE73A}"/>
                    </a:ext>
                  </a:extLst>
                </p:cNvPr>
                <p:cNvSpPr/>
                <p:nvPr/>
              </p:nvSpPr>
              <p:spPr>
                <a:xfrm>
                  <a:off x="6901891" y="3119728"/>
                  <a:ext cx="2052435" cy="976773"/>
                </a:xfrm>
                <a:prstGeom prst="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Bahnschrift" panose="020B0502040204020203" pitchFamily="34" charset="0"/>
                    </a:rPr>
                    <a:t>No offer</a:t>
                  </a:r>
                </a:p>
              </p:txBody>
            </p:sp>
          </p:grpSp>
        </p:grpSp>
        <p:sp>
          <p:nvSpPr>
            <p:cNvPr id="40" name="Rectangle 39">
              <a:extLst>
                <a:ext uri="{FF2B5EF4-FFF2-40B4-BE49-F238E27FC236}">
                  <a16:creationId xmlns:a16="http://schemas.microsoft.com/office/drawing/2014/main" id="{C4952AAA-E27D-13CF-7FB8-ADC49A5CBFC5}"/>
                </a:ext>
              </a:extLst>
            </p:cNvPr>
            <p:cNvSpPr/>
            <p:nvPr/>
          </p:nvSpPr>
          <p:spPr>
            <a:xfrm>
              <a:off x="9182465" y="2881407"/>
              <a:ext cx="2089614" cy="922534"/>
            </a:xfrm>
            <a:prstGeom prst="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Bahnschrift" panose="020B0502040204020203" pitchFamily="34" charset="0"/>
                </a:rPr>
                <a:t>$175,000 at 25% for a post-money valuation of $700,000.</a:t>
              </a:r>
            </a:p>
          </p:txBody>
        </p:sp>
        <p:sp>
          <p:nvSpPr>
            <p:cNvPr id="41" name="Rectangle 40">
              <a:extLst>
                <a:ext uri="{FF2B5EF4-FFF2-40B4-BE49-F238E27FC236}">
                  <a16:creationId xmlns:a16="http://schemas.microsoft.com/office/drawing/2014/main" id="{5BD099C6-5862-E20E-1A22-EE7BC40F95FD}"/>
                </a:ext>
              </a:extLst>
            </p:cNvPr>
            <p:cNvSpPr/>
            <p:nvPr/>
          </p:nvSpPr>
          <p:spPr>
            <a:xfrm>
              <a:off x="9182466" y="2284399"/>
              <a:ext cx="2089614" cy="484032"/>
            </a:xfrm>
            <a:prstGeom prst="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Bahnschrift" panose="020B0502040204020203" pitchFamily="34" charset="0"/>
                </a:rPr>
                <a:t>Daymond John</a:t>
              </a:r>
            </a:p>
          </p:txBody>
        </p:sp>
      </p:grpSp>
      <p:sp>
        <p:nvSpPr>
          <p:cNvPr id="46" name="TextBox 45">
            <a:extLst>
              <a:ext uri="{FF2B5EF4-FFF2-40B4-BE49-F238E27FC236}">
                <a16:creationId xmlns:a16="http://schemas.microsoft.com/office/drawing/2014/main" id="{4D0AD1CB-3C6C-66A1-F36E-E53D0D282BED}"/>
              </a:ext>
            </a:extLst>
          </p:cNvPr>
          <p:cNvSpPr txBox="1"/>
          <p:nvPr/>
        </p:nvSpPr>
        <p:spPr>
          <a:xfrm>
            <a:off x="450086" y="3136612"/>
            <a:ext cx="7017488" cy="49244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Projections based on productions costs of $1 per unit and sales price of $2.8 per unit. Sales </a:t>
            </a:r>
            <a:r>
              <a:rPr lang="en-US" sz="1300" b="1" dirty="0">
                <a:solidFill>
                  <a:prstClr val="black"/>
                </a:solidFill>
                <a:latin typeface="Bahnschrift" panose="020B0502040204020203" pitchFamily="34" charset="0"/>
              </a:rPr>
              <a:t>of 5, 10 and 15 million units in year 1 ,2, and 3 respectively.</a:t>
            </a:r>
            <a:endParaRPr kumimoji="0" lang="en-US" sz="1300" b="1"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graphicFrame>
        <p:nvGraphicFramePr>
          <p:cNvPr id="61" name="Chart 60">
            <a:extLst>
              <a:ext uri="{FF2B5EF4-FFF2-40B4-BE49-F238E27FC236}">
                <a16:creationId xmlns:a16="http://schemas.microsoft.com/office/drawing/2014/main" id="{4BCB8604-6F01-A122-C2BD-9E27DD838838}"/>
              </a:ext>
            </a:extLst>
          </p:cNvPr>
          <p:cNvGraphicFramePr>
            <a:graphicFrameLocks/>
          </p:cNvGraphicFramePr>
          <p:nvPr>
            <p:extLst>
              <p:ext uri="{D42A27DB-BD31-4B8C-83A1-F6EECF244321}">
                <p14:modId xmlns:p14="http://schemas.microsoft.com/office/powerpoint/2010/main" val="4231769569"/>
              </p:ext>
            </p:extLst>
          </p:nvPr>
        </p:nvGraphicFramePr>
        <p:xfrm>
          <a:off x="154191" y="3635143"/>
          <a:ext cx="3981874" cy="273706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2" name="Chart 61">
            <a:extLst>
              <a:ext uri="{FF2B5EF4-FFF2-40B4-BE49-F238E27FC236}">
                <a16:creationId xmlns:a16="http://schemas.microsoft.com/office/drawing/2014/main" id="{3A79EF43-0C46-2BEA-29CB-0E156687A86F}"/>
              </a:ext>
            </a:extLst>
          </p:cNvPr>
          <p:cNvGraphicFramePr>
            <a:graphicFrameLocks/>
          </p:cNvGraphicFramePr>
          <p:nvPr>
            <p:extLst>
              <p:ext uri="{D42A27DB-BD31-4B8C-83A1-F6EECF244321}">
                <p14:modId xmlns:p14="http://schemas.microsoft.com/office/powerpoint/2010/main" val="4170082607"/>
              </p:ext>
            </p:extLst>
          </p:nvPr>
        </p:nvGraphicFramePr>
        <p:xfrm>
          <a:off x="3958830" y="3635143"/>
          <a:ext cx="3789772" cy="262997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3" name="Chart 62">
            <a:extLst>
              <a:ext uri="{FF2B5EF4-FFF2-40B4-BE49-F238E27FC236}">
                <a16:creationId xmlns:a16="http://schemas.microsoft.com/office/drawing/2014/main" id="{5F7AE58D-8C7B-AC07-032D-FBB7648BA2C2}"/>
              </a:ext>
            </a:extLst>
          </p:cNvPr>
          <p:cNvGraphicFramePr>
            <a:graphicFrameLocks/>
          </p:cNvGraphicFramePr>
          <p:nvPr>
            <p:extLst>
              <p:ext uri="{D42A27DB-BD31-4B8C-83A1-F6EECF244321}">
                <p14:modId xmlns:p14="http://schemas.microsoft.com/office/powerpoint/2010/main" val="3439888401"/>
              </p:ext>
            </p:extLst>
          </p:nvPr>
        </p:nvGraphicFramePr>
        <p:xfrm>
          <a:off x="7923869" y="3635144"/>
          <a:ext cx="3886180" cy="247559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283681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1832EE2F-285A-EB4A-5FFA-C71E748AB315}"/>
              </a:ext>
            </a:extLst>
          </p:cNvPr>
          <p:cNvSpPr/>
          <p:nvPr/>
        </p:nvSpPr>
        <p:spPr>
          <a:xfrm rot="2835731">
            <a:off x="-975751" y="4173259"/>
            <a:ext cx="3280630" cy="3783900"/>
          </a:xfrm>
          <a:prstGeom prst="rect">
            <a:avLst/>
          </a:prstGeom>
          <a:gradFill flip="none" rotWithShape="1">
            <a:gsLst>
              <a:gs pos="0">
                <a:srgbClr val="31BCA5">
                  <a:tint val="66000"/>
                  <a:satMod val="160000"/>
                </a:srgbClr>
              </a:gs>
              <a:gs pos="50000">
                <a:srgbClr val="31BCA5">
                  <a:tint val="44500"/>
                  <a:satMod val="160000"/>
                </a:srgbClr>
              </a:gs>
              <a:gs pos="100000">
                <a:srgbClr val="31BCA5">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Picture 2" descr="Imperial College Business School - MBA programs">
            <a:extLst>
              <a:ext uri="{FF2B5EF4-FFF2-40B4-BE49-F238E27FC236}">
                <a16:creationId xmlns:a16="http://schemas.microsoft.com/office/drawing/2014/main" id="{36E9FD5D-7D10-1F73-1819-431C12DCAD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404" y="439332"/>
            <a:ext cx="1369944" cy="5545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98B6260-D982-6DD1-5F5E-1A4047A490CE}"/>
              </a:ext>
            </a:extLst>
          </p:cNvPr>
          <p:cNvSpPr txBox="1"/>
          <p:nvPr/>
        </p:nvSpPr>
        <p:spPr>
          <a:xfrm>
            <a:off x="1739348" y="485789"/>
            <a:ext cx="9491869" cy="461665"/>
          </a:xfrm>
          <a:prstGeom prst="rect">
            <a:avLst/>
          </a:prstGeom>
          <a:noFill/>
        </p:spPr>
        <p:txBody>
          <a:bodyPr wrap="square">
            <a:spAutoFit/>
          </a:bodyPr>
          <a:lstStyle/>
          <a:p>
            <a:r>
              <a:rPr lang="en-US" sz="1200" dirty="0">
                <a:latin typeface="Bahnschrift" panose="020B0502040204020203" pitchFamily="34" charset="0"/>
              </a:rPr>
              <a:t>Compare the financing options presented to Aaron Krause in the video. Projecting the business in the future and depending on the possible scenarios (‘back of the envelope’ projections), what are the pros and cons of each offer, for Aaron and for the investor?</a:t>
            </a:r>
          </a:p>
        </p:txBody>
      </p:sp>
      <p:sp>
        <p:nvSpPr>
          <p:cNvPr id="8" name="TextBox 7">
            <a:extLst>
              <a:ext uri="{FF2B5EF4-FFF2-40B4-BE49-F238E27FC236}">
                <a16:creationId xmlns:a16="http://schemas.microsoft.com/office/drawing/2014/main" id="{28A39BBC-0395-79C4-8581-17784B7C94E5}"/>
              </a:ext>
            </a:extLst>
          </p:cNvPr>
          <p:cNvSpPr txBox="1"/>
          <p:nvPr/>
        </p:nvSpPr>
        <p:spPr>
          <a:xfrm>
            <a:off x="205537" y="1040370"/>
            <a:ext cx="7017488" cy="6924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dirty="0">
                <a:solidFill>
                  <a:prstClr val="black"/>
                </a:solidFill>
                <a:latin typeface="Bahnschrift" panose="020B0502040204020203" pitchFamily="34" charset="0"/>
              </a:rPr>
              <a:t>Analysis of offers from Krause’s perspective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00" b="1"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00" b="1"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graphicFrame>
        <p:nvGraphicFramePr>
          <p:cNvPr id="9" name="Table 8">
            <a:extLst>
              <a:ext uri="{FF2B5EF4-FFF2-40B4-BE49-F238E27FC236}">
                <a16:creationId xmlns:a16="http://schemas.microsoft.com/office/drawing/2014/main" id="{4B5A5577-EF85-20E3-520A-8297EE6E485E}"/>
              </a:ext>
            </a:extLst>
          </p:cNvPr>
          <p:cNvGraphicFramePr>
            <a:graphicFrameLocks noGrp="1"/>
          </p:cNvGraphicFramePr>
          <p:nvPr>
            <p:extLst>
              <p:ext uri="{D42A27DB-BD31-4B8C-83A1-F6EECF244321}">
                <p14:modId xmlns:p14="http://schemas.microsoft.com/office/powerpoint/2010/main" val="4275178184"/>
              </p:ext>
            </p:extLst>
          </p:nvPr>
        </p:nvGraphicFramePr>
        <p:xfrm>
          <a:off x="284343" y="1386618"/>
          <a:ext cx="11188188" cy="5308600"/>
        </p:xfrm>
        <a:graphic>
          <a:graphicData uri="http://schemas.openxmlformats.org/drawingml/2006/table">
            <a:tbl>
              <a:tblPr firstRow="1" bandRow="1">
                <a:tableStyleId>{5C22544A-7EE6-4342-B048-85BDC9FD1C3A}</a:tableStyleId>
              </a:tblPr>
              <a:tblGrid>
                <a:gridCol w="1053209">
                  <a:extLst>
                    <a:ext uri="{9D8B030D-6E8A-4147-A177-3AD203B41FA5}">
                      <a16:colId xmlns:a16="http://schemas.microsoft.com/office/drawing/2014/main" val="419727266"/>
                    </a:ext>
                  </a:extLst>
                </a:gridCol>
                <a:gridCol w="3489719">
                  <a:extLst>
                    <a:ext uri="{9D8B030D-6E8A-4147-A177-3AD203B41FA5}">
                      <a16:colId xmlns:a16="http://schemas.microsoft.com/office/drawing/2014/main" val="1567841458"/>
                    </a:ext>
                  </a:extLst>
                </a:gridCol>
                <a:gridCol w="3848213">
                  <a:extLst>
                    <a:ext uri="{9D8B030D-6E8A-4147-A177-3AD203B41FA5}">
                      <a16:colId xmlns:a16="http://schemas.microsoft.com/office/drawing/2014/main" val="2383804646"/>
                    </a:ext>
                  </a:extLst>
                </a:gridCol>
                <a:gridCol w="2797047">
                  <a:extLst>
                    <a:ext uri="{9D8B030D-6E8A-4147-A177-3AD203B41FA5}">
                      <a16:colId xmlns:a16="http://schemas.microsoft.com/office/drawing/2014/main" val="3234088800"/>
                    </a:ext>
                  </a:extLst>
                </a:gridCol>
              </a:tblGrid>
              <a:tr h="370840">
                <a:tc>
                  <a:txBody>
                    <a:bodyPr/>
                    <a:lstStyle/>
                    <a:p>
                      <a:endParaRPr lang="en-US" sz="1400" dirty="0">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1BCA5"/>
                    </a:solidFill>
                  </a:tcPr>
                </a:tc>
                <a:tc>
                  <a:txBody>
                    <a:bodyPr/>
                    <a:lstStyle/>
                    <a:p>
                      <a:r>
                        <a:rPr lang="en-US" sz="1400" dirty="0">
                          <a:latin typeface="Bahnschrift" panose="020B0502040204020203" pitchFamily="34" charset="0"/>
                        </a:rPr>
                        <a:t>Kevin O’Leary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1BCA5"/>
                    </a:solidFill>
                  </a:tcPr>
                </a:tc>
                <a:tc>
                  <a:txBody>
                    <a:bodyPr/>
                    <a:lstStyle/>
                    <a:p>
                      <a:r>
                        <a:rPr lang="en-US" sz="1400" dirty="0">
                          <a:latin typeface="Bahnschrift" panose="020B0502040204020203" pitchFamily="34" charset="0"/>
                        </a:rPr>
                        <a:t>Lori Greiner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1BCA5"/>
                    </a:solidFill>
                  </a:tcPr>
                </a:tc>
                <a:tc>
                  <a:txBody>
                    <a:bodyPr/>
                    <a:lstStyle/>
                    <a:p>
                      <a:r>
                        <a:rPr lang="en-US" sz="1400" dirty="0">
                          <a:latin typeface="Bahnschrift" panose="020B0502040204020203" pitchFamily="34" charset="0"/>
                        </a:rPr>
                        <a:t>Daymond John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1BCA5"/>
                    </a:solidFill>
                  </a:tcPr>
                </a:tc>
                <a:extLst>
                  <a:ext uri="{0D108BD9-81ED-4DB2-BD59-A6C34878D82A}">
                    <a16:rowId xmlns:a16="http://schemas.microsoft.com/office/drawing/2014/main" val="214367859"/>
                  </a:ext>
                </a:extLst>
              </a:tr>
              <a:tr h="370840">
                <a:tc>
                  <a:txBody>
                    <a:bodyPr/>
                    <a:lstStyle/>
                    <a:p>
                      <a:r>
                        <a:rPr lang="en-US" sz="1400" b="1" dirty="0">
                          <a:latin typeface="Bahnschrift" panose="020B0502040204020203" pitchFamily="34" charset="0"/>
                        </a:rPr>
                        <a:t>Pros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dirty="0">
                          <a:latin typeface="Bahnschrift" panose="020B0502040204020203" pitchFamily="34" charset="0"/>
                        </a:rPr>
                        <a:t>The main incentive to accept this offer is that Aaron Krause, the founder of Scrub Daddy, would keep full ownership of the company. In addition, it would require the lowest pay-out amount from each of the offers as $.075 cents would only comprise roughly 2.7% of the price per unit of the product.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dirty="0">
                          <a:latin typeface="Bahnschrift" panose="020B0502040204020203" pitchFamily="34" charset="0"/>
                        </a:rPr>
                        <a:t>This offer would double the founder’s initial investment request while providing key connections in the sector to promote the product. From the start, it seemed obvious that Lori was focused on long-term growth as her final offer of $200,000 for a product that, until then, had generated only $100,000 in revenues seemed quite risky. In short, her offer would provide:</a:t>
                      </a:r>
                    </a:p>
                    <a:p>
                      <a:pPr marL="285750" indent="-285750">
                        <a:buFont typeface="Arial" panose="020B0604020202020204" pitchFamily="34" charset="0"/>
                        <a:buChar char="•"/>
                      </a:pPr>
                      <a:r>
                        <a:rPr lang="en-US" sz="1300" dirty="0">
                          <a:latin typeface="Bahnschrift" panose="020B0502040204020203" pitchFamily="34" charset="0"/>
                        </a:rPr>
                        <a:t>$200,000 investment</a:t>
                      </a:r>
                    </a:p>
                    <a:p>
                      <a:pPr marL="285750" indent="-285750">
                        <a:buFont typeface="Arial" panose="020B0604020202020204" pitchFamily="34" charset="0"/>
                        <a:buChar char="•"/>
                      </a:pPr>
                      <a:r>
                        <a:rPr lang="en-US" sz="1300" dirty="0">
                          <a:latin typeface="Bahnschrift" panose="020B0502040204020203" pitchFamily="34" charset="0"/>
                        </a:rPr>
                        <a:t>Brand awareness</a:t>
                      </a:r>
                    </a:p>
                    <a:p>
                      <a:pPr marL="285750" indent="-285750">
                        <a:buFont typeface="Arial" panose="020B0604020202020204" pitchFamily="34" charset="0"/>
                        <a:buChar char="•"/>
                      </a:pPr>
                      <a:r>
                        <a:rPr lang="en-US" sz="1300" dirty="0">
                          <a:latin typeface="Bahnschrift" panose="020B0502040204020203" pitchFamily="34" charset="0"/>
                        </a:rPr>
                        <a:t>Expertise and guidance</a:t>
                      </a:r>
                    </a:p>
                    <a:p>
                      <a:pPr marL="285750" indent="-285750">
                        <a:buFont typeface="Arial" panose="020B0604020202020204" pitchFamily="34" charset="0"/>
                        <a:buChar char="•"/>
                      </a:pPr>
                      <a:r>
                        <a:rPr lang="en-US" sz="1300" dirty="0">
                          <a:latin typeface="Bahnschrift" panose="020B0502040204020203" pitchFamily="34" charset="0"/>
                        </a:rPr>
                        <a:t>Distribution and marketing contacts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dirty="0">
                          <a:latin typeface="Bahnschrift" panose="020B0502040204020203" pitchFamily="34" charset="0"/>
                        </a:rPr>
                        <a:t>Similar to Lori’s offer but without the commitment to help the company have access to key retailers and distributors. This could be an interesting offer if Krause were looking for a hands-off-approach investor.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14905977"/>
                  </a:ext>
                </a:extLst>
              </a:tr>
              <a:tr h="0">
                <a:tc>
                  <a:txBody>
                    <a:bodyPr/>
                    <a:lstStyle/>
                    <a:p>
                      <a:r>
                        <a:rPr lang="en-US" sz="1400" b="1" dirty="0">
                          <a:latin typeface="Bahnschrift" panose="020B0502040204020203" pitchFamily="34" charset="0"/>
                        </a:rPr>
                        <a:t>Cons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dirty="0">
                          <a:latin typeface="Bahnschrift" panose="020B0502040204020203" pitchFamily="34" charset="0"/>
                        </a:rPr>
                        <a:t>The main drawback from this offer is that it would add a steep increase to the fixed costs of the product, specially during the repayment of the loan. Although the gross margin of the product is quite high, $1.8 per unit or 180%, with the added fixed costs, the margin would go down by roughly 25%. This could hamper the company’s ability to remain competitive and use the extra revenue to reinvest during the company’s crucial growth period.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dirty="0">
                          <a:latin typeface="Bahnschrift" panose="020B0502040204020203" pitchFamily="34" charset="0"/>
                        </a:rPr>
                        <a:t>The main drawback from this offer is that Krause would have to give up a significant amount of equity to have access to the $200,000 investment. 20% would be double the amount he was willing to offer, which would result in large pay-out amounts from all the profits generated by the company. Also, there could be pressure for rapid growth and potential pressure to change the company’s strategy. Thus, it would be important for Krause to consider the level of involvement that Lori will have in the company’s future.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dirty="0">
                          <a:latin typeface="Bahnschrift" panose="020B0502040204020203" pitchFamily="34" charset="0"/>
                        </a:rPr>
                        <a:t>This would be the worst offer out of the three options as it would not match Lori’s $200,000 investment and would require Krause to give up 25% of the company’s equity. This would result in very large pay-out amounts from the profits generated by the company.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2876980"/>
                  </a:ext>
                </a:extLst>
              </a:tr>
            </a:tbl>
          </a:graphicData>
        </a:graphic>
      </p:graphicFrame>
    </p:spTree>
    <p:extLst>
      <p:ext uri="{BB962C8B-B14F-4D97-AF65-F5344CB8AC3E}">
        <p14:creationId xmlns:p14="http://schemas.microsoft.com/office/powerpoint/2010/main" val="907296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E433F1-F95C-C2BE-10E8-3D9452ADEFA0}"/>
              </a:ext>
            </a:extLst>
          </p:cNvPr>
          <p:cNvSpPr/>
          <p:nvPr/>
        </p:nvSpPr>
        <p:spPr>
          <a:xfrm rot="2835731">
            <a:off x="-893072" y="4276072"/>
            <a:ext cx="3280630" cy="3783900"/>
          </a:xfrm>
          <a:prstGeom prst="rect">
            <a:avLst/>
          </a:prstGeom>
          <a:gradFill flip="none" rotWithShape="1">
            <a:gsLst>
              <a:gs pos="0">
                <a:srgbClr val="31BCA5">
                  <a:tint val="66000"/>
                  <a:satMod val="160000"/>
                </a:srgbClr>
              </a:gs>
              <a:gs pos="50000">
                <a:srgbClr val="31BCA5">
                  <a:tint val="44500"/>
                  <a:satMod val="160000"/>
                </a:srgbClr>
              </a:gs>
              <a:gs pos="100000">
                <a:srgbClr val="31BCA5">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2" descr="Imperial College Business School - MBA programs">
            <a:extLst>
              <a:ext uri="{FF2B5EF4-FFF2-40B4-BE49-F238E27FC236}">
                <a16:creationId xmlns:a16="http://schemas.microsoft.com/office/drawing/2014/main" id="{76126947-8081-3C9B-01F0-1822F5A041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72" y="375128"/>
            <a:ext cx="1369944" cy="554581"/>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68E09B0D-B221-C14A-67F7-1566241C9142}"/>
              </a:ext>
            </a:extLst>
          </p:cNvPr>
          <p:cNvGrpSpPr/>
          <p:nvPr/>
        </p:nvGrpSpPr>
        <p:grpSpPr>
          <a:xfrm>
            <a:off x="348139" y="982617"/>
            <a:ext cx="6599031" cy="5052423"/>
            <a:chOff x="494727" y="1899095"/>
            <a:chExt cx="6599031" cy="5052423"/>
          </a:xfrm>
        </p:grpSpPr>
        <p:grpSp>
          <p:nvGrpSpPr>
            <p:cNvPr id="21" name="Group 20">
              <a:extLst>
                <a:ext uri="{FF2B5EF4-FFF2-40B4-BE49-F238E27FC236}">
                  <a16:creationId xmlns:a16="http://schemas.microsoft.com/office/drawing/2014/main" id="{61205E11-766B-AE6A-BB23-E4396E6992DD}"/>
                </a:ext>
              </a:extLst>
            </p:cNvPr>
            <p:cNvGrpSpPr/>
            <p:nvPr/>
          </p:nvGrpSpPr>
          <p:grpSpPr>
            <a:xfrm>
              <a:off x="494727" y="1899095"/>
              <a:ext cx="4400641" cy="5052423"/>
              <a:chOff x="484094" y="1086829"/>
              <a:chExt cx="4400641" cy="5052423"/>
            </a:xfrm>
          </p:grpSpPr>
          <p:sp>
            <p:nvSpPr>
              <p:cNvPr id="24" name="TextBox 23">
                <a:extLst>
                  <a:ext uri="{FF2B5EF4-FFF2-40B4-BE49-F238E27FC236}">
                    <a16:creationId xmlns:a16="http://schemas.microsoft.com/office/drawing/2014/main" id="{A7FE00EB-C6C0-3598-F255-5C02954684DA}"/>
                  </a:ext>
                </a:extLst>
              </p:cNvPr>
              <p:cNvSpPr txBox="1"/>
              <p:nvPr/>
            </p:nvSpPr>
            <p:spPr>
              <a:xfrm>
                <a:off x="484094" y="1086829"/>
                <a:ext cx="3983783" cy="292388"/>
              </a:xfrm>
              <a:prstGeom prst="rect">
                <a:avLst/>
              </a:prstGeom>
              <a:noFill/>
            </p:spPr>
            <p:txBody>
              <a:bodyPr wrap="none" rtlCol="0">
                <a:spAutoFit/>
              </a:bodyPr>
              <a:lstStyle/>
              <a:p>
                <a:r>
                  <a:rPr lang="en-US" sz="1300" b="1" dirty="0">
                    <a:latin typeface="Bahnschrift" panose="020B0502040204020203" pitchFamily="34" charset="0"/>
                  </a:rPr>
                  <a:t>Analysis of offers from each investor’s perspective</a:t>
                </a:r>
              </a:p>
            </p:txBody>
          </p:sp>
          <p:grpSp>
            <p:nvGrpSpPr>
              <p:cNvPr id="25" name="Group 24">
                <a:extLst>
                  <a:ext uri="{FF2B5EF4-FFF2-40B4-BE49-F238E27FC236}">
                    <a16:creationId xmlns:a16="http://schemas.microsoft.com/office/drawing/2014/main" id="{0E92FA3F-26BA-11B7-69D4-E5AED139723C}"/>
                  </a:ext>
                </a:extLst>
              </p:cNvPr>
              <p:cNvGrpSpPr/>
              <p:nvPr/>
            </p:nvGrpSpPr>
            <p:grpSpPr>
              <a:xfrm>
                <a:off x="587462" y="1550700"/>
                <a:ext cx="4297273" cy="4588552"/>
                <a:chOff x="602064" y="2570807"/>
                <a:chExt cx="4220816" cy="4858316"/>
              </a:xfrm>
            </p:grpSpPr>
            <p:sp>
              <p:nvSpPr>
                <p:cNvPr id="27" name="Rectangle 26">
                  <a:extLst>
                    <a:ext uri="{FF2B5EF4-FFF2-40B4-BE49-F238E27FC236}">
                      <a16:creationId xmlns:a16="http://schemas.microsoft.com/office/drawing/2014/main" id="{CBD558C5-98EF-3889-56BC-D7B798872124}"/>
                    </a:ext>
                  </a:extLst>
                </p:cNvPr>
                <p:cNvSpPr/>
                <p:nvPr/>
              </p:nvSpPr>
              <p:spPr>
                <a:xfrm>
                  <a:off x="2659462" y="2570807"/>
                  <a:ext cx="2159278" cy="512489"/>
                </a:xfrm>
                <a:prstGeom prst="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Bahnschrift" panose="020B0502040204020203" pitchFamily="34" charset="0"/>
                    </a:rPr>
                    <a:t>Lori Greiner</a:t>
                  </a:r>
                </a:p>
              </p:txBody>
            </p:sp>
            <p:sp>
              <p:nvSpPr>
                <p:cNvPr id="28" name="Rectangle 27">
                  <a:extLst>
                    <a:ext uri="{FF2B5EF4-FFF2-40B4-BE49-F238E27FC236}">
                      <a16:creationId xmlns:a16="http://schemas.microsoft.com/office/drawing/2014/main" id="{5779DDBC-EB39-FCC3-AB8E-DE7C6517CD56}"/>
                    </a:ext>
                  </a:extLst>
                </p:cNvPr>
                <p:cNvSpPr/>
                <p:nvPr/>
              </p:nvSpPr>
              <p:spPr>
                <a:xfrm>
                  <a:off x="602064" y="2570808"/>
                  <a:ext cx="1910801" cy="512489"/>
                </a:xfrm>
                <a:prstGeom prst="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Bahnschrift" panose="020B0502040204020203" pitchFamily="34" charset="0"/>
                    </a:rPr>
                    <a:t>Kevin O’Leary</a:t>
                  </a:r>
                </a:p>
              </p:txBody>
            </p:sp>
            <p:sp>
              <p:nvSpPr>
                <p:cNvPr id="31" name="Rectangle 30">
                  <a:extLst>
                    <a:ext uri="{FF2B5EF4-FFF2-40B4-BE49-F238E27FC236}">
                      <a16:creationId xmlns:a16="http://schemas.microsoft.com/office/drawing/2014/main" id="{53265D1D-3B92-C5B8-A8D2-3D06E10AEFD1}"/>
                    </a:ext>
                  </a:extLst>
                </p:cNvPr>
                <p:cNvSpPr/>
                <p:nvPr/>
              </p:nvSpPr>
              <p:spPr>
                <a:xfrm>
                  <a:off x="602064" y="3202911"/>
                  <a:ext cx="1954697" cy="4226212"/>
                </a:xfrm>
                <a:prstGeom prst="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Bahnschrift" panose="020B0502040204020203" pitchFamily="34" charset="0"/>
                    </a:rPr>
                    <a:t>Pros: The investment would be repaid with royalties. In simple terms, the $100,000 investment would be repaid with the revenues, not the profits, lowering the risk of non-payment. Also, royalties would guarantee payments for as long as the company is in existence.  </a:t>
                  </a:r>
                </a:p>
                <a:p>
                  <a:endParaRPr lang="en-US" sz="1200" dirty="0">
                    <a:latin typeface="Bahnschrift" panose="020B0502040204020203" pitchFamily="34" charset="0"/>
                  </a:endParaRPr>
                </a:p>
                <a:p>
                  <a:r>
                    <a:rPr lang="en-US" sz="1200" dirty="0">
                      <a:latin typeface="Bahnschrift" panose="020B0502040204020203" pitchFamily="34" charset="0"/>
                    </a:rPr>
                    <a:t>Cons: No access to equity and lower payouts. In addition, O’Leary would not have the ability to have a say in the company’s decisions as he would have no ownership. </a:t>
                  </a:r>
                </a:p>
              </p:txBody>
            </p:sp>
            <p:sp>
              <p:nvSpPr>
                <p:cNvPr id="32" name="Rectangle 31">
                  <a:extLst>
                    <a:ext uri="{FF2B5EF4-FFF2-40B4-BE49-F238E27FC236}">
                      <a16:creationId xmlns:a16="http://schemas.microsoft.com/office/drawing/2014/main" id="{E033FE94-0C14-87A3-F4EB-CF59BF0543A8}"/>
                    </a:ext>
                  </a:extLst>
                </p:cNvPr>
                <p:cNvSpPr/>
                <p:nvPr/>
              </p:nvSpPr>
              <p:spPr>
                <a:xfrm>
                  <a:off x="2663602" y="3202913"/>
                  <a:ext cx="2159278" cy="4226208"/>
                </a:xfrm>
                <a:prstGeom prst="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Bahnschrift" panose="020B0502040204020203" pitchFamily="34" charset="0"/>
                    </a:rPr>
                    <a:t>Pros: Lori would gain access to 20% of the company. This would not only provide her with a significant share of the profits but would also allow her to have significant input on the company’s decisions. </a:t>
                  </a:r>
                </a:p>
                <a:p>
                  <a:endParaRPr lang="en-US" sz="1200" dirty="0">
                    <a:latin typeface="Bahnschrift" panose="020B0502040204020203" pitchFamily="34" charset="0"/>
                  </a:endParaRPr>
                </a:p>
                <a:p>
                  <a:r>
                    <a:rPr lang="en-US" sz="1200" dirty="0">
                      <a:latin typeface="Bahnschrift" panose="020B0502040204020203" pitchFamily="34" charset="0"/>
                    </a:rPr>
                    <a:t>Cons: Lori would have a higher risk since she would not see her investment repaid until the company begins to post profits or finds an exit to liquidate her investment.</a:t>
                  </a:r>
                </a:p>
              </p:txBody>
            </p:sp>
          </p:grpSp>
        </p:grpSp>
        <p:sp>
          <p:nvSpPr>
            <p:cNvPr id="22" name="Rectangle 21">
              <a:extLst>
                <a:ext uri="{FF2B5EF4-FFF2-40B4-BE49-F238E27FC236}">
                  <a16:creationId xmlns:a16="http://schemas.microsoft.com/office/drawing/2014/main" id="{FFD40393-5BEE-8118-88D5-94E9FF65FB7E}"/>
                </a:ext>
              </a:extLst>
            </p:cNvPr>
            <p:cNvSpPr/>
            <p:nvPr/>
          </p:nvSpPr>
          <p:spPr>
            <a:xfrm>
              <a:off x="5004144" y="2959974"/>
              <a:ext cx="2089614" cy="3991543"/>
            </a:xfrm>
            <a:prstGeom prst="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Bahnschrift" panose="020B0502040204020203" pitchFamily="34" charset="0"/>
                </a:rPr>
                <a:t>Pros: Same as Lori, but with even a more significant share of the equity.</a:t>
              </a:r>
            </a:p>
            <a:p>
              <a:endParaRPr lang="en-US" sz="1200" dirty="0">
                <a:latin typeface="Bahnschrift" panose="020B0502040204020203" pitchFamily="34" charset="0"/>
              </a:endParaRPr>
            </a:p>
            <a:p>
              <a:r>
                <a:rPr lang="en-US" sz="1200" dirty="0">
                  <a:latin typeface="Bahnschrift" panose="020B0502040204020203" pitchFamily="34" charset="0"/>
                </a:rPr>
                <a:t>Cons: Higher risk as the return on his investment is tied to the company’s profits. Were the company to become insolvent, he would lose his investment.</a:t>
              </a:r>
            </a:p>
            <a:p>
              <a:endParaRPr lang="en-US" sz="1200" dirty="0">
                <a:latin typeface="Bahnschrift" panose="020B0502040204020203" pitchFamily="34" charset="0"/>
              </a:endParaRPr>
            </a:p>
            <a:p>
              <a:endParaRPr lang="en-US" sz="1200" dirty="0">
                <a:latin typeface="Bahnschrift" panose="020B0502040204020203" pitchFamily="34" charset="0"/>
              </a:endParaRPr>
            </a:p>
          </p:txBody>
        </p:sp>
        <p:sp>
          <p:nvSpPr>
            <p:cNvPr id="23" name="Rectangle 22">
              <a:extLst>
                <a:ext uri="{FF2B5EF4-FFF2-40B4-BE49-F238E27FC236}">
                  <a16:creationId xmlns:a16="http://schemas.microsoft.com/office/drawing/2014/main" id="{F399ABF0-E793-FCC8-7901-B12DA49C6516}"/>
                </a:ext>
              </a:extLst>
            </p:cNvPr>
            <p:cNvSpPr/>
            <p:nvPr/>
          </p:nvSpPr>
          <p:spPr>
            <a:xfrm>
              <a:off x="5004144" y="2362966"/>
              <a:ext cx="2089614" cy="484032"/>
            </a:xfrm>
            <a:prstGeom prst="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Bahnschrift" panose="020B0502040204020203" pitchFamily="34" charset="0"/>
                </a:rPr>
                <a:t>Daymond John</a:t>
              </a:r>
            </a:p>
          </p:txBody>
        </p:sp>
      </p:grpSp>
      <p:sp>
        <p:nvSpPr>
          <p:cNvPr id="34" name="TextBox 33">
            <a:extLst>
              <a:ext uri="{FF2B5EF4-FFF2-40B4-BE49-F238E27FC236}">
                <a16:creationId xmlns:a16="http://schemas.microsoft.com/office/drawing/2014/main" id="{8A064339-3655-B238-9093-B920571D0192}"/>
              </a:ext>
            </a:extLst>
          </p:cNvPr>
          <p:cNvSpPr txBox="1"/>
          <p:nvPr/>
        </p:nvSpPr>
        <p:spPr>
          <a:xfrm>
            <a:off x="1739348" y="421585"/>
            <a:ext cx="9491869" cy="461665"/>
          </a:xfrm>
          <a:prstGeom prst="rect">
            <a:avLst/>
          </a:prstGeom>
          <a:noFill/>
        </p:spPr>
        <p:txBody>
          <a:bodyPr wrap="square">
            <a:spAutoFit/>
          </a:bodyPr>
          <a:lstStyle/>
          <a:p>
            <a:r>
              <a:rPr lang="en-US" sz="1200" dirty="0">
                <a:latin typeface="Bahnschrift" panose="020B0502040204020203" pitchFamily="34" charset="0"/>
              </a:rPr>
              <a:t>Compare the financing options presented to Aaron Krause in the video. Projecting the business in the future and depending on the possible scenarios (‘back of the envelope’ projections), what are the pros and cons of each offer, for Aaron and for the investor?</a:t>
            </a:r>
          </a:p>
        </p:txBody>
      </p:sp>
      <p:pic>
        <p:nvPicPr>
          <p:cNvPr id="36" name="Graphic 35" descr="Information outline">
            <a:extLst>
              <a:ext uri="{FF2B5EF4-FFF2-40B4-BE49-F238E27FC236}">
                <a16:creationId xmlns:a16="http://schemas.microsoft.com/office/drawing/2014/main" id="{5632CC59-30B8-78B9-DFA0-991CFFD8F1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68656" y="1409723"/>
            <a:ext cx="557561" cy="557561"/>
          </a:xfrm>
          <a:prstGeom prst="rect">
            <a:avLst/>
          </a:prstGeom>
        </p:spPr>
      </p:pic>
      <p:sp>
        <p:nvSpPr>
          <p:cNvPr id="37" name="TextBox 36">
            <a:extLst>
              <a:ext uri="{FF2B5EF4-FFF2-40B4-BE49-F238E27FC236}">
                <a16:creationId xmlns:a16="http://schemas.microsoft.com/office/drawing/2014/main" id="{9A6C2EE8-9792-2AA1-CD77-0269DB2C24FE}"/>
              </a:ext>
            </a:extLst>
          </p:cNvPr>
          <p:cNvSpPr txBox="1"/>
          <p:nvPr/>
        </p:nvSpPr>
        <p:spPr>
          <a:xfrm>
            <a:off x="7322157" y="2043494"/>
            <a:ext cx="3909060" cy="3693319"/>
          </a:xfrm>
          <a:prstGeom prst="rect">
            <a:avLst/>
          </a:prstGeom>
          <a:noFill/>
          <a:ln>
            <a:solidFill>
              <a:schemeClr val="tx1"/>
            </a:solidFill>
          </a:ln>
        </p:spPr>
        <p:txBody>
          <a:bodyPr wrap="square" rtlCol="0">
            <a:spAutoFit/>
          </a:bodyPr>
          <a:lstStyle/>
          <a:p>
            <a:r>
              <a:rPr lang="en-US" sz="1300" dirty="0">
                <a:latin typeface="Bahnschrift" panose="020B0502040204020203" pitchFamily="34" charset="0"/>
              </a:rPr>
              <a:t>From the offers made to Krause, it becomes clear why he chose Lori to invest in the company. Not only would she bring double the amount he had requested, but also, she would bring expertise and guidance to the company. In addition, her equity offer was lower than Daymond’s, who eventually withdrew from the bidding war. While O’Leary’s offer may be appealing as it doesn’t relinquish equity of the company, having to repay royalties can create difficulties for the company to draw new investors in the future . Also, as the company grows, the royalty pay-outs will have an impact on the company’s ROE, potentially decreasing the company’s valuation as the amount of retained earnings decrease. (Shafqat 2021) For a company like Scrub Daddy, this could hamper its ability to obtain funding in future rounds of investment. </a:t>
            </a:r>
          </a:p>
        </p:txBody>
      </p:sp>
    </p:spTree>
    <p:extLst>
      <p:ext uri="{BB962C8B-B14F-4D97-AF65-F5344CB8AC3E}">
        <p14:creationId xmlns:p14="http://schemas.microsoft.com/office/powerpoint/2010/main" val="3907595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E433F1-F95C-C2BE-10E8-3D9452ADEFA0}"/>
              </a:ext>
            </a:extLst>
          </p:cNvPr>
          <p:cNvSpPr/>
          <p:nvPr/>
        </p:nvSpPr>
        <p:spPr>
          <a:xfrm rot="2835731">
            <a:off x="-893072" y="4276072"/>
            <a:ext cx="3280630" cy="3783900"/>
          </a:xfrm>
          <a:prstGeom prst="rect">
            <a:avLst/>
          </a:prstGeom>
          <a:gradFill flip="none" rotWithShape="1">
            <a:gsLst>
              <a:gs pos="0">
                <a:srgbClr val="31BCA5">
                  <a:tint val="66000"/>
                  <a:satMod val="160000"/>
                </a:srgbClr>
              </a:gs>
              <a:gs pos="50000">
                <a:srgbClr val="31BCA5">
                  <a:tint val="44500"/>
                  <a:satMod val="160000"/>
                </a:srgbClr>
              </a:gs>
              <a:gs pos="100000">
                <a:srgbClr val="31BCA5">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2" descr="Imperial College Business School - MBA programs">
            <a:extLst>
              <a:ext uri="{FF2B5EF4-FFF2-40B4-BE49-F238E27FC236}">
                <a16:creationId xmlns:a16="http://schemas.microsoft.com/office/drawing/2014/main" id="{76126947-8081-3C9B-01F0-1822F5A041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72" y="375128"/>
            <a:ext cx="1369944" cy="5545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E9ABA6A-8171-2DD9-E174-917EB25F6DE1}"/>
              </a:ext>
            </a:extLst>
          </p:cNvPr>
          <p:cNvSpPr txBox="1"/>
          <p:nvPr/>
        </p:nvSpPr>
        <p:spPr>
          <a:xfrm>
            <a:off x="1842716" y="456558"/>
            <a:ext cx="9312964" cy="461665"/>
          </a:xfrm>
          <a:prstGeom prst="rect">
            <a:avLst/>
          </a:prstGeom>
          <a:noFill/>
        </p:spPr>
        <p:txBody>
          <a:bodyPr wrap="square">
            <a:spAutoFit/>
          </a:bodyPr>
          <a:lstStyle/>
          <a:p>
            <a:r>
              <a:rPr lang="en-US" sz="1200" dirty="0">
                <a:latin typeface="Bahnschrift" panose="020B0502040204020203" pitchFamily="34" charset="0"/>
              </a:rPr>
              <a:t>If you had been a venture capitalist present that day, and assuming you would have wanted to compete for the investment, what could you have proposed to Aaron? Prepare a simple term sheet of your offer, a valuation of the business and a list of detailed exit options.</a:t>
            </a:r>
          </a:p>
        </p:txBody>
      </p:sp>
      <p:sp>
        <p:nvSpPr>
          <p:cNvPr id="5" name="TextBox 4">
            <a:extLst>
              <a:ext uri="{FF2B5EF4-FFF2-40B4-BE49-F238E27FC236}">
                <a16:creationId xmlns:a16="http://schemas.microsoft.com/office/drawing/2014/main" id="{FDCF3315-7661-FD6B-94C2-1D5BC15DD8A6}"/>
              </a:ext>
            </a:extLst>
          </p:cNvPr>
          <p:cNvSpPr txBox="1"/>
          <p:nvPr/>
        </p:nvSpPr>
        <p:spPr>
          <a:xfrm>
            <a:off x="747243" y="1294586"/>
            <a:ext cx="11208537" cy="3816429"/>
          </a:xfrm>
          <a:prstGeom prst="rect">
            <a:avLst/>
          </a:prstGeom>
          <a:noFill/>
        </p:spPr>
        <p:txBody>
          <a:bodyPr wrap="square" rtlCol="0">
            <a:spAutoFit/>
          </a:bodyPr>
          <a:lstStyle/>
          <a:p>
            <a:r>
              <a:rPr lang="en-US" sz="1400" dirty="0">
                <a:latin typeface="Bahnschrift" panose="020B0502040204020203" pitchFamily="34" charset="0"/>
              </a:rPr>
              <a:t>I would have offered the following terms:</a:t>
            </a:r>
          </a:p>
          <a:p>
            <a:endParaRPr lang="en-US" sz="1400" dirty="0">
              <a:latin typeface="Bahnschrift" panose="020B0502040204020203" pitchFamily="34" charset="0"/>
            </a:endParaRPr>
          </a:p>
          <a:p>
            <a:r>
              <a:rPr lang="en-US" sz="1400" b="1" dirty="0">
                <a:latin typeface="Bahnschrift" panose="020B0502040204020203" pitchFamily="34" charset="0"/>
              </a:rPr>
              <a:t>Economic terms of the deal</a:t>
            </a:r>
          </a:p>
          <a:p>
            <a:pPr marL="342900" indent="-342900">
              <a:buFont typeface="Arial" panose="020B0604020202020204" pitchFamily="34" charset="0"/>
              <a:buChar char="•"/>
            </a:pPr>
            <a:r>
              <a:rPr lang="en-US" sz="1400" dirty="0">
                <a:latin typeface="Bahnschrift" panose="020B0502040204020203" pitchFamily="34" charset="0"/>
              </a:rPr>
              <a:t>Investment amount of $150,000 at 15% resulting in a post-money valuation of $1,000,000 and pre-money valuation of $850,000. The dilution of existing shareholders would be 15%</a:t>
            </a:r>
          </a:p>
          <a:p>
            <a:pPr marL="342900" indent="-342900">
              <a:buFont typeface="Arial" panose="020B0604020202020204" pitchFamily="34" charset="0"/>
              <a:buChar char="•"/>
            </a:pPr>
            <a:r>
              <a:rPr lang="en-US" sz="1400" dirty="0">
                <a:latin typeface="Bahnschrift" panose="020B0502040204020203" pitchFamily="34" charset="0"/>
              </a:rPr>
              <a:t> Liquidation terms: 1x participating preference. (This could be negotiable to capped or non-participating)</a:t>
            </a:r>
          </a:p>
          <a:p>
            <a:pPr marL="342900" indent="-342900">
              <a:buFont typeface="Arial" panose="020B0604020202020204" pitchFamily="34" charset="0"/>
              <a:buChar char="•"/>
            </a:pPr>
            <a:r>
              <a:rPr lang="en-US" sz="1400" dirty="0">
                <a:latin typeface="Bahnschrift" panose="020B0502040204020203" pitchFamily="34" charset="0"/>
              </a:rPr>
              <a:t>Narrow-based weighted average anti-dilution clause.</a:t>
            </a:r>
          </a:p>
          <a:p>
            <a:r>
              <a:rPr lang="en-US" sz="1400" b="1" dirty="0">
                <a:latin typeface="Bahnschrift" panose="020B0502040204020203" pitchFamily="34" charset="0"/>
              </a:rPr>
              <a:t>Control and organization</a:t>
            </a:r>
          </a:p>
          <a:p>
            <a:pPr marL="285750" indent="-285750">
              <a:buFont typeface="Arial" panose="020B0604020202020204" pitchFamily="34" charset="0"/>
              <a:buChar char="•"/>
            </a:pPr>
            <a:r>
              <a:rPr lang="en-US" sz="1400" dirty="0">
                <a:latin typeface="Bahnschrift" panose="020B0502040204020203" pitchFamily="34" charset="0"/>
              </a:rPr>
              <a:t>Board structure of 4 to 7 members with a 2-1 structure.</a:t>
            </a:r>
          </a:p>
          <a:p>
            <a:pPr marL="285750" indent="-285750">
              <a:buFont typeface="Arial" panose="020B0604020202020204" pitchFamily="34" charset="0"/>
              <a:buChar char="•"/>
            </a:pPr>
            <a:r>
              <a:rPr lang="en-US" sz="1400" dirty="0">
                <a:latin typeface="Bahnschrift" panose="020B0502040204020203" pitchFamily="34" charset="0"/>
              </a:rPr>
              <a:t>Dividends of 6% non-cumulative</a:t>
            </a:r>
          </a:p>
          <a:p>
            <a:pPr marL="285750" indent="-285750">
              <a:buFont typeface="Arial" panose="020B0604020202020204" pitchFamily="34" charset="0"/>
              <a:buChar char="•"/>
            </a:pPr>
            <a:r>
              <a:rPr lang="en-US" sz="1400" dirty="0">
                <a:latin typeface="Bahnschrift" panose="020B0502040204020203" pitchFamily="34" charset="0"/>
              </a:rPr>
              <a:t>Voting rights equal to the number of common shares.</a:t>
            </a:r>
          </a:p>
          <a:p>
            <a:pPr marL="285750" indent="-285750">
              <a:buFont typeface="Arial" panose="020B0604020202020204" pitchFamily="34" charset="0"/>
              <a:buChar char="•"/>
            </a:pPr>
            <a:r>
              <a:rPr lang="en-US" sz="1400" dirty="0">
                <a:latin typeface="Bahnschrift" panose="020B0502040204020203" pitchFamily="34" charset="0"/>
              </a:rPr>
              <a:t>Tag-along rights</a:t>
            </a:r>
          </a:p>
          <a:p>
            <a:r>
              <a:rPr lang="en-US" sz="1400" b="1" dirty="0">
                <a:latin typeface="Bahnschrift" panose="020B0502040204020203" pitchFamily="34" charset="0"/>
              </a:rPr>
              <a:t>Exclusivity and cost terms</a:t>
            </a:r>
          </a:p>
          <a:p>
            <a:pPr marL="285750" indent="-285750">
              <a:buFont typeface="Arial" panose="020B0604020202020204" pitchFamily="34" charset="0"/>
              <a:buChar char="•"/>
            </a:pPr>
            <a:r>
              <a:rPr lang="en-US" sz="1400" dirty="0">
                <a:latin typeface="Bahnschrift" panose="020B0502040204020203" pitchFamily="34" charset="0"/>
              </a:rPr>
              <a:t>No shop clause valid for 30 days.</a:t>
            </a:r>
          </a:p>
          <a:p>
            <a:pPr marL="285750" indent="-285750">
              <a:buFont typeface="Arial" panose="020B0604020202020204" pitchFamily="34" charset="0"/>
              <a:buChar char="•"/>
            </a:pPr>
            <a:r>
              <a:rPr lang="en-US" sz="1400" dirty="0">
                <a:latin typeface="Bahnschrift" panose="020B0502040204020203" pitchFamily="34" charset="0"/>
              </a:rPr>
              <a:t>Reimbursement of all legal and fees if founders pull out of the deal up to $20,000.</a:t>
            </a:r>
          </a:p>
          <a:p>
            <a:pPr marL="285750" indent="-285750">
              <a:buFont typeface="Arial" panose="020B0604020202020204" pitchFamily="34" charset="0"/>
              <a:buChar char="•"/>
            </a:pPr>
            <a:r>
              <a:rPr lang="en-US" sz="1400" dirty="0">
                <a:latin typeface="Bahnschrift" panose="020B0502040204020203" pitchFamily="34" charset="0"/>
              </a:rPr>
              <a:t>ROFR (right of first refusal) clause.</a:t>
            </a:r>
            <a:endParaRPr lang="en-US" dirty="0"/>
          </a:p>
          <a:p>
            <a:endParaRPr lang="en-US" dirty="0"/>
          </a:p>
        </p:txBody>
      </p:sp>
      <p:sp>
        <p:nvSpPr>
          <p:cNvPr id="7" name="TextBox 6">
            <a:extLst>
              <a:ext uri="{FF2B5EF4-FFF2-40B4-BE49-F238E27FC236}">
                <a16:creationId xmlns:a16="http://schemas.microsoft.com/office/drawing/2014/main" id="{1D9AF1B4-C2E7-DBCB-1258-63B815A4A8BF}"/>
              </a:ext>
            </a:extLst>
          </p:cNvPr>
          <p:cNvSpPr txBox="1"/>
          <p:nvPr/>
        </p:nvSpPr>
        <p:spPr>
          <a:xfrm>
            <a:off x="1017270" y="5111015"/>
            <a:ext cx="2896947" cy="1200329"/>
          </a:xfrm>
          <a:prstGeom prst="rect">
            <a:avLst/>
          </a:prstGeom>
          <a:noFill/>
          <a:ln>
            <a:solidFill>
              <a:schemeClr val="tx1"/>
            </a:solidFill>
          </a:ln>
        </p:spPr>
        <p:txBody>
          <a:bodyPr wrap="none" rtlCol="0">
            <a:spAutoFit/>
          </a:bodyPr>
          <a:lstStyle/>
          <a:p>
            <a:pPr algn="ctr"/>
            <a:r>
              <a:rPr lang="en-US" sz="1600" b="1" dirty="0">
                <a:latin typeface="Bahnschrift" panose="020B0502040204020203" pitchFamily="34" charset="0"/>
              </a:rPr>
              <a:t>Valuation</a:t>
            </a:r>
          </a:p>
          <a:p>
            <a:r>
              <a:rPr lang="en-US" sz="1400" dirty="0">
                <a:latin typeface="Bahnschrift" panose="020B0502040204020203" pitchFamily="34" charset="0"/>
              </a:rPr>
              <a:t>Investment of $150,000 at 15%</a:t>
            </a:r>
          </a:p>
          <a:p>
            <a:r>
              <a:rPr lang="en-US" sz="1400" dirty="0">
                <a:latin typeface="Bahnschrift" panose="020B0502040204020203" pitchFamily="34" charset="0"/>
              </a:rPr>
              <a:t>Post-money Valuation: $1,000,000</a:t>
            </a:r>
          </a:p>
          <a:p>
            <a:r>
              <a:rPr lang="en-US" sz="1400" dirty="0">
                <a:latin typeface="Bahnschrift" panose="020B0502040204020203" pitchFamily="34" charset="0"/>
              </a:rPr>
              <a:t>Pre-money valuation: $850,000</a:t>
            </a:r>
          </a:p>
          <a:p>
            <a:r>
              <a:rPr lang="en-US" sz="1400" dirty="0">
                <a:latin typeface="Bahnschrift" panose="020B0502040204020203" pitchFamily="34" charset="0"/>
              </a:rPr>
              <a:t>Dilution of shareholders: 15%</a:t>
            </a:r>
          </a:p>
        </p:txBody>
      </p:sp>
    </p:spTree>
    <p:extLst>
      <p:ext uri="{BB962C8B-B14F-4D97-AF65-F5344CB8AC3E}">
        <p14:creationId xmlns:p14="http://schemas.microsoft.com/office/powerpoint/2010/main" val="1352110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E433F1-F95C-C2BE-10E8-3D9452ADEFA0}"/>
              </a:ext>
            </a:extLst>
          </p:cNvPr>
          <p:cNvSpPr/>
          <p:nvPr/>
        </p:nvSpPr>
        <p:spPr>
          <a:xfrm rot="2835731">
            <a:off x="-893072" y="4276072"/>
            <a:ext cx="3280630" cy="3783900"/>
          </a:xfrm>
          <a:prstGeom prst="rect">
            <a:avLst/>
          </a:prstGeom>
          <a:gradFill flip="none" rotWithShape="1">
            <a:gsLst>
              <a:gs pos="0">
                <a:srgbClr val="31BCA5">
                  <a:tint val="66000"/>
                  <a:satMod val="160000"/>
                </a:srgbClr>
              </a:gs>
              <a:gs pos="50000">
                <a:srgbClr val="31BCA5">
                  <a:tint val="44500"/>
                  <a:satMod val="160000"/>
                </a:srgbClr>
              </a:gs>
              <a:gs pos="100000">
                <a:srgbClr val="31BCA5">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2" descr="Imperial College Business School - MBA programs">
            <a:extLst>
              <a:ext uri="{FF2B5EF4-FFF2-40B4-BE49-F238E27FC236}">
                <a16:creationId xmlns:a16="http://schemas.microsoft.com/office/drawing/2014/main" id="{76126947-8081-3C9B-01F0-1822F5A041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72" y="375128"/>
            <a:ext cx="1369944" cy="5545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E9ABA6A-8171-2DD9-E174-917EB25F6DE1}"/>
              </a:ext>
            </a:extLst>
          </p:cNvPr>
          <p:cNvSpPr txBox="1"/>
          <p:nvPr/>
        </p:nvSpPr>
        <p:spPr>
          <a:xfrm>
            <a:off x="1842716" y="513918"/>
            <a:ext cx="6980274" cy="276999"/>
          </a:xfrm>
          <a:prstGeom prst="rect">
            <a:avLst/>
          </a:prstGeom>
          <a:noFill/>
        </p:spPr>
        <p:txBody>
          <a:bodyPr wrap="square">
            <a:spAutoFit/>
          </a:bodyPr>
          <a:lstStyle/>
          <a:p>
            <a:r>
              <a:rPr lang="en-US" sz="1200" dirty="0">
                <a:latin typeface="Bahnschrift" panose="020B0502040204020203" pitchFamily="34" charset="0"/>
              </a:rPr>
              <a:t>Sample of the term sheet to invest in Scrub Daddy</a:t>
            </a:r>
          </a:p>
        </p:txBody>
      </p:sp>
      <p:graphicFrame>
        <p:nvGraphicFramePr>
          <p:cNvPr id="15" name="Table 14">
            <a:extLst>
              <a:ext uri="{FF2B5EF4-FFF2-40B4-BE49-F238E27FC236}">
                <a16:creationId xmlns:a16="http://schemas.microsoft.com/office/drawing/2014/main" id="{22B3CA94-270D-6A38-11BB-F0DCB7CE588B}"/>
              </a:ext>
            </a:extLst>
          </p:cNvPr>
          <p:cNvGraphicFramePr>
            <a:graphicFrameLocks noGrp="1"/>
          </p:cNvGraphicFramePr>
          <p:nvPr>
            <p:extLst>
              <p:ext uri="{D42A27DB-BD31-4B8C-83A1-F6EECF244321}">
                <p14:modId xmlns:p14="http://schemas.microsoft.com/office/powerpoint/2010/main" val="1879517364"/>
              </p:ext>
            </p:extLst>
          </p:nvPr>
        </p:nvGraphicFramePr>
        <p:xfrm>
          <a:off x="251713" y="1044285"/>
          <a:ext cx="11315447" cy="5123737"/>
        </p:xfrm>
        <a:graphic>
          <a:graphicData uri="http://schemas.openxmlformats.org/drawingml/2006/table">
            <a:tbl>
              <a:tblPr>
                <a:tableStyleId>{5C22544A-7EE6-4342-B048-85BDC9FD1C3A}</a:tableStyleId>
              </a:tblPr>
              <a:tblGrid>
                <a:gridCol w="2448867">
                  <a:extLst>
                    <a:ext uri="{9D8B030D-6E8A-4147-A177-3AD203B41FA5}">
                      <a16:colId xmlns:a16="http://schemas.microsoft.com/office/drawing/2014/main" val="1595117607"/>
                    </a:ext>
                  </a:extLst>
                </a:gridCol>
                <a:gridCol w="8866580">
                  <a:extLst>
                    <a:ext uri="{9D8B030D-6E8A-4147-A177-3AD203B41FA5}">
                      <a16:colId xmlns:a16="http://schemas.microsoft.com/office/drawing/2014/main" val="647359404"/>
                    </a:ext>
                  </a:extLst>
                </a:gridCol>
              </a:tblGrid>
              <a:tr h="74782">
                <a:tc>
                  <a:txBody>
                    <a:bodyPr/>
                    <a:lstStyle/>
                    <a:p>
                      <a:pPr marL="0" marR="0">
                        <a:lnSpc>
                          <a:spcPct val="107000"/>
                        </a:lnSpc>
                        <a:spcBef>
                          <a:spcPts val="0"/>
                        </a:spcBef>
                        <a:spcAft>
                          <a:spcPts val="1200"/>
                        </a:spcAft>
                      </a:pPr>
                      <a:r>
                        <a:rPr lang="en-US" sz="1100" b="1" dirty="0">
                          <a:effectLst/>
                          <a:latin typeface="Bahnschrift" panose="020B0502040204020203" pitchFamily="34" charset="0"/>
                        </a:rPr>
                        <a:t>Company:</a:t>
                      </a:r>
                      <a:endParaRPr lang="en-US" sz="1100" b="1" dirty="0">
                        <a:effectLst/>
                        <a:latin typeface="Bahnschrift" panose="020B0502040204020203" pitchFamily="34" charset="0"/>
                        <a:ea typeface="Calibri" panose="020F0502020204030204" pitchFamily="34" charset="0"/>
                        <a:cs typeface="Times New Roman" panose="02020603050405020304" pitchFamily="18" charset="0"/>
                      </a:endParaRPr>
                    </a:p>
                  </a:txBody>
                  <a:tcPr marL="30069" marR="30069"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marL="0" marR="0" algn="just">
                        <a:lnSpc>
                          <a:spcPct val="107000"/>
                        </a:lnSpc>
                        <a:spcBef>
                          <a:spcPts val="0"/>
                        </a:spcBef>
                        <a:spcAft>
                          <a:spcPts val="1200"/>
                        </a:spcAft>
                      </a:pPr>
                      <a:r>
                        <a:rPr lang="en-US" sz="1100" dirty="0">
                          <a:effectLst/>
                          <a:latin typeface="Bahnschrift" panose="020B0502040204020203" pitchFamily="34" charset="0"/>
                        </a:rPr>
                        <a:t>George Redden Ltd.</a:t>
                      </a:r>
                      <a:endParaRPr lang="en-US" sz="1100" dirty="0">
                        <a:effectLst/>
                        <a:latin typeface="Bahnschrift" panose="020B0502040204020203" pitchFamily="34" charset="0"/>
                        <a:ea typeface="Calibri" panose="020F0502020204030204" pitchFamily="34" charset="0"/>
                        <a:cs typeface="Times New Roman" panose="02020603050405020304" pitchFamily="18" charset="0"/>
                      </a:endParaRPr>
                    </a:p>
                  </a:txBody>
                  <a:tcPr marL="30069" marR="30069"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522760119"/>
                  </a:ext>
                </a:extLst>
              </a:tr>
              <a:tr h="153433">
                <a:tc>
                  <a:txBody>
                    <a:bodyPr/>
                    <a:lstStyle/>
                    <a:p>
                      <a:pPr marL="0" marR="0">
                        <a:lnSpc>
                          <a:spcPct val="107000"/>
                        </a:lnSpc>
                        <a:spcBef>
                          <a:spcPts val="0"/>
                        </a:spcBef>
                        <a:spcAft>
                          <a:spcPts val="1200"/>
                        </a:spcAft>
                      </a:pPr>
                      <a:r>
                        <a:rPr lang="en-US" sz="1100" b="1" dirty="0">
                          <a:effectLst/>
                          <a:latin typeface="Bahnschrift" panose="020B0502040204020203" pitchFamily="34" charset="0"/>
                        </a:rPr>
                        <a:t>Securities:</a:t>
                      </a:r>
                      <a:endParaRPr lang="en-US" sz="1100" b="1" dirty="0">
                        <a:effectLst/>
                        <a:latin typeface="Bahnschrift" panose="020B0502040204020203" pitchFamily="34" charset="0"/>
                        <a:ea typeface="Calibri" panose="020F0502020204030204" pitchFamily="34" charset="0"/>
                        <a:cs typeface="Times New Roman" panose="02020603050405020304" pitchFamily="18" charset="0"/>
                      </a:endParaRPr>
                    </a:p>
                  </a:txBody>
                  <a:tcPr marL="30069" marR="30069" marT="0" marB="0">
                    <a:lnL w="12700" cap="flat" cmpd="sng" algn="ctr">
                      <a:solidFill>
                        <a:schemeClr val="tx1"/>
                      </a:solidFill>
                      <a:prstDash val="solid"/>
                      <a:round/>
                      <a:headEnd type="none" w="med" len="med"/>
                      <a:tailEnd type="none" w="med" len="med"/>
                    </a:lnL>
                    <a:noFill/>
                  </a:tcPr>
                </a:tc>
                <a:tc>
                  <a:txBody>
                    <a:bodyPr/>
                    <a:lstStyle/>
                    <a:p>
                      <a:pPr marL="0" marR="0" algn="just">
                        <a:lnSpc>
                          <a:spcPct val="107000"/>
                        </a:lnSpc>
                        <a:spcBef>
                          <a:spcPts val="0"/>
                        </a:spcBef>
                        <a:spcAft>
                          <a:spcPts val="1200"/>
                        </a:spcAft>
                      </a:pPr>
                      <a:r>
                        <a:rPr lang="en-US" sz="1100">
                          <a:effectLst/>
                          <a:latin typeface="Bahnschrift" panose="020B0502040204020203" pitchFamily="34" charset="0"/>
                        </a:rPr>
                        <a:t>Series A Preferred Stock of the Company (“Series A”). </a:t>
                      </a:r>
                      <a:endParaRPr lang="en-US" sz="1100">
                        <a:effectLst/>
                        <a:latin typeface="Bahnschrift" panose="020B0502040204020203" pitchFamily="34" charset="0"/>
                        <a:ea typeface="Calibri" panose="020F0502020204030204" pitchFamily="34" charset="0"/>
                        <a:cs typeface="Times New Roman" panose="02020603050405020304" pitchFamily="18" charset="0"/>
                      </a:endParaRPr>
                    </a:p>
                  </a:txBody>
                  <a:tcPr marL="30069" marR="30069" marT="0" marB="0">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345892561"/>
                  </a:ext>
                </a:extLst>
              </a:tr>
              <a:tr h="468039">
                <a:tc>
                  <a:txBody>
                    <a:bodyPr/>
                    <a:lstStyle/>
                    <a:p>
                      <a:pPr marL="0" marR="0">
                        <a:lnSpc>
                          <a:spcPct val="107000"/>
                        </a:lnSpc>
                        <a:spcBef>
                          <a:spcPts val="0"/>
                        </a:spcBef>
                        <a:spcAft>
                          <a:spcPts val="1200"/>
                        </a:spcAft>
                      </a:pPr>
                      <a:r>
                        <a:rPr lang="en-US" sz="1100" b="1">
                          <a:effectLst/>
                          <a:latin typeface="Bahnschrift" panose="020B0502040204020203" pitchFamily="34" charset="0"/>
                        </a:rPr>
                        <a:t>Investment Amounts:</a:t>
                      </a:r>
                      <a:endParaRPr lang="en-US" sz="1100" b="1">
                        <a:effectLst/>
                        <a:latin typeface="Bahnschrift" panose="020B0502040204020203" pitchFamily="34" charset="0"/>
                        <a:ea typeface="Calibri" panose="020F0502020204030204" pitchFamily="34" charset="0"/>
                        <a:cs typeface="Times New Roman" panose="02020603050405020304" pitchFamily="18" charset="0"/>
                      </a:endParaRPr>
                    </a:p>
                  </a:txBody>
                  <a:tcPr marL="30069" marR="30069" marT="0" marB="0">
                    <a:lnL w="12700" cap="flat" cmpd="sng" algn="ctr">
                      <a:solidFill>
                        <a:schemeClr val="tx1"/>
                      </a:solidFill>
                      <a:prstDash val="solid"/>
                      <a:round/>
                      <a:headEnd type="none" w="med" len="med"/>
                      <a:tailEnd type="none" w="med" len="med"/>
                    </a:lnL>
                    <a:noFill/>
                  </a:tcPr>
                </a:tc>
                <a:tc>
                  <a:txBody>
                    <a:bodyPr/>
                    <a:lstStyle/>
                    <a:p>
                      <a:pPr marL="0" marR="0">
                        <a:lnSpc>
                          <a:spcPct val="107000"/>
                        </a:lnSpc>
                        <a:spcBef>
                          <a:spcPts val="0"/>
                        </a:spcBef>
                        <a:spcAft>
                          <a:spcPts val="1200"/>
                        </a:spcAft>
                      </a:pPr>
                      <a:r>
                        <a:rPr lang="en-US" sz="1100" dirty="0">
                          <a:effectLst/>
                          <a:latin typeface="Bahnschrift" panose="020B0502040204020203" pitchFamily="34" charset="0"/>
                        </a:rPr>
                        <a:t>$150,000 from George Redden (“Lead Investor”)</a:t>
                      </a:r>
                      <a:br>
                        <a:rPr lang="en-US" sz="1100" dirty="0">
                          <a:effectLst/>
                          <a:latin typeface="Bahnschrift" panose="020B0502040204020203" pitchFamily="34" charset="0"/>
                        </a:rPr>
                      </a:br>
                      <a:br>
                        <a:rPr lang="en-US" sz="1100" dirty="0">
                          <a:effectLst/>
                          <a:latin typeface="Bahnschrift" panose="020B0502040204020203" pitchFamily="34" charset="0"/>
                        </a:rPr>
                      </a:br>
                      <a:br>
                        <a:rPr lang="en-US" sz="1100" dirty="0">
                          <a:effectLst/>
                          <a:latin typeface="Bahnschrift" panose="020B0502040204020203" pitchFamily="34" charset="0"/>
                        </a:rPr>
                      </a:br>
                      <a:r>
                        <a:rPr lang="en-US" sz="1100" dirty="0">
                          <a:effectLst/>
                          <a:latin typeface="Bahnschrift" panose="020B0502040204020203" pitchFamily="34" charset="0"/>
                        </a:rPr>
                        <a:t>Convertible notes and safes (“Convertibles”) convert on their terms into shadow series of preferred stock (together with the Series A, the “Preferred Stock”).</a:t>
                      </a:r>
                      <a:endParaRPr lang="en-US" sz="1100" dirty="0">
                        <a:effectLst/>
                        <a:latin typeface="Bahnschrift" panose="020B0502040204020203" pitchFamily="34" charset="0"/>
                        <a:ea typeface="Calibri" panose="020F0502020204030204" pitchFamily="34" charset="0"/>
                        <a:cs typeface="Times New Roman" panose="02020603050405020304" pitchFamily="18" charset="0"/>
                      </a:endParaRPr>
                    </a:p>
                  </a:txBody>
                  <a:tcPr marL="30069" marR="30069" marT="0" marB="0">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925538737"/>
                  </a:ext>
                </a:extLst>
              </a:tr>
              <a:tr h="74782">
                <a:tc>
                  <a:txBody>
                    <a:bodyPr/>
                    <a:lstStyle/>
                    <a:p>
                      <a:pPr marL="0" marR="0">
                        <a:lnSpc>
                          <a:spcPct val="107000"/>
                        </a:lnSpc>
                        <a:spcBef>
                          <a:spcPts val="0"/>
                        </a:spcBef>
                        <a:spcAft>
                          <a:spcPts val="1200"/>
                        </a:spcAft>
                      </a:pPr>
                      <a:r>
                        <a:rPr lang="en-US" sz="1100" b="1">
                          <a:effectLst/>
                          <a:latin typeface="Bahnschrift" panose="020B0502040204020203" pitchFamily="34" charset="0"/>
                        </a:rPr>
                        <a:t>Valuation:</a:t>
                      </a:r>
                      <a:endParaRPr lang="en-US" sz="1100" b="1">
                        <a:effectLst/>
                        <a:latin typeface="Bahnschrift" panose="020B0502040204020203" pitchFamily="34" charset="0"/>
                        <a:ea typeface="Calibri" panose="020F0502020204030204" pitchFamily="34" charset="0"/>
                        <a:cs typeface="Times New Roman" panose="02020603050405020304" pitchFamily="18" charset="0"/>
                      </a:endParaRPr>
                    </a:p>
                  </a:txBody>
                  <a:tcPr marL="30069" marR="30069" marT="0" marB="0">
                    <a:lnL w="12700" cap="flat" cmpd="sng" algn="ctr">
                      <a:solidFill>
                        <a:schemeClr val="tx1"/>
                      </a:solidFill>
                      <a:prstDash val="solid"/>
                      <a:round/>
                      <a:headEnd type="none" w="med" len="med"/>
                      <a:tailEnd type="none" w="med" len="med"/>
                    </a:lnL>
                    <a:noFill/>
                  </a:tcPr>
                </a:tc>
                <a:tc>
                  <a:txBody>
                    <a:bodyPr/>
                    <a:lstStyle/>
                    <a:p>
                      <a:pPr marL="0" marR="0" algn="just">
                        <a:lnSpc>
                          <a:spcPct val="107000"/>
                        </a:lnSpc>
                        <a:spcBef>
                          <a:spcPts val="0"/>
                        </a:spcBef>
                        <a:spcAft>
                          <a:spcPts val="1200"/>
                        </a:spcAft>
                      </a:pPr>
                      <a:r>
                        <a:rPr lang="en-US" sz="1100">
                          <a:effectLst/>
                          <a:latin typeface="Bahnschrift" panose="020B0502040204020203" pitchFamily="34" charset="0"/>
                        </a:rPr>
                        <a:t>$1 million </a:t>
                      </a:r>
                      <a:r>
                        <a:rPr lang="en-US" sz="1100" u="sng">
                          <a:effectLst/>
                          <a:latin typeface="Bahnschrift" panose="020B0502040204020203" pitchFamily="34" charset="0"/>
                        </a:rPr>
                        <a:t>post-money</a:t>
                      </a:r>
                      <a:r>
                        <a:rPr lang="en-US" sz="1100">
                          <a:effectLst/>
                          <a:latin typeface="Bahnschrift" panose="020B0502040204020203" pitchFamily="34" charset="0"/>
                        </a:rPr>
                        <a:t> valuation. </a:t>
                      </a:r>
                      <a:endParaRPr lang="en-US" sz="1100">
                        <a:effectLst/>
                        <a:latin typeface="Bahnschrift" panose="020B0502040204020203" pitchFamily="34" charset="0"/>
                        <a:ea typeface="Calibri" panose="020F0502020204030204" pitchFamily="34" charset="0"/>
                        <a:cs typeface="Times New Roman" panose="02020603050405020304" pitchFamily="18" charset="0"/>
                      </a:endParaRPr>
                    </a:p>
                  </a:txBody>
                  <a:tcPr marL="30069" marR="30069" marT="0" marB="0">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78724118"/>
                  </a:ext>
                </a:extLst>
              </a:tr>
              <a:tr h="309316">
                <a:tc>
                  <a:txBody>
                    <a:bodyPr/>
                    <a:lstStyle/>
                    <a:p>
                      <a:pPr marL="0" marR="0">
                        <a:lnSpc>
                          <a:spcPct val="107000"/>
                        </a:lnSpc>
                        <a:spcBef>
                          <a:spcPts val="0"/>
                        </a:spcBef>
                        <a:spcAft>
                          <a:spcPts val="1200"/>
                        </a:spcAft>
                      </a:pPr>
                      <a:r>
                        <a:rPr lang="en-US" sz="1100" b="1">
                          <a:effectLst/>
                          <a:latin typeface="Bahnschrift" panose="020B0502040204020203" pitchFamily="34" charset="0"/>
                        </a:rPr>
                        <a:t>Liquidation Preference:</a:t>
                      </a:r>
                      <a:endParaRPr lang="en-US" sz="1100" b="1">
                        <a:effectLst/>
                        <a:latin typeface="Bahnschrift" panose="020B0502040204020203" pitchFamily="34" charset="0"/>
                        <a:ea typeface="Calibri" panose="020F0502020204030204" pitchFamily="34" charset="0"/>
                        <a:cs typeface="Times New Roman" panose="02020603050405020304" pitchFamily="18" charset="0"/>
                      </a:endParaRPr>
                    </a:p>
                  </a:txBody>
                  <a:tcPr marL="30069" marR="30069" marT="0" marB="0">
                    <a:lnL w="12700" cap="flat" cmpd="sng" algn="ctr">
                      <a:solidFill>
                        <a:schemeClr val="tx1"/>
                      </a:solidFill>
                      <a:prstDash val="solid"/>
                      <a:round/>
                      <a:headEnd type="none" w="med" len="med"/>
                      <a:tailEnd type="none" w="med" len="med"/>
                    </a:lnL>
                    <a:noFill/>
                  </a:tcPr>
                </a:tc>
                <a:tc>
                  <a:txBody>
                    <a:bodyPr/>
                    <a:lstStyle/>
                    <a:p>
                      <a:pPr marL="0" marR="0" algn="just">
                        <a:lnSpc>
                          <a:spcPct val="107000"/>
                        </a:lnSpc>
                        <a:spcBef>
                          <a:spcPts val="0"/>
                        </a:spcBef>
                        <a:spcAft>
                          <a:spcPts val="1200"/>
                        </a:spcAft>
                        <a:tabLst>
                          <a:tab pos="274320" algn="l"/>
                        </a:tabLst>
                      </a:pPr>
                      <a:r>
                        <a:rPr lang="en-US" sz="1100" dirty="0">
                          <a:effectLst/>
                          <a:latin typeface="Bahnschrift" panose="020B0502040204020203" pitchFamily="34" charset="0"/>
                        </a:rPr>
                        <a:t>1x non-participating preference.  A sale of all or substantially all of the Company’s assets, or a merger (collectively, a “Company Sale”), will be treated as a liquidation.</a:t>
                      </a:r>
                      <a:endParaRPr lang="en-US" sz="1100" dirty="0">
                        <a:effectLst/>
                        <a:latin typeface="Bahnschrift" panose="020B0502040204020203" pitchFamily="34" charset="0"/>
                        <a:ea typeface="Times New Roman" panose="02020603050405020304" pitchFamily="18" charset="0"/>
                        <a:cs typeface="Times New Roman" panose="02020603050405020304" pitchFamily="18" charset="0"/>
                      </a:endParaRPr>
                    </a:p>
                  </a:txBody>
                  <a:tcPr marL="30069" marR="30069" marT="0" marB="0">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995404174"/>
                  </a:ext>
                </a:extLst>
              </a:tr>
              <a:tr h="152013">
                <a:tc>
                  <a:txBody>
                    <a:bodyPr/>
                    <a:lstStyle/>
                    <a:p>
                      <a:pPr marL="0" marR="0">
                        <a:lnSpc>
                          <a:spcPct val="107000"/>
                        </a:lnSpc>
                        <a:spcBef>
                          <a:spcPts val="0"/>
                        </a:spcBef>
                        <a:spcAft>
                          <a:spcPts val="1200"/>
                        </a:spcAft>
                      </a:pPr>
                      <a:r>
                        <a:rPr lang="en-US" sz="1100" b="1">
                          <a:effectLst/>
                          <a:latin typeface="Bahnschrift" panose="020B0502040204020203" pitchFamily="34" charset="0"/>
                        </a:rPr>
                        <a:t>Dividends:</a:t>
                      </a:r>
                      <a:endParaRPr lang="en-US" sz="1100" b="1">
                        <a:effectLst/>
                        <a:latin typeface="Bahnschrift" panose="020B0502040204020203" pitchFamily="34" charset="0"/>
                        <a:ea typeface="Calibri" panose="020F0502020204030204" pitchFamily="34" charset="0"/>
                        <a:cs typeface="Times New Roman" panose="02020603050405020304" pitchFamily="18" charset="0"/>
                      </a:endParaRPr>
                    </a:p>
                  </a:txBody>
                  <a:tcPr marL="30069" marR="30069" marT="0" marB="0">
                    <a:lnL w="12700" cap="flat" cmpd="sng" algn="ctr">
                      <a:solidFill>
                        <a:schemeClr val="tx1"/>
                      </a:solidFill>
                      <a:prstDash val="solid"/>
                      <a:round/>
                      <a:headEnd type="none" w="med" len="med"/>
                      <a:tailEnd type="none" w="med" len="med"/>
                    </a:lnL>
                    <a:noFill/>
                  </a:tcPr>
                </a:tc>
                <a:tc>
                  <a:txBody>
                    <a:bodyPr/>
                    <a:lstStyle/>
                    <a:p>
                      <a:pPr marL="0" marR="0" algn="just">
                        <a:lnSpc>
                          <a:spcPct val="107000"/>
                        </a:lnSpc>
                        <a:spcBef>
                          <a:spcPts val="0"/>
                        </a:spcBef>
                        <a:spcAft>
                          <a:spcPts val="1200"/>
                        </a:spcAft>
                        <a:tabLst>
                          <a:tab pos="274320" algn="l"/>
                        </a:tabLst>
                      </a:pPr>
                      <a:r>
                        <a:rPr lang="en-US" sz="1100" kern="1400" dirty="0">
                          <a:effectLst/>
                          <a:latin typeface="Bahnschrift" panose="020B0502040204020203" pitchFamily="34" charset="0"/>
                        </a:rPr>
                        <a:t>6% noncumulative, payable if and when declared by the Board of Directors.   </a:t>
                      </a:r>
                      <a:endParaRPr lang="en-US" sz="1100" dirty="0">
                        <a:effectLst/>
                        <a:latin typeface="Bahnschrift" panose="020B0502040204020203" pitchFamily="34" charset="0"/>
                        <a:ea typeface="Times New Roman" panose="02020603050405020304" pitchFamily="18" charset="0"/>
                        <a:cs typeface="Times New Roman" panose="02020603050405020304" pitchFamily="18" charset="0"/>
                      </a:endParaRPr>
                    </a:p>
                  </a:txBody>
                  <a:tcPr marL="30069" marR="30069" marT="0" marB="0">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328825673"/>
                  </a:ext>
                </a:extLst>
              </a:tr>
              <a:tr h="389388">
                <a:tc>
                  <a:txBody>
                    <a:bodyPr/>
                    <a:lstStyle/>
                    <a:p>
                      <a:pPr marL="0" marR="0">
                        <a:lnSpc>
                          <a:spcPct val="107000"/>
                        </a:lnSpc>
                        <a:spcBef>
                          <a:spcPts val="0"/>
                        </a:spcBef>
                        <a:spcAft>
                          <a:spcPts val="1200"/>
                        </a:spcAft>
                      </a:pPr>
                      <a:r>
                        <a:rPr lang="en-US" sz="1100" b="1">
                          <a:effectLst/>
                          <a:latin typeface="Bahnschrift" panose="020B0502040204020203" pitchFamily="34" charset="0"/>
                        </a:rPr>
                        <a:t>Conversion to Common Stock:</a:t>
                      </a:r>
                      <a:endParaRPr lang="en-US" sz="1100" b="1">
                        <a:effectLst/>
                        <a:latin typeface="Bahnschrift" panose="020B0502040204020203" pitchFamily="34" charset="0"/>
                        <a:ea typeface="Calibri" panose="020F0502020204030204" pitchFamily="34" charset="0"/>
                        <a:cs typeface="Times New Roman" panose="02020603050405020304" pitchFamily="18" charset="0"/>
                      </a:endParaRPr>
                    </a:p>
                  </a:txBody>
                  <a:tcPr marL="30069" marR="30069" marT="0" marB="0">
                    <a:lnL w="12700" cap="flat" cmpd="sng" algn="ctr">
                      <a:solidFill>
                        <a:schemeClr val="tx1"/>
                      </a:solidFill>
                      <a:prstDash val="solid"/>
                      <a:round/>
                      <a:headEnd type="none" w="med" len="med"/>
                      <a:tailEnd type="none" w="med" len="med"/>
                    </a:lnL>
                    <a:lnB w="12700" cmpd="sng">
                      <a:noFill/>
                    </a:lnB>
                    <a:noFill/>
                  </a:tcPr>
                </a:tc>
                <a:tc>
                  <a:txBody>
                    <a:bodyPr/>
                    <a:lstStyle/>
                    <a:p>
                      <a:pPr marL="0" marR="0" algn="just">
                        <a:lnSpc>
                          <a:spcPct val="107000"/>
                        </a:lnSpc>
                        <a:spcBef>
                          <a:spcPts val="0"/>
                        </a:spcBef>
                        <a:spcAft>
                          <a:spcPts val="1200"/>
                        </a:spcAft>
                        <a:tabLst>
                          <a:tab pos="2731770" algn="l"/>
                        </a:tabLst>
                      </a:pPr>
                      <a:r>
                        <a:rPr lang="en-US" sz="1100" dirty="0">
                          <a:effectLst/>
                          <a:latin typeface="Bahnschrift" panose="020B0502040204020203" pitchFamily="34" charset="0"/>
                        </a:rPr>
                        <a:t>At holder’s option and automatically on (</a:t>
                      </a:r>
                      <a:r>
                        <a:rPr lang="en-US" sz="1100" dirty="0" err="1">
                          <a:effectLst/>
                          <a:latin typeface="Bahnschrift" panose="020B0502040204020203" pitchFamily="34" charset="0"/>
                        </a:rPr>
                        <a:t>i</a:t>
                      </a:r>
                      <a:r>
                        <a:rPr lang="en-US" sz="1100" dirty="0">
                          <a:effectLst/>
                          <a:latin typeface="Bahnschrift" panose="020B0502040204020203" pitchFamily="34" charset="0"/>
                        </a:rPr>
                        <a:t>) IPO or (ii) approval of a majority of Preferred Stock (on an as-converted basis) (the “Preferred Majority”).  Conversion ratio initially 1-to-1, subject to standard adjustments.</a:t>
                      </a:r>
                      <a:endParaRPr lang="en-US" sz="1100" dirty="0">
                        <a:effectLst/>
                        <a:latin typeface="Bahnschrift" panose="020B0502040204020203" pitchFamily="34" charset="0"/>
                        <a:ea typeface="Calibri" panose="020F0502020204030204" pitchFamily="34" charset="0"/>
                        <a:cs typeface="Times New Roman" panose="02020603050405020304" pitchFamily="18" charset="0"/>
                      </a:endParaRPr>
                    </a:p>
                  </a:txBody>
                  <a:tcPr marL="30069" marR="30069" marT="0" marB="0">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432840795"/>
                  </a:ext>
                </a:extLst>
              </a:tr>
              <a:tr h="939949">
                <a:tc>
                  <a:txBody>
                    <a:bodyPr/>
                    <a:lstStyle/>
                    <a:p>
                      <a:pPr marL="0" marR="0">
                        <a:lnSpc>
                          <a:spcPct val="107000"/>
                        </a:lnSpc>
                        <a:spcBef>
                          <a:spcPts val="0"/>
                        </a:spcBef>
                        <a:spcAft>
                          <a:spcPts val="1200"/>
                        </a:spcAft>
                      </a:pPr>
                      <a:r>
                        <a:rPr lang="en-US" sz="1100" b="1" dirty="0">
                          <a:effectLst/>
                          <a:latin typeface="Bahnschrift" panose="020B0502040204020203" pitchFamily="34" charset="0"/>
                        </a:rPr>
                        <a:t>Voting Rights:</a:t>
                      </a:r>
                      <a:endParaRPr lang="en-US" sz="1100" b="1" dirty="0">
                        <a:effectLst/>
                        <a:latin typeface="Bahnschrift" panose="020B0502040204020203" pitchFamily="34" charset="0"/>
                        <a:ea typeface="Calibri" panose="020F0502020204030204" pitchFamily="34" charset="0"/>
                        <a:cs typeface="Times New Roman" panose="02020603050405020304" pitchFamily="18" charset="0"/>
                      </a:endParaRPr>
                    </a:p>
                  </a:txBody>
                  <a:tcPr marL="30069" marR="30069"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just">
                        <a:lnSpc>
                          <a:spcPct val="107000"/>
                        </a:lnSpc>
                        <a:spcBef>
                          <a:spcPts val="0"/>
                        </a:spcBef>
                        <a:spcAft>
                          <a:spcPts val="1200"/>
                        </a:spcAft>
                        <a:tabLst>
                          <a:tab pos="2731770" algn="l"/>
                        </a:tabLst>
                      </a:pPr>
                      <a:r>
                        <a:rPr lang="en-US" sz="1100" dirty="0">
                          <a:effectLst/>
                          <a:latin typeface="Bahnschrift" panose="020B0502040204020203" pitchFamily="34" charset="0"/>
                        </a:rPr>
                        <a:t>Approval of the Preferred Majority required to (</a:t>
                      </a:r>
                      <a:r>
                        <a:rPr lang="en-US" sz="1100" dirty="0" err="1">
                          <a:effectLst/>
                          <a:latin typeface="Bahnschrift" panose="020B0502040204020203" pitchFamily="34" charset="0"/>
                        </a:rPr>
                        <a:t>i</a:t>
                      </a:r>
                      <a:r>
                        <a:rPr lang="en-US" sz="1100" dirty="0">
                          <a:effectLst/>
                          <a:latin typeface="Bahnschrift" panose="020B0502040204020203" pitchFamily="34" charset="0"/>
                        </a:rPr>
                        <a:t>) change rights, preferences or privileges of the Preferred Stock; (ii) change the authorized number of shares; (iii) create securities senior or </a:t>
                      </a:r>
                      <a:r>
                        <a:rPr lang="en-US" sz="1100" dirty="0" err="1">
                          <a:effectLst/>
                          <a:latin typeface="Bahnschrift" panose="020B0502040204020203" pitchFamily="34" charset="0"/>
                        </a:rPr>
                        <a:t>pari</a:t>
                      </a:r>
                      <a:r>
                        <a:rPr lang="en-US" sz="1100" dirty="0">
                          <a:effectLst/>
                          <a:latin typeface="Bahnschrift" panose="020B0502040204020203" pitchFamily="34" charset="0"/>
                        </a:rPr>
                        <a:t> passu to the existing Preferred Stock; (iv) redeem or repurchase any shares (except for purchases at cost upon termination of services or exercises of contractual rights of first refusal); (v) declare or pay any dividend; (vi) change the authorized number of directors; or (vii) liquidate or dissolve, including a Company Sale.  Otherwise votes with Common Stock on an as‑converted basis.  </a:t>
                      </a:r>
                      <a:endParaRPr lang="en-US" sz="1100" dirty="0">
                        <a:effectLst/>
                        <a:latin typeface="Bahnschrift" panose="020B0502040204020203" pitchFamily="34" charset="0"/>
                        <a:ea typeface="Calibri" panose="020F0502020204030204" pitchFamily="34" charset="0"/>
                        <a:cs typeface="Times New Roman" panose="02020603050405020304" pitchFamily="18" charset="0"/>
                      </a:endParaRPr>
                    </a:p>
                  </a:txBody>
                  <a:tcPr marL="30069" marR="30069" marT="0" marB="0">
                    <a:lnL w="12700" cmpd="sng">
                      <a:noFill/>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865336831"/>
                  </a:ext>
                </a:extLst>
              </a:tr>
              <a:tr h="546691">
                <a:tc>
                  <a:txBody>
                    <a:bodyPr/>
                    <a:lstStyle/>
                    <a:p>
                      <a:pPr marL="0" marR="0">
                        <a:lnSpc>
                          <a:spcPct val="107000"/>
                        </a:lnSpc>
                        <a:spcBef>
                          <a:spcPts val="0"/>
                        </a:spcBef>
                        <a:spcAft>
                          <a:spcPts val="1200"/>
                        </a:spcAft>
                      </a:pPr>
                      <a:r>
                        <a:rPr lang="en-US" sz="1100" b="1" dirty="0">
                          <a:effectLst/>
                          <a:latin typeface="Bahnschrift" panose="020B0502040204020203" pitchFamily="34" charset="0"/>
                        </a:rPr>
                        <a:t>Drag-Along:</a:t>
                      </a:r>
                      <a:endParaRPr lang="en-US" sz="1100" b="1" dirty="0">
                        <a:effectLst/>
                        <a:latin typeface="Bahnschrift" panose="020B0502040204020203" pitchFamily="34" charset="0"/>
                        <a:ea typeface="Calibri" panose="020F0502020204030204" pitchFamily="34" charset="0"/>
                        <a:cs typeface="Times New Roman" panose="02020603050405020304" pitchFamily="18" charset="0"/>
                      </a:endParaRPr>
                    </a:p>
                  </a:txBody>
                  <a:tcPr marL="30069" marR="30069" marT="0" marB="0">
                    <a:lnL w="12700" cap="flat" cmpd="sng" algn="ctr">
                      <a:solidFill>
                        <a:schemeClr val="tx1"/>
                      </a:solidFill>
                      <a:prstDash val="solid"/>
                      <a:round/>
                      <a:headEnd type="none" w="med" len="med"/>
                      <a:tailEnd type="none" w="med" len="med"/>
                    </a:lnL>
                    <a:lnT w="12700" cmpd="sng">
                      <a:noFill/>
                    </a:lnT>
                    <a:noFill/>
                  </a:tcPr>
                </a:tc>
                <a:tc>
                  <a:txBody>
                    <a:bodyPr/>
                    <a:lstStyle/>
                    <a:p>
                      <a:pPr marL="0" marR="0" algn="just">
                        <a:lnSpc>
                          <a:spcPct val="107000"/>
                        </a:lnSpc>
                        <a:spcBef>
                          <a:spcPts val="0"/>
                        </a:spcBef>
                        <a:spcAft>
                          <a:spcPts val="1200"/>
                        </a:spcAft>
                      </a:pPr>
                      <a:r>
                        <a:rPr lang="en-US" sz="1100" dirty="0">
                          <a:effectLst/>
                          <a:latin typeface="Bahnschrift" panose="020B0502040204020203" pitchFamily="34" charset="0"/>
                        </a:rPr>
                        <a:t>Founders, investors and 1% stockholders required to vote for a Company Sale approved by (</a:t>
                      </a:r>
                      <a:r>
                        <a:rPr lang="en-US" sz="1100" dirty="0" err="1">
                          <a:effectLst/>
                          <a:latin typeface="Bahnschrift" panose="020B0502040204020203" pitchFamily="34" charset="0"/>
                        </a:rPr>
                        <a:t>i</a:t>
                      </a:r>
                      <a:r>
                        <a:rPr lang="en-US" sz="1100" dirty="0">
                          <a:effectLst/>
                          <a:latin typeface="Bahnschrift" panose="020B0502040204020203" pitchFamily="34" charset="0"/>
                        </a:rPr>
                        <a:t>) the Board, (ii) the Preferred Majority and (iii) a majority of Common Stock [(excluding shares of Common Stock issuable or issued upon conversion of the Preferred Stock)] (the “Common Majority”), subject to standard exceptions.</a:t>
                      </a:r>
                      <a:endParaRPr lang="en-US" sz="1100" dirty="0">
                        <a:effectLst/>
                        <a:latin typeface="Bahnschrift" panose="020B0502040204020203" pitchFamily="34" charset="0"/>
                        <a:ea typeface="Calibri" panose="020F0502020204030204" pitchFamily="34" charset="0"/>
                        <a:cs typeface="Times New Roman" panose="02020603050405020304" pitchFamily="18" charset="0"/>
                      </a:endParaRPr>
                    </a:p>
                  </a:txBody>
                  <a:tcPr marL="30069" marR="30069" marT="0" marB="0">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834824293"/>
                  </a:ext>
                </a:extLst>
              </a:tr>
              <a:tr h="468039">
                <a:tc>
                  <a:txBody>
                    <a:bodyPr/>
                    <a:lstStyle/>
                    <a:p>
                      <a:pPr marL="0" marR="0">
                        <a:lnSpc>
                          <a:spcPct val="107000"/>
                        </a:lnSpc>
                        <a:spcBef>
                          <a:spcPts val="0"/>
                        </a:spcBef>
                        <a:spcAft>
                          <a:spcPts val="1200"/>
                        </a:spcAft>
                      </a:pPr>
                      <a:r>
                        <a:rPr lang="en-US" sz="1100" b="1">
                          <a:effectLst/>
                          <a:latin typeface="Bahnschrift" panose="020B0502040204020203" pitchFamily="34" charset="0"/>
                        </a:rPr>
                        <a:t>Other Rights &amp; Matters:</a:t>
                      </a:r>
                      <a:endParaRPr lang="en-US" sz="1100" b="1">
                        <a:effectLst/>
                        <a:latin typeface="Bahnschrift" panose="020B0502040204020203" pitchFamily="34" charset="0"/>
                        <a:ea typeface="Calibri" panose="020F0502020204030204" pitchFamily="34" charset="0"/>
                        <a:cs typeface="Times New Roman" panose="02020603050405020304" pitchFamily="18" charset="0"/>
                      </a:endParaRPr>
                    </a:p>
                  </a:txBody>
                  <a:tcPr marL="30069" marR="30069" marT="0" marB="0">
                    <a:lnL w="12700" cap="flat" cmpd="sng" algn="ctr">
                      <a:solidFill>
                        <a:schemeClr val="tx1"/>
                      </a:solidFill>
                      <a:prstDash val="solid"/>
                      <a:round/>
                      <a:headEnd type="none" w="med" len="med"/>
                      <a:tailEnd type="none" w="med" len="med"/>
                    </a:lnL>
                    <a:noFill/>
                  </a:tcPr>
                </a:tc>
                <a:tc>
                  <a:txBody>
                    <a:bodyPr/>
                    <a:lstStyle/>
                    <a:p>
                      <a:pPr marL="0" marR="0" algn="just">
                        <a:lnSpc>
                          <a:spcPct val="107000"/>
                        </a:lnSpc>
                        <a:spcBef>
                          <a:spcPts val="0"/>
                        </a:spcBef>
                        <a:spcAft>
                          <a:spcPts val="1200"/>
                        </a:spcAft>
                      </a:pPr>
                      <a:r>
                        <a:rPr lang="en-US" sz="1100" dirty="0">
                          <a:effectLst/>
                          <a:latin typeface="Bahnschrift" panose="020B0502040204020203" pitchFamily="34" charset="0"/>
                        </a:rPr>
                        <a:t>The Preferred Stock will have standard broad-based weighted average anti-dilution rights, first refusal and co-sale rights over founder stock transfers, registration rights, pro rata rights and information rights. Company counsel drafts documents.  Company pays Lead Investor’s legal fees, capped at $30,000.</a:t>
                      </a:r>
                      <a:endParaRPr lang="en-US" sz="1100" dirty="0">
                        <a:effectLst/>
                        <a:latin typeface="Bahnschrift" panose="020B0502040204020203" pitchFamily="34" charset="0"/>
                        <a:ea typeface="Calibri" panose="020F0502020204030204" pitchFamily="34" charset="0"/>
                        <a:cs typeface="Times New Roman" panose="02020603050405020304" pitchFamily="18" charset="0"/>
                      </a:endParaRPr>
                    </a:p>
                  </a:txBody>
                  <a:tcPr marL="30069" marR="30069" marT="0" marB="0">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63084213"/>
                  </a:ext>
                </a:extLst>
              </a:tr>
              <a:tr h="153433">
                <a:tc>
                  <a:txBody>
                    <a:bodyPr/>
                    <a:lstStyle/>
                    <a:p>
                      <a:pPr marL="0" marR="0">
                        <a:lnSpc>
                          <a:spcPct val="107000"/>
                        </a:lnSpc>
                        <a:spcBef>
                          <a:spcPts val="0"/>
                        </a:spcBef>
                        <a:spcAft>
                          <a:spcPts val="1200"/>
                        </a:spcAft>
                      </a:pPr>
                      <a:r>
                        <a:rPr lang="en-US" sz="1100" b="1">
                          <a:effectLst/>
                          <a:latin typeface="Bahnschrift" panose="020B0502040204020203" pitchFamily="34" charset="0"/>
                        </a:rPr>
                        <a:t>Board:</a:t>
                      </a:r>
                      <a:endParaRPr lang="en-US" sz="1100" b="1">
                        <a:effectLst/>
                        <a:latin typeface="Bahnschrift" panose="020B0502040204020203" pitchFamily="34" charset="0"/>
                        <a:ea typeface="Calibri" panose="020F0502020204030204" pitchFamily="34" charset="0"/>
                        <a:cs typeface="Times New Roman" panose="02020603050405020304" pitchFamily="18" charset="0"/>
                      </a:endParaRPr>
                    </a:p>
                  </a:txBody>
                  <a:tcPr marL="30069" marR="30069" marT="0" marB="0">
                    <a:lnL w="12700" cap="flat" cmpd="sng" algn="ctr">
                      <a:solidFill>
                        <a:schemeClr val="tx1"/>
                      </a:solidFill>
                      <a:prstDash val="solid"/>
                      <a:round/>
                      <a:headEnd type="none" w="med" len="med"/>
                      <a:tailEnd type="none" w="med" len="med"/>
                    </a:lnL>
                    <a:noFill/>
                  </a:tcPr>
                </a:tc>
                <a:tc>
                  <a:txBody>
                    <a:bodyPr/>
                    <a:lstStyle/>
                    <a:p>
                      <a:pPr marL="0" marR="0" algn="just">
                        <a:lnSpc>
                          <a:spcPct val="107000"/>
                        </a:lnSpc>
                        <a:spcBef>
                          <a:spcPts val="0"/>
                        </a:spcBef>
                        <a:spcAft>
                          <a:spcPts val="1200"/>
                        </a:spcAft>
                      </a:pPr>
                      <a:r>
                        <a:rPr lang="en-US" sz="1100" dirty="0">
                          <a:effectLst/>
                          <a:latin typeface="Bahnschrift" panose="020B0502040204020203" pitchFamily="34" charset="0"/>
                        </a:rPr>
                        <a:t>Lead Investor designates 1 director.  Common Majority designates 2 directors.</a:t>
                      </a:r>
                      <a:endParaRPr lang="en-US" sz="1100" dirty="0">
                        <a:effectLst/>
                        <a:latin typeface="Bahnschrift" panose="020B0502040204020203" pitchFamily="34" charset="0"/>
                        <a:ea typeface="Calibri" panose="020F0502020204030204" pitchFamily="34" charset="0"/>
                        <a:cs typeface="Times New Roman" panose="02020603050405020304" pitchFamily="18" charset="0"/>
                      </a:endParaRPr>
                    </a:p>
                  </a:txBody>
                  <a:tcPr marL="30069" marR="30069" marT="0" marB="0">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608901027"/>
                  </a:ext>
                </a:extLst>
              </a:tr>
              <a:tr h="232085">
                <a:tc>
                  <a:txBody>
                    <a:bodyPr/>
                    <a:lstStyle/>
                    <a:p>
                      <a:pPr marL="0" marR="0">
                        <a:lnSpc>
                          <a:spcPct val="107000"/>
                        </a:lnSpc>
                        <a:spcBef>
                          <a:spcPts val="0"/>
                        </a:spcBef>
                        <a:spcAft>
                          <a:spcPts val="1200"/>
                        </a:spcAft>
                      </a:pPr>
                      <a:r>
                        <a:rPr lang="en-US" sz="1100" b="1" dirty="0">
                          <a:effectLst/>
                          <a:latin typeface="Bahnschrift" panose="020B0502040204020203" pitchFamily="34" charset="0"/>
                        </a:rPr>
                        <a:t>Founder and Employee Vesting:</a:t>
                      </a:r>
                      <a:endParaRPr lang="en-US" sz="1100" b="1" dirty="0">
                        <a:effectLst/>
                        <a:latin typeface="Bahnschrift" panose="020B0502040204020203" pitchFamily="34" charset="0"/>
                        <a:ea typeface="Calibri" panose="020F0502020204030204" pitchFamily="34" charset="0"/>
                        <a:cs typeface="Times New Roman" panose="02020603050405020304" pitchFamily="18" charset="0"/>
                      </a:endParaRPr>
                    </a:p>
                  </a:txBody>
                  <a:tcPr marL="30069" marR="30069" marT="0" marB="0">
                    <a:lnL w="12700" cap="flat" cmpd="sng" algn="ctr">
                      <a:solidFill>
                        <a:schemeClr val="tx1"/>
                      </a:solidFill>
                      <a:prstDash val="solid"/>
                      <a:round/>
                      <a:headEnd type="none" w="med" len="med"/>
                      <a:tailEnd type="none" w="med" len="med"/>
                    </a:lnL>
                    <a:noFill/>
                  </a:tcPr>
                </a:tc>
                <a:tc>
                  <a:txBody>
                    <a:bodyPr/>
                    <a:lstStyle/>
                    <a:p>
                      <a:pPr marL="0" marR="0">
                        <a:lnSpc>
                          <a:spcPct val="107000"/>
                        </a:lnSpc>
                        <a:spcBef>
                          <a:spcPts val="0"/>
                        </a:spcBef>
                        <a:spcAft>
                          <a:spcPts val="1200"/>
                        </a:spcAft>
                      </a:pPr>
                      <a:r>
                        <a:rPr lang="en-US" sz="1100" dirty="0">
                          <a:effectLst/>
                          <a:latin typeface="Bahnschrift" panose="020B0502040204020203" pitchFamily="34" charset="0"/>
                        </a:rPr>
                        <a:t>Founders: Aaron Krause</a:t>
                      </a:r>
                      <a:br>
                        <a:rPr lang="en-US" sz="1100" dirty="0">
                          <a:effectLst/>
                          <a:latin typeface="Bahnschrift" panose="020B0502040204020203" pitchFamily="34" charset="0"/>
                        </a:rPr>
                      </a:br>
                      <a:r>
                        <a:rPr lang="en-US" sz="1100" dirty="0">
                          <a:effectLst/>
                          <a:latin typeface="Bahnschrift" panose="020B0502040204020203" pitchFamily="34" charset="0"/>
                        </a:rPr>
                        <a:t>Employees: 4-year monthly vesting with 1-year cliff.  </a:t>
                      </a:r>
                      <a:endParaRPr lang="en-US" sz="1100" dirty="0">
                        <a:effectLst/>
                        <a:latin typeface="Bahnschrift" panose="020B0502040204020203" pitchFamily="34" charset="0"/>
                        <a:ea typeface="Calibri" panose="020F0502020204030204" pitchFamily="34" charset="0"/>
                        <a:cs typeface="Times New Roman" panose="02020603050405020304" pitchFamily="18" charset="0"/>
                      </a:endParaRPr>
                    </a:p>
                  </a:txBody>
                  <a:tcPr marL="30069" marR="30069" marT="0" marB="0">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318554230"/>
                  </a:ext>
                </a:extLst>
              </a:tr>
              <a:tr h="0">
                <a:tc>
                  <a:txBody>
                    <a:bodyPr/>
                    <a:lstStyle/>
                    <a:p>
                      <a:pPr marL="0" marR="0">
                        <a:lnSpc>
                          <a:spcPct val="107000"/>
                        </a:lnSpc>
                        <a:spcBef>
                          <a:spcPts val="0"/>
                        </a:spcBef>
                        <a:spcAft>
                          <a:spcPts val="1200"/>
                        </a:spcAft>
                      </a:pPr>
                      <a:r>
                        <a:rPr lang="en-US" sz="1100" b="1" dirty="0">
                          <a:effectLst/>
                          <a:latin typeface="Bahnschrift" panose="020B0502040204020203" pitchFamily="34" charset="0"/>
                        </a:rPr>
                        <a:t>No Shop:</a:t>
                      </a:r>
                      <a:endParaRPr lang="en-US" sz="1100" b="1" dirty="0">
                        <a:effectLst/>
                        <a:latin typeface="Bahnschrift" panose="020B0502040204020203" pitchFamily="34" charset="0"/>
                        <a:ea typeface="Calibri" panose="020F0502020204030204" pitchFamily="34" charset="0"/>
                        <a:cs typeface="Times New Roman" panose="02020603050405020304" pitchFamily="18" charset="0"/>
                      </a:endParaRPr>
                    </a:p>
                  </a:txBody>
                  <a:tcPr marL="30069" marR="30069"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marL="0" marR="0" algn="just">
                        <a:lnSpc>
                          <a:spcPct val="107000"/>
                        </a:lnSpc>
                        <a:spcBef>
                          <a:spcPts val="0"/>
                        </a:spcBef>
                        <a:spcAft>
                          <a:spcPts val="1200"/>
                        </a:spcAft>
                      </a:pPr>
                      <a:r>
                        <a:rPr lang="en-US" sz="1100" dirty="0">
                          <a:effectLst/>
                          <a:latin typeface="Bahnschrift" panose="020B0502040204020203" pitchFamily="34" charset="0"/>
                        </a:rPr>
                        <a:t>For 30 days, the Company will not solicit, encourage or accept any offers for the acquisition of Company capital stock (other than equity compensation for service providers), or of all or any substantial portion of Company assets.</a:t>
                      </a:r>
                      <a:endParaRPr lang="en-US" sz="1100" dirty="0">
                        <a:effectLst/>
                        <a:latin typeface="Bahnschrift" panose="020B0502040204020203" pitchFamily="34" charset="0"/>
                        <a:ea typeface="Calibri" panose="020F0502020204030204" pitchFamily="34" charset="0"/>
                        <a:cs typeface="Times New Roman" panose="02020603050405020304" pitchFamily="18" charset="0"/>
                      </a:endParaRPr>
                    </a:p>
                  </a:txBody>
                  <a:tcPr marL="30069" marR="30069"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7729528"/>
                  </a:ext>
                </a:extLst>
              </a:tr>
            </a:tbl>
          </a:graphicData>
        </a:graphic>
      </p:graphicFrame>
    </p:spTree>
    <p:extLst>
      <p:ext uri="{BB962C8B-B14F-4D97-AF65-F5344CB8AC3E}">
        <p14:creationId xmlns:p14="http://schemas.microsoft.com/office/powerpoint/2010/main" val="228861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E433F1-F95C-C2BE-10E8-3D9452ADEFA0}"/>
              </a:ext>
            </a:extLst>
          </p:cNvPr>
          <p:cNvSpPr/>
          <p:nvPr/>
        </p:nvSpPr>
        <p:spPr>
          <a:xfrm rot="2835731">
            <a:off x="-893072" y="4276072"/>
            <a:ext cx="3280630" cy="3783900"/>
          </a:xfrm>
          <a:prstGeom prst="rect">
            <a:avLst/>
          </a:prstGeom>
          <a:gradFill flip="none" rotWithShape="1">
            <a:gsLst>
              <a:gs pos="0">
                <a:srgbClr val="31BCA5">
                  <a:tint val="66000"/>
                  <a:satMod val="160000"/>
                </a:srgbClr>
              </a:gs>
              <a:gs pos="50000">
                <a:srgbClr val="31BCA5">
                  <a:tint val="44500"/>
                  <a:satMod val="160000"/>
                </a:srgbClr>
              </a:gs>
              <a:gs pos="100000">
                <a:srgbClr val="31BCA5">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2" descr="Imperial College Business School - MBA programs">
            <a:extLst>
              <a:ext uri="{FF2B5EF4-FFF2-40B4-BE49-F238E27FC236}">
                <a16:creationId xmlns:a16="http://schemas.microsoft.com/office/drawing/2014/main" id="{76126947-8081-3C9B-01F0-1822F5A041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72" y="375128"/>
            <a:ext cx="1369944" cy="5545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E9ABA6A-8171-2DD9-E174-917EB25F6DE1}"/>
              </a:ext>
            </a:extLst>
          </p:cNvPr>
          <p:cNvSpPr txBox="1"/>
          <p:nvPr/>
        </p:nvSpPr>
        <p:spPr>
          <a:xfrm>
            <a:off x="1842716" y="513918"/>
            <a:ext cx="6980274" cy="276999"/>
          </a:xfrm>
          <a:prstGeom prst="rect">
            <a:avLst/>
          </a:prstGeom>
          <a:noFill/>
        </p:spPr>
        <p:txBody>
          <a:bodyPr wrap="square">
            <a:spAutoFit/>
          </a:bodyPr>
          <a:lstStyle/>
          <a:p>
            <a:r>
              <a:rPr lang="en-US" sz="1200" dirty="0">
                <a:latin typeface="Bahnschrift" panose="020B0502040204020203" pitchFamily="34" charset="0"/>
              </a:rPr>
              <a:t>Exit options for the investor</a:t>
            </a:r>
          </a:p>
        </p:txBody>
      </p:sp>
      <p:grpSp>
        <p:nvGrpSpPr>
          <p:cNvPr id="4" name="Group 3">
            <a:extLst>
              <a:ext uri="{FF2B5EF4-FFF2-40B4-BE49-F238E27FC236}">
                <a16:creationId xmlns:a16="http://schemas.microsoft.com/office/drawing/2014/main" id="{217F2A96-B981-5B33-4256-A3FB897046C8}"/>
              </a:ext>
            </a:extLst>
          </p:cNvPr>
          <p:cNvGrpSpPr/>
          <p:nvPr/>
        </p:nvGrpSpPr>
        <p:grpSpPr>
          <a:xfrm>
            <a:off x="211681" y="1068499"/>
            <a:ext cx="11165254" cy="2749996"/>
            <a:chOff x="349280" y="3959503"/>
            <a:chExt cx="11165254" cy="2749996"/>
          </a:xfrm>
        </p:grpSpPr>
        <p:sp>
          <p:nvSpPr>
            <p:cNvPr id="5" name="TextBox 4">
              <a:extLst>
                <a:ext uri="{FF2B5EF4-FFF2-40B4-BE49-F238E27FC236}">
                  <a16:creationId xmlns:a16="http://schemas.microsoft.com/office/drawing/2014/main" id="{1B303E64-0E4F-3E7F-8591-793AF88B03AB}"/>
                </a:ext>
              </a:extLst>
            </p:cNvPr>
            <p:cNvSpPr txBox="1"/>
            <p:nvPr/>
          </p:nvSpPr>
          <p:spPr>
            <a:xfrm>
              <a:off x="349280" y="4745314"/>
              <a:ext cx="1486928" cy="954107"/>
            </a:xfrm>
            <a:prstGeom prst="rect">
              <a:avLst/>
            </a:prstGeom>
            <a:noFill/>
          </p:spPr>
          <p:txBody>
            <a:bodyPr wrap="square" rtlCol="0">
              <a:spAutoFit/>
            </a:bodyPr>
            <a:lstStyle/>
            <a:p>
              <a:r>
                <a:rPr lang="en-US" sz="1400" b="1" dirty="0">
                  <a:latin typeface="Bahnschrift" panose="020B0502040204020203" pitchFamily="34" charset="0"/>
                </a:rPr>
                <a:t>Exit options for the investor:</a:t>
              </a:r>
            </a:p>
            <a:p>
              <a:endParaRPr lang="en-US" sz="1400" b="1" dirty="0">
                <a:latin typeface="Bahnschrift" panose="020B0502040204020203" pitchFamily="34" charset="0"/>
              </a:endParaRPr>
            </a:p>
            <a:p>
              <a:pPr marL="285750" indent="-285750">
                <a:buFont typeface="Arial" panose="020B0604020202020204" pitchFamily="34" charset="0"/>
                <a:buChar char="•"/>
              </a:pPr>
              <a:endParaRPr lang="en-US" sz="1400" dirty="0">
                <a:latin typeface="Bahnschrift SemiLight SemiConde" panose="020B0502040204020203" pitchFamily="34" charset="0"/>
              </a:endParaRPr>
            </a:p>
          </p:txBody>
        </p:sp>
        <p:grpSp>
          <p:nvGrpSpPr>
            <p:cNvPr id="6" name="Group 5">
              <a:extLst>
                <a:ext uri="{FF2B5EF4-FFF2-40B4-BE49-F238E27FC236}">
                  <a16:creationId xmlns:a16="http://schemas.microsoft.com/office/drawing/2014/main" id="{D189C36A-4DB2-9BC5-C686-5584E5921A06}"/>
                </a:ext>
              </a:extLst>
            </p:cNvPr>
            <p:cNvGrpSpPr/>
            <p:nvPr/>
          </p:nvGrpSpPr>
          <p:grpSpPr>
            <a:xfrm>
              <a:off x="1836209" y="3959503"/>
              <a:ext cx="9678325" cy="2749996"/>
              <a:chOff x="490294" y="3992271"/>
              <a:chExt cx="9678325" cy="2749996"/>
            </a:xfrm>
          </p:grpSpPr>
          <p:grpSp>
            <p:nvGrpSpPr>
              <p:cNvPr id="7" name="Group 6">
                <a:extLst>
                  <a:ext uri="{FF2B5EF4-FFF2-40B4-BE49-F238E27FC236}">
                    <a16:creationId xmlns:a16="http://schemas.microsoft.com/office/drawing/2014/main" id="{ACB495B6-07B9-830F-2365-163AC409C6BE}"/>
                  </a:ext>
                </a:extLst>
              </p:cNvPr>
              <p:cNvGrpSpPr/>
              <p:nvPr/>
            </p:nvGrpSpPr>
            <p:grpSpPr>
              <a:xfrm>
                <a:off x="490294" y="4647842"/>
                <a:ext cx="9678325" cy="2094425"/>
                <a:chOff x="2329406" y="4594696"/>
                <a:chExt cx="9578005" cy="2172763"/>
              </a:xfrm>
            </p:grpSpPr>
            <p:sp>
              <p:nvSpPr>
                <p:cNvPr id="13" name="Rectangle: Diagonal Corners Rounded 12">
                  <a:extLst>
                    <a:ext uri="{FF2B5EF4-FFF2-40B4-BE49-F238E27FC236}">
                      <a16:creationId xmlns:a16="http://schemas.microsoft.com/office/drawing/2014/main" id="{D09A41E4-D449-5307-B279-692189AEFFB0}"/>
                    </a:ext>
                  </a:extLst>
                </p:cNvPr>
                <p:cNvSpPr/>
                <p:nvPr/>
              </p:nvSpPr>
              <p:spPr>
                <a:xfrm rot="5400000">
                  <a:off x="2293288" y="4637496"/>
                  <a:ext cx="2166081" cy="2093845"/>
                </a:xfrm>
                <a:prstGeom prst="round2Diag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300" dirty="0">
                      <a:solidFill>
                        <a:schemeClr val="tx1"/>
                      </a:solidFill>
                      <a:latin typeface="Bahnschrift SemiLight SemiConde" panose="020B0502040204020203" pitchFamily="34" charset="0"/>
                    </a:rPr>
                    <a:t>Investors can liquidate their stake at a company after an IPO. Once the company becomes traded in the public stock market, the investor can sell their stocks in the market</a:t>
                  </a:r>
                  <a:r>
                    <a:rPr lang="en-US" sz="1200" dirty="0">
                      <a:solidFill>
                        <a:schemeClr val="tx1"/>
                      </a:solidFill>
                      <a:latin typeface="Bahnschrift SemiLight SemiConde" panose="020B0502040204020203" pitchFamily="34" charset="0"/>
                    </a:rPr>
                    <a:t>.</a:t>
                  </a:r>
                </a:p>
              </p:txBody>
            </p:sp>
            <p:sp>
              <p:nvSpPr>
                <p:cNvPr id="14" name="Rectangle: Diagonal Corners Rounded 13">
                  <a:extLst>
                    <a:ext uri="{FF2B5EF4-FFF2-40B4-BE49-F238E27FC236}">
                      <a16:creationId xmlns:a16="http://schemas.microsoft.com/office/drawing/2014/main" id="{97C7496E-4BC2-D4F2-8D3E-64EAC73ED7BB}"/>
                    </a:ext>
                  </a:extLst>
                </p:cNvPr>
                <p:cNvSpPr/>
                <p:nvPr/>
              </p:nvSpPr>
              <p:spPr>
                <a:xfrm rot="5400000">
                  <a:off x="4723036" y="4634155"/>
                  <a:ext cx="2172759" cy="2093844"/>
                </a:xfrm>
                <a:prstGeom prst="round2Diag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300" dirty="0">
                      <a:solidFill>
                        <a:schemeClr val="tx1"/>
                      </a:solidFill>
                      <a:latin typeface="Bahnschrift SemiLight SemiConde" panose="020B0502040204020203" pitchFamily="34" charset="0"/>
                    </a:rPr>
                    <a:t>If the company is acquired the investor will either receive the option to get stocks from the acquiring company or will be bought out by the purchasing company at a established stock price</a:t>
                  </a:r>
                  <a:r>
                    <a:rPr lang="en-US" sz="1200" dirty="0">
                      <a:solidFill>
                        <a:schemeClr val="tx1"/>
                      </a:solidFill>
                      <a:latin typeface="Bahnschrift SemiLight SemiConde" panose="020B0502040204020203" pitchFamily="34" charset="0"/>
                    </a:rPr>
                    <a:t>.</a:t>
                  </a:r>
                </a:p>
              </p:txBody>
            </p:sp>
            <p:sp>
              <p:nvSpPr>
                <p:cNvPr id="16" name="Rectangle: Diagonal Corners Rounded 15">
                  <a:extLst>
                    <a:ext uri="{FF2B5EF4-FFF2-40B4-BE49-F238E27FC236}">
                      <a16:creationId xmlns:a16="http://schemas.microsoft.com/office/drawing/2014/main" id="{795FF710-03BD-042A-29C6-6A20035E4ECE}"/>
                    </a:ext>
                  </a:extLst>
                </p:cNvPr>
                <p:cNvSpPr/>
                <p:nvPr/>
              </p:nvSpPr>
              <p:spPr>
                <a:xfrm rot="5400000">
                  <a:off x="7170576" y="4467604"/>
                  <a:ext cx="2166083" cy="2433624"/>
                </a:xfrm>
                <a:prstGeom prst="round2Diag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300" dirty="0">
                      <a:solidFill>
                        <a:schemeClr val="tx1"/>
                      </a:solidFill>
                      <a:latin typeface="Bahnschrift SemiLight SemiConde" panose="020B0502040204020203" pitchFamily="34" charset="0"/>
                    </a:rPr>
                    <a:t>If the company fails to take off, there’s the option to liquidate its assets and distribute the proceeds to investors. Having chosen a 1x participating clause, it would mean that the investor would have preference to get its investment money back plus 15% of the remaining value left from the liquidation.</a:t>
                  </a:r>
                </a:p>
              </p:txBody>
            </p:sp>
            <p:sp>
              <p:nvSpPr>
                <p:cNvPr id="17" name="Rectangle: Diagonal Corners Rounded 16">
                  <a:extLst>
                    <a:ext uri="{FF2B5EF4-FFF2-40B4-BE49-F238E27FC236}">
                      <a16:creationId xmlns:a16="http://schemas.microsoft.com/office/drawing/2014/main" id="{EE502176-7BC4-95BB-8C2E-D87C89053E15}"/>
                    </a:ext>
                  </a:extLst>
                </p:cNvPr>
                <p:cNvSpPr/>
                <p:nvPr/>
              </p:nvSpPr>
              <p:spPr>
                <a:xfrm rot="5400000">
                  <a:off x="9716953" y="4576997"/>
                  <a:ext cx="2172759" cy="2208157"/>
                </a:xfrm>
                <a:prstGeom prst="round2DiagRect">
                  <a:avLst/>
                </a:prstGeom>
                <a:solidFill>
                  <a:srgbClr val="31BCA5"/>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300" dirty="0">
                      <a:solidFill>
                        <a:schemeClr val="tx1"/>
                      </a:solidFill>
                      <a:latin typeface="Bahnschrift SemiLight SemiConde" panose="020B0502040204020203" pitchFamily="34" charset="0"/>
                    </a:rPr>
                    <a:t>Another exit strategy would be to sell the investor’s stake back to the company. In particular, preferred stocks can have clauses like redemption rights or premiums that facilitate the exit of investors from the company.</a:t>
                  </a:r>
                </a:p>
              </p:txBody>
            </p:sp>
          </p:grpSp>
          <p:sp>
            <p:nvSpPr>
              <p:cNvPr id="8" name="TextBox 7">
                <a:extLst>
                  <a:ext uri="{FF2B5EF4-FFF2-40B4-BE49-F238E27FC236}">
                    <a16:creationId xmlns:a16="http://schemas.microsoft.com/office/drawing/2014/main" id="{F21DA8BB-528B-7D16-02FF-B5402C47A0FE}"/>
                  </a:ext>
                </a:extLst>
              </p:cNvPr>
              <p:cNvSpPr txBox="1"/>
              <p:nvPr/>
            </p:nvSpPr>
            <p:spPr>
              <a:xfrm>
                <a:off x="646463" y="3992271"/>
                <a:ext cx="1803438" cy="523220"/>
              </a:xfrm>
              <a:prstGeom prst="rect">
                <a:avLst/>
              </a:prstGeom>
              <a:noFill/>
            </p:spPr>
            <p:txBody>
              <a:bodyPr wrap="square" rtlCol="0">
                <a:spAutoFit/>
              </a:bodyPr>
              <a:lstStyle/>
              <a:p>
                <a:r>
                  <a:rPr lang="en-US" sz="1400" dirty="0">
                    <a:latin typeface="Bahnschrift" panose="020B0502040204020203" pitchFamily="34" charset="0"/>
                  </a:rPr>
                  <a:t>IPO (Initial public offering)</a:t>
                </a:r>
              </a:p>
            </p:txBody>
          </p:sp>
          <p:sp>
            <p:nvSpPr>
              <p:cNvPr id="9" name="TextBox 8">
                <a:extLst>
                  <a:ext uri="{FF2B5EF4-FFF2-40B4-BE49-F238E27FC236}">
                    <a16:creationId xmlns:a16="http://schemas.microsoft.com/office/drawing/2014/main" id="{58BB871F-229C-94F4-CD99-6A9B43C592E1}"/>
                  </a:ext>
                </a:extLst>
              </p:cNvPr>
              <p:cNvSpPr txBox="1"/>
              <p:nvPr/>
            </p:nvSpPr>
            <p:spPr>
              <a:xfrm>
                <a:off x="2994832" y="4163506"/>
                <a:ext cx="2069809" cy="307777"/>
              </a:xfrm>
              <a:prstGeom prst="rect">
                <a:avLst/>
              </a:prstGeom>
              <a:noFill/>
            </p:spPr>
            <p:txBody>
              <a:bodyPr wrap="square" rtlCol="0">
                <a:spAutoFit/>
              </a:bodyPr>
              <a:lstStyle/>
              <a:p>
                <a:r>
                  <a:rPr lang="en-US" sz="1400" dirty="0">
                    <a:latin typeface="Bahnschrift" panose="020B0502040204020203" pitchFamily="34" charset="0"/>
                  </a:rPr>
                  <a:t>M&amp;A deals</a:t>
                </a:r>
                <a:r>
                  <a:rPr lang="en-US" sz="1300" dirty="0">
                    <a:latin typeface="Bahnschrift" panose="020B0502040204020203" pitchFamily="34" charset="0"/>
                  </a:rPr>
                  <a:t>. </a:t>
                </a:r>
                <a:endParaRPr lang="en-US" sz="1600" dirty="0">
                  <a:latin typeface="Bahnschrift" panose="020B0502040204020203" pitchFamily="34" charset="0"/>
                </a:endParaRPr>
              </a:p>
            </p:txBody>
          </p:sp>
          <p:sp>
            <p:nvSpPr>
              <p:cNvPr id="10" name="TextBox 9">
                <a:extLst>
                  <a:ext uri="{FF2B5EF4-FFF2-40B4-BE49-F238E27FC236}">
                    <a16:creationId xmlns:a16="http://schemas.microsoft.com/office/drawing/2014/main" id="{CCE89ECD-6E44-7407-E77A-F7E2776C9783}"/>
                  </a:ext>
                </a:extLst>
              </p:cNvPr>
              <p:cNvSpPr txBox="1"/>
              <p:nvPr/>
            </p:nvSpPr>
            <p:spPr>
              <a:xfrm>
                <a:off x="5457168" y="4163357"/>
                <a:ext cx="2038775" cy="307777"/>
              </a:xfrm>
              <a:prstGeom prst="rect">
                <a:avLst/>
              </a:prstGeom>
              <a:noFill/>
            </p:spPr>
            <p:txBody>
              <a:bodyPr wrap="square" rtlCol="0">
                <a:spAutoFit/>
              </a:bodyPr>
              <a:lstStyle/>
              <a:p>
                <a:r>
                  <a:rPr lang="en-US" sz="1400" dirty="0">
                    <a:latin typeface="Bahnschrift" panose="020B0502040204020203" pitchFamily="34" charset="0"/>
                  </a:rPr>
                  <a:t>Liquidation</a:t>
                </a:r>
              </a:p>
            </p:txBody>
          </p:sp>
          <p:sp>
            <p:nvSpPr>
              <p:cNvPr id="11" name="TextBox 10">
                <a:extLst>
                  <a:ext uri="{FF2B5EF4-FFF2-40B4-BE49-F238E27FC236}">
                    <a16:creationId xmlns:a16="http://schemas.microsoft.com/office/drawing/2014/main" id="{249E13FE-7D84-A9B4-000B-A69387D6737E}"/>
                  </a:ext>
                </a:extLst>
              </p:cNvPr>
              <p:cNvSpPr txBox="1"/>
              <p:nvPr/>
            </p:nvSpPr>
            <p:spPr>
              <a:xfrm>
                <a:off x="7937334" y="4007659"/>
                <a:ext cx="1979746" cy="523220"/>
              </a:xfrm>
              <a:prstGeom prst="rect">
                <a:avLst/>
              </a:prstGeom>
              <a:noFill/>
            </p:spPr>
            <p:txBody>
              <a:bodyPr wrap="square">
                <a:spAutoFit/>
              </a:bodyPr>
              <a:lstStyle/>
              <a:p>
                <a:r>
                  <a:rPr lang="en-US" sz="1400" dirty="0">
                    <a:latin typeface="Bahnschrift" panose="020B0502040204020203" pitchFamily="34" charset="0"/>
                  </a:rPr>
                  <a:t>Stock buybacks or secondary sale</a:t>
                </a:r>
              </a:p>
            </p:txBody>
          </p:sp>
        </p:grpSp>
      </p:grpSp>
    </p:spTree>
    <p:extLst>
      <p:ext uri="{BB962C8B-B14F-4D97-AF65-F5344CB8AC3E}">
        <p14:creationId xmlns:p14="http://schemas.microsoft.com/office/powerpoint/2010/main" val="810088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fa13e737-9011-46ee-b7e3-ef6f824dc13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49E5DA3A0032841B794D79CC7B63F58" ma:contentTypeVersion="7" ma:contentTypeDescription="Create a new document." ma:contentTypeScope="" ma:versionID="b962ab6c9cacfb2f5dc401ba122d13fa">
  <xsd:schema xmlns:xsd="http://www.w3.org/2001/XMLSchema" xmlns:xs="http://www.w3.org/2001/XMLSchema" xmlns:p="http://schemas.microsoft.com/office/2006/metadata/properties" xmlns:ns3="fa13e737-9011-46ee-b7e3-ef6f824dc13a" xmlns:ns4="3de17b81-2c82-491f-9c2b-2e199487596c" targetNamespace="http://schemas.microsoft.com/office/2006/metadata/properties" ma:root="true" ma:fieldsID="dd0ae07a4a19c6df872e662744def485" ns3:_="" ns4:_="">
    <xsd:import namespace="fa13e737-9011-46ee-b7e3-ef6f824dc13a"/>
    <xsd:import namespace="3de17b81-2c82-491f-9c2b-2e199487596c"/>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13e737-9011-46ee-b7e3-ef6f824dc1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de17b81-2c82-491f-9c2b-2e199487596c"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B76A3AF-7E4E-42A3-9A7E-0ABD758B017A}">
  <ds:schemaRefs>
    <ds:schemaRef ds:uri="http://schemas.microsoft.com/office/2006/documentManagement/types"/>
    <ds:schemaRef ds:uri="http://purl.org/dc/elements/1.1/"/>
    <ds:schemaRef ds:uri="http://purl.org/dc/terms/"/>
    <ds:schemaRef ds:uri="3de17b81-2c82-491f-9c2b-2e199487596c"/>
    <ds:schemaRef ds:uri="http://schemas.microsoft.com/office/infopath/2007/PartnerControls"/>
    <ds:schemaRef ds:uri="http://schemas.openxmlformats.org/package/2006/metadata/core-properties"/>
    <ds:schemaRef ds:uri="fa13e737-9011-46ee-b7e3-ef6f824dc13a"/>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03128E3D-6783-4D7F-A0AB-F62D5CF315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13e737-9011-46ee-b7e3-ef6f824dc13a"/>
    <ds:schemaRef ds:uri="3de17b81-2c82-491f-9c2b-2e19948759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4001C0-7AF7-4BBE-8599-20BB57CCACC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13729</TotalTime>
  <Words>3203</Words>
  <Application>Microsoft Office PowerPoint</Application>
  <PresentationFormat>Widescreen</PresentationFormat>
  <Paragraphs>188</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Bahnschrift</vt:lpstr>
      <vt:lpstr>Bahnschrift SemiLight SemiConde</vt:lpstr>
      <vt:lpstr>Calibri</vt:lpstr>
      <vt:lpstr>Calibri Light</vt:lpstr>
      <vt:lpstr>Cambria Math</vt:lpstr>
      <vt:lpstr>YahooSans VF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REDDEN George</dc:creator>
  <cp:lastModifiedBy>REDDEN George</cp:lastModifiedBy>
  <cp:revision>12</cp:revision>
  <dcterms:created xsi:type="dcterms:W3CDTF">2023-12-01T23:09:23Z</dcterms:created>
  <dcterms:modified xsi:type="dcterms:W3CDTF">2023-12-21T14:01:55Z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0x010100449E5DA3A0032841B794D79CC7B63F58</vt:lpwstr>
  </property>
</Properties>
</file>