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8" r:id="rId5"/>
    <p:sldId id="257" r:id="rId6"/>
    <p:sldId id="259" r:id="rId7"/>
    <p:sldId id="290" r:id="rId8"/>
    <p:sldId id="292" r:id="rId9"/>
    <p:sldId id="289" r:id="rId10"/>
    <p:sldId id="293" r:id="rId11"/>
    <p:sldId id="294" r:id="rId12"/>
    <p:sldId id="295" r:id="rId13"/>
    <p:sldId id="296" r:id="rId14"/>
    <p:sldId id="2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BC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F87D89-9A6C-42F0-9347-C43195326A3B}" v="81" dt="2024-01-04T10:47:25.5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3" d="100"/>
          <a:sy n="73" d="100"/>
        </p:scale>
        <p:origin x="780"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6A298-9FCA-45C1-B97E-A8FFFE78F33F}" type="datetimeFigureOut">
              <a:rPr lang="en-US" smtClean="0"/>
              <a:t>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7CCC1-FDEB-4AEB-8520-25F14880BCE1}" type="slidenum">
              <a:rPr lang="en-US" smtClean="0"/>
              <a:t>‹#›</a:t>
            </a:fld>
            <a:endParaRPr lang="en-US"/>
          </a:p>
        </p:txBody>
      </p:sp>
    </p:spTree>
    <p:extLst>
      <p:ext uri="{BB962C8B-B14F-4D97-AF65-F5344CB8AC3E}">
        <p14:creationId xmlns:p14="http://schemas.microsoft.com/office/powerpoint/2010/main" val="2712206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9E8342-CD83-4D72-9D81-6FC0A980DD63}" type="slidenum">
              <a:rPr lang="en-US" smtClean="0"/>
              <a:t>1</a:t>
            </a:fld>
            <a:endParaRPr lang="en-US"/>
          </a:p>
        </p:txBody>
      </p:sp>
    </p:spTree>
    <p:extLst>
      <p:ext uri="{BB962C8B-B14F-4D97-AF65-F5344CB8AC3E}">
        <p14:creationId xmlns:p14="http://schemas.microsoft.com/office/powerpoint/2010/main" val="229608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9E8342-CD83-4D72-9D81-6FC0A980DD63}" type="slidenum">
              <a:rPr lang="en-US" smtClean="0"/>
              <a:t>2</a:t>
            </a:fld>
            <a:endParaRPr lang="en-US"/>
          </a:p>
        </p:txBody>
      </p:sp>
    </p:spTree>
    <p:extLst>
      <p:ext uri="{BB962C8B-B14F-4D97-AF65-F5344CB8AC3E}">
        <p14:creationId xmlns:p14="http://schemas.microsoft.com/office/powerpoint/2010/main" val="229608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9E8342-CD83-4D72-9D81-6FC0A980DD63}" type="slidenum">
              <a:rPr lang="en-US" smtClean="0"/>
              <a:t>3</a:t>
            </a:fld>
            <a:endParaRPr lang="en-US"/>
          </a:p>
        </p:txBody>
      </p:sp>
    </p:spTree>
    <p:extLst>
      <p:ext uri="{BB962C8B-B14F-4D97-AF65-F5344CB8AC3E}">
        <p14:creationId xmlns:p14="http://schemas.microsoft.com/office/powerpoint/2010/main" val="1584730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C56B-D5F6-3200-320A-70E7C24BA4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B18833-1C2E-956E-5DF4-6083766C5C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812F9B-66E0-6497-C098-7003CF185528}"/>
              </a:ext>
            </a:extLst>
          </p:cNvPr>
          <p:cNvSpPr>
            <a:spLocks noGrp="1"/>
          </p:cNvSpPr>
          <p:nvPr>
            <p:ph type="dt" sz="half" idx="10"/>
          </p:nvPr>
        </p:nvSpPr>
        <p:spPr/>
        <p:txBody>
          <a:bodyPr/>
          <a:lstStyle/>
          <a:p>
            <a:fld id="{E232C404-FFF9-460F-B283-0DF123A80621}" type="datetimeFigureOut">
              <a:rPr lang="en-US" smtClean="0"/>
              <a:t>1/1/2024</a:t>
            </a:fld>
            <a:endParaRPr lang="en-US"/>
          </a:p>
        </p:txBody>
      </p:sp>
      <p:sp>
        <p:nvSpPr>
          <p:cNvPr id="5" name="Footer Placeholder 4">
            <a:extLst>
              <a:ext uri="{FF2B5EF4-FFF2-40B4-BE49-F238E27FC236}">
                <a16:creationId xmlns:a16="http://schemas.microsoft.com/office/drawing/2014/main" id="{CA2B92D0-05D1-9C1F-1952-04AF7C803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C8AAF1-98D3-3AD9-9CA7-767D35087446}"/>
              </a:ext>
            </a:extLst>
          </p:cNvPr>
          <p:cNvSpPr>
            <a:spLocks noGrp="1"/>
          </p:cNvSpPr>
          <p:nvPr>
            <p:ph type="sldNum" sz="quarter" idx="12"/>
          </p:nvPr>
        </p:nvSpPr>
        <p:spPr/>
        <p:txBody>
          <a:bodyPr/>
          <a:lstStyle/>
          <a:p>
            <a:fld id="{D657B3D4-5E04-47BF-BAAC-1AA410056465}" type="slidenum">
              <a:rPr lang="en-US" smtClean="0"/>
              <a:t>‹#›</a:t>
            </a:fld>
            <a:endParaRPr lang="en-US"/>
          </a:p>
        </p:txBody>
      </p:sp>
    </p:spTree>
    <p:extLst>
      <p:ext uri="{BB962C8B-B14F-4D97-AF65-F5344CB8AC3E}">
        <p14:creationId xmlns:p14="http://schemas.microsoft.com/office/powerpoint/2010/main" val="2240347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9A0BC-F54B-45B2-1115-0BF6C97E30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00BEB-E307-182A-920B-87107B1880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F25876-415C-09F2-6FE0-E3F1BFC6EDE4}"/>
              </a:ext>
            </a:extLst>
          </p:cNvPr>
          <p:cNvSpPr>
            <a:spLocks noGrp="1"/>
          </p:cNvSpPr>
          <p:nvPr>
            <p:ph type="dt" sz="half" idx="10"/>
          </p:nvPr>
        </p:nvSpPr>
        <p:spPr/>
        <p:txBody>
          <a:bodyPr/>
          <a:lstStyle/>
          <a:p>
            <a:fld id="{E232C404-FFF9-460F-B283-0DF123A80621}" type="datetimeFigureOut">
              <a:rPr lang="en-US" smtClean="0"/>
              <a:t>1/1/2024</a:t>
            </a:fld>
            <a:endParaRPr lang="en-US"/>
          </a:p>
        </p:txBody>
      </p:sp>
      <p:sp>
        <p:nvSpPr>
          <p:cNvPr id="5" name="Footer Placeholder 4">
            <a:extLst>
              <a:ext uri="{FF2B5EF4-FFF2-40B4-BE49-F238E27FC236}">
                <a16:creationId xmlns:a16="http://schemas.microsoft.com/office/drawing/2014/main" id="{C7DC3F93-4B67-8169-C5CF-331CE9DFB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18CF1-6EE1-281B-DB68-88FF4E95A4AB}"/>
              </a:ext>
            </a:extLst>
          </p:cNvPr>
          <p:cNvSpPr>
            <a:spLocks noGrp="1"/>
          </p:cNvSpPr>
          <p:nvPr>
            <p:ph type="sldNum" sz="quarter" idx="12"/>
          </p:nvPr>
        </p:nvSpPr>
        <p:spPr/>
        <p:txBody>
          <a:bodyPr/>
          <a:lstStyle/>
          <a:p>
            <a:fld id="{D657B3D4-5E04-47BF-BAAC-1AA410056465}" type="slidenum">
              <a:rPr lang="en-US" smtClean="0"/>
              <a:t>‹#›</a:t>
            </a:fld>
            <a:endParaRPr lang="en-US"/>
          </a:p>
        </p:txBody>
      </p:sp>
    </p:spTree>
    <p:extLst>
      <p:ext uri="{BB962C8B-B14F-4D97-AF65-F5344CB8AC3E}">
        <p14:creationId xmlns:p14="http://schemas.microsoft.com/office/powerpoint/2010/main" val="2257050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F3678-1473-81CF-701E-7A550A9427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2EFCE0-6D37-41E7-8625-09D05DC578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3504B4-F382-1C35-E56B-10E9D7935FF3}"/>
              </a:ext>
            </a:extLst>
          </p:cNvPr>
          <p:cNvSpPr>
            <a:spLocks noGrp="1"/>
          </p:cNvSpPr>
          <p:nvPr>
            <p:ph type="dt" sz="half" idx="10"/>
          </p:nvPr>
        </p:nvSpPr>
        <p:spPr/>
        <p:txBody>
          <a:bodyPr/>
          <a:lstStyle/>
          <a:p>
            <a:fld id="{E232C404-FFF9-460F-B283-0DF123A80621}" type="datetimeFigureOut">
              <a:rPr lang="en-US" smtClean="0"/>
              <a:t>1/1/2024</a:t>
            </a:fld>
            <a:endParaRPr lang="en-US"/>
          </a:p>
        </p:txBody>
      </p:sp>
      <p:sp>
        <p:nvSpPr>
          <p:cNvPr id="5" name="Footer Placeholder 4">
            <a:extLst>
              <a:ext uri="{FF2B5EF4-FFF2-40B4-BE49-F238E27FC236}">
                <a16:creationId xmlns:a16="http://schemas.microsoft.com/office/drawing/2014/main" id="{2B6381D9-A4E7-7620-C1A2-4C0B4624BE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BD7BB1-DBF5-BC4A-33C0-37A47C1A8265}"/>
              </a:ext>
            </a:extLst>
          </p:cNvPr>
          <p:cNvSpPr>
            <a:spLocks noGrp="1"/>
          </p:cNvSpPr>
          <p:nvPr>
            <p:ph type="sldNum" sz="quarter" idx="12"/>
          </p:nvPr>
        </p:nvSpPr>
        <p:spPr/>
        <p:txBody>
          <a:bodyPr/>
          <a:lstStyle/>
          <a:p>
            <a:fld id="{D657B3D4-5E04-47BF-BAAC-1AA410056465}" type="slidenum">
              <a:rPr lang="en-US" smtClean="0"/>
              <a:t>‹#›</a:t>
            </a:fld>
            <a:endParaRPr lang="en-US"/>
          </a:p>
        </p:txBody>
      </p:sp>
    </p:spTree>
    <p:extLst>
      <p:ext uri="{BB962C8B-B14F-4D97-AF65-F5344CB8AC3E}">
        <p14:creationId xmlns:p14="http://schemas.microsoft.com/office/powerpoint/2010/main" val="392073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D723-A7BB-05DA-4D6A-EDDC64FB4B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881A32-FDAB-6C0B-0ED0-5D6DE3311B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54595F-AD48-DF90-52A2-593721520930}"/>
              </a:ext>
            </a:extLst>
          </p:cNvPr>
          <p:cNvSpPr>
            <a:spLocks noGrp="1"/>
          </p:cNvSpPr>
          <p:nvPr>
            <p:ph type="dt" sz="half" idx="10"/>
          </p:nvPr>
        </p:nvSpPr>
        <p:spPr/>
        <p:txBody>
          <a:bodyPr/>
          <a:lstStyle/>
          <a:p>
            <a:fld id="{E232C404-FFF9-460F-B283-0DF123A80621}" type="datetimeFigureOut">
              <a:rPr lang="en-US" smtClean="0"/>
              <a:t>1/1/2024</a:t>
            </a:fld>
            <a:endParaRPr lang="en-US"/>
          </a:p>
        </p:txBody>
      </p:sp>
      <p:sp>
        <p:nvSpPr>
          <p:cNvPr id="5" name="Footer Placeholder 4">
            <a:extLst>
              <a:ext uri="{FF2B5EF4-FFF2-40B4-BE49-F238E27FC236}">
                <a16:creationId xmlns:a16="http://schemas.microsoft.com/office/drawing/2014/main" id="{99F922F4-18F8-4862-0B46-D3610E3CC2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818C61-0711-CC96-8518-385525A929AF}"/>
              </a:ext>
            </a:extLst>
          </p:cNvPr>
          <p:cNvSpPr>
            <a:spLocks noGrp="1"/>
          </p:cNvSpPr>
          <p:nvPr>
            <p:ph type="sldNum" sz="quarter" idx="12"/>
          </p:nvPr>
        </p:nvSpPr>
        <p:spPr/>
        <p:txBody>
          <a:bodyPr/>
          <a:lstStyle/>
          <a:p>
            <a:fld id="{D657B3D4-5E04-47BF-BAAC-1AA410056465}" type="slidenum">
              <a:rPr lang="en-US" smtClean="0"/>
              <a:t>‹#›</a:t>
            </a:fld>
            <a:endParaRPr lang="en-US"/>
          </a:p>
        </p:txBody>
      </p:sp>
    </p:spTree>
    <p:extLst>
      <p:ext uri="{BB962C8B-B14F-4D97-AF65-F5344CB8AC3E}">
        <p14:creationId xmlns:p14="http://schemas.microsoft.com/office/powerpoint/2010/main" val="327559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A2B7C-0301-F4B9-E47C-CA965D7D2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44F865-2FD5-49E1-2604-3B60E4454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65879A-0A55-AF0B-7BF5-58C5FCEBC1CF}"/>
              </a:ext>
            </a:extLst>
          </p:cNvPr>
          <p:cNvSpPr>
            <a:spLocks noGrp="1"/>
          </p:cNvSpPr>
          <p:nvPr>
            <p:ph type="dt" sz="half" idx="10"/>
          </p:nvPr>
        </p:nvSpPr>
        <p:spPr/>
        <p:txBody>
          <a:bodyPr/>
          <a:lstStyle/>
          <a:p>
            <a:fld id="{E232C404-FFF9-460F-B283-0DF123A80621}" type="datetimeFigureOut">
              <a:rPr lang="en-US" smtClean="0"/>
              <a:t>1/1/2024</a:t>
            </a:fld>
            <a:endParaRPr lang="en-US"/>
          </a:p>
        </p:txBody>
      </p:sp>
      <p:sp>
        <p:nvSpPr>
          <p:cNvPr id="5" name="Footer Placeholder 4">
            <a:extLst>
              <a:ext uri="{FF2B5EF4-FFF2-40B4-BE49-F238E27FC236}">
                <a16:creationId xmlns:a16="http://schemas.microsoft.com/office/drawing/2014/main" id="{08E66C3A-2F8C-A176-D620-59D9BCFC47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C33B2-CCCD-4672-7962-0F87FA465090}"/>
              </a:ext>
            </a:extLst>
          </p:cNvPr>
          <p:cNvSpPr>
            <a:spLocks noGrp="1"/>
          </p:cNvSpPr>
          <p:nvPr>
            <p:ph type="sldNum" sz="quarter" idx="12"/>
          </p:nvPr>
        </p:nvSpPr>
        <p:spPr/>
        <p:txBody>
          <a:bodyPr/>
          <a:lstStyle/>
          <a:p>
            <a:fld id="{D657B3D4-5E04-47BF-BAAC-1AA410056465}" type="slidenum">
              <a:rPr lang="en-US" smtClean="0"/>
              <a:t>‹#›</a:t>
            </a:fld>
            <a:endParaRPr lang="en-US"/>
          </a:p>
        </p:txBody>
      </p:sp>
    </p:spTree>
    <p:extLst>
      <p:ext uri="{BB962C8B-B14F-4D97-AF65-F5344CB8AC3E}">
        <p14:creationId xmlns:p14="http://schemas.microsoft.com/office/powerpoint/2010/main" val="760543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E01F7-F6E9-0D7A-DA3F-412408FCD3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1425CC-6DFB-320C-BBE8-4251C10DFB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27A05D-533E-F383-B81B-9FED817DDC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425BA1-EA2C-5526-9032-E87560BB04A1}"/>
              </a:ext>
            </a:extLst>
          </p:cNvPr>
          <p:cNvSpPr>
            <a:spLocks noGrp="1"/>
          </p:cNvSpPr>
          <p:nvPr>
            <p:ph type="dt" sz="half" idx="10"/>
          </p:nvPr>
        </p:nvSpPr>
        <p:spPr/>
        <p:txBody>
          <a:bodyPr/>
          <a:lstStyle/>
          <a:p>
            <a:fld id="{E232C404-FFF9-460F-B283-0DF123A80621}" type="datetimeFigureOut">
              <a:rPr lang="en-US" smtClean="0"/>
              <a:t>1/1/2024</a:t>
            </a:fld>
            <a:endParaRPr lang="en-US"/>
          </a:p>
        </p:txBody>
      </p:sp>
      <p:sp>
        <p:nvSpPr>
          <p:cNvPr id="6" name="Footer Placeholder 5">
            <a:extLst>
              <a:ext uri="{FF2B5EF4-FFF2-40B4-BE49-F238E27FC236}">
                <a16:creationId xmlns:a16="http://schemas.microsoft.com/office/drawing/2014/main" id="{E084DF6E-7678-4E2F-6CF0-EBBCE13839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0B1136-7929-E8D5-095F-25F8332B7FE6}"/>
              </a:ext>
            </a:extLst>
          </p:cNvPr>
          <p:cNvSpPr>
            <a:spLocks noGrp="1"/>
          </p:cNvSpPr>
          <p:nvPr>
            <p:ph type="sldNum" sz="quarter" idx="12"/>
          </p:nvPr>
        </p:nvSpPr>
        <p:spPr/>
        <p:txBody>
          <a:bodyPr/>
          <a:lstStyle/>
          <a:p>
            <a:fld id="{D657B3D4-5E04-47BF-BAAC-1AA410056465}" type="slidenum">
              <a:rPr lang="en-US" smtClean="0"/>
              <a:t>‹#›</a:t>
            </a:fld>
            <a:endParaRPr lang="en-US"/>
          </a:p>
        </p:txBody>
      </p:sp>
    </p:spTree>
    <p:extLst>
      <p:ext uri="{BB962C8B-B14F-4D97-AF65-F5344CB8AC3E}">
        <p14:creationId xmlns:p14="http://schemas.microsoft.com/office/powerpoint/2010/main" val="22221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0BF7-ECD9-8FD6-2BCB-8889B7258D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553D79-A1E1-18FA-88DD-25EFA4F1EF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A09DFC-1E75-E65D-EC80-6E9397D0A0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3663C2-F545-8848-5245-A618DC6AA8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B248A2-DF9F-21B2-0430-6085967C80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0A9BC2-30BC-D455-D0E8-C8C8DE0C7918}"/>
              </a:ext>
            </a:extLst>
          </p:cNvPr>
          <p:cNvSpPr>
            <a:spLocks noGrp="1"/>
          </p:cNvSpPr>
          <p:nvPr>
            <p:ph type="dt" sz="half" idx="10"/>
          </p:nvPr>
        </p:nvSpPr>
        <p:spPr/>
        <p:txBody>
          <a:bodyPr/>
          <a:lstStyle/>
          <a:p>
            <a:fld id="{E232C404-FFF9-460F-B283-0DF123A80621}" type="datetimeFigureOut">
              <a:rPr lang="en-US" smtClean="0"/>
              <a:t>1/1/2024</a:t>
            </a:fld>
            <a:endParaRPr lang="en-US"/>
          </a:p>
        </p:txBody>
      </p:sp>
      <p:sp>
        <p:nvSpPr>
          <p:cNvPr id="8" name="Footer Placeholder 7">
            <a:extLst>
              <a:ext uri="{FF2B5EF4-FFF2-40B4-BE49-F238E27FC236}">
                <a16:creationId xmlns:a16="http://schemas.microsoft.com/office/drawing/2014/main" id="{F2ED738F-EDDE-9BD6-CBD0-059DC93DEE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EAD2D7-2E4A-318D-FD35-6123406701E0}"/>
              </a:ext>
            </a:extLst>
          </p:cNvPr>
          <p:cNvSpPr>
            <a:spLocks noGrp="1"/>
          </p:cNvSpPr>
          <p:nvPr>
            <p:ph type="sldNum" sz="quarter" idx="12"/>
          </p:nvPr>
        </p:nvSpPr>
        <p:spPr/>
        <p:txBody>
          <a:bodyPr/>
          <a:lstStyle/>
          <a:p>
            <a:fld id="{D657B3D4-5E04-47BF-BAAC-1AA410056465}" type="slidenum">
              <a:rPr lang="en-US" smtClean="0"/>
              <a:t>‹#›</a:t>
            </a:fld>
            <a:endParaRPr lang="en-US"/>
          </a:p>
        </p:txBody>
      </p:sp>
    </p:spTree>
    <p:extLst>
      <p:ext uri="{BB962C8B-B14F-4D97-AF65-F5344CB8AC3E}">
        <p14:creationId xmlns:p14="http://schemas.microsoft.com/office/powerpoint/2010/main" val="422392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5BCE0-7C66-6544-8E8A-68F377C05E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52FAEA-DABE-D069-48B8-002FE2CF7250}"/>
              </a:ext>
            </a:extLst>
          </p:cNvPr>
          <p:cNvSpPr>
            <a:spLocks noGrp="1"/>
          </p:cNvSpPr>
          <p:nvPr>
            <p:ph type="dt" sz="half" idx="10"/>
          </p:nvPr>
        </p:nvSpPr>
        <p:spPr/>
        <p:txBody>
          <a:bodyPr/>
          <a:lstStyle/>
          <a:p>
            <a:fld id="{E232C404-FFF9-460F-B283-0DF123A80621}" type="datetimeFigureOut">
              <a:rPr lang="en-US" smtClean="0"/>
              <a:t>1/1/2024</a:t>
            </a:fld>
            <a:endParaRPr lang="en-US"/>
          </a:p>
        </p:txBody>
      </p:sp>
      <p:sp>
        <p:nvSpPr>
          <p:cNvPr id="4" name="Footer Placeholder 3">
            <a:extLst>
              <a:ext uri="{FF2B5EF4-FFF2-40B4-BE49-F238E27FC236}">
                <a16:creationId xmlns:a16="http://schemas.microsoft.com/office/drawing/2014/main" id="{CBC1086D-3819-48C5-09EF-FA508A28A8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515328-B69E-713F-5277-4D39C4E76C2E}"/>
              </a:ext>
            </a:extLst>
          </p:cNvPr>
          <p:cNvSpPr>
            <a:spLocks noGrp="1"/>
          </p:cNvSpPr>
          <p:nvPr>
            <p:ph type="sldNum" sz="quarter" idx="12"/>
          </p:nvPr>
        </p:nvSpPr>
        <p:spPr/>
        <p:txBody>
          <a:bodyPr/>
          <a:lstStyle/>
          <a:p>
            <a:fld id="{D657B3D4-5E04-47BF-BAAC-1AA410056465}" type="slidenum">
              <a:rPr lang="en-US" smtClean="0"/>
              <a:t>‹#›</a:t>
            </a:fld>
            <a:endParaRPr lang="en-US"/>
          </a:p>
        </p:txBody>
      </p:sp>
    </p:spTree>
    <p:extLst>
      <p:ext uri="{BB962C8B-B14F-4D97-AF65-F5344CB8AC3E}">
        <p14:creationId xmlns:p14="http://schemas.microsoft.com/office/powerpoint/2010/main" val="1268534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B858AC-C35F-006E-1B73-0F3D531F97D0}"/>
              </a:ext>
            </a:extLst>
          </p:cNvPr>
          <p:cNvSpPr>
            <a:spLocks noGrp="1"/>
          </p:cNvSpPr>
          <p:nvPr>
            <p:ph type="dt" sz="half" idx="10"/>
          </p:nvPr>
        </p:nvSpPr>
        <p:spPr/>
        <p:txBody>
          <a:bodyPr/>
          <a:lstStyle/>
          <a:p>
            <a:fld id="{E232C404-FFF9-460F-B283-0DF123A80621}" type="datetimeFigureOut">
              <a:rPr lang="en-US" smtClean="0"/>
              <a:t>1/1/2024</a:t>
            </a:fld>
            <a:endParaRPr lang="en-US"/>
          </a:p>
        </p:txBody>
      </p:sp>
      <p:sp>
        <p:nvSpPr>
          <p:cNvPr id="3" name="Footer Placeholder 2">
            <a:extLst>
              <a:ext uri="{FF2B5EF4-FFF2-40B4-BE49-F238E27FC236}">
                <a16:creationId xmlns:a16="http://schemas.microsoft.com/office/drawing/2014/main" id="{2FA64A97-B172-9B71-16FE-E151E0318C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788C05-B573-E69F-BF4A-D2979566B045}"/>
              </a:ext>
            </a:extLst>
          </p:cNvPr>
          <p:cNvSpPr>
            <a:spLocks noGrp="1"/>
          </p:cNvSpPr>
          <p:nvPr>
            <p:ph type="sldNum" sz="quarter" idx="12"/>
          </p:nvPr>
        </p:nvSpPr>
        <p:spPr/>
        <p:txBody>
          <a:bodyPr/>
          <a:lstStyle/>
          <a:p>
            <a:fld id="{D657B3D4-5E04-47BF-BAAC-1AA410056465}" type="slidenum">
              <a:rPr lang="en-US" smtClean="0"/>
              <a:t>‹#›</a:t>
            </a:fld>
            <a:endParaRPr lang="en-US"/>
          </a:p>
        </p:txBody>
      </p:sp>
    </p:spTree>
    <p:extLst>
      <p:ext uri="{BB962C8B-B14F-4D97-AF65-F5344CB8AC3E}">
        <p14:creationId xmlns:p14="http://schemas.microsoft.com/office/powerpoint/2010/main" val="1838685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C551-0CB4-0BC6-5009-4A15EF4564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B4669F-6CB6-E2B2-0DCE-E5968333FF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8FB94A-CFC3-F284-33A2-595EB7E80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470FD1-3D49-012F-C471-5115A1CC9F35}"/>
              </a:ext>
            </a:extLst>
          </p:cNvPr>
          <p:cNvSpPr>
            <a:spLocks noGrp="1"/>
          </p:cNvSpPr>
          <p:nvPr>
            <p:ph type="dt" sz="half" idx="10"/>
          </p:nvPr>
        </p:nvSpPr>
        <p:spPr/>
        <p:txBody>
          <a:bodyPr/>
          <a:lstStyle/>
          <a:p>
            <a:fld id="{E232C404-FFF9-460F-B283-0DF123A80621}" type="datetimeFigureOut">
              <a:rPr lang="en-US" smtClean="0"/>
              <a:t>1/1/2024</a:t>
            </a:fld>
            <a:endParaRPr lang="en-US"/>
          </a:p>
        </p:txBody>
      </p:sp>
      <p:sp>
        <p:nvSpPr>
          <p:cNvPr id="6" name="Footer Placeholder 5">
            <a:extLst>
              <a:ext uri="{FF2B5EF4-FFF2-40B4-BE49-F238E27FC236}">
                <a16:creationId xmlns:a16="http://schemas.microsoft.com/office/drawing/2014/main" id="{DD779DF5-D0EF-A393-6C33-8E30498DF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3D7058-572B-19F7-749D-1BDDB0E9CCAC}"/>
              </a:ext>
            </a:extLst>
          </p:cNvPr>
          <p:cNvSpPr>
            <a:spLocks noGrp="1"/>
          </p:cNvSpPr>
          <p:nvPr>
            <p:ph type="sldNum" sz="quarter" idx="12"/>
          </p:nvPr>
        </p:nvSpPr>
        <p:spPr/>
        <p:txBody>
          <a:bodyPr/>
          <a:lstStyle/>
          <a:p>
            <a:fld id="{D657B3D4-5E04-47BF-BAAC-1AA410056465}" type="slidenum">
              <a:rPr lang="en-US" smtClean="0"/>
              <a:t>‹#›</a:t>
            </a:fld>
            <a:endParaRPr lang="en-US"/>
          </a:p>
        </p:txBody>
      </p:sp>
    </p:spTree>
    <p:extLst>
      <p:ext uri="{BB962C8B-B14F-4D97-AF65-F5344CB8AC3E}">
        <p14:creationId xmlns:p14="http://schemas.microsoft.com/office/powerpoint/2010/main" val="674490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2B7B-8D96-61CD-B3B5-ACB8C8849F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9686F1-4582-0ACC-A767-B6590B534E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791386-16EC-6A52-A0BD-0B42D2A68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DAB1AF-A03E-B7DF-4ACD-038563C9030B}"/>
              </a:ext>
            </a:extLst>
          </p:cNvPr>
          <p:cNvSpPr>
            <a:spLocks noGrp="1"/>
          </p:cNvSpPr>
          <p:nvPr>
            <p:ph type="dt" sz="half" idx="10"/>
          </p:nvPr>
        </p:nvSpPr>
        <p:spPr/>
        <p:txBody>
          <a:bodyPr/>
          <a:lstStyle/>
          <a:p>
            <a:fld id="{E232C404-FFF9-460F-B283-0DF123A80621}" type="datetimeFigureOut">
              <a:rPr lang="en-US" smtClean="0"/>
              <a:t>1/1/2024</a:t>
            </a:fld>
            <a:endParaRPr lang="en-US"/>
          </a:p>
        </p:txBody>
      </p:sp>
      <p:sp>
        <p:nvSpPr>
          <p:cNvPr id="6" name="Footer Placeholder 5">
            <a:extLst>
              <a:ext uri="{FF2B5EF4-FFF2-40B4-BE49-F238E27FC236}">
                <a16:creationId xmlns:a16="http://schemas.microsoft.com/office/drawing/2014/main" id="{3C190FA4-452F-A62D-D610-89D7A5B1F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9E6BDA-F4C2-919E-880D-E837B690248A}"/>
              </a:ext>
            </a:extLst>
          </p:cNvPr>
          <p:cNvSpPr>
            <a:spLocks noGrp="1"/>
          </p:cNvSpPr>
          <p:nvPr>
            <p:ph type="sldNum" sz="quarter" idx="12"/>
          </p:nvPr>
        </p:nvSpPr>
        <p:spPr/>
        <p:txBody>
          <a:bodyPr/>
          <a:lstStyle/>
          <a:p>
            <a:fld id="{D657B3D4-5E04-47BF-BAAC-1AA410056465}" type="slidenum">
              <a:rPr lang="en-US" smtClean="0"/>
              <a:t>‹#›</a:t>
            </a:fld>
            <a:endParaRPr lang="en-US"/>
          </a:p>
        </p:txBody>
      </p:sp>
    </p:spTree>
    <p:extLst>
      <p:ext uri="{BB962C8B-B14F-4D97-AF65-F5344CB8AC3E}">
        <p14:creationId xmlns:p14="http://schemas.microsoft.com/office/powerpoint/2010/main" val="3619441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9B2D12-591E-B2F8-8233-39C230F958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FEF668-EEF1-75DD-08D0-34024DF808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D45E9F-D34B-69C0-5D77-660326A1B0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32C404-FFF9-460F-B283-0DF123A80621}" type="datetimeFigureOut">
              <a:rPr lang="en-US" smtClean="0"/>
              <a:t>1/1/2024</a:t>
            </a:fld>
            <a:endParaRPr lang="en-US"/>
          </a:p>
        </p:txBody>
      </p:sp>
      <p:sp>
        <p:nvSpPr>
          <p:cNvPr id="5" name="Footer Placeholder 4">
            <a:extLst>
              <a:ext uri="{FF2B5EF4-FFF2-40B4-BE49-F238E27FC236}">
                <a16:creationId xmlns:a16="http://schemas.microsoft.com/office/drawing/2014/main" id="{E71F5217-4D8B-3559-DA93-0E6256B6D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370548-0F68-DD31-C8D5-ABFBD7BD63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7B3D4-5E04-47BF-BAAC-1AA410056465}" type="slidenum">
              <a:rPr lang="en-US" smtClean="0"/>
              <a:t>‹#›</a:t>
            </a:fld>
            <a:endParaRPr lang="en-US"/>
          </a:p>
        </p:txBody>
      </p:sp>
    </p:spTree>
    <p:extLst>
      <p:ext uri="{BB962C8B-B14F-4D97-AF65-F5344CB8AC3E}">
        <p14:creationId xmlns:p14="http://schemas.microsoft.com/office/powerpoint/2010/main" val="1783663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AB533B-250B-B210-3A6F-E1786B145CDF}"/>
              </a:ext>
            </a:extLst>
          </p:cNvPr>
          <p:cNvSpPr/>
          <p:nvPr/>
        </p:nvSpPr>
        <p:spPr>
          <a:xfrm rot="2835731">
            <a:off x="-893072" y="4276072"/>
            <a:ext cx="3280630" cy="3783900"/>
          </a:xfrm>
          <a:prstGeom prst="rect">
            <a:avLst/>
          </a:prstGeom>
          <a:gradFill flip="none" rotWithShape="1">
            <a:gsLst>
              <a:gs pos="0">
                <a:srgbClr val="31BCA5">
                  <a:tint val="66000"/>
                  <a:satMod val="160000"/>
                </a:srgbClr>
              </a:gs>
              <a:gs pos="50000">
                <a:srgbClr val="31BCA5">
                  <a:tint val="44500"/>
                  <a:satMod val="160000"/>
                </a:srgbClr>
              </a:gs>
              <a:gs pos="100000">
                <a:srgbClr val="31BCA5">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C5083E5-9AF6-2B16-B8DB-EE6B4C030D77}"/>
              </a:ext>
            </a:extLst>
          </p:cNvPr>
          <p:cNvSpPr txBox="1"/>
          <p:nvPr/>
        </p:nvSpPr>
        <p:spPr>
          <a:xfrm>
            <a:off x="832206" y="1330017"/>
            <a:ext cx="10130319" cy="2400657"/>
          </a:xfrm>
          <a:prstGeom prst="rect">
            <a:avLst/>
          </a:prstGeom>
          <a:noFill/>
        </p:spPr>
        <p:txBody>
          <a:bodyPr wrap="square" rtlCol="0">
            <a:spAutoFit/>
          </a:bodyPr>
          <a:lstStyle/>
          <a:p>
            <a:pPr algn="ctr"/>
            <a:r>
              <a:rPr lang="en-US" sz="5000" dirty="0">
                <a:latin typeface="Bahnschrift" panose="020B0502040204020203" pitchFamily="34" charset="0"/>
              </a:rPr>
              <a:t>Case Study 6.6: Sula </a:t>
            </a:r>
            <a:r>
              <a:rPr lang="en-US" sz="5000" dirty="0" err="1">
                <a:latin typeface="Bahnschrift" panose="020B0502040204020203" pitchFamily="34" charset="0"/>
              </a:rPr>
              <a:t>Vinyards</a:t>
            </a:r>
            <a:endParaRPr lang="en-US" sz="5000" dirty="0">
              <a:latin typeface="Bahnschrift" panose="020B0502040204020203" pitchFamily="34" charset="0"/>
            </a:endParaRPr>
          </a:p>
          <a:p>
            <a:pPr algn="ctr"/>
            <a:endParaRPr lang="en-US" sz="5000" dirty="0">
              <a:latin typeface="Bahnschrift" panose="020B0502040204020203" pitchFamily="34" charset="0"/>
            </a:endParaRPr>
          </a:p>
          <a:p>
            <a:pPr algn="ctr"/>
            <a:r>
              <a:rPr lang="en-US" sz="5000" dirty="0">
                <a:latin typeface="Bahnschrift" panose="020B0502040204020203" pitchFamily="34" charset="0"/>
              </a:rPr>
              <a:t>By George Redden</a:t>
            </a:r>
          </a:p>
        </p:txBody>
      </p:sp>
      <p:pic>
        <p:nvPicPr>
          <p:cNvPr id="4" name="Picture 2" descr="Imperial College Business School - MBA programs">
            <a:extLst>
              <a:ext uri="{FF2B5EF4-FFF2-40B4-BE49-F238E27FC236}">
                <a16:creationId xmlns:a16="http://schemas.microsoft.com/office/drawing/2014/main" id="{36E9FD5D-7D10-1F73-1819-431C12DCA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404" y="439332"/>
            <a:ext cx="1369944" cy="554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977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E433F1-F95C-C2BE-10E8-3D9452ADEFA0}"/>
              </a:ext>
            </a:extLst>
          </p:cNvPr>
          <p:cNvSpPr/>
          <p:nvPr/>
        </p:nvSpPr>
        <p:spPr>
          <a:xfrm rot="2835731">
            <a:off x="-893072" y="4276072"/>
            <a:ext cx="3280630" cy="3783900"/>
          </a:xfrm>
          <a:prstGeom prst="rect">
            <a:avLst/>
          </a:prstGeom>
          <a:gradFill flip="none" rotWithShape="1">
            <a:gsLst>
              <a:gs pos="0">
                <a:srgbClr val="31BCA5">
                  <a:tint val="66000"/>
                  <a:satMod val="160000"/>
                </a:srgbClr>
              </a:gs>
              <a:gs pos="50000">
                <a:srgbClr val="31BCA5">
                  <a:tint val="44500"/>
                  <a:satMod val="160000"/>
                </a:srgbClr>
              </a:gs>
              <a:gs pos="100000">
                <a:srgbClr val="31BCA5">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2" descr="Imperial College Business School - MBA programs">
            <a:extLst>
              <a:ext uri="{FF2B5EF4-FFF2-40B4-BE49-F238E27FC236}">
                <a16:creationId xmlns:a16="http://schemas.microsoft.com/office/drawing/2014/main" id="{76126947-8081-3C9B-01F0-1822F5A041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72" y="375128"/>
            <a:ext cx="1369944" cy="5545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FDF04E-7F0A-2E48-0658-BEC3242E128A}"/>
              </a:ext>
            </a:extLst>
          </p:cNvPr>
          <p:cNvSpPr txBox="1"/>
          <p:nvPr/>
        </p:nvSpPr>
        <p:spPr>
          <a:xfrm>
            <a:off x="1842716" y="468044"/>
            <a:ext cx="6977268" cy="461665"/>
          </a:xfrm>
          <a:prstGeom prst="rect">
            <a:avLst/>
          </a:prstGeom>
          <a:noFill/>
        </p:spPr>
        <p:txBody>
          <a:bodyPr wrap="square">
            <a:spAutoFit/>
          </a:bodyPr>
          <a:lstStyle/>
          <a:p>
            <a:r>
              <a:rPr lang="en-US" sz="1200" dirty="0">
                <a:latin typeface="Bahnschrift" panose="020B0502040204020203" pitchFamily="34" charset="0"/>
              </a:rPr>
              <a:t>What role should GIA play in Sula post-investment? How do you propose GIA scale the business? What constraints are currently limiting Sula’s growth?</a:t>
            </a:r>
          </a:p>
        </p:txBody>
      </p:sp>
      <p:sp>
        <p:nvSpPr>
          <p:cNvPr id="6" name="TextBox 5">
            <a:extLst>
              <a:ext uri="{FF2B5EF4-FFF2-40B4-BE49-F238E27FC236}">
                <a16:creationId xmlns:a16="http://schemas.microsoft.com/office/drawing/2014/main" id="{8B7C99D2-B097-45C8-E1E3-B94DF36FA69F}"/>
              </a:ext>
            </a:extLst>
          </p:cNvPr>
          <p:cNvSpPr txBox="1"/>
          <p:nvPr/>
        </p:nvSpPr>
        <p:spPr>
          <a:xfrm>
            <a:off x="429537" y="929709"/>
            <a:ext cx="3222357" cy="307777"/>
          </a:xfrm>
          <a:prstGeom prst="rect">
            <a:avLst/>
          </a:prstGeom>
          <a:noFill/>
        </p:spPr>
        <p:txBody>
          <a:bodyPr wrap="none" rtlCol="0">
            <a:spAutoFit/>
          </a:bodyPr>
          <a:lstStyle/>
          <a:p>
            <a:r>
              <a:rPr lang="es-ES" sz="1400" b="1" dirty="0" err="1">
                <a:latin typeface="Bahnschrift" panose="020B0502040204020203" pitchFamily="34" charset="0"/>
              </a:rPr>
              <a:t>The</a:t>
            </a:r>
            <a:r>
              <a:rPr lang="es-ES" sz="1400" b="1" dirty="0">
                <a:latin typeface="Bahnschrift" panose="020B0502040204020203" pitchFamily="34" charset="0"/>
              </a:rPr>
              <a:t> </a:t>
            </a:r>
            <a:r>
              <a:rPr lang="es-ES" sz="1400" b="1" dirty="0" err="1">
                <a:latin typeface="Bahnschrift" panose="020B0502040204020203" pitchFamily="34" charset="0"/>
              </a:rPr>
              <a:t>constraints</a:t>
            </a:r>
            <a:r>
              <a:rPr lang="es-ES" sz="1400" b="1" dirty="0">
                <a:latin typeface="Bahnschrift" panose="020B0502040204020203" pitchFamily="34" charset="0"/>
              </a:rPr>
              <a:t> </a:t>
            </a:r>
            <a:r>
              <a:rPr lang="es-ES" sz="1400" b="1" dirty="0" err="1">
                <a:latin typeface="Bahnschrift" panose="020B0502040204020203" pitchFamily="34" charset="0"/>
              </a:rPr>
              <a:t>limiting</a:t>
            </a:r>
            <a:r>
              <a:rPr lang="es-ES" sz="1400" b="1" dirty="0">
                <a:latin typeface="Bahnschrift" panose="020B0502040204020203" pitchFamily="34" charset="0"/>
              </a:rPr>
              <a:t> </a:t>
            </a:r>
            <a:r>
              <a:rPr lang="es-ES" sz="1400" b="1" dirty="0" err="1">
                <a:latin typeface="Bahnschrift" panose="020B0502040204020203" pitchFamily="34" charset="0"/>
              </a:rPr>
              <a:t>Sula’s</a:t>
            </a:r>
            <a:r>
              <a:rPr lang="es-ES" sz="1400" b="1" dirty="0">
                <a:latin typeface="Bahnschrift" panose="020B0502040204020203" pitchFamily="34" charset="0"/>
              </a:rPr>
              <a:t> </a:t>
            </a:r>
            <a:r>
              <a:rPr lang="es-ES" sz="1400" b="1" dirty="0" err="1">
                <a:latin typeface="Bahnschrift" panose="020B0502040204020203" pitchFamily="34" charset="0"/>
              </a:rPr>
              <a:t>growth</a:t>
            </a:r>
            <a:endParaRPr lang="en-US" sz="1400" b="1" dirty="0">
              <a:latin typeface="Bahnschrift" panose="020B0502040204020203" pitchFamily="34" charset="0"/>
            </a:endParaRPr>
          </a:p>
        </p:txBody>
      </p:sp>
      <p:sp>
        <p:nvSpPr>
          <p:cNvPr id="3" name="TextBox 2">
            <a:extLst>
              <a:ext uri="{FF2B5EF4-FFF2-40B4-BE49-F238E27FC236}">
                <a16:creationId xmlns:a16="http://schemas.microsoft.com/office/drawing/2014/main" id="{75A4689A-405E-F2F3-470E-5D3669680A09}"/>
              </a:ext>
            </a:extLst>
          </p:cNvPr>
          <p:cNvSpPr txBox="1"/>
          <p:nvPr/>
        </p:nvSpPr>
        <p:spPr>
          <a:xfrm>
            <a:off x="548145" y="1391374"/>
            <a:ext cx="10267902" cy="4370427"/>
          </a:xfrm>
          <a:prstGeom prst="rect">
            <a:avLst/>
          </a:prstGeom>
          <a:noFill/>
        </p:spPr>
        <p:txBody>
          <a:bodyPr wrap="square" rtlCol="0">
            <a:spAutoFit/>
          </a:bodyPr>
          <a:lstStyle/>
          <a:p>
            <a:pPr marL="285750" indent="-285750">
              <a:buFont typeface="Arial" panose="020B0604020202020204" pitchFamily="34" charset="0"/>
              <a:buChar char="•"/>
            </a:pPr>
            <a:r>
              <a:rPr lang="es-ES" sz="1400" dirty="0">
                <a:latin typeface="Bahnschrift" panose="020B0502040204020203" pitchFamily="34" charset="0"/>
              </a:rPr>
              <a:t>Small </a:t>
            </a:r>
            <a:r>
              <a:rPr lang="es-ES" sz="1400" dirty="0" err="1">
                <a:latin typeface="Bahnschrift" panose="020B0502040204020203" pitchFamily="34" charset="0"/>
              </a:rPr>
              <a:t>market</a:t>
            </a:r>
            <a:r>
              <a:rPr lang="es-ES" sz="1400" dirty="0">
                <a:latin typeface="Bahnschrift" panose="020B0502040204020203" pitchFamily="34" charset="0"/>
              </a:rPr>
              <a:t> </a:t>
            </a:r>
            <a:r>
              <a:rPr lang="es-ES" sz="1400" dirty="0" err="1">
                <a:latin typeface="Bahnschrift" panose="020B0502040204020203" pitchFamily="34" charset="0"/>
              </a:rPr>
              <a:t>for</a:t>
            </a:r>
            <a:r>
              <a:rPr lang="es-ES" sz="1400" dirty="0">
                <a:latin typeface="Bahnschrift" panose="020B0502040204020203" pitchFamily="34" charset="0"/>
              </a:rPr>
              <a:t> </a:t>
            </a:r>
            <a:r>
              <a:rPr lang="es-ES" sz="1400" dirty="0" err="1">
                <a:latin typeface="Bahnschrift" panose="020B0502040204020203" pitchFamily="34" charset="0"/>
              </a:rPr>
              <a:t>wine</a:t>
            </a:r>
            <a:r>
              <a:rPr lang="es-ES" sz="1400" dirty="0">
                <a:latin typeface="Bahnschrift" panose="020B0502040204020203" pitchFamily="34" charset="0"/>
              </a:rPr>
              <a:t> sales</a:t>
            </a:r>
          </a:p>
          <a:p>
            <a:endParaRPr lang="es-ES" sz="1400" dirty="0">
              <a:latin typeface="Bahnschrift" panose="020B0502040204020203" pitchFamily="34" charset="0"/>
            </a:endParaRPr>
          </a:p>
          <a:p>
            <a:pPr lvl="1"/>
            <a:r>
              <a:rPr lang="es-ES" sz="1200" dirty="0" err="1">
                <a:latin typeface="Bahnschrift" panose="020B0502040204020203" pitchFamily="34" charset="0"/>
              </a:rPr>
              <a:t>Although</a:t>
            </a:r>
            <a:r>
              <a:rPr lang="es-ES" sz="1200" dirty="0">
                <a:latin typeface="Bahnschrift" panose="020B0502040204020203" pitchFamily="34" charset="0"/>
              </a:rPr>
              <a:t> </a:t>
            </a:r>
            <a:r>
              <a:rPr lang="es-ES" sz="1200" dirty="0" err="1">
                <a:latin typeface="Bahnschrift" panose="020B0502040204020203" pitchFamily="34" charset="0"/>
              </a:rPr>
              <a:t>wine</a:t>
            </a:r>
            <a:r>
              <a:rPr lang="es-ES" sz="1200" dirty="0">
                <a:latin typeface="Bahnschrift" panose="020B0502040204020203" pitchFamily="34" charset="0"/>
              </a:rPr>
              <a:t> sales in India are </a:t>
            </a:r>
            <a:r>
              <a:rPr lang="es-ES" sz="1200" dirty="0" err="1">
                <a:latin typeface="Bahnschrift" panose="020B0502040204020203" pitchFamily="34" charset="0"/>
              </a:rPr>
              <a:t>growing</a:t>
            </a:r>
            <a:r>
              <a:rPr lang="es-ES" sz="1200" dirty="0">
                <a:latin typeface="Bahnschrift" panose="020B0502040204020203" pitchFamily="34" charset="0"/>
              </a:rPr>
              <a:t> </a:t>
            </a:r>
            <a:r>
              <a:rPr lang="es-ES" sz="1200" dirty="0" err="1">
                <a:latin typeface="Bahnschrift" panose="020B0502040204020203" pitchFamily="34" charset="0"/>
              </a:rPr>
              <a:t>rapidly</a:t>
            </a:r>
            <a:r>
              <a:rPr lang="es-ES" sz="1200" dirty="0">
                <a:latin typeface="Bahnschrift" panose="020B0502040204020203" pitchFamily="34" charset="0"/>
              </a:rPr>
              <a:t>,  </a:t>
            </a:r>
            <a:r>
              <a:rPr lang="es-ES" sz="1200" dirty="0" err="1">
                <a:latin typeface="Bahnschrift" panose="020B0502040204020203" pitchFamily="34" charset="0"/>
              </a:rPr>
              <a:t>they</a:t>
            </a:r>
            <a:r>
              <a:rPr lang="es-ES" sz="1200" dirty="0">
                <a:latin typeface="Bahnschrift" panose="020B0502040204020203" pitchFamily="34" charset="0"/>
              </a:rPr>
              <a:t> </a:t>
            </a:r>
            <a:r>
              <a:rPr lang="es-ES" sz="1200" dirty="0" err="1">
                <a:latin typeface="Bahnschrift" panose="020B0502040204020203" pitchFamily="34" charset="0"/>
              </a:rPr>
              <a:t>only</a:t>
            </a:r>
            <a:r>
              <a:rPr lang="es-ES" sz="1200" dirty="0">
                <a:latin typeface="Bahnschrift" panose="020B0502040204020203" pitchFamily="34" charset="0"/>
              </a:rPr>
              <a:t> </a:t>
            </a:r>
            <a:r>
              <a:rPr lang="es-ES" sz="1200" dirty="0" err="1">
                <a:latin typeface="Bahnschrift" panose="020B0502040204020203" pitchFamily="34" charset="0"/>
              </a:rPr>
              <a:t>make</a:t>
            </a:r>
            <a:r>
              <a:rPr lang="es-ES" sz="1200" dirty="0">
                <a:latin typeface="Bahnschrift" panose="020B0502040204020203" pitchFamily="34" charset="0"/>
              </a:rPr>
              <a:t> up </a:t>
            </a:r>
            <a:r>
              <a:rPr lang="es-ES" sz="1200" dirty="0" err="1">
                <a:latin typeface="Bahnschrift" panose="020B0502040204020203" pitchFamily="34" charset="0"/>
              </a:rPr>
              <a:t>less</a:t>
            </a:r>
            <a:r>
              <a:rPr lang="es-ES" sz="1200" dirty="0">
                <a:latin typeface="Bahnschrift" panose="020B0502040204020203" pitchFamily="34" charset="0"/>
              </a:rPr>
              <a:t> </a:t>
            </a:r>
            <a:r>
              <a:rPr lang="es-ES" sz="1200" dirty="0" err="1">
                <a:latin typeface="Bahnschrift" panose="020B0502040204020203" pitchFamily="34" charset="0"/>
              </a:rPr>
              <a:t>than</a:t>
            </a:r>
            <a:r>
              <a:rPr lang="es-ES" sz="1200" dirty="0">
                <a:latin typeface="Bahnschrift" panose="020B0502040204020203" pitchFamily="34" charset="0"/>
              </a:rPr>
              <a:t> .5% </a:t>
            </a:r>
            <a:r>
              <a:rPr lang="es-ES" sz="1200" dirty="0" err="1">
                <a:latin typeface="Bahnschrift" panose="020B0502040204020203" pitchFamily="34" charset="0"/>
              </a:rPr>
              <a:t>of</a:t>
            </a:r>
            <a:r>
              <a:rPr lang="es-ES" sz="1200" dirty="0">
                <a:latin typeface="Bahnschrift" panose="020B0502040204020203" pitchFamily="34" charset="0"/>
              </a:rPr>
              <a:t> </a:t>
            </a:r>
            <a:r>
              <a:rPr lang="es-ES" sz="1200" dirty="0" err="1">
                <a:latin typeface="Bahnschrift" panose="020B0502040204020203" pitchFamily="34" charset="0"/>
              </a:rPr>
              <a:t>all</a:t>
            </a:r>
            <a:r>
              <a:rPr lang="es-ES" sz="1200" dirty="0">
                <a:latin typeface="Bahnschrift" panose="020B0502040204020203" pitchFamily="34" charset="0"/>
              </a:rPr>
              <a:t> </a:t>
            </a:r>
            <a:r>
              <a:rPr lang="es-ES" sz="1200" dirty="0" err="1">
                <a:latin typeface="Bahnschrift" panose="020B0502040204020203" pitchFamily="34" charset="0"/>
              </a:rPr>
              <a:t>liquor</a:t>
            </a:r>
            <a:r>
              <a:rPr lang="es-ES" sz="1200" dirty="0">
                <a:latin typeface="Bahnschrift" panose="020B0502040204020203" pitchFamily="34" charset="0"/>
              </a:rPr>
              <a:t> sales in India. </a:t>
            </a:r>
            <a:r>
              <a:rPr lang="es-ES" sz="1200" dirty="0" err="1">
                <a:latin typeface="Bahnschrift" panose="020B0502040204020203" pitchFamily="34" charset="0"/>
              </a:rPr>
              <a:t>While</a:t>
            </a:r>
            <a:r>
              <a:rPr lang="es-ES" sz="1200" dirty="0">
                <a:latin typeface="Bahnschrift" panose="020B0502040204020203" pitchFamily="34" charset="0"/>
              </a:rPr>
              <a:t> </a:t>
            </a:r>
            <a:r>
              <a:rPr lang="es-ES" sz="1200" dirty="0" err="1">
                <a:latin typeface="Bahnschrift" panose="020B0502040204020203" pitchFamily="34" charset="0"/>
              </a:rPr>
              <a:t>it</a:t>
            </a:r>
            <a:r>
              <a:rPr lang="es-ES" sz="1200" dirty="0">
                <a:latin typeface="Bahnschrift" panose="020B0502040204020203" pitchFamily="34" charset="0"/>
              </a:rPr>
              <a:t> </a:t>
            </a:r>
            <a:r>
              <a:rPr lang="es-ES" sz="1200" dirty="0" err="1">
                <a:latin typeface="Bahnschrift" panose="020B0502040204020203" pitchFamily="34" charset="0"/>
              </a:rPr>
              <a:t>is</a:t>
            </a:r>
            <a:r>
              <a:rPr lang="es-ES" sz="1200" dirty="0">
                <a:latin typeface="Bahnschrift" panose="020B0502040204020203" pitchFamily="34" charset="0"/>
              </a:rPr>
              <a:t> true </a:t>
            </a:r>
            <a:r>
              <a:rPr lang="es-ES" sz="1200" dirty="0" err="1">
                <a:latin typeface="Bahnschrift" panose="020B0502040204020203" pitchFamily="34" charset="0"/>
              </a:rPr>
              <a:t>that</a:t>
            </a:r>
            <a:r>
              <a:rPr lang="es-ES" sz="1200" dirty="0">
                <a:latin typeface="Bahnschrift" panose="020B0502040204020203" pitchFamily="34" charset="0"/>
              </a:rPr>
              <a:t> </a:t>
            </a:r>
            <a:r>
              <a:rPr lang="es-ES" sz="1200" dirty="0" err="1">
                <a:latin typeface="Bahnschrift" panose="020B0502040204020203" pitchFamily="34" charset="0"/>
              </a:rPr>
              <a:t>attitudes</a:t>
            </a:r>
            <a:r>
              <a:rPr lang="es-ES" sz="1200" dirty="0">
                <a:latin typeface="Bahnschrift" panose="020B0502040204020203" pitchFamily="34" charset="0"/>
              </a:rPr>
              <a:t> </a:t>
            </a:r>
            <a:r>
              <a:rPr lang="es-ES" sz="1200" dirty="0" err="1">
                <a:latin typeface="Bahnschrift" panose="020B0502040204020203" pitchFamily="34" charset="0"/>
              </a:rPr>
              <a:t>towards</a:t>
            </a:r>
            <a:r>
              <a:rPr lang="es-ES" sz="1200" dirty="0">
                <a:latin typeface="Bahnschrift" panose="020B0502040204020203" pitchFamily="34" charset="0"/>
              </a:rPr>
              <a:t> </a:t>
            </a:r>
            <a:r>
              <a:rPr lang="es-ES" sz="1200" dirty="0" err="1">
                <a:latin typeface="Bahnschrift" panose="020B0502040204020203" pitchFamily="34" charset="0"/>
              </a:rPr>
              <a:t>wine</a:t>
            </a:r>
            <a:r>
              <a:rPr lang="es-ES" sz="1200" dirty="0">
                <a:latin typeface="Bahnschrift" panose="020B0502040204020203" pitchFamily="34" charset="0"/>
              </a:rPr>
              <a:t> are </a:t>
            </a:r>
            <a:r>
              <a:rPr lang="es-ES" sz="1200" dirty="0" err="1">
                <a:latin typeface="Bahnschrift" panose="020B0502040204020203" pitchFamily="34" charset="0"/>
              </a:rPr>
              <a:t>rapidly</a:t>
            </a:r>
            <a:r>
              <a:rPr lang="es-ES" sz="1200" dirty="0">
                <a:latin typeface="Bahnschrift" panose="020B0502040204020203" pitchFamily="34" charset="0"/>
              </a:rPr>
              <a:t> </a:t>
            </a:r>
            <a:r>
              <a:rPr lang="es-ES" sz="1200" dirty="0" err="1">
                <a:latin typeface="Bahnschrift" panose="020B0502040204020203" pitchFamily="34" charset="0"/>
              </a:rPr>
              <a:t>changing</a:t>
            </a:r>
            <a:r>
              <a:rPr lang="es-ES" sz="1200" dirty="0">
                <a:latin typeface="Bahnschrift" panose="020B0502040204020203" pitchFamily="34" charset="0"/>
              </a:rPr>
              <a:t> and </a:t>
            </a:r>
            <a:r>
              <a:rPr lang="es-ES" sz="1200" dirty="0" err="1">
                <a:latin typeface="Bahnschrift" panose="020B0502040204020203" pitchFamily="34" charset="0"/>
              </a:rPr>
              <a:t>the</a:t>
            </a:r>
            <a:r>
              <a:rPr lang="es-ES" sz="1200" dirty="0">
                <a:latin typeface="Bahnschrift" panose="020B0502040204020203" pitchFamily="34" charset="0"/>
              </a:rPr>
              <a:t> new </a:t>
            </a:r>
            <a:r>
              <a:rPr lang="es-ES" sz="1200" dirty="0" err="1">
                <a:latin typeface="Bahnschrift" panose="020B0502040204020203" pitchFamily="34" charset="0"/>
              </a:rPr>
              <a:t>generations</a:t>
            </a:r>
            <a:r>
              <a:rPr lang="es-ES" sz="1200" dirty="0">
                <a:latin typeface="Bahnschrift" panose="020B0502040204020203" pitchFamily="34" charset="0"/>
              </a:rPr>
              <a:t> are more prone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drink</a:t>
            </a:r>
            <a:r>
              <a:rPr lang="es-ES" sz="1200" dirty="0">
                <a:latin typeface="Bahnschrift" panose="020B0502040204020203" pitchFamily="34" charset="0"/>
              </a:rPr>
              <a:t> </a:t>
            </a:r>
            <a:r>
              <a:rPr lang="es-ES" sz="1200" dirty="0" err="1">
                <a:latin typeface="Bahnschrift" panose="020B0502040204020203" pitchFamily="34" charset="0"/>
              </a:rPr>
              <a:t>wine</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industry</a:t>
            </a:r>
            <a:r>
              <a:rPr lang="es-ES" sz="1200" dirty="0">
                <a:latin typeface="Bahnschrift" panose="020B0502040204020203" pitchFamily="34" charset="0"/>
              </a:rPr>
              <a:t> </a:t>
            </a:r>
            <a:r>
              <a:rPr lang="es-ES" sz="1200" dirty="0" err="1">
                <a:latin typeface="Bahnschrift" panose="020B0502040204020203" pitchFamily="34" charset="0"/>
              </a:rPr>
              <a:t>will</a:t>
            </a:r>
            <a:r>
              <a:rPr lang="es-ES" sz="1200" dirty="0">
                <a:latin typeface="Bahnschrift" panose="020B0502040204020203" pitchFamily="34" charset="0"/>
              </a:rPr>
              <a:t> </a:t>
            </a:r>
            <a:r>
              <a:rPr lang="es-ES" sz="1200" dirty="0" err="1">
                <a:latin typeface="Bahnschrift" panose="020B0502040204020203" pitchFamily="34" charset="0"/>
              </a:rPr>
              <a:t>not</a:t>
            </a:r>
            <a:r>
              <a:rPr lang="es-ES" sz="1200" dirty="0">
                <a:latin typeface="Bahnschrift" panose="020B0502040204020203" pitchFamily="34" charset="0"/>
              </a:rPr>
              <a:t> be </a:t>
            </a:r>
            <a:r>
              <a:rPr lang="es-ES" sz="1200" dirty="0" err="1">
                <a:latin typeface="Bahnschrift" panose="020B0502040204020203" pitchFamily="34" charset="0"/>
              </a:rPr>
              <a:t>able</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compete </a:t>
            </a:r>
            <a:r>
              <a:rPr lang="es-ES" sz="1200" dirty="0" err="1">
                <a:latin typeface="Bahnschrift" panose="020B0502040204020203" pitchFamily="34" charset="0"/>
              </a:rPr>
              <a:t>with</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much</a:t>
            </a:r>
            <a:r>
              <a:rPr lang="es-ES" sz="1200" dirty="0">
                <a:latin typeface="Bahnschrift" panose="020B0502040204020203" pitchFamily="34" charset="0"/>
              </a:rPr>
              <a:t> </a:t>
            </a:r>
            <a:r>
              <a:rPr lang="es-ES" sz="1200" dirty="0" err="1">
                <a:latin typeface="Bahnschrift" panose="020B0502040204020203" pitchFamily="34" charset="0"/>
              </a:rPr>
              <a:t>larger</a:t>
            </a:r>
            <a:r>
              <a:rPr lang="es-ES" sz="1200" dirty="0">
                <a:latin typeface="Bahnschrift" panose="020B0502040204020203" pitchFamily="34" charset="0"/>
              </a:rPr>
              <a:t> </a:t>
            </a:r>
            <a:r>
              <a:rPr lang="es-ES" sz="1200" dirty="0" err="1">
                <a:latin typeface="Bahnschrift" panose="020B0502040204020203" pitchFamily="34" charset="0"/>
              </a:rPr>
              <a:t>market</a:t>
            </a:r>
            <a:r>
              <a:rPr lang="es-ES" sz="1200" dirty="0">
                <a:latin typeface="Bahnschrift" panose="020B0502040204020203" pitchFamily="34" charset="0"/>
              </a:rPr>
              <a:t> </a:t>
            </a:r>
            <a:r>
              <a:rPr lang="es-ES" sz="1200" dirty="0" err="1">
                <a:latin typeface="Bahnschrift" panose="020B0502040204020203" pitchFamily="34" charset="0"/>
              </a:rPr>
              <a:t>of</a:t>
            </a:r>
            <a:r>
              <a:rPr lang="es-ES" sz="1200" dirty="0">
                <a:latin typeface="Bahnschrift" panose="020B0502040204020203" pitchFamily="34" charset="0"/>
              </a:rPr>
              <a:t> </a:t>
            </a:r>
            <a:r>
              <a:rPr lang="es-ES" sz="1200" dirty="0" err="1">
                <a:latin typeface="Bahnschrift" panose="020B0502040204020203" pitchFamily="34" charset="0"/>
              </a:rPr>
              <a:t>spirits</a:t>
            </a:r>
            <a:r>
              <a:rPr lang="es-ES" sz="1200" dirty="0">
                <a:latin typeface="Bahnschrift" panose="020B0502040204020203" pitchFamily="34" charset="0"/>
              </a:rPr>
              <a:t>. </a:t>
            </a:r>
          </a:p>
          <a:p>
            <a:pPr lvl="1"/>
            <a:endParaRPr lang="es-ES" sz="1200" dirty="0">
              <a:latin typeface="Bahnschrift" panose="020B0502040204020203" pitchFamily="34" charset="0"/>
            </a:endParaRPr>
          </a:p>
          <a:p>
            <a:pPr marL="171450" indent="-171450">
              <a:buFont typeface="Arial" panose="020B0604020202020204" pitchFamily="34" charset="0"/>
              <a:buChar char="•"/>
            </a:pPr>
            <a:r>
              <a:rPr lang="es-ES" sz="1400" dirty="0">
                <a:latin typeface="Bahnschrift" panose="020B0502040204020203" pitchFamily="34" charset="0"/>
              </a:rPr>
              <a:t>Low </a:t>
            </a:r>
            <a:r>
              <a:rPr lang="es-ES" sz="1400" dirty="0" err="1">
                <a:latin typeface="Bahnschrift" panose="020B0502040204020203" pitchFamily="34" charset="0"/>
              </a:rPr>
              <a:t>product</a:t>
            </a:r>
            <a:r>
              <a:rPr lang="es-ES" sz="1400" dirty="0">
                <a:latin typeface="Bahnschrift" panose="020B0502040204020203" pitchFamily="34" charset="0"/>
              </a:rPr>
              <a:t> </a:t>
            </a:r>
            <a:r>
              <a:rPr lang="es-ES" sz="1400" dirty="0" err="1">
                <a:latin typeface="Bahnschrift" panose="020B0502040204020203" pitchFamily="34" charset="0"/>
              </a:rPr>
              <a:t>awareness</a:t>
            </a:r>
            <a:r>
              <a:rPr lang="es-ES" sz="1400" dirty="0">
                <a:latin typeface="Bahnschrift" panose="020B0502040204020203" pitchFamily="34" charset="0"/>
              </a:rPr>
              <a:t> in </a:t>
            </a:r>
            <a:r>
              <a:rPr lang="es-ES" sz="1400" dirty="0" err="1">
                <a:latin typeface="Bahnschrift" panose="020B0502040204020203" pitchFamily="34" charset="0"/>
              </a:rPr>
              <a:t>the</a:t>
            </a:r>
            <a:r>
              <a:rPr lang="es-ES" sz="1400" dirty="0">
                <a:latin typeface="Bahnschrift" panose="020B0502040204020203" pitchFamily="34" charset="0"/>
              </a:rPr>
              <a:t> </a:t>
            </a:r>
            <a:r>
              <a:rPr lang="es-ES" sz="1400" dirty="0" err="1">
                <a:latin typeface="Bahnschrift" panose="020B0502040204020203" pitchFamily="34" charset="0"/>
              </a:rPr>
              <a:t>international</a:t>
            </a:r>
            <a:r>
              <a:rPr lang="es-ES" sz="1400" dirty="0">
                <a:latin typeface="Bahnschrift" panose="020B0502040204020203" pitchFamily="34" charset="0"/>
              </a:rPr>
              <a:t> </a:t>
            </a:r>
            <a:r>
              <a:rPr lang="es-ES" sz="1400" dirty="0" err="1">
                <a:latin typeface="Bahnschrift" panose="020B0502040204020203" pitchFamily="34" charset="0"/>
              </a:rPr>
              <a:t>market</a:t>
            </a:r>
            <a:endParaRPr lang="es-ES" sz="1400" dirty="0">
              <a:latin typeface="Bahnschrift" panose="020B0502040204020203" pitchFamily="34" charset="0"/>
            </a:endParaRPr>
          </a:p>
          <a:p>
            <a:endParaRPr lang="es-ES" sz="1400" dirty="0">
              <a:latin typeface="Bahnschrift" panose="020B0502040204020203" pitchFamily="34" charset="0"/>
            </a:endParaRPr>
          </a:p>
          <a:p>
            <a:pPr lvl="1"/>
            <a:r>
              <a:rPr lang="es-ES" sz="1200" dirty="0" err="1">
                <a:latin typeface="Bahnschrift" panose="020B0502040204020203" pitchFamily="34" charset="0"/>
              </a:rPr>
              <a:t>It</a:t>
            </a:r>
            <a:r>
              <a:rPr lang="es-ES" sz="1200" dirty="0">
                <a:latin typeface="Bahnschrift" panose="020B0502040204020203" pitchFamily="34" charset="0"/>
              </a:rPr>
              <a:t> </a:t>
            </a:r>
            <a:r>
              <a:rPr lang="es-ES" sz="1200" dirty="0" err="1">
                <a:latin typeface="Bahnschrift" panose="020B0502040204020203" pitchFamily="34" charset="0"/>
              </a:rPr>
              <a:t>is</a:t>
            </a:r>
            <a:r>
              <a:rPr lang="es-ES" sz="1200" dirty="0">
                <a:latin typeface="Bahnschrift" panose="020B0502040204020203" pitchFamily="34" charset="0"/>
              </a:rPr>
              <a:t> no </a:t>
            </a:r>
            <a:r>
              <a:rPr lang="es-ES" sz="1200" dirty="0" err="1">
                <a:latin typeface="Bahnschrift" panose="020B0502040204020203" pitchFamily="34" charset="0"/>
              </a:rPr>
              <a:t>mistery</a:t>
            </a:r>
            <a:r>
              <a:rPr lang="es-ES" sz="1200" dirty="0">
                <a:latin typeface="Bahnschrift" panose="020B0502040204020203" pitchFamily="34" charset="0"/>
              </a:rPr>
              <a:t> </a:t>
            </a:r>
            <a:r>
              <a:rPr lang="es-ES" sz="1200" dirty="0" err="1">
                <a:latin typeface="Bahnschrift" panose="020B0502040204020203" pitchFamily="34" charset="0"/>
              </a:rPr>
              <a:t>that</a:t>
            </a:r>
            <a:r>
              <a:rPr lang="es-ES" sz="1200" dirty="0">
                <a:latin typeface="Bahnschrift" panose="020B0502040204020203" pitchFamily="34" charset="0"/>
              </a:rPr>
              <a:t> India </a:t>
            </a:r>
            <a:r>
              <a:rPr lang="es-ES" sz="1200" dirty="0" err="1">
                <a:latin typeface="Bahnschrift" panose="020B0502040204020203" pitchFamily="34" charset="0"/>
              </a:rPr>
              <a:t>does</a:t>
            </a:r>
            <a:r>
              <a:rPr lang="es-ES" sz="1200" dirty="0">
                <a:latin typeface="Bahnschrift" panose="020B0502040204020203" pitchFamily="34" charset="0"/>
              </a:rPr>
              <a:t> </a:t>
            </a:r>
            <a:r>
              <a:rPr lang="es-ES" sz="1200" dirty="0" err="1">
                <a:latin typeface="Bahnschrift" panose="020B0502040204020203" pitchFamily="34" charset="0"/>
              </a:rPr>
              <a:t>not</a:t>
            </a:r>
            <a:r>
              <a:rPr lang="es-ES" sz="1200" dirty="0">
                <a:latin typeface="Bahnschrift" panose="020B0502040204020203" pitchFamily="34" charset="0"/>
              </a:rPr>
              <a:t> </a:t>
            </a:r>
            <a:r>
              <a:rPr lang="es-ES" sz="1200" dirty="0" err="1">
                <a:latin typeface="Bahnschrift" panose="020B0502040204020203" pitchFamily="34" charset="0"/>
              </a:rPr>
              <a:t>have</a:t>
            </a:r>
            <a:r>
              <a:rPr lang="es-ES" sz="1200" dirty="0">
                <a:latin typeface="Bahnschrift" panose="020B0502040204020203" pitchFamily="34" charset="0"/>
              </a:rPr>
              <a:t> a </a:t>
            </a:r>
            <a:r>
              <a:rPr lang="es-ES" sz="1200" dirty="0" err="1">
                <a:latin typeface="Bahnschrift" panose="020B0502040204020203" pitchFamily="34" charset="0"/>
              </a:rPr>
              <a:t>reputation</a:t>
            </a:r>
            <a:r>
              <a:rPr lang="es-ES" sz="1200" dirty="0">
                <a:latin typeface="Bahnschrift" panose="020B0502040204020203" pitchFamily="34" charset="0"/>
              </a:rPr>
              <a:t> </a:t>
            </a:r>
            <a:r>
              <a:rPr lang="es-ES" sz="1200" dirty="0" err="1">
                <a:latin typeface="Bahnschrift" panose="020B0502040204020203" pitchFamily="34" charset="0"/>
              </a:rPr>
              <a:t>for</a:t>
            </a:r>
            <a:r>
              <a:rPr lang="es-ES" sz="1200" dirty="0">
                <a:latin typeface="Bahnschrift" panose="020B0502040204020203" pitchFamily="34" charset="0"/>
              </a:rPr>
              <a:t> </a:t>
            </a:r>
            <a:r>
              <a:rPr lang="es-ES" sz="1200" dirty="0" err="1">
                <a:latin typeface="Bahnschrift" panose="020B0502040204020203" pitchFamily="34" charset="0"/>
              </a:rPr>
              <a:t>crafting</a:t>
            </a:r>
            <a:r>
              <a:rPr lang="es-ES" sz="1200" dirty="0">
                <a:latin typeface="Bahnschrift" panose="020B0502040204020203" pitchFamily="34" charset="0"/>
              </a:rPr>
              <a:t> </a:t>
            </a:r>
            <a:r>
              <a:rPr lang="es-ES" sz="1200" dirty="0" err="1">
                <a:latin typeface="Bahnschrift" panose="020B0502040204020203" pitchFamily="34" charset="0"/>
              </a:rPr>
              <a:t>wine</a:t>
            </a:r>
            <a:r>
              <a:rPr lang="es-ES" sz="1200" dirty="0">
                <a:latin typeface="Bahnschrift" panose="020B0502040204020203" pitchFamily="34" charset="0"/>
              </a:rPr>
              <a:t>. </a:t>
            </a:r>
            <a:r>
              <a:rPr lang="es-ES" sz="1200" dirty="0" err="1">
                <a:latin typeface="Bahnschrift" panose="020B0502040204020203" pitchFamily="34" charset="0"/>
              </a:rPr>
              <a:t>Thus</a:t>
            </a:r>
            <a:r>
              <a:rPr lang="es-ES" sz="1200" dirty="0">
                <a:latin typeface="Bahnschrift" panose="020B0502040204020203" pitchFamily="34" charset="0"/>
              </a:rPr>
              <a:t>, in </a:t>
            </a:r>
            <a:r>
              <a:rPr lang="es-ES" sz="1200" dirty="0" err="1">
                <a:latin typeface="Bahnschrift" panose="020B0502040204020203" pitchFamily="34" charset="0"/>
              </a:rPr>
              <a:t>order</a:t>
            </a:r>
            <a:r>
              <a:rPr lang="es-ES" sz="1200" dirty="0">
                <a:latin typeface="Bahnschrift" panose="020B0502040204020203" pitchFamily="34" charset="0"/>
              </a:rPr>
              <a:t> </a:t>
            </a:r>
            <a:r>
              <a:rPr lang="es-ES" sz="1200" dirty="0" err="1">
                <a:latin typeface="Bahnschrift" panose="020B0502040204020203" pitchFamily="34" charset="0"/>
              </a:rPr>
              <a:t>for</a:t>
            </a:r>
            <a:r>
              <a:rPr lang="es-ES" sz="1200" dirty="0">
                <a:latin typeface="Bahnschrift" panose="020B0502040204020203" pitchFamily="34" charset="0"/>
              </a:rPr>
              <a:t> Sula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penetrate</a:t>
            </a:r>
            <a:r>
              <a:rPr lang="es-ES" sz="1200" dirty="0">
                <a:latin typeface="Bahnschrift" panose="020B0502040204020203" pitchFamily="34" charset="0"/>
              </a:rPr>
              <a:t> </a:t>
            </a:r>
            <a:r>
              <a:rPr lang="es-ES" sz="1200" dirty="0" err="1">
                <a:latin typeface="Bahnschrift" panose="020B0502040204020203" pitchFamily="34" charset="0"/>
              </a:rPr>
              <a:t>international</a:t>
            </a:r>
            <a:r>
              <a:rPr lang="es-ES" sz="1200" dirty="0">
                <a:latin typeface="Bahnschrift" panose="020B0502040204020203" pitchFamily="34" charset="0"/>
              </a:rPr>
              <a:t> </a:t>
            </a:r>
            <a:r>
              <a:rPr lang="es-ES" sz="1200" dirty="0" err="1">
                <a:latin typeface="Bahnschrift" panose="020B0502040204020203" pitchFamily="34" charset="0"/>
              </a:rPr>
              <a:t>markets</a:t>
            </a:r>
            <a:r>
              <a:rPr lang="es-ES" sz="1200" dirty="0">
                <a:latin typeface="Bahnschrift" panose="020B0502040204020203" pitchFamily="34" charset="0"/>
              </a:rPr>
              <a:t>, </a:t>
            </a:r>
            <a:r>
              <a:rPr lang="es-ES" sz="1200" dirty="0" err="1">
                <a:latin typeface="Bahnschrift" panose="020B0502040204020203" pitchFamily="34" charset="0"/>
              </a:rPr>
              <a:t>it</a:t>
            </a:r>
            <a:r>
              <a:rPr lang="es-ES" sz="1200" dirty="0">
                <a:latin typeface="Bahnschrift" panose="020B0502040204020203" pitchFamily="34" charset="0"/>
              </a:rPr>
              <a:t> </a:t>
            </a:r>
            <a:r>
              <a:rPr lang="es-ES" sz="1200" dirty="0" err="1">
                <a:latin typeface="Bahnschrift" panose="020B0502040204020203" pitchFamily="34" charset="0"/>
              </a:rPr>
              <a:t>will</a:t>
            </a:r>
            <a:r>
              <a:rPr lang="es-ES" sz="1200" dirty="0">
                <a:latin typeface="Bahnschrift" panose="020B0502040204020203" pitchFamily="34" charset="0"/>
              </a:rPr>
              <a:t> </a:t>
            </a:r>
            <a:r>
              <a:rPr lang="es-ES" sz="1200" dirty="0" err="1">
                <a:latin typeface="Bahnschrift" panose="020B0502040204020203" pitchFamily="34" charset="0"/>
              </a:rPr>
              <a:t>have</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compete </a:t>
            </a:r>
            <a:r>
              <a:rPr lang="es-ES" sz="1200" dirty="0" err="1">
                <a:latin typeface="Bahnschrift" panose="020B0502040204020203" pitchFamily="34" charset="0"/>
              </a:rPr>
              <a:t>against</a:t>
            </a:r>
            <a:r>
              <a:rPr lang="es-ES" sz="1200" dirty="0">
                <a:latin typeface="Bahnschrift" panose="020B0502040204020203" pitchFamily="34" charset="0"/>
              </a:rPr>
              <a:t> </a:t>
            </a:r>
            <a:r>
              <a:rPr lang="es-ES" sz="1200" dirty="0" err="1">
                <a:latin typeface="Bahnschrift" panose="020B0502040204020203" pitchFamily="34" charset="0"/>
              </a:rPr>
              <a:t>wines</a:t>
            </a:r>
            <a:r>
              <a:rPr lang="es-ES" sz="1200" dirty="0">
                <a:latin typeface="Bahnschrift" panose="020B0502040204020203" pitchFamily="34" charset="0"/>
              </a:rPr>
              <a:t> </a:t>
            </a:r>
            <a:r>
              <a:rPr lang="es-ES" sz="1200" dirty="0" err="1">
                <a:latin typeface="Bahnschrift" panose="020B0502040204020203" pitchFamily="34" charset="0"/>
              </a:rPr>
              <a:t>from</a:t>
            </a:r>
            <a:r>
              <a:rPr lang="es-ES" sz="1200" dirty="0">
                <a:latin typeface="Bahnschrift" panose="020B0502040204020203" pitchFamily="34" charset="0"/>
              </a:rPr>
              <a:t> </a:t>
            </a:r>
            <a:r>
              <a:rPr lang="es-ES" sz="1200" dirty="0" err="1">
                <a:latin typeface="Bahnschrift" panose="020B0502040204020203" pitchFamily="34" charset="0"/>
              </a:rPr>
              <a:t>much</a:t>
            </a:r>
            <a:r>
              <a:rPr lang="es-ES" sz="1200" dirty="0">
                <a:latin typeface="Bahnschrift" panose="020B0502040204020203" pitchFamily="34" charset="0"/>
              </a:rPr>
              <a:t> more </a:t>
            </a:r>
            <a:r>
              <a:rPr lang="es-ES" sz="1200" dirty="0" err="1">
                <a:latin typeface="Bahnschrift" panose="020B0502040204020203" pitchFamily="34" charset="0"/>
              </a:rPr>
              <a:t>prestigious</a:t>
            </a:r>
            <a:r>
              <a:rPr lang="es-ES" sz="1200" dirty="0">
                <a:latin typeface="Bahnschrift" panose="020B0502040204020203" pitchFamily="34" charset="0"/>
              </a:rPr>
              <a:t> </a:t>
            </a:r>
            <a:r>
              <a:rPr lang="es-ES" sz="1200" dirty="0" err="1">
                <a:latin typeface="Bahnschrift" panose="020B0502040204020203" pitchFamily="34" charset="0"/>
              </a:rPr>
              <a:t>countries</a:t>
            </a:r>
            <a:r>
              <a:rPr lang="es-ES" sz="1200" dirty="0">
                <a:latin typeface="Bahnschrift" panose="020B0502040204020203" pitchFamily="34" charset="0"/>
              </a:rPr>
              <a:t> </a:t>
            </a:r>
            <a:r>
              <a:rPr lang="es-ES" sz="1200" dirty="0" err="1">
                <a:latin typeface="Bahnschrift" panose="020B0502040204020203" pitchFamily="34" charset="0"/>
              </a:rPr>
              <a:t>like</a:t>
            </a:r>
            <a:r>
              <a:rPr lang="es-ES" sz="1200" dirty="0">
                <a:latin typeface="Bahnschrift" panose="020B0502040204020203" pitchFamily="34" charset="0"/>
              </a:rPr>
              <a:t> New </a:t>
            </a:r>
            <a:r>
              <a:rPr lang="es-ES" sz="1200" dirty="0" err="1">
                <a:latin typeface="Bahnschrift" panose="020B0502040204020203" pitchFamily="34" charset="0"/>
              </a:rPr>
              <a:t>Zealand</a:t>
            </a:r>
            <a:r>
              <a:rPr lang="es-ES" sz="1200" dirty="0">
                <a:latin typeface="Bahnschrift" panose="020B0502040204020203" pitchFamily="34" charset="0"/>
              </a:rPr>
              <a:t>, USA and </a:t>
            </a:r>
            <a:r>
              <a:rPr lang="es-ES" sz="1200" dirty="0" err="1">
                <a:latin typeface="Bahnschrift" panose="020B0502040204020203" pitchFamily="34" charset="0"/>
              </a:rPr>
              <a:t>Spain</a:t>
            </a:r>
            <a:r>
              <a:rPr lang="es-ES" sz="1200" dirty="0">
                <a:latin typeface="Bahnschrift" panose="020B0502040204020203" pitchFamily="34" charset="0"/>
              </a:rPr>
              <a:t>, </a:t>
            </a:r>
            <a:r>
              <a:rPr lang="es-ES" sz="1200" dirty="0" err="1">
                <a:latin typeface="Bahnschrift" panose="020B0502040204020203" pitchFamily="34" charset="0"/>
              </a:rPr>
              <a:t>which</a:t>
            </a:r>
            <a:r>
              <a:rPr lang="es-ES" sz="1200" dirty="0">
                <a:latin typeface="Bahnschrift" panose="020B0502040204020203" pitchFamily="34" charset="0"/>
              </a:rPr>
              <a:t> </a:t>
            </a:r>
            <a:r>
              <a:rPr lang="es-ES" sz="1200" dirty="0" err="1">
                <a:latin typeface="Bahnschrift" panose="020B0502040204020203" pitchFamily="34" charset="0"/>
              </a:rPr>
              <a:t>offer</a:t>
            </a:r>
            <a:r>
              <a:rPr lang="es-ES" sz="1200" dirty="0">
                <a:latin typeface="Bahnschrift" panose="020B0502040204020203" pitchFamily="34" charset="0"/>
              </a:rPr>
              <a:t> </a:t>
            </a:r>
            <a:r>
              <a:rPr lang="es-ES" sz="1200" dirty="0" err="1">
                <a:latin typeface="Bahnschrift" panose="020B0502040204020203" pitchFamily="34" charset="0"/>
              </a:rPr>
              <a:t>high</a:t>
            </a:r>
            <a:r>
              <a:rPr lang="es-ES" sz="1200" dirty="0">
                <a:latin typeface="Bahnschrift" panose="020B0502040204020203" pitchFamily="34" charset="0"/>
              </a:rPr>
              <a:t> </a:t>
            </a:r>
            <a:r>
              <a:rPr lang="es-ES" sz="1200" dirty="0" err="1">
                <a:latin typeface="Bahnschrift" panose="020B0502040204020203" pitchFamily="34" charset="0"/>
              </a:rPr>
              <a:t>quality</a:t>
            </a:r>
            <a:r>
              <a:rPr lang="es-ES" sz="1200" dirty="0">
                <a:latin typeface="Bahnschrift" panose="020B0502040204020203" pitchFamily="34" charset="0"/>
              </a:rPr>
              <a:t> </a:t>
            </a:r>
            <a:r>
              <a:rPr lang="es-ES" sz="1200" dirty="0" err="1">
                <a:latin typeface="Bahnschrift" panose="020B0502040204020203" pitchFamily="34" charset="0"/>
              </a:rPr>
              <a:t>wines</a:t>
            </a:r>
            <a:r>
              <a:rPr lang="es-ES" sz="1200" dirty="0">
                <a:latin typeface="Bahnschrift" panose="020B0502040204020203" pitchFamily="34" charset="0"/>
              </a:rPr>
              <a:t> at </a:t>
            </a:r>
            <a:r>
              <a:rPr lang="es-ES" sz="1200" dirty="0" err="1">
                <a:latin typeface="Bahnschrift" panose="020B0502040204020203" pitchFamily="34" charset="0"/>
              </a:rPr>
              <a:t>affordable</a:t>
            </a:r>
            <a:r>
              <a:rPr lang="es-ES" sz="1200" dirty="0">
                <a:latin typeface="Bahnschrift" panose="020B0502040204020203" pitchFamily="34" charset="0"/>
              </a:rPr>
              <a:t> </a:t>
            </a:r>
            <a:r>
              <a:rPr lang="es-ES" sz="1200" dirty="0" err="1">
                <a:latin typeface="Bahnschrift" panose="020B0502040204020203" pitchFamily="34" charset="0"/>
              </a:rPr>
              <a:t>prices</a:t>
            </a:r>
            <a:r>
              <a:rPr lang="es-ES" sz="1200" dirty="0">
                <a:latin typeface="Bahnschrift" panose="020B0502040204020203" pitchFamily="34" charset="0"/>
              </a:rPr>
              <a:t>. </a:t>
            </a:r>
            <a:r>
              <a:rPr lang="es-ES" sz="1200" dirty="0" err="1">
                <a:latin typeface="Bahnschrift" panose="020B0502040204020203" pitchFamily="34" charset="0"/>
              </a:rPr>
              <a:t>For</a:t>
            </a:r>
            <a:r>
              <a:rPr lang="es-ES" sz="1200" dirty="0">
                <a:latin typeface="Bahnschrift" panose="020B0502040204020203" pitchFamily="34" charset="0"/>
              </a:rPr>
              <a:t> </a:t>
            </a:r>
            <a:r>
              <a:rPr lang="es-ES" sz="1200" dirty="0" err="1">
                <a:latin typeface="Bahnschrift" panose="020B0502040204020203" pitchFamily="34" charset="0"/>
              </a:rPr>
              <a:t>instance</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cheapest</a:t>
            </a:r>
            <a:r>
              <a:rPr lang="es-ES" sz="1200" dirty="0">
                <a:latin typeface="Bahnschrift" panose="020B0502040204020203" pitchFamily="34" charset="0"/>
              </a:rPr>
              <a:t> </a:t>
            </a:r>
            <a:r>
              <a:rPr lang="es-ES" sz="1200" dirty="0" err="1">
                <a:latin typeface="Bahnschrift" panose="020B0502040204020203" pitchFamily="34" charset="0"/>
              </a:rPr>
              <a:t>wines</a:t>
            </a:r>
            <a:r>
              <a:rPr lang="es-ES" sz="1200" dirty="0">
                <a:latin typeface="Bahnschrift" panose="020B0502040204020203" pitchFamily="34" charset="0"/>
              </a:rPr>
              <a:t> </a:t>
            </a:r>
            <a:r>
              <a:rPr lang="es-ES" sz="1200" dirty="0" err="1">
                <a:latin typeface="Bahnschrift" panose="020B0502040204020203" pitchFamily="34" charset="0"/>
              </a:rPr>
              <a:t>that</a:t>
            </a:r>
            <a:r>
              <a:rPr lang="es-ES" sz="1200" dirty="0">
                <a:latin typeface="Bahnschrift" panose="020B0502040204020203" pitchFamily="34" charset="0"/>
              </a:rPr>
              <a:t> Sula </a:t>
            </a:r>
            <a:r>
              <a:rPr lang="es-ES" sz="1200" dirty="0" err="1">
                <a:latin typeface="Bahnschrift" panose="020B0502040204020203" pitchFamily="34" charset="0"/>
              </a:rPr>
              <a:t>offers</a:t>
            </a:r>
            <a:r>
              <a:rPr lang="es-ES" sz="1200" dirty="0">
                <a:latin typeface="Bahnschrift" panose="020B0502040204020203" pitchFamily="34" charset="0"/>
              </a:rPr>
              <a:t> </a:t>
            </a:r>
            <a:r>
              <a:rPr lang="es-ES" sz="1200" dirty="0" err="1">
                <a:latin typeface="Bahnschrift" panose="020B0502040204020203" pitchFamily="34" charset="0"/>
              </a:rPr>
              <a:t>cost</a:t>
            </a:r>
            <a:r>
              <a:rPr lang="es-ES" sz="1200" dirty="0">
                <a:latin typeface="Bahnschrift" panose="020B0502040204020203" pitchFamily="34" charset="0"/>
              </a:rPr>
              <a:t> $4 </a:t>
            </a:r>
            <a:r>
              <a:rPr lang="es-ES" sz="1200" dirty="0" err="1">
                <a:latin typeface="Bahnschrift" panose="020B0502040204020203" pitchFamily="34" charset="0"/>
              </a:rPr>
              <a:t>dollars</a:t>
            </a:r>
            <a:r>
              <a:rPr lang="es-ES" sz="1200" dirty="0">
                <a:latin typeface="Bahnschrift" panose="020B0502040204020203" pitchFamily="34" charset="0"/>
              </a:rPr>
              <a:t> a </a:t>
            </a:r>
            <a:r>
              <a:rPr lang="es-ES" sz="1200" dirty="0" err="1">
                <a:latin typeface="Bahnschrift" panose="020B0502040204020203" pitchFamily="34" charset="0"/>
              </a:rPr>
              <a:t>bottle</a:t>
            </a:r>
            <a:r>
              <a:rPr lang="es-ES" sz="1200" dirty="0">
                <a:latin typeface="Bahnschrift" panose="020B0502040204020203" pitchFamily="34" charset="0"/>
              </a:rPr>
              <a:t>. </a:t>
            </a:r>
            <a:r>
              <a:rPr lang="es-ES" sz="1200" dirty="0" err="1">
                <a:latin typeface="Bahnschrift" panose="020B0502040204020203" pitchFamily="34" charset="0"/>
              </a:rPr>
              <a:t>Considering</a:t>
            </a:r>
            <a:r>
              <a:rPr lang="es-ES" sz="1200" dirty="0">
                <a:latin typeface="Bahnschrift" panose="020B0502040204020203" pitchFamily="34" charset="0"/>
              </a:rPr>
              <a:t> </a:t>
            </a:r>
            <a:r>
              <a:rPr lang="es-ES" sz="1200" dirty="0" err="1">
                <a:latin typeface="Bahnschrift" panose="020B0502040204020203" pitchFamily="34" charset="0"/>
              </a:rPr>
              <a:t>these</a:t>
            </a:r>
            <a:r>
              <a:rPr lang="es-ES" sz="1200" dirty="0">
                <a:latin typeface="Bahnschrift" panose="020B0502040204020203" pitchFamily="34" charset="0"/>
              </a:rPr>
              <a:t> are </a:t>
            </a:r>
            <a:r>
              <a:rPr lang="es-ES" sz="1200" dirty="0" err="1">
                <a:latin typeface="Bahnschrift" panose="020B0502040204020203" pitchFamily="34" charset="0"/>
              </a:rPr>
              <a:t>prices</a:t>
            </a:r>
            <a:r>
              <a:rPr lang="es-ES" sz="1200" dirty="0">
                <a:latin typeface="Bahnschrift" panose="020B0502040204020203" pitchFamily="34" charset="0"/>
              </a:rPr>
              <a:t> </a:t>
            </a:r>
            <a:r>
              <a:rPr lang="es-ES" sz="1200" dirty="0" err="1">
                <a:latin typeface="Bahnschrift" panose="020B0502040204020203" pitchFamily="34" charset="0"/>
              </a:rPr>
              <a:t>from</a:t>
            </a:r>
            <a:r>
              <a:rPr lang="es-ES" sz="1200" dirty="0">
                <a:latin typeface="Bahnschrift" panose="020B0502040204020203" pitchFamily="34" charset="0"/>
              </a:rPr>
              <a:t> 2004, a </a:t>
            </a:r>
            <a:r>
              <a:rPr lang="es-ES" sz="1200" dirty="0" err="1">
                <a:latin typeface="Bahnschrift" panose="020B0502040204020203" pitchFamily="34" charset="0"/>
              </a:rPr>
              <a:t>costumer</a:t>
            </a:r>
            <a:r>
              <a:rPr lang="es-ES" sz="1200" dirty="0">
                <a:latin typeface="Bahnschrift" panose="020B0502040204020203" pitchFamily="34" charset="0"/>
              </a:rPr>
              <a:t> </a:t>
            </a:r>
            <a:r>
              <a:rPr lang="es-ES" sz="1200" dirty="0" err="1">
                <a:latin typeface="Bahnschrift" panose="020B0502040204020203" pitchFamily="34" charset="0"/>
              </a:rPr>
              <a:t>would</a:t>
            </a:r>
            <a:r>
              <a:rPr lang="es-ES" sz="1200" dirty="0">
                <a:latin typeface="Bahnschrift" panose="020B0502040204020203" pitchFamily="34" charset="0"/>
              </a:rPr>
              <a:t> </a:t>
            </a:r>
            <a:r>
              <a:rPr lang="es-ES" sz="1200" dirty="0" err="1">
                <a:latin typeface="Bahnschrift" panose="020B0502040204020203" pitchFamily="34" charset="0"/>
              </a:rPr>
              <a:t>see</a:t>
            </a:r>
            <a:r>
              <a:rPr lang="es-ES" sz="1200" dirty="0">
                <a:latin typeface="Bahnschrift" panose="020B0502040204020203" pitchFamily="34" charset="0"/>
              </a:rPr>
              <a:t> </a:t>
            </a:r>
            <a:r>
              <a:rPr lang="es-ES" sz="1200" dirty="0" err="1">
                <a:latin typeface="Bahnschrift" panose="020B0502040204020203" pitchFamily="34" charset="0"/>
              </a:rPr>
              <a:t>little</a:t>
            </a:r>
            <a:r>
              <a:rPr lang="es-ES" sz="1200" dirty="0">
                <a:latin typeface="Bahnschrift" panose="020B0502040204020203" pitchFamily="34" charset="0"/>
              </a:rPr>
              <a:t> </a:t>
            </a:r>
            <a:r>
              <a:rPr lang="es-ES" sz="1200" dirty="0" err="1">
                <a:latin typeface="Bahnschrift" panose="020B0502040204020203" pitchFamily="34" charset="0"/>
              </a:rPr>
              <a:t>difference</a:t>
            </a:r>
            <a:r>
              <a:rPr lang="es-ES" sz="1200" dirty="0">
                <a:latin typeface="Bahnschrift" panose="020B0502040204020203" pitchFamily="34" charset="0"/>
              </a:rPr>
              <a:t> in </a:t>
            </a:r>
            <a:r>
              <a:rPr lang="es-ES" sz="1200" dirty="0" err="1">
                <a:latin typeface="Bahnschrift" panose="020B0502040204020203" pitchFamily="34" charset="0"/>
              </a:rPr>
              <a:t>price</a:t>
            </a:r>
            <a:r>
              <a:rPr lang="es-ES" sz="1200" dirty="0">
                <a:latin typeface="Bahnschrift" panose="020B0502040204020203" pitchFamily="34" charset="0"/>
              </a:rPr>
              <a:t> </a:t>
            </a:r>
            <a:r>
              <a:rPr lang="es-ES" sz="1200" dirty="0" err="1">
                <a:latin typeface="Bahnschrift" panose="020B0502040204020203" pitchFamily="34" charset="0"/>
              </a:rPr>
              <a:t>between</a:t>
            </a:r>
            <a:r>
              <a:rPr lang="es-ES" sz="1200" dirty="0">
                <a:latin typeface="Bahnschrift" panose="020B0502040204020203" pitchFamily="34" charset="0"/>
              </a:rPr>
              <a:t> </a:t>
            </a:r>
            <a:r>
              <a:rPr lang="es-ES" sz="1200" dirty="0" err="1">
                <a:latin typeface="Bahnschrift" panose="020B0502040204020203" pitchFamily="34" charset="0"/>
              </a:rPr>
              <a:t>Sula’s</a:t>
            </a:r>
            <a:r>
              <a:rPr lang="es-ES" sz="1200" dirty="0">
                <a:latin typeface="Bahnschrift" panose="020B0502040204020203" pitchFamily="34" charset="0"/>
              </a:rPr>
              <a:t> </a:t>
            </a:r>
            <a:r>
              <a:rPr lang="es-ES" sz="1200" dirty="0" err="1">
                <a:latin typeface="Bahnschrift" panose="020B0502040204020203" pitchFamily="34" charset="0"/>
              </a:rPr>
              <a:t>wines</a:t>
            </a:r>
            <a:r>
              <a:rPr lang="es-ES" sz="1200" dirty="0">
                <a:latin typeface="Bahnschrift" panose="020B0502040204020203" pitchFamily="34" charset="0"/>
              </a:rPr>
              <a:t> and </a:t>
            </a:r>
            <a:r>
              <a:rPr lang="es-ES" sz="1200" dirty="0" err="1">
                <a:latin typeface="Bahnschrift" panose="020B0502040204020203" pitchFamily="34" charset="0"/>
              </a:rPr>
              <a:t>competitors</a:t>
            </a:r>
            <a:r>
              <a:rPr lang="es-ES" sz="1200" dirty="0">
                <a:latin typeface="Bahnschrift" panose="020B0502040204020203" pitchFamily="34" charset="0"/>
              </a:rPr>
              <a:t> </a:t>
            </a:r>
            <a:r>
              <a:rPr lang="es-ES" sz="1200" dirty="0" err="1">
                <a:latin typeface="Bahnschrift" panose="020B0502040204020203" pitchFamily="34" charset="0"/>
              </a:rPr>
              <a:t>from</a:t>
            </a:r>
            <a:r>
              <a:rPr lang="es-ES" sz="1200" dirty="0">
                <a:latin typeface="Bahnschrift" panose="020B0502040204020203" pitchFamily="34" charset="0"/>
              </a:rPr>
              <a:t> </a:t>
            </a:r>
            <a:r>
              <a:rPr lang="es-ES" sz="1200" dirty="0" err="1">
                <a:latin typeface="Bahnschrift" panose="020B0502040204020203" pitchFamily="34" charset="0"/>
              </a:rPr>
              <a:t>much</a:t>
            </a:r>
            <a:r>
              <a:rPr lang="es-ES" sz="1200" dirty="0">
                <a:latin typeface="Bahnschrift" panose="020B0502040204020203" pitchFamily="34" charset="0"/>
              </a:rPr>
              <a:t> more </a:t>
            </a:r>
            <a:r>
              <a:rPr lang="es-ES" sz="1200" dirty="0" err="1">
                <a:latin typeface="Bahnschrift" panose="020B0502040204020203" pitchFamily="34" charset="0"/>
              </a:rPr>
              <a:t>prestigious</a:t>
            </a:r>
            <a:r>
              <a:rPr lang="es-ES" sz="1200" dirty="0">
                <a:latin typeface="Bahnschrift" panose="020B0502040204020203" pitchFamily="34" charset="0"/>
              </a:rPr>
              <a:t> </a:t>
            </a:r>
            <a:r>
              <a:rPr lang="es-ES" sz="1200" dirty="0" err="1">
                <a:latin typeface="Bahnschrift" panose="020B0502040204020203" pitchFamily="34" charset="0"/>
              </a:rPr>
              <a:t>wine</a:t>
            </a:r>
            <a:r>
              <a:rPr lang="es-ES" sz="1200" dirty="0">
                <a:latin typeface="Bahnschrift" panose="020B0502040204020203" pitchFamily="34" charset="0"/>
              </a:rPr>
              <a:t> </a:t>
            </a:r>
            <a:r>
              <a:rPr lang="es-ES" sz="1200" dirty="0" err="1">
                <a:latin typeface="Bahnschrift" panose="020B0502040204020203" pitchFamily="34" charset="0"/>
              </a:rPr>
              <a:t>regions</a:t>
            </a:r>
            <a:r>
              <a:rPr lang="es-ES" sz="1200" dirty="0">
                <a:latin typeface="Bahnschrift" panose="020B0502040204020203" pitchFamily="34" charset="0"/>
              </a:rPr>
              <a:t>. As a </a:t>
            </a:r>
            <a:r>
              <a:rPr lang="es-ES" sz="1200" dirty="0" err="1">
                <a:latin typeface="Bahnschrift" panose="020B0502040204020203" pitchFamily="34" charset="0"/>
              </a:rPr>
              <a:t>result</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company</a:t>
            </a:r>
            <a:r>
              <a:rPr lang="es-ES" sz="1200" dirty="0">
                <a:latin typeface="Bahnschrift" panose="020B0502040204020203" pitchFamily="34" charset="0"/>
              </a:rPr>
              <a:t> </a:t>
            </a:r>
            <a:r>
              <a:rPr lang="es-ES" sz="1200" dirty="0" err="1">
                <a:latin typeface="Bahnschrift" panose="020B0502040204020203" pitchFamily="34" charset="0"/>
              </a:rPr>
              <a:t>should</a:t>
            </a:r>
            <a:r>
              <a:rPr lang="es-ES" sz="1200" dirty="0">
                <a:latin typeface="Bahnschrift" panose="020B0502040204020203" pitchFamily="34" charset="0"/>
              </a:rPr>
              <a:t> </a:t>
            </a:r>
            <a:r>
              <a:rPr lang="es-ES" sz="1200" dirty="0" err="1">
                <a:latin typeface="Bahnschrift" panose="020B0502040204020203" pitchFamily="34" charset="0"/>
              </a:rPr>
              <a:t>create</a:t>
            </a:r>
            <a:r>
              <a:rPr lang="es-ES" sz="1200" dirty="0">
                <a:latin typeface="Bahnschrift" panose="020B0502040204020203" pitchFamily="34" charset="0"/>
              </a:rPr>
              <a:t> a more </a:t>
            </a:r>
            <a:r>
              <a:rPr lang="es-ES" sz="1200" dirty="0" err="1">
                <a:latin typeface="Bahnschrift" panose="020B0502040204020203" pitchFamily="34" charset="0"/>
              </a:rPr>
              <a:t>affordable</a:t>
            </a:r>
            <a:r>
              <a:rPr lang="es-ES" sz="1200" dirty="0">
                <a:latin typeface="Bahnschrift" panose="020B0502040204020203" pitchFamily="34" charset="0"/>
              </a:rPr>
              <a:t> line </a:t>
            </a:r>
            <a:r>
              <a:rPr lang="es-ES" sz="1200" dirty="0" err="1">
                <a:latin typeface="Bahnschrift" panose="020B0502040204020203" pitchFamily="34" charset="0"/>
              </a:rPr>
              <a:t>of</a:t>
            </a:r>
            <a:r>
              <a:rPr lang="es-ES" sz="1200" dirty="0">
                <a:latin typeface="Bahnschrift" panose="020B0502040204020203" pitchFamily="34" charset="0"/>
              </a:rPr>
              <a:t> </a:t>
            </a:r>
            <a:r>
              <a:rPr lang="es-ES" sz="1200" dirty="0" err="1">
                <a:latin typeface="Bahnschrift" panose="020B0502040204020203" pitchFamily="34" charset="0"/>
              </a:rPr>
              <a:t>wines</a:t>
            </a:r>
            <a:r>
              <a:rPr lang="es-ES" sz="1200" dirty="0">
                <a:latin typeface="Bahnschrift" panose="020B0502040204020203" pitchFamily="34" charset="0"/>
              </a:rPr>
              <a:t> </a:t>
            </a:r>
            <a:r>
              <a:rPr lang="es-ES" sz="1200" dirty="0" err="1">
                <a:latin typeface="Bahnschrift" panose="020B0502040204020203" pitchFamily="34" charset="0"/>
              </a:rPr>
              <a:t>that</a:t>
            </a:r>
            <a:r>
              <a:rPr lang="es-ES" sz="1200" dirty="0">
                <a:latin typeface="Bahnschrift" panose="020B0502040204020203" pitchFamily="34" charset="0"/>
              </a:rPr>
              <a:t> </a:t>
            </a:r>
            <a:r>
              <a:rPr lang="es-ES" sz="1200" dirty="0" err="1">
                <a:latin typeface="Bahnschrift" panose="020B0502040204020203" pitchFamily="34" charset="0"/>
              </a:rPr>
              <a:t>could</a:t>
            </a:r>
            <a:r>
              <a:rPr lang="es-ES" sz="1200" dirty="0">
                <a:latin typeface="Bahnschrift" panose="020B0502040204020203" pitchFamily="34" charset="0"/>
              </a:rPr>
              <a:t> compete in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emerging</a:t>
            </a:r>
            <a:r>
              <a:rPr lang="es-ES" sz="1200" dirty="0">
                <a:latin typeface="Bahnschrift" panose="020B0502040204020203" pitchFamily="34" charset="0"/>
              </a:rPr>
              <a:t> </a:t>
            </a:r>
            <a:r>
              <a:rPr lang="es-ES" sz="1200" dirty="0" err="1">
                <a:latin typeface="Bahnschrift" panose="020B0502040204020203" pitchFamily="34" charset="0"/>
              </a:rPr>
              <a:t>markets</a:t>
            </a:r>
            <a:r>
              <a:rPr lang="es-ES" sz="1200" dirty="0">
                <a:latin typeface="Bahnschrift" panose="020B0502040204020203" pitchFamily="34" charset="0"/>
              </a:rPr>
              <a:t> </a:t>
            </a:r>
            <a:r>
              <a:rPr lang="es-ES" sz="1200" dirty="0" err="1">
                <a:latin typeface="Bahnschrift" panose="020B0502040204020203" pitchFamily="34" charset="0"/>
              </a:rPr>
              <a:t>of</a:t>
            </a:r>
            <a:r>
              <a:rPr lang="es-ES" sz="1200" dirty="0">
                <a:latin typeface="Bahnschrift" panose="020B0502040204020203" pitchFamily="34" charset="0"/>
              </a:rPr>
              <a:t> China and </a:t>
            </a:r>
            <a:r>
              <a:rPr lang="es-ES" sz="1200" dirty="0" err="1">
                <a:latin typeface="Bahnschrift" panose="020B0502040204020203" pitchFamily="34" charset="0"/>
              </a:rPr>
              <a:t>other</a:t>
            </a:r>
            <a:r>
              <a:rPr lang="es-ES" sz="1200" dirty="0">
                <a:latin typeface="Bahnschrift" panose="020B0502040204020203" pitchFamily="34" charset="0"/>
              </a:rPr>
              <a:t> </a:t>
            </a:r>
            <a:r>
              <a:rPr lang="es-ES" sz="1200" dirty="0" err="1">
                <a:latin typeface="Bahnschrift" panose="020B0502040204020203" pitchFamily="34" charset="0"/>
              </a:rPr>
              <a:t>regions</a:t>
            </a:r>
            <a:r>
              <a:rPr lang="es-ES" sz="1200" dirty="0">
                <a:latin typeface="Bahnschrift" panose="020B0502040204020203" pitchFamily="34" charset="0"/>
              </a:rPr>
              <a:t>. In </a:t>
            </a:r>
            <a:r>
              <a:rPr lang="es-ES" sz="1200" dirty="0" err="1">
                <a:latin typeface="Bahnschrift" panose="020B0502040204020203" pitchFamily="34" charset="0"/>
              </a:rPr>
              <a:t>addition</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company</a:t>
            </a:r>
            <a:r>
              <a:rPr lang="es-ES" sz="1200" dirty="0">
                <a:latin typeface="Bahnschrift" panose="020B0502040204020203" pitchFamily="34" charset="0"/>
              </a:rPr>
              <a:t> </a:t>
            </a:r>
            <a:r>
              <a:rPr lang="es-ES" sz="1200" dirty="0" err="1">
                <a:latin typeface="Bahnschrift" panose="020B0502040204020203" pitchFamily="34" charset="0"/>
              </a:rPr>
              <a:t>should</a:t>
            </a:r>
            <a:r>
              <a:rPr lang="es-ES" sz="1200" dirty="0">
                <a:latin typeface="Bahnschrift" panose="020B0502040204020203" pitchFamily="34" charset="0"/>
              </a:rPr>
              <a:t> </a:t>
            </a:r>
            <a:r>
              <a:rPr lang="es-ES" sz="1200" dirty="0" err="1">
                <a:latin typeface="Bahnschrift" panose="020B0502040204020203" pitchFamily="34" charset="0"/>
              </a:rPr>
              <a:t>develop</a:t>
            </a:r>
            <a:r>
              <a:rPr lang="es-ES" sz="1200" dirty="0">
                <a:latin typeface="Bahnschrift" panose="020B0502040204020203" pitchFamily="34" charset="0"/>
              </a:rPr>
              <a:t> a </a:t>
            </a:r>
            <a:r>
              <a:rPr lang="es-ES" sz="1200" dirty="0" err="1">
                <a:latin typeface="Bahnschrift" panose="020B0502040204020203" pitchFamily="34" charset="0"/>
              </a:rPr>
              <a:t>strategy</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create</a:t>
            </a:r>
            <a:r>
              <a:rPr lang="es-ES" sz="1200" dirty="0">
                <a:latin typeface="Bahnschrift" panose="020B0502040204020203" pitchFamily="34" charset="0"/>
              </a:rPr>
              <a:t> and </a:t>
            </a:r>
            <a:r>
              <a:rPr lang="es-ES" sz="1200" dirty="0" err="1">
                <a:latin typeface="Bahnschrift" panose="020B0502040204020203" pitchFamily="34" charset="0"/>
              </a:rPr>
              <a:t>ecosystem</a:t>
            </a:r>
            <a:r>
              <a:rPr lang="es-ES" sz="1200" dirty="0">
                <a:latin typeface="Bahnschrift" panose="020B0502040204020203" pitchFamily="34" charset="0"/>
              </a:rPr>
              <a:t> in </a:t>
            </a:r>
            <a:r>
              <a:rPr lang="es-ES" sz="1200" dirty="0" err="1">
                <a:latin typeface="Bahnschrift" panose="020B0502040204020203" pitchFamily="34" charset="0"/>
              </a:rPr>
              <a:t>which</a:t>
            </a:r>
            <a:r>
              <a:rPr lang="es-ES" sz="1200" dirty="0">
                <a:latin typeface="Bahnschrift" panose="020B0502040204020203" pitchFamily="34" charset="0"/>
              </a:rPr>
              <a:t> </a:t>
            </a:r>
            <a:r>
              <a:rPr lang="es-ES" sz="1200" dirty="0" err="1">
                <a:latin typeface="Bahnschrift" panose="020B0502040204020203" pitchFamily="34" charset="0"/>
              </a:rPr>
              <a:t>wine</a:t>
            </a:r>
            <a:r>
              <a:rPr lang="es-ES" sz="1200" dirty="0">
                <a:latin typeface="Bahnschrift" panose="020B0502040204020203" pitchFamily="34" charset="0"/>
              </a:rPr>
              <a:t> aficionados can </a:t>
            </a:r>
            <a:r>
              <a:rPr lang="es-ES" sz="1200" dirty="0" err="1">
                <a:latin typeface="Bahnschrift" panose="020B0502040204020203" pitchFamily="34" charset="0"/>
              </a:rPr>
              <a:t>become</a:t>
            </a:r>
            <a:r>
              <a:rPr lang="es-ES" sz="1200" dirty="0">
                <a:latin typeface="Bahnschrift" panose="020B0502040204020203" pitchFamily="34" charset="0"/>
              </a:rPr>
              <a:t> </a:t>
            </a:r>
            <a:r>
              <a:rPr lang="es-ES" sz="1200" dirty="0" err="1">
                <a:latin typeface="Bahnschrift" panose="020B0502040204020203" pitchFamily="34" charset="0"/>
              </a:rPr>
              <a:t>aware</a:t>
            </a:r>
            <a:r>
              <a:rPr lang="es-ES" sz="1200" dirty="0">
                <a:latin typeface="Bahnschrift" panose="020B0502040204020203" pitchFamily="34" charset="0"/>
              </a:rPr>
              <a:t> </a:t>
            </a:r>
            <a:r>
              <a:rPr lang="es-ES" sz="1200" dirty="0" err="1">
                <a:latin typeface="Bahnschrift" panose="020B0502040204020203" pitchFamily="34" charset="0"/>
              </a:rPr>
              <a:t>of</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product</a:t>
            </a:r>
            <a:r>
              <a:rPr lang="es-ES" sz="1200" dirty="0">
                <a:latin typeface="Bahnschrift" panose="020B0502040204020203" pitchFamily="34" charset="0"/>
              </a:rPr>
              <a:t>.</a:t>
            </a:r>
          </a:p>
          <a:p>
            <a:pPr lvl="1"/>
            <a:endParaRPr lang="es-ES" sz="1400" dirty="0">
              <a:latin typeface="Bahnschrift" panose="020B0502040204020203" pitchFamily="34" charset="0"/>
            </a:endParaRPr>
          </a:p>
          <a:p>
            <a:pPr marL="171450" indent="-171450">
              <a:buFont typeface="Arial" panose="020B0604020202020204" pitchFamily="34" charset="0"/>
              <a:buChar char="•"/>
            </a:pPr>
            <a:r>
              <a:rPr lang="es-ES" sz="1400" dirty="0" err="1">
                <a:latin typeface="Bahnschrift" panose="020B0502040204020203" pitchFamily="34" charset="0"/>
              </a:rPr>
              <a:t>Lack</a:t>
            </a:r>
            <a:r>
              <a:rPr lang="es-ES" sz="1400" dirty="0">
                <a:latin typeface="Bahnschrift" panose="020B0502040204020203" pitchFamily="34" charset="0"/>
              </a:rPr>
              <a:t> </a:t>
            </a:r>
            <a:r>
              <a:rPr lang="es-ES" sz="1400" dirty="0" err="1">
                <a:latin typeface="Bahnschrift" panose="020B0502040204020203" pitchFamily="34" charset="0"/>
              </a:rPr>
              <a:t>of</a:t>
            </a:r>
            <a:r>
              <a:rPr lang="es-ES" sz="1400" dirty="0">
                <a:latin typeface="Bahnschrift" panose="020B0502040204020203" pitchFamily="34" charset="0"/>
              </a:rPr>
              <a:t> </a:t>
            </a:r>
            <a:r>
              <a:rPr lang="es-ES" sz="1400" dirty="0" err="1">
                <a:latin typeface="Bahnschrift" panose="020B0502040204020203" pitchFamily="34" charset="0"/>
              </a:rPr>
              <a:t>infrastructure</a:t>
            </a:r>
            <a:r>
              <a:rPr lang="es-ES" sz="1400" dirty="0">
                <a:latin typeface="Bahnschrift" panose="020B0502040204020203" pitchFamily="34" charset="0"/>
              </a:rPr>
              <a:t> </a:t>
            </a:r>
            <a:r>
              <a:rPr lang="es-ES" sz="1400" dirty="0" err="1">
                <a:latin typeface="Bahnschrift" panose="020B0502040204020203" pitchFamily="34" charset="0"/>
              </a:rPr>
              <a:t>for</a:t>
            </a:r>
            <a:r>
              <a:rPr lang="es-ES" sz="1400" dirty="0">
                <a:latin typeface="Bahnschrift" panose="020B0502040204020203" pitchFamily="34" charset="0"/>
              </a:rPr>
              <a:t> </a:t>
            </a:r>
            <a:r>
              <a:rPr lang="es-ES" sz="1400" dirty="0" err="1">
                <a:latin typeface="Bahnschrift" panose="020B0502040204020203" pitchFamily="34" charset="0"/>
              </a:rPr>
              <a:t>wine-making</a:t>
            </a:r>
            <a:r>
              <a:rPr lang="es-ES" sz="1400" dirty="0">
                <a:latin typeface="Bahnschrift" panose="020B0502040204020203" pitchFamily="34" charset="0"/>
              </a:rPr>
              <a:t> in </a:t>
            </a:r>
            <a:r>
              <a:rPr lang="es-ES" sz="1400" dirty="0" err="1">
                <a:latin typeface="Bahnschrift" panose="020B0502040204020203" pitchFamily="34" charset="0"/>
              </a:rPr>
              <a:t>the</a:t>
            </a:r>
            <a:r>
              <a:rPr lang="es-ES" sz="1400" dirty="0">
                <a:latin typeface="Bahnschrift" panose="020B0502040204020203" pitchFamily="34" charset="0"/>
              </a:rPr>
              <a:t> country</a:t>
            </a:r>
          </a:p>
          <a:p>
            <a:pPr marL="171450" indent="-171450">
              <a:buFont typeface="Arial" panose="020B0604020202020204" pitchFamily="34" charset="0"/>
              <a:buChar char="•"/>
            </a:pPr>
            <a:endParaRPr lang="es-ES" sz="1400" dirty="0">
              <a:latin typeface="Bahnschrift" panose="020B0502040204020203" pitchFamily="34" charset="0"/>
            </a:endParaRPr>
          </a:p>
          <a:p>
            <a:pPr lvl="1"/>
            <a:r>
              <a:rPr lang="es-ES" sz="1200" dirty="0">
                <a:latin typeface="Bahnschrift" panose="020B0502040204020203" pitchFamily="34" charset="0"/>
              </a:rPr>
              <a:t>In </a:t>
            </a:r>
            <a:r>
              <a:rPr lang="es-ES" sz="1200" dirty="0" err="1">
                <a:latin typeface="Bahnschrift" panose="020B0502040204020203" pitchFamily="34" charset="0"/>
              </a:rPr>
              <a:t>the</a:t>
            </a:r>
            <a:r>
              <a:rPr lang="es-ES" sz="1200" dirty="0">
                <a:latin typeface="Bahnschrift" panose="020B0502040204020203" pitchFamily="34" charset="0"/>
              </a:rPr>
              <a:t> case </a:t>
            </a:r>
            <a:r>
              <a:rPr lang="es-ES" sz="1200" dirty="0" err="1">
                <a:latin typeface="Bahnschrift" panose="020B0502040204020203" pitchFamily="34" charset="0"/>
              </a:rPr>
              <a:t>study</a:t>
            </a:r>
            <a:r>
              <a:rPr lang="es-ES" sz="1200" dirty="0">
                <a:latin typeface="Bahnschrift" panose="020B0502040204020203" pitchFamily="34" charset="0"/>
              </a:rPr>
              <a:t>, </a:t>
            </a:r>
            <a:r>
              <a:rPr lang="es-ES" sz="1200" dirty="0" err="1">
                <a:latin typeface="Bahnschrift" panose="020B0502040204020203" pitchFamily="34" charset="0"/>
              </a:rPr>
              <a:t>it</a:t>
            </a:r>
            <a:r>
              <a:rPr lang="es-ES" sz="1200" dirty="0">
                <a:latin typeface="Bahnschrift" panose="020B0502040204020203" pitchFamily="34" charset="0"/>
              </a:rPr>
              <a:t> </a:t>
            </a:r>
            <a:r>
              <a:rPr lang="es-ES" sz="1200" dirty="0" err="1">
                <a:latin typeface="Bahnschrift" panose="020B0502040204020203" pitchFamily="34" charset="0"/>
              </a:rPr>
              <a:t>was</a:t>
            </a:r>
            <a:r>
              <a:rPr lang="es-ES" sz="1200" dirty="0">
                <a:latin typeface="Bahnschrift" panose="020B0502040204020203" pitchFamily="34" charset="0"/>
              </a:rPr>
              <a:t> </a:t>
            </a:r>
            <a:r>
              <a:rPr lang="es-ES" sz="1200" dirty="0" err="1">
                <a:latin typeface="Bahnschrift" panose="020B0502040204020203" pitchFamily="34" charset="0"/>
              </a:rPr>
              <a:t>mentioned</a:t>
            </a:r>
            <a:r>
              <a:rPr lang="es-ES" sz="1200" dirty="0">
                <a:latin typeface="Bahnschrift" panose="020B0502040204020203" pitchFamily="34" charset="0"/>
              </a:rPr>
              <a:t> </a:t>
            </a:r>
            <a:r>
              <a:rPr lang="es-ES" sz="1200" dirty="0" err="1">
                <a:latin typeface="Bahnschrift" panose="020B0502040204020203" pitchFamily="34" charset="0"/>
              </a:rPr>
              <a:t>that</a:t>
            </a:r>
            <a:r>
              <a:rPr lang="es-ES" sz="1200" dirty="0">
                <a:latin typeface="Bahnschrift" panose="020B0502040204020203" pitchFamily="34" charset="0"/>
              </a:rPr>
              <a:t> </a:t>
            </a:r>
            <a:r>
              <a:rPr lang="es-ES" sz="1200" dirty="0" err="1">
                <a:latin typeface="Bahnschrift" panose="020B0502040204020203" pitchFamily="34" charset="0"/>
              </a:rPr>
              <a:t>Nashik</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region</a:t>
            </a:r>
            <a:r>
              <a:rPr lang="es-ES" sz="1200" dirty="0">
                <a:latin typeface="Bahnschrift" panose="020B0502040204020203" pitchFamily="34" charset="0"/>
              </a:rPr>
              <a:t> in </a:t>
            </a:r>
            <a:r>
              <a:rPr lang="es-ES" sz="1200" dirty="0" err="1">
                <a:latin typeface="Bahnschrift" panose="020B0502040204020203" pitchFamily="34" charset="0"/>
              </a:rPr>
              <a:t>Indian</a:t>
            </a:r>
            <a:r>
              <a:rPr lang="es-ES" sz="1200" dirty="0">
                <a:latin typeface="Bahnschrift" panose="020B0502040204020203" pitchFamily="34" charset="0"/>
              </a:rPr>
              <a:t> </a:t>
            </a:r>
            <a:r>
              <a:rPr lang="es-ES" sz="1200" dirty="0" err="1">
                <a:latin typeface="Bahnschrift" panose="020B0502040204020203" pitchFamily="34" charset="0"/>
              </a:rPr>
              <a:t>where</a:t>
            </a:r>
            <a:r>
              <a:rPr lang="es-ES" sz="1200" dirty="0">
                <a:latin typeface="Bahnschrift" panose="020B0502040204020203" pitchFamily="34" charset="0"/>
              </a:rPr>
              <a:t> Sula </a:t>
            </a:r>
            <a:r>
              <a:rPr lang="es-ES" sz="1200" dirty="0" err="1">
                <a:latin typeface="Bahnschrift" panose="020B0502040204020203" pitchFamily="34" charset="0"/>
              </a:rPr>
              <a:t>vineyards</a:t>
            </a:r>
            <a:r>
              <a:rPr lang="es-ES" sz="1200" dirty="0">
                <a:latin typeface="Bahnschrift" panose="020B0502040204020203" pitchFamily="34" charset="0"/>
              </a:rPr>
              <a:t> </a:t>
            </a:r>
            <a:r>
              <a:rPr lang="es-ES" sz="1200" dirty="0" err="1">
                <a:latin typeface="Bahnschrift" panose="020B0502040204020203" pitchFamily="34" charset="0"/>
              </a:rPr>
              <a:t>is</a:t>
            </a:r>
            <a:r>
              <a:rPr lang="es-ES" sz="1200" dirty="0">
                <a:latin typeface="Bahnschrift" panose="020B0502040204020203" pitchFamily="34" charset="0"/>
              </a:rPr>
              <a:t> </a:t>
            </a:r>
            <a:r>
              <a:rPr lang="es-ES" sz="1200" dirty="0" err="1">
                <a:latin typeface="Bahnschrift" panose="020B0502040204020203" pitchFamily="34" charset="0"/>
              </a:rPr>
              <a:t>located</a:t>
            </a:r>
            <a:r>
              <a:rPr lang="es-ES" sz="1200" dirty="0">
                <a:latin typeface="Bahnschrift" panose="020B0502040204020203" pitchFamily="34" charset="0"/>
              </a:rPr>
              <a:t> </a:t>
            </a:r>
            <a:r>
              <a:rPr lang="es-ES" sz="1200" dirty="0" err="1">
                <a:latin typeface="Bahnschrift" panose="020B0502040204020203" pitchFamily="34" charset="0"/>
              </a:rPr>
              <a:t>had</a:t>
            </a:r>
            <a:r>
              <a:rPr lang="es-ES" sz="1200" dirty="0">
                <a:latin typeface="Bahnschrift" panose="020B0502040204020203" pitchFamily="34" charset="0"/>
              </a:rPr>
              <a:t> </a:t>
            </a:r>
            <a:r>
              <a:rPr lang="es-ES" sz="1200" dirty="0" err="1">
                <a:latin typeface="Bahnschrift" panose="020B0502040204020203" pitchFamily="34" charset="0"/>
              </a:rPr>
              <a:t>little</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no </a:t>
            </a:r>
            <a:r>
              <a:rPr lang="es-ES" sz="1200" dirty="0" err="1">
                <a:latin typeface="Bahnschrift" panose="020B0502040204020203" pitchFamily="34" charset="0"/>
              </a:rPr>
              <a:t>wine-making</a:t>
            </a:r>
            <a:r>
              <a:rPr lang="es-ES" sz="1200" dirty="0">
                <a:latin typeface="Bahnschrift" panose="020B0502040204020203" pitchFamily="34" charset="0"/>
              </a:rPr>
              <a:t> </a:t>
            </a:r>
            <a:r>
              <a:rPr lang="es-ES" sz="1200" dirty="0" err="1">
                <a:latin typeface="Bahnschrift" panose="020B0502040204020203" pitchFamily="34" charset="0"/>
              </a:rPr>
              <a:t>history</a:t>
            </a:r>
            <a:r>
              <a:rPr lang="es-ES" sz="1200" dirty="0">
                <a:latin typeface="Bahnschrift" panose="020B0502040204020203" pitchFamily="34" charset="0"/>
              </a:rPr>
              <a:t>. As a </a:t>
            </a:r>
            <a:r>
              <a:rPr lang="es-ES" sz="1200" dirty="0" err="1">
                <a:latin typeface="Bahnschrift" panose="020B0502040204020203" pitchFamily="34" charset="0"/>
              </a:rPr>
              <a:t>result</a:t>
            </a:r>
            <a:r>
              <a:rPr lang="es-ES" sz="1200" dirty="0">
                <a:latin typeface="Bahnschrift" panose="020B0502040204020203" pitchFamily="34" charset="0"/>
              </a:rPr>
              <a:t>, </a:t>
            </a:r>
            <a:r>
              <a:rPr lang="es-ES" sz="1200" dirty="0" err="1">
                <a:latin typeface="Bahnschrift" panose="020B0502040204020203" pitchFamily="34" charset="0"/>
              </a:rPr>
              <a:t>this</a:t>
            </a:r>
            <a:r>
              <a:rPr lang="es-ES" sz="1200" dirty="0">
                <a:latin typeface="Bahnschrift" panose="020B0502040204020203" pitchFamily="34" charset="0"/>
              </a:rPr>
              <a:t> </a:t>
            </a:r>
            <a:r>
              <a:rPr lang="es-ES" sz="1200" dirty="0" err="1">
                <a:latin typeface="Bahnschrift" panose="020B0502040204020203" pitchFamily="34" charset="0"/>
              </a:rPr>
              <a:t>could</a:t>
            </a:r>
            <a:r>
              <a:rPr lang="es-ES" sz="1200" dirty="0">
                <a:latin typeface="Bahnschrift" panose="020B0502040204020203" pitchFamily="34" charset="0"/>
              </a:rPr>
              <a:t> </a:t>
            </a:r>
            <a:r>
              <a:rPr lang="es-ES" sz="1200" dirty="0" err="1">
                <a:latin typeface="Bahnschrift" panose="020B0502040204020203" pitchFamily="34" charset="0"/>
              </a:rPr>
              <a:t>hinder</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company’s</a:t>
            </a:r>
            <a:r>
              <a:rPr lang="es-ES" sz="1200" dirty="0">
                <a:latin typeface="Bahnschrift" panose="020B0502040204020203" pitchFamily="34" charset="0"/>
              </a:rPr>
              <a:t> </a:t>
            </a:r>
            <a:r>
              <a:rPr lang="es-ES" sz="1200" dirty="0" err="1">
                <a:latin typeface="Bahnschrift" panose="020B0502040204020203" pitchFamily="34" charset="0"/>
              </a:rPr>
              <a:t>ability</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meet</a:t>
            </a:r>
            <a:r>
              <a:rPr lang="es-ES" sz="1200" dirty="0">
                <a:latin typeface="Bahnschrift" panose="020B0502040204020203" pitchFamily="34" charset="0"/>
              </a:rPr>
              <a:t> </a:t>
            </a:r>
            <a:r>
              <a:rPr lang="es-ES" sz="1200" dirty="0" err="1">
                <a:latin typeface="Bahnschrift" panose="020B0502040204020203" pitchFamily="34" charset="0"/>
              </a:rPr>
              <a:t>growing</a:t>
            </a:r>
            <a:r>
              <a:rPr lang="es-ES" sz="1200" dirty="0">
                <a:latin typeface="Bahnschrift" panose="020B0502040204020203" pitchFamily="34" charset="0"/>
              </a:rPr>
              <a:t> </a:t>
            </a:r>
            <a:r>
              <a:rPr lang="es-ES" sz="1200" dirty="0" err="1">
                <a:latin typeface="Bahnschrift" panose="020B0502040204020203" pitchFamily="34" charset="0"/>
              </a:rPr>
              <a:t>demand</a:t>
            </a:r>
            <a:r>
              <a:rPr lang="es-ES" sz="1200" dirty="0">
                <a:latin typeface="Bahnschrift" panose="020B0502040204020203" pitchFamily="34" charset="0"/>
              </a:rPr>
              <a:t> </a:t>
            </a:r>
            <a:r>
              <a:rPr lang="es-ES" sz="1200" dirty="0" err="1">
                <a:latin typeface="Bahnschrift" panose="020B0502040204020203" pitchFamily="34" charset="0"/>
              </a:rPr>
              <a:t>for</a:t>
            </a:r>
            <a:r>
              <a:rPr lang="es-ES" sz="1200" dirty="0">
                <a:latin typeface="Bahnschrift" panose="020B0502040204020203" pitchFamily="34" charset="0"/>
              </a:rPr>
              <a:t> </a:t>
            </a:r>
            <a:r>
              <a:rPr lang="es-ES" sz="1200" dirty="0" err="1">
                <a:latin typeface="Bahnschrift" panose="020B0502040204020203" pitchFamily="34" charset="0"/>
              </a:rPr>
              <a:t>its</a:t>
            </a:r>
            <a:r>
              <a:rPr lang="es-ES" sz="1200" dirty="0">
                <a:latin typeface="Bahnschrift" panose="020B0502040204020203" pitchFamily="34" charset="0"/>
              </a:rPr>
              <a:t> </a:t>
            </a:r>
            <a:r>
              <a:rPr lang="es-ES" sz="1200" dirty="0" err="1">
                <a:latin typeface="Bahnschrift" panose="020B0502040204020203" pitchFamily="34" charset="0"/>
              </a:rPr>
              <a:t>products</a:t>
            </a:r>
            <a:r>
              <a:rPr lang="es-ES" sz="1200" dirty="0">
                <a:latin typeface="Bahnschrift" panose="020B0502040204020203" pitchFamily="34" charset="0"/>
              </a:rPr>
              <a:t> as </a:t>
            </a:r>
            <a:r>
              <a:rPr lang="es-ES" sz="1200" dirty="0" err="1">
                <a:latin typeface="Bahnschrift" panose="020B0502040204020203" pitchFamily="34" charset="0"/>
              </a:rPr>
              <a:t>it</a:t>
            </a:r>
            <a:r>
              <a:rPr lang="es-ES" sz="1200" dirty="0">
                <a:latin typeface="Bahnschrift" panose="020B0502040204020203" pitchFamily="34" charset="0"/>
              </a:rPr>
              <a:t> </a:t>
            </a:r>
            <a:r>
              <a:rPr lang="es-ES" sz="1200" dirty="0" err="1">
                <a:latin typeface="Bahnschrift" panose="020B0502040204020203" pitchFamily="34" charset="0"/>
              </a:rPr>
              <a:t>would</a:t>
            </a:r>
            <a:r>
              <a:rPr lang="es-ES" sz="1200" dirty="0">
                <a:latin typeface="Bahnschrift" panose="020B0502040204020203" pitchFamily="34" charset="0"/>
              </a:rPr>
              <a:t> </a:t>
            </a:r>
            <a:r>
              <a:rPr lang="es-ES" sz="1200" dirty="0" err="1">
                <a:latin typeface="Bahnschrift" panose="020B0502040204020203" pitchFamily="34" charset="0"/>
              </a:rPr>
              <a:t>not</a:t>
            </a:r>
            <a:r>
              <a:rPr lang="es-ES" sz="1200" dirty="0">
                <a:latin typeface="Bahnschrift" panose="020B0502040204020203" pitchFamily="34" charset="0"/>
              </a:rPr>
              <a:t> be </a:t>
            </a:r>
            <a:r>
              <a:rPr lang="es-ES" sz="1200" dirty="0" err="1">
                <a:latin typeface="Bahnschrift" panose="020B0502040204020203" pitchFamily="34" charset="0"/>
              </a:rPr>
              <a:t>able</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scale</a:t>
            </a:r>
            <a:r>
              <a:rPr lang="es-ES" sz="1200" dirty="0">
                <a:latin typeface="Bahnschrift" panose="020B0502040204020203" pitchFamily="34" charset="0"/>
              </a:rPr>
              <a:t> </a:t>
            </a:r>
            <a:r>
              <a:rPr lang="es-ES" sz="1200" dirty="0" err="1">
                <a:latin typeface="Bahnschrift" panose="020B0502040204020203" pitchFamily="34" charset="0"/>
              </a:rPr>
              <a:t>its</a:t>
            </a:r>
            <a:r>
              <a:rPr lang="es-ES" sz="1200" dirty="0">
                <a:latin typeface="Bahnschrift" panose="020B0502040204020203" pitchFamily="34" charset="0"/>
              </a:rPr>
              <a:t> </a:t>
            </a:r>
            <a:r>
              <a:rPr lang="es-ES" sz="1200" dirty="0" err="1">
                <a:latin typeface="Bahnschrift" panose="020B0502040204020203" pitchFamily="34" charset="0"/>
              </a:rPr>
              <a:t>operations</a:t>
            </a:r>
            <a:r>
              <a:rPr lang="es-ES" sz="1200" dirty="0">
                <a:latin typeface="Bahnschrift" panose="020B0502040204020203" pitchFamily="34" charset="0"/>
              </a:rPr>
              <a:t> </a:t>
            </a:r>
            <a:r>
              <a:rPr lang="es-ES" sz="1200" dirty="0" err="1">
                <a:latin typeface="Bahnschrift" panose="020B0502040204020203" pitchFamily="34" charset="0"/>
              </a:rPr>
              <a:t>by</a:t>
            </a:r>
            <a:r>
              <a:rPr lang="es-ES" sz="1200" dirty="0">
                <a:latin typeface="Bahnschrift" panose="020B0502040204020203" pitchFamily="34" charset="0"/>
              </a:rPr>
              <a:t> </a:t>
            </a:r>
            <a:r>
              <a:rPr lang="es-ES" sz="1200" dirty="0" err="1">
                <a:latin typeface="Bahnschrift" panose="020B0502040204020203" pitchFamily="34" charset="0"/>
              </a:rPr>
              <a:t>acquiring</a:t>
            </a:r>
            <a:r>
              <a:rPr lang="es-ES" sz="1200" dirty="0">
                <a:latin typeface="Bahnschrift" panose="020B0502040204020203" pitchFamily="34" charset="0"/>
              </a:rPr>
              <a:t> local </a:t>
            </a:r>
            <a:r>
              <a:rPr lang="es-ES" sz="1200" dirty="0" err="1">
                <a:latin typeface="Bahnschrift" panose="020B0502040204020203" pitchFamily="34" charset="0"/>
              </a:rPr>
              <a:t>competitor’s</a:t>
            </a:r>
            <a:r>
              <a:rPr lang="es-ES" sz="1200" dirty="0">
                <a:latin typeface="Bahnschrift" panose="020B0502040204020203" pitchFamily="34" charset="0"/>
              </a:rPr>
              <a:t> </a:t>
            </a:r>
            <a:r>
              <a:rPr lang="es-ES" sz="1200" dirty="0" err="1">
                <a:latin typeface="Bahnschrift" panose="020B0502040204020203" pitchFamily="34" charset="0"/>
              </a:rPr>
              <a:t>farms</a:t>
            </a:r>
            <a:r>
              <a:rPr lang="es-ES" sz="1200" dirty="0">
                <a:latin typeface="Bahnschrift" panose="020B0502040204020203" pitchFamily="34" charset="0"/>
              </a:rPr>
              <a:t>. In </a:t>
            </a:r>
            <a:r>
              <a:rPr lang="es-ES" sz="1200" dirty="0" err="1">
                <a:latin typeface="Bahnschrift" panose="020B0502040204020203" pitchFamily="34" charset="0"/>
              </a:rPr>
              <a:t>addition</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company</a:t>
            </a:r>
            <a:r>
              <a:rPr lang="es-ES" sz="1200" dirty="0">
                <a:latin typeface="Bahnschrift" panose="020B0502040204020203" pitchFamily="34" charset="0"/>
              </a:rPr>
              <a:t> </a:t>
            </a:r>
            <a:r>
              <a:rPr lang="es-ES" sz="1200" dirty="0" err="1">
                <a:latin typeface="Bahnschrift" panose="020B0502040204020203" pitchFamily="34" charset="0"/>
              </a:rPr>
              <a:t>could</a:t>
            </a:r>
            <a:r>
              <a:rPr lang="es-ES" sz="1200" dirty="0">
                <a:latin typeface="Bahnschrift" panose="020B0502040204020203" pitchFamily="34" charset="0"/>
              </a:rPr>
              <a:t> </a:t>
            </a:r>
            <a:r>
              <a:rPr lang="es-ES" sz="1200" dirty="0" err="1">
                <a:latin typeface="Bahnschrift" panose="020B0502040204020203" pitchFamily="34" charset="0"/>
              </a:rPr>
              <a:t>face</a:t>
            </a:r>
            <a:r>
              <a:rPr lang="es-ES" sz="1200" dirty="0">
                <a:latin typeface="Bahnschrift" panose="020B0502040204020203" pitchFamily="34" charset="0"/>
              </a:rPr>
              <a:t> </a:t>
            </a:r>
            <a:r>
              <a:rPr lang="es-ES" sz="1200" dirty="0" err="1">
                <a:latin typeface="Bahnschrift" panose="020B0502040204020203" pitchFamily="34" charset="0"/>
              </a:rPr>
              <a:t>higher</a:t>
            </a:r>
            <a:r>
              <a:rPr lang="es-ES" sz="1200" dirty="0">
                <a:latin typeface="Bahnschrift" panose="020B0502040204020203" pitchFamily="34" charset="0"/>
              </a:rPr>
              <a:t> CAPEX </a:t>
            </a:r>
            <a:r>
              <a:rPr lang="es-ES" sz="1200" dirty="0" err="1">
                <a:latin typeface="Bahnschrift" panose="020B0502040204020203" pitchFamily="34" charset="0"/>
              </a:rPr>
              <a:t>costs</a:t>
            </a:r>
            <a:r>
              <a:rPr lang="es-ES" sz="1200" dirty="0">
                <a:latin typeface="Bahnschrift" panose="020B0502040204020203" pitchFamily="34" charset="0"/>
              </a:rPr>
              <a:t> as </a:t>
            </a:r>
            <a:r>
              <a:rPr lang="es-ES" sz="1200" dirty="0" err="1">
                <a:latin typeface="Bahnschrift" panose="020B0502040204020203" pitchFamily="34" charset="0"/>
              </a:rPr>
              <a:t>equipment</a:t>
            </a:r>
            <a:r>
              <a:rPr lang="es-ES" sz="1200" dirty="0">
                <a:latin typeface="Bahnschrift" panose="020B0502040204020203" pitchFamily="34" charset="0"/>
              </a:rPr>
              <a:t> and </a:t>
            </a:r>
            <a:r>
              <a:rPr lang="es-ES" sz="1200" dirty="0" err="1">
                <a:latin typeface="Bahnschrift" panose="020B0502040204020203" pitchFamily="34" charset="0"/>
              </a:rPr>
              <a:t>tools</a:t>
            </a:r>
            <a:r>
              <a:rPr lang="es-ES" sz="1200" dirty="0">
                <a:latin typeface="Bahnschrift" panose="020B0502040204020203" pitchFamily="34" charset="0"/>
              </a:rPr>
              <a:t> </a:t>
            </a:r>
            <a:r>
              <a:rPr lang="es-ES" sz="1200" dirty="0" err="1">
                <a:latin typeface="Bahnschrift" panose="020B0502040204020203" pitchFamily="34" charset="0"/>
              </a:rPr>
              <a:t>for</a:t>
            </a:r>
            <a:r>
              <a:rPr lang="es-ES" sz="1200" dirty="0">
                <a:latin typeface="Bahnschrift" panose="020B0502040204020203" pitchFamily="34" charset="0"/>
              </a:rPr>
              <a:t> </a:t>
            </a:r>
            <a:r>
              <a:rPr lang="es-ES" sz="1200" dirty="0" err="1">
                <a:latin typeface="Bahnschrift" panose="020B0502040204020203" pitchFamily="34" charset="0"/>
              </a:rPr>
              <a:t>wine-making</a:t>
            </a:r>
            <a:r>
              <a:rPr lang="es-ES" sz="1200" dirty="0">
                <a:latin typeface="Bahnschrift" panose="020B0502040204020203" pitchFamily="34" charset="0"/>
              </a:rPr>
              <a:t> are </a:t>
            </a:r>
            <a:r>
              <a:rPr lang="es-ES" sz="1200" dirty="0" err="1">
                <a:latin typeface="Bahnschrift" panose="020B0502040204020203" pitchFamily="34" charset="0"/>
              </a:rPr>
              <a:t>not</a:t>
            </a:r>
            <a:r>
              <a:rPr lang="es-ES" sz="1200" dirty="0">
                <a:latin typeface="Bahnschrift" panose="020B0502040204020203" pitchFamily="34" charset="0"/>
              </a:rPr>
              <a:t> </a:t>
            </a:r>
            <a:r>
              <a:rPr lang="es-ES" sz="1200" dirty="0" err="1">
                <a:latin typeface="Bahnschrift" panose="020B0502040204020203" pitchFamily="34" charset="0"/>
              </a:rPr>
              <a:t>widely</a:t>
            </a:r>
            <a:r>
              <a:rPr lang="es-ES" sz="1200" dirty="0">
                <a:latin typeface="Bahnschrift" panose="020B0502040204020203" pitchFamily="34" charset="0"/>
              </a:rPr>
              <a:t> </a:t>
            </a:r>
            <a:r>
              <a:rPr lang="es-ES" sz="1200" dirty="0" err="1">
                <a:latin typeface="Bahnschrift" panose="020B0502040204020203" pitchFamily="34" charset="0"/>
              </a:rPr>
              <a:t>available</a:t>
            </a:r>
            <a:r>
              <a:rPr lang="es-ES" sz="1200" dirty="0">
                <a:latin typeface="Bahnschrift" panose="020B0502040204020203" pitchFamily="34" charset="0"/>
              </a:rPr>
              <a:t> in </a:t>
            </a:r>
            <a:r>
              <a:rPr lang="es-ES" sz="1200" dirty="0" err="1">
                <a:latin typeface="Bahnschrift" panose="020B0502040204020203" pitchFamily="34" charset="0"/>
              </a:rPr>
              <a:t>the</a:t>
            </a:r>
            <a:r>
              <a:rPr lang="es-ES" sz="1200" dirty="0">
                <a:latin typeface="Bahnschrift" panose="020B0502040204020203" pitchFamily="34" charset="0"/>
              </a:rPr>
              <a:t> country and </a:t>
            </a:r>
            <a:r>
              <a:rPr lang="es-ES" sz="1200" dirty="0" err="1">
                <a:latin typeface="Bahnschrift" panose="020B0502040204020203" pitchFamily="34" charset="0"/>
              </a:rPr>
              <a:t>may</a:t>
            </a:r>
            <a:r>
              <a:rPr lang="es-ES" sz="1200" dirty="0">
                <a:latin typeface="Bahnschrift" panose="020B0502040204020203" pitchFamily="34" charset="0"/>
              </a:rPr>
              <a:t> </a:t>
            </a:r>
            <a:r>
              <a:rPr lang="es-ES" sz="1200" dirty="0" err="1">
                <a:latin typeface="Bahnschrift" panose="020B0502040204020203" pitchFamily="34" charset="0"/>
              </a:rPr>
              <a:t>have</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be </a:t>
            </a:r>
            <a:r>
              <a:rPr lang="es-ES" sz="1200" dirty="0" err="1">
                <a:latin typeface="Bahnschrift" panose="020B0502040204020203" pitchFamily="34" charset="0"/>
              </a:rPr>
              <a:t>imported</a:t>
            </a:r>
            <a:r>
              <a:rPr lang="es-ES" sz="1200" dirty="0">
                <a:latin typeface="Bahnschrift" panose="020B0502040204020203" pitchFamily="34" charset="0"/>
              </a:rPr>
              <a:t>. </a:t>
            </a:r>
            <a:r>
              <a:rPr lang="es-ES" sz="1200" dirty="0" err="1">
                <a:latin typeface="Bahnschrift" panose="020B0502040204020203" pitchFamily="34" charset="0"/>
              </a:rPr>
              <a:t>Finally</a:t>
            </a:r>
            <a:r>
              <a:rPr lang="es-ES" sz="1200" dirty="0">
                <a:latin typeface="Bahnschrift" panose="020B0502040204020203" pitchFamily="34" charset="0"/>
              </a:rPr>
              <a:t>, </a:t>
            </a:r>
            <a:r>
              <a:rPr lang="es-ES" sz="1200" dirty="0" err="1">
                <a:latin typeface="Bahnschrift" panose="020B0502040204020203" pitchFamily="34" charset="0"/>
              </a:rPr>
              <a:t>having</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bring</a:t>
            </a:r>
            <a:r>
              <a:rPr lang="es-ES" sz="1200" dirty="0">
                <a:latin typeface="Bahnschrift" panose="020B0502040204020203" pitchFamily="34" charset="0"/>
              </a:rPr>
              <a:t> </a:t>
            </a:r>
            <a:r>
              <a:rPr lang="es-ES" sz="1200" dirty="0" err="1">
                <a:latin typeface="Bahnschrift" panose="020B0502040204020203" pitchFamily="34" charset="0"/>
              </a:rPr>
              <a:t>experts</a:t>
            </a:r>
            <a:r>
              <a:rPr lang="es-ES" sz="1200" dirty="0">
                <a:latin typeface="Bahnschrift" panose="020B0502040204020203" pitchFamily="34" charset="0"/>
              </a:rPr>
              <a:t> </a:t>
            </a:r>
            <a:r>
              <a:rPr lang="es-ES" sz="1200" dirty="0" err="1">
                <a:latin typeface="Bahnschrift" panose="020B0502040204020203" pitchFamily="34" charset="0"/>
              </a:rPr>
              <a:t>could</a:t>
            </a:r>
            <a:r>
              <a:rPr lang="es-ES" sz="1200" dirty="0">
                <a:latin typeface="Bahnschrift" panose="020B0502040204020203" pitchFamily="34" charset="0"/>
              </a:rPr>
              <a:t> </a:t>
            </a:r>
            <a:r>
              <a:rPr lang="es-ES" sz="1200" dirty="0" err="1">
                <a:latin typeface="Bahnschrift" panose="020B0502040204020203" pitchFamily="34" charset="0"/>
              </a:rPr>
              <a:t>also</a:t>
            </a:r>
            <a:r>
              <a:rPr lang="es-ES" sz="1200" dirty="0">
                <a:latin typeface="Bahnschrift" panose="020B0502040204020203" pitchFamily="34" charset="0"/>
              </a:rPr>
              <a:t> be more </a:t>
            </a:r>
            <a:r>
              <a:rPr lang="es-ES" sz="1200" dirty="0" err="1">
                <a:latin typeface="Bahnschrift" panose="020B0502040204020203" pitchFamily="34" charset="0"/>
              </a:rPr>
              <a:t>expensive</a:t>
            </a:r>
            <a:r>
              <a:rPr lang="es-ES" sz="1200" dirty="0">
                <a:latin typeface="Bahnschrift" panose="020B0502040204020203" pitchFamily="34" charset="0"/>
              </a:rPr>
              <a:t> as </a:t>
            </a:r>
            <a:r>
              <a:rPr lang="es-ES" sz="1200" dirty="0" err="1">
                <a:latin typeface="Bahnschrift" panose="020B0502040204020203" pitchFamily="34" charset="0"/>
              </a:rPr>
              <a:t>the</a:t>
            </a:r>
            <a:r>
              <a:rPr lang="es-ES" sz="1200" dirty="0">
                <a:latin typeface="Bahnschrift" panose="020B0502040204020203" pitchFamily="34" charset="0"/>
              </a:rPr>
              <a:t> country </a:t>
            </a:r>
            <a:r>
              <a:rPr lang="es-ES" sz="1200" dirty="0" err="1">
                <a:latin typeface="Bahnschrift" panose="020B0502040204020203" pitchFamily="34" charset="0"/>
              </a:rPr>
              <a:t>lacks</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industry</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produce local </a:t>
            </a:r>
            <a:r>
              <a:rPr lang="es-ES" sz="1200" dirty="0" err="1">
                <a:latin typeface="Bahnschrift" panose="020B0502040204020203" pitchFamily="34" charset="0"/>
              </a:rPr>
              <a:t>talent</a:t>
            </a:r>
            <a:r>
              <a:rPr lang="es-ES" sz="1200" dirty="0">
                <a:latin typeface="Bahnschrift" panose="020B0502040204020203" pitchFamily="34" charset="0"/>
              </a:rPr>
              <a:t>. </a:t>
            </a:r>
          </a:p>
        </p:txBody>
      </p:sp>
      <p:pic>
        <p:nvPicPr>
          <p:cNvPr id="8" name="Graphic 7" descr="Bottle outline">
            <a:extLst>
              <a:ext uri="{FF2B5EF4-FFF2-40B4-BE49-F238E27FC236}">
                <a16:creationId xmlns:a16="http://schemas.microsoft.com/office/drawing/2014/main" id="{61E645FD-FAA1-9CCB-695C-BE9A7D74D5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90229" y="1253457"/>
            <a:ext cx="461665" cy="461665"/>
          </a:xfrm>
          <a:prstGeom prst="rect">
            <a:avLst/>
          </a:prstGeom>
        </p:spPr>
      </p:pic>
      <p:pic>
        <p:nvPicPr>
          <p:cNvPr id="10" name="Graphic 9" descr="Globe outline">
            <a:extLst>
              <a:ext uri="{FF2B5EF4-FFF2-40B4-BE49-F238E27FC236}">
                <a16:creationId xmlns:a16="http://schemas.microsoft.com/office/drawing/2014/main" id="{99F6E73C-E3D8-0D8D-594C-7608CB2FF13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74629" y="2420405"/>
            <a:ext cx="526159" cy="526159"/>
          </a:xfrm>
          <a:prstGeom prst="rect">
            <a:avLst/>
          </a:prstGeom>
        </p:spPr>
      </p:pic>
      <p:pic>
        <p:nvPicPr>
          <p:cNvPr id="13" name="Graphic 12" descr="Cement truck outline">
            <a:extLst>
              <a:ext uri="{FF2B5EF4-FFF2-40B4-BE49-F238E27FC236}">
                <a16:creationId xmlns:a16="http://schemas.microsoft.com/office/drawing/2014/main" id="{09B737E0-E2FA-4AAC-E07D-AF2B49CF050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91182" y="4175001"/>
            <a:ext cx="526160" cy="526160"/>
          </a:xfrm>
          <a:prstGeom prst="rect">
            <a:avLst/>
          </a:prstGeom>
        </p:spPr>
      </p:pic>
    </p:spTree>
    <p:extLst>
      <p:ext uri="{BB962C8B-B14F-4D97-AF65-F5344CB8AC3E}">
        <p14:creationId xmlns:p14="http://schemas.microsoft.com/office/powerpoint/2010/main" val="629618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E433F1-F95C-C2BE-10E8-3D9452ADEFA0}"/>
              </a:ext>
            </a:extLst>
          </p:cNvPr>
          <p:cNvSpPr/>
          <p:nvPr/>
        </p:nvSpPr>
        <p:spPr>
          <a:xfrm rot="2835731">
            <a:off x="-893072" y="4276072"/>
            <a:ext cx="3280630" cy="3783900"/>
          </a:xfrm>
          <a:prstGeom prst="rect">
            <a:avLst/>
          </a:prstGeom>
          <a:gradFill flip="none" rotWithShape="1">
            <a:gsLst>
              <a:gs pos="0">
                <a:srgbClr val="31BCA5">
                  <a:tint val="66000"/>
                  <a:satMod val="160000"/>
                </a:srgbClr>
              </a:gs>
              <a:gs pos="50000">
                <a:srgbClr val="31BCA5">
                  <a:tint val="44500"/>
                  <a:satMod val="160000"/>
                </a:srgbClr>
              </a:gs>
              <a:gs pos="100000">
                <a:srgbClr val="31BCA5">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CA7E0F44-FD6A-FC5B-951A-72151414BA31}"/>
              </a:ext>
            </a:extLst>
          </p:cNvPr>
          <p:cNvSpPr txBox="1"/>
          <p:nvPr/>
        </p:nvSpPr>
        <p:spPr>
          <a:xfrm>
            <a:off x="626165" y="1002917"/>
            <a:ext cx="1237839" cy="338554"/>
          </a:xfrm>
          <a:prstGeom prst="rect">
            <a:avLst/>
          </a:prstGeom>
          <a:noFill/>
        </p:spPr>
        <p:txBody>
          <a:bodyPr wrap="none" rtlCol="0">
            <a:spAutoFit/>
          </a:bodyPr>
          <a:lstStyle/>
          <a:p>
            <a:r>
              <a:rPr lang="en-US" sz="1600" dirty="0">
                <a:latin typeface="Bahnschrift" panose="020B0502040204020203" pitchFamily="34" charset="0"/>
              </a:rPr>
              <a:t>References</a:t>
            </a:r>
          </a:p>
        </p:txBody>
      </p:sp>
      <p:sp>
        <p:nvSpPr>
          <p:cNvPr id="6" name="TextBox 5">
            <a:extLst>
              <a:ext uri="{FF2B5EF4-FFF2-40B4-BE49-F238E27FC236}">
                <a16:creationId xmlns:a16="http://schemas.microsoft.com/office/drawing/2014/main" id="{DE6501F6-7F14-5240-19EB-869D5E35D500}"/>
              </a:ext>
            </a:extLst>
          </p:cNvPr>
          <p:cNvSpPr txBox="1"/>
          <p:nvPr/>
        </p:nvSpPr>
        <p:spPr>
          <a:xfrm>
            <a:off x="626165" y="1445457"/>
            <a:ext cx="10565296" cy="954107"/>
          </a:xfrm>
          <a:prstGeom prst="rect">
            <a:avLst/>
          </a:prstGeom>
          <a:noFill/>
        </p:spPr>
        <p:txBody>
          <a:bodyPr wrap="square">
            <a:spAutoFit/>
          </a:bodyPr>
          <a:lstStyle/>
          <a:p>
            <a:pPr marL="285750" indent="-285750">
              <a:buFont typeface="Arial" panose="020B0604020202020204" pitchFamily="34" charset="0"/>
              <a:buChar char="•"/>
            </a:pPr>
            <a:r>
              <a:rPr lang="es-ES" sz="1400" dirty="0">
                <a:latin typeface="Bahnschrift" panose="020B0502040204020203" pitchFamily="34" charset="0"/>
              </a:rPr>
              <a:t>R</a:t>
            </a:r>
            <a:r>
              <a:rPr lang="en-US" sz="1400" dirty="0" err="1">
                <a:latin typeface="Bahnschrift" panose="020B0502040204020203" pitchFamily="34" charset="0"/>
              </a:rPr>
              <a:t>amdas</a:t>
            </a:r>
            <a:r>
              <a:rPr lang="en-US" sz="1400" dirty="0">
                <a:latin typeface="Bahnschrift" panose="020B0502040204020203" pitchFamily="34" charset="0"/>
              </a:rPr>
              <a:t> Kamalini. 2015. India’s growing success. https://www.london.edu/think/india-s-growing-success </a:t>
            </a:r>
          </a:p>
          <a:p>
            <a:pPr marL="285750" indent="-285750">
              <a:buFont typeface="Arial" panose="020B0604020202020204" pitchFamily="34" charset="0"/>
              <a:buChar char="•"/>
            </a:pPr>
            <a:r>
              <a:rPr lang="en-US" sz="1400" dirty="0" err="1">
                <a:latin typeface="Bahnschrift" panose="020B0502040204020203" pitchFamily="34" charset="0"/>
              </a:rPr>
              <a:t>Thankur</a:t>
            </a:r>
            <a:r>
              <a:rPr lang="en-US" sz="1400" dirty="0">
                <a:latin typeface="Bahnschrift" panose="020B0502040204020203" pitchFamily="34" charset="0"/>
              </a:rPr>
              <a:t> Singh Angad. 2017 “How Deepak </a:t>
            </a:r>
            <a:r>
              <a:rPr lang="en-US" sz="1400" dirty="0" err="1">
                <a:latin typeface="Bahnschrift" panose="020B0502040204020203" pitchFamily="34" charset="0"/>
              </a:rPr>
              <a:t>Shahdadpuri's</a:t>
            </a:r>
            <a:r>
              <a:rPr lang="en-US" sz="1400" dirty="0">
                <a:latin typeface="Bahnschrift" panose="020B0502040204020203" pitchFamily="34" charset="0"/>
              </a:rPr>
              <a:t> bets on the most unlikely ventures paid off” https://www.forbesindia.com/article/work-in-progress/how-deepak-shahdadpuris-bets-on-the-most-unlikely-ventures-paid-off/45845/1</a:t>
            </a:r>
          </a:p>
        </p:txBody>
      </p:sp>
      <p:pic>
        <p:nvPicPr>
          <p:cNvPr id="12" name="Picture 2" descr="Imperial College Business School - MBA programs">
            <a:extLst>
              <a:ext uri="{FF2B5EF4-FFF2-40B4-BE49-F238E27FC236}">
                <a16:creationId xmlns:a16="http://schemas.microsoft.com/office/drawing/2014/main" id="{76126947-8081-3C9B-01F0-1822F5A041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72" y="375128"/>
            <a:ext cx="1369944" cy="554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029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AB533B-250B-B210-3A6F-E1786B145CDF}"/>
              </a:ext>
            </a:extLst>
          </p:cNvPr>
          <p:cNvSpPr/>
          <p:nvPr/>
        </p:nvSpPr>
        <p:spPr>
          <a:xfrm rot="2835731">
            <a:off x="-893072" y="4276072"/>
            <a:ext cx="3280630" cy="3783900"/>
          </a:xfrm>
          <a:prstGeom prst="rect">
            <a:avLst/>
          </a:prstGeom>
          <a:gradFill flip="none" rotWithShape="1">
            <a:gsLst>
              <a:gs pos="0">
                <a:srgbClr val="31BCA5">
                  <a:tint val="66000"/>
                  <a:satMod val="160000"/>
                </a:srgbClr>
              </a:gs>
              <a:gs pos="50000">
                <a:srgbClr val="31BCA5">
                  <a:tint val="44500"/>
                  <a:satMod val="160000"/>
                </a:srgbClr>
              </a:gs>
              <a:gs pos="100000">
                <a:srgbClr val="31BCA5">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descr="Imperial College Business School - MBA programs">
            <a:extLst>
              <a:ext uri="{FF2B5EF4-FFF2-40B4-BE49-F238E27FC236}">
                <a16:creationId xmlns:a16="http://schemas.microsoft.com/office/drawing/2014/main" id="{36E9FD5D-7D10-1F73-1819-431C12DCA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404" y="439332"/>
            <a:ext cx="1369944" cy="5545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AA94BBA-7C52-7271-0F42-0A7302C579DF}"/>
              </a:ext>
            </a:extLst>
          </p:cNvPr>
          <p:cNvSpPr txBox="1"/>
          <p:nvPr/>
        </p:nvSpPr>
        <p:spPr>
          <a:xfrm>
            <a:off x="1898374" y="556591"/>
            <a:ext cx="7300396" cy="553998"/>
          </a:xfrm>
          <a:prstGeom prst="rect">
            <a:avLst/>
          </a:prstGeom>
          <a:noFill/>
        </p:spPr>
        <p:txBody>
          <a:bodyPr wrap="none" rtlCol="0">
            <a:spAutoFit/>
          </a:bodyPr>
          <a:lstStyle/>
          <a:p>
            <a:r>
              <a:rPr lang="en-US" sz="1200" dirty="0">
                <a:latin typeface="Bahnschrift" panose="020B0502040204020203" pitchFamily="34" charset="0"/>
              </a:rPr>
              <a:t>What are the key risks for </a:t>
            </a:r>
            <a:r>
              <a:rPr lang="en-US" sz="1200" dirty="0" err="1">
                <a:latin typeface="Bahnschrift" panose="020B0502040204020203" pitchFamily="34" charset="0"/>
              </a:rPr>
              <a:t>Shahdadpuri</a:t>
            </a:r>
            <a:r>
              <a:rPr lang="en-US" sz="1200" dirty="0">
                <a:latin typeface="Bahnschrift" panose="020B0502040204020203" pitchFamily="34" charset="0"/>
              </a:rPr>
              <a:t> in GIA’s investment in Sula? Suggest ways to mitigate each risk.</a:t>
            </a:r>
          </a:p>
          <a:p>
            <a:endParaRPr lang="en-US" dirty="0"/>
          </a:p>
        </p:txBody>
      </p:sp>
      <p:grpSp>
        <p:nvGrpSpPr>
          <p:cNvPr id="7" name="Group 6">
            <a:extLst>
              <a:ext uri="{FF2B5EF4-FFF2-40B4-BE49-F238E27FC236}">
                <a16:creationId xmlns:a16="http://schemas.microsoft.com/office/drawing/2014/main" id="{B0805463-1FF8-2736-E19D-6EA25CB2E884}"/>
              </a:ext>
            </a:extLst>
          </p:cNvPr>
          <p:cNvGrpSpPr/>
          <p:nvPr/>
        </p:nvGrpSpPr>
        <p:grpSpPr>
          <a:xfrm>
            <a:off x="257675" y="1065335"/>
            <a:ext cx="10910568" cy="4226724"/>
            <a:chOff x="383658" y="3833346"/>
            <a:chExt cx="10910568" cy="4226724"/>
          </a:xfrm>
        </p:grpSpPr>
        <p:sp>
          <p:nvSpPr>
            <p:cNvPr id="8" name="TextBox 7">
              <a:extLst>
                <a:ext uri="{FF2B5EF4-FFF2-40B4-BE49-F238E27FC236}">
                  <a16:creationId xmlns:a16="http://schemas.microsoft.com/office/drawing/2014/main" id="{E6DDA724-18D3-987C-5FA3-E81A141C0B22}"/>
                </a:ext>
              </a:extLst>
            </p:cNvPr>
            <p:cNvSpPr txBox="1"/>
            <p:nvPr/>
          </p:nvSpPr>
          <p:spPr>
            <a:xfrm>
              <a:off x="383658" y="4517255"/>
              <a:ext cx="1486928" cy="954107"/>
            </a:xfrm>
            <a:prstGeom prst="rect">
              <a:avLst/>
            </a:prstGeom>
            <a:noFill/>
          </p:spPr>
          <p:txBody>
            <a:bodyPr wrap="square" rtlCol="0">
              <a:spAutoFit/>
            </a:bodyPr>
            <a:lstStyle/>
            <a:p>
              <a:r>
                <a:rPr lang="en-US" sz="1400" b="1" dirty="0">
                  <a:latin typeface="Bahnschrift" panose="020B0502040204020203" pitchFamily="34" charset="0"/>
                </a:rPr>
                <a:t>The company’s key risks:</a:t>
              </a:r>
            </a:p>
            <a:p>
              <a:endParaRPr lang="en-US" sz="1400" b="1" dirty="0">
                <a:latin typeface="Bahnschrift" panose="020B0502040204020203" pitchFamily="34" charset="0"/>
              </a:endParaRPr>
            </a:p>
            <a:p>
              <a:pPr marL="285750" indent="-285750">
                <a:buFont typeface="Arial" panose="020B0604020202020204" pitchFamily="34" charset="0"/>
                <a:buChar char="•"/>
              </a:pPr>
              <a:endParaRPr lang="en-US" sz="1400" dirty="0">
                <a:latin typeface="Bahnschrift SemiLight SemiConde" panose="020B0502040204020203" pitchFamily="34" charset="0"/>
              </a:endParaRPr>
            </a:p>
          </p:txBody>
        </p:sp>
        <p:grpSp>
          <p:nvGrpSpPr>
            <p:cNvPr id="9" name="Group 8">
              <a:extLst>
                <a:ext uri="{FF2B5EF4-FFF2-40B4-BE49-F238E27FC236}">
                  <a16:creationId xmlns:a16="http://schemas.microsoft.com/office/drawing/2014/main" id="{F81AB91F-4B98-5F73-43F4-35F5DC0EC7A5}"/>
                </a:ext>
              </a:extLst>
            </p:cNvPr>
            <p:cNvGrpSpPr/>
            <p:nvPr/>
          </p:nvGrpSpPr>
          <p:grpSpPr>
            <a:xfrm>
              <a:off x="1672170" y="3833346"/>
              <a:ext cx="9622056" cy="4226724"/>
              <a:chOff x="326255" y="3866114"/>
              <a:chExt cx="9622056" cy="4226724"/>
            </a:xfrm>
          </p:grpSpPr>
          <p:grpSp>
            <p:nvGrpSpPr>
              <p:cNvPr id="10" name="Group 9">
                <a:extLst>
                  <a:ext uri="{FF2B5EF4-FFF2-40B4-BE49-F238E27FC236}">
                    <a16:creationId xmlns:a16="http://schemas.microsoft.com/office/drawing/2014/main" id="{9B301A66-6C5C-CA33-94FA-20438C9CC152}"/>
                  </a:ext>
                </a:extLst>
              </p:cNvPr>
              <p:cNvGrpSpPr/>
              <p:nvPr/>
            </p:nvGrpSpPr>
            <p:grpSpPr>
              <a:xfrm>
                <a:off x="326255" y="4550020"/>
                <a:ext cx="9622056" cy="3542818"/>
                <a:chOff x="2167068" y="4493215"/>
                <a:chExt cx="9522319" cy="3675330"/>
              </a:xfrm>
            </p:grpSpPr>
            <p:sp>
              <p:nvSpPr>
                <p:cNvPr id="15" name="Rectangle: Diagonal Corners Rounded 14">
                  <a:extLst>
                    <a:ext uri="{FF2B5EF4-FFF2-40B4-BE49-F238E27FC236}">
                      <a16:creationId xmlns:a16="http://schemas.microsoft.com/office/drawing/2014/main" id="{EC33AB3C-336A-B35E-3AA9-310F5B40D9F2}"/>
                    </a:ext>
                  </a:extLst>
                </p:cNvPr>
                <p:cNvSpPr/>
                <p:nvPr/>
              </p:nvSpPr>
              <p:spPr>
                <a:xfrm rot="5400000">
                  <a:off x="1463249" y="5197035"/>
                  <a:ext cx="3675324" cy="2267686"/>
                </a:xfrm>
                <a:prstGeom prst="round2Diag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chemeClr val="tx1"/>
                      </a:solidFill>
                      <a:latin typeface="Bahnschrift SemiLight SemiConde" panose="020B0502040204020203" pitchFamily="34" charset="0"/>
                    </a:rPr>
                    <a:t>In the case study, it was explained that the male population preferred stronger alcoholic beverages like whiskey, considering wine to be a “female” drink. As a result, the company may face strong reluctance from customers to buy its products. Thus, wine consumption growth will be tied to changes in culture in the country. In other words, it will depend on the population’s adoption of Western culture and the changing preferences of the public switching from harder liquor like spirits to wine.</a:t>
                  </a:r>
                </a:p>
              </p:txBody>
            </p:sp>
            <p:sp>
              <p:nvSpPr>
                <p:cNvPr id="16" name="Rectangle: Diagonal Corners Rounded 15">
                  <a:extLst>
                    <a:ext uri="{FF2B5EF4-FFF2-40B4-BE49-F238E27FC236}">
                      <a16:creationId xmlns:a16="http://schemas.microsoft.com/office/drawing/2014/main" id="{EBFE85EE-E115-1FDB-B122-FF83E0BA3635}"/>
                    </a:ext>
                  </a:extLst>
                </p:cNvPr>
                <p:cNvSpPr/>
                <p:nvPr/>
              </p:nvSpPr>
              <p:spPr>
                <a:xfrm rot="5400000">
                  <a:off x="3881460" y="5197035"/>
                  <a:ext cx="3675324" cy="2267686"/>
                </a:xfrm>
                <a:prstGeom prst="round2Diag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ES" sz="1200" dirty="0">
                      <a:solidFill>
                        <a:schemeClr val="tx1"/>
                      </a:solidFill>
                      <a:latin typeface="Bahnschrift SemiLight SemiConde" panose="020B0502040204020203" pitchFamily="34" charset="0"/>
                    </a:rPr>
                    <a:t>In India,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government</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levies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high</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taxes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on</a:t>
                  </a:r>
                  <a:r>
                    <a:rPr lang="es-ES" sz="1200" dirty="0">
                      <a:solidFill>
                        <a:schemeClr val="tx1"/>
                      </a:solidFill>
                      <a:latin typeface="Bahnschrift SemiLight SemiConde" panose="020B0502040204020203" pitchFamily="34" charset="0"/>
                    </a:rPr>
                    <a:t> alcohol </a:t>
                  </a:r>
                  <a:r>
                    <a:rPr lang="es-ES" sz="1200" dirty="0" err="1">
                      <a:solidFill>
                        <a:schemeClr val="tx1"/>
                      </a:solidFill>
                      <a:latin typeface="Bahnschrift SemiLight SemiConde" panose="020B0502040204020203" pitchFamily="34" charset="0"/>
                    </a:rPr>
                    <a:t>imports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which</a:t>
                  </a:r>
                  <a:r>
                    <a:rPr lang="es-ES" sz="1200" dirty="0">
                      <a:solidFill>
                        <a:schemeClr val="tx1"/>
                      </a:solidFill>
                      <a:latin typeface="Bahnschrift SemiLight SemiConde" panose="020B0502040204020203" pitchFamily="34" charset="0"/>
                    </a:rPr>
                    <a:t> can </a:t>
                  </a:r>
                  <a:r>
                    <a:rPr lang="es-ES" sz="1200" dirty="0" err="1">
                      <a:solidFill>
                        <a:schemeClr val="tx1"/>
                      </a:solidFill>
                      <a:latin typeface="Bahnschrift SemiLight SemiConde" panose="020B0502040204020203" pitchFamily="34" charset="0"/>
                    </a:rPr>
                    <a:t>hamper</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company’s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ability</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to</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expand</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its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product</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mix</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by</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offering</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products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made</a:t>
                  </a:r>
                  <a:r>
                    <a:rPr lang="es-ES" sz="1200" dirty="0">
                      <a:solidFill>
                        <a:schemeClr val="tx1"/>
                      </a:solidFill>
                      <a:latin typeface="Bahnschrift SemiLight SemiConde" panose="020B0502040204020203" pitchFamily="34" charset="0"/>
                    </a:rPr>
                    <a:t> in </a:t>
                  </a:r>
                  <a:r>
                    <a:rPr lang="es-ES" sz="1200" dirty="0" err="1">
                      <a:solidFill>
                        <a:schemeClr val="tx1"/>
                      </a:solidFill>
                      <a:latin typeface="Bahnschrift SemiLight SemiConde" panose="020B0502040204020203" pitchFamily="34" charset="0"/>
                    </a:rPr>
                    <a:t>other</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countries</a:t>
                  </a:r>
                  <a:r>
                    <a:rPr lang="es-ES" sz="1200" dirty="0">
                      <a:solidFill>
                        <a:schemeClr val="tx1"/>
                      </a:solidFill>
                      <a:latin typeface="Bahnschrift SemiLight SemiConde" panose="020B0502040204020203" pitchFamily="34" charset="0"/>
                    </a:rPr>
                    <a:t>. In </a:t>
                  </a:r>
                  <a:r>
                    <a:rPr lang="es-ES" sz="1200" dirty="0" err="1">
                      <a:solidFill>
                        <a:schemeClr val="tx1"/>
                      </a:solidFill>
                      <a:latin typeface="Bahnschrift SemiLight SemiConde" panose="020B0502040204020203" pitchFamily="34" charset="0"/>
                    </a:rPr>
                    <a:t>addition</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each</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state</a:t>
                  </a:r>
                  <a:r>
                    <a:rPr lang="es-ES" sz="1200" dirty="0">
                      <a:solidFill>
                        <a:schemeClr val="tx1"/>
                      </a:solidFill>
                      <a:latin typeface="Bahnschrift SemiLight SemiConde" panose="020B0502040204020203" pitchFamily="34" charset="0"/>
                    </a:rPr>
                    <a:t> has </a:t>
                  </a:r>
                  <a:r>
                    <a:rPr lang="es-ES" sz="1200" dirty="0" err="1">
                      <a:solidFill>
                        <a:schemeClr val="tx1"/>
                      </a:solidFill>
                      <a:latin typeface="Bahnschrift SemiLight SemiConde" panose="020B0502040204020203" pitchFamily="34" charset="0"/>
                    </a:rPr>
                    <a:t>its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own</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liquor</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regulations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For</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instance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to</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this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day</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states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Bihar,Gujarat</a:t>
                  </a:r>
                  <a:r>
                    <a:rPr lang="es-ES" sz="1200" dirty="0">
                      <a:solidFill>
                        <a:schemeClr val="tx1"/>
                      </a:solidFill>
                      <a:latin typeface="Bahnschrift SemiLight SemiConde" panose="020B0502040204020203" pitchFamily="34" charset="0"/>
                    </a:rPr>
                    <a:t>, Nagaland </a:t>
                  </a:r>
                  <a:r>
                    <a:rPr lang="es-ES" sz="1200" dirty="0" err="1">
                      <a:solidFill>
                        <a:schemeClr val="tx1"/>
                      </a:solidFill>
                      <a:latin typeface="Bahnschrift SemiLight SemiConde" panose="020B0502040204020203" pitchFamily="34" charset="0"/>
                    </a:rPr>
                    <a:t>among</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others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have</a:t>
                  </a:r>
                  <a:r>
                    <a:rPr lang="es-ES" sz="1200" dirty="0">
                      <a:solidFill>
                        <a:schemeClr val="tx1"/>
                      </a:solidFill>
                      <a:latin typeface="Bahnschrift SemiLight SemiConde" panose="020B0502040204020203" pitchFamily="34" charset="0"/>
                    </a:rPr>
                    <a:t> a complete ban </a:t>
                  </a:r>
                  <a:r>
                    <a:rPr lang="es-ES" sz="1200" dirty="0" err="1">
                      <a:solidFill>
                        <a:schemeClr val="tx1"/>
                      </a:solidFill>
                      <a:latin typeface="Bahnschrift SemiLight SemiConde" panose="020B0502040204020203" pitchFamily="34" charset="0"/>
                    </a:rPr>
                    <a:t>on</a:t>
                  </a:r>
                  <a:r>
                    <a:rPr lang="es-ES" sz="1200" dirty="0">
                      <a:solidFill>
                        <a:schemeClr val="tx1"/>
                      </a:solidFill>
                      <a:latin typeface="Bahnschrift SemiLight SemiConde" panose="020B0502040204020203" pitchFamily="34" charset="0"/>
                    </a:rPr>
                    <a:t> alcohol </a:t>
                  </a:r>
                  <a:r>
                    <a:rPr lang="es-ES" sz="1200" dirty="0" err="1">
                      <a:solidFill>
                        <a:schemeClr val="tx1"/>
                      </a:solidFill>
                      <a:latin typeface="Bahnschrift SemiLight SemiConde" panose="020B0502040204020203" pitchFamily="34" charset="0"/>
                    </a:rPr>
                    <a:t>consumption</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Although</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wine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market</a:t>
                  </a:r>
                  <a:r>
                    <a:rPr lang="es-ES" sz="1200" dirty="0">
                      <a:solidFill>
                        <a:schemeClr val="tx1"/>
                      </a:solidFill>
                      <a:latin typeface="Bahnschrift SemiLight SemiConde" panose="020B0502040204020203" pitchFamily="34" charset="0"/>
                    </a:rPr>
                    <a:t> has </a:t>
                  </a:r>
                  <a:r>
                    <a:rPr lang="es-ES" sz="1200" dirty="0" err="1">
                      <a:solidFill>
                        <a:schemeClr val="tx1"/>
                      </a:solidFill>
                      <a:latin typeface="Bahnschrift SemiLight SemiConde" panose="020B0502040204020203" pitchFamily="34" charset="0"/>
                    </a:rPr>
                    <a:t>increased</a:t>
                  </a:r>
                  <a:r>
                    <a:rPr lang="es-ES" sz="1200" dirty="0">
                      <a:solidFill>
                        <a:schemeClr val="tx1"/>
                      </a:solidFill>
                      <a:latin typeface="Bahnschrift SemiLight SemiConde" panose="020B0502040204020203" pitchFamily="34" charset="0"/>
                    </a:rPr>
                    <a:t> considerable, </a:t>
                  </a:r>
                  <a:r>
                    <a:rPr lang="es-ES" sz="1200" dirty="0" err="1">
                      <a:solidFill>
                        <a:schemeClr val="tx1"/>
                      </a:solidFill>
                      <a:latin typeface="Bahnschrift SemiLight SemiConde" panose="020B0502040204020203" pitchFamily="34" charset="0"/>
                    </a:rPr>
                    <a:t>there</a:t>
                  </a:r>
                  <a:r>
                    <a:rPr lang="es-ES" sz="1200" dirty="0">
                      <a:solidFill>
                        <a:schemeClr val="tx1"/>
                      </a:solidFill>
                      <a:latin typeface="Bahnschrift SemiLight SemiConde" panose="020B0502040204020203" pitchFamily="34" charset="0"/>
                    </a:rPr>
                    <a:t> are </a:t>
                  </a:r>
                  <a:r>
                    <a:rPr lang="es-ES" sz="1200" dirty="0" err="1">
                      <a:solidFill>
                        <a:schemeClr val="tx1"/>
                      </a:solidFill>
                      <a:latin typeface="Bahnschrift SemiLight SemiConde" panose="020B0502040204020203" pitchFamily="34" charset="0"/>
                    </a:rPr>
                    <a:t>still</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stiff</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barriers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that</a:t>
                  </a:r>
                  <a:r>
                    <a:rPr lang="es-ES" sz="1200" dirty="0">
                      <a:solidFill>
                        <a:schemeClr val="tx1"/>
                      </a:solidFill>
                      <a:latin typeface="Bahnschrift SemiLight SemiConde" panose="020B0502040204020203" pitchFamily="34" charset="0"/>
                    </a:rPr>
                    <a:t> can </a:t>
                  </a:r>
                  <a:r>
                    <a:rPr lang="es-ES" sz="1200" dirty="0" err="1">
                      <a:solidFill>
                        <a:schemeClr val="tx1"/>
                      </a:solidFill>
                      <a:latin typeface="Bahnschrift SemiLight SemiConde" panose="020B0502040204020203" pitchFamily="34" charset="0"/>
                    </a:rPr>
                    <a:t>hinder</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company’s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expansion</a:t>
                  </a:r>
                  <a:r>
                    <a:rPr lang="es-ES" sz="1200" dirty="0">
                      <a:solidFill>
                        <a:schemeClr val="tx1"/>
                      </a:solidFill>
                      <a:latin typeface="Bahnschrift SemiLight SemiConde" panose="020B0502040204020203" pitchFamily="34" charset="0"/>
                    </a:rPr>
                    <a:t>.</a:t>
                  </a:r>
                  <a:endParaRPr lang="en-US" sz="1200" dirty="0">
                    <a:solidFill>
                      <a:schemeClr val="tx1"/>
                    </a:solidFill>
                    <a:latin typeface="Bahnschrift SemiLight SemiConde" panose="020B0502040204020203" pitchFamily="34" charset="0"/>
                  </a:endParaRPr>
                </a:p>
              </p:txBody>
            </p:sp>
            <p:sp>
              <p:nvSpPr>
                <p:cNvPr id="17" name="Rectangle: Diagonal Corners Rounded 16">
                  <a:extLst>
                    <a:ext uri="{FF2B5EF4-FFF2-40B4-BE49-F238E27FC236}">
                      <a16:creationId xmlns:a16="http://schemas.microsoft.com/office/drawing/2014/main" id="{7E204291-1AD3-4E08-0786-F84D8C556179}"/>
                    </a:ext>
                  </a:extLst>
                </p:cNvPr>
                <p:cNvSpPr/>
                <p:nvPr/>
              </p:nvSpPr>
              <p:spPr>
                <a:xfrm rot="5400000">
                  <a:off x="6299670" y="5197034"/>
                  <a:ext cx="3675325" cy="2267687"/>
                </a:xfrm>
                <a:prstGeom prst="round2Diag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chemeClr val="tx1"/>
                      </a:solidFill>
                      <a:latin typeface="Bahnschrift SemiLight SemiConde" panose="020B0502040204020203" pitchFamily="34" charset="0"/>
                    </a:rPr>
                    <a:t>One of the main risks for </a:t>
                  </a:r>
                  <a:r>
                    <a:rPr lang="en-US" sz="1200" dirty="0" err="1">
                      <a:solidFill>
                        <a:schemeClr val="tx1"/>
                      </a:solidFill>
                      <a:latin typeface="Bahnschrift SemiLight SemiConde" panose="020B0502040204020203" pitchFamily="34" charset="0"/>
                    </a:rPr>
                    <a:t>Shahdadpuri</a:t>
                  </a:r>
                  <a:r>
                    <a:rPr lang="en-US" sz="1200" dirty="0">
                      <a:solidFill>
                        <a:schemeClr val="tx1"/>
                      </a:solidFill>
                      <a:latin typeface="Bahnschrift SemiLight SemiConde" panose="020B0502040204020203" pitchFamily="34" charset="0"/>
                    </a:rPr>
                    <a:t> is to correctly assess the value of Sula Vineyards since there are relatively few competitors in the market and a comparable transaction method may not yield accurate figures. In addition, there’s also a risk that Kerry </a:t>
                  </a:r>
                  <a:r>
                    <a:rPr lang="en-US" sz="1200" dirty="0" err="1">
                      <a:solidFill>
                        <a:schemeClr val="tx1"/>
                      </a:solidFill>
                      <a:latin typeface="Bahnschrift SemiLight SemiConde" panose="020B0502040204020203" pitchFamily="34" charset="0"/>
                    </a:rPr>
                    <a:t>Damskey</a:t>
                  </a:r>
                  <a:r>
                    <a:rPr lang="en-US" sz="1200" dirty="0">
                      <a:solidFill>
                        <a:schemeClr val="tx1"/>
                      </a:solidFill>
                      <a:latin typeface="Bahnschrift SemiLight SemiConde" panose="020B0502040204020203" pitchFamily="34" charset="0"/>
                    </a:rPr>
                    <a:t>, one of the founding partners, may have disagreements with the new partnership. As a result, </a:t>
                  </a:r>
                  <a:r>
                    <a:rPr lang="en-US" sz="1200" dirty="0" err="1">
                      <a:solidFill>
                        <a:schemeClr val="tx1"/>
                      </a:solidFill>
                      <a:latin typeface="Bahnschrift SemiLight SemiConde" panose="020B0502040204020203" pitchFamily="34" charset="0"/>
                    </a:rPr>
                    <a:t>Shahdadpuri</a:t>
                  </a:r>
                  <a:r>
                    <a:rPr lang="en-US" sz="1200" dirty="0">
                      <a:solidFill>
                        <a:schemeClr val="tx1"/>
                      </a:solidFill>
                      <a:latin typeface="Bahnschrift SemiLight SemiConde" panose="020B0502040204020203" pitchFamily="34" charset="0"/>
                    </a:rPr>
                    <a:t> will have to mitigate the risk of having a disengaged partner.</a:t>
                  </a:r>
                </a:p>
              </p:txBody>
            </p:sp>
            <p:sp>
              <p:nvSpPr>
                <p:cNvPr id="18" name="Rectangle: Diagonal Corners Rounded 17">
                  <a:extLst>
                    <a:ext uri="{FF2B5EF4-FFF2-40B4-BE49-F238E27FC236}">
                      <a16:creationId xmlns:a16="http://schemas.microsoft.com/office/drawing/2014/main" id="{777113C7-44AE-7D1D-4DA1-4ABB46C3C740}"/>
                    </a:ext>
                  </a:extLst>
                </p:cNvPr>
                <p:cNvSpPr/>
                <p:nvPr/>
              </p:nvSpPr>
              <p:spPr>
                <a:xfrm rot="5400000">
                  <a:off x="8717882" y="5197040"/>
                  <a:ext cx="3675324" cy="2267686"/>
                </a:xfrm>
                <a:prstGeom prst="round2DiagRect">
                  <a:avLst/>
                </a:prstGeom>
                <a:solidFill>
                  <a:srgbClr val="31BCA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ES" sz="1200" dirty="0" err="1">
                      <a:solidFill>
                        <a:schemeClr val="tx1"/>
                      </a:solidFill>
                      <a:latin typeface="Bahnschrift SemiLight SemiConde" panose="020B0502040204020203" pitchFamily="34" charset="0"/>
                    </a:rPr>
                    <a:t>While</a:t>
                  </a:r>
                  <a:r>
                    <a:rPr lang="es-ES" sz="1200" dirty="0">
                      <a:solidFill>
                        <a:schemeClr val="tx1"/>
                      </a:solidFill>
                      <a:latin typeface="Bahnschrift SemiLight SemiConde" panose="020B0502040204020203" pitchFamily="34" charset="0"/>
                    </a:rPr>
                    <a:t> Sula </a:t>
                  </a:r>
                  <a:r>
                    <a:rPr lang="es-ES" sz="1200" dirty="0" err="1">
                      <a:solidFill>
                        <a:schemeClr val="tx1"/>
                      </a:solidFill>
                      <a:latin typeface="Bahnschrift SemiLight SemiConde" panose="020B0502040204020203" pitchFamily="34" charset="0"/>
                    </a:rPr>
                    <a:t>Vineyards</a:t>
                  </a:r>
                  <a:r>
                    <a:rPr lang="es-ES" sz="1200" dirty="0">
                      <a:solidFill>
                        <a:schemeClr val="tx1"/>
                      </a:solidFill>
                      <a:latin typeface="Bahnschrift SemiLight SemiConde" panose="020B0502040204020203" pitchFamily="34" charset="0"/>
                    </a:rPr>
                    <a:t> has </a:t>
                  </a:r>
                  <a:r>
                    <a:rPr lang="es-ES" sz="1200" dirty="0" err="1">
                      <a:solidFill>
                        <a:schemeClr val="tx1"/>
                      </a:solidFill>
                      <a:latin typeface="Bahnschrift SemiLight SemiConde" panose="020B0502040204020203" pitchFamily="34" charset="0"/>
                    </a:rPr>
                    <a:t>quickly</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gained</a:t>
                  </a:r>
                  <a:r>
                    <a:rPr lang="es-ES" sz="1200" dirty="0">
                      <a:solidFill>
                        <a:schemeClr val="tx1"/>
                      </a:solidFill>
                      <a:latin typeface="Bahnschrift SemiLight SemiConde" panose="020B0502040204020203" pitchFamily="34" charset="0"/>
                    </a:rPr>
                    <a:t> a </a:t>
                  </a:r>
                  <a:r>
                    <a:rPr lang="es-ES" sz="1200" dirty="0" err="1">
                      <a:solidFill>
                        <a:schemeClr val="tx1"/>
                      </a:solidFill>
                      <a:latin typeface="Bahnschrift SemiLight SemiConde" panose="020B0502040204020203" pitchFamily="34" charset="0"/>
                    </a:rPr>
                    <a:t>sizeable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part</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of</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wine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market</a:t>
                  </a:r>
                  <a:r>
                    <a:rPr lang="es-ES" sz="1200" dirty="0">
                      <a:solidFill>
                        <a:schemeClr val="tx1"/>
                      </a:solidFill>
                      <a:latin typeface="Bahnschrift SemiLight SemiConde" panose="020B0502040204020203" pitchFamily="34" charset="0"/>
                    </a:rPr>
                    <a:t> in India (15%),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wine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market</a:t>
                  </a:r>
                  <a:r>
                    <a:rPr lang="es-ES" sz="1200" dirty="0">
                      <a:solidFill>
                        <a:schemeClr val="tx1"/>
                      </a:solidFill>
                      <a:latin typeface="Bahnschrift SemiLight SemiConde" panose="020B0502040204020203" pitchFamily="34" charset="0"/>
                    </a:rPr>
                    <a:t> in India </a:t>
                  </a:r>
                  <a:r>
                    <a:rPr lang="es-ES" sz="1200" dirty="0" err="1">
                      <a:solidFill>
                        <a:schemeClr val="tx1"/>
                      </a:solidFill>
                      <a:latin typeface="Bahnschrift SemiLight SemiConde" panose="020B0502040204020203" pitchFamily="34" charset="0"/>
                    </a:rPr>
                    <a:t>is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still</a:t>
                  </a:r>
                  <a:r>
                    <a:rPr lang="es-ES" sz="1200" dirty="0">
                      <a:solidFill>
                        <a:schemeClr val="tx1"/>
                      </a:solidFill>
                      <a:latin typeface="Bahnschrift SemiLight SemiConde" panose="020B0502040204020203" pitchFamily="34" charset="0"/>
                    </a:rPr>
                    <a:t> quite </a:t>
                  </a:r>
                  <a:r>
                    <a:rPr lang="es-ES" sz="1200" dirty="0" err="1">
                      <a:solidFill>
                        <a:schemeClr val="tx1"/>
                      </a:solidFill>
                      <a:latin typeface="Bahnschrift SemiLight SemiConde" panose="020B0502040204020203" pitchFamily="34" charset="0"/>
                    </a:rPr>
                    <a:t>underdeveloped</a:t>
                  </a:r>
                  <a:r>
                    <a:rPr lang="es-ES" sz="1200" dirty="0">
                      <a:solidFill>
                        <a:schemeClr val="tx1"/>
                      </a:solidFill>
                      <a:latin typeface="Bahnschrift SemiLight SemiConde" panose="020B0502040204020203" pitchFamily="34" charset="0"/>
                    </a:rPr>
                    <a:t>. As a </a:t>
                  </a:r>
                  <a:r>
                    <a:rPr lang="es-ES" sz="1200" dirty="0" err="1">
                      <a:solidFill>
                        <a:schemeClr val="tx1"/>
                      </a:solidFill>
                      <a:latin typeface="Bahnschrift SemiLight SemiConde" panose="020B0502040204020203" pitchFamily="34" charset="0"/>
                    </a:rPr>
                    <a:t>result</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company</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must</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have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an</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efficient</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startegy</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to</a:t>
                  </a:r>
                  <a:r>
                    <a:rPr lang="es-ES" sz="1200" dirty="0">
                      <a:solidFill>
                        <a:schemeClr val="tx1"/>
                      </a:solidFill>
                      <a:latin typeface="Bahnschrift SemiLight SemiConde" panose="020B0502040204020203" pitchFamily="34" charset="0"/>
                    </a:rPr>
                    <a:t> cope </a:t>
                  </a:r>
                  <a:r>
                    <a:rPr lang="es-ES" sz="1200" dirty="0" err="1">
                      <a:solidFill>
                        <a:schemeClr val="tx1"/>
                      </a:solidFill>
                      <a:latin typeface="Bahnschrift SemiLight SemiConde" panose="020B0502040204020203" pitchFamily="34" charset="0"/>
                    </a:rPr>
                    <a:t>with</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current</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growth</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while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avoiding</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making</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costly</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mistakes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that</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could</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devalue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quality</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perception</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of</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product</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Moreover</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if</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company</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expects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to</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expand</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overseas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it</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will</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have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to</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carve</a:t>
                  </a:r>
                  <a:r>
                    <a:rPr lang="es-ES" sz="1200" dirty="0">
                      <a:solidFill>
                        <a:schemeClr val="tx1"/>
                      </a:solidFill>
                      <a:latin typeface="Bahnschrift SemiLight SemiConde" panose="020B0502040204020203" pitchFamily="34" charset="0"/>
                    </a:rPr>
                    <a:t> a place </a:t>
                  </a:r>
                  <a:r>
                    <a:rPr lang="es-ES" sz="1200" dirty="0" err="1">
                      <a:solidFill>
                        <a:schemeClr val="tx1"/>
                      </a:solidFill>
                      <a:latin typeface="Bahnschrift SemiLight SemiConde" panose="020B0502040204020203" pitchFamily="34" charset="0"/>
                    </a:rPr>
                    <a:t>for</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Indian</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wine</a:t>
                  </a:r>
                  <a:r>
                    <a:rPr lang="es-ES" sz="1200" dirty="0">
                      <a:solidFill>
                        <a:schemeClr val="tx1"/>
                      </a:solidFill>
                      <a:latin typeface="Bahnschrift SemiLight SemiConde" panose="020B0502040204020203" pitchFamily="34" charset="0"/>
                    </a:rPr>
                    <a:t> in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market</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raising</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awareness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of</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quality</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of</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product</a:t>
                  </a:r>
                  <a:r>
                    <a:rPr lang="es-ES" sz="1200" dirty="0">
                      <a:solidFill>
                        <a:schemeClr val="tx1"/>
                      </a:solidFill>
                      <a:latin typeface="Bahnschrift SemiLight SemiConde" panose="020B0502040204020203" pitchFamily="34" charset="0"/>
                    </a:rPr>
                    <a:t> so </a:t>
                  </a:r>
                  <a:r>
                    <a:rPr lang="es-ES" sz="1200" dirty="0" err="1">
                      <a:solidFill>
                        <a:schemeClr val="tx1"/>
                      </a:solidFill>
                      <a:latin typeface="Bahnschrift SemiLight SemiConde" panose="020B0502040204020203" pitchFamily="34" charset="0"/>
                    </a:rPr>
                    <a:t>that</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it</a:t>
                  </a:r>
                  <a:r>
                    <a:rPr lang="es-ES" sz="1200" dirty="0">
                      <a:solidFill>
                        <a:schemeClr val="tx1"/>
                      </a:solidFill>
                      <a:latin typeface="Bahnschrift SemiLight SemiConde" panose="020B0502040204020203" pitchFamily="34" charset="0"/>
                    </a:rPr>
                    <a:t> can compete </a:t>
                  </a:r>
                  <a:r>
                    <a:rPr lang="es-ES" sz="1200" dirty="0" err="1">
                      <a:solidFill>
                        <a:schemeClr val="tx1"/>
                      </a:solidFill>
                      <a:latin typeface="Bahnschrift SemiLight SemiConde" panose="020B0502040204020203" pitchFamily="34" charset="0"/>
                    </a:rPr>
                    <a:t>with</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wines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from</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established</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regions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like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Nappa</a:t>
                  </a:r>
                  <a:r>
                    <a:rPr lang="es-ES" sz="1200" dirty="0">
                      <a:solidFill>
                        <a:schemeClr val="tx1"/>
                      </a:solidFill>
                      <a:latin typeface="Bahnschrift SemiLight SemiConde" panose="020B0502040204020203" pitchFamily="34" charset="0"/>
                    </a:rPr>
                    <a:t> Valley </a:t>
                  </a:r>
                  <a:r>
                    <a:rPr lang="es-ES" sz="1200" dirty="0" err="1">
                      <a:solidFill>
                        <a:schemeClr val="tx1"/>
                      </a:solidFill>
                      <a:latin typeface="Bahnschrift SemiLight SemiConde" panose="020B0502040204020203" pitchFamily="34" charset="0"/>
                    </a:rPr>
                    <a:t>or</a:t>
                  </a:r>
                  <a:r>
                    <a:rPr lang="es-ES" sz="1200" dirty="0">
                      <a:solidFill>
                        <a:schemeClr val="tx1"/>
                      </a:solidFill>
                      <a:latin typeface="Bahnschrift SemiLight SemiConde" panose="020B0502040204020203" pitchFamily="34" charset="0"/>
                    </a:rPr>
                    <a:t> La Rioja.  </a:t>
                  </a:r>
                  <a:endParaRPr lang="en-US" sz="1200" dirty="0">
                    <a:solidFill>
                      <a:schemeClr val="tx1"/>
                    </a:solidFill>
                    <a:latin typeface="Bahnschrift SemiLight SemiConde" panose="020B0502040204020203" pitchFamily="34" charset="0"/>
                  </a:endParaRPr>
                </a:p>
              </p:txBody>
            </p:sp>
          </p:grpSp>
          <p:sp>
            <p:nvSpPr>
              <p:cNvPr id="11" name="TextBox 10">
                <a:extLst>
                  <a:ext uri="{FF2B5EF4-FFF2-40B4-BE49-F238E27FC236}">
                    <a16:creationId xmlns:a16="http://schemas.microsoft.com/office/drawing/2014/main" id="{96A9B8E3-9D9C-2662-DFD6-EEF0D6A3732F}"/>
                  </a:ext>
                </a:extLst>
              </p:cNvPr>
              <p:cNvSpPr txBox="1"/>
              <p:nvPr/>
            </p:nvSpPr>
            <p:spPr>
              <a:xfrm>
                <a:off x="490293" y="3866114"/>
                <a:ext cx="1803438" cy="523220"/>
              </a:xfrm>
              <a:prstGeom prst="rect">
                <a:avLst/>
              </a:prstGeom>
              <a:noFill/>
            </p:spPr>
            <p:txBody>
              <a:bodyPr wrap="square" rtlCol="0">
                <a:spAutoFit/>
              </a:bodyPr>
              <a:lstStyle/>
              <a:p>
                <a:r>
                  <a:rPr lang="en-US" sz="1400" dirty="0">
                    <a:latin typeface="Bahnschrift" panose="020B0502040204020203" pitchFamily="34" charset="0"/>
                  </a:rPr>
                  <a:t>Cultural barriers to sell the product.</a:t>
                </a:r>
              </a:p>
            </p:txBody>
          </p:sp>
          <p:sp>
            <p:nvSpPr>
              <p:cNvPr id="12" name="TextBox 11">
                <a:extLst>
                  <a:ext uri="{FF2B5EF4-FFF2-40B4-BE49-F238E27FC236}">
                    <a16:creationId xmlns:a16="http://schemas.microsoft.com/office/drawing/2014/main" id="{F4AAB91F-D9BA-6A31-13C5-3D6A6D5B41C2}"/>
                  </a:ext>
                </a:extLst>
              </p:cNvPr>
              <p:cNvSpPr txBox="1"/>
              <p:nvPr/>
            </p:nvSpPr>
            <p:spPr>
              <a:xfrm>
                <a:off x="2947743" y="3866114"/>
                <a:ext cx="2069809" cy="523220"/>
              </a:xfrm>
              <a:prstGeom prst="rect">
                <a:avLst/>
              </a:prstGeom>
              <a:noFill/>
            </p:spPr>
            <p:txBody>
              <a:bodyPr wrap="square" rtlCol="0">
                <a:spAutoFit/>
              </a:bodyPr>
              <a:lstStyle/>
              <a:p>
                <a:r>
                  <a:rPr lang="es-ES" sz="1400" dirty="0" err="1">
                    <a:latin typeface="Bahnschrift" panose="020B0502040204020203" pitchFamily="34" charset="0"/>
                  </a:rPr>
                  <a:t>Stiff</a:t>
                </a:r>
                <a:r>
                  <a:rPr lang="es-ES" sz="1400" dirty="0">
                    <a:latin typeface="Bahnschrift" panose="020B0502040204020203" pitchFamily="34" charset="0"/>
                  </a:rPr>
                  <a:t> </a:t>
                </a:r>
                <a:r>
                  <a:rPr lang="es-ES" sz="1400" dirty="0" err="1">
                    <a:latin typeface="Bahnschrift" panose="020B0502040204020203" pitchFamily="34" charset="0"/>
                  </a:rPr>
                  <a:t>regulations</a:t>
                </a:r>
                <a:r>
                  <a:rPr lang="es-ES" sz="1400" dirty="0">
                    <a:latin typeface="Bahnschrift" panose="020B0502040204020203" pitchFamily="34" charset="0"/>
                  </a:rPr>
                  <a:t> and </a:t>
                </a:r>
                <a:r>
                  <a:rPr lang="es-ES" sz="1400" dirty="0" err="1">
                    <a:latin typeface="Bahnschrift" panose="020B0502040204020203" pitchFamily="34" charset="0"/>
                  </a:rPr>
                  <a:t>high</a:t>
                </a:r>
                <a:r>
                  <a:rPr lang="es-ES" sz="1400" dirty="0">
                    <a:latin typeface="Bahnschrift" panose="020B0502040204020203" pitchFamily="34" charset="0"/>
                  </a:rPr>
                  <a:t> </a:t>
                </a:r>
                <a:r>
                  <a:rPr lang="es-ES" sz="1400" dirty="0" err="1">
                    <a:latin typeface="Bahnschrift" panose="020B0502040204020203" pitchFamily="34" charset="0"/>
                  </a:rPr>
                  <a:t>taxes</a:t>
                </a:r>
                <a:r>
                  <a:rPr lang="es-ES" sz="1400" dirty="0">
                    <a:latin typeface="Bahnschrift" panose="020B0502040204020203" pitchFamily="34" charset="0"/>
                  </a:rPr>
                  <a:t>.</a:t>
                </a:r>
                <a:endParaRPr lang="en-US" sz="1400" dirty="0">
                  <a:latin typeface="Bahnschrift" panose="020B0502040204020203" pitchFamily="34" charset="0"/>
                </a:endParaRPr>
              </a:p>
            </p:txBody>
          </p:sp>
          <p:sp>
            <p:nvSpPr>
              <p:cNvPr id="13" name="TextBox 12">
                <a:extLst>
                  <a:ext uri="{FF2B5EF4-FFF2-40B4-BE49-F238E27FC236}">
                    <a16:creationId xmlns:a16="http://schemas.microsoft.com/office/drawing/2014/main" id="{549E2922-96B4-7582-618E-62F43EA02595}"/>
                  </a:ext>
                </a:extLst>
              </p:cNvPr>
              <p:cNvSpPr txBox="1"/>
              <p:nvPr/>
            </p:nvSpPr>
            <p:spPr>
              <a:xfrm>
                <a:off x="5447271" y="3911368"/>
                <a:ext cx="1803439" cy="492443"/>
              </a:xfrm>
              <a:prstGeom prst="rect">
                <a:avLst/>
              </a:prstGeom>
              <a:noFill/>
            </p:spPr>
            <p:txBody>
              <a:bodyPr wrap="square" rtlCol="0">
                <a:spAutoFit/>
              </a:bodyPr>
              <a:lstStyle/>
              <a:p>
                <a:r>
                  <a:rPr lang="es-ES" sz="1300" dirty="0" err="1">
                    <a:latin typeface="Bahnschrift" panose="020B0502040204020203" pitchFamily="34" charset="0"/>
                  </a:rPr>
                  <a:t>Difficulty</a:t>
                </a:r>
                <a:r>
                  <a:rPr lang="es-ES" sz="1300" dirty="0">
                    <a:latin typeface="Bahnschrift" panose="020B0502040204020203" pitchFamily="34" charset="0"/>
                  </a:rPr>
                  <a:t> </a:t>
                </a:r>
                <a:r>
                  <a:rPr lang="es-ES" sz="1300" dirty="0" err="1">
                    <a:latin typeface="Bahnschrift" panose="020B0502040204020203" pitchFamily="34" charset="0"/>
                  </a:rPr>
                  <a:t>to</a:t>
                </a:r>
                <a:r>
                  <a:rPr lang="es-ES" sz="1300" dirty="0">
                    <a:latin typeface="Bahnschrift" panose="020B0502040204020203" pitchFamily="34" charset="0"/>
                  </a:rPr>
                  <a:t> </a:t>
                </a:r>
                <a:r>
                  <a:rPr lang="es-ES" sz="1300" dirty="0" err="1">
                    <a:latin typeface="Bahnschrift" panose="020B0502040204020203" pitchFamily="34" charset="0"/>
                  </a:rPr>
                  <a:t>valuate</a:t>
                </a:r>
                <a:r>
                  <a:rPr lang="es-ES" sz="1300" dirty="0">
                    <a:latin typeface="Bahnschrift" panose="020B0502040204020203" pitchFamily="34" charset="0"/>
                  </a:rPr>
                  <a:t> </a:t>
                </a:r>
                <a:r>
                  <a:rPr lang="es-ES" sz="1300" dirty="0" err="1">
                    <a:latin typeface="Bahnschrift" panose="020B0502040204020203" pitchFamily="34" charset="0"/>
                  </a:rPr>
                  <a:t>the</a:t>
                </a:r>
                <a:r>
                  <a:rPr lang="es-ES" sz="1300" dirty="0">
                    <a:latin typeface="Bahnschrift" panose="020B0502040204020203" pitchFamily="34" charset="0"/>
                  </a:rPr>
                  <a:t> </a:t>
                </a:r>
                <a:r>
                  <a:rPr lang="es-ES" sz="1300" dirty="0" err="1">
                    <a:latin typeface="Bahnschrift" panose="020B0502040204020203" pitchFamily="34" charset="0"/>
                  </a:rPr>
                  <a:t>company</a:t>
                </a:r>
                <a:endParaRPr lang="en-US" sz="1300" dirty="0">
                  <a:latin typeface="Bahnschrift" panose="020B0502040204020203" pitchFamily="34" charset="0"/>
                </a:endParaRPr>
              </a:p>
            </p:txBody>
          </p:sp>
          <p:sp>
            <p:nvSpPr>
              <p:cNvPr id="14" name="TextBox 13">
                <a:extLst>
                  <a:ext uri="{FF2B5EF4-FFF2-40B4-BE49-F238E27FC236}">
                    <a16:creationId xmlns:a16="http://schemas.microsoft.com/office/drawing/2014/main" id="{F84881F8-6528-A359-1115-01EB1B33A0DD}"/>
                  </a:ext>
                </a:extLst>
              </p:cNvPr>
              <p:cNvSpPr txBox="1"/>
              <p:nvPr/>
            </p:nvSpPr>
            <p:spPr>
              <a:xfrm>
                <a:off x="7765277" y="3937386"/>
                <a:ext cx="1979746" cy="492443"/>
              </a:xfrm>
              <a:prstGeom prst="rect">
                <a:avLst/>
              </a:prstGeom>
              <a:noFill/>
            </p:spPr>
            <p:txBody>
              <a:bodyPr wrap="square">
                <a:spAutoFit/>
              </a:bodyPr>
              <a:lstStyle/>
              <a:p>
                <a:r>
                  <a:rPr lang="es-ES" sz="1300" dirty="0">
                    <a:latin typeface="Bahnschrift" panose="020B0502040204020203" pitchFamily="34" charset="0"/>
                  </a:rPr>
                  <a:t>Low </a:t>
                </a:r>
                <a:r>
                  <a:rPr lang="es-ES" sz="1300" dirty="0" err="1">
                    <a:latin typeface="Bahnschrift" panose="020B0502040204020203" pitchFamily="34" charset="0"/>
                  </a:rPr>
                  <a:t>brand</a:t>
                </a:r>
                <a:r>
                  <a:rPr lang="es-ES" sz="1300" dirty="0">
                    <a:latin typeface="Bahnschrift" panose="020B0502040204020203" pitchFamily="34" charset="0"/>
                  </a:rPr>
                  <a:t> </a:t>
                </a:r>
                <a:r>
                  <a:rPr lang="es-ES" sz="1300" dirty="0" err="1">
                    <a:latin typeface="Bahnschrift" panose="020B0502040204020203" pitchFamily="34" charset="0"/>
                  </a:rPr>
                  <a:t>awareness</a:t>
                </a:r>
                <a:r>
                  <a:rPr lang="es-ES" sz="1300" dirty="0">
                    <a:latin typeface="Bahnschrift" panose="020B0502040204020203" pitchFamily="34" charset="0"/>
                  </a:rPr>
                  <a:t> and </a:t>
                </a:r>
                <a:r>
                  <a:rPr lang="es-ES" sz="1300" dirty="0" err="1">
                    <a:latin typeface="Bahnschrift" panose="020B0502040204020203" pitchFamily="34" charset="0"/>
                  </a:rPr>
                  <a:t>prestige</a:t>
                </a:r>
                <a:endParaRPr lang="en-US" sz="1300" dirty="0">
                  <a:latin typeface="Bahnschrift" panose="020B0502040204020203" pitchFamily="34" charset="0"/>
                </a:endParaRPr>
              </a:p>
            </p:txBody>
          </p:sp>
        </p:grpSp>
      </p:grpSp>
      <p:pic>
        <p:nvPicPr>
          <p:cNvPr id="24" name="Graphic 23" descr="Full Brick Wall outline">
            <a:extLst>
              <a:ext uri="{FF2B5EF4-FFF2-40B4-BE49-F238E27FC236}">
                <a16:creationId xmlns:a16="http://schemas.microsoft.com/office/drawing/2014/main" id="{DEAD6C39-92F5-88F9-A984-15124466C6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1644" y="1085206"/>
            <a:ext cx="503349" cy="503349"/>
          </a:xfrm>
          <a:prstGeom prst="rect">
            <a:avLst/>
          </a:prstGeom>
        </p:spPr>
      </p:pic>
      <p:pic>
        <p:nvPicPr>
          <p:cNvPr id="26" name="Graphic 25" descr="Register outline">
            <a:extLst>
              <a:ext uri="{FF2B5EF4-FFF2-40B4-BE49-F238E27FC236}">
                <a16:creationId xmlns:a16="http://schemas.microsoft.com/office/drawing/2014/main" id="{899BDC2D-D1BB-F62F-0DDF-0106FED099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64967" y="1069637"/>
            <a:ext cx="536713" cy="536713"/>
          </a:xfrm>
          <a:prstGeom prst="rect">
            <a:avLst/>
          </a:prstGeom>
        </p:spPr>
      </p:pic>
      <p:pic>
        <p:nvPicPr>
          <p:cNvPr id="28" name="Graphic 27" descr="Diamond outline">
            <a:extLst>
              <a:ext uri="{FF2B5EF4-FFF2-40B4-BE49-F238E27FC236}">
                <a16:creationId xmlns:a16="http://schemas.microsoft.com/office/drawing/2014/main" id="{67FF9CCB-DEA1-8295-9631-B2D6EC1988F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86733" y="1115136"/>
            <a:ext cx="526774" cy="526774"/>
          </a:xfrm>
          <a:prstGeom prst="rect">
            <a:avLst/>
          </a:prstGeom>
        </p:spPr>
      </p:pic>
      <p:pic>
        <p:nvPicPr>
          <p:cNvPr id="30" name="Graphic 29" descr="Question mark outline">
            <a:extLst>
              <a:ext uri="{FF2B5EF4-FFF2-40B4-BE49-F238E27FC236}">
                <a16:creationId xmlns:a16="http://schemas.microsoft.com/office/drawing/2014/main" id="{44826BE3-D0CB-21E3-A5B0-371723F833E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527844" y="1094271"/>
            <a:ext cx="576470" cy="576470"/>
          </a:xfrm>
          <a:prstGeom prst="rect">
            <a:avLst/>
          </a:prstGeom>
        </p:spPr>
      </p:pic>
    </p:spTree>
    <p:extLst>
      <p:ext uri="{BB962C8B-B14F-4D97-AF65-F5344CB8AC3E}">
        <p14:creationId xmlns:p14="http://schemas.microsoft.com/office/powerpoint/2010/main" val="4260001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AB533B-250B-B210-3A6F-E1786B145CDF}"/>
              </a:ext>
            </a:extLst>
          </p:cNvPr>
          <p:cNvSpPr/>
          <p:nvPr/>
        </p:nvSpPr>
        <p:spPr>
          <a:xfrm rot="2835731">
            <a:off x="-893072" y="4276072"/>
            <a:ext cx="3280630" cy="3783900"/>
          </a:xfrm>
          <a:prstGeom prst="rect">
            <a:avLst/>
          </a:prstGeom>
          <a:gradFill flip="none" rotWithShape="1">
            <a:gsLst>
              <a:gs pos="0">
                <a:srgbClr val="31BCA5">
                  <a:tint val="66000"/>
                  <a:satMod val="160000"/>
                </a:srgbClr>
              </a:gs>
              <a:gs pos="50000">
                <a:srgbClr val="31BCA5">
                  <a:tint val="44500"/>
                  <a:satMod val="160000"/>
                </a:srgbClr>
              </a:gs>
              <a:gs pos="100000">
                <a:srgbClr val="31BCA5">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descr="Imperial College Business School - MBA programs">
            <a:extLst>
              <a:ext uri="{FF2B5EF4-FFF2-40B4-BE49-F238E27FC236}">
                <a16:creationId xmlns:a16="http://schemas.microsoft.com/office/drawing/2014/main" id="{36E9FD5D-7D10-1F73-1819-431C12DCA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404" y="439332"/>
            <a:ext cx="1369944" cy="5545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AA94BBA-7C52-7271-0F42-0A7302C579DF}"/>
              </a:ext>
            </a:extLst>
          </p:cNvPr>
          <p:cNvSpPr txBox="1"/>
          <p:nvPr/>
        </p:nvSpPr>
        <p:spPr>
          <a:xfrm>
            <a:off x="1673225" y="539385"/>
            <a:ext cx="7300396" cy="553998"/>
          </a:xfrm>
          <a:prstGeom prst="rect">
            <a:avLst/>
          </a:prstGeom>
          <a:noFill/>
        </p:spPr>
        <p:txBody>
          <a:bodyPr wrap="none" rtlCol="0">
            <a:spAutoFit/>
          </a:bodyPr>
          <a:lstStyle/>
          <a:p>
            <a:r>
              <a:rPr lang="en-US" sz="1200" dirty="0">
                <a:latin typeface="Bahnschrift" panose="020B0502040204020203" pitchFamily="34" charset="0"/>
              </a:rPr>
              <a:t>What are the key risks for </a:t>
            </a:r>
            <a:r>
              <a:rPr lang="en-US" sz="1200" dirty="0" err="1">
                <a:latin typeface="Bahnschrift" panose="020B0502040204020203" pitchFamily="34" charset="0"/>
              </a:rPr>
              <a:t>Shahdadpuri</a:t>
            </a:r>
            <a:r>
              <a:rPr lang="en-US" sz="1200" dirty="0">
                <a:latin typeface="Bahnschrift" panose="020B0502040204020203" pitchFamily="34" charset="0"/>
              </a:rPr>
              <a:t> in GIA’s investment in Sula? Suggest ways to mitigate each risk.</a:t>
            </a:r>
          </a:p>
          <a:p>
            <a:endParaRPr lang="en-US" dirty="0"/>
          </a:p>
        </p:txBody>
      </p:sp>
      <p:grpSp>
        <p:nvGrpSpPr>
          <p:cNvPr id="7" name="Group 6">
            <a:extLst>
              <a:ext uri="{FF2B5EF4-FFF2-40B4-BE49-F238E27FC236}">
                <a16:creationId xmlns:a16="http://schemas.microsoft.com/office/drawing/2014/main" id="{B0805463-1FF8-2736-E19D-6EA25CB2E884}"/>
              </a:ext>
            </a:extLst>
          </p:cNvPr>
          <p:cNvGrpSpPr/>
          <p:nvPr/>
        </p:nvGrpSpPr>
        <p:grpSpPr>
          <a:xfrm>
            <a:off x="257675" y="988428"/>
            <a:ext cx="10910568" cy="3496152"/>
            <a:chOff x="383658" y="3833346"/>
            <a:chExt cx="10910568" cy="3524721"/>
          </a:xfrm>
        </p:grpSpPr>
        <p:sp>
          <p:nvSpPr>
            <p:cNvPr id="8" name="TextBox 7">
              <a:extLst>
                <a:ext uri="{FF2B5EF4-FFF2-40B4-BE49-F238E27FC236}">
                  <a16:creationId xmlns:a16="http://schemas.microsoft.com/office/drawing/2014/main" id="{E6DDA724-18D3-987C-5FA3-E81A141C0B22}"/>
                </a:ext>
              </a:extLst>
            </p:cNvPr>
            <p:cNvSpPr txBox="1"/>
            <p:nvPr/>
          </p:nvSpPr>
          <p:spPr>
            <a:xfrm>
              <a:off x="383658" y="4517255"/>
              <a:ext cx="1486928" cy="1169551"/>
            </a:xfrm>
            <a:prstGeom prst="rect">
              <a:avLst/>
            </a:prstGeom>
            <a:noFill/>
          </p:spPr>
          <p:txBody>
            <a:bodyPr wrap="square" rtlCol="0">
              <a:spAutoFit/>
            </a:bodyPr>
            <a:lstStyle/>
            <a:p>
              <a:r>
                <a:rPr lang="en-US" sz="1400" b="1" dirty="0">
                  <a:latin typeface="Bahnschrift" panose="020B0502040204020203" pitchFamily="34" charset="0"/>
                </a:rPr>
                <a:t>Ways to mitigate each risk:</a:t>
              </a:r>
            </a:p>
            <a:p>
              <a:endParaRPr lang="en-US" sz="1400" b="1" dirty="0">
                <a:latin typeface="Bahnschrift" panose="020B0502040204020203" pitchFamily="34" charset="0"/>
              </a:endParaRPr>
            </a:p>
            <a:p>
              <a:pPr marL="285750" indent="-285750">
                <a:buFont typeface="Arial" panose="020B0604020202020204" pitchFamily="34" charset="0"/>
                <a:buChar char="•"/>
              </a:pPr>
              <a:endParaRPr lang="en-US" sz="1400" dirty="0">
                <a:latin typeface="Bahnschrift SemiLight SemiConde" panose="020B0502040204020203" pitchFamily="34" charset="0"/>
              </a:endParaRPr>
            </a:p>
          </p:txBody>
        </p:sp>
        <p:grpSp>
          <p:nvGrpSpPr>
            <p:cNvPr id="9" name="Group 8">
              <a:extLst>
                <a:ext uri="{FF2B5EF4-FFF2-40B4-BE49-F238E27FC236}">
                  <a16:creationId xmlns:a16="http://schemas.microsoft.com/office/drawing/2014/main" id="{F81AB91F-4B98-5F73-43F4-35F5DC0EC7A5}"/>
                </a:ext>
              </a:extLst>
            </p:cNvPr>
            <p:cNvGrpSpPr/>
            <p:nvPr/>
          </p:nvGrpSpPr>
          <p:grpSpPr>
            <a:xfrm>
              <a:off x="1672170" y="3833346"/>
              <a:ext cx="9622056" cy="3524721"/>
              <a:chOff x="326255" y="3866114"/>
              <a:chExt cx="9622056" cy="3524721"/>
            </a:xfrm>
          </p:grpSpPr>
          <p:grpSp>
            <p:nvGrpSpPr>
              <p:cNvPr id="10" name="Group 9">
                <a:extLst>
                  <a:ext uri="{FF2B5EF4-FFF2-40B4-BE49-F238E27FC236}">
                    <a16:creationId xmlns:a16="http://schemas.microsoft.com/office/drawing/2014/main" id="{9B301A66-6C5C-CA33-94FA-20438C9CC152}"/>
                  </a:ext>
                </a:extLst>
              </p:cNvPr>
              <p:cNvGrpSpPr/>
              <p:nvPr/>
            </p:nvGrpSpPr>
            <p:grpSpPr>
              <a:xfrm>
                <a:off x="326255" y="4550021"/>
                <a:ext cx="9622056" cy="2840814"/>
                <a:chOff x="2167068" y="4493216"/>
                <a:chExt cx="9522319" cy="2947069"/>
              </a:xfrm>
            </p:grpSpPr>
            <p:sp>
              <p:nvSpPr>
                <p:cNvPr id="15" name="Rectangle: Diagonal Corners Rounded 14">
                  <a:extLst>
                    <a:ext uri="{FF2B5EF4-FFF2-40B4-BE49-F238E27FC236}">
                      <a16:creationId xmlns:a16="http://schemas.microsoft.com/office/drawing/2014/main" id="{EC33AB3C-336A-B35E-3AA9-310F5B40D9F2}"/>
                    </a:ext>
                  </a:extLst>
                </p:cNvPr>
                <p:cNvSpPr/>
                <p:nvPr/>
              </p:nvSpPr>
              <p:spPr>
                <a:xfrm rot="5400000">
                  <a:off x="1950163" y="4710124"/>
                  <a:ext cx="2701496" cy="2267686"/>
                </a:xfrm>
                <a:prstGeom prst="round2Diag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ES" sz="1200" dirty="0">
                      <a:solidFill>
                        <a:schemeClr val="tx1"/>
                      </a:solidFill>
                      <a:latin typeface="Bahnschrift SemiLight SemiConde" panose="020B0502040204020203" pitchFamily="34" charset="0"/>
                    </a:rPr>
                    <a:t>I</a:t>
                  </a:r>
                  <a:r>
                    <a:rPr lang="en-US" sz="1200" dirty="0">
                      <a:solidFill>
                        <a:schemeClr val="tx1"/>
                      </a:solidFill>
                      <a:latin typeface="Bahnschrift SemiLight SemiConde" panose="020B0502040204020203" pitchFamily="34" charset="0"/>
                    </a:rPr>
                    <a:t>n order to mitigate this risk, the company should have a diverse product mix that can be appealing to the population. Moreover, the company should ensure that its marketing is concentrated on areas in which Western customs are more widely adopted and there’s a burgeoning middle and upper class. Conversely, the company should not rely solely on a niche market like tourism. </a:t>
                  </a:r>
                </a:p>
              </p:txBody>
            </p:sp>
            <p:sp>
              <p:nvSpPr>
                <p:cNvPr id="16" name="Rectangle: Diagonal Corners Rounded 15">
                  <a:extLst>
                    <a:ext uri="{FF2B5EF4-FFF2-40B4-BE49-F238E27FC236}">
                      <a16:creationId xmlns:a16="http://schemas.microsoft.com/office/drawing/2014/main" id="{EBFE85EE-E115-1FDB-B122-FF83E0BA3635}"/>
                    </a:ext>
                  </a:extLst>
                </p:cNvPr>
                <p:cNvSpPr/>
                <p:nvPr/>
              </p:nvSpPr>
              <p:spPr>
                <a:xfrm rot="5400000">
                  <a:off x="4245588" y="4832906"/>
                  <a:ext cx="2947066" cy="2267686"/>
                </a:xfrm>
                <a:prstGeom prst="round2Diag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first</a:t>
                  </a:r>
                  <a:r>
                    <a:rPr lang="es-ES" sz="1200" dirty="0">
                      <a:solidFill>
                        <a:schemeClr val="tx1"/>
                      </a:solidFill>
                      <a:latin typeface="Bahnschrift SemiLight SemiConde" panose="020B0502040204020203" pitchFamily="34" charset="0"/>
                    </a:rPr>
                    <a:t> step </a:t>
                  </a:r>
                  <a:r>
                    <a:rPr lang="es-ES" sz="1200" dirty="0" err="1">
                      <a:solidFill>
                        <a:schemeClr val="tx1"/>
                      </a:solidFill>
                      <a:latin typeface="Bahnschrift SemiLight SemiConde" panose="020B0502040204020203" pitchFamily="34" charset="0"/>
                    </a:rPr>
                    <a:t>to</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mitigate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this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risk</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is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to</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understand</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regulations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taxes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of</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each</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state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Needless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to</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say</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given</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diverse cultural </a:t>
                  </a:r>
                  <a:r>
                    <a:rPr lang="es-ES" sz="1200" dirty="0" err="1">
                      <a:solidFill>
                        <a:schemeClr val="tx1"/>
                      </a:solidFill>
                      <a:latin typeface="Bahnschrift SemiLight SemiConde" panose="020B0502040204020203" pitchFamily="34" charset="0"/>
                    </a:rPr>
                    <a:t>make</a:t>
                  </a:r>
                  <a:r>
                    <a:rPr lang="es-ES" sz="1200" dirty="0">
                      <a:solidFill>
                        <a:schemeClr val="tx1"/>
                      </a:solidFill>
                      <a:latin typeface="Bahnschrift SemiLight SemiConde" panose="020B0502040204020203" pitchFamily="34" charset="0"/>
                    </a:rPr>
                    <a:t>-up </a:t>
                  </a:r>
                  <a:r>
                    <a:rPr lang="es-ES" sz="1200" dirty="0" err="1">
                      <a:solidFill>
                        <a:schemeClr val="tx1"/>
                      </a:solidFill>
                      <a:latin typeface="Bahnschrift SemiLight SemiConde" panose="020B0502040204020203" pitchFamily="34" charset="0"/>
                    </a:rPr>
                    <a:t>of</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country, </a:t>
                  </a:r>
                  <a:r>
                    <a:rPr lang="es-ES" sz="1200" dirty="0" err="1">
                      <a:solidFill>
                        <a:schemeClr val="tx1"/>
                      </a:solidFill>
                      <a:latin typeface="Bahnschrift SemiLight SemiConde" panose="020B0502040204020203" pitchFamily="34" charset="0"/>
                    </a:rPr>
                    <a:t>some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regions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will</a:t>
                  </a:r>
                  <a:r>
                    <a:rPr lang="es-ES" sz="1200" dirty="0">
                      <a:solidFill>
                        <a:schemeClr val="tx1"/>
                      </a:solidFill>
                      <a:latin typeface="Bahnschrift SemiLight SemiConde" panose="020B0502040204020203" pitchFamily="34" charset="0"/>
                    </a:rPr>
                    <a:t> be prone </a:t>
                  </a:r>
                  <a:r>
                    <a:rPr lang="es-ES" sz="1200" dirty="0" err="1">
                      <a:solidFill>
                        <a:schemeClr val="tx1"/>
                      </a:solidFill>
                      <a:latin typeface="Bahnschrift SemiLight SemiConde" panose="020B0502040204020203" pitchFamily="34" charset="0"/>
                    </a:rPr>
                    <a:t>to</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enforce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stricter</a:t>
                  </a:r>
                  <a:r>
                    <a:rPr lang="es-ES" sz="1200" dirty="0">
                      <a:solidFill>
                        <a:schemeClr val="tx1"/>
                      </a:solidFill>
                      <a:latin typeface="Bahnschrift SemiLight SemiConde" panose="020B0502040204020203" pitchFamily="34" charset="0"/>
                    </a:rPr>
                    <a:t> rules </a:t>
                  </a:r>
                  <a:r>
                    <a:rPr lang="es-ES" sz="1200" dirty="0" err="1">
                      <a:solidFill>
                        <a:schemeClr val="tx1"/>
                      </a:solidFill>
                      <a:latin typeface="Bahnschrift SemiLight SemiConde" panose="020B0502040204020203" pitchFamily="34" charset="0"/>
                    </a:rPr>
                    <a:t>due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to</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their</a:t>
                  </a:r>
                  <a:r>
                    <a:rPr lang="es-ES" sz="1200" dirty="0">
                      <a:solidFill>
                        <a:schemeClr val="tx1"/>
                      </a:solidFill>
                      <a:latin typeface="Bahnschrift SemiLight SemiConde" panose="020B0502040204020203" pitchFamily="34" charset="0"/>
                    </a:rPr>
                    <a:t> cultural </a:t>
                  </a:r>
                  <a:r>
                    <a:rPr lang="es-ES" sz="1200" dirty="0" err="1">
                      <a:solidFill>
                        <a:schemeClr val="tx1"/>
                      </a:solidFill>
                      <a:latin typeface="Bahnschrift SemiLight SemiConde" panose="020B0502040204020203" pitchFamily="34" charset="0"/>
                    </a:rPr>
                    <a:t>or</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religious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beliefs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Therefore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it</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is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key</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for</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company</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to</a:t>
                  </a:r>
                  <a:r>
                    <a:rPr lang="es-ES" sz="1200" dirty="0">
                      <a:solidFill>
                        <a:schemeClr val="tx1"/>
                      </a:solidFill>
                      <a:latin typeface="Bahnschrift SemiLight SemiConde" panose="020B0502040204020203" pitchFamily="34" charset="0"/>
                    </a:rPr>
                    <a:t> continue </a:t>
                  </a:r>
                  <a:r>
                    <a:rPr lang="es-ES" sz="1200" dirty="0" err="1">
                      <a:solidFill>
                        <a:schemeClr val="tx1"/>
                      </a:solidFill>
                      <a:latin typeface="Bahnschrift SemiLight SemiConde" panose="020B0502040204020203" pitchFamily="34" charset="0"/>
                    </a:rPr>
                    <a:t>its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success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swaying</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authorities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to</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lower</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reguations</a:t>
                  </a:r>
                  <a:r>
                    <a:rPr lang="es-ES" sz="1200" dirty="0">
                      <a:solidFill>
                        <a:schemeClr val="tx1"/>
                      </a:solidFill>
                      <a:latin typeface="Bahnschrift SemiLight SemiConde" panose="020B0502040204020203" pitchFamily="34" charset="0"/>
                    </a:rPr>
                    <a:t> and </a:t>
                  </a:r>
                  <a:r>
                    <a:rPr lang="es-ES" sz="1200" dirty="0" err="1">
                      <a:solidFill>
                        <a:schemeClr val="tx1"/>
                      </a:solidFill>
                      <a:latin typeface="Bahnschrift SemiLight SemiConde" panose="020B0502040204020203" pitchFamily="34" charset="0"/>
                    </a:rPr>
                    <a:t>taxes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for</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wine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products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while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looking</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for</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feasible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markets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to</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expand</a:t>
                  </a:r>
                  <a:r>
                    <a:rPr lang="es-ES" sz="1200" dirty="0">
                      <a:solidFill>
                        <a:schemeClr val="tx1"/>
                      </a:solidFill>
                      <a:latin typeface="Bahnschrift SemiLight SemiConde" panose="020B0502040204020203" pitchFamily="34" charset="0"/>
                    </a:rPr>
                    <a:t> in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future.</a:t>
                  </a:r>
                </a:p>
              </p:txBody>
            </p:sp>
            <p:sp>
              <p:nvSpPr>
                <p:cNvPr id="17" name="Rectangle: Diagonal Corners Rounded 16">
                  <a:extLst>
                    <a:ext uri="{FF2B5EF4-FFF2-40B4-BE49-F238E27FC236}">
                      <a16:creationId xmlns:a16="http://schemas.microsoft.com/office/drawing/2014/main" id="{7E204291-1AD3-4E08-0786-F84D8C556179}"/>
                    </a:ext>
                  </a:extLst>
                </p:cNvPr>
                <p:cNvSpPr/>
                <p:nvPr/>
              </p:nvSpPr>
              <p:spPr>
                <a:xfrm rot="5400000">
                  <a:off x="6663798" y="4832906"/>
                  <a:ext cx="2947068" cy="2267687"/>
                </a:xfrm>
                <a:prstGeom prst="round2Diag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ES" sz="1200" dirty="0" err="1">
                      <a:solidFill>
                        <a:schemeClr val="tx1"/>
                      </a:solidFill>
                      <a:latin typeface="Bahnschrift SemiLight SemiConde" panose="020B0502040204020203" pitchFamily="34" charset="0"/>
                    </a:rPr>
                    <a:t>To</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mitigate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risk</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of</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overvaluing</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business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Other</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methods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like</a:t>
                  </a:r>
                  <a:r>
                    <a:rPr lang="es-ES" sz="1200" dirty="0">
                      <a:solidFill>
                        <a:schemeClr val="tx1"/>
                      </a:solidFill>
                      <a:latin typeface="Bahnschrift SemiLight SemiConde" panose="020B0502040204020203" pitchFamily="34" charset="0"/>
                    </a:rPr>
                    <a:t> DCF </a:t>
                  </a:r>
                  <a:r>
                    <a:rPr lang="es-ES" sz="1200" dirty="0" err="1">
                      <a:solidFill>
                        <a:schemeClr val="tx1"/>
                      </a:solidFill>
                      <a:latin typeface="Bahnschrift SemiLight SemiConde" panose="020B0502040204020203" pitchFamily="34" charset="0"/>
                    </a:rPr>
                    <a:t>should</a:t>
                  </a:r>
                  <a:r>
                    <a:rPr lang="es-ES" sz="1200" dirty="0">
                      <a:solidFill>
                        <a:schemeClr val="tx1"/>
                      </a:solidFill>
                      <a:latin typeface="Bahnschrift SemiLight SemiConde" panose="020B0502040204020203" pitchFamily="34" charset="0"/>
                    </a:rPr>
                    <a:t> be </a:t>
                  </a:r>
                  <a:r>
                    <a:rPr lang="es-ES" sz="1200" dirty="0" err="1">
                      <a:solidFill>
                        <a:schemeClr val="tx1"/>
                      </a:solidFill>
                      <a:latin typeface="Bahnschrift SemiLight SemiConde" panose="020B0502040204020203" pitchFamily="34" charset="0"/>
                    </a:rPr>
                    <a:t>considered</a:t>
                  </a:r>
                  <a:r>
                    <a:rPr lang="es-ES" sz="1200" dirty="0">
                      <a:solidFill>
                        <a:schemeClr val="tx1"/>
                      </a:solidFill>
                      <a:latin typeface="Bahnschrift SemiLight SemiConde" panose="020B0502040204020203" pitchFamily="34" charset="0"/>
                    </a:rPr>
                    <a:t> so </a:t>
                  </a:r>
                  <a:r>
                    <a:rPr lang="es-ES" sz="1200" dirty="0" err="1">
                      <a:solidFill>
                        <a:schemeClr val="tx1"/>
                      </a:solidFill>
                      <a:latin typeface="Bahnschrift SemiLight SemiConde" panose="020B0502040204020203" pitchFamily="34" charset="0"/>
                    </a:rPr>
                    <a:t>that</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analysis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of</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current</a:t>
                  </a:r>
                  <a:r>
                    <a:rPr lang="es-ES" sz="1200" dirty="0">
                      <a:solidFill>
                        <a:schemeClr val="tx1"/>
                      </a:solidFill>
                      <a:latin typeface="Bahnschrift SemiLight SemiConde" panose="020B0502040204020203" pitchFamily="34" charset="0"/>
                    </a:rPr>
                    <a:t> and </a:t>
                  </a:r>
                  <a:r>
                    <a:rPr lang="es-ES" sz="1200" dirty="0" err="1">
                      <a:solidFill>
                        <a:schemeClr val="tx1"/>
                      </a:solidFill>
                      <a:latin typeface="Bahnschrift SemiLight SemiConde" panose="020B0502040204020203" pitchFamily="34" charset="0"/>
                    </a:rPr>
                    <a:t>expected</a:t>
                  </a:r>
                  <a:r>
                    <a:rPr lang="es-ES" sz="1200" dirty="0">
                      <a:solidFill>
                        <a:schemeClr val="tx1"/>
                      </a:solidFill>
                      <a:latin typeface="Bahnschrift SemiLight SemiConde" panose="020B0502040204020203" pitchFamily="34" charset="0"/>
                    </a:rPr>
                    <a:t> future cash </a:t>
                  </a:r>
                  <a:r>
                    <a:rPr lang="es-ES" sz="1200" dirty="0" err="1">
                      <a:solidFill>
                        <a:schemeClr val="tx1"/>
                      </a:solidFill>
                      <a:latin typeface="Bahnschrift SemiLight SemiConde" panose="020B0502040204020203" pitchFamily="34" charset="0"/>
                    </a:rPr>
                    <a:t>inflows</a:t>
                  </a:r>
                  <a:r>
                    <a:rPr lang="es-ES" sz="1200" dirty="0">
                      <a:solidFill>
                        <a:schemeClr val="tx1"/>
                      </a:solidFill>
                      <a:latin typeface="Bahnschrift SemiLight SemiConde" panose="020B0502040204020203" pitchFamily="34" charset="0"/>
                    </a:rPr>
                    <a:t> can be </a:t>
                  </a:r>
                  <a:r>
                    <a:rPr lang="es-ES" sz="1200" dirty="0" err="1">
                      <a:solidFill>
                        <a:schemeClr val="tx1"/>
                      </a:solidFill>
                      <a:latin typeface="Bahnschrift SemiLight SemiConde" panose="020B0502040204020203" pitchFamily="34" charset="0"/>
                    </a:rPr>
                    <a:t>better</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assessed</a:t>
                  </a:r>
                  <a:r>
                    <a:rPr lang="es-ES" sz="1200" dirty="0">
                      <a:solidFill>
                        <a:schemeClr val="tx1"/>
                      </a:solidFill>
                      <a:latin typeface="Bahnschrift SemiLight SemiConde" panose="020B0502040204020203" pitchFamily="34" charset="0"/>
                    </a:rPr>
                    <a:t>. In </a:t>
                  </a:r>
                  <a:r>
                    <a:rPr lang="es-ES" sz="1200" dirty="0" err="1">
                      <a:solidFill>
                        <a:schemeClr val="tx1"/>
                      </a:solidFill>
                      <a:latin typeface="Bahnschrift SemiLight SemiConde" panose="020B0502040204020203" pitchFamily="34" charset="0"/>
                    </a:rPr>
                    <a:t>addition</a:t>
                  </a:r>
                  <a:r>
                    <a:rPr lang="es-ES" sz="1200" dirty="0">
                      <a:solidFill>
                        <a:schemeClr val="tx1"/>
                      </a:solidFill>
                      <a:latin typeface="Bahnschrift SemiLight SemiConde" panose="020B0502040204020203" pitchFamily="34" charset="0"/>
                    </a:rPr>
                    <a:t>, CAPEX and future </a:t>
                  </a:r>
                  <a:r>
                    <a:rPr lang="es-ES" sz="1200" dirty="0" err="1">
                      <a:solidFill>
                        <a:schemeClr val="tx1"/>
                      </a:solidFill>
                      <a:latin typeface="Bahnschrift SemiLight SemiConde" panose="020B0502040204020203" pitchFamily="34" charset="0"/>
                    </a:rPr>
                    <a:t>revenue</a:t>
                  </a:r>
                  <a:r>
                    <a:rPr lang="es-ES" sz="1200" dirty="0">
                      <a:solidFill>
                        <a:schemeClr val="tx1"/>
                      </a:solidFill>
                      <a:latin typeface="Bahnschrift SemiLight SemiConde" panose="020B0502040204020203" pitchFamily="34" charset="0"/>
                    </a:rPr>
                    <a:t> and EBITDA figure </a:t>
                  </a:r>
                  <a:r>
                    <a:rPr lang="es-ES" sz="1200" dirty="0" err="1">
                      <a:solidFill>
                        <a:schemeClr val="tx1"/>
                      </a:solidFill>
                      <a:latin typeface="Bahnschrift SemiLight SemiConde" panose="020B0502040204020203" pitchFamily="34" charset="0"/>
                    </a:rPr>
                    <a:t>should</a:t>
                  </a:r>
                  <a:r>
                    <a:rPr lang="es-ES" sz="1200" dirty="0">
                      <a:solidFill>
                        <a:schemeClr val="tx1"/>
                      </a:solidFill>
                      <a:latin typeface="Bahnschrift SemiLight SemiConde" panose="020B0502040204020203" pitchFamily="34" charset="0"/>
                    </a:rPr>
                    <a:t> be </a:t>
                  </a:r>
                  <a:r>
                    <a:rPr lang="es-ES" sz="1200" dirty="0" err="1">
                      <a:solidFill>
                        <a:schemeClr val="tx1"/>
                      </a:solidFill>
                      <a:latin typeface="Bahnschrift SemiLight SemiConde" panose="020B0502040204020203" pitchFamily="34" charset="0"/>
                    </a:rPr>
                    <a:t>carefully</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analyzed</a:t>
                  </a:r>
                  <a:r>
                    <a:rPr lang="es-ES" sz="1200" dirty="0">
                      <a:solidFill>
                        <a:schemeClr val="tx1"/>
                      </a:solidFill>
                      <a:latin typeface="Bahnschrift SemiLight SemiConde" panose="020B0502040204020203" pitchFamily="34" charset="0"/>
                    </a:rPr>
                    <a:t> as </a:t>
                  </a:r>
                  <a:r>
                    <a:rPr lang="es-ES" sz="1200" dirty="0" err="1">
                      <a:solidFill>
                        <a:schemeClr val="tx1"/>
                      </a:solidFill>
                      <a:latin typeface="Bahnschrift SemiLight SemiConde" panose="020B0502040204020203" pitchFamily="34" charset="0"/>
                    </a:rPr>
                    <a:t>they</a:t>
                  </a:r>
                  <a:r>
                    <a:rPr lang="es-ES" sz="1200" dirty="0">
                      <a:solidFill>
                        <a:schemeClr val="tx1"/>
                      </a:solidFill>
                      <a:latin typeface="Bahnschrift SemiLight SemiConde" panose="020B0502040204020203" pitchFamily="34" charset="0"/>
                    </a:rPr>
                    <a:t> are a </a:t>
                  </a:r>
                  <a:r>
                    <a:rPr lang="es-ES" sz="1200" dirty="0" err="1">
                      <a:solidFill>
                        <a:schemeClr val="tx1"/>
                      </a:solidFill>
                      <a:latin typeface="Bahnschrift SemiLight SemiConde" panose="020B0502040204020203" pitchFamily="34" charset="0"/>
                    </a:rPr>
                    <a:t>key</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part</a:t>
                  </a:r>
                  <a:r>
                    <a:rPr lang="es-ES" sz="1200" dirty="0">
                      <a:solidFill>
                        <a:schemeClr val="tx1"/>
                      </a:solidFill>
                      <a:latin typeface="Bahnschrift SemiLight SemiConde" panose="020B0502040204020203" pitchFamily="34" charset="0"/>
                    </a:rPr>
                    <a:t> in </a:t>
                  </a:r>
                  <a:r>
                    <a:rPr lang="es-ES" sz="1200" dirty="0" err="1">
                      <a:solidFill>
                        <a:schemeClr val="tx1"/>
                      </a:solidFill>
                      <a:latin typeface="Bahnschrift SemiLight SemiConde" panose="020B0502040204020203" pitchFamily="34" charset="0"/>
                    </a:rPr>
                    <a:t>this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business</a:t>
                  </a:r>
                  <a:r>
                    <a:rPr lang="es-ES" sz="1200" dirty="0">
                      <a:solidFill>
                        <a:schemeClr val="tx1"/>
                      </a:solidFill>
                      <a:latin typeface="Bahnschrift SemiLight SemiConde" panose="020B0502040204020203" pitchFamily="34" charset="0"/>
                    </a:rPr>
                    <a:t>. In </a:t>
                  </a:r>
                  <a:r>
                    <a:rPr lang="es-ES" sz="1200" dirty="0" err="1">
                      <a:solidFill>
                        <a:schemeClr val="tx1"/>
                      </a:solidFill>
                      <a:latin typeface="Bahnschrift SemiLight SemiConde" panose="020B0502040204020203" pitchFamily="34" charset="0"/>
                    </a:rPr>
                    <a:t>order</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for</a:t>
                  </a:r>
                  <a:r>
                    <a:rPr lang="es-ES" sz="1200" dirty="0">
                      <a:solidFill>
                        <a:schemeClr val="tx1"/>
                      </a:solidFill>
                      <a:latin typeface="Bahnschrift SemiLight SemiConde" panose="020B0502040204020203" pitchFamily="34" charset="0"/>
                    </a:rPr>
                    <a:t> Sula </a:t>
                  </a:r>
                  <a:r>
                    <a:rPr lang="es-ES" sz="1200" dirty="0" err="1">
                      <a:solidFill>
                        <a:schemeClr val="tx1"/>
                      </a:solidFill>
                      <a:latin typeface="Bahnschrift SemiLight SemiConde" panose="020B0502040204020203" pitchFamily="34" charset="0"/>
                    </a:rPr>
                    <a:t>to</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expand</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its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production</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it</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needs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to</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invest</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heavily</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on</a:t>
                  </a:r>
                  <a:r>
                    <a:rPr lang="es-ES" sz="1200" dirty="0">
                      <a:solidFill>
                        <a:schemeClr val="tx1"/>
                      </a:solidFill>
                      <a:latin typeface="Bahnschrift SemiLight SemiConde" panose="020B0502040204020203" pitchFamily="34" charset="0"/>
                    </a:rPr>
                    <a:t> labor and new </a:t>
                  </a:r>
                  <a:r>
                    <a:rPr lang="es-ES" sz="1200" dirty="0" err="1">
                      <a:solidFill>
                        <a:schemeClr val="tx1"/>
                      </a:solidFill>
                      <a:latin typeface="Bahnschrift SemiLight SemiConde" panose="020B0502040204020203" pitchFamily="34" charset="0"/>
                    </a:rPr>
                    <a:t>equipment</a:t>
                  </a:r>
                  <a:r>
                    <a:rPr lang="es-ES" sz="1200" dirty="0">
                      <a:solidFill>
                        <a:schemeClr val="tx1"/>
                      </a:solidFill>
                      <a:latin typeface="Bahnschrift SemiLight SemiConde" panose="020B0502040204020203" pitchFamily="34" charset="0"/>
                    </a:rPr>
                    <a:t>. </a:t>
                  </a:r>
                  <a:endParaRPr lang="en-US" sz="1200" dirty="0">
                    <a:solidFill>
                      <a:schemeClr val="tx1"/>
                    </a:solidFill>
                    <a:latin typeface="Bahnschrift SemiLight SemiConde" panose="020B0502040204020203" pitchFamily="34" charset="0"/>
                  </a:endParaRPr>
                </a:p>
              </p:txBody>
            </p:sp>
            <p:sp>
              <p:nvSpPr>
                <p:cNvPr id="18" name="Rectangle: Diagonal Corners Rounded 17">
                  <a:extLst>
                    <a:ext uri="{FF2B5EF4-FFF2-40B4-BE49-F238E27FC236}">
                      <a16:creationId xmlns:a16="http://schemas.microsoft.com/office/drawing/2014/main" id="{777113C7-44AE-7D1D-4DA1-4ABB46C3C740}"/>
                    </a:ext>
                  </a:extLst>
                </p:cNvPr>
                <p:cNvSpPr/>
                <p:nvPr/>
              </p:nvSpPr>
              <p:spPr>
                <a:xfrm rot="5400000">
                  <a:off x="9082013" y="4832911"/>
                  <a:ext cx="2947062" cy="2267686"/>
                </a:xfrm>
                <a:prstGeom prst="round2DiagRect">
                  <a:avLst/>
                </a:prstGeom>
                <a:solidFill>
                  <a:srgbClr val="31BCA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ES" sz="1200" dirty="0" err="1">
                      <a:solidFill>
                        <a:schemeClr val="tx1"/>
                      </a:solidFill>
                      <a:latin typeface="Bahnschrift SemiLight SemiConde" panose="020B0502040204020203" pitchFamily="34" charset="0"/>
                    </a:rPr>
                    <a:t>To</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increase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brand</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awareness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of</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company</a:t>
                  </a:r>
                  <a:r>
                    <a:rPr lang="es-ES" sz="1200" dirty="0">
                      <a:solidFill>
                        <a:schemeClr val="tx1"/>
                      </a:solidFill>
                      <a:latin typeface="Bahnschrift SemiLight SemiConde" panose="020B0502040204020203" pitchFamily="34" charset="0"/>
                    </a:rPr>
                    <a:t> Sula </a:t>
                  </a:r>
                  <a:r>
                    <a:rPr lang="es-ES" sz="1200" dirty="0" err="1">
                      <a:solidFill>
                        <a:schemeClr val="tx1"/>
                      </a:solidFill>
                      <a:latin typeface="Bahnschrift SemiLight SemiConde" panose="020B0502040204020203" pitchFamily="34" charset="0"/>
                    </a:rPr>
                    <a:t>Vineyards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should</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make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strategic</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moves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to</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increase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visibility</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of</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brand</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For</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instance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company</a:t>
                  </a:r>
                  <a:r>
                    <a:rPr lang="es-ES" sz="1200" dirty="0">
                      <a:solidFill>
                        <a:schemeClr val="tx1"/>
                      </a:solidFill>
                      <a:latin typeface="Bahnschrift SemiLight SemiConde" panose="020B0502040204020203" pitchFamily="34" charset="0"/>
                    </a:rPr>
                    <a:t> can </a:t>
                  </a:r>
                  <a:r>
                    <a:rPr lang="es-ES" sz="1200" dirty="0" err="1">
                      <a:solidFill>
                        <a:schemeClr val="tx1"/>
                      </a:solidFill>
                      <a:latin typeface="Bahnschrift SemiLight SemiConde" panose="020B0502040204020203" pitchFamily="34" charset="0"/>
                    </a:rPr>
                    <a:t>establish</a:t>
                  </a:r>
                  <a:r>
                    <a:rPr lang="es-ES" sz="1200" dirty="0">
                      <a:solidFill>
                        <a:schemeClr val="tx1"/>
                      </a:solidFill>
                      <a:latin typeface="Bahnschrift SemiLight SemiConde" panose="020B0502040204020203" pitchFamily="34" charset="0"/>
                    </a:rPr>
                    <a:t> formal </a:t>
                  </a:r>
                  <a:r>
                    <a:rPr lang="es-ES" sz="1200" dirty="0" err="1">
                      <a:solidFill>
                        <a:schemeClr val="tx1"/>
                      </a:solidFill>
                      <a:latin typeface="Bahnschrift SemiLight SemiConde" panose="020B0502040204020203" pitchFamily="34" charset="0"/>
                    </a:rPr>
                    <a:t>alliances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with</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airlines</a:t>
                  </a:r>
                  <a:r>
                    <a:rPr lang="es-ES" sz="1200" dirty="0">
                      <a:solidFill>
                        <a:schemeClr val="tx1"/>
                      </a:solidFill>
                      <a:latin typeface="Bahnschrift SemiLight SemiConde" panose="020B0502040204020203" pitchFamily="34" charset="0"/>
                    </a:rPr>
                    <a:t>, hotel </a:t>
                  </a:r>
                  <a:r>
                    <a:rPr lang="es-ES" sz="1200" dirty="0" err="1">
                      <a:solidFill>
                        <a:schemeClr val="tx1"/>
                      </a:solidFill>
                      <a:latin typeface="Bahnschrift SemiLight SemiConde" panose="020B0502040204020203" pitchFamily="34" charset="0"/>
                    </a:rPr>
                    <a:t>franchises</a:t>
                  </a:r>
                  <a:r>
                    <a:rPr lang="es-ES" sz="1200" dirty="0">
                      <a:solidFill>
                        <a:schemeClr val="tx1"/>
                      </a:solidFill>
                      <a:latin typeface="Bahnschrift SemiLight SemiConde" panose="020B0502040204020203" pitchFamily="34" charset="0"/>
                    </a:rPr>
                    <a:t> and </a:t>
                  </a:r>
                  <a:r>
                    <a:rPr lang="es-ES" sz="1200" dirty="0" err="1">
                      <a:solidFill>
                        <a:schemeClr val="tx1"/>
                      </a:solidFill>
                      <a:latin typeface="Bahnschrift SemiLight SemiConde" panose="020B0502040204020203" pitchFamily="34" charset="0"/>
                    </a:rPr>
                    <a:t>events</a:t>
                  </a:r>
                  <a:r>
                    <a:rPr lang="es-ES" sz="1200" dirty="0">
                      <a:solidFill>
                        <a:schemeClr val="tx1"/>
                      </a:solidFill>
                      <a:latin typeface="Bahnschrift SemiLight SemiConde" panose="020B0502040204020203" pitchFamily="34" charset="0"/>
                    </a:rPr>
                    <a:t> so </a:t>
                  </a:r>
                  <a:r>
                    <a:rPr lang="es-ES" sz="1200" dirty="0" err="1">
                      <a:solidFill>
                        <a:schemeClr val="tx1"/>
                      </a:solidFill>
                      <a:latin typeface="Bahnschrift SemiLight SemiConde" panose="020B0502040204020203" pitchFamily="34" charset="0"/>
                    </a:rPr>
                    <a:t>that</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both</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tourists</a:t>
                  </a:r>
                  <a:r>
                    <a:rPr lang="es-ES" sz="1200" dirty="0">
                      <a:solidFill>
                        <a:schemeClr val="tx1"/>
                      </a:solidFill>
                      <a:latin typeface="Bahnschrift SemiLight SemiConde" panose="020B0502040204020203" pitchFamily="34" charset="0"/>
                    </a:rPr>
                    <a:t> and </a:t>
                  </a:r>
                  <a:r>
                    <a:rPr lang="es-ES" sz="1200" dirty="0" err="1">
                      <a:solidFill>
                        <a:schemeClr val="tx1"/>
                      </a:solidFill>
                      <a:latin typeface="Bahnschrift SemiLight SemiConde" panose="020B0502040204020203" pitchFamily="34" charset="0"/>
                    </a:rPr>
                    <a:t>locals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become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aware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of</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product</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Also</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company</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could</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enter</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competitions</a:t>
                  </a:r>
                  <a:r>
                    <a:rPr lang="es-ES" sz="1200" dirty="0">
                      <a:solidFill>
                        <a:schemeClr val="tx1"/>
                      </a:solidFill>
                      <a:latin typeface="Bahnschrift SemiLight SemiConde" panose="020B0502040204020203" pitchFamily="34" charset="0"/>
                    </a:rPr>
                    <a:t> and </a:t>
                  </a:r>
                  <a:endParaRPr lang="en-US" sz="1200" dirty="0">
                    <a:solidFill>
                      <a:schemeClr val="tx1"/>
                    </a:solidFill>
                    <a:latin typeface="Bahnschrift SemiLight SemiConde" panose="020B0502040204020203" pitchFamily="34" charset="0"/>
                  </a:endParaRPr>
                </a:p>
              </p:txBody>
            </p:sp>
          </p:grpSp>
          <p:sp>
            <p:nvSpPr>
              <p:cNvPr id="11" name="TextBox 10">
                <a:extLst>
                  <a:ext uri="{FF2B5EF4-FFF2-40B4-BE49-F238E27FC236}">
                    <a16:creationId xmlns:a16="http://schemas.microsoft.com/office/drawing/2014/main" id="{96A9B8E3-9D9C-2662-DFD6-EEF0D6A3732F}"/>
                  </a:ext>
                </a:extLst>
              </p:cNvPr>
              <p:cNvSpPr txBox="1"/>
              <p:nvPr/>
            </p:nvSpPr>
            <p:spPr>
              <a:xfrm>
                <a:off x="490293" y="3866114"/>
                <a:ext cx="1803438" cy="523220"/>
              </a:xfrm>
              <a:prstGeom prst="rect">
                <a:avLst/>
              </a:prstGeom>
              <a:noFill/>
            </p:spPr>
            <p:txBody>
              <a:bodyPr wrap="square" rtlCol="0">
                <a:spAutoFit/>
              </a:bodyPr>
              <a:lstStyle/>
              <a:p>
                <a:r>
                  <a:rPr lang="en-US" sz="1400" dirty="0">
                    <a:latin typeface="Bahnschrift" panose="020B0502040204020203" pitchFamily="34" charset="0"/>
                  </a:rPr>
                  <a:t>Cultural barriers to sell the product.</a:t>
                </a:r>
              </a:p>
            </p:txBody>
          </p:sp>
          <p:sp>
            <p:nvSpPr>
              <p:cNvPr id="12" name="TextBox 11">
                <a:extLst>
                  <a:ext uri="{FF2B5EF4-FFF2-40B4-BE49-F238E27FC236}">
                    <a16:creationId xmlns:a16="http://schemas.microsoft.com/office/drawing/2014/main" id="{F4AAB91F-D9BA-6A31-13C5-3D6A6D5B41C2}"/>
                  </a:ext>
                </a:extLst>
              </p:cNvPr>
              <p:cNvSpPr txBox="1"/>
              <p:nvPr/>
            </p:nvSpPr>
            <p:spPr>
              <a:xfrm>
                <a:off x="2799485" y="3866114"/>
                <a:ext cx="2069809" cy="523220"/>
              </a:xfrm>
              <a:prstGeom prst="rect">
                <a:avLst/>
              </a:prstGeom>
              <a:noFill/>
            </p:spPr>
            <p:txBody>
              <a:bodyPr wrap="square" rtlCol="0">
                <a:spAutoFit/>
              </a:bodyPr>
              <a:lstStyle/>
              <a:p>
                <a:r>
                  <a:rPr lang="es-ES" sz="1400" dirty="0" err="1">
                    <a:latin typeface="Bahnschrift" panose="020B0502040204020203" pitchFamily="34" charset="0"/>
                  </a:rPr>
                  <a:t>Stiff</a:t>
                </a:r>
                <a:r>
                  <a:rPr lang="es-ES" sz="1400" dirty="0">
                    <a:latin typeface="Bahnschrift" panose="020B0502040204020203" pitchFamily="34" charset="0"/>
                  </a:rPr>
                  <a:t> </a:t>
                </a:r>
                <a:r>
                  <a:rPr lang="es-ES" sz="1400" dirty="0" err="1">
                    <a:latin typeface="Bahnschrift" panose="020B0502040204020203" pitchFamily="34" charset="0"/>
                  </a:rPr>
                  <a:t>regulations</a:t>
                </a:r>
                <a:r>
                  <a:rPr lang="es-ES" sz="1400" dirty="0">
                    <a:latin typeface="Bahnschrift" panose="020B0502040204020203" pitchFamily="34" charset="0"/>
                  </a:rPr>
                  <a:t> and </a:t>
                </a:r>
                <a:r>
                  <a:rPr lang="es-ES" sz="1400" dirty="0" err="1">
                    <a:latin typeface="Bahnschrift" panose="020B0502040204020203" pitchFamily="34" charset="0"/>
                  </a:rPr>
                  <a:t>high</a:t>
                </a:r>
                <a:r>
                  <a:rPr lang="es-ES" sz="1400" dirty="0">
                    <a:latin typeface="Bahnschrift" panose="020B0502040204020203" pitchFamily="34" charset="0"/>
                  </a:rPr>
                  <a:t> </a:t>
                </a:r>
                <a:r>
                  <a:rPr lang="es-ES" sz="1400" dirty="0" err="1">
                    <a:latin typeface="Bahnschrift" panose="020B0502040204020203" pitchFamily="34" charset="0"/>
                  </a:rPr>
                  <a:t>taxes</a:t>
                </a:r>
                <a:r>
                  <a:rPr lang="es-ES" sz="1400" dirty="0">
                    <a:latin typeface="Bahnschrift" panose="020B0502040204020203" pitchFamily="34" charset="0"/>
                  </a:rPr>
                  <a:t>.</a:t>
                </a:r>
                <a:endParaRPr lang="en-US" sz="1400" dirty="0">
                  <a:latin typeface="Bahnschrift" panose="020B0502040204020203" pitchFamily="34" charset="0"/>
                </a:endParaRPr>
              </a:p>
            </p:txBody>
          </p:sp>
          <p:sp>
            <p:nvSpPr>
              <p:cNvPr id="13" name="TextBox 12">
                <a:extLst>
                  <a:ext uri="{FF2B5EF4-FFF2-40B4-BE49-F238E27FC236}">
                    <a16:creationId xmlns:a16="http://schemas.microsoft.com/office/drawing/2014/main" id="{549E2922-96B4-7582-618E-62F43EA02595}"/>
                  </a:ext>
                </a:extLst>
              </p:cNvPr>
              <p:cNvSpPr txBox="1"/>
              <p:nvPr/>
            </p:nvSpPr>
            <p:spPr>
              <a:xfrm>
                <a:off x="5213333" y="3900577"/>
                <a:ext cx="2038775" cy="492443"/>
              </a:xfrm>
              <a:prstGeom prst="rect">
                <a:avLst/>
              </a:prstGeom>
              <a:noFill/>
            </p:spPr>
            <p:txBody>
              <a:bodyPr wrap="square" rtlCol="0">
                <a:spAutoFit/>
              </a:bodyPr>
              <a:lstStyle/>
              <a:p>
                <a:r>
                  <a:rPr lang="es-ES" sz="1300" dirty="0" err="1">
                    <a:latin typeface="Bahnschrift" panose="020B0502040204020203" pitchFamily="34" charset="0"/>
                  </a:rPr>
                  <a:t>Difficulty</a:t>
                </a:r>
                <a:r>
                  <a:rPr lang="es-ES" sz="1300" dirty="0">
                    <a:latin typeface="Bahnschrift" panose="020B0502040204020203" pitchFamily="34" charset="0"/>
                  </a:rPr>
                  <a:t> </a:t>
                </a:r>
                <a:r>
                  <a:rPr lang="es-ES" sz="1300" dirty="0" err="1">
                    <a:latin typeface="Bahnschrift" panose="020B0502040204020203" pitchFamily="34" charset="0"/>
                  </a:rPr>
                  <a:t>to</a:t>
                </a:r>
                <a:r>
                  <a:rPr lang="es-ES" sz="1300" dirty="0">
                    <a:latin typeface="Bahnschrift" panose="020B0502040204020203" pitchFamily="34" charset="0"/>
                  </a:rPr>
                  <a:t> </a:t>
                </a:r>
                <a:r>
                  <a:rPr lang="es-ES" sz="1300" dirty="0" err="1">
                    <a:latin typeface="Bahnschrift" panose="020B0502040204020203" pitchFamily="34" charset="0"/>
                  </a:rPr>
                  <a:t>valuate</a:t>
                </a:r>
                <a:r>
                  <a:rPr lang="es-ES" sz="1300" dirty="0">
                    <a:latin typeface="Bahnschrift" panose="020B0502040204020203" pitchFamily="34" charset="0"/>
                  </a:rPr>
                  <a:t> </a:t>
                </a:r>
                <a:r>
                  <a:rPr lang="es-ES" sz="1300" dirty="0" err="1">
                    <a:latin typeface="Bahnschrift" panose="020B0502040204020203" pitchFamily="34" charset="0"/>
                  </a:rPr>
                  <a:t>the</a:t>
                </a:r>
                <a:r>
                  <a:rPr lang="es-ES" sz="1300" dirty="0">
                    <a:latin typeface="Bahnschrift" panose="020B0502040204020203" pitchFamily="34" charset="0"/>
                  </a:rPr>
                  <a:t> </a:t>
                </a:r>
                <a:r>
                  <a:rPr lang="es-ES" sz="1300" dirty="0" err="1">
                    <a:latin typeface="Bahnschrift" panose="020B0502040204020203" pitchFamily="34" charset="0"/>
                  </a:rPr>
                  <a:t>company</a:t>
                </a:r>
                <a:endParaRPr lang="en-US" sz="1300" dirty="0">
                  <a:latin typeface="Bahnschrift" panose="020B0502040204020203" pitchFamily="34" charset="0"/>
                </a:endParaRPr>
              </a:p>
            </p:txBody>
          </p:sp>
          <p:sp>
            <p:nvSpPr>
              <p:cNvPr id="14" name="TextBox 13">
                <a:extLst>
                  <a:ext uri="{FF2B5EF4-FFF2-40B4-BE49-F238E27FC236}">
                    <a16:creationId xmlns:a16="http://schemas.microsoft.com/office/drawing/2014/main" id="{F84881F8-6528-A359-1115-01EB1B33A0DD}"/>
                  </a:ext>
                </a:extLst>
              </p:cNvPr>
              <p:cNvSpPr txBox="1"/>
              <p:nvPr/>
            </p:nvSpPr>
            <p:spPr>
              <a:xfrm>
                <a:off x="7764351" y="3881502"/>
                <a:ext cx="1979746" cy="492443"/>
              </a:xfrm>
              <a:prstGeom prst="rect">
                <a:avLst/>
              </a:prstGeom>
              <a:noFill/>
            </p:spPr>
            <p:txBody>
              <a:bodyPr wrap="square">
                <a:spAutoFit/>
              </a:bodyPr>
              <a:lstStyle/>
              <a:p>
                <a:r>
                  <a:rPr lang="es-ES" sz="1300" dirty="0">
                    <a:latin typeface="Bahnschrift" panose="020B0502040204020203" pitchFamily="34" charset="0"/>
                  </a:rPr>
                  <a:t>Low </a:t>
                </a:r>
                <a:r>
                  <a:rPr lang="es-ES" sz="1300" dirty="0" err="1">
                    <a:latin typeface="Bahnschrift" panose="020B0502040204020203" pitchFamily="34" charset="0"/>
                  </a:rPr>
                  <a:t>brand</a:t>
                </a:r>
                <a:r>
                  <a:rPr lang="es-ES" sz="1300" dirty="0">
                    <a:latin typeface="Bahnschrift" panose="020B0502040204020203" pitchFamily="34" charset="0"/>
                  </a:rPr>
                  <a:t> </a:t>
                </a:r>
                <a:r>
                  <a:rPr lang="es-ES" sz="1300" dirty="0" err="1">
                    <a:latin typeface="Bahnschrift" panose="020B0502040204020203" pitchFamily="34" charset="0"/>
                  </a:rPr>
                  <a:t>awareness</a:t>
                </a:r>
                <a:r>
                  <a:rPr lang="es-ES" sz="1300" dirty="0">
                    <a:latin typeface="Bahnschrift" panose="020B0502040204020203" pitchFamily="34" charset="0"/>
                  </a:rPr>
                  <a:t> and </a:t>
                </a:r>
                <a:r>
                  <a:rPr lang="es-ES" sz="1300" dirty="0" err="1">
                    <a:latin typeface="Bahnschrift" panose="020B0502040204020203" pitchFamily="34" charset="0"/>
                  </a:rPr>
                  <a:t>prestige</a:t>
                </a:r>
                <a:endParaRPr lang="en-US" sz="1300" dirty="0">
                  <a:latin typeface="Bahnschrift" panose="020B0502040204020203" pitchFamily="34" charset="0"/>
                </a:endParaRPr>
              </a:p>
            </p:txBody>
          </p:sp>
        </p:grpSp>
      </p:grpSp>
      <p:pic>
        <p:nvPicPr>
          <p:cNvPr id="24" name="Graphic 23" descr="Full Brick Wall outline">
            <a:extLst>
              <a:ext uri="{FF2B5EF4-FFF2-40B4-BE49-F238E27FC236}">
                <a16:creationId xmlns:a16="http://schemas.microsoft.com/office/drawing/2014/main" id="{DEAD6C39-92F5-88F9-A984-15124466C6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0958" y="1045914"/>
            <a:ext cx="503349" cy="503349"/>
          </a:xfrm>
          <a:prstGeom prst="rect">
            <a:avLst/>
          </a:prstGeom>
        </p:spPr>
      </p:pic>
      <p:pic>
        <p:nvPicPr>
          <p:cNvPr id="26" name="Graphic 25" descr="Register outline">
            <a:extLst>
              <a:ext uri="{FF2B5EF4-FFF2-40B4-BE49-F238E27FC236}">
                <a16:creationId xmlns:a16="http://schemas.microsoft.com/office/drawing/2014/main" id="{899BDC2D-D1BB-F62F-0DDF-0106FED099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51442" y="942555"/>
            <a:ext cx="536713" cy="536713"/>
          </a:xfrm>
          <a:prstGeom prst="rect">
            <a:avLst/>
          </a:prstGeom>
        </p:spPr>
      </p:pic>
      <p:pic>
        <p:nvPicPr>
          <p:cNvPr id="28" name="Graphic 27" descr="Diamond outline">
            <a:extLst>
              <a:ext uri="{FF2B5EF4-FFF2-40B4-BE49-F238E27FC236}">
                <a16:creationId xmlns:a16="http://schemas.microsoft.com/office/drawing/2014/main" id="{67FF9CCB-DEA1-8295-9631-B2D6EC1988F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97859" y="942555"/>
            <a:ext cx="526774" cy="526774"/>
          </a:xfrm>
          <a:prstGeom prst="rect">
            <a:avLst/>
          </a:prstGeom>
        </p:spPr>
      </p:pic>
      <p:pic>
        <p:nvPicPr>
          <p:cNvPr id="30" name="Graphic 29" descr="Question mark outline">
            <a:extLst>
              <a:ext uri="{FF2B5EF4-FFF2-40B4-BE49-F238E27FC236}">
                <a16:creationId xmlns:a16="http://schemas.microsoft.com/office/drawing/2014/main" id="{44826BE3-D0CB-21E3-A5B0-371723F833E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527844" y="986286"/>
            <a:ext cx="576470" cy="576470"/>
          </a:xfrm>
          <a:prstGeom prst="rect">
            <a:avLst/>
          </a:prstGeom>
        </p:spPr>
      </p:pic>
      <p:sp>
        <p:nvSpPr>
          <p:cNvPr id="6" name="TextBox 5">
            <a:extLst>
              <a:ext uri="{FF2B5EF4-FFF2-40B4-BE49-F238E27FC236}">
                <a16:creationId xmlns:a16="http://schemas.microsoft.com/office/drawing/2014/main" id="{F0BB6600-C6E9-403F-9EE1-02380DFE5F19}"/>
              </a:ext>
            </a:extLst>
          </p:cNvPr>
          <p:cNvSpPr txBox="1"/>
          <p:nvPr/>
        </p:nvSpPr>
        <p:spPr>
          <a:xfrm>
            <a:off x="3936031" y="5171155"/>
            <a:ext cx="2291438" cy="661750"/>
          </a:xfrm>
          <a:prstGeom prst="rect">
            <a:avLst/>
          </a:prstGeom>
          <a:solidFill>
            <a:srgbClr val="FFC000"/>
          </a:solidFill>
          <a:ln>
            <a:solidFill>
              <a:schemeClr val="tx1"/>
            </a:solidFill>
          </a:ln>
        </p:spPr>
        <p:txBody>
          <a:bodyPr wrap="square" rtlCol="0">
            <a:spAutoFit/>
          </a:bodyPr>
          <a:lstStyle/>
          <a:p>
            <a:r>
              <a:rPr lang="es-ES" sz="1200" dirty="0">
                <a:latin typeface="Bahnschrift SemiLight SemiConde" panose="020B0502040204020203" pitchFamily="34" charset="0"/>
              </a:rPr>
              <a:t>In </a:t>
            </a:r>
            <a:r>
              <a:rPr lang="es-ES" sz="1200" dirty="0" err="1">
                <a:latin typeface="Bahnschrift SemiLight SemiConde" panose="020B0502040204020203" pitchFamily="34" charset="0"/>
              </a:rPr>
              <a:t>order</a:t>
            </a:r>
            <a:r>
              <a:rPr lang="es-ES" sz="1200" dirty="0">
                <a:latin typeface="Bahnschrift SemiLight SemiConde" panose="020B0502040204020203" pitchFamily="34" charset="0"/>
              </a:rPr>
              <a:t> </a:t>
            </a:r>
            <a:r>
              <a:rPr lang="es-ES" sz="1200" dirty="0" err="1">
                <a:latin typeface="Bahnschrift SemiLight SemiConde" panose="020B0502040204020203" pitchFamily="34" charset="0"/>
              </a:rPr>
              <a:t>to</a:t>
            </a:r>
            <a:r>
              <a:rPr lang="es-ES" sz="1200" dirty="0">
                <a:latin typeface="Bahnschrift SemiLight SemiConde" panose="020B0502040204020203" pitchFamily="34" charset="0"/>
              </a:rPr>
              <a:t> </a:t>
            </a:r>
            <a:r>
              <a:rPr lang="es-ES" sz="1200" dirty="0" err="1">
                <a:latin typeface="Bahnschrift SemiLight SemiConde" panose="020B0502040204020203" pitchFamily="34" charset="0"/>
              </a:rPr>
              <a:t>assess</a:t>
            </a:r>
            <a:r>
              <a:rPr lang="es-ES" sz="1200" dirty="0">
                <a:latin typeface="Bahnschrift SemiLight SemiConde" panose="020B0502040204020203" pitchFamily="34" charset="0"/>
              </a:rPr>
              <a:t> </a:t>
            </a:r>
            <a:r>
              <a:rPr lang="es-ES" sz="1200" dirty="0" err="1">
                <a:latin typeface="Bahnschrift SemiLight SemiConde" panose="020B0502040204020203" pitchFamily="34" charset="0"/>
              </a:rPr>
              <a:t>this</a:t>
            </a:r>
            <a:r>
              <a:rPr lang="es-ES" sz="1200" dirty="0">
                <a:latin typeface="Bahnschrift SemiLight SemiConde" panose="020B0502040204020203" pitchFamily="34" charset="0"/>
              </a:rPr>
              <a:t> </a:t>
            </a:r>
            <a:r>
              <a:rPr lang="es-ES" sz="1200" dirty="0" err="1">
                <a:latin typeface="Bahnschrift SemiLight SemiConde" panose="020B0502040204020203" pitchFamily="34" charset="0"/>
              </a:rPr>
              <a:t>risk</a:t>
            </a:r>
            <a:r>
              <a:rPr lang="es-ES" sz="1200" dirty="0">
                <a:latin typeface="Bahnschrift SemiLight SemiConde" panose="020B0502040204020203" pitchFamily="34" charset="0"/>
              </a:rPr>
              <a:t>, </a:t>
            </a:r>
            <a:r>
              <a:rPr lang="es-ES" sz="1200" dirty="0" err="1">
                <a:latin typeface="Bahnschrift SemiLight SemiConde" panose="020B0502040204020203" pitchFamily="34" charset="0"/>
              </a:rPr>
              <a:t>the</a:t>
            </a:r>
            <a:r>
              <a:rPr lang="es-ES" sz="1200" dirty="0">
                <a:latin typeface="Bahnschrift SemiLight SemiConde" panose="020B0502040204020203" pitchFamily="34" charset="0"/>
              </a:rPr>
              <a:t> </a:t>
            </a:r>
            <a:r>
              <a:rPr lang="es-ES" sz="1200" dirty="0" err="1">
                <a:latin typeface="Bahnschrift SemiLight SemiConde" panose="020B0502040204020203" pitchFamily="34" charset="0"/>
              </a:rPr>
              <a:t>company</a:t>
            </a:r>
            <a:r>
              <a:rPr lang="es-ES" sz="1200" dirty="0">
                <a:latin typeface="Bahnschrift SemiLight SemiConde" panose="020B0502040204020203" pitchFamily="34" charset="0"/>
              </a:rPr>
              <a:t> </a:t>
            </a:r>
            <a:r>
              <a:rPr lang="es-ES" sz="1200" dirty="0" err="1">
                <a:latin typeface="Bahnschrift SemiLight SemiConde" panose="020B0502040204020203" pitchFamily="34" charset="0"/>
              </a:rPr>
              <a:t>should</a:t>
            </a:r>
            <a:r>
              <a:rPr lang="es-ES" sz="1200" dirty="0">
                <a:latin typeface="Bahnschrift SemiLight SemiConde" panose="020B0502040204020203" pitchFamily="34" charset="0"/>
              </a:rPr>
              <a:t> </a:t>
            </a:r>
            <a:r>
              <a:rPr lang="es-ES" sz="1200" dirty="0" err="1">
                <a:latin typeface="Bahnschrift SemiLight SemiConde" panose="020B0502040204020203" pitchFamily="34" charset="0"/>
              </a:rPr>
              <a:t>conduct</a:t>
            </a:r>
            <a:r>
              <a:rPr lang="es-ES" sz="1200" dirty="0">
                <a:latin typeface="Bahnschrift SemiLight SemiConde" panose="020B0502040204020203" pitchFamily="34" charset="0"/>
              </a:rPr>
              <a:t> a PESTEL </a:t>
            </a:r>
            <a:r>
              <a:rPr lang="es-ES" sz="1200" dirty="0" err="1">
                <a:latin typeface="Bahnschrift SemiLight SemiConde" panose="020B0502040204020203" pitchFamily="34" charset="0"/>
              </a:rPr>
              <a:t>analysis</a:t>
            </a:r>
            <a:r>
              <a:rPr lang="es-ES" sz="1200" dirty="0">
                <a:latin typeface="Bahnschrift SemiLight SemiConde" panose="020B0502040204020203" pitchFamily="34" charset="0"/>
              </a:rPr>
              <a:t>.</a:t>
            </a:r>
            <a:endParaRPr lang="en-US" sz="1200" dirty="0">
              <a:latin typeface="Bahnschrift SemiLight SemiConde" panose="020B0502040204020203" pitchFamily="34" charset="0"/>
            </a:endParaRPr>
          </a:p>
        </p:txBody>
      </p:sp>
      <p:sp>
        <p:nvSpPr>
          <p:cNvPr id="22" name="TextBox 21">
            <a:extLst>
              <a:ext uri="{FF2B5EF4-FFF2-40B4-BE49-F238E27FC236}">
                <a16:creationId xmlns:a16="http://schemas.microsoft.com/office/drawing/2014/main" id="{434A8C6C-C92C-BAFB-1E04-98EA8B9640BB}"/>
              </a:ext>
            </a:extLst>
          </p:cNvPr>
          <p:cNvSpPr txBox="1"/>
          <p:nvPr/>
        </p:nvSpPr>
        <p:spPr>
          <a:xfrm>
            <a:off x="153039" y="4484577"/>
            <a:ext cx="2714125" cy="1384995"/>
          </a:xfrm>
          <a:prstGeom prst="rect">
            <a:avLst/>
          </a:prstGeom>
          <a:solidFill>
            <a:srgbClr val="FFC000"/>
          </a:solidFill>
          <a:ln>
            <a:solidFill>
              <a:schemeClr val="tx1"/>
            </a:solidFill>
          </a:ln>
        </p:spPr>
        <p:txBody>
          <a:bodyPr wrap="square" rtlCol="0">
            <a:spAutoFit/>
          </a:bodyPr>
          <a:lstStyle/>
          <a:p>
            <a:r>
              <a:rPr lang="es-ES" sz="1200" dirty="0" err="1">
                <a:latin typeface="Bahnschrift SemiLight SemiConde" panose="020B0502040204020203" pitchFamily="34" charset="0"/>
              </a:rPr>
              <a:t>According</a:t>
            </a:r>
            <a:r>
              <a:rPr lang="es-ES" sz="1200" dirty="0">
                <a:latin typeface="Bahnschrift SemiLight SemiConde" panose="020B0502040204020203" pitchFamily="34" charset="0"/>
              </a:rPr>
              <a:t> </a:t>
            </a:r>
            <a:r>
              <a:rPr lang="es-ES" sz="1200" dirty="0" err="1">
                <a:latin typeface="Bahnschrift SemiLight SemiConde" panose="020B0502040204020203" pitchFamily="34" charset="0"/>
              </a:rPr>
              <a:t>to</a:t>
            </a:r>
            <a:r>
              <a:rPr lang="es-ES" sz="1200" dirty="0">
                <a:latin typeface="Bahnschrift SemiLight SemiConde" panose="020B0502040204020203" pitchFamily="34" charset="0"/>
              </a:rPr>
              <a:t> </a:t>
            </a:r>
            <a:r>
              <a:rPr lang="es-ES" sz="1200" dirty="0" err="1">
                <a:latin typeface="Bahnschrift SemiLight SemiConde" panose="020B0502040204020203" pitchFamily="34" charset="0"/>
              </a:rPr>
              <a:t>an</a:t>
            </a:r>
            <a:r>
              <a:rPr lang="es-ES" sz="1200" dirty="0">
                <a:latin typeface="Bahnschrift SemiLight SemiConde" panose="020B0502040204020203" pitchFamily="34" charset="0"/>
              </a:rPr>
              <a:t> </a:t>
            </a:r>
            <a:r>
              <a:rPr lang="es-ES" sz="1200" dirty="0" err="1">
                <a:latin typeface="Bahnschrift SemiLight SemiConde" panose="020B0502040204020203" pitchFamily="34" charset="0"/>
              </a:rPr>
              <a:t>article</a:t>
            </a:r>
            <a:r>
              <a:rPr lang="es-ES" sz="1200" dirty="0">
                <a:latin typeface="Bahnschrift SemiLight SemiConde" panose="020B0502040204020203" pitchFamily="34" charset="0"/>
              </a:rPr>
              <a:t> </a:t>
            </a:r>
            <a:r>
              <a:rPr lang="es-ES" sz="1200" dirty="0" err="1">
                <a:latin typeface="Bahnschrift SemiLight SemiConde" panose="020B0502040204020203" pitchFamily="34" charset="0"/>
              </a:rPr>
              <a:t>by</a:t>
            </a:r>
            <a:r>
              <a:rPr lang="es-ES" sz="1200" dirty="0">
                <a:latin typeface="Bahnschrift SemiLight SemiConde" panose="020B0502040204020203" pitchFamily="34" charset="0"/>
              </a:rPr>
              <a:t> </a:t>
            </a:r>
            <a:r>
              <a:rPr lang="es-ES" sz="1200" dirty="0" err="1">
                <a:latin typeface="Bahnschrift SemiLight SemiConde" panose="020B0502040204020203" pitchFamily="34" charset="0"/>
              </a:rPr>
              <a:t>the</a:t>
            </a:r>
            <a:r>
              <a:rPr lang="es-ES" sz="1200" dirty="0">
                <a:latin typeface="Bahnschrift SemiLight SemiConde" panose="020B0502040204020203" pitchFamily="34" charset="0"/>
              </a:rPr>
              <a:t> London Business </a:t>
            </a:r>
            <a:r>
              <a:rPr lang="es-ES" sz="1200" dirty="0" err="1">
                <a:latin typeface="Bahnschrift SemiLight SemiConde" panose="020B0502040204020203" pitchFamily="34" charset="0"/>
              </a:rPr>
              <a:t>School</a:t>
            </a:r>
            <a:r>
              <a:rPr lang="es-ES" sz="1200" dirty="0">
                <a:latin typeface="Bahnschrift SemiLight SemiConde" panose="020B0502040204020203" pitchFamily="34" charset="0"/>
              </a:rPr>
              <a:t>, Sula </a:t>
            </a:r>
            <a:r>
              <a:rPr lang="es-ES" sz="1200" dirty="0" err="1">
                <a:latin typeface="Bahnschrift SemiLight SemiConde" panose="020B0502040204020203" pitchFamily="34" charset="0"/>
              </a:rPr>
              <a:t>was</a:t>
            </a:r>
            <a:r>
              <a:rPr lang="es-ES" sz="1200" dirty="0">
                <a:latin typeface="Bahnschrift SemiLight SemiConde" panose="020B0502040204020203" pitchFamily="34" charset="0"/>
              </a:rPr>
              <a:t> </a:t>
            </a:r>
            <a:r>
              <a:rPr lang="es-ES" sz="1200" dirty="0" err="1">
                <a:latin typeface="Bahnschrift SemiLight SemiConde" panose="020B0502040204020203" pitchFamily="34" charset="0"/>
              </a:rPr>
              <a:t>able</a:t>
            </a:r>
            <a:r>
              <a:rPr lang="es-ES" sz="1200" dirty="0">
                <a:latin typeface="Bahnschrift SemiLight SemiConde" panose="020B0502040204020203" pitchFamily="34" charset="0"/>
              </a:rPr>
              <a:t> </a:t>
            </a:r>
            <a:r>
              <a:rPr lang="es-ES" sz="1200" dirty="0" err="1">
                <a:latin typeface="Bahnschrift SemiLight SemiConde" panose="020B0502040204020203" pitchFamily="34" charset="0"/>
              </a:rPr>
              <a:t>to</a:t>
            </a:r>
            <a:r>
              <a:rPr lang="es-ES" sz="1200" dirty="0">
                <a:latin typeface="Bahnschrift SemiLight SemiConde" panose="020B0502040204020203" pitchFamily="34" charset="0"/>
              </a:rPr>
              <a:t> </a:t>
            </a:r>
            <a:r>
              <a:rPr lang="es-ES" sz="1200" dirty="0" err="1">
                <a:latin typeface="Bahnschrift SemiLight SemiConde" panose="020B0502040204020203" pitchFamily="34" charset="0"/>
              </a:rPr>
              <a:t>mitigate</a:t>
            </a:r>
            <a:r>
              <a:rPr lang="es-ES" sz="1200" dirty="0">
                <a:latin typeface="Bahnschrift SemiLight SemiConde" panose="020B0502040204020203" pitchFamily="34" charset="0"/>
              </a:rPr>
              <a:t> </a:t>
            </a:r>
            <a:r>
              <a:rPr lang="es-ES" sz="1200" dirty="0" err="1">
                <a:latin typeface="Bahnschrift SemiLight SemiConde" panose="020B0502040204020203" pitchFamily="34" charset="0"/>
              </a:rPr>
              <a:t>the</a:t>
            </a:r>
            <a:r>
              <a:rPr lang="es-ES" sz="1200" dirty="0">
                <a:latin typeface="Bahnschrift SemiLight SemiConde" panose="020B0502040204020203" pitchFamily="34" charset="0"/>
              </a:rPr>
              <a:t> </a:t>
            </a:r>
            <a:r>
              <a:rPr lang="es-ES" sz="1200" dirty="0" err="1">
                <a:latin typeface="Bahnschrift SemiLight SemiConde" panose="020B0502040204020203" pitchFamily="34" charset="0"/>
              </a:rPr>
              <a:t>decrease</a:t>
            </a:r>
            <a:r>
              <a:rPr lang="es-ES" sz="1200" dirty="0">
                <a:latin typeface="Bahnschrift SemiLight SemiConde" panose="020B0502040204020203" pitchFamily="34" charset="0"/>
              </a:rPr>
              <a:t> in sales </a:t>
            </a:r>
            <a:r>
              <a:rPr lang="es-ES" sz="1200" dirty="0" err="1">
                <a:latin typeface="Bahnschrift SemiLight SemiConde" panose="020B0502040204020203" pitchFamily="34" charset="0"/>
              </a:rPr>
              <a:t>from</a:t>
            </a:r>
            <a:r>
              <a:rPr lang="es-ES" sz="1200" dirty="0">
                <a:latin typeface="Bahnschrift SemiLight SemiConde" panose="020B0502040204020203" pitchFamily="34" charset="0"/>
              </a:rPr>
              <a:t> </a:t>
            </a:r>
            <a:r>
              <a:rPr lang="es-ES" sz="1200" dirty="0" err="1">
                <a:latin typeface="Bahnschrift SemiLight SemiConde" panose="020B0502040204020203" pitchFamily="34" charset="0"/>
              </a:rPr>
              <a:t>tourism</a:t>
            </a:r>
            <a:r>
              <a:rPr lang="es-ES" sz="1200" dirty="0">
                <a:latin typeface="Bahnschrift SemiLight SemiConde" panose="020B0502040204020203" pitchFamily="34" charset="0"/>
              </a:rPr>
              <a:t> after a </a:t>
            </a:r>
            <a:r>
              <a:rPr lang="es-ES" sz="1200" dirty="0" err="1">
                <a:latin typeface="Bahnschrift SemiLight SemiConde" panose="020B0502040204020203" pitchFamily="34" charset="0"/>
              </a:rPr>
              <a:t>terroist</a:t>
            </a:r>
            <a:r>
              <a:rPr lang="es-ES" sz="1200" dirty="0">
                <a:latin typeface="Bahnschrift SemiLight SemiConde" panose="020B0502040204020203" pitchFamily="34" charset="0"/>
              </a:rPr>
              <a:t> </a:t>
            </a:r>
            <a:r>
              <a:rPr lang="es-ES" sz="1200" dirty="0" err="1">
                <a:latin typeface="Bahnschrift SemiLight SemiConde" panose="020B0502040204020203" pitchFamily="34" charset="0"/>
              </a:rPr>
              <a:t>attack</a:t>
            </a:r>
            <a:r>
              <a:rPr lang="es-ES" sz="1200" dirty="0">
                <a:latin typeface="Bahnschrift SemiLight SemiConde" panose="020B0502040204020203" pitchFamily="34" charset="0"/>
              </a:rPr>
              <a:t> in 2008, </a:t>
            </a:r>
            <a:r>
              <a:rPr lang="es-ES" sz="1200" dirty="0" err="1">
                <a:latin typeface="Bahnschrift SemiLight SemiConde" panose="020B0502040204020203" pitchFamily="34" charset="0"/>
              </a:rPr>
              <a:t>by</a:t>
            </a:r>
            <a:r>
              <a:rPr lang="es-ES" sz="1200" dirty="0">
                <a:latin typeface="Bahnschrift SemiLight SemiConde" panose="020B0502040204020203" pitchFamily="34" charset="0"/>
              </a:rPr>
              <a:t> </a:t>
            </a:r>
            <a:r>
              <a:rPr lang="es-ES" sz="1200" dirty="0" err="1">
                <a:latin typeface="Bahnschrift SemiLight SemiConde" panose="020B0502040204020203" pitchFamily="34" charset="0"/>
              </a:rPr>
              <a:t>creating</a:t>
            </a:r>
            <a:r>
              <a:rPr lang="es-ES" sz="1200" dirty="0">
                <a:latin typeface="Bahnschrift SemiLight SemiConde" panose="020B0502040204020203" pitchFamily="34" charset="0"/>
              </a:rPr>
              <a:t> a more </a:t>
            </a:r>
            <a:r>
              <a:rPr lang="es-ES" sz="1200" dirty="0" err="1">
                <a:latin typeface="Bahnschrift SemiLight SemiConde" panose="020B0502040204020203" pitchFamily="34" charset="0"/>
              </a:rPr>
              <a:t>affordable</a:t>
            </a:r>
            <a:r>
              <a:rPr lang="es-ES" sz="1200" dirty="0">
                <a:latin typeface="Bahnschrift SemiLight SemiConde" panose="020B0502040204020203" pitchFamily="34" charset="0"/>
              </a:rPr>
              <a:t> line </a:t>
            </a:r>
            <a:r>
              <a:rPr lang="es-ES" sz="1200" dirty="0" err="1">
                <a:latin typeface="Bahnschrift SemiLight SemiConde" panose="020B0502040204020203" pitchFamily="34" charset="0"/>
              </a:rPr>
              <a:t>of</a:t>
            </a:r>
            <a:r>
              <a:rPr lang="es-ES" sz="1200" dirty="0">
                <a:latin typeface="Bahnschrift SemiLight SemiConde" panose="020B0502040204020203" pitchFamily="34" charset="0"/>
              </a:rPr>
              <a:t> </a:t>
            </a:r>
            <a:r>
              <a:rPr lang="es-ES" sz="1200" dirty="0" err="1">
                <a:latin typeface="Bahnschrift SemiLight SemiConde" panose="020B0502040204020203" pitchFamily="34" charset="0"/>
              </a:rPr>
              <a:t>wines</a:t>
            </a:r>
            <a:r>
              <a:rPr lang="es-ES" sz="1200" dirty="0">
                <a:latin typeface="Bahnschrift SemiLight SemiConde" panose="020B0502040204020203" pitchFamily="34" charset="0"/>
              </a:rPr>
              <a:t> </a:t>
            </a:r>
            <a:r>
              <a:rPr lang="es-ES" sz="1200" dirty="0" err="1">
                <a:latin typeface="Bahnschrift SemiLight SemiConde" panose="020B0502040204020203" pitchFamily="34" charset="0"/>
              </a:rPr>
              <a:t>that</a:t>
            </a:r>
            <a:r>
              <a:rPr lang="es-ES" sz="1200" dirty="0">
                <a:latin typeface="Bahnschrift SemiLight SemiConde" panose="020B0502040204020203" pitchFamily="34" charset="0"/>
              </a:rPr>
              <a:t> </a:t>
            </a:r>
            <a:r>
              <a:rPr lang="es-ES" sz="1200" dirty="0" err="1">
                <a:latin typeface="Bahnschrift SemiLight SemiConde" panose="020B0502040204020203" pitchFamily="34" charset="0"/>
              </a:rPr>
              <a:t>could</a:t>
            </a:r>
            <a:r>
              <a:rPr lang="es-ES" sz="1200" dirty="0">
                <a:latin typeface="Bahnschrift SemiLight SemiConde" panose="020B0502040204020203" pitchFamily="34" charset="0"/>
              </a:rPr>
              <a:t> appeal </a:t>
            </a:r>
            <a:r>
              <a:rPr lang="es-ES" sz="1200" dirty="0" err="1">
                <a:latin typeface="Bahnschrift SemiLight SemiConde" panose="020B0502040204020203" pitchFamily="34" charset="0"/>
              </a:rPr>
              <a:t>to</a:t>
            </a:r>
            <a:r>
              <a:rPr lang="es-ES" sz="1200" dirty="0">
                <a:latin typeface="Bahnschrift SemiLight SemiConde" panose="020B0502040204020203" pitchFamily="34" charset="0"/>
              </a:rPr>
              <a:t> a </a:t>
            </a:r>
            <a:r>
              <a:rPr lang="es-ES" sz="1200" dirty="0" err="1">
                <a:latin typeface="Bahnschrift SemiLight SemiConde" panose="020B0502040204020203" pitchFamily="34" charset="0"/>
              </a:rPr>
              <a:t>wider</a:t>
            </a:r>
            <a:r>
              <a:rPr lang="es-ES" sz="1200" dirty="0">
                <a:latin typeface="Bahnschrift SemiLight SemiConde" panose="020B0502040204020203" pitchFamily="34" charset="0"/>
              </a:rPr>
              <a:t> </a:t>
            </a:r>
            <a:r>
              <a:rPr lang="es-ES" sz="1200" dirty="0" err="1">
                <a:latin typeface="Bahnschrift SemiLight SemiConde" panose="020B0502040204020203" pitchFamily="34" charset="0"/>
              </a:rPr>
              <a:t>audience</a:t>
            </a:r>
            <a:r>
              <a:rPr lang="es-ES" sz="1200" dirty="0">
                <a:latin typeface="Bahnschrift SemiLight SemiConde" panose="020B0502040204020203" pitchFamily="34" charset="0"/>
              </a:rPr>
              <a:t>. (</a:t>
            </a:r>
            <a:r>
              <a:rPr lang="es-ES" sz="1200" dirty="0" err="1">
                <a:latin typeface="Bahnschrift SemiLight SemiConde" panose="020B0502040204020203" pitchFamily="34" charset="0"/>
              </a:rPr>
              <a:t>Ramdas</a:t>
            </a:r>
            <a:r>
              <a:rPr lang="es-ES" sz="1200" dirty="0">
                <a:latin typeface="Bahnschrift SemiLight SemiConde" panose="020B0502040204020203" pitchFamily="34" charset="0"/>
              </a:rPr>
              <a:t>)</a:t>
            </a:r>
            <a:endParaRPr lang="en-US" sz="1200" dirty="0">
              <a:latin typeface="Bahnschrift SemiLight SemiConde" panose="020B0502040204020203" pitchFamily="34" charset="0"/>
            </a:endParaRPr>
          </a:p>
        </p:txBody>
      </p:sp>
      <p:grpSp>
        <p:nvGrpSpPr>
          <p:cNvPr id="29" name="Group 28">
            <a:extLst>
              <a:ext uri="{FF2B5EF4-FFF2-40B4-BE49-F238E27FC236}">
                <a16:creationId xmlns:a16="http://schemas.microsoft.com/office/drawing/2014/main" id="{8F2A6F31-616A-EDE1-1C11-0B6FADD22D35}"/>
              </a:ext>
            </a:extLst>
          </p:cNvPr>
          <p:cNvGrpSpPr/>
          <p:nvPr/>
        </p:nvGrpSpPr>
        <p:grpSpPr>
          <a:xfrm>
            <a:off x="786370" y="3499746"/>
            <a:ext cx="607717" cy="828995"/>
            <a:chOff x="786370" y="3499746"/>
            <a:chExt cx="607717" cy="828995"/>
          </a:xfrm>
        </p:grpSpPr>
        <p:sp>
          <p:nvSpPr>
            <p:cNvPr id="23" name="Oval 22">
              <a:extLst>
                <a:ext uri="{FF2B5EF4-FFF2-40B4-BE49-F238E27FC236}">
                  <a16:creationId xmlns:a16="http://schemas.microsoft.com/office/drawing/2014/main" id="{21A2D4B5-8A9B-6939-9807-CBC44A2BE55B}"/>
                </a:ext>
              </a:extLst>
            </p:cNvPr>
            <p:cNvSpPr/>
            <p:nvPr/>
          </p:nvSpPr>
          <p:spPr>
            <a:xfrm>
              <a:off x="1170959" y="3499746"/>
              <a:ext cx="223128" cy="132394"/>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48A1683-C377-B1B2-65D4-56D8B3713E0A}"/>
                </a:ext>
              </a:extLst>
            </p:cNvPr>
            <p:cNvSpPr/>
            <p:nvPr/>
          </p:nvSpPr>
          <p:spPr>
            <a:xfrm>
              <a:off x="992215" y="3787976"/>
              <a:ext cx="244121" cy="131324"/>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D6D1A4B-12FD-5737-4FCE-8695BE090B97}"/>
                </a:ext>
              </a:extLst>
            </p:cNvPr>
            <p:cNvSpPr/>
            <p:nvPr/>
          </p:nvSpPr>
          <p:spPr>
            <a:xfrm>
              <a:off x="786370" y="4087222"/>
              <a:ext cx="309499" cy="24151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FC70A9F9-DAB6-7DB3-5AFF-2765E9C8579B}"/>
              </a:ext>
            </a:extLst>
          </p:cNvPr>
          <p:cNvGrpSpPr/>
          <p:nvPr/>
        </p:nvGrpSpPr>
        <p:grpSpPr>
          <a:xfrm>
            <a:off x="3551442" y="4484577"/>
            <a:ext cx="607717" cy="828995"/>
            <a:chOff x="786370" y="3499746"/>
            <a:chExt cx="607717" cy="828995"/>
          </a:xfrm>
        </p:grpSpPr>
        <p:sp>
          <p:nvSpPr>
            <p:cNvPr id="32" name="Oval 31">
              <a:extLst>
                <a:ext uri="{FF2B5EF4-FFF2-40B4-BE49-F238E27FC236}">
                  <a16:creationId xmlns:a16="http://schemas.microsoft.com/office/drawing/2014/main" id="{081873A3-86BC-6930-16FC-5D934C760A98}"/>
                </a:ext>
              </a:extLst>
            </p:cNvPr>
            <p:cNvSpPr/>
            <p:nvPr/>
          </p:nvSpPr>
          <p:spPr>
            <a:xfrm>
              <a:off x="1170959" y="3499746"/>
              <a:ext cx="223128" cy="132394"/>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EF56EA55-B3F7-13F6-659E-9D09B481B11E}"/>
                </a:ext>
              </a:extLst>
            </p:cNvPr>
            <p:cNvSpPr/>
            <p:nvPr/>
          </p:nvSpPr>
          <p:spPr>
            <a:xfrm>
              <a:off x="992215" y="3787976"/>
              <a:ext cx="244121" cy="131324"/>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D9C6817-7CE5-96D4-3581-170E9F69721E}"/>
                </a:ext>
              </a:extLst>
            </p:cNvPr>
            <p:cNvSpPr/>
            <p:nvPr/>
          </p:nvSpPr>
          <p:spPr>
            <a:xfrm>
              <a:off x="786370" y="4087222"/>
              <a:ext cx="309499" cy="24151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49747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E433F1-F95C-C2BE-10E8-3D9452ADEFA0}"/>
              </a:ext>
            </a:extLst>
          </p:cNvPr>
          <p:cNvSpPr/>
          <p:nvPr/>
        </p:nvSpPr>
        <p:spPr>
          <a:xfrm rot="2835731">
            <a:off x="-893072" y="4276072"/>
            <a:ext cx="3280630" cy="3783900"/>
          </a:xfrm>
          <a:prstGeom prst="rect">
            <a:avLst/>
          </a:prstGeom>
          <a:gradFill flip="none" rotWithShape="1">
            <a:gsLst>
              <a:gs pos="0">
                <a:srgbClr val="31BCA5">
                  <a:tint val="66000"/>
                  <a:satMod val="160000"/>
                </a:srgbClr>
              </a:gs>
              <a:gs pos="50000">
                <a:srgbClr val="31BCA5">
                  <a:tint val="44500"/>
                  <a:satMod val="160000"/>
                </a:srgbClr>
              </a:gs>
              <a:gs pos="100000">
                <a:srgbClr val="31BCA5">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2" descr="Imperial College Business School - MBA programs">
            <a:extLst>
              <a:ext uri="{FF2B5EF4-FFF2-40B4-BE49-F238E27FC236}">
                <a16:creationId xmlns:a16="http://schemas.microsoft.com/office/drawing/2014/main" id="{76126947-8081-3C9B-01F0-1822F5A041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72" y="375128"/>
            <a:ext cx="1369944" cy="5545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859D9D-372B-CFF8-67B6-C678A454B71E}"/>
              </a:ext>
            </a:extLst>
          </p:cNvPr>
          <p:cNvSpPr txBox="1"/>
          <p:nvPr/>
        </p:nvSpPr>
        <p:spPr>
          <a:xfrm>
            <a:off x="1842715" y="468044"/>
            <a:ext cx="9388501" cy="461665"/>
          </a:xfrm>
          <a:prstGeom prst="rect">
            <a:avLst/>
          </a:prstGeom>
          <a:noFill/>
        </p:spPr>
        <p:txBody>
          <a:bodyPr wrap="square">
            <a:spAutoFit/>
          </a:bodyPr>
          <a:lstStyle/>
          <a:p>
            <a:r>
              <a:rPr lang="en-US" sz="1200" dirty="0">
                <a:latin typeface="Bahnschrift" panose="020B0502040204020203" pitchFamily="34" charset="0"/>
              </a:rPr>
              <a:t>Using </a:t>
            </a:r>
            <a:r>
              <a:rPr lang="en-US" sz="1200" dirty="0" err="1">
                <a:latin typeface="Bahnschrift" panose="020B0502040204020203" pitchFamily="34" charset="0"/>
              </a:rPr>
              <a:t>comparables</a:t>
            </a:r>
            <a:r>
              <a:rPr lang="en-US" sz="1200" dirty="0">
                <a:latin typeface="Bahnschrift" panose="020B0502040204020203" pitchFamily="34" charset="0"/>
              </a:rPr>
              <a:t> and Discounted Cash Flow (DCF) analysis, what should GIA set as the enterprise value of Sula on 1 January 2005? What are the key assumptions regarding growth, capex, etc.?</a:t>
            </a:r>
          </a:p>
        </p:txBody>
      </p:sp>
      <p:graphicFrame>
        <p:nvGraphicFramePr>
          <p:cNvPr id="8" name="Object 7">
            <a:extLst>
              <a:ext uri="{FF2B5EF4-FFF2-40B4-BE49-F238E27FC236}">
                <a16:creationId xmlns:a16="http://schemas.microsoft.com/office/drawing/2014/main" id="{1A1FF46D-EF87-1271-D3D2-AE56C9679754}"/>
              </a:ext>
            </a:extLst>
          </p:cNvPr>
          <p:cNvGraphicFramePr>
            <a:graphicFrameLocks noChangeAspect="1"/>
          </p:cNvGraphicFramePr>
          <p:nvPr>
            <p:extLst>
              <p:ext uri="{D42A27DB-BD31-4B8C-83A1-F6EECF244321}">
                <p14:modId xmlns:p14="http://schemas.microsoft.com/office/powerpoint/2010/main" val="2946243412"/>
              </p:ext>
            </p:extLst>
          </p:nvPr>
        </p:nvGraphicFramePr>
        <p:xfrm>
          <a:off x="472772" y="1360888"/>
          <a:ext cx="6524376" cy="2618009"/>
        </p:xfrm>
        <a:graphic>
          <a:graphicData uri="http://schemas.openxmlformats.org/presentationml/2006/ole">
            <mc:AlternateContent xmlns:mc="http://schemas.openxmlformats.org/markup-compatibility/2006">
              <mc:Choice xmlns:v="urn:schemas-microsoft-com:vml" Requires="v">
                <p:oleObj name="Worksheet" r:id="rId3" imgW="5016475" imgH="2012862" progId="Excel.Sheet.12">
                  <p:embed/>
                </p:oleObj>
              </mc:Choice>
              <mc:Fallback>
                <p:oleObj name="Worksheet" r:id="rId3" imgW="5016475" imgH="2012862" progId="Excel.Sheet.12">
                  <p:embed/>
                  <p:pic>
                    <p:nvPicPr>
                      <p:cNvPr id="0" name=""/>
                      <p:cNvPicPr/>
                      <p:nvPr/>
                    </p:nvPicPr>
                    <p:blipFill>
                      <a:blip r:embed="rId4"/>
                      <a:stretch>
                        <a:fillRect/>
                      </a:stretch>
                    </p:blipFill>
                    <p:spPr>
                      <a:xfrm>
                        <a:off x="472772" y="1360888"/>
                        <a:ext cx="6524376" cy="2618009"/>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5C6984CF-F7BC-8C89-A439-7BA9EF9F1BFA}"/>
              </a:ext>
            </a:extLst>
          </p:cNvPr>
          <p:cNvSpPr txBox="1"/>
          <p:nvPr/>
        </p:nvSpPr>
        <p:spPr>
          <a:xfrm>
            <a:off x="427052" y="1022625"/>
            <a:ext cx="4067139" cy="307777"/>
          </a:xfrm>
          <a:prstGeom prst="rect">
            <a:avLst/>
          </a:prstGeom>
          <a:noFill/>
        </p:spPr>
        <p:txBody>
          <a:bodyPr wrap="none" rtlCol="0">
            <a:spAutoFit/>
          </a:bodyPr>
          <a:lstStyle/>
          <a:p>
            <a:r>
              <a:rPr lang="es-ES" sz="1400" dirty="0" err="1">
                <a:latin typeface="Bahnschrift" panose="020B0502040204020203" pitchFamily="34" charset="0"/>
              </a:rPr>
              <a:t>Company’s</a:t>
            </a:r>
            <a:r>
              <a:rPr lang="es-ES" sz="1400" dirty="0">
                <a:latin typeface="Bahnschrift" panose="020B0502040204020203" pitchFamily="34" charset="0"/>
              </a:rPr>
              <a:t> </a:t>
            </a:r>
            <a:r>
              <a:rPr lang="es-ES" sz="1400" dirty="0" err="1">
                <a:latin typeface="Bahnschrift" panose="020B0502040204020203" pitchFamily="34" charset="0"/>
              </a:rPr>
              <a:t>valuation</a:t>
            </a:r>
            <a:r>
              <a:rPr lang="es-ES" sz="1400" dirty="0">
                <a:latin typeface="Bahnschrift" panose="020B0502040204020203" pitchFamily="34" charset="0"/>
              </a:rPr>
              <a:t> </a:t>
            </a:r>
            <a:r>
              <a:rPr lang="es-ES" sz="1400" dirty="0" err="1">
                <a:latin typeface="Bahnschrift" panose="020B0502040204020203" pitchFamily="34" charset="0"/>
              </a:rPr>
              <a:t>using</a:t>
            </a:r>
            <a:r>
              <a:rPr lang="es-ES" sz="1400" dirty="0">
                <a:latin typeface="Bahnschrift" panose="020B0502040204020203" pitchFamily="34" charset="0"/>
              </a:rPr>
              <a:t> comparables </a:t>
            </a:r>
            <a:r>
              <a:rPr lang="es-ES" sz="1400" dirty="0" err="1">
                <a:latin typeface="Bahnschrift" panose="020B0502040204020203" pitchFamily="34" charset="0"/>
              </a:rPr>
              <a:t>method</a:t>
            </a:r>
            <a:endParaRPr lang="en-US" sz="1400" dirty="0">
              <a:latin typeface="Bahnschrift" panose="020B0502040204020203" pitchFamily="34" charset="0"/>
            </a:endParaRPr>
          </a:p>
        </p:txBody>
      </p:sp>
      <p:sp>
        <p:nvSpPr>
          <p:cNvPr id="10" name="TextBox 9">
            <a:extLst>
              <a:ext uri="{FF2B5EF4-FFF2-40B4-BE49-F238E27FC236}">
                <a16:creationId xmlns:a16="http://schemas.microsoft.com/office/drawing/2014/main" id="{09582DFB-798E-1E06-F56F-BB436A17E859}"/>
              </a:ext>
            </a:extLst>
          </p:cNvPr>
          <p:cNvSpPr txBox="1"/>
          <p:nvPr/>
        </p:nvSpPr>
        <p:spPr>
          <a:xfrm>
            <a:off x="7152949" y="1379325"/>
            <a:ext cx="4566279" cy="2492990"/>
          </a:xfrm>
          <a:prstGeom prst="rect">
            <a:avLst/>
          </a:prstGeom>
          <a:noFill/>
          <a:ln>
            <a:solidFill>
              <a:schemeClr val="tx1"/>
            </a:solidFill>
          </a:ln>
        </p:spPr>
        <p:txBody>
          <a:bodyPr wrap="square" rtlCol="0">
            <a:spAutoFit/>
          </a:bodyPr>
          <a:lstStyle/>
          <a:p>
            <a:r>
              <a:rPr lang="es-ES" sz="1200" dirty="0" err="1">
                <a:latin typeface="Bahnschrift" panose="020B0502040204020203" pitchFamily="34" charset="0"/>
              </a:rPr>
              <a:t>Using</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comparables </a:t>
            </a:r>
            <a:r>
              <a:rPr lang="es-ES" sz="1200" dirty="0" err="1">
                <a:latin typeface="Bahnschrift" panose="020B0502040204020203" pitchFamily="34" charset="0"/>
              </a:rPr>
              <a:t>method</a:t>
            </a:r>
            <a:r>
              <a:rPr lang="es-ES" sz="1200" dirty="0">
                <a:latin typeface="Bahnschrift" panose="020B0502040204020203" pitchFamily="34" charset="0"/>
              </a:rPr>
              <a:t> </a:t>
            </a:r>
            <a:r>
              <a:rPr lang="es-ES" sz="1200" dirty="0" err="1">
                <a:latin typeface="Bahnschrift" panose="020B0502040204020203" pitchFamily="34" charset="0"/>
              </a:rPr>
              <a:t>yields</a:t>
            </a:r>
            <a:r>
              <a:rPr lang="es-ES" sz="1200" dirty="0">
                <a:latin typeface="Bahnschrift" panose="020B0502040204020203" pitchFamily="34" charset="0"/>
              </a:rPr>
              <a:t> a </a:t>
            </a:r>
            <a:r>
              <a:rPr lang="es-ES" sz="1200" dirty="0" err="1">
                <a:latin typeface="Bahnschrift" panose="020B0502040204020203" pitchFamily="34" charset="0"/>
              </a:rPr>
              <a:t>valuation</a:t>
            </a:r>
            <a:r>
              <a:rPr lang="es-ES" sz="1200" dirty="0">
                <a:latin typeface="Bahnschrift" panose="020B0502040204020203" pitchFamily="34" charset="0"/>
              </a:rPr>
              <a:t> </a:t>
            </a:r>
            <a:r>
              <a:rPr lang="es-ES" sz="1200" dirty="0" err="1">
                <a:latin typeface="Bahnschrift" panose="020B0502040204020203" pitchFamily="34" charset="0"/>
              </a:rPr>
              <a:t>of</a:t>
            </a:r>
            <a:r>
              <a:rPr lang="es-ES" sz="1200" dirty="0">
                <a:latin typeface="Bahnschrift" panose="020B0502040204020203" pitchFamily="34" charset="0"/>
              </a:rPr>
              <a:t> $149.48 </a:t>
            </a:r>
            <a:r>
              <a:rPr lang="es-ES" sz="1200" dirty="0" err="1">
                <a:latin typeface="Bahnschrift" panose="020B0502040204020203" pitchFamily="34" charset="0"/>
              </a:rPr>
              <a:t>million</a:t>
            </a:r>
            <a:r>
              <a:rPr lang="es-ES" sz="1200" dirty="0">
                <a:latin typeface="Bahnschrift" panose="020B0502040204020203" pitchFamily="34" charset="0"/>
              </a:rPr>
              <a:t>. </a:t>
            </a:r>
            <a:r>
              <a:rPr lang="es-ES" sz="1200" dirty="0" err="1">
                <a:latin typeface="Bahnschrift" panose="020B0502040204020203" pitchFamily="34" charset="0"/>
              </a:rPr>
              <a:t>However</a:t>
            </a:r>
            <a:r>
              <a:rPr lang="es-ES" sz="1200" dirty="0">
                <a:latin typeface="Bahnschrift" panose="020B0502040204020203" pitchFamily="34" charset="0"/>
              </a:rPr>
              <a:t>, </a:t>
            </a:r>
            <a:r>
              <a:rPr lang="es-ES" sz="1200" dirty="0" err="1">
                <a:latin typeface="Bahnschrift" panose="020B0502040204020203" pitchFamily="34" charset="0"/>
              </a:rPr>
              <a:t>this</a:t>
            </a:r>
            <a:r>
              <a:rPr lang="es-ES" sz="1200" dirty="0">
                <a:latin typeface="Bahnschrift" panose="020B0502040204020203" pitchFamily="34" charset="0"/>
              </a:rPr>
              <a:t> figure </a:t>
            </a:r>
            <a:r>
              <a:rPr lang="es-ES" sz="1200" dirty="0" err="1">
                <a:latin typeface="Bahnschrift" panose="020B0502040204020203" pitchFamily="34" charset="0"/>
              </a:rPr>
              <a:t>should</a:t>
            </a:r>
            <a:r>
              <a:rPr lang="es-ES" sz="1200" dirty="0">
                <a:latin typeface="Bahnschrift" panose="020B0502040204020203" pitchFamily="34" charset="0"/>
              </a:rPr>
              <a:t> </a:t>
            </a:r>
            <a:r>
              <a:rPr lang="es-ES" sz="1200" dirty="0" err="1">
                <a:latin typeface="Bahnschrift" panose="020B0502040204020203" pitchFamily="34" charset="0"/>
              </a:rPr>
              <a:t>not</a:t>
            </a:r>
            <a:r>
              <a:rPr lang="es-ES" sz="1200" dirty="0">
                <a:latin typeface="Bahnschrift" panose="020B0502040204020203" pitchFamily="34" charset="0"/>
              </a:rPr>
              <a:t> be </a:t>
            </a:r>
            <a:r>
              <a:rPr lang="es-ES" sz="1200" dirty="0" err="1">
                <a:latin typeface="Bahnschrift" panose="020B0502040204020203" pitchFamily="34" charset="0"/>
              </a:rPr>
              <a:t>taken</a:t>
            </a:r>
            <a:r>
              <a:rPr lang="es-ES" sz="1200" dirty="0">
                <a:latin typeface="Bahnschrift" panose="020B0502040204020203" pitchFamily="34" charset="0"/>
              </a:rPr>
              <a:t> </a:t>
            </a:r>
            <a:r>
              <a:rPr lang="es-ES" sz="1200" dirty="0" err="1">
                <a:latin typeface="Bahnschrift" panose="020B0502040204020203" pitchFamily="34" charset="0"/>
              </a:rPr>
              <a:t>into</a:t>
            </a:r>
            <a:r>
              <a:rPr lang="es-ES" sz="1200" dirty="0">
                <a:latin typeface="Bahnschrift" panose="020B0502040204020203" pitchFamily="34" charset="0"/>
              </a:rPr>
              <a:t> </a:t>
            </a:r>
            <a:r>
              <a:rPr lang="es-ES" sz="1200" dirty="0" err="1">
                <a:latin typeface="Bahnschrift" panose="020B0502040204020203" pitchFamily="34" charset="0"/>
              </a:rPr>
              <a:t>consideration</a:t>
            </a:r>
            <a:r>
              <a:rPr lang="es-ES" sz="1200" dirty="0">
                <a:latin typeface="Bahnschrift" panose="020B0502040204020203" pitchFamily="34" charset="0"/>
              </a:rPr>
              <a:t> </a:t>
            </a:r>
            <a:r>
              <a:rPr lang="es-ES" sz="1200" dirty="0" err="1">
                <a:latin typeface="Bahnschrift" panose="020B0502040204020203" pitchFamily="34" charset="0"/>
              </a:rPr>
              <a:t>because</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samples</a:t>
            </a:r>
            <a:r>
              <a:rPr lang="es-ES" sz="1200" dirty="0">
                <a:latin typeface="Bahnschrift" panose="020B0502040204020203" pitchFamily="34" charset="0"/>
              </a:rPr>
              <a:t> </a:t>
            </a:r>
            <a:r>
              <a:rPr lang="es-ES" sz="1200" dirty="0" err="1">
                <a:latin typeface="Bahnschrift" panose="020B0502040204020203" pitchFamily="34" charset="0"/>
              </a:rPr>
              <a:t>used</a:t>
            </a:r>
            <a:r>
              <a:rPr lang="es-ES" sz="1200" dirty="0">
                <a:latin typeface="Bahnschrift" panose="020B0502040204020203" pitchFamily="34" charset="0"/>
              </a:rPr>
              <a:t> </a:t>
            </a:r>
            <a:r>
              <a:rPr lang="es-ES" sz="1200" dirty="0" err="1">
                <a:latin typeface="Bahnschrift" panose="020B0502040204020203" pitchFamily="34" charset="0"/>
              </a:rPr>
              <a:t>were</a:t>
            </a:r>
            <a:r>
              <a:rPr lang="es-ES" sz="1200" dirty="0">
                <a:latin typeface="Bahnschrift" panose="020B0502040204020203" pitchFamily="34" charset="0"/>
              </a:rPr>
              <a:t> </a:t>
            </a:r>
            <a:r>
              <a:rPr lang="es-ES" sz="1200" dirty="0" err="1">
                <a:latin typeface="Bahnschrift" panose="020B0502040204020203" pitchFamily="34" charset="0"/>
              </a:rPr>
              <a:t>from</a:t>
            </a:r>
            <a:r>
              <a:rPr lang="es-ES" sz="1200" dirty="0">
                <a:latin typeface="Bahnschrift" panose="020B0502040204020203" pitchFamily="34" charset="0"/>
              </a:rPr>
              <a:t> </a:t>
            </a:r>
            <a:r>
              <a:rPr lang="es-ES" sz="1200" dirty="0" err="1">
                <a:latin typeface="Bahnschrift" panose="020B0502040204020203" pitchFamily="34" charset="0"/>
              </a:rPr>
              <a:t>companies</a:t>
            </a:r>
            <a:r>
              <a:rPr lang="es-ES" sz="1200" dirty="0">
                <a:latin typeface="Bahnschrift" panose="020B0502040204020203" pitchFamily="34" charset="0"/>
              </a:rPr>
              <a:t> in </a:t>
            </a:r>
            <a:r>
              <a:rPr lang="es-ES" sz="1200" dirty="0" err="1">
                <a:latin typeface="Bahnschrift" panose="020B0502040204020203" pitchFamily="34" charset="0"/>
              </a:rPr>
              <a:t>foreign</a:t>
            </a:r>
            <a:r>
              <a:rPr lang="es-ES" sz="1200" dirty="0">
                <a:latin typeface="Bahnschrift" panose="020B0502040204020203" pitchFamily="34" charset="0"/>
              </a:rPr>
              <a:t> </a:t>
            </a:r>
            <a:r>
              <a:rPr lang="es-ES" sz="1200" dirty="0" err="1">
                <a:latin typeface="Bahnschrift" panose="020B0502040204020203" pitchFamily="34" charset="0"/>
              </a:rPr>
              <a:t>established</a:t>
            </a:r>
            <a:r>
              <a:rPr lang="es-ES" sz="1200" dirty="0">
                <a:latin typeface="Bahnschrift" panose="020B0502040204020203" pitchFamily="34" charset="0"/>
              </a:rPr>
              <a:t> </a:t>
            </a:r>
            <a:r>
              <a:rPr lang="es-ES" sz="1200" dirty="0" err="1">
                <a:latin typeface="Bahnschrift" panose="020B0502040204020203" pitchFamily="34" charset="0"/>
              </a:rPr>
              <a:t>markets</a:t>
            </a:r>
            <a:r>
              <a:rPr lang="es-ES" sz="1200" dirty="0">
                <a:latin typeface="Bahnschrift" panose="020B0502040204020203" pitchFamily="34" charset="0"/>
              </a:rPr>
              <a:t> </a:t>
            </a:r>
            <a:r>
              <a:rPr lang="es-ES" sz="1200" dirty="0" err="1">
                <a:latin typeface="Bahnschrift" panose="020B0502040204020203" pitchFamily="34" charset="0"/>
              </a:rPr>
              <a:t>with</a:t>
            </a:r>
            <a:r>
              <a:rPr lang="es-ES" sz="1200" dirty="0">
                <a:latin typeface="Bahnschrift" panose="020B0502040204020203" pitchFamily="34" charset="0"/>
              </a:rPr>
              <a:t> </a:t>
            </a:r>
            <a:r>
              <a:rPr lang="es-ES" sz="1200" dirty="0" err="1">
                <a:latin typeface="Bahnschrift" panose="020B0502040204020203" pitchFamily="34" charset="0"/>
              </a:rPr>
              <a:t>much</a:t>
            </a:r>
            <a:r>
              <a:rPr lang="es-ES" sz="1200" dirty="0">
                <a:latin typeface="Bahnschrift" panose="020B0502040204020203" pitchFamily="34" charset="0"/>
              </a:rPr>
              <a:t> </a:t>
            </a:r>
            <a:r>
              <a:rPr lang="es-ES" sz="1200" dirty="0" err="1">
                <a:latin typeface="Bahnschrift" panose="020B0502040204020203" pitchFamily="34" charset="0"/>
              </a:rPr>
              <a:t>less</a:t>
            </a:r>
            <a:r>
              <a:rPr lang="es-ES" sz="1200" dirty="0">
                <a:latin typeface="Bahnschrift" panose="020B0502040204020203" pitchFamily="34" charset="0"/>
              </a:rPr>
              <a:t> </a:t>
            </a:r>
            <a:r>
              <a:rPr lang="es-ES" sz="1200" dirty="0" err="1">
                <a:latin typeface="Bahnschrift" panose="020B0502040204020203" pitchFamily="34" charset="0"/>
              </a:rPr>
              <a:t>risk</a:t>
            </a:r>
            <a:r>
              <a:rPr lang="es-ES" sz="1200" dirty="0">
                <a:latin typeface="Bahnschrift" panose="020B0502040204020203" pitchFamily="34" charset="0"/>
              </a:rPr>
              <a:t> and </a:t>
            </a:r>
            <a:r>
              <a:rPr lang="es-ES" sz="1200" dirty="0" err="1">
                <a:latin typeface="Bahnschrift" panose="020B0502040204020203" pitchFamily="34" charset="0"/>
              </a:rPr>
              <a:t>much</a:t>
            </a:r>
            <a:r>
              <a:rPr lang="es-ES" sz="1200" dirty="0">
                <a:latin typeface="Bahnschrift" panose="020B0502040204020203" pitchFamily="34" charset="0"/>
              </a:rPr>
              <a:t> </a:t>
            </a:r>
            <a:r>
              <a:rPr lang="es-ES" sz="1200" dirty="0" err="1">
                <a:latin typeface="Bahnschrift" panose="020B0502040204020203" pitchFamily="34" charset="0"/>
              </a:rPr>
              <a:t>higher</a:t>
            </a:r>
            <a:r>
              <a:rPr lang="es-ES" sz="1200" dirty="0">
                <a:latin typeface="Bahnschrift" panose="020B0502040204020203" pitchFamily="34" charset="0"/>
              </a:rPr>
              <a:t> EBITDA. </a:t>
            </a:r>
            <a:r>
              <a:rPr lang="es-ES" sz="1200" dirty="0" err="1">
                <a:latin typeface="Bahnschrift" panose="020B0502040204020203" pitchFamily="34" charset="0"/>
              </a:rPr>
              <a:t>For</a:t>
            </a:r>
            <a:r>
              <a:rPr lang="es-ES" sz="1200" dirty="0">
                <a:latin typeface="Bahnschrift" panose="020B0502040204020203" pitchFamily="34" charset="0"/>
              </a:rPr>
              <a:t> </a:t>
            </a:r>
            <a:r>
              <a:rPr lang="es-ES" sz="1200" dirty="0" err="1">
                <a:latin typeface="Bahnschrift" panose="020B0502040204020203" pitchFamily="34" charset="0"/>
              </a:rPr>
              <a:t>instance</a:t>
            </a:r>
            <a:r>
              <a:rPr lang="es-ES" sz="1200" dirty="0">
                <a:latin typeface="Bahnschrift" panose="020B0502040204020203" pitchFamily="34" charset="0"/>
              </a:rPr>
              <a:t>, Champagne </a:t>
            </a:r>
            <a:r>
              <a:rPr lang="es-ES" sz="1200" dirty="0" err="1">
                <a:latin typeface="Bahnschrift" panose="020B0502040204020203" pitchFamily="34" charset="0"/>
              </a:rPr>
              <a:t>Indage</a:t>
            </a:r>
            <a:r>
              <a:rPr lang="es-ES" sz="1200" dirty="0">
                <a:latin typeface="Bahnschrift" panose="020B0502040204020203" pitchFamily="34" charset="0"/>
              </a:rPr>
              <a:t> </a:t>
            </a:r>
            <a:r>
              <a:rPr lang="es-ES" sz="1200" dirty="0" err="1">
                <a:latin typeface="Bahnschrift" panose="020B0502040204020203" pitchFamily="34" charset="0"/>
              </a:rPr>
              <a:t>with</a:t>
            </a:r>
            <a:r>
              <a:rPr lang="es-ES" sz="1200" dirty="0">
                <a:latin typeface="Bahnschrift" panose="020B0502040204020203" pitchFamily="34" charset="0"/>
              </a:rPr>
              <a:t> a 60% </a:t>
            </a:r>
            <a:r>
              <a:rPr lang="es-ES" sz="1200" dirty="0" err="1">
                <a:latin typeface="Bahnschrift" panose="020B0502040204020203" pitchFamily="34" charset="0"/>
              </a:rPr>
              <a:t>market</a:t>
            </a:r>
            <a:r>
              <a:rPr lang="es-ES" sz="1200" dirty="0">
                <a:latin typeface="Bahnschrift" panose="020B0502040204020203" pitchFamily="34" charset="0"/>
              </a:rPr>
              <a:t> share </a:t>
            </a:r>
            <a:r>
              <a:rPr lang="es-ES" sz="1200" dirty="0" err="1">
                <a:latin typeface="Bahnschrift" panose="020B0502040204020203" pitchFamily="34" charset="0"/>
              </a:rPr>
              <a:t>reported</a:t>
            </a:r>
            <a:r>
              <a:rPr lang="es-ES" sz="1200" dirty="0">
                <a:latin typeface="Bahnschrift" panose="020B0502040204020203" pitchFamily="34" charset="0"/>
              </a:rPr>
              <a:t> sales </a:t>
            </a:r>
            <a:r>
              <a:rPr lang="es-ES" sz="1200" dirty="0" err="1">
                <a:latin typeface="Bahnschrift" panose="020B0502040204020203" pitchFamily="34" charset="0"/>
              </a:rPr>
              <a:t>of</a:t>
            </a:r>
            <a:r>
              <a:rPr lang="es-ES" sz="1200" dirty="0">
                <a:latin typeface="Bahnschrift" panose="020B0502040204020203" pitchFamily="34" charset="0"/>
              </a:rPr>
              <a:t> $5.9 </a:t>
            </a:r>
            <a:r>
              <a:rPr lang="es-ES" sz="1200" dirty="0" err="1">
                <a:latin typeface="Bahnschrift" panose="020B0502040204020203" pitchFamily="34" charset="0"/>
              </a:rPr>
              <a:t>million</a:t>
            </a:r>
            <a:r>
              <a:rPr lang="es-ES" sz="1200" dirty="0">
                <a:latin typeface="Bahnschrift" panose="020B0502040204020203" pitchFamily="34" charset="0"/>
              </a:rPr>
              <a:t> in 2004. </a:t>
            </a:r>
            <a:r>
              <a:rPr lang="es-ES" sz="1200" dirty="0" err="1">
                <a:latin typeface="Bahnschrift" panose="020B0502040204020203" pitchFamily="34" charset="0"/>
              </a:rPr>
              <a:t>This</a:t>
            </a:r>
            <a:r>
              <a:rPr lang="es-ES" sz="1200" dirty="0">
                <a:latin typeface="Bahnschrift" panose="020B0502040204020203" pitchFamily="34" charset="0"/>
              </a:rPr>
              <a:t> </a:t>
            </a:r>
            <a:r>
              <a:rPr lang="es-ES" sz="1200" dirty="0" err="1">
                <a:latin typeface="Bahnschrift" panose="020B0502040204020203" pitchFamily="34" charset="0"/>
              </a:rPr>
              <a:t>means</a:t>
            </a:r>
            <a:r>
              <a:rPr lang="es-ES" sz="1200" dirty="0">
                <a:latin typeface="Bahnschrift" panose="020B0502040204020203" pitchFamily="34" charset="0"/>
              </a:rPr>
              <a:t> </a:t>
            </a:r>
            <a:r>
              <a:rPr lang="es-ES" sz="1200" dirty="0" err="1">
                <a:latin typeface="Bahnschrift" panose="020B0502040204020203" pitchFamily="34" charset="0"/>
              </a:rPr>
              <a:t>that</a:t>
            </a:r>
            <a:r>
              <a:rPr lang="es-ES" sz="1200" dirty="0">
                <a:latin typeface="Bahnschrift" panose="020B0502040204020203" pitchFamily="34" charset="0"/>
              </a:rPr>
              <a:t> at </a:t>
            </a:r>
            <a:r>
              <a:rPr lang="es-ES" sz="1200" dirty="0" err="1">
                <a:latin typeface="Bahnschrift" panose="020B0502040204020203" pitchFamily="34" charset="0"/>
              </a:rPr>
              <a:t>most</a:t>
            </a:r>
            <a:r>
              <a:rPr lang="es-ES" sz="1200" dirty="0">
                <a:latin typeface="Bahnschrift" panose="020B0502040204020203" pitchFamily="34" charset="0"/>
              </a:rPr>
              <a:t>, total </a:t>
            </a:r>
            <a:r>
              <a:rPr lang="es-ES" sz="1200" dirty="0" err="1">
                <a:latin typeface="Bahnschrift" panose="020B0502040204020203" pitchFamily="34" charset="0"/>
              </a:rPr>
              <a:t>revenues</a:t>
            </a:r>
            <a:r>
              <a:rPr lang="es-ES" sz="1200" dirty="0">
                <a:latin typeface="Bahnschrift" panose="020B0502040204020203" pitchFamily="34" charset="0"/>
              </a:rPr>
              <a:t> in India </a:t>
            </a:r>
            <a:r>
              <a:rPr lang="es-ES" sz="1200" dirty="0" err="1">
                <a:latin typeface="Bahnschrift" panose="020B0502040204020203" pitchFamily="34" charset="0"/>
              </a:rPr>
              <a:t>would</a:t>
            </a:r>
            <a:r>
              <a:rPr lang="es-ES" sz="1200" dirty="0">
                <a:latin typeface="Bahnschrift" panose="020B0502040204020203" pitchFamily="34" charset="0"/>
              </a:rPr>
              <a:t> be </a:t>
            </a:r>
            <a:r>
              <a:rPr lang="es-ES" sz="1200" dirty="0" err="1">
                <a:latin typeface="Bahnschrift" panose="020B0502040204020203" pitchFamily="34" charset="0"/>
              </a:rPr>
              <a:t>around</a:t>
            </a:r>
            <a:r>
              <a:rPr lang="es-ES" sz="1200" dirty="0">
                <a:latin typeface="Bahnschrift" panose="020B0502040204020203" pitchFamily="34" charset="0"/>
              </a:rPr>
              <a:t> $9.83 </a:t>
            </a:r>
            <a:r>
              <a:rPr lang="es-ES" sz="1200" dirty="0" err="1">
                <a:latin typeface="Bahnschrift" panose="020B0502040204020203" pitchFamily="34" charset="0"/>
              </a:rPr>
              <a:t>million</a:t>
            </a:r>
            <a:r>
              <a:rPr lang="es-ES" sz="1200" dirty="0">
                <a:latin typeface="Bahnschrift" panose="020B0502040204020203" pitchFamily="34" charset="0"/>
              </a:rPr>
              <a:t>. </a:t>
            </a:r>
            <a:r>
              <a:rPr lang="es-ES" sz="1200" dirty="0" err="1">
                <a:latin typeface="Bahnschrift" panose="020B0502040204020203" pitchFamily="34" charset="0"/>
              </a:rPr>
              <a:t>This</a:t>
            </a:r>
            <a:r>
              <a:rPr lang="es-ES" sz="1200" dirty="0">
                <a:latin typeface="Bahnschrift" panose="020B0502040204020203" pitchFamily="34" charset="0"/>
              </a:rPr>
              <a:t> </a:t>
            </a:r>
            <a:r>
              <a:rPr lang="es-ES" sz="1200" dirty="0" err="1">
                <a:latin typeface="Bahnschrift" panose="020B0502040204020203" pitchFamily="34" charset="0"/>
              </a:rPr>
              <a:t>would</a:t>
            </a:r>
            <a:r>
              <a:rPr lang="es-ES" sz="1200" dirty="0">
                <a:latin typeface="Bahnschrift" panose="020B0502040204020203" pitchFamily="34" charset="0"/>
              </a:rPr>
              <a:t> be </a:t>
            </a:r>
            <a:r>
              <a:rPr lang="es-ES" sz="1200" dirty="0" err="1">
                <a:latin typeface="Bahnschrift" panose="020B0502040204020203" pitchFamily="34" charset="0"/>
              </a:rPr>
              <a:t>less</a:t>
            </a:r>
            <a:r>
              <a:rPr lang="es-ES" sz="1200" dirty="0">
                <a:latin typeface="Bahnschrift" panose="020B0502040204020203" pitchFamily="34" charset="0"/>
              </a:rPr>
              <a:t> </a:t>
            </a:r>
            <a:r>
              <a:rPr lang="es-ES" sz="1200" dirty="0" err="1">
                <a:latin typeface="Bahnschrift" panose="020B0502040204020203" pitchFamily="34" charset="0"/>
              </a:rPr>
              <a:t>than</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EBITDA </a:t>
            </a:r>
            <a:r>
              <a:rPr lang="es-ES" sz="1200" dirty="0" err="1">
                <a:latin typeface="Bahnschrift" panose="020B0502040204020203" pitchFamily="34" charset="0"/>
              </a:rPr>
              <a:t>of</a:t>
            </a:r>
            <a:r>
              <a:rPr lang="es-ES" sz="1200" dirty="0">
                <a:latin typeface="Bahnschrift" panose="020B0502040204020203" pitchFamily="34" charset="0"/>
              </a:rPr>
              <a:t> </a:t>
            </a:r>
            <a:r>
              <a:rPr lang="es-ES" sz="1200" dirty="0" err="1">
                <a:latin typeface="Bahnschrift" panose="020B0502040204020203" pitchFamily="34" charset="0"/>
              </a:rPr>
              <a:t>most</a:t>
            </a:r>
            <a:r>
              <a:rPr lang="es-ES" sz="1200" dirty="0">
                <a:latin typeface="Bahnschrift" panose="020B0502040204020203" pitchFamily="34" charset="0"/>
              </a:rPr>
              <a:t> </a:t>
            </a:r>
            <a:r>
              <a:rPr lang="es-ES" sz="1200" dirty="0" err="1">
                <a:latin typeface="Bahnschrift" panose="020B0502040204020203" pitchFamily="34" charset="0"/>
              </a:rPr>
              <a:t>companies</a:t>
            </a:r>
            <a:r>
              <a:rPr lang="es-ES" sz="1200" dirty="0">
                <a:latin typeface="Bahnschrift" panose="020B0502040204020203" pitchFamily="34" charset="0"/>
              </a:rPr>
              <a:t> </a:t>
            </a:r>
            <a:r>
              <a:rPr lang="es-ES" sz="1200" dirty="0" err="1">
                <a:latin typeface="Bahnschrift" panose="020B0502040204020203" pitchFamily="34" charset="0"/>
              </a:rPr>
              <a:t>sampled</a:t>
            </a:r>
            <a:r>
              <a:rPr lang="es-ES" sz="1200" dirty="0">
                <a:latin typeface="Bahnschrift" panose="020B0502040204020203" pitchFamily="34" charset="0"/>
              </a:rPr>
              <a:t>. </a:t>
            </a:r>
            <a:r>
              <a:rPr lang="es-ES" sz="1200" dirty="0" err="1">
                <a:latin typeface="Bahnschrift" panose="020B0502040204020203" pitchFamily="34" charset="0"/>
              </a:rPr>
              <a:t>Thus</a:t>
            </a:r>
            <a:r>
              <a:rPr lang="es-ES" sz="1200" dirty="0">
                <a:latin typeface="Bahnschrift" panose="020B0502040204020203" pitchFamily="34" charset="0"/>
              </a:rPr>
              <a:t>, </a:t>
            </a:r>
            <a:r>
              <a:rPr lang="es-ES" sz="1200" dirty="0" err="1">
                <a:latin typeface="Bahnschrift" panose="020B0502040204020203" pitchFamily="34" charset="0"/>
              </a:rPr>
              <a:t>it</a:t>
            </a:r>
            <a:r>
              <a:rPr lang="es-ES" sz="1200" dirty="0">
                <a:latin typeface="Bahnschrift" panose="020B0502040204020203" pitchFamily="34" charset="0"/>
              </a:rPr>
              <a:t> </a:t>
            </a:r>
            <a:r>
              <a:rPr lang="es-ES" sz="1200" dirty="0" err="1">
                <a:latin typeface="Bahnschrift" panose="020B0502040204020203" pitchFamily="34" charset="0"/>
              </a:rPr>
              <a:t>is</a:t>
            </a:r>
            <a:r>
              <a:rPr lang="es-ES" sz="1200" dirty="0">
                <a:latin typeface="Bahnschrift" panose="020B0502040204020203" pitchFamily="34" charset="0"/>
              </a:rPr>
              <a:t> </a:t>
            </a:r>
            <a:r>
              <a:rPr lang="es-ES" sz="1200" dirty="0" err="1">
                <a:latin typeface="Bahnschrift" panose="020B0502040204020203" pitchFamily="34" charset="0"/>
              </a:rPr>
              <a:t>unfeasible</a:t>
            </a:r>
            <a:r>
              <a:rPr lang="es-ES" sz="1200" dirty="0">
                <a:latin typeface="Bahnschrift" panose="020B0502040204020203" pitchFamily="34" charset="0"/>
              </a:rPr>
              <a:t> </a:t>
            </a:r>
            <a:r>
              <a:rPr lang="es-ES" sz="1200" dirty="0" err="1">
                <a:latin typeface="Bahnschrift" panose="020B0502040204020203" pitchFamily="34" charset="0"/>
              </a:rPr>
              <a:t>for</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company</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expect</a:t>
            </a:r>
            <a:r>
              <a:rPr lang="es-ES" sz="1200" dirty="0">
                <a:latin typeface="Bahnschrift" panose="020B0502040204020203" pitchFamily="34" charset="0"/>
              </a:rPr>
              <a:t> </a:t>
            </a:r>
            <a:r>
              <a:rPr lang="es-ES" sz="1200" dirty="0" err="1">
                <a:latin typeface="Bahnschrift" panose="020B0502040204020203" pitchFamily="34" charset="0"/>
              </a:rPr>
              <a:t>such</a:t>
            </a:r>
            <a:r>
              <a:rPr lang="es-ES" sz="1200" dirty="0">
                <a:latin typeface="Bahnschrift" panose="020B0502040204020203" pitchFamily="34" charset="0"/>
              </a:rPr>
              <a:t> </a:t>
            </a:r>
            <a:r>
              <a:rPr lang="es-ES" sz="1200" dirty="0" err="1">
                <a:latin typeface="Bahnschrift" panose="020B0502040204020203" pitchFamily="34" charset="0"/>
              </a:rPr>
              <a:t>valuation</a:t>
            </a:r>
            <a:r>
              <a:rPr lang="es-ES" sz="1200" dirty="0">
                <a:latin typeface="Bahnschrift" panose="020B0502040204020203" pitchFamily="34" charset="0"/>
              </a:rPr>
              <a:t> </a:t>
            </a:r>
            <a:r>
              <a:rPr lang="es-ES" sz="1200" dirty="0" err="1">
                <a:latin typeface="Bahnschrift" panose="020B0502040204020203" pitchFamily="34" charset="0"/>
              </a:rPr>
              <a:t>even</a:t>
            </a:r>
            <a:r>
              <a:rPr lang="es-ES" sz="1200" dirty="0">
                <a:latin typeface="Bahnschrift" panose="020B0502040204020203" pitchFamily="34" charset="0"/>
              </a:rPr>
              <a:t> </a:t>
            </a:r>
            <a:r>
              <a:rPr lang="es-ES" sz="1200" dirty="0" err="1">
                <a:latin typeface="Bahnschrift" panose="020B0502040204020203" pitchFamily="34" charset="0"/>
              </a:rPr>
              <a:t>with</a:t>
            </a:r>
            <a:r>
              <a:rPr lang="es-ES" sz="1200" dirty="0">
                <a:latin typeface="Bahnschrift" panose="020B0502040204020203" pitchFamily="34" charset="0"/>
              </a:rPr>
              <a:t> a CAGR </a:t>
            </a:r>
            <a:r>
              <a:rPr lang="es-ES" sz="1200" dirty="0" err="1">
                <a:latin typeface="Bahnschrift" panose="020B0502040204020203" pitchFamily="34" charset="0"/>
              </a:rPr>
              <a:t>of</a:t>
            </a:r>
            <a:r>
              <a:rPr lang="es-ES" sz="1200" dirty="0">
                <a:latin typeface="Bahnschrift" panose="020B0502040204020203" pitchFamily="34" charset="0"/>
              </a:rPr>
              <a:t> 25%. In </a:t>
            </a:r>
            <a:r>
              <a:rPr lang="es-ES" sz="1200" dirty="0" err="1">
                <a:latin typeface="Bahnschrift" panose="020B0502040204020203" pitchFamily="34" charset="0"/>
              </a:rPr>
              <a:t>order</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have</a:t>
            </a:r>
            <a:r>
              <a:rPr lang="es-ES" sz="1200" dirty="0">
                <a:latin typeface="Bahnschrift" panose="020B0502040204020203" pitchFamily="34" charset="0"/>
              </a:rPr>
              <a:t> a </a:t>
            </a:r>
            <a:r>
              <a:rPr lang="es-ES" sz="1200" dirty="0" err="1">
                <a:latin typeface="Bahnschrift" panose="020B0502040204020203" pitchFamily="34" charset="0"/>
              </a:rPr>
              <a:t>proper</a:t>
            </a:r>
            <a:r>
              <a:rPr lang="es-ES" sz="1200" dirty="0">
                <a:latin typeface="Bahnschrift" panose="020B0502040204020203" pitchFamily="34" charset="0"/>
              </a:rPr>
              <a:t> comparables </a:t>
            </a:r>
            <a:r>
              <a:rPr lang="es-ES" sz="1200" dirty="0" err="1">
                <a:latin typeface="Bahnschrift" panose="020B0502040204020203" pitchFamily="34" charset="0"/>
              </a:rPr>
              <a:t>method</a:t>
            </a:r>
            <a:r>
              <a:rPr lang="es-ES" sz="1200" dirty="0">
                <a:latin typeface="Bahnschrift" panose="020B0502040204020203" pitchFamily="34" charset="0"/>
              </a:rPr>
              <a:t>, GIA </a:t>
            </a:r>
            <a:r>
              <a:rPr lang="es-ES" sz="1200" dirty="0" err="1">
                <a:latin typeface="Bahnschrift" panose="020B0502040204020203" pitchFamily="34" charset="0"/>
              </a:rPr>
              <a:t>should</a:t>
            </a:r>
            <a:r>
              <a:rPr lang="es-ES" sz="1200" dirty="0">
                <a:latin typeface="Bahnschrift" panose="020B0502040204020203" pitchFamily="34" charset="0"/>
              </a:rPr>
              <a:t> look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market</a:t>
            </a:r>
            <a:r>
              <a:rPr lang="es-ES" sz="1200" dirty="0">
                <a:latin typeface="Bahnschrift" panose="020B0502040204020203" pitchFamily="34" charset="0"/>
              </a:rPr>
              <a:t> </a:t>
            </a:r>
            <a:r>
              <a:rPr lang="es-ES" sz="1200" dirty="0" err="1">
                <a:latin typeface="Bahnschrift" panose="020B0502040204020203" pitchFamily="34" charset="0"/>
              </a:rPr>
              <a:t>cap</a:t>
            </a:r>
            <a:r>
              <a:rPr lang="es-ES" sz="1200" dirty="0">
                <a:latin typeface="Bahnschrift" panose="020B0502040204020203" pitchFamily="34" charset="0"/>
              </a:rPr>
              <a:t> and EBITDA </a:t>
            </a:r>
            <a:r>
              <a:rPr lang="es-ES" sz="1200" dirty="0" err="1">
                <a:latin typeface="Bahnschrift" panose="020B0502040204020203" pitchFamily="34" charset="0"/>
              </a:rPr>
              <a:t>of</a:t>
            </a:r>
            <a:r>
              <a:rPr lang="es-ES" sz="1200" dirty="0">
                <a:latin typeface="Bahnschrift" panose="020B0502040204020203" pitchFamily="34" charset="0"/>
              </a:rPr>
              <a:t> local </a:t>
            </a:r>
            <a:r>
              <a:rPr lang="es-ES" sz="1200" dirty="0" err="1">
                <a:latin typeface="Bahnschrift" panose="020B0502040204020203" pitchFamily="34" charset="0"/>
              </a:rPr>
              <a:t>companies</a:t>
            </a:r>
            <a:r>
              <a:rPr lang="es-ES" sz="1200" dirty="0">
                <a:latin typeface="Bahnschrift" panose="020B0502040204020203" pitchFamily="34" charset="0"/>
              </a:rPr>
              <a:t> </a:t>
            </a:r>
            <a:r>
              <a:rPr lang="es-ES" sz="1200" dirty="0" err="1">
                <a:latin typeface="Bahnschrift" panose="020B0502040204020203" pitchFamily="34" charset="0"/>
              </a:rPr>
              <a:t>or</a:t>
            </a:r>
            <a:r>
              <a:rPr lang="es-ES" sz="1200" dirty="0">
                <a:latin typeface="Bahnschrift" panose="020B0502040204020203" pitchFamily="34" charset="0"/>
              </a:rPr>
              <a:t> use </a:t>
            </a:r>
            <a:r>
              <a:rPr lang="es-ES" sz="1200" dirty="0" err="1">
                <a:latin typeface="Bahnschrift" panose="020B0502040204020203" pitchFamily="34" charset="0"/>
              </a:rPr>
              <a:t>the</a:t>
            </a:r>
            <a:r>
              <a:rPr lang="es-ES" sz="1200" dirty="0">
                <a:latin typeface="Bahnschrift" panose="020B0502040204020203" pitchFamily="34" charset="0"/>
              </a:rPr>
              <a:t> DCF </a:t>
            </a:r>
            <a:r>
              <a:rPr lang="es-ES" sz="1200" dirty="0" err="1">
                <a:latin typeface="Bahnschrift" panose="020B0502040204020203" pitchFamily="34" charset="0"/>
              </a:rPr>
              <a:t>method</a:t>
            </a:r>
            <a:r>
              <a:rPr lang="es-ES" sz="1200" dirty="0">
                <a:latin typeface="Bahnschrift" panose="020B0502040204020203" pitchFamily="34" charset="0"/>
              </a:rPr>
              <a:t> </a:t>
            </a:r>
            <a:r>
              <a:rPr lang="es-ES" sz="1200" dirty="0" err="1">
                <a:latin typeface="Bahnschrift" panose="020B0502040204020203" pitchFamily="34" charset="0"/>
              </a:rPr>
              <a:t>since</a:t>
            </a:r>
            <a:r>
              <a:rPr lang="es-ES" sz="1200" dirty="0">
                <a:latin typeface="Bahnschrift" panose="020B0502040204020203" pitchFamily="34" charset="0"/>
              </a:rPr>
              <a:t> </a:t>
            </a:r>
            <a:r>
              <a:rPr lang="es-ES" sz="1200" dirty="0" err="1">
                <a:latin typeface="Bahnschrift" panose="020B0502040204020203" pitchFamily="34" charset="0"/>
              </a:rPr>
              <a:t>historical</a:t>
            </a:r>
            <a:r>
              <a:rPr lang="es-ES" sz="1200" dirty="0">
                <a:latin typeface="Bahnschrift" panose="020B0502040204020203" pitchFamily="34" charset="0"/>
              </a:rPr>
              <a:t> </a:t>
            </a:r>
            <a:r>
              <a:rPr lang="es-ES" sz="1200" dirty="0" err="1">
                <a:latin typeface="Bahnschrift" panose="020B0502040204020203" pitchFamily="34" charset="0"/>
              </a:rPr>
              <a:t>revenues</a:t>
            </a:r>
            <a:r>
              <a:rPr lang="es-ES" sz="1200" dirty="0">
                <a:latin typeface="Bahnschrift" panose="020B0502040204020203" pitchFamily="34" charset="0"/>
              </a:rPr>
              <a:t> are </a:t>
            </a:r>
            <a:r>
              <a:rPr lang="es-ES" sz="1200" dirty="0" err="1">
                <a:latin typeface="Bahnschrift" panose="020B0502040204020203" pitchFamily="34" charset="0"/>
              </a:rPr>
              <a:t>relatively</a:t>
            </a:r>
            <a:r>
              <a:rPr lang="es-ES" sz="1200" dirty="0">
                <a:latin typeface="Bahnschrift" panose="020B0502040204020203" pitchFamily="34" charset="0"/>
              </a:rPr>
              <a:t> </a:t>
            </a:r>
            <a:r>
              <a:rPr lang="es-ES" sz="1200" dirty="0" err="1">
                <a:latin typeface="Bahnschrift" panose="020B0502040204020203" pitchFamily="34" charset="0"/>
              </a:rPr>
              <a:t>uniform</a:t>
            </a:r>
            <a:r>
              <a:rPr lang="es-ES" sz="1200" dirty="0">
                <a:latin typeface="Bahnschrift" panose="020B0502040204020203" pitchFamily="34" charset="0"/>
              </a:rPr>
              <a:t>.</a:t>
            </a:r>
            <a:endParaRPr lang="en-US" sz="1200" dirty="0">
              <a:latin typeface="Bahnschrift" panose="020B0502040204020203" pitchFamily="34" charset="0"/>
            </a:endParaRPr>
          </a:p>
        </p:txBody>
      </p:sp>
      <p:graphicFrame>
        <p:nvGraphicFramePr>
          <p:cNvPr id="16" name="Table 15">
            <a:extLst>
              <a:ext uri="{FF2B5EF4-FFF2-40B4-BE49-F238E27FC236}">
                <a16:creationId xmlns:a16="http://schemas.microsoft.com/office/drawing/2014/main" id="{8F4C9AA0-1205-F220-64BA-C6F6796159CE}"/>
              </a:ext>
            </a:extLst>
          </p:cNvPr>
          <p:cNvGraphicFramePr>
            <a:graphicFrameLocks noGrp="1"/>
          </p:cNvGraphicFramePr>
          <p:nvPr>
            <p:extLst>
              <p:ext uri="{D42A27DB-BD31-4B8C-83A1-F6EECF244321}">
                <p14:modId xmlns:p14="http://schemas.microsoft.com/office/powerpoint/2010/main" val="3664206066"/>
              </p:ext>
            </p:extLst>
          </p:nvPr>
        </p:nvGraphicFramePr>
        <p:xfrm>
          <a:off x="427052" y="4534936"/>
          <a:ext cx="3403600" cy="2159000"/>
        </p:xfrm>
        <a:graphic>
          <a:graphicData uri="http://schemas.openxmlformats.org/drawingml/2006/table">
            <a:tbl>
              <a:tblPr/>
              <a:tblGrid>
                <a:gridCol w="939800">
                  <a:extLst>
                    <a:ext uri="{9D8B030D-6E8A-4147-A177-3AD203B41FA5}">
                      <a16:colId xmlns:a16="http://schemas.microsoft.com/office/drawing/2014/main" val="24046868"/>
                    </a:ext>
                  </a:extLst>
                </a:gridCol>
                <a:gridCol w="609600">
                  <a:extLst>
                    <a:ext uri="{9D8B030D-6E8A-4147-A177-3AD203B41FA5}">
                      <a16:colId xmlns:a16="http://schemas.microsoft.com/office/drawing/2014/main" val="4195128378"/>
                    </a:ext>
                  </a:extLst>
                </a:gridCol>
                <a:gridCol w="1016000">
                  <a:extLst>
                    <a:ext uri="{9D8B030D-6E8A-4147-A177-3AD203B41FA5}">
                      <a16:colId xmlns:a16="http://schemas.microsoft.com/office/drawing/2014/main" val="2083600188"/>
                    </a:ext>
                  </a:extLst>
                </a:gridCol>
                <a:gridCol w="838200">
                  <a:extLst>
                    <a:ext uri="{9D8B030D-6E8A-4147-A177-3AD203B41FA5}">
                      <a16:colId xmlns:a16="http://schemas.microsoft.com/office/drawing/2014/main" val="3397177715"/>
                    </a:ext>
                  </a:extLst>
                </a:gridCol>
              </a:tblGrid>
              <a:tr h="317500">
                <a:tc>
                  <a:txBody>
                    <a:bodyPr/>
                    <a:lstStyle/>
                    <a:p>
                      <a:pPr algn="l" fontAlgn="t"/>
                      <a:r>
                        <a:rPr lang="en-US" sz="1000" b="1" i="0" u="none" strike="noStrike">
                          <a:solidFill>
                            <a:srgbClr val="000000"/>
                          </a:solidFill>
                          <a:effectLst/>
                          <a:latin typeface="Grandview" panose="020B0502040204020203" pitchFamily="34" charset="0"/>
                        </a:rPr>
                        <a:t>Year</a:t>
                      </a:r>
                    </a:p>
                  </a:txBody>
                  <a:tcPr marL="6350" marR="6350" marT="6350"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t"/>
                      <a:r>
                        <a:rPr lang="en-US" sz="1000" b="1" i="0" u="none" strike="noStrike">
                          <a:solidFill>
                            <a:srgbClr val="000000"/>
                          </a:solidFill>
                          <a:effectLst/>
                          <a:latin typeface="Grandview" panose="020B0502040204020203" pitchFamily="34" charset="0"/>
                        </a:rPr>
                        <a:t>EBITDA</a:t>
                      </a:r>
                    </a:p>
                  </a:txBody>
                  <a:tcPr marL="6350" marR="6350" marT="6350" marB="0">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t"/>
                      <a:r>
                        <a:rPr lang="en-US" sz="1000" b="1" i="0" u="none" strike="noStrike">
                          <a:solidFill>
                            <a:srgbClr val="000000"/>
                          </a:solidFill>
                          <a:effectLst/>
                          <a:latin typeface="Grandview" panose="020B0502040204020203" pitchFamily="34" charset="0"/>
                        </a:rPr>
                        <a:t>Present Value</a:t>
                      </a:r>
                      <a:br>
                        <a:rPr lang="en-US" sz="1000" b="1" i="0" u="none" strike="noStrike">
                          <a:solidFill>
                            <a:srgbClr val="000000"/>
                          </a:solidFill>
                          <a:effectLst/>
                          <a:latin typeface="Grandview" panose="020B0502040204020203" pitchFamily="34" charset="0"/>
                        </a:rPr>
                      </a:br>
                      <a:r>
                        <a:rPr lang="en-US" sz="1000" b="1" i="0" u="none" strike="noStrike">
                          <a:solidFill>
                            <a:srgbClr val="000000"/>
                          </a:solidFill>
                          <a:effectLst/>
                          <a:latin typeface="Grandview" panose="020B0502040204020203" pitchFamily="34" charset="0"/>
                        </a:rPr>
                        <a:t>interest Factor</a:t>
                      </a:r>
                    </a:p>
                  </a:txBody>
                  <a:tcPr marL="6350" marR="6350" marT="6350" marB="0">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t"/>
                      <a:r>
                        <a:rPr lang="en-US" sz="1000" b="1" i="0" u="none" strike="noStrike">
                          <a:solidFill>
                            <a:srgbClr val="000000"/>
                          </a:solidFill>
                          <a:effectLst/>
                          <a:latin typeface="Grandview" panose="020B0502040204020203" pitchFamily="34" charset="0"/>
                        </a:rPr>
                        <a:t>Present value</a:t>
                      </a:r>
                    </a:p>
                  </a:txBody>
                  <a:tcPr marL="6350" marR="6350" marT="6350"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992143284"/>
                  </a:ext>
                </a:extLst>
              </a:tr>
              <a:tr h="184150">
                <a:tc>
                  <a:txBody>
                    <a:bodyPr/>
                    <a:lstStyle/>
                    <a:p>
                      <a:pPr algn="r" fontAlgn="b"/>
                      <a:r>
                        <a:rPr lang="en-US" sz="1100" b="0" i="0" u="none" strike="noStrike">
                          <a:solidFill>
                            <a:srgbClr val="000000"/>
                          </a:solidFill>
                          <a:effectLst/>
                          <a:latin typeface="Bahnschrift SemiLight SemiConde" panose="020B0502040204020203" pitchFamily="34" charset="0"/>
                        </a:rPr>
                        <a:t>1</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Bahnschrift SemiLight SemiConde" panose="020B0502040204020203" pitchFamily="34" charset="0"/>
                        </a:rPr>
                        <a:t> $      0.50 </a:t>
                      </a:r>
                    </a:p>
                  </a:txBody>
                  <a:tcPr marL="6350" marR="6350" marT="6350" marB="0" anchor="b">
                    <a:lnL>
                      <a:noFill/>
                    </a:lnL>
                    <a:lnR>
                      <a:noFill/>
                    </a:lnR>
                    <a:lnT>
                      <a:noFill/>
                    </a:lnT>
                    <a:lnB>
                      <a:noFill/>
                    </a:lnB>
                    <a:solidFill>
                      <a:srgbClr val="FFFFFF"/>
                    </a:solidFill>
                  </a:tcPr>
                </a:tc>
                <a:tc>
                  <a:txBody>
                    <a:bodyPr/>
                    <a:lstStyle/>
                    <a:p>
                      <a:pPr algn="r" fontAlgn="b"/>
                      <a:r>
                        <a:rPr lang="en-US" sz="1100" b="0" i="0" u="none" strike="noStrike">
                          <a:solidFill>
                            <a:srgbClr val="000000"/>
                          </a:solidFill>
                          <a:effectLst/>
                          <a:latin typeface="Bahnschrift SemiLight SemiConde" panose="020B0502040204020203" pitchFamily="34" charset="0"/>
                        </a:rPr>
                        <a:t>0.833</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Bahnschrift SemiLight SemiConde" panose="020B0502040204020203" pitchFamily="34" charset="0"/>
                        </a:rPr>
                        <a:t> $             0.42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760528346"/>
                  </a:ext>
                </a:extLst>
              </a:tr>
              <a:tr h="184150">
                <a:tc>
                  <a:txBody>
                    <a:bodyPr/>
                    <a:lstStyle/>
                    <a:p>
                      <a:pPr algn="r" fontAlgn="b"/>
                      <a:r>
                        <a:rPr lang="en-US" sz="1100" b="0" i="0" u="none" strike="noStrike">
                          <a:solidFill>
                            <a:srgbClr val="000000"/>
                          </a:solidFill>
                          <a:effectLst/>
                          <a:latin typeface="Bahnschrift SemiLight SemiConde" panose="020B0502040204020203" pitchFamily="34" charset="0"/>
                        </a:rPr>
                        <a:t>2</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Bahnschrift SemiLight SemiConde" panose="020B0502040204020203" pitchFamily="34" charset="0"/>
                        </a:rPr>
                        <a:t> $      0.63 </a:t>
                      </a:r>
                    </a:p>
                  </a:txBody>
                  <a:tcPr marL="6350" marR="6350" marT="6350" marB="0" anchor="b">
                    <a:lnL>
                      <a:noFill/>
                    </a:lnL>
                    <a:lnR>
                      <a:noFill/>
                    </a:lnR>
                    <a:lnT>
                      <a:noFill/>
                    </a:lnT>
                    <a:lnB>
                      <a:noFill/>
                    </a:lnB>
                    <a:solidFill>
                      <a:srgbClr val="FFFFFF"/>
                    </a:solidFill>
                  </a:tcPr>
                </a:tc>
                <a:tc>
                  <a:txBody>
                    <a:bodyPr/>
                    <a:lstStyle/>
                    <a:p>
                      <a:pPr algn="r" fontAlgn="b"/>
                      <a:r>
                        <a:rPr lang="en-US" sz="1100" b="0" i="0" u="none" strike="noStrike">
                          <a:solidFill>
                            <a:srgbClr val="000000"/>
                          </a:solidFill>
                          <a:effectLst/>
                          <a:latin typeface="Bahnschrift SemiLight SemiConde" panose="020B0502040204020203" pitchFamily="34" charset="0"/>
                        </a:rPr>
                        <a:t>0.694</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Bahnschrift SemiLight SemiConde" panose="020B0502040204020203" pitchFamily="34" charset="0"/>
                        </a:rPr>
                        <a:t> $             0.43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45928186"/>
                  </a:ext>
                </a:extLst>
              </a:tr>
              <a:tr h="184150">
                <a:tc>
                  <a:txBody>
                    <a:bodyPr/>
                    <a:lstStyle/>
                    <a:p>
                      <a:pPr algn="r" fontAlgn="b"/>
                      <a:r>
                        <a:rPr lang="en-US" sz="1100" b="0" i="0" u="none" strike="noStrike">
                          <a:solidFill>
                            <a:srgbClr val="000000"/>
                          </a:solidFill>
                          <a:effectLst/>
                          <a:latin typeface="Bahnschrift SemiLight SemiConde" panose="020B0502040204020203" pitchFamily="34" charset="0"/>
                        </a:rPr>
                        <a:t>3</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Bahnschrift SemiLight SemiConde" panose="020B0502040204020203" pitchFamily="34" charset="0"/>
                        </a:rPr>
                        <a:t> $      0.78 </a:t>
                      </a:r>
                    </a:p>
                  </a:txBody>
                  <a:tcPr marL="6350" marR="6350" marT="6350" marB="0" anchor="b">
                    <a:lnL>
                      <a:noFill/>
                    </a:lnL>
                    <a:lnR>
                      <a:noFill/>
                    </a:lnR>
                    <a:lnT>
                      <a:noFill/>
                    </a:lnT>
                    <a:lnB>
                      <a:noFill/>
                    </a:lnB>
                    <a:solidFill>
                      <a:srgbClr val="FFFFFF"/>
                    </a:solidFill>
                  </a:tcPr>
                </a:tc>
                <a:tc>
                  <a:txBody>
                    <a:bodyPr/>
                    <a:lstStyle/>
                    <a:p>
                      <a:pPr algn="r" fontAlgn="b"/>
                      <a:r>
                        <a:rPr lang="en-US" sz="1100" b="0" i="0" u="none" strike="noStrike">
                          <a:solidFill>
                            <a:srgbClr val="000000"/>
                          </a:solidFill>
                          <a:effectLst/>
                          <a:latin typeface="Bahnschrift SemiLight SemiConde" panose="020B0502040204020203" pitchFamily="34" charset="0"/>
                        </a:rPr>
                        <a:t>0.579</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Bahnschrift SemiLight SemiConde" panose="020B0502040204020203" pitchFamily="34" charset="0"/>
                        </a:rPr>
                        <a:t> $             0.45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235654126"/>
                  </a:ext>
                </a:extLst>
              </a:tr>
              <a:tr h="184150">
                <a:tc>
                  <a:txBody>
                    <a:bodyPr/>
                    <a:lstStyle/>
                    <a:p>
                      <a:pPr algn="r" fontAlgn="b"/>
                      <a:r>
                        <a:rPr lang="en-US" sz="1100" b="0" i="0" u="none" strike="noStrike">
                          <a:solidFill>
                            <a:srgbClr val="000000"/>
                          </a:solidFill>
                          <a:effectLst/>
                          <a:latin typeface="Bahnschrift SemiLight SemiConde" panose="020B0502040204020203" pitchFamily="34" charset="0"/>
                        </a:rPr>
                        <a:t>4</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Bahnschrift SemiLight SemiConde" panose="020B0502040204020203" pitchFamily="34" charset="0"/>
                        </a:rPr>
                        <a:t> $      0.98 </a:t>
                      </a:r>
                    </a:p>
                  </a:txBody>
                  <a:tcPr marL="6350" marR="6350" marT="6350" marB="0" anchor="b">
                    <a:lnL>
                      <a:noFill/>
                    </a:lnL>
                    <a:lnR>
                      <a:noFill/>
                    </a:lnR>
                    <a:lnT>
                      <a:noFill/>
                    </a:lnT>
                    <a:lnB>
                      <a:noFill/>
                    </a:lnB>
                    <a:solidFill>
                      <a:srgbClr val="FFFFFF"/>
                    </a:solidFill>
                  </a:tcPr>
                </a:tc>
                <a:tc>
                  <a:txBody>
                    <a:bodyPr/>
                    <a:lstStyle/>
                    <a:p>
                      <a:pPr algn="r" fontAlgn="b"/>
                      <a:r>
                        <a:rPr lang="en-US" sz="1100" b="0" i="0" u="none" strike="noStrike">
                          <a:solidFill>
                            <a:srgbClr val="000000"/>
                          </a:solidFill>
                          <a:effectLst/>
                          <a:latin typeface="Bahnschrift SemiLight SemiConde" panose="020B0502040204020203" pitchFamily="34" charset="0"/>
                        </a:rPr>
                        <a:t>0.482</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Bahnschrift SemiLight SemiConde" panose="020B0502040204020203" pitchFamily="34" charset="0"/>
                        </a:rPr>
                        <a:t> $             0.47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817406072"/>
                  </a:ext>
                </a:extLst>
              </a:tr>
              <a:tr h="184150">
                <a:tc>
                  <a:txBody>
                    <a:bodyPr/>
                    <a:lstStyle/>
                    <a:p>
                      <a:pPr algn="r" fontAlgn="b"/>
                      <a:r>
                        <a:rPr lang="en-US" sz="1100" b="0" i="0" u="none" strike="noStrike">
                          <a:solidFill>
                            <a:srgbClr val="000000"/>
                          </a:solidFill>
                          <a:effectLst/>
                          <a:latin typeface="Bahnschrift SemiLight SemiConde" panose="020B0502040204020203" pitchFamily="34" charset="0"/>
                        </a:rPr>
                        <a:t>5</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Bahnschrift SemiLight SemiConde" panose="020B0502040204020203" pitchFamily="34" charset="0"/>
                        </a:rPr>
                        <a:t> $       1.22 </a:t>
                      </a:r>
                    </a:p>
                  </a:txBody>
                  <a:tcPr marL="6350" marR="6350" marT="6350" marB="0" anchor="b">
                    <a:lnL>
                      <a:noFill/>
                    </a:lnL>
                    <a:lnR>
                      <a:noFill/>
                    </a:lnR>
                    <a:lnT>
                      <a:noFill/>
                    </a:lnT>
                    <a:lnB>
                      <a:noFill/>
                    </a:lnB>
                    <a:solidFill>
                      <a:srgbClr val="FFFFFF"/>
                    </a:solidFill>
                  </a:tcPr>
                </a:tc>
                <a:tc>
                  <a:txBody>
                    <a:bodyPr/>
                    <a:lstStyle/>
                    <a:p>
                      <a:pPr algn="r" fontAlgn="b"/>
                      <a:r>
                        <a:rPr lang="en-US" sz="1100" b="0" i="0" u="none" strike="noStrike">
                          <a:solidFill>
                            <a:srgbClr val="000000"/>
                          </a:solidFill>
                          <a:effectLst/>
                          <a:latin typeface="Bahnschrift SemiLight SemiConde" panose="020B0502040204020203" pitchFamily="34" charset="0"/>
                        </a:rPr>
                        <a:t>0.402</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Bahnschrift SemiLight SemiConde" panose="020B0502040204020203" pitchFamily="34" charset="0"/>
                        </a:rPr>
                        <a:t> $             0.49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537614639"/>
                  </a:ext>
                </a:extLst>
              </a:tr>
              <a:tr h="184150">
                <a:tc>
                  <a:txBody>
                    <a:bodyPr/>
                    <a:lstStyle/>
                    <a:p>
                      <a:pPr algn="l" fontAlgn="b"/>
                      <a:r>
                        <a:rPr lang="en-US" sz="1100" b="1" i="0" u="none" strike="noStrike">
                          <a:solidFill>
                            <a:srgbClr val="000000"/>
                          </a:solidFill>
                          <a:effectLst/>
                          <a:latin typeface="Grandview" panose="020B0502040204020203" pitchFamily="34" charset="0"/>
                        </a:rPr>
                        <a:t>Total</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Bahnschrift SemiLight SemiConde" panose="020B0502040204020203"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Bahnschrift SemiLight SemiConde" panose="020B0502040204020203"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Bahnschrift SemiLight SemiConde" panose="020B0502040204020203" pitchFamily="34" charset="0"/>
                        </a:rPr>
                        <a:t> $              2.27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01475835"/>
                  </a:ext>
                </a:extLst>
              </a:tr>
              <a:tr h="184150">
                <a:tc>
                  <a:txBody>
                    <a:bodyPr/>
                    <a:lstStyle/>
                    <a:p>
                      <a:pPr algn="l" fontAlgn="b"/>
                      <a:r>
                        <a:rPr lang="en-US" sz="1100" b="0" i="0" u="none" strike="noStrike">
                          <a:solidFill>
                            <a:srgbClr val="000000"/>
                          </a:solidFill>
                          <a:effectLst/>
                          <a:latin typeface="Bahnschrift SemiLight SemiConde" panose="020B0502040204020203" pitchFamily="34" charset="0"/>
                        </a:rPr>
                        <a:t> </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Bahnschrift SemiLight SemiConde" panose="020B0502040204020203"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Bahnschrift SemiLight SemiConde" panose="020B0502040204020203"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Bahnschrift SemiLight SemiConde" panose="020B0502040204020203"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596357199"/>
                  </a:ext>
                </a:extLst>
              </a:tr>
              <a:tr h="184150">
                <a:tc>
                  <a:txBody>
                    <a:bodyPr/>
                    <a:lstStyle/>
                    <a:p>
                      <a:pPr algn="l" fontAlgn="b"/>
                      <a:r>
                        <a:rPr lang="en-US" sz="1100" b="0" i="0" u="none" strike="noStrike">
                          <a:solidFill>
                            <a:srgbClr val="000000"/>
                          </a:solidFill>
                          <a:effectLst/>
                          <a:latin typeface="Bahnschrift SemiLight SemiConde" panose="020B0502040204020203" pitchFamily="34" charset="0"/>
                        </a:rPr>
                        <a:t> </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Bahnschrift SemiLight SemiConde" panose="020B0502040204020203"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Bahnschrift SemiLight SemiConde" panose="020B0502040204020203"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Bahnschrift SemiLight SemiConde" panose="020B0502040204020203"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237032438"/>
                  </a:ext>
                </a:extLst>
              </a:tr>
              <a:tr h="184150">
                <a:tc>
                  <a:txBody>
                    <a:bodyPr/>
                    <a:lstStyle/>
                    <a:p>
                      <a:pPr algn="l" fontAlgn="b"/>
                      <a:r>
                        <a:rPr lang="en-US" sz="1100" b="0" i="0" u="none" strike="noStrike">
                          <a:solidFill>
                            <a:srgbClr val="000000"/>
                          </a:solidFill>
                          <a:effectLst/>
                          <a:latin typeface="Bahnschrift SemiLight SemiConde" panose="020B0502040204020203" pitchFamily="34" charset="0"/>
                        </a:rPr>
                        <a:t>Terminal Value</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Bahnschrift SemiLight SemiConde" panose="020B0502040204020203"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Bahnschrift SemiLight SemiConde" panose="020B0502040204020203"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Bahnschrift SemiLight SemiConde" panose="020B0502040204020203" pitchFamily="34" charset="0"/>
                        </a:rPr>
                        <a:t> $             11.28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965784269"/>
                  </a:ext>
                </a:extLst>
              </a:tr>
              <a:tr h="184150">
                <a:tc>
                  <a:txBody>
                    <a:bodyPr/>
                    <a:lstStyle/>
                    <a:p>
                      <a:pPr algn="l" fontAlgn="b"/>
                      <a:r>
                        <a:rPr lang="en-US" sz="1100" b="1" i="0" u="none" strike="noStrike">
                          <a:solidFill>
                            <a:srgbClr val="000000"/>
                          </a:solidFill>
                          <a:effectLst/>
                          <a:latin typeface="Grandview" panose="020B0502040204020203" pitchFamily="34" charset="0"/>
                        </a:rPr>
                        <a:t>Valuation</a:t>
                      </a:r>
                    </a:p>
                  </a:txBody>
                  <a:tcPr marL="6350" marR="6350" marT="635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Bahnschrift SemiLight SemiConde" panose="020B0502040204020203"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Bahnschrift SemiLight SemiConde" panose="020B0502040204020203"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dirty="0">
                          <a:solidFill>
                            <a:srgbClr val="000000"/>
                          </a:solidFill>
                          <a:effectLst/>
                          <a:latin typeface="Bahnschrift SemiLight SemiConde" panose="020B0502040204020203" pitchFamily="34" charset="0"/>
                        </a:rPr>
                        <a:t> $            13.54 </a:t>
                      </a:r>
                    </a:p>
                  </a:txBody>
                  <a:tcPr marL="6350" marR="6350" marT="635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16693578"/>
                  </a:ext>
                </a:extLst>
              </a:tr>
            </a:tbl>
          </a:graphicData>
        </a:graphic>
      </p:graphicFrame>
      <p:sp>
        <p:nvSpPr>
          <p:cNvPr id="17" name="TextBox 16">
            <a:extLst>
              <a:ext uri="{FF2B5EF4-FFF2-40B4-BE49-F238E27FC236}">
                <a16:creationId xmlns:a16="http://schemas.microsoft.com/office/drawing/2014/main" id="{5A0E8077-1CC3-9382-E47A-C7C052508614}"/>
              </a:ext>
            </a:extLst>
          </p:cNvPr>
          <p:cNvSpPr txBox="1"/>
          <p:nvPr/>
        </p:nvSpPr>
        <p:spPr>
          <a:xfrm>
            <a:off x="301268" y="4042493"/>
            <a:ext cx="3655168" cy="492443"/>
          </a:xfrm>
          <a:prstGeom prst="rect">
            <a:avLst/>
          </a:prstGeom>
          <a:noFill/>
        </p:spPr>
        <p:txBody>
          <a:bodyPr wrap="none" rtlCol="0">
            <a:spAutoFit/>
          </a:bodyPr>
          <a:lstStyle/>
          <a:p>
            <a:r>
              <a:rPr lang="es-ES" sz="1400" dirty="0" err="1">
                <a:latin typeface="Bahnschrift" panose="020B0502040204020203" pitchFamily="34" charset="0"/>
              </a:rPr>
              <a:t>Company’s</a:t>
            </a:r>
            <a:r>
              <a:rPr lang="es-ES" sz="1400" dirty="0">
                <a:latin typeface="Bahnschrift" panose="020B0502040204020203" pitchFamily="34" charset="0"/>
              </a:rPr>
              <a:t> </a:t>
            </a:r>
            <a:r>
              <a:rPr lang="es-ES" sz="1400" dirty="0" err="1">
                <a:latin typeface="Bahnschrift" panose="020B0502040204020203" pitchFamily="34" charset="0"/>
              </a:rPr>
              <a:t>valuation</a:t>
            </a:r>
            <a:r>
              <a:rPr lang="es-ES" sz="1400" dirty="0">
                <a:latin typeface="Bahnschrift" panose="020B0502040204020203" pitchFamily="34" charset="0"/>
              </a:rPr>
              <a:t> </a:t>
            </a:r>
            <a:r>
              <a:rPr lang="es-ES" sz="1400" dirty="0" err="1">
                <a:latin typeface="Bahnschrift" panose="020B0502040204020203" pitchFamily="34" charset="0"/>
              </a:rPr>
              <a:t>using</a:t>
            </a:r>
            <a:r>
              <a:rPr lang="es-ES" sz="1400" dirty="0">
                <a:latin typeface="Bahnschrift" panose="020B0502040204020203" pitchFamily="34" charset="0"/>
              </a:rPr>
              <a:t> </a:t>
            </a:r>
            <a:r>
              <a:rPr lang="es-ES" sz="1400" dirty="0" err="1">
                <a:latin typeface="Bahnschrift" panose="020B0502040204020203" pitchFamily="34" charset="0"/>
              </a:rPr>
              <a:t>the</a:t>
            </a:r>
            <a:r>
              <a:rPr lang="es-ES" sz="1400" dirty="0">
                <a:latin typeface="Bahnschrift" panose="020B0502040204020203" pitchFamily="34" charset="0"/>
              </a:rPr>
              <a:t> DCF </a:t>
            </a:r>
            <a:r>
              <a:rPr lang="es-ES" sz="1400" dirty="0" err="1">
                <a:latin typeface="Bahnschrift" panose="020B0502040204020203" pitchFamily="34" charset="0"/>
              </a:rPr>
              <a:t>method</a:t>
            </a:r>
            <a:endParaRPr lang="es-ES" sz="1400" dirty="0">
              <a:latin typeface="Bahnschrift" panose="020B0502040204020203" pitchFamily="34" charset="0"/>
            </a:endParaRPr>
          </a:p>
          <a:p>
            <a:r>
              <a:rPr lang="es-ES" sz="1100" i="1" dirty="0">
                <a:latin typeface="Bahnschrift" panose="020B0502040204020203" pitchFamily="34" charset="0"/>
              </a:rPr>
              <a:t>(In </a:t>
            </a:r>
            <a:r>
              <a:rPr lang="es-ES" sz="1100" i="1" dirty="0" err="1">
                <a:latin typeface="Bahnschrift" panose="020B0502040204020203" pitchFamily="34" charset="0"/>
              </a:rPr>
              <a:t>millions</a:t>
            </a:r>
            <a:r>
              <a:rPr lang="es-ES" sz="1100" i="1" dirty="0">
                <a:latin typeface="Bahnschrift" panose="020B0502040204020203" pitchFamily="34" charset="0"/>
              </a:rPr>
              <a:t> </a:t>
            </a:r>
            <a:r>
              <a:rPr lang="es-ES" sz="1100" i="1" dirty="0" err="1">
                <a:latin typeface="Bahnschrift" panose="020B0502040204020203" pitchFamily="34" charset="0"/>
              </a:rPr>
              <a:t>of</a:t>
            </a:r>
            <a:r>
              <a:rPr lang="es-ES" sz="1100" i="1" dirty="0">
                <a:latin typeface="Bahnschrift" panose="020B0502040204020203" pitchFamily="34" charset="0"/>
              </a:rPr>
              <a:t> US$)</a:t>
            </a:r>
            <a:endParaRPr lang="en-US" sz="1100" i="1" dirty="0">
              <a:latin typeface="Bahnschrift" panose="020B0502040204020203" pitchFamily="34" charset="0"/>
            </a:endParaRPr>
          </a:p>
        </p:txBody>
      </p:sp>
      <p:pic>
        <p:nvPicPr>
          <p:cNvPr id="21" name="Graphic 20" descr="Information outline">
            <a:extLst>
              <a:ext uri="{FF2B5EF4-FFF2-40B4-BE49-F238E27FC236}">
                <a16:creationId xmlns:a16="http://schemas.microsoft.com/office/drawing/2014/main" id="{889DFE38-8468-2D91-D80D-93EE27924E4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52948" y="899223"/>
            <a:ext cx="461665" cy="461665"/>
          </a:xfrm>
          <a:prstGeom prst="rect">
            <a:avLst/>
          </a:prstGeom>
        </p:spPr>
      </p:pic>
      <p:sp>
        <p:nvSpPr>
          <p:cNvPr id="22" name="TextBox 21">
            <a:extLst>
              <a:ext uri="{FF2B5EF4-FFF2-40B4-BE49-F238E27FC236}">
                <a16:creationId xmlns:a16="http://schemas.microsoft.com/office/drawing/2014/main" id="{266E883D-276F-6BE9-3730-C0C42A717EF8}"/>
              </a:ext>
            </a:extLst>
          </p:cNvPr>
          <p:cNvSpPr txBox="1"/>
          <p:nvPr/>
        </p:nvSpPr>
        <p:spPr>
          <a:xfrm>
            <a:off x="7152948" y="4658771"/>
            <a:ext cx="4566279" cy="1200329"/>
          </a:xfrm>
          <a:prstGeom prst="rect">
            <a:avLst/>
          </a:prstGeom>
          <a:noFill/>
          <a:ln>
            <a:solidFill>
              <a:schemeClr val="tx1"/>
            </a:solidFill>
          </a:ln>
        </p:spPr>
        <p:txBody>
          <a:bodyPr wrap="square" rtlCol="0">
            <a:spAutoFit/>
          </a:bodyPr>
          <a:lstStyle/>
          <a:p>
            <a:r>
              <a:rPr lang="es-ES" sz="1200" dirty="0" err="1">
                <a:latin typeface="Bahnschrift" panose="020B0502040204020203" pitchFamily="34" charset="0"/>
              </a:rPr>
              <a:t>Using</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DCF </a:t>
            </a:r>
            <a:r>
              <a:rPr lang="es-ES" sz="1200" dirty="0" err="1">
                <a:latin typeface="Bahnschrift" panose="020B0502040204020203" pitchFamily="34" charset="0"/>
              </a:rPr>
              <a:t>method</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value</a:t>
            </a:r>
            <a:r>
              <a:rPr lang="es-ES" sz="1200" dirty="0">
                <a:latin typeface="Bahnschrift" panose="020B0502040204020203" pitchFamily="34" charset="0"/>
              </a:rPr>
              <a:t> </a:t>
            </a:r>
            <a:r>
              <a:rPr lang="es-ES" sz="1200" dirty="0" err="1">
                <a:latin typeface="Bahnschrift" panose="020B0502040204020203" pitchFamily="34" charset="0"/>
              </a:rPr>
              <a:t>of</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company</a:t>
            </a:r>
            <a:r>
              <a:rPr lang="es-ES" sz="1200" dirty="0">
                <a:latin typeface="Bahnschrift" panose="020B0502040204020203" pitchFamily="34" charset="0"/>
              </a:rPr>
              <a:t> </a:t>
            </a:r>
            <a:r>
              <a:rPr lang="es-ES" sz="1200" dirty="0" err="1">
                <a:latin typeface="Bahnschrift" panose="020B0502040204020203" pitchFamily="34" charset="0"/>
              </a:rPr>
              <a:t>goes</a:t>
            </a:r>
            <a:r>
              <a:rPr lang="es-ES" sz="1200" dirty="0">
                <a:latin typeface="Bahnschrift" panose="020B0502040204020203" pitchFamily="34" charset="0"/>
              </a:rPr>
              <a:t> </a:t>
            </a:r>
            <a:r>
              <a:rPr lang="es-ES" sz="1200" dirty="0" err="1">
                <a:latin typeface="Bahnschrift" panose="020B0502040204020203" pitchFamily="34" charset="0"/>
              </a:rPr>
              <a:t>down</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$13.54 </a:t>
            </a:r>
            <a:r>
              <a:rPr lang="es-ES" sz="1200" dirty="0" err="1">
                <a:latin typeface="Bahnschrift" panose="020B0502040204020203" pitchFamily="34" charset="0"/>
              </a:rPr>
              <a:t>million</a:t>
            </a:r>
            <a:r>
              <a:rPr lang="es-ES" sz="1200" dirty="0">
                <a:latin typeface="Bahnschrift" panose="020B0502040204020203" pitchFamily="34" charset="0"/>
              </a:rPr>
              <a:t>. </a:t>
            </a:r>
            <a:r>
              <a:rPr lang="es-ES" sz="1200" dirty="0" err="1">
                <a:latin typeface="Bahnschrift" panose="020B0502040204020203" pitchFamily="34" charset="0"/>
              </a:rPr>
              <a:t>This</a:t>
            </a:r>
            <a:r>
              <a:rPr lang="es-ES" sz="1200" dirty="0">
                <a:latin typeface="Bahnschrift" panose="020B0502040204020203" pitchFamily="34" charset="0"/>
              </a:rPr>
              <a:t> </a:t>
            </a:r>
            <a:r>
              <a:rPr lang="es-ES" sz="1200" dirty="0" err="1">
                <a:latin typeface="Bahnschrift" panose="020B0502040204020203" pitchFamily="34" charset="0"/>
              </a:rPr>
              <a:t>is</a:t>
            </a:r>
            <a:r>
              <a:rPr lang="es-ES" sz="1200" dirty="0">
                <a:latin typeface="Bahnschrift" panose="020B0502040204020203" pitchFamily="34" charset="0"/>
              </a:rPr>
              <a:t> </a:t>
            </a:r>
            <a:r>
              <a:rPr lang="es-ES" sz="1200" dirty="0" err="1">
                <a:latin typeface="Bahnschrift" panose="020B0502040204020203" pitchFamily="34" charset="0"/>
              </a:rPr>
              <a:t>much</a:t>
            </a:r>
            <a:r>
              <a:rPr lang="es-ES" sz="1200" dirty="0">
                <a:latin typeface="Bahnschrift" panose="020B0502040204020203" pitchFamily="34" charset="0"/>
              </a:rPr>
              <a:t> </a:t>
            </a:r>
            <a:r>
              <a:rPr lang="es-ES" sz="1200" dirty="0" err="1">
                <a:latin typeface="Bahnschrift" panose="020B0502040204020203" pitchFamily="34" charset="0"/>
              </a:rPr>
              <a:t>closer</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actual </a:t>
            </a:r>
            <a:r>
              <a:rPr lang="es-ES" sz="1200" dirty="0" err="1">
                <a:latin typeface="Bahnschrift" panose="020B0502040204020203" pitchFamily="34" charset="0"/>
              </a:rPr>
              <a:t>valuation</a:t>
            </a:r>
            <a:r>
              <a:rPr lang="es-ES" sz="1200" dirty="0">
                <a:latin typeface="Bahnschrift" panose="020B0502040204020203" pitchFamily="34" charset="0"/>
              </a:rPr>
              <a:t> </a:t>
            </a:r>
            <a:r>
              <a:rPr lang="es-ES" sz="1200" dirty="0" err="1">
                <a:latin typeface="Bahnschrift" panose="020B0502040204020203" pitchFamily="34" charset="0"/>
              </a:rPr>
              <a:t>that</a:t>
            </a:r>
            <a:r>
              <a:rPr lang="es-ES" sz="1200" dirty="0">
                <a:latin typeface="Bahnschrift" panose="020B0502040204020203" pitchFamily="34" charset="0"/>
              </a:rPr>
              <a:t> </a:t>
            </a:r>
            <a:r>
              <a:rPr lang="es-ES" sz="1200" dirty="0" err="1">
                <a:latin typeface="Bahnschrift" panose="020B0502040204020203" pitchFamily="34" charset="0"/>
              </a:rPr>
              <a:t>was</a:t>
            </a:r>
            <a:r>
              <a:rPr lang="es-ES" sz="1200" dirty="0">
                <a:latin typeface="Bahnschrift" panose="020B0502040204020203" pitchFamily="34" charset="0"/>
              </a:rPr>
              <a:t> </a:t>
            </a:r>
            <a:r>
              <a:rPr lang="es-ES" sz="1200" dirty="0" err="1">
                <a:latin typeface="Bahnschrift" panose="020B0502040204020203" pitchFamily="34" charset="0"/>
              </a:rPr>
              <a:t>agreed</a:t>
            </a:r>
            <a:r>
              <a:rPr lang="es-ES" sz="1200" dirty="0">
                <a:latin typeface="Bahnschrift" panose="020B0502040204020203" pitchFamily="34" charset="0"/>
              </a:rPr>
              <a:t> </a:t>
            </a:r>
            <a:r>
              <a:rPr lang="es-ES" sz="1200" dirty="0" err="1">
                <a:latin typeface="Bahnschrift" panose="020B0502040204020203" pitchFamily="34" charset="0"/>
              </a:rPr>
              <a:t>for</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GIA </a:t>
            </a:r>
            <a:r>
              <a:rPr lang="es-ES" sz="1200" dirty="0" err="1">
                <a:latin typeface="Bahnschrift" panose="020B0502040204020203" pitchFamily="34" charset="0"/>
              </a:rPr>
              <a:t>inventment</a:t>
            </a:r>
            <a:r>
              <a:rPr lang="es-ES" sz="1200" dirty="0">
                <a:latin typeface="Bahnschrift" panose="020B0502040204020203" pitchFamily="34" charset="0"/>
              </a:rPr>
              <a:t> ($3.5 </a:t>
            </a:r>
            <a:r>
              <a:rPr lang="es-ES" sz="1200" dirty="0" err="1">
                <a:latin typeface="Bahnschrift" panose="020B0502040204020203" pitchFamily="34" charset="0"/>
              </a:rPr>
              <a:t>for</a:t>
            </a:r>
            <a:r>
              <a:rPr lang="es-ES" sz="1200" dirty="0">
                <a:latin typeface="Bahnschrift" panose="020B0502040204020203" pitchFamily="34" charset="0"/>
              </a:rPr>
              <a:t> a 35% </a:t>
            </a:r>
            <a:r>
              <a:rPr lang="es-ES" sz="1200" dirty="0" err="1">
                <a:latin typeface="Bahnschrift" panose="020B0502040204020203" pitchFamily="34" charset="0"/>
              </a:rPr>
              <a:t>stake</a:t>
            </a:r>
            <a:r>
              <a:rPr lang="es-ES" sz="1200" dirty="0">
                <a:latin typeface="Bahnschrift" panose="020B0502040204020203" pitchFamily="34" charset="0"/>
              </a:rPr>
              <a:t> so $10 </a:t>
            </a:r>
            <a:r>
              <a:rPr lang="es-ES" sz="1200" dirty="0" err="1">
                <a:latin typeface="Bahnschrift" panose="020B0502040204020203" pitchFamily="34" charset="0"/>
              </a:rPr>
              <a:t>million</a:t>
            </a:r>
            <a:r>
              <a:rPr lang="es-ES" sz="1200" dirty="0">
                <a:latin typeface="Bahnschrift" panose="020B0502040204020203" pitchFamily="34" charset="0"/>
              </a:rPr>
              <a:t>) </a:t>
            </a:r>
            <a:r>
              <a:rPr lang="es-ES" sz="1200" dirty="0" err="1">
                <a:latin typeface="Bahnschrift" panose="020B0502040204020203" pitchFamily="34" charset="0"/>
              </a:rPr>
              <a:t>It</a:t>
            </a:r>
            <a:r>
              <a:rPr lang="es-ES" sz="1200" dirty="0">
                <a:latin typeface="Bahnschrift" panose="020B0502040204020203" pitchFamily="34" charset="0"/>
              </a:rPr>
              <a:t> </a:t>
            </a:r>
            <a:r>
              <a:rPr lang="es-ES" sz="1200" dirty="0" err="1">
                <a:latin typeface="Bahnschrift" panose="020B0502040204020203" pitchFamily="34" charset="0"/>
              </a:rPr>
              <a:t>is</a:t>
            </a:r>
            <a:r>
              <a:rPr lang="es-ES" sz="1200" dirty="0">
                <a:latin typeface="Bahnschrift" panose="020B0502040204020203" pitchFamily="34" charset="0"/>
              </a:rPr>
              <a:t> </a:t>
            </a:r>
            <a:r>
              <a:rPr lang="es-ES" sz="1200" dirty="0" err="1">
                <a:latin typeface="Bahnschrift" panose="020B0502040204020203" pitchFamily="34" charset="0"/>
              </a:rPr>
              <a:t>worth</a:t>
            </a:r>
            <a:r>
              <a:rPr lang="es-ES" sz="1200" dirty="0">
                <a:latin typeface="Bahnschrift" panose="020B0502040204020203" pitchFamily="34" charset="0"/>
              </a:rPr>
              <a:t> </a:t>
            </a:r>
            <a:r>
              <a:rPr lang="es-ES" sz="1200" dirty="0" err="1">
                <a:latin typeface="Bahnschrift" panose="020B0502040204020203" pitchFamily="34" charset="0"/>
              </a:rPr>
              <a:t>noting</a:t>
            </a:r>
            <a:r>
              <a:rPr lang="es-ES" sz="1200" dirty="0">
                <a:latin typeface="Bahnschrift" panose="020B0502040204020203" pitchFamily="34" charset="0"/>
              </a:rPr>
              <a:t> </a:t>
            </a:r>
            <a:r>
              <a:rPr lang="es-ES" sz="1200" dirty="0" err="1">
                <a:latin typeface="Bahnschrift" panose="020B0502040204020203" pitchFamily="34" charset="0"/>
              </a:rPr>
              <a:t>that</a:t>
            </a:r>
            <a:r>
              <a:rPr lang="es-ES" sz="1200" dirty="0">
                <a:latin typeface="Bahnschrift" panose="020B0502040204020203" pitchFamily="34" charset="0"/>
              </a:rPr>
              <a:t> </a:t>
            </a:r>
            <a:r>
              <a:rPr lang="es-ES" sz="1200" dirty="0" err="1">
                <a:latin typeface="Bahnschrift" panose="020B0502040204020203" pitchFamily="34" charset="0"/>
              </a:rPr>
              <a:t>for</a:t>
            </a:r>
            <a:r>
              <a:rPr lang="es-ES" sz="1200" dirty="0">
                <a:latin typeface="Bahnschrift" panose="020B0502040204020203" pitchFamily="34" charset="0"/>
              </a:rPr>
              <a:t> a capital and labor intensive </a:t>
            </a:r>
            <a:r>
              <a:rPr lang="es-ES" sz="1200" dirty="0" err="1">
                <a:latin typeface="Bahnschrift" panose="020B0502040204020203" pitchFamily="34" charset="0"/>
              </a:rPr>
              <a:t>industry</a:t>
            </a:r>
            <a:r>
              <a:rPr lang="es-ES" sz="1200" dirty="0">
                <a:latin typeface="Bahnschrift" panose="020B0502040204020203" pitchFamily="34" charset="0"/>
              </a:rPr>
              <a:t>, </a:t>
            </a:r>
            <a:r>
              <a:rPr lang="es-ES" sz="1200" dirty="0" err="1">
                <a:latin typeface="Bahnschrift" panose="020B0502040204020203" pitchFamily="34" charset="0"/>
              </a:rPr>
              <a:t>it</a:t>
            </a:r>
            <a:r>
              <a:rPr lang="es-ES" sz="1200" dirty="0">
                <a:latin typeface="Bahnschrift" panose="020B0502040204020203" pitchFamily="34" charset="0"/>
              </a:rPr>
              <a:t> </a:t>
            </a:r>
            <a:r>
              <a:rPr lang="es-ES" sz="1200" dirty="0" err="1">
                <a:latin typeface="Bahnschrift" panose="020B0502040204020203" pitchFamily="34" charset="0"/>
              </a:rPr>
              <a:t>would</a:t>
            </a:r>
            <a:r>
              <a:rPr lang="es-ES" sz="1200" dirty="0">
                <a:latin typeface="Bahnschrift" panose="020B0502040204020203" pitchFamily="34" charset="0"/>
              </a:rPr>
              <a:t> be </a:t>
            </a:r>
            <a:r>
              <a:rPr lang="es-ES" sz="1200" dirty="0" err="1">
                <a:latin typeface="Bahnschrift" panose="020B0502040204020203" pitchFamily="34" charset="0"/>
              </a:rPr>
              <a:t>important</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have</a:t>
            </a:r>
            <a:r>
              <a:rPr lang="es-ES" sz="1200" dirty="0">
                <a:latin typeface="Bahnschrift" panose="020B0502040204020203" pitchFamily="34" charset="0"/>
              </a:rPr>
              <a:t> </a:t>
            </a:r>
            <a:r>
              <a:rPr lang="es-ES" sz="1200" dirty="0" err="1">
                <a:latin typeface="Bahnschrift" panose="020B0502040204020203" pitchFamily="34" charset="0"/>
              </a:rPr>
              <a:t>accurate</a:t>
            </a:r>
            <a:r>
              <a:rPr lang="es-ES" sz="1200" dirty="0">
                <a:latin typeface="Bahnschrift" panose="020B0502040204020203" pitchFamily="34" charset="0"/>
              </a:rPr>
              <a:t> CAPEX </a:t>
            </a:r>
            <a:r>
              <a:rPr lang="es-ES" sz="1200" dirty="0" err="1">
                <a:latin typeface="Bahnschrift" panose="020B0502040204020203" pitchFamily="34" charset="0"/>
              </a:rPr>
              <a:t>predictions</a:t>
            </a:r>
            <a:r>
              <a:rPr lang="es-ES" sz="1200" dirty="0">
                <a:latin typeface="Bahnschrift" panose="020B0502040204020203" pitchFamily="34" charset="0"/>
              </a:rPr>
              <a:t> so </a:t>
            </a:r>
            <a:r>
              <a:rPr lang="es-ES" sz="1200" dirty="0" err="1">
                <a:latin typeface="Bahnschrift" panose="020B0502040204020203" pitchFamily="34" charset="0"/>
              </a:rPr>
              <a:t>that</a:t>
            </a:r>
            <a:r>
              <a:rPr lang="es-ES" sz="1200" dirty="0">
                <a:latin typeface="Bahnschrift" panose="020B0502040204020203" pitchFamily="34" charset="0"/>
              </a:rPr>
              <a:t> a more </a:t>
            </a:r>
            <a:r>
              <a:rPr lang="es-ES" sz="1200" dirty="0" err="1">
                <a:latin typeface="Bahnschrift" panose="020B0502040204020203" pitchFamily="34" charset="0"/>
              </a:rPr>
              <a:t>accurate</a:t>
            </a:r>
            <a:r>
              <a:rPr lang="es-ES" sz="1200" dirty="0">
                <a:latin typeface="Bahnschrift" panose="020B0502040204020203" pitchFamily="34" charset="0"/>
              </a:rPr>
              <a:t> NOPAT can be </a:t>
            </a:r>
            <a:r>
              <a:rPr lang="es-ES" sz="1200" dirty="0" err="1">
                <a:latin typeface="Bahnschrift" panose="020B0502040204020203" pitchFamily="34" charset="0"/>
              </a:rPr>
              <a:t>forecasted</a:t>
            </a:r>
            <a:r>
              <a:rPr lang="es-ES" sz="1200" dirty="0">
                <a:latin typeface="Bahnschrift" panose="020B0502040204020203" pitchFamily="34" charset="0"/>
              </a:rPr>
              <a:t>. </a:t>
            </a:r>
            <a:endParaRPr lang="en-US" sz="1200" dirty="0">
              <a:latin typeface="Bahnschrift" panose="020B0502040204020203" pitchFamily="34" charset="0"/>
            </a:endParaRPr>
          </a:p>
        </p:txBody>
      </p:sp>
      <p:sp>
        <p:nvSpPr>
          <p:cNvPr id="23" name="TextBox 22">
            <a:extLst>
              <a:ext uri="{FF2B5EF4-FFF2-40B4-BE49-F238E27FC236}">
                <a16:creationId xmlns:a16="http://schemas.microsoft.com/office/drawing/2014/main" id="{8525BFC0-D391-E3A1-B94F-E85736FAD0E6}"/>
              </a:ext>
            </a:extLst>
          </p:cNvPr>
          <p:cNvSpPr txBox="1"/>
          <p:nvPr/>
        </p:nvSpPr>
        <p:spPr>
          <a:xfrm>
            <a:off x="3955731" y="5790932"/>
            <a:ext cx="2335695" cy="900246"/>
          </a:xfrm>
          <a:prstGeom prst="rect">
            <a:avLst/>
          </a:prstGeom>
          <a:noFill/>
          <a:ln>
            <a:solidFill>
              <a:schemeClr val="tx1"/>
            </a:solidFill>
          </a:ln>
        </p:spPr>
        <p:txBody>
          <a:bodyPr wrap="square" rtlCol="0">
            <a:spAutoFit/>
          </a:bodyPr>
          <a:lstStyle/>
          <a:p>
            <a:r>
              <a:rPr lang="es-ES" sz="1050" dirty="0">
                <a:latin typeface="Bahnschrift" panose="020B0502040204020203" pitchFamily="34" charset="0"/>
              </a:rPr>
              <a:t>Notes: A </a:t>
            </a:r>
            <a:r>
              <a:rPr lang="es-ES" sz="1050" dirty="0" err="1">
                <a:latin typeface="Bahnschrift" panose="020B0502040204020203" pitchFamily="34" charset="0"/>
              </a:rPr>
              <a:t>discount</a:t>
            </a:r>
            <a:r>
              <a:rPr lang="es-ES" sz="1050" dirty="0">
                <a:latin typeface="Bahnschrift" panose="020B0502040204020203" pitchFamily="34" charset="0"/>
              </a:rPr>
              <a:t> factor </a:t>
            </a:r>
            <a:r>
              <a:rPr lang="es-ES" sz="1050" dirty="0" err="1">
                <a:latin typeface="Bahnschrift" panose="020B0502040204020203" pitchFamily="34" charset="0"/>
              </a:rPr>
              <a:t>of</a:t>
            </a:r>
            <a:r>
              <a:rPr lang="es-ES" sz="1050" dirty="0">
                <a:latin typeface="Bahnschrift" panose="020B0502040204020203" pitchFamily="34" charset="0"/>
              </a:rPr>
              <a:t> 20% </a:t>
            </a:r>
            <a:r>
              <a:rPr lang="es-ES" sz="1050" dirty="0" err="1">
                <a:latin typeface="Bahnschrift" panose="020B0502040204020203" pitchFamily="34" charset="0"/>
              </a:rPr>
              <a:t>was</a:t>
            </a:r>
            <a:r>
              <a:rPr lang="es-ES" sz="1050" dirty="0">
                <a:latin typeface="Bahnschrift" panose="020B0502040204020203" pitchFamily="34" charset="0"/>
              </a:rPr>
              <a:t> </a:t>
            </a:r>
            <a:r>
              <a:rPr lang="es-ES" sz="1050" dirty="0" err="1">
                <a:latin typeface="Bahnschrift" panose="020B0502040204020203" pitchFamily="34" charset="0"/>
              </a:rPr>
              <a:t>assumed</a:t>
            </a:r>
            <a:r>
              <a:rPr lang="es-ES" sz="1050" dirty="0">
                <a:latin typeface="Bahnschrift" panose="020B0502040204020203" pitchFamily="34" charset="0"/>
              </a:rPr>
              <a:t>. </a:t>
            </a:r>
            <a:r>
              <a:rPr lang="es-ES" sz="1050" dirty="0" err="1">
                <a:latin typeface="Bahnschrift" panose="020B0502040204020203" pitchFamily="34" charset="0"/>
              </a:rPr>
              <a:t>Also</a:t>
            </a:r>
            <a:r>
              <a:rPr lang="es-ES" sz="1050" dirty="0">
                <a:latin typeface="Bahnschrift" panose="020B0502040204020203" pitchFamily="34" charset="0"/>
              </a:rPr>
              <a:t>, a CAGR </a:t>
            </a:r>
            <a:r>
              <a:rPr lang="es-ES" sz="1050" dirty="0" err="1">
                <a:latin typeface="Bahnschrift" panose="020B0502040204020203" pitchFamily="34" charset="0"/>
              </a:rPr>
              <a:t>growth</a:t>
            </a:r>
            <a:r>
              <a:rPr lang="es-ES" sz="1050" dirty="0">
                <a:latin typeface="Bahnschrift" panose="020B0502040204020203" pitchFamily="34" charset="0"/>
              </a:rPr>
              <a:t> </a:t>
            </a:r>
            <a:r>
              <a:rPr lang="es-ES" sz="1050" dirty="0" err="1">
                <a:latin typeface="Bahnschrift" panose="020B0502040204020203" pitchFamily="34" charset="0"/>
              </a:rPr>
              <a:t>of</a:t>
            </a:r>
            <a:r>
              <a:rPr lang="es-ES" sz="1050" dirty="0">
                <a:latin typeface="Bahnschrift" panose="020B0502040204020203" pitchFamily="34" charset="0"/>
              </a:rPr>
              <a:t> 25% </a:t>
            </a:r>
            <a:r>
              <a:rPr lang="es-ES" sz="1050" dirty="0" err="1">
                <a:latin typeface="Bahnschrift" panose="020B0502040204020203" pitchFamily="34" charset="0"/>
              </a:rPr>
              <a:t>for</a:t>
            </a:r>
            <a:r>
              <a:rPr lang="es-ES" sz="1050" dirty="0">
                <a:latin typeface="Bahnschrift" panose="020B0502040204020203" pitchFamily="34" charset="0"/>
              </a:rPr>
              <a:t> EBITDA </a:t>
            </a:r>
            <a:r>
              <a:rPr lang="es-ES" sz="1050" dirty="0" err="1">
                <a:latin typeface="Bahnschrift" panose="020B0502040204020203" pitchFamily="34" charset="0"/>
              </a:rPr>
              <a:t>was</a:t>
            </a:r>
            <a:r>
              <a:rPr lang="es-ES" sz="1050" dirty="0">
                <a:latin typeface="Bahnschrift" panose="020B0502040204020203" pitchFamily="34" charset="0"/>
              </a:rPr>
              <a:t> </a:t>
            </a:r>
            <a:r>
              <a:rPr lang="es-ES" sz="1050" dirty="0" err="1">
                <a:latin typeface="Bahnschrift" panose="020B0502040204020203" pitchFamily="34" charset="0"/>
              </a:rPr>
              <a:t>assumed</a:t>
            </a:r>
            <a:r>
              <a:rPr lang="es-ES" sz="1050" dirty="0">
                <a:latin typeface="Bahnschrift" panose="020B0502040204020203" pitchFamily="34" charset="0"/>
              </a:rPr>
              <a:t> </a:t>
            </a:r>
            <a:r>
              <a:rPr lang="es-ES" sz="1050" dirty="0" err="1">
                <a:latin typeface="Bahnschrift" panose="020B0502040204020203" pitchFamily="34" charset="0"/>
              </a:rPr>
              <a:t>with</a:t>
            </a:r>
            <a:r>
              <a:rPr lang="es-ES" sz="1050" dirty="0">
                <a:latin typeface="Bahnschrift" panose="020B0502040204020203" pitchFamily="34" charset="0"/>
              </a:rPr>
              <a:t> a terminal </a:t>
            </a:r>
            <a:r>
              <a:rPr lang="es-ES" sz="1050" dirty="0" err="1">
                <a:latin typeface="Bahnschrift" panose="020B0502040204020203" pitchFamily="34" charset="0"/>
              </a:rPr>
              <a:t>growth</a:t>
            </a:r>
            <a:r>
              <a:rPr lang="es-ES" sz="1050" dirty="0">
                <a:latin typeface="Bahnschrift" panose="020B0502040204020203" pitchFamily="34" charset="0"/>
              </a:rPr>
              <a:t> </a:t>
            </a:r>
            <a:r>
              <a:rPr lang="es-ES" sz="1050" dirty="0" err="1">
                <a:latin typeface="Bahnschrift" panose="020B0502040204020203" pitchFamily="34" charset="0"/>
              </a:rPr>
              <a:t>of</a:t>
            </a:r>
            <a:r>
              <a:rPr lang="es-ES" sz="1050" dirty="0">
                <a:latin typeface="Bahnschrift" panose="020B0502040204020203" pitchFamily="34" charset="0"/>
              </a:rPr>
              <a:t> 20% </a:t>
            </a:r>
            <a:r>
              <a:rPr lang="es-ES" sz="1050" dirty="0" err="1">
                <a:latin typeface="Bahnschrift" panose="020B0502040204020203" pitchFamily="34" charset="0"/>
              </a:rPr>
              <a:t>afterwards</a:t>
            </a:r>
            <a:r>
              <a:rPr lang="es-ES" sz="1050" dirty="0">
                <a:latin typeface="Bahnschrift" panose="020B0502040204020203" pitchFamily="34" charset="0"/>
              </a:rPr>
              <a:t>.</a:t>
            </a:r>
            <a:endParaRPr lang="en-US" sz="1050" dirty="0">
              <a:latin typeface="Bahnschrift" panose="020B0502040204020203" pitchFamily="34" charset="0"/>
            </a:endParaRPr>
          </a:p>
        </p:txBody>
      </p:sp>
      <p:pic>
        <p:nvPicPr>
          <p:cNvPr id="24" name="Graphic 23" descr="Information outline">
            <a:extLst>
              <a:ext uri="{FF2B5EF4-FFF2-40B4-BE49-F238E27FC236}">
                <a16:creationId xmlns:a16="http://schemas.microsoft.com/office/drawing/2014/main" id="{6E2F7CBA-EF60-7DAD-3F80-9E91646B5ED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52947" y="4091098"/>
            <a:ext cx="461665" cy="461665"/>
          </a:xfrm>
          <a:prstGeom prst="rect">
            <a:avLst/>
          </a:prstGeom>
        </p:spPr>
      </p:pic>
    </p:spTree>
    <p:extLst>
      <p:ext uri="{BB962C8B-B14F-4D97-AF65-F5344CB8AC3E}">
        <p14:creationId xmlns:p14="http://schemas.microsoft.com/office/powerpoint/2010/main" val="3899517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E433F1-F95C-C2BE-10E8-3D9452ADEFA0}"/>
              </a:ext>
            </a:extLst>
          </p:cNvPr>
          <p:cNvSpPr/>
          <p:nvPr/>
        </p:nvSpPr>
        <p:spPr>
          <a:xfrm rot="2835731">
            <a:off x="-893072" y="4276072"/>
            <a:ext cx="3280630" cy="3783900"/>
          </a:xfrm>
          <a:prstGeom prst="rect">
            <a:avLst/>
          </a:prstGeom>
          <a:gradFill flip="none" rotWithShape="1">
            <a:gsLst>
              <a:gs pos="0">
                <a:srgbClr val="31BCA5">
                  <a:tint val="66000"/>
                  <a:satMod val="160000"/>
                </a:srgbClr>
              </a:gs>
              <a:gs pos="50000">
                <a:srgbClr val="31BCA5">
                  <a:tint val="44500"/>
                  <a:satMod val="160000"/>
                </a:srgbClr>
              </a:gs>
              <a:gs pos="100000">
                <a:srgbClr val="31BCA5">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2" descr="Imperial College Business School - MBA programs">
            <a:extLst>
              <a:ext uri="{FF2B5EF4-FFF2-40B4-BE49-F238E27FC236}">
                <a16:creationId xmlns:a16="http://schemas.microsoft.com/office/drawing/2014/main" id="{76126947-8081-3C9B-01F0-1822F5A041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72" y="375128"/>
            <a:ext cx="1369944" cy="5545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859D9D-372B-CFF8-67B6-C678A454B71E}"/>
              </a:ext>
            </a:extLst>
          </p:cNvPr>
          <p:cNvSpPr txBox="1"/>
          <p:nvPr/>
        </p:nvSpPr>
        <p:spPr>
          <a:xfrm>
            <a:off x="1842715" y="468044"/>
            <a:ext cx="9388501" cy="461665"/>
          </a:xfrm>
          <a:prstGeom prst="rect">
            <a:avLst/>
          </a:prstGeom>
          <a:noFill/>
        </p:spPr>
        <p:txBody>
          <a:bodyPr wrap="square">
            <a:spAutoFit/>
          </a:bodyPr>
          <a:lstStyle/>
          <a:p>
            <a:r>
              <a:rPr lang="en-US" sz="1200" dirty="0">
                <a:latin typeface="Bahnschrift" panose="020B0502040204020203" pitchFamily="34" charset="0"/>
              </a:rPr>
              <a:t>Using </a:t>
            </a:r>
            <a:r>
              <a:rPr lang="en-US" sz="1200" dirty="0" err="1">
                <a:latin typeface="Bahnschrift" panose="020B0502040204020203" pitchFamily="34" charset="0"/>
              </a:rPr>
              <a:t>comparables</a:t>
            </a:r>
            <a:r>
              <a:rPr lang="en-US" sz="1200" dirty="0">
                <a:latin typeface="Bahnschrift" panose="020B0502040204020203" pitchFamily="34" charset="0"/>
              </a:rPr>
              <a:t> and Discounted Cash Flow (DCF) analysis, what should GIA set as the enterprise value of Sula on 1 January 2005? What are the key assumptions regarding growth, capex, etc.?</a:t>
            </a:r>
          </a:p>
        </p:txBody>
      </p:sp>
      <p:grpSp>
        <p:nvGrpSpPr>
          <p:cNvPr id="3" name="Group 2">
            <a:extLst>
              <a:ext uri="{FF2B5EF4-FFF2-40B4-BE49-F238E27FC236}">
                <a16:creationId xmlns:a16="http://schemas.microsoft.com/office/drawing/2014/main" id="{120CD488-0198-2A0F-CB08-E92EF2553105}"/>
              </a:ext>
            </a:extLst>
          </p:cNvPr>
          <p:cNvGrpSpPr/>
          <p:nvPr/>
        </p:nvGrpSpPr>
        <p:grpSpPr>
          <a:xfrm>
            <a:off x="472772" y="1809876"/>
            <a:ext cx="6287379" cy="3019836"/>
            <a:chOff x="579781" y="2487622"/>
            <a:chExt cx="6175513" cy="3197374"/>
          </a:xfrm>
        </p:grpSpPr>
        <p:sp>
          <p:nvSpPr>
            <p:cNvPr id="4" name="Rectangle 3">
              <a:extLst>
                <a:ext uri="{FF2B5EF4-FFF2-40B4-BE49-F238E27FC236}">
                  <a16:creationId xmlns:a16="http://schemas.microsoft.com/office/drawing/2014/main" id="{6B4CEC6E-854F-4592-A398-716E8C5E568B}"/>
                </a:ext>
              </a:extLst>
            </p:cNvPr>
            <p:cNvSpPr/>
            <p:nvPr/>
          </p:nvSpPr>
          <p:spPr>
            <a:xfrm>
              <a:off x="600486" y="2511303"/>
              <a:ext cx="1933992" cy="488808"/>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300" dirty="0" err="1">
                  <a:latin typeface="Bahnschrift" panose="020B0502040204020203" pitchFamily="34" charset="0"/>
                </a:rPr>
                <a:t>Revenues</a:t>
              </a:r>
              <a:r>
                <a:rPr lang="es-ES" sz="1300" dirty="0">
                  <a:latin typeface="Bahnschrift" panose="020B0502040204020203" pitchFamily="34" charset="0"/>
                </a:rPr>
                <a:t> </a:t>
              </a:r>
              <a:r>
                <a:rPr lang="es-ES" sz="1300" dirty="0" err="1">
                  <a:latin typeface="Bahnschrift" panose="020B0502040204020203" pitchFamily="34" charset="0"/>
                </a:rPr>
                <a:t>will</a:t>
              </a:r>
              <a:r>
                <a:rPr lang="es-ES" sz="1300" dirty="0">
                  <a:latin typeface="Bahnschrift" panose="020B0502040204020203" pitchFamily="34" charset="0"/>
                </a:rPr>
                <a:t> continue </a:t>
              </a:r>
              <a:r>
                <a:rPr lang="es-ES" sz="1300" dirty="0" err="1">
                  <a:latin typeface="Bahnschrift" panose="020B0502040204020203" pitchFamily="34" charset="0"/>
                </a:rPr>
                <a:t>to</a:t>
              </a:r>
              <a:r>
                <a:rPr lang="es-ES" sz="1300" dirty="0">
                  <a:latin typeface="Bahnschrift" panose="020B0502040204020203" pitchFamily="34" charset="0"/>
                </a:rPr>
                <a:t> </a:t>
              </a:r>
              <a:r>
                <a:rPr lang="es-ES" sz="1300" dirty="0" err="1">
                  <a:latin typeface="Bahnschrift" panose="020B0502040204020203" pitchFamily="34" charset="0"/>
                </a:rPr>
                <a:t>grow</a:t>
              </a:r>
              <a:endParaRPr lang="en-US" sz="1300" dirty="0">
                <a:latin typeface="Bahnschrift" panose="020B0502040204020203" pitchFamily="34" charset="0"/>
              </a:endParaRPr>
            </a:p>
          </p:txBody>
        </p:sp>
        <p:sp>
          <p:nvSpPr>
            <p:cNvPr id="6" name="Rectangle 5">
              <a:extLst>
                <a:ext uri="{FF2B5EF4-FFF2-40B4-BE49-F238E27FC236}">
                  <a16:creationId xmlns:a16="http://schemas.microsoft.com/office/drawing/2014/main" id="{86DB2E0B-A241-A75D-736E-665AFA638EE2}"/>
                </a:ext>
              </a:extLst>
            </p:cNvPr>
            <p:cNvSpPr/>
            <p:nvPr/>
          </p:nvSpPr>
          <p:spPr>
            <a:xfrm>
              <a:off x="4658963" y="2487622"/>
              <a:ext cx="2096331" cy="512489"/>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400" dirty="0" err="1">
                  <a:latin typeface="Bahnschrift" panose="020B0502040204020203" pitchFamily="34" charset="0"/>
                </a:rPr>
                <a:t>Proper</a:t>
              </a:r>
              <a:r>
                <a:rPr lang="es-ES" sz="1400" dirty="0">
                  <a:latin typeface="Bahnschrift" panose="020B0502040204020203" pitchFamily="34" charset="0"/>
                </a:rPr>
                <a:t> </a:t>
              </a:r>
              <a:r>
                <a:rPr lang="es-ES" sz="1400" dirty="0" err="1">
                  <a:latin typeface="Bahnschrift" panose="020B0502040204020203" pitchFamily="34" charset="0"/>
                </a:rPr>
                <a:t>assessment</a:t>
              </a:r>
              <a:r>
                <a:rPr lang="es-ES" sz="1400" dirty="0">
                  <a:latin typeface="Bahnschrift" panose="020B0502040204020203" pitchFamily="34" charset="0"/>
                </a:rPr>
                <a:t> </a:t>
              </a:r>
              <a:r>
                <a:rPr lang="es-ES" sz="1400" dirty="0" err="1">
                  <a:latin typeface="Bahnschrift" panose="020B0502040204020203" pitchFamily="34" charset="0"/>
                </a:rPr>
                <a:t>of</a:t>
              </a:r>
              <a:r>
                <a:rPr lang="es-ES" sz="1400" dirty="0">
                  <a:latin typeface="Bahnschrift" panose="020B0502040204020203" pitchFamily="34" charset="0"/>
                </a:rPr>
                <a:t> </a:t>
              </a:r>
              <a:r>
                <a:rPr lang="es-ES" sz="1400" dirty="0" err="1">
                  <a:latin typeface="Bahnschrift" panose="020B0502040204020203" pitchFamily="34" charset="0"/>
                </a:rPr>
                <a:t>risk</a:t>
              </a:r>
              <a:endParaRPr lang="en-US" sz="1400" dirty="0">
                <a:latin typeface="Bahnschrift" panose="020B0502040204020203" pitchFamily="34" charset="0"/>
              </a:endParaRPr>
            </a:p>
          </p:txBody>
        </p:sp>
        <p:sp>
          <p:nvSpPr>
            <p:cNvPr id="7" name="Rectangle 6">
              <a:extLst>
                <a:ext uri="{FF2B5EF4-FFF2-40B4-BE49-F238E27FC236}">
                  <a16:creationId xmlns:a16="http://schemas.microsoft.com/office/drawing/2014/main" id="{7BB7E0F4-4F24-3CBB-84D1-D8A4641FC27C}"/>
                </a:ext>
              </a:extLst>
            </p:cNvPr>
            <p:cNvSpPr/>
            <p:nvPr/>
          </p:nvSpPr>
          <p:spPr>
            <a:xfrm>
              <a:off x="2641320" y="2487623"/>
              <a:ext cx="1910801" cy="512489"/>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latin typeface="Bahnschrift" panose="020B0502040204020203" pitchFamily="34" charset="0"/>
                </a:rPr>
                <a:t>CAPEX costs</a:t>
              </a:r>
            </a:p>
          </p:txBody>
        </p:sp>
        <p:sp>
          <p:nvSpPr>
            <p:cNvPr id="13" name="Rectangle 12">
              <a:extLst>
                <a:ext uri="{FF2B5EF4-FFF2-40B4-BE49-F238E27FC236}">
                  <a16:creationId xmlns:a16="http://schemas.microsoft.com/office/drawing/2014/main" id="{59FD288D-62FD-BDE2-3BDD-D7DEBE8601A2}"/>
                </a:ext>
              </a:extLst>
            </p:cNvPr>
            <p:cNvSpPr/>
            <p:nvPr/>
          </p:nvSpPr>
          <p:spPr>
            <a:xfrm>
              <a:off x="579781" y="3119729"/>
              <a:ext cx="1954697" cy="2565265"/>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ES" sz="1100" dirty="0" err="1">
                  <a:latin typeface="Bahnschrift" panose="020B0502040204020203" pitchFamily="34" charset="0"/>
                </a:rPr>
                <a:t>According</a:t>
              </a:r>
              <a:r>
                <a:rPr lang="es-ES" sz="1100" dirty="0">
                  <a:latin typeface="Bahnschrift" panose="020B0502040204020203" pitchFamily="34" charset="0"/>
                </a:rPr>
                <a:t> </a:t>
              </a:r>
              <a:r>
                <a:rPr lang="es-ES" sz="1100" dirty="0" err="1">
                  <a:latin typeface="Bahnschrift" panose="020B0502040204020203" pitchFamily="34" charset="0"/>
                </a:rPr>
                <a:t>to</a:t>
              </a:r>
              <a:r>
                <a:rPr lang="es-ES" sz="1100" dirty="0">
                  <a:latin typeface="Bahnschrift" panose="020B0502040204020203" pitchFamily="34" charset="0"/>
                </a:rPr>
                <a:t> </a:t>
              </a:r>
              <a:r>
                <a:rPr lang="es-ES" sz="1100" dirty="0" err="1">
                  <a:latin typeface="Bahnschrift" panose="020B0502040204020203" pitchFamily="34" charset="0"/>
                </a:rPr>
                <a:t>the</a:t>
              </a:r>
              <a:r>
                <a:rPr lang="es-ES" sz="1100" dirty="0">
                  <a:latin typeface="Bahnschrift" panose="020B0502040204020203" pitchFamily="34" charset="0"/>
                </a:rPr>
                <a:t> case </a:t>
              </a:r>
              <a:r>
                <a:rPr lang="es-ES" sz="1100" dirty="0" err="1">
                  <a:latin typeface="Bahnschrift" panose="020B0502040204020203" pitchFamily="34" charset="0"/>
                </a:rPr>
                <a:t>study</a:t>
              </a:r>
              <a:r>
                <a:rPr lang="es-ES" sz="1100" dirty="0">
                  <a:latin typeface="Bahnschrift" panose="020B0502040204020203" pitchFamily="34" charset="0"/>
                </a:rPr>
                <a:t>, </a:t>
              </a:r>
              <a:r>
                <a:rPr lang="es-ES" sz="1100" dirty="0" err="1">
                  <a:latin typeface="Bahnschrift" panose="020B0502040204020203" pitchFamily="34" charset="0"/>
                </a:rPr>
                <a:t>the</a:t>
              </a:r>
              <a:r>
                <a:rPr lang="es-ES" sz="1100" dirty="0">
                  <a:latin typeface="Bahnschrift" panose="020B0502040204020203" pitchFamily="34" charset="0"/>
                </a:rPr>
                <a:t> </a:t>
              </a:r>
              <a:r>
                <a:rPr lang="es-ES" sz="1100" dirty="0" err="1">
                  <a:latin typeface="Bahnschrift" panose="020B0502040204020203" pitchFamily="34" charset="0"/>
                </a:rPr>
                <a:t>wine</a:t>
              </a:r>
              <a:r>
                <a:rPr lang="es-ES" sz="1100" dirty="0">
                  <a:latin typeface="Bahnschrift" panose="020B0502040204020203" pitchFamily="34" charset="0"/>
                </a:rPr>
                <a:t> </a:t>
              </a:r>
              <a:r>
                <a:rPr lang="es-ES" sz="1100" dirty="0" err="1">
                  <a:latin typeface="Bahnschrift" panose="020B0502040204020203" pitchFamily="34" charset="0"/>
                </a:rPr>
                <a:t>consumption</a:t>
              </a:r>
              <a:r>
                <a:rPr lang="es-ES" sz="1100" dirty="0">
                  <a:latin typeface="Bahnschrift" panose="020B0502040204020203" pitchFamily="34" charset="0"/>
                </a:rPr>
                <a:t> </a:t>
              </a:r>
              <a:r>
                <a:rPr lang="es-ES" sz="1100" dirty="0" err="1">
                  <a:latin typeface="Bahnschrift" panose="020B0502040204020203" pitchFamily="34" charset="0"/>
                </a:rPr>
                <a:t>market</a:t>
              </a:r>
              <a:r>
                <a:rPr lang="es-ES" sz="1100" dirty="0">
                  <a:latin typeface="Bahnschrift" panose="020B0502040204020203" pitchFamily="34" charset="0"/>
                </a:rPr>
                <a:t> in India </a:t>
              </a:r>
              <a:r>
                <a:rPr lang="es-ES" sz="1100" dirty="0" err="1">
                  <a:latin typeface="Bahnschrift" panose="020B0502040204020203" pitchFamily="34" charset="0"/>
                </a:rPr>
                <a:t>was</a:t>
              </a:r>
              <a:r>
                <a:rPr lang="es-ES" sz="1100" dirty="0">
                  <a:latin typeface="Bahnschrift" panose="020B0502040204020203" pitchFamily="34" charset="0"/>
                </a:rPr>
                <a:t> </a:t>
              </a:r>
              <a:r>
                <a:rPr lang="es-ES" sz="1100" dirty="0" err="1">
                  <a:latin typeface="Bahnschrift" panose="020B0502040204020203" pitchFamily="34" charset="0"/>
                </a:rPr>
                <a:t>booming</a:t>
              </a:r>
              <a:r>
                <a:rPr lang="es-ES" sz="1100" dirty="0">
                  <a:latin typeface="Bahnschrift" panose="020B0502040204020203" pitchFamily="34" charset="0"/>
                </a:rPr>
                <a:t> in 2024, </a:t>
              </a:r>
              <a:r>
                <a:rPr lang="es-ES" sz="1100" dirty="0" err="1">
                  <a:latin typeface="Bahnschrift" panose="020B0502040204020203" pitchFamily="34" charset="0"/>
                </a:rPr>
                <a:t>with</a:t>
              </a:r>
              <a:r>
                <a:rPr lang="es-ES" sz="1100" dirty="0">
                  <a:latin typeface="Bahnschrift" panose="020B0502040204020203" pitchFamily="34" charset="0"/>
                </a:rPr>
                <a:t> a 27% </a:t>
              </a:r>
              <a:r>
                <a:rPr lang="es-ES" sz="1100" dirty="0" err="1">
                  <a:latin typeface="Bahnschrift" panose="020B0502040204020203" pitchFamily="34" charset="0"/>
                </a:rPr>
                <a:t>increase</a:t>
              </a:r>
              <a:r>
                <a:rPr lang="es-ES" sz="1100" dirty="0">
                  <a:latin typeface="Bahnschrift" panose="020B0502040204020203" pitchFamily="34" charset="0"/>
                </a:rPr>
                <a:t> </a:t>
              </a:r>
              <a:r>
                <a:rPr lang="es-ES" sz="1100" dirty="0" err="1">
                  <a:latin typeface="Bahnschrift" panose="020B0502040204020203" pitchFamily="34" charset="0"/>
                </a:rPr>
                <a:t>from</a:t>
              </a:r>
              <a:r>
                <a:rPr lang="es-ES" sz="1100" dirty="0">
                  <a:latin typeface="Bahnschrift" panose="020B0502040204020203" pitchFamily="34" charset="0"/>
                </a:rPr>
                <a:t> </a:t>
              </a:r>
              <a:r>
                <a:rPr lang="es-ES" sz="1100" dirty="0" err="1">
                  <a:latin typeface="Bahnschrift" panose="020B0502040204020203" pitchFamily="34" charset="0"/>
                </a:rPr>
                <a:t>the</a:t>
              </a:r>
              <a:r>
                <a:rPr lang="es-ES" sz="1100" dirty="0">
                  <a:latin typeface="Bahnschrift" panose="020B0502040204020203" pitchFamily="34" charset="0"/>
                </a:rPr>
                <a:t> </a:t>
              </a:r>
              <a:r>
                <a:rPr lang="es-ES" sz="1100" dirty="0" err="1">
                  <a:latin typeface="Bahnschrift" panose="020B0502040204020203" pitchFamily="34" charset="0"/>
                </a:rPr>
                <a:t>previous</a:t>
              </a:r>
              <a:r>
                <a:rPr lang="es-ES" sz="1100" dirty="0">
                  <a:latin typeface="Bahnschrift" panose="020B0502040204020203" pitchFamily="34" charset="0"/>
                </a:rPr>
                <a:t> </a:t>
              </a:r>
              <a:r>
                <a:rPr lang="es-ES" sz="1100" dirty="0" err="1">
                  <a:latin typeface="Bahnschrift" panose="020B0502040204020203" pitchFamily="34" charset="0"/>
                </a:rPr>
                <a:t>year</a:t>
              </a:r>
              <a:r>
                <a:rPr lang="es-ES" sz="1100" dirty="0">
                  <a:latin typeface="Bahnschrift" panose="020B0502040204020203" pitchFamily="34" charset="0"/>
                </a:rPr>
                <a:t>. </a:t>
              </a:r>
              <a:r>
                <a:rPr lang="es-ES" sz="1100" dirty="0" err="1">
                  <a:latin typeface="Bahnschrift" panose="020B0502040204020203" pitchFamily="34" charset="0"/>
                </a:rPr>
                <a:t>However</a:t>
              </a:r>
              <a:r>
                <a:rPr lang="es-ES" sz="1100" dirty="0">
                  <a:latin typeface="Bahnschrift" panose="020B0502040204020203" pitchFamily="34" charset="0"/>
                </a:rPr>
                <a:t>, </a:t>
              </a:r>
              <a:r>
                <a:rPr lang="es-ES" sz="1100" dirty="0" err="1">
                  <a:latin typeface="Bahnschrift" panose="020B0502040204020203" pitchFamily="34" charset="0"/>
                </a:rPr>
                <a:t>to</a:t>
              </a:r>
              <a:r>
                <a:rPr lang="es-ES" sz="1100" dirty="0">
                  <a:latin typeface="Bahnschrift" panose="020B0502040204020203" pitchFamily="34" charset="0"/>
                </a:rPr>
                <a:t> </a:t>
              </a:r>
              <a:r>
                <a:rPr lang="es-ES" sz="1100" dirty="0" err="1">
                  <a:latin typeface="Bahnschrift" panose="020B0502040204020203" pitchFamily="34" charset="0"/>
                </a:rPr>
                <a:t>fully</a:t>
              </a:r>
              <a:r>
                <a:rPr lang="es-ES" sz="1100" dirty="0">
                  <a:latin typeface="Bahnschrift" panose="020B0502040204020203" pitchFamily="34" charset="0"/>
                </a:rPr>
                <a:t> </a:t>
              </a:r>
              <a:r>
                <a:rPr lang="es-ES" sz="1100" dirty="0" err="1">
                  <a:latin typeface="Bahnschrift" panose="020B0502040204020203" pitchFamily="34" charset="0"/>
                </a:rPr>
                <a:t>assess</a:t>
              </a:r>
              <a:r>
                <a:rPr lang="es-ES" sz="1100" dirty="0">
                  <a:latin typeface="Bahnschrift" panose="020B0502040204020203" pitchFamily="34" charset="0"/>
                </a:rPr>
                <a:t> </a:t>
              </a:r>
              <a:r>
                <a:rPr lang="es-ES" sz="1100" dirty="0" err="1">
                  <a:latin typeface="Bahnschrift" panose="020B0502040204020203" pitchFamily="34" charset="0"/>
                </a:rPr>
                <a:t>the</a:t>
              </a:r>
              <a:r>
                <a:rPr lang="es-ES" sz="1100" dirty="0">
                  <a:latin typeface="Bahnschrift" panose="020B0502040204020203" pitchFamily="34" charset="0"/>
                </a:rPr>
                <a:t> </a:t>
              </a:r>
              <a:r>
                <a:rPr lang="es-ES" sz="1100" dirty="0" err="1">
                  <a:latin typeface="Bahnschrift" panose="020B0502040204020203" pitchFamily="34" charset="0"/>
                </a:rPr>
                <a:t>potential</a:t>
              </a:r>
              <a:r>
                <a:rPr lang="es-ES" sz="1100" dirty="0">
                  <a:latin typeface="Bahnschrift" panose="020B0502040204020203" pitchFamily="34" charset="0"/>
                </a:rPr>
                <a:t> </a:t>
              </a:r>
              <a:r>
                <a:rPr lang="es-ES" sz="1100" dirty="0" err="1">
                  <a:latin typeface="Bahnschrift" panose="020B0502040204020203" pitchFamily="34" charset="0"/>
                </a:rPr>
                <a:t>for</a:t>
              </a:r>
              <a:r>
                <a:rPr lang="es-ES" sz="1100" dirty="0">
                  <a:latin typeface="Bahnschrift" panose="020B0502040204020203" pitchFamily="34" charset="0"/>
                </a:rPr>
                <a:t> </a:t>
              </a:r>
              <a:r>
                <a:rPr lang="es-ES" sz="1100" dirty="0" err="1">
                  <a:latin typeface="Bahnschrift" panose="020B0502040204020203" pitchFamily="34" charset="0"/>
                </a:rPr>
                <a:t>growth</a:t>
              </a:r>
              <a:r>
                <a:rPr lang="es-ES" sz="1100" dirty="0">
                  <a:latin typeface="Bahnschrift" panose="020B0502040204020203" pitchFamily="34" charset="0"/>
                </a:rPr>
                <a:t> and </a:t>
              </a:r>
              <a:r>
                <a:rPr lang="es-ES" sz="1100" dirty="0" err="1">
                  <a:latin typeface="Bahnschrift" panose="020B0502040204020203" pitchFamily="34" charset="0"/>
                </a:rPr>
                <a:t>obtain</a:t>
              </a:r>
              <a:r>
                <a:rPr lang="es-ES" sz="1100" dirty="0">
                  <a:latin typeface="Bahnschrift" panose="020B0502040204020203" pitchFamily="34" charset="0"/>
                </a:rPr>
                <a:t> </a:t>
              </a:r>
              <a:r>
                <a:rPr lang="es-ES" sz="1100" dirty="0" err="1">
                  <a:latin typeface="Bahnschrift" panose="020B0502040204020203" pitchFamily="34" charset="0"/>
                </a:rPr>
                <a:t>an</a:t>
              </a:r>
              <a:r>
                <a:rPr lang="es-ES" sz="1100" dirty="0">
                  <a:latin typeface="Bahnschrift" panose="020B0502040204020203" pitchFamily="34" charset="0"/>
                </a:rPr>
                <a:t> </a:t>
              </a:r>
              <a:r>
                <a:rPr lang="es-ES" sz="1100" dirty="0" err="1">
                  <a:latin typeface="Bahnschrift" panose="020B0502040204020203" pitchFamily="34" charset="0"/>
                </a:rPr>
                <a:t>accurate</a:t>
              </a:r>
              <a:r>
                <a:rPr lang="es-ES" sz="1100" dirty="0">
                  <a:latin typeface="Bahnschrift" panose="020B0502040204020203" pitchFamily="34" charset="0"/>
                </a:rPr>
                <a:t> TAM and SAM, </a:t>
              </a:r>
              <a:r>
                <a:rPr lang="es-ES" sz="1100" dirty="0" err="1">
                  <a:latin typeface="Bahnschrift" panose="020B0502040204020203" pitchFamily="34" charset="0"/>
                </a:rPr>
                <a:t>it</a:t>
              </a:r>
              <a:r>
                <a:rPr lang="es-ES" sz="1100" dirty="0">
                  <a:latin typeface="Bahnschrift" panose="020B0502040204020203" pitchFamily="34" charset="0"/>
                </a:rPr>
                <a:t> </a:t>
              </a:r>
              <a:r>
                <a:rPr lang="es-ES" sz="1100" dirty="0" err="1">
                  <a:latin typeface="Bahnschrift" panose="020B0502040204020203" pitchFamily="34" charset="0"/>
                </a:rPr>
                <a:t>is</a:t>
              </a:r>
              <a:r>
                <a:rPr lang="es-ES" sz="1100" dirty="0">
                  <a:latin typeface="Bahnschrift" panose="020B0502040204020203" pitchFamily="34" charset="0"/>
                </a:rPr>
                <a:t> </a:t>
              </a:r>
              <a:r>
                <a:rPr lang="es-ES" sz="1100" dirty="0" err="1">
                  <a:latin typeface="Bahnschrift" panose="020B0502040204020203" pitchFamily="34" charset="0"/>
                </a:rPr>
                <a:t>necessary</a:t>
              </a:r>
              <a:r>
                <a:rPr lang="es-ES" sz="1100" dirty="0">
                  <a:latin typeface="Bahnschrift" panose="020B0502040204020203" pitchFamily="34" charset="0"/>
                </a:rPr>
                <a:t> </a:t>
              </a:r>
              <a:r>
                <a:rPr lang="es-ES" sz="1100" dirty="0" err="1">
                  <a:latin typeface="Bahnschrift" panose="020B0502040204020203" pitchFamily="34" charset="0"/>
                </a:rPr>
                <a:t>to</a:t>
              </a:r>
              <a:r>
                <a:rPr lang="es-ES" sz="1100" dirty="0">
                  <a:latin typeface="Bahnschrift" panose="020B0502040204020203" pitchFamily="34" charset="0"/>
                </a:rPr>
                <a:t> determine </a:t>
              </a:r>
              <a:r>
                <a:rPr lang="es-ES" sz="1100" dirty="0" err="1">
                  <a:latin typeface="Bahnschrift" panose="020B0502040204020203" pitchFamily="34" charset="0"/>
                </a:rPr>
                <a:t>if</a:t>
              </a:r>
              <a:r>
                <a:rPr lang="es-ES" sz="1100" dirty="0">
                  <a:latin typeface="Bahnschrift" panose="020B0502040204020203" pitchFamily="34" charset="0"/>
                </a:rPr>
                <a:t> a CAGR </a:t>
              </a:r>
              <a:r>
                <a:rPr lang="es-ES" sz="1100" dirty="0" err="1">
                  <a:latin typeface="Bahnschrift" panose="020B0502040204020203" pitchFamily="34" charset="0"/>
                </a:rPr>
                <a:t>of</a:t>
              </a:r>
              <a:r>
                <a:rPr lang="es-ES" sz="1100" dirty="0">
                  <a:latin typeface="Bahnschrift" panose="020B0502040204020203" pitchFamily="34" charset="0"/>
                </a:rPr>
                <a:t> 25% </a:t>
              </a:r>
              <a:r>
                <a:rPr lang="es-ES" sz="1100" dirty="0" err="1">
                  <a:latin typeface="Bahnschrift" panose="020B0502040204020203" pitchFamily="34" charset="0"/>
                </a:rPr>
                <a:t>is</a:t>
              </a:r>
              <a:r>
                <a:rPr lang="es-ES" sz="1100" dirty="0">
                  <a:latin typeface="Bahnschrift" panose="020B0502040204020203" pitchFamily="34" charset="0"/>
                </a:rPr>
                <a:t> </a:t>
              </a:r>
              <a:r>
                <a:rPr lang="es-ES" sz="1100" dirty="0" err="1">
                  <a:latin typeface="Bahnschrift" panose="020B0502040204020203" pitchFamily="34" charset="0"/>
                </a:rPr>
                <a:t>truly</a:t>
              </a:r>
              <a:r>
                <a:rPr lang="es-ES" sz="1100" dirty="0">
                  <a:latin typeface="Bahnschrift" panose="020B0502040204020203" pitchFamily="34" charset="0"/>
                </a:rPr>
                <a:t> </a:t>
              </a:r>
              <a:r>
                <a:rPr lang="es-ES" sz="1100" dirty="0" err="1">
                  <a:latin typeface="Bahnschrift" panose="020B0502040204020203" pitchFamily="34" charset="0"/>
                </a:rPr>
                <a:t>feasible</a:t>
              </a:r>
              <a:r>
                <a:rPr lang="es-ES" sz="1100" dirty="0">
                  <a:latin typeface="Bahnschrift" panose="020B0502040204020203" pitchFamily="34" charset="0"/>
                </a:rPr>
                <a:t> in </a:t>
              </a:r>
              <a:r>
                <a:rPr lang="es-ES" sz="1100" dirty="0" err="1">
                  <a:latin typeface="Bahnschrift" panose="020B0502040204020203" pitchFamily="34" charset="0"/>
                </a:rPr>
                <a:t>the</a:t>
              </a:r>
              <a:r>
                <a:rPr lang="es-ES" sz="1100" dirty="0">
                  <a:latin typeface="Bahnschrift" panose="020B0502040204020203" pitchFamily="34" charset="0"/>
                </a:rPr>
                <a:t> </a:t>
              </a:r>
              <a:r>
                <a:rPr lang="es-ES" sz="1100" dirty="0" err="1">
                  <a:latin typeface="Bahnschrift" panose="020B0502040204020203" pitchFamily="34" charset="0"/>
                </a:rPr>
                <a:t>forthcoming</a:t>
              </a:r>
              <a:r>
                <a:rPr lang="es-ES" sz="1100" dirty="0">
                  <a:latin typeface="Bahnschrift" panose="020B0502040204020203" pitchFamily="34" charset="0"/>
                </a:rPr>
                <a:t> </a:t>
              </a:r>
              <a:r>
                <a:rPr lang="es-ES" sz="1100" dirty="0" err="1">
                  <a:latin typeface="Bahnschrift" panose="020B0502040204020203" pitchFamily="34" charset="0"/>
                </a:rPr>
                <a:t>years</a:t>
              </a:r>
              <a:r>
                <a:rPr lang="es-ES" sz="1100" dirty="0">
                  <a:latin typeface="Bahnschrift" panose="020B0502040204020203" pitchFamily="34" charset="0"/>
                </a:rPr>
                <a:t>.</a:t>
              </a:r>
            </a:p>
          </p:txBody>
        </p:sp>
        <p:sp>
          <p:nvSpPr>
            <p:cNvPr id="14" name="Rectangle 13">
              <a:extLst>
                <a:ext uri="{FF2B5EF4-FFF2-40B4-BE49-F238E27FC236}">
                  <a16:creationId xmlns:a16="http://schemas.microsoft.com/office/drawing/2014/main" id="{41BD7F78-466F-7C12-EA19-2B3F7133CE69}"/>
                </a:ext>
              </a:extLst>
            </p:cNvPr>
            <p:cNvSpPr/>
            <p:nvPr/>
          </p:nvSpPr>
          <p:spPr>
            <a:xfrm>
              <a:off x="2641320" y="3119727"/>
              <a:ext cx="1954697" cy="2565266"/>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ES" sz="1100" dirty="0" err="1">
                  <a:latin typeface="Bahnschrift" panose="020B0502040204020203" pitchFamily="34" charset="0"/>
                </a:rPr>
                <a:t>Vineyards</a:t>
              </a:r>
              <a:r>
                <a:rPr lang="es-ES" sz="1100" dirty="0">
                  <a:latin typeface="Bahnschrift" panose="020B0502040204020203" pitchFamily="34" charset="0"/>
                </a:rPr>
                <a:t> </a:t>
              </a:r>
              <a:r>
                <a:rPr lang="es-ES" sz="1100" dirty="0" err="1">
                  <a:latin typeface="Bahnschrift" panose="020B0502040204020203" pitchFamily="34" charset="0"/>
                </a:rPr>
                <a:t>require</a:t>
              </a:r>
              <a:r>
                <a:rPr lang="es-ES" sz="1100" dirty="0">
                  <a:latin typeface="Bahnschrift" panose="020B0502040204020203" pitchFamily="34" charset="0"/>
                </a:rPr>
                <a:t> </a:t>
              </a:r>
              <a:r>
                <a:rPr lang="es-ES" sz="1100" dirty="0" err="1">
                  <a:latin typeface="Bahnschrift" panose="020B0502040204020203" pitchFamily="34" charset="0"/>
                </a:rPr>
                <a:t>high</a:t>
              </a:r>
              <a:r>
                <a:rPr lang="es-ES" sz="1100" dirty="0">
                  <a:latin typeface="Bahnschrift" panose="020B0502040204020203" pitchFamily="34" charset="0"/>
                </a:rPr>
                <a:t> CAPEX </a:t>
              </a:r>
              <a:r>
                <a:rPr lang="es-ES" sz="1100" dirty="0" err="1">
                  <a:latin typeface="Bahnschrift" panose="020B0502040204020203" pitchFamily="34" charset="0"/>
                </a:rPr>
                <a:t>investments</a:t>
              </a:r>
              <a:r>
                <a:rPr lang="es-ES" sz="1100" dirty="0">
                  <a:latin typeface="Bahnschrift" panose="020B0502040204020203" pitchFamily="34" charset="0"/>
                </a:rPr>
                <a:t> </a:t>
              </a:r>
              <a:r>
                <a:rPr lang="es-ES" sz="1100" dirty="0" err="1">
                  <a:latin typeface="Bahnschrift" panose="020B0502040204020203" pitchFamily="34" charset="0"/>
                </a:rPr>
                <a:t>to</a:t>
              </a:r>
              <a:r>
                <a:rPr lang="es-ES" sz="1100" dirty="0">
                  <a:latin typeface="Bahnschrift" panose="020B0502040204020203" pitchFamily="34" charset="0"/>
                </a:rPr>
                <a:t> </a:t>
              </a:r>
              <a:r>
                <a:rPr lang="es-ES" sz="1100" dirty="0" err="1">
                  <a:latin typeface="Bahnschrift" panose="020B0502040204020203" pitchFamily="34" charset="0"/>
                </a:rPr>
                <a:t>operate</a:t>
              </a:r>
              <a:r>
                <a:rPr lang="es-ES" sz="1100" dirty="0">
                  <a:latin typeface="Bahnschrift" panose="020B0502040204020203" pitchFamily="34" charset="0"/>
                </a:rPr>
                <a:t> and </a:t>
              </a:r>
              <a:r>
                <a:rPr lang="es-ES" sz="1100" dirty="0" err="1">
                  <a:latin typeface="Bahnschrift" panose="020B0502040204020203" pitchFamily="34" charset="0"/>
                </a:rPr>
                <a:t>expand</a:t>
              </a:r>
              <a:r>
                <a:rPr lang="es-ES" sz="1100" dirty="0">
                  <a:latin typeface="Bahnschrift" panose="020B0502040204020203" pitchFamily="34" charset="0"/>
                </a:rPr>
                <a:t>. As a </a:t>
              </a:r>
              <a:r>
                <a:rPr lang="es-ES" sz="1100" dirty="0" err="1">
                  <a:latin typeface="Bahnschrift" panose="020B0502040204020203" pitchFamily="34" charset="0"/>
                </a:rPr>
                <a:t>result</a:t>
              </a:r>
              <a:r>
                <a:rPr lang="es-ES" sz="1100" dirty="0">
                  <a:latin typeface="Bahnschrift" panose="020B0502040204020203" pitchFamily="34" charset="0"/>
                </a:rPr>
                <a:t>, </a:t>
              </a:r>
              <a:r>
                <a:rPr lang="es-ES" sz="1100" dirty="0" err="1">
                  <a:latin typeface="Bahnschrift" panose="020B0502040204020203" pitchFamily="34" charset="0"/>
                </a:rPr>
                <a:t>the</a:t>
              </a:r>
              <a:r>
                <a:rPr lang="es-ES" sz="1100" dirty="0">
                  <a:latin typeface="Bahnschrift" panose="020B0502040204020203" pitchFamily="34" charset="0"/>
                </a:rPr>
                <a:t> </a:t>
              </a:r>
              <a:r>
                <a:rPr lang="es-ES" sz="1100" dirty="0" err="1">
                  <a:latin typeface="Bahnschrift" panose="020B0502040204020203" pitchFamily="34" charset="0"/>
                </a:rPr>
                <a:t>company</a:t>
              </a:r>
              <a:r>
                <a:rPr lang="es-ES" sz="1100" dirty="0">
                  <a:latin typeface="Bahnschrift" panose="020B0502040204020203" pitchFamily="34" charset="0"/>
                </a:rPr>
                <a:t> </a:t>
              </a:r>
              <a:r>
                <a:rPr lang="es-ES" sz="1100" dirty="0" err="1">
                  <a:latin typeface="Bahnschrift" panose="020B0502040204020203" pitchFamily="34" charset="0"/>
                </a:rPr>
                <a:t>needs</a:t>
              </a:r>
              <a:r>
                <a:rPr lang="es-ES" sz="1100" dirty="0">
                  <a:latin typeface="Bahnschrift" panose="020B0502040204020203" pitchFamily="34" charset="0"/>
                </a:rPr>
                <a:t> </a:t>
              </a:r>
              <a:r>
                <a:rPr lang="es-ES" sz="1100" dirty="0" err="1">
                  <a:latin typeface="Bahnschrift" panose="020B0502040204020203" pitchFamily="34" charset="0"/>
                </a:rPr>
                <a:t>to</a:t>
              </a:r>
              <a:r>
                <a:rPr lang="es-ES" sz="1100" dirty="0">
                  <a:latin typeface="Bahnschrift" panose="020B0502040204020203" pitchFamily="34" charset="0"/>
                </a:rPr>
                <a:t> </a:t>
              </a:r>
              <a:r>
                <a:rPr lang="es-ES" sz="1100" dirty="0" err="1">
                  <a:latin typeface="Bahnschrift" panose="020B0502040204020203" pitchFamily="34" charset="0"/>
                </a:rPr>
                <a:t>take</a:t>
              </a:r>
              <a:r>
                <a:rPr lang="es-ES" sz="1100" dirty="0">
                  <a:latin typeface="Bahnschrift" panose="020B0502040204020203" pitchFamily="34" charset="0"/>
                </a:rPr>
                <a:t> </a:t>
              </a:r>
              <a:r>
                <a:rPr lang="es-ES" sz="1100" dirty="0" err="1">
                  <a:latin typeface="Bahnschrift" panose="020B0502040204020203" pitchFamily="34" charset="0"/>
                </a:rPr>
                <a:t>into</a:t>
              </a:r>
              <a:r>
                <a:rPr lang="es-ES" sz="1100" dirty="0">
                  <a:latin typeface="Bahnschrift" panose="020B0502040204020203" pitchFamily="34" charset="0"/>
                </a:rPr>
                <a:t> </a:t>
              </a:r>
              <a:r>
                <a:rPr lang="es-ES" sz="1100" dirty="0" err="1">
                  <a:latin typeface="Bahnschrift" panose="020B0502040204020203" pitchFamily="34" charset="0"/>
                </a:rPr>
                <a:t>account</a:t>
              </a:r>
              <a:r>
                <a:rPr lang="es-ES" sz="1100" dirty="0">
                  <a:latin typeface="Bahnschrift" panose="020B0502040204020203" pitchFamily="34" charset="0"/>
                </a:rPr>
                <a:t> </a:t>
              </a:r>
              <a:r>
                <a:rPr lang="es-ES" sz="1100" dirty="0" err="1">
                  <a:latin typeface="Bahnschrift" panose="020B0502040204020203" pitchFamily="34" charset="0"/>
                </a:rPr>
                <a:t>the</a:t>
              </a:r>
              <a:r>
                <a:rPr lang="es-ES" sz="1100" dirty="0">
                  <a:latin typeface="Bahnschrift" panose="020B0502040204020203" pitchFamily="34" charset="0"/>
                </a:rPr>
                <a:t> </a:t>
              </a:r>
              <a:r>
                <a:rPr lang="es-ES" sz="1100" dirty="0" err="1">
                  <a:latin typeface="Bahnschrift" panose="020B0502040204020203" pitchFamily="34" charset="0"/>
                </a:rPr>
                <a:t>expected</a:t>
              </a:r>
              <a:r>
                <a:rPr lang="es-ES" sz="1100" dirty="0">
                  <a:latin typeface="Bahnschrift" panose="020B0502040204020203" pitchFamily="34" charset="0"/>
                </a:rPr>
                <a:t> CAPEX </a:t>
              </a:r>
              <a:r>
                <a:rPr lang="es-ES" sz="1100" dirty="0" err="1">
                  <a:latin typeface="Bahnschrift" panose="020B0502040204020203" pitchFamily="34" charset="0"/>
                </a:rPr>
                <a:t>required</a:t>
              </a:r>
              <a:r>
                <a:rPr lang="es-ES" sz="1100" dirty="0">
                  <a:latin typeface="Bahnschrift" panose="020B0502040204020203" pitchFamily="34" charset="0"/>
                </a:rPr>
                <a:t> </a:t>
              </a:r>
              <a:r>
                <a:rPr lang="es-ES" sz="1100" dirty="0" err="1">
                  <a:latin typeface="Bahnschrift" panose="020B0502040204020203" pitchFamily="34" charset="0"/>
                </a:rPr>
                <a:t>to</a:t>
              </a:r>
              <a:r>
                <a:rPr lang="es-ES" sz="1100" dirty="0">
                  <a:latin typeface="Bahnschrift" panose="020B0502040204020203" pitchFamily="34" charset="0"/>
                </a:rPr>
                <a:t> </a:t>
              </a:r>
              <a:r>
                <a:rPr lang="es-ES" sz="1100" dirty="0" err="1">
                  <a:latin typeface="Bahnschrift" panose="020B0502040204020203" pitchFamily="34" charset="0"/>
                </a:rPr>
                <a:t>meet</a:t>
              </a:r>
              <a:r>
                <a:rPr lang="es-ES" sz="1100" dirty="0">
                  <a:latin typeface="Bahnschrift" panose="020B0502040204020203" pitchFamily="34" charset="0"/>
                </a:rPr>
                <a:t> </a:t>
              </a:r>
              <a:r>
                <a:rPr lang="es-ES" sz="1100" dirty="0" err="1">
                  <a:latin typeface="Bahnschrift" panose="020B0502040204020203" pitchFamily="34" charset="0"/>
                </a:rPr>
                <a:t>the</a:t>
              </a:r>
              <a:r>
                <a:rPr lang="es-ES" sz="1100" dirty="0">
                  <a:latin typeface="Bahnschrift" panose="020B0502040204020203" pitchFamily="34" charset="0"/>
                </a:rPr>
                <a:t> </a:t>
              </a:r>
              <a:r>
                <a:rPr lang="es-ES" sz="1100" dirty="0" err="1">
                  <a:latin typeface="Bahnschrift" panose="020B0502040204020203" pitchFamily="34" charset="0"/>
                </a:rPr>
                <a:t>demand</a:t>
              </a:r>
              <a:r>
                <a:rPr lang="es-ES" sz="1100" dirty="0">
                  <a:latin typeface="Bahnschrift" panose="020B0502040204020203" pitchFamily="34" charset="0"/>
                </a:rPr>
                <a:t> </a:t>
              </a:r>
              <a:r>
                <a:rPr lang="es-ES" sz="1100" dirty="0" err="1">
                  <a:latin typeface="Bahnschrift" panose="020B0502040204020203" pitchFamily="34" charset="0"/>
                </a:rPr>
                <a:t>of</a:t>
              </a:r>
              <a:r>
                <a:rPr lang="es-ES" sz="1100" dirty="0">
                  <a:latin typeface="Bahnschrift" panose="020B0502040204020203" pitchFamily="34" charset="0"/>
                </a:rPr>
                <a:t> </a:t>
              </a:r>
              <a:r>
                <a:rPr lang="es-ES" sz="1100" dirty="0" err="1">
                  <a:latin typeface="Bahnschrift" panose="020B0502040204020203" pitchFamily="34" charset="0"/>
                </a:rPr>
                <a:t>growing</a:t>
              </a:r>
              <a:r>
                <a:rPr lang="es-ES" sz="1100" dirty="0">
                  <a:latin typeface="Bahnschrift" panose="020B0502040204020203" pitchFamily="34" charset="0"/>
                </a:rPr>
                <a:t> </a:t>
              </a:r>
              <a:r>
                <a:rPr lang="es-ES" sz="1100" dirty="0" err="1">
                  <a:latin typeface="Bahnschrift" panose="020B0502040204020203" pitchFamily="34" charset="0"/>
                </a:rPr>
                <a:t>customers</a:t>
              </a:r>
              <a:r>
                <a:rPr lang="es-ES" sz="1100" dirty="0">
                  <a:latin typeface="Bahnschrift" panose="020B0502040204020203" pitchFamily="34" charset="0"/>
                </a:rPr>
                <a:t> </a:t>
              </a:r>
              <a:r>
                <a:rPr lang="es-ES" sz="1100" dirty="0" err="1">
                  <a:latin typeface="Bahnschrift" panose="020B0502040204020203" pitchFamily="34" charset="0"/>
                </a:rPr>
                <a:t>to</a:t>
              </a:r>
              <a:r>
                <a:rPr lang="es-ES" sz="1100" dirty="0">
                  <a:latin typeface="Bahnschrift" panose="020B0502040204020203" pitchFamily="34" charset="0"/>
                </a:rPr>
                <a:t> </a:t>
              </a:r>
              <a:r>
                <a:rPr lang="es-ES" sz="1100" dirty="0" err="1">
                  <a:latin typeface="Bahnschrift" panose="020B0502040204020203" pitchFamily="34" charset="0"/>
                </a:rPr>
                <a:t>obtain</a:t>
              </a:r>
              <a:r>
                <a:rPr lang="es-ES" sz="1100" dirty="0">
                  <a:latin typeface="Bahnschrift" panose="020B0502040204020203" pitchFamily="34" charset="0"/>
                </a:rPr>
                <a:t> </a:t>
              </a:r>
              <a:r>
                <a:rPr lang="es-ES" sz="1100" dirty="0" err="1">
                  <a:latin typeface="Bahnschrift" panose="020B0502040204020203" pitchFamily="34" charset="0"/>
                </a:rPr>
                <a:t>an</a:t>
              </a:r>
              <a:r>
                <a:rPr lang="es-ES" sz="1100" dirty="0">
                  <a:latin typeface="Bahnschrift" panose="020B0502040204020203" pitchFamily="34" charset="0"/>
                </a:rPr>
                <a:t> </a:t>
              </a:r>
              <a:r>
                <a:rPr lang="es-ES" sz="1100" dirty="0" err="1">
                  <a:latin typeface="Bahnschrift" panose="020B0502040204020203" pitchFamily="34" charset="0"/>
                </a:rPr>
                <a:t>accurate</a:t>
              </a:r>
              <a:r>
                <a:rPr lang="es-ES" sz="1100" dirty="0">
                  <a:latin typeface="Bahnschrift" panose="020B0502040204020203" pitchFamily="34" charset="0"/>
                </a:rPr>
                <a:t> free cash </a:t>
              </a:r>
              <a:r>
                <a:rPr lang="es-ES" sz="1100" dirty="0" err="1">
                  <a:latin typeface="Bahnschrift" panose="020B0502040204020203" pitchFamily="34" charset="0"/>
                </a:rPr>
                <a:t>flow</a:t>
              </a:r>
              <a:r>
                <a:rPr lang="es-ES" sz="1100" dirty="0">
                  <a:latin typeface="Bahnschrift" panose="020B0502040204020203" pitchFamily="34" charset="0"/>
                </a:rPr>
                <a:t> figure. </a:t>
              </a:r>
            </a:p>
          </p:txBody>
        </p:sp>
        <p:sp>
          <p:nvSpPr>
            <p:cNvPr id="15" name="Rectangle 14">
              <a:extLst>
                <a:ext uri="{FF2B5EF4-FFF2-40B4-BE49-F238E27FC236}">
                  <a16:creationId xmlns:a16="http://schemas.microsoft.com/office/drawing/2014/main" id="{B542F377-98F5-D821-5B60-F7B70728DAD2}"/>
                </a:ext>
              </a:extLst>
            </p:cNvPr>
            <p:cNvSpPr/>
            <p:nvPr/>
          </p:nvSpPr>
          <p:spPr>
            <a:xfrm>
              <a:off x="4702859" y="3119728"/>
              <a:ext cx="2052435" cy="2565268"/>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Bahnschrift" panose="020B0502040204020203" pitchFamily="34" charset="0"/>
                </a:rPr>
                <a:t>A key factor to consider is the high risk of operating a Vineyard in a country in which wine drinking has not yet become the norm. Although it is true that the company has been very successful at changing regulations and expanding its market, it is necessary to account the risk of operating in India.</a:t>
              </a:r>
            </a:p>
          </p:txBody>
        </p:sp>
      </p:grpSp>
      <p:sp>
        <p:nvSpPr>
          <p:cNvPr id="19" name="TextBox 18">
            <a:extLst>
              <a:ext uri="{FF2B5EF4-FFF2-40B4-BE49-F238E27FC236}">
                <a16:creationId xmlns:a16="http://schemas.microsoft.com/office/drawing/2014/main" id="{FE0D9DB5-2BBE-548E-1285-CFF7058C77F1}"/>
              </a:ext>
            </a:extLst>
          </p:cNvPr>
          <p:cNvSpPr txBox="1"/>
          <p:nvPr/>
        </p:nvSpPr>
        <p:spPr>
          <a:xfrm>
            <a:off x="411532" y="978879"/>
            <a:ext cx="8823249" cy="830997"/>
          </a:xfrm>
          <a:prstGeom prst="rect">
            <a:avLst/>
          </a:prstGeom>
          <a:noFill/>
        </p:spPr>
        <p:txBody>
          <a:bodyPr wrap="none" rtlCol="0">
            <a:spAutoFit/>
          </a:bodyPr>
          <a:lstStyle/>
          <a:p>
            <a:r>
              <a:rPr lang="es-ES" sz="1200" b="1" dirty="0">
                <a:latin typeface="Bahnschrift" panose="020B0502040204020203" pitchFamily="34" charset="0"/>
              </a:rPr>
              <a:t>Key </a:t>
            </a:r>
            <a:r>
              <a:rPr lang="es-ES" sz="1200" b="1" dirty="0" err="1">
                <a:latin typeface="Bahnschrift" panose="020B0502040204020203" pitchFamily="34" charset="0"/>
              </a:rPr>
              <a:t>Assumptions</a:t>
            </a:r>
            <a:r>
              <a:rPr lang="es-ES" sz="1200" dirty="0">
                <a:latin typeface="Bahnschrift" panose="020B0502040204020203" pitchFamily="34" charset="0"/>
              </a:rPr>
              <a:t>:</a:t>
            </a:r>
          </a:p>
          <a:p>
            <a:endParaRPr lang="es-ES" sz="1200" dirty="0">
              <a:latin typeface="Bahnschrift" panose="020B0502040204020203" pitchFamily="34" charset="0"/>
            </a:endParaRPr>
          </a:p>
          <a:p>
            <a:r>
              <a:rPr lang="es-ES" sz="1200" dirty="0">
                <a:latin typeface="Bahnschrift" panose="020B0502040204020203" pitchFamily="34" charset="0"/>
              </a:rPr>
              <a:t>In </a:t>
            </a:r>
            <a:r>
              <a:rPr lang="es-ES" sz="1200" dirty="0" err="1">
                <a:latin typeface="Bahnschrift" panose="020B0502040204020203" pitchFamily="34" charset="0"/>
              </a:rPr>
              <a:t>order</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provide</a:t>
            </a:r>
            <a:r>
              <a:rPr lang="es-ES" sz="1200" dirty="0">
                <a:latin typeface="Bahnschrift" panose="020B0502040204020203" pitchFamily="34" charset="0"/>
              </a:rPr>
              <a:t> a </a:t>
            </a:r>
            <a:r>
              <a:rPr lang="es-ES" sz="1200" dirty="0" err="1">
                <a:latin typeface="Bahnschrift" panose="020B0502040204020203" pitchFamily="34" charset="0"/>
              </a:rPr>
              <a:t>meaningful</a:t>
            </a:r>
            <a:r>
              <a:rPr lang="es-ES" sz="1200" dirty="0">
                <a:latin typeface="Bahnschrift" panose="020B0502040204020203" pitchFamily="34" charset="0"/>
              </a:rPr>
              <a:t> </a:t>
            </a:r>
            <a:r>
              <a:rPr lang="es-ES" sz="1200" dirty="0" err="1">
                <a:latin typeface="Bahnschrift" panose="020B0502040204020203" pitchFamily="34" charset="0"/>
              </a:rPr>
              <a:t>valuation</a:t>
            </a:r>
            <a:r>
              <a:rPr lang="es-ES" sz="1200" dirty="0">
                <a:latin typeface="Bahnschrift" panose="020B0502040204020203" pitchFamily="34" charset="0"/>
              </a:rPr>
              <a:t> </a:t>
            </a:r>
            <a:r>
              <a:rPr lang="es-ES" sz="1200" dirty="0" err="1">
                <a:latin typeface="Bahnschrift" panose="020B0502040204020203" pitchFamily="34" charset="0"/>
              </a:rPr>
              <a:t>for</a:t>
            </a:r>
            <a:r>
              <a:rPr lang="es-ES" sz="1200" dirty="0">
                <a:latin typeface="Bahnschrift" panose="020B0502040204020203" pitchFamily="34" charset="0"/>
              </a:rPr>
              <a:t> Sula </a:t>
            </a:r>
            <a:r>
              <a:rPr lang="es-ES" sz="1200" dirty="0" err="1">
                <a:latin typeface="Bahnschrift" panose="020B0502040204020203" pitchFamily="34" charset="0"/>
              </a:rPr>
              <a:t>Vineyards</a:t>
            </a:r>
            <a:r>
              <a:rPr lang="es-ES" sz="1200" dirty="0">
                <a:latin typeface="Bahnschrift" panose="020B0502040204020203" pitchFamily="34" charset="0"/>
              </a:rPr>
              <a:t>, </a:t>
            </a:r>
            <a:r>
              <a:rPr lang="es-ES" sz="1200" dirty="0" err="1">
                <a:latin typeface="Bahnschrift" panose="020B0502040204020203" pitchFamily="34" charset="0"/>
              </a:rPr>
              <a:t>it</a:t>
            </a:r>
            <a:r>
              <a:rPr lang="es-ES" sz="1200" dirty="0">
                <a:latin typeface="Bahnschrift" panose="020B0502040204020203" pitchFamily="34" charset="0"/>
              </a:rPr>
              <a:t> </a:t>
            </a:r>
            <a:r>
              <a:rPr lang="es-ES" sz="1200" dirty="0" err="1">
                <a:latin typeface="Bahnschrift" panose="020B0502040204020203" pitchFamily="34" charset="0"/>
              </a:rPr>
              <a:t>is</a:t>
            </a:r>
            <a:r>
              <a:rPr lang="es-ES" sz="1200" dirty="0">
                <a:latin typeface="Bahnschrift" panose="020B0502040204020203" pitchFamily="34" charset="0"/>
              </a:rPr>
              <a:t> </a:t>
            </a:r>
            <a:r>
              <a:rPr lang="es-ES" sz="1200" dirty="0" err="1">
                <a:latin typeface="Bahnschrift" panose="020B0502040204020203" pitchFamily="34" charset="0"/>
              </a:rPr>
              <a:t>important</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take</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following</a:t>
            </a:r>
            <a:r>
              <a:rPr lang="es-ES" sz="1200" dirty="0">
                <a:latin typeface="Bahnschrift" panose="020B0502040204020203" pitchFamily="34" charset="0"/>
              </a:rPr>
              <a:t> </a:t>
            </a:r>
            <a:r>
              <a:rPr lang="es-ES" sz="1200" dirty="0" err="1">
                <a:latin typeface="Bahnschrift" panose="020B0502040204020203" pitchFamily="34" charset="0"/>
              </a:rPr>
              <a:t>factors</a:t>
            </a:r>
            <a:r>
              <a:rPr lang="es-ES" sz="1200" dirty="0">
                <a:latin typeface="Bahnschrift" panose="020B0502040204020203" pitchFamily="34" charset="0"/>
              </a:rPr>
              <a:t> </a:t>
            </a:r>
            <a:r>
              <a:rPr lang="es-ES" sz="1200" dirty="0" err="1">
                <a:latin typeface="Bahnschrift" panose="020B0502040204020203" pitchFamily="34" charset="0"/>
              </a:rPr>
              <a:t>into</a:t>
            </a:r>
            <a:r>
              <a:rPr lang="es-ES" sz="1200" dirty="0">
                <a:latin typeface="Bahnschrift" panose="020B0502040204020203" pitchFamily="34" charset="0"/>
              </a:rPr>
              <a:t> </a:t>
            </a:r>
            <a:r>
              <a:rPr lang="es-ES" sz="1200" dirty="0" err="1">
                <a:latin typeface="Bahnschrift" panose="020B0502040204020203" pitchFamily="34" charset="0"/>
              </a:rPr>
              <a:t>consideration</a:t>
            </a:r>
            <a:r>
              <a:rPr lang="es-ES" sz="1200" dirty="0">
                <a:latin typeface="Bahnschrift" panose="020B0502040204020203" pitchFamily="34" charset="0"/>
              </a:rPr>
              <a:t>:</a:t>
            </a:r>
          </a:p>
          <a:p>
            <a:endParaRPr lang="en-US" sz="1200" dirty="0">
              <a:latin typeface="Bahnschrift" panose="020B0502040204020203" pitchFamily="34" charset="0"/>
            </a:endParaRPr>
          </a:p>
        </p:txBody>
      </p:sp>
    </p:spTree>
    <p:extLst>
      <p:ext uri="{BB962C8B-B14F-4D97-AF65-F5344CB8AC3E}">
        <p14:creationId xmlns:p14="http://schemas.microsoft.com/office/powerpoint/2010/main" val="3135945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E433F1-F95C-C2BE-10E8-3D9452ADEFA0}"/>
              </a:ext>
            </a:extLst>
          </p:cNvPr>
          <p:cNvSpPr/>
          <p:nvPr/>
        </p:nvSpPr>
        <p:spPr>
          <a:xfrm rot="2835731">
            <a:off x="-893072" y="4276072"/>
            <a:ext cx="3280630" cy="3783900"/>
          </a:xfrm>
          <a:prstGeom prst="rect">
            <a:avLst/>
          </a:prstGeom>
          <a:gradFill flip="none" rotWithShape="1">
            <a:gsLst>
              <a:gs pos="0">
                <a:srgbClr val="31BCA5">
                  <a:tint val="66000"/>
                  <a:satMod val="160000"/>
                </a:srgbClr>
              </a:gs>
              <a:gs pos="50000">
                <a:srgbClr val="31BCA5">
                  <a:tint val="44500"/>
                  <a:satMod val="160000"/>
                </a:srgbClr>
              </a:gs>
              <a:gs pos="100000">
                <a:srgbClr val="31BCA5">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2" descr="Imperial College Business School - MBA programs">
            <a:extLst>
              <a:ext uri="{FF2B5EF4-FFF2-40B4-BE49-F238E27FC236}">
                <a16:creationId xmlns:a16="http://schemas.microsoft.com/office/drawing/2014/main" id="{76126947-8081-3C9B-01F0-1822F5A041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72" y="375128"/>
            <a:ext cx="1369944" cy="5545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FDF04E-7F0A-2E48-0658-BEC3242E128A}"/>
              </a:ext>
            </a:extLst>
          </p:cNvPr>
          <p:cNvSpPr txBox="1"/>
          <p:nvPr/>
        </p:nvSpPr>
        <p:spPr>
          <a:xfrm>
            <a:off x="1842716" y="513918"/>
            <a:ext cx="6977268" cy="276999"/>
          </a:xfrm>
          <a:prstGeom prst="rect">
            <a:avLst/>
          </a:prstGeom>
          <a:noFill/>
        </p:spPr>
        <p:txBody>
          <a:bodyPr wrap="square">
            <a:spAutoFit/>
          </a:bodyPr>
          <a:lstStyle/>
          <a:p>
            <a:r>
              <a:rPr lang="en-US" sz="1200" dirty="0">
                <a:latin typeface="Bahnschrift" panose="020B0502040204020203" pitchFamily="34" charset="0"/>
              </a:rPr>
              <a:t>What share of Sula should GIA look to invest in and at what valuation? Why?</a:t>
            </a:r>
          </a:p>
        </p:txBody>
      </p:sp>
      <p:sp>
        <p:nvSpPr>
          <p:cNvPr id="10" name="TextBox 9">
            <a:extLst>
              <a:ext uri="{FF2B5EF4-FFF2-40B4-BE49-F238E27FC236}">
                <a16:creationId xmlns:a16="http://schemas.microsoft.com/office/drawing/2014/main" id="{BB6BA411-E73F-87AB-F533-7EE630983DE1}"/>
              </a:ext>
            </a:extLst>
          </p:cNvPr>
          <p:cNvSpPr txBox="1"/>
          <p:nvPr/>
        </p:nvSpPr>
        <p:spPr>
          <a:xfrm>
            <a:off x="472772" y="929707"/>
            <a:ext cx="10485782" cy="3754874"/>
          </a:xfrm>
          <a:prstGeom prst="rect">
            <a:avLst/>
          </a:prstGeom>
          <a:noFill/>
        </p:spPr>
        <p:txBody>
          <a:bodyPr wrap="square" rtlCol="0">
            <a:spAutoFit/>
          </a:bodyPr>
          <a:lstStyle/>
          <a:p>
            <a:r>
              <a:rPr lang="en-US" sz="1400" b="1" dirty="0">
                <a:latin typeface="Bahnschrift" panose="020B0502040204020203" pitchFamily="34" charset="0"/>
              </a:rPr>
              <a:t>What share should GIA look to invest</a:t>
            </a:r>
            <a:r>
              <a:rPr lang="es-ES" sz="1400" b="1" dirty="0">
                <a:latin typeface="Bahnschrift" panose="020B0502040204020203" pitchFamily="34" charset="0"/>
              </a:rPr>
              <a:t>?</a:t>
            </a:r>
          </a:p>
          <a:p>
            <a:endParaRPr lang="en-US" sz="1400" dirty="0">
              <a:latin typeface="Bahnschrift" panose="020B0502040204020203" pitchFamily="34" charset="0"/>
            </a:endParaRPr>
          </a:p>
          <a:p>
            <a:r>
              <a:rPr lang="en-US" sz="1400" dirty="0">
                <a:latin typeface="Bahnschrift" panose="020B0502040204020203" pitchFamily="34" charset="0"/>
              </a:rPr>
              <a:t>Based on the information obtained from the valuation, GIA should look into investing between 25% to 35% at a post</a:t>
            </a:r>
            <a:r>
              <a:rPr lang="es-ES" sz="1400" dirty="0">
                <a:latin typeface="Bahnschrift" panose="020B0502040204020203" pitchFamily="34" charset="0"/>
              </a:rPr>
              <a:t>-</a:t>
            </a:r>
            <a:r>
              <a:rPr lang="es-ES" sz="1400" dirty="0" err="1">
                <a:latin typeface="Bahnschrift" panose="020B0502040204020203" pitchFamily="34" charset="0"/>
              </a:rPr>
              <a:t>money</a:t>
            </a:r>
            <a:r>
              <a:rPr lang="es-ES" sz="1400" dirty="0">
                <a:latin typeface="Bahnschrift" panose="020B0502040204020203" pitchFamily="34" charset="0"/>
              </a:rPr>
              <a:t> </a:t>
            </a:r>
            <a:r>
              <a:rPr lang="es-ES" sz="1400" dirty="0" err="1">
                <a:latin typeface="Bahnschrift" panose="020B0502040204020203" pitchFamily="34" charset="0"/>
              </a:rPr>
              <a:t>valuation</a:t>
            </a:r>
            <a:r>
              <a:rPr lang="es-ES" sz="1400" dirty="0">
                <a:latin typeface="Bahnschrift" panose="020B0502040204020203" pitchFamily="34" charset="0"/>
              </a:rPr>
              <a:t> </a:t>
            </a:r>
            <a:r>
              <a:rPr lang="es-ES" sz="1400" dirty="0" err="1">
                <a:latin typeface="Bahnschrift" panose="020B0502040204020203" pitchFamily="34" charset="0"/>
              </a:rPr>
              <a:t>between</a:t>
            </a:r>
            <a:r>
              <a:rPr lang="es-ES" sz="1400" dirty="0">
                <a:latin typeface="Bahnschrift" panose="020B0502040204020203" pitchFamily="34" charset="0"/>
              </a:rPr>
              <a:t> $10 </a:t>
            </a:r>
            <a:r>
              <a:rPr lang="es-ES" sz="1400" dirty="0" err="1">
                <a:latin typeface="Bahnschrift" panose="020B0502040204020203" pitchFamily="34" charset="0"/>
              </a:rPr>
              <a:t>to</a:t>
            </a:r>
            <a:r>
              <a:rPr lang="es-ES" sz="1400" dirty="0">
                <a:latin typeface="Bahnschrift" panose="020B0502040204020203" pitchFamily="34" charset="0"/>
              </a:rPr>
              <a:t> $15 </a:t>
            </a:r>
            <a:r>
              <a:rPr lang="es-ES" sz="1400" dirty="0" err="1">
                <a:latin typeface="Bahnschrift" panose="020B0502040204020203" pitchFamily="34" charset="0"/>
              </a:rPr>
              <a:t>million</a:t>
            </a:r>
            <a:r>
              <a:rPr lang="es-ES" sz="1400" dirty="0">
                <a:latin typeface="Bahnschrift" panose="020B0502040204020203" pitchFamily="34" charset="0"/>
              </a:rPr>
              <a:t>. </a:t>
            </a:r>
            <a:r>
              <a:rPr lang="es-ES" sz="1400" dirty="0" err="1">
                <a:latin typeface="Bahnschrift" panose="020B0502040204020203" pitchFamily="34" charset="0"/>
              </a:rPr>
              <a:t>This</a:t>
            </a:r>
            <a:r>
              <a:rPr lang="es-ES" sz="1400" dirty="0">
                <a:latin typeface="Bahnschrift" panose="020B0502040204020203" pitchFamily="34" charset="0"/>
              </a:rPr>
              <a:t> </a:t>
            </a:r>
            <a:r>
              <a:rPr lang="es-ES" sz="1400" dirty="0" err="1">
                <a:latin typeface="Bahnschrift" panose="020B0502040204020203" pitchFamily="34" charset="0"/>
              </a:rPr>
              <a:t>would</a:t>
            </a:r>
            <a:r>
              <a:rPr lang="es-ES" sz="1400" dirty="0">
                <a:latin typeface="Bahnschrift" panose="020B0502040204020203" pitchFamily="34" charset="0"/>
              </a:rPr>
              <a:t> </a:t>
            </a:r>
            <a:r>
              <a:rPr lang="es-ES" sz="1400" dirty="0" err="1">
                <a:latin typeface="Bahnschrift" panose="020B0502040204020203" pitchFamily="34" charset="0"/>
              </a:rPr>
              <a:t>allow</a:t>
            </a:r>
            <a:r>
              <a:rPr lang="es-ES" sz="1400" dirty="0">
                <a:latin typeface="Bahnschrift" panose="020B0502040204020203" pitchFamily="34" charset="0"/>
              </a:rPr>
              <a:t> </a:t>
            </a:r>
            <a:r>
              <a:rPr lang="es-ES" sz="1400" dirty="0" err="1">
                <a:latin typeface="Bahnschrift" panose="020B0502040204020203" pitchFamily="34" charset="0"/>
              </a:rPr>
              <a:t>the</a:t>
            </a:r>
            <a:r>
              <a:rPr lang="es-ES" sz="1400" dirty="0">
                <a:latin typeface="Bahnschrift" panose="020B0502040204020203" pitchFamily="34" charset="0"/>
              </a:rPr>
              <a:t> </a:t>
            </a:r>
            <a:r>
              <a:rPr lang="es-ES" sz="1400" dirty="0" err="1">
                <a:latin typeface="Bahnschrift" panose="020B0502040204020203" pitchFamily="34" charset="0"/>
              </a:rPr>
              <a:t>investment</a:t>
            </a:r>
            <a:r>
              <a:rPr lang="es-ES" sz="1400" dirty="0">
                <a:latin typeface="Bahnschrift" panose="020B0502040204020203" pitchFamily="34" charset="0"/>
              </a:rPr>
              <a:t> </a:t>
            </a:r>
            <a:r>
              <a:rPr lang="es-ES" sz="1400" dirty="0" err="1">
                <a:latin typeface="Bahnschrift" panose="020B0502040204020203" pitchFamily="34" charset="0"/>
              </a:rPr>
              <a:t>firm</a:t>
            </a:r>
            <a:r>
              <a:rPr lang="es-ES" sz="1400" dirty="0">
                <a:latin typeface="Bahnschrift" panose="020B0502040204020203" pitchFamily="34" charset="0"/>
              </a:rPr>
              <a:t> </a:t>
            </a:r>
            <a:r>
              <a:rPr lang="es-ES" sz="1400" dirty="0" err="1">
                <a:latin typeface="Bahnschrift" panose="020B0502040204020203" pitchFamily="34" charset="0"/>
              </a:rPr>
              <a:t>to</a:t>
            </a:r>
            <a:r>
              <a:rPr lang="es-ES" sz="1400" dirty="0">
                <a:latin typeface="Bahnschrift" panose="020B0502040204020203" pitchFamily="34" charset="0"/>
              </a:rPr>
              <a:t> </a:t>
            </a:r>
            <a:r>
              <a:rPr lang="es-ES" sz="1400" dirty="0" err="1">
                <a:latin typeface="Bahnschrift" panose="020B0502040204020203" pitchFamily="34" charset="0"/>
              </a:rPr>
              <a:t>gain</a:t>
            </a:r>
            <a:r>
              <a:rPr lang="es-ES" sz="1400" dirty="0">
                <a:latin typeface="Bahnschrift" panose="020B0502040204020203" pitchFamily="34" charset="0"/>
              </a:rPr>
              <a:t> a </a:t>
            </a:r>
            <a:r>
              <a:rPr lang="es-ES" sz="1400" dirty="0" err="1">
                <a:latin typeface="Bahnschrift" panose="020B0502040204020203" pitchFamily="34" charset="0"/>
              </a:rPr>
              <a:t>significant</a:t>
            </a:r>
            <a:r>
              <a:rPr lang="es-ES" sz="1400" dirty="0">
                <a:latin typeface="Bahnschrift" panose="020B0502040204020203" pitchFamily="34" charset="0"/>
              </a:rPr>
              <a:t> </a:t>
            </a:r>
            <a:r>
              <a:rPr lang="es-ES" sz="1400" dirty="0" err="1">
                <a:latin typeface="Bahnschrift" panose="020B0502040204020203" pitchFamily="34" charset="0"/>
              </a:rPr>
              <a:t>stake</a:t>
            </a:r>
            <a:r>
              <a:rPr lang="es-ES" sz="1400" dirty="0">
                <a:latin typeface="Bahnschrift" panose="020B0502040204020203" pitchFamily="34" charset="0"/>
              </a:rPr>
              <a:t> in a </a:t>
            </a:r>
            <a:r>
              <a:rPr lang="es-ES" sz="1400" dirty="0" err="1">
                <a:latin typeface="Bahnschrift" panose="020B0502040204020203" pitchFamily="34" charset="0"/>
              </a:rPr>
              <a:t>promising</a:t>
            </a:r>
            <a:r>
              <a:rPr lang="es-ES" sz="1400" dirty="0">
                <a:latin typeface="Bahnschrift" panose="020B0502040204020203" pitchFamily="34" charset="0"/>
              </a:rPr>
              <a:t> </a:t>
            </a:r>
            <a:r>
              <a:rPr lang="es-ES" sz="1400" dirty="0" err="1">
                <a:latin typeface="Bahnschrift" panose="020B0502040204020203" pitchFamily="34" charset="0"/>
              </a:rPr>
              <a:t>company</a:t>
            </a:r>
            <a:r>
              <a:rPr lang="es-ES" sz="1400" dirty="0">
                <a:latin typeface="Bahnschrift" panose="020B0502040204020203" pitchFamily="34" charset="0"/>
              </a:rPr>
              <a:t> </a:t>
            </a:r>
            <a:r>
              <a:rPr lang="es-ES" sz="1400" dirty="0" err="1">
                <a:latin typeface="Bahnschrift" panose="020B0502040204020203" pitchFamily="34" charset="0"/>
              </a:rPr>
              <a:t>that</a:t>
            </a:r>
            <a:r>
              <a:rPr lang="es-ES" sz="1400" dirty="0">
                <a:latin typeface="Bahnschrift" panose="020B0502040204020203" pitchFamily="34" charset="0"/>
              </a:rPr>
              <a:t> has </a:t>
            </a:r>
            <a:r>
              <a:rPr lang="es-ES" sz="1400" dirty="0" err="1">
                <a:latin typeface="Bahnschrift" panose="020B0502040204020203" pitchFamily="34" charset="0"/>
              </a:rPr>
              <a:t>shown</a:t>
            </a:r>
            <a:r>
              <a:rPr lang="es-ES" sz="1400" dirty="0">
                <a:latin typeface="Bahnschrift" panose="020B0502040204020203" pitchFamily="34" charset="0"/>
              </a:rPr>
              <a:t> positive EBITDA </a:t>
            </a:r>
            <a:r>
              <a:rPr lang="es-ES" sz="1400" dirty="0" err="1">
                <a:latin typeface="Bahnschrift" panose="020B0502040204020203" pitchFamily="34" charset="0"/>
              </a:rPr>
              <a:t>for</a:t>
            </a:r>
            <a:r>
              <a:rPr lang="es-ES" sz="1400" dirty="0">
                <a:latin typeface="Bahnschrift" panose="020B0502040204020203" pitchFamily="34" charset="0"/>
              </a:rPr>
              <a:t> 3 consecutive </a:t>
            </a:r>
            <a:r>
              <a:rPr lang="es-ES" sz="1400" dirty="0" err="1">
                <a:latin typeface="Bahnschrift" panose="020B0502040204020203" pitchFamily="34" charset="0"/>
              </a:rPr>
              <a:t>years</a:t>
            </a:r>
            <a:r>
              <a:rPr lang="es-ES" sz="1400" dirty="0">
                <a:latin typeface="Bahnschrift" panose="020B0502040204020203" pitchFamily="34" charset="0"/>
              </a:rPr>
              <a:t>. </a:t>
            </a:r>
            <a:r>
              <a:rPr lang="es-ES" sz="1400" dirty="0" err="1">
                <a:latin typeface="Bahnschrift" panose="020B0502040204020203" pitchFamily="34" charset="0"/>
              </a:rPr>
              <a:t>However</a:t>
            </a:r>
            <a:r>
              <a:rPr lang="es-ES" sz="1400" dirty="0">
                <a:latin typeface="Bahnschrift" panose="020B0502040204020203" pitchFamily="34" charset="0"/>
              </a:rPr>
              <a:t>, in </a:t>
            </a:r>
            <a:r>
              <a:rPr lang="es-ES" sz="1400" dirty="0" err="1">
                <a:latin typeface="Bahnschrift" panose="020B0502040204020203" pitchFamily="34" charset="0"/>
              </a:rPr>
              <a:t>this</a:t>
            </a:r>
            <a:r>
              <a:rPr lang="es-ES" sz="1400" dirty="0">
                <a:latin typeface="Bahnschrift" panose="020B0502040204020203" pitchFamily="34" charset="0"/>
              </a:rPr>
              <a:t> case, </a:t>
            </a:r>
            <a:r>
              <a:rPr lang="es-ES" sz="1400" dirty="0" err="1">
                <a:latin typeface="Bahnschrift" panose="020B0502040204020203" pitchFamily="34" charset="0"/>
              </a:rPr>
              <a:t>Shahdadpuri</a:t>
            </a:r>
            <a:r>
              <a:rPr lang="es-ES" sz="1400" dirty="0">
                <a:latin typeface="Bahnschrift" panose="020B0502040204020203" pitchFamily="34" charset="0"/>
              </a:rPr>
              <a:t> </a:t>
            </a:r>
            <a:r>
              <a:rPr lang="es-ES" sz="1400" dirty="0" err="1">
                <a:latin typeface="Bahnschrift" panose="020B0502040204020203" pitchFamily="34" charset="0"/>
              </a:rPr>
              <a:t>should</a:t>
            </a:r>
            <a:r>
              <a:rPr lang="es-ES" sz="1400" dirty="0">
                <a:latin typeface="Bahnschrift" panose="020B0502040204020203" pitchFamily="34" charset="0"/>
              </a:rPr>
              <a:t> </a:t>
            </a:r>
            <a:r>
              <a:rPr lang="es-ES" sz="1400" dirty="0" err="1">
                <a:latin typeface="Bahnschrift" panose="020B0502040204020203" pitchFamily="34" charset="0"/>
              </a:rPr>
              <a:t>consider</a:t>
            </a:r>
            <a:r>
              <a:rPr lang="es-ES" sz="1400" dirty="0">
                <a:latin typeface="Bahnschrift" panose="020B0502040204020203" pitchFamily="34" charset="0"/>
              </a:rPr>
              <a:t> </a:t>
            </a:r>
            <a:r>
              <a:rPr lang="es-ES" sz="1400" dirty="0" err="1">
                <a:latin typeface="Bahnschrift" panose="020B0502040204020203" pitchFamily="34" charset="0"/>
              </a:rPr>
              <a:t>his</a:t>
            </a:r>
            <a:r>
              <a:rPr lang="es-ES" sz="1400" dirty="0">
                <a:latin typeface="Bahnschrift" panose="020B0502040204020203" pitchFamily="34" charset="0"/>
              </a:rPr>
              <a:t> role in </a:t>
            </a:r>
            <a:r>
              <a:rPr lang="es-ES" sz="1400" dirty="0" err="1">
                <a:latin typeface="Bahnschrift" panose="020B0502040204020203" pitchFamily="34" charset="0"/>
              </a:rPr>
              <a:t>the</a:t>
            </a:r>
            <a:r>
              <a:rPr lang="es-ES" sz="1400" dirty="0">
                <a:latin typeface="Bahnschrift" panose="020B0502040204020203" pitchFamily="34" charset="0"/>
              </a:rPr>
              <a:t> </a:t>
            </a:r>
            <a:r>
              <a:rPr lang="es-ES" sz="1400" dirty="0" err="1">
                <a:latin typeface="Bahnschrift" panose="020B0502040204020203" pitchFamily="34" charset="0"/>
              </a:rPr>
              <a:t>company</a:t>
            </a:r>
            <a:r>
              <a:rPr lang="es-ES" sz="1400" dirty="0">
                <a:latin typeface="Bahnschrift" panose="020B0502040204020203" pitchFamily="34" charset="0"/>
              </a:rPr>
              <a:t> and posible future </a:t>
            </a:r>
            <a:r>
              <a:rPr lang="es-ES" sz="1400" dirty="0" err="1">
                <a:latin typeface="Bahnschrift" panose="020B0502040204020203" pitchFamily="34" charset="0"/>
              </a:rPr>
              <a:t>exit</a:t>
            </a:r>
            <a:r>
              <a:rPr lang="es-ES" sz="1400" dirty="0">
                <a:latin typeface="Bahnschrift" panose="020B0502040204020203" pitchFamily="34" charset="0"/>
              </a:rPr>
              <a:t> </a:t>
            </a:r>
            <a:r>
              <a:rPr lang="es-ES" sz="1400" dirty="0" err="1">
                <a:latin typeface="Bahnschrift" panose="020B0502040204020203" pitchFamily="34" charset="0"/>
              </a:rPr>
              <a:t>strategy</a:t>
            </a:r>
            <a:r>
              <a:rPr lang="es-ES" sz="1400" dirty="0">
                <a:latin typeface="Bahnschrift" panose="020B0502040204020203" pitchFamily="34" charset="0"/>
              </a:rPr>
              <a:t>. </a:t>
            </a:r>
            <a:r>
              <a:rPr lang="es-ES" sz="1400" dirty="0" err="1">
                <a:latin typeface="Bahnschrift" panose="020B0502040204020203" pitchFamily="34" charset="0"/>
              </a:rPr>
              <a:t>If</a:t>
            </a:r>
            <a:r>
              <a:rPr lang="es-ES" sz="1400" dirty="0">
                <a:latin typeface="Bahnschrift" panose="020B0502040204020203" pitchFamily="34" charset="0"/>
              </a:rPr>
              <a:t> GIA </a:t>
            </a:r>
            <a:r>
              <a:rPr lang="es-ES" sz="1400" dirty="0" err="1">
                <a:latin typeface="Bahnschrift" panose="020B0502040204020203" pitchFamily="34" charset="0"/>
              </a:rPr>
              <a:t>plans</a:t>
            </a:r>
            <a:r>
              <a:rPr lang="es-ES" sz="1400" dirty="0">
                <a:latin typeface="Bahnschrift" panose="020B0502040204020203" pitchFamily="34" charset="0"/>
              </a:rPr>
              <a:t> </a:t>
            </a:r>
            <a:r>
              <a:rPr lang="es-ES" sz="1400" dirty="0" err="1">
                <a:latin typeface="Bahnschrift" panose="020B0502040204020203" pitchFamily="34" charset="0"/>
              </a:rPr>
              <a:t>to</a:t>
            </a:r>
            <a:r>
              <a:rPr lang="es-ES" sz="1400" dirty="0">
                <a:latin typeface="Bahnschrift" panose="020B0502040204020203" pitchFamily="34" charset="0"/>
              </a:rPr>
              <a:t> </a:t>
            </a:r>
            <a:r>
              <a:rPr lang="es-ES" sz="1400" dirty="0" err="1">
                <a:latin typeface="Bahnschrift" panose="020B0502040204020203" pitchFamily="34" charset="0"/>
              </a:rPr>
              <a:t>remain</a:t>
            </a:r>
            <a:r>
              <a:rPr lang="es-ES" sz="1400" dirty="0">
                <a:latin typeface="Bahnschrift" panose="020B0502040204020203" pitchFamily="34" charset="0"/>
              </a:rPr>
              <a:t> a </a:t>
            </a:r>
            <a:r>
              <a:rPr lang="es-ES" sz="1400" dirty="0" err="1">
                <a:latin typeface="Bahnschrift" panose="020B0502040204020203" pitchFamily="34" charset="0"/>
              </a:rPr>
              <a:t>partner</a:t>
            </a:r>
            <a:r>
              <a:rPr lang="es-ES" sz="1400" dirty="0">
                <a:latin typeface="Bahnschrift" panose="020B0502040204020203" pitchFamily="34" charset="0"/>
              </a:rPr>
              <a:t> </a:t>
            </a:r>
            <a:r>
              <a:rPr lang="es-ES" sz="1400" dirty="0" err="1">
                <a:latin typeface="Bahnschrift" panose="020B0502040204020203" pitchFamily="34" charset="0"/>
              </a:rPr>
              <a:t>of</a:t>
            </a:r>
            <a:r>
              <a:rPr lang="es-ES" sz="1400" dirty="0">
                <a:latin typeface="Bahnschrift" panose="020B0502040204020203" pitchFamily="34" charset="0"/>
              </a:rPr>
              <a:t> Sula in </a:t>
            </a:r>
            <a:r>
              <a:rPr lang="es-ES" sz="1400" dirty="0" err="1">
                <a:latin typeface="Bahnschrift" panose="020B0502040204020203" pitchFamily="34" charset="0"/>
              </a:rPr>
              <a:t>the</a:t>
            </a:r>
            <a:r>
              <a:rPr lang="es-ES" sz="1400" dirty="0">
                <a:latin typeface="Bahnschrift" panose="020B0502040204020203" pitchFamily="34" charset="0"/>
              </a:rPr>
              <a:t> </a:t>
            </a:r>
            <a:r>
              <a:rPr lang="es-ES" sz="1400" dirty="0" err="1">
                <a:latin typeface="Bahnschrift" panose="020B0502040204020203" pitchFamily="34" charset="0"/>
              </a:rPr>
              <a:t>long</a:t>
            </a:r>
            <a:r>
              <a:rPr lang="es-ES" sz="1400" dirty="0">
                <a:latin typeface="Bahnschrift" panose="020B0502040204020203" pitchFamily="34" charset="0"/>
              </a:rPr>
              <a:t> </a:t>
            </a:r>
            <a:r>
              <a:rPr lang="es-ES" sz="1400" dirty="0" err="1">
                <a:latin typeface="Bahnschrift" panose="020B0502040204020203" pitchFamily="34" charset="0"/>
              </a:rPr>
              <a:t>term</a:t>
            </a:r>
            <a:r>
              <a:rPr lang="es-ES" sz="1400" dirty="0">
                <a:latin typeface="Bahnschrift" panose="020B0502040204020203" pitchFamily="34" charset="0"/>
              </a:rPr>
              <a:t>, </a:t>
            </a:r>
            <a:r>
              <a:rPr lang="es-ES" sz="1400" dirty="0" err="1">
                <a:latin typeface="Bahnschrift" panose="020B0502040204020203" pitchFamily="34" charset="0"/>
              </a:rPr>
              <a:t>it</a:t>
            </a:r>
            <a:r>
              <a:rPr lang="es-ES" sz="1400" dirty="0">
                <a:latin typeface="Bahnschrift" panose="020B0502040204020203" pitchFamily="34" charset="0"/>
              </a:rPr>
              <a:t> </a:t>
            </a:r>
            <a:r>
              <a:rPr lang="es-ES" sz="1400" dirty="0" err="1">
                <a:latin typeface="Bahnschrift" panose="020B0502040204020203" pitchFamily="34" charset="0"/>
              </a:rPr>
              <a:t>should</a:t>
            </a:r>
            <a:r>
              <a:rPr lang="es-ES" sz="1400" dirty="0">
                <a:latin typeface="Bahnschrift" panose="020B0502040204020203" pitchFamily="34" charset="0"/>
              </a:rPr>
              <a:t> </a:t>
            </a:r>
            <a:r>
              <a:rPr lang="es-ES" sz="1400" dirty="0" err="1">
                <a:latin typeface="Bahnschrift" panose="020B0502040204020203" pitchFamily="34" charset="0"/>
              </a:rPr>
              <a:t>consider</a:t>
            </a:r>
            <a:r>
              <a:rPr lang="es-ES" sz="1400" dirty="0">
                <a:latin typeface="Bahnschrift" panose="020B0502040204020203" pitchFamily="34" charset="0"/>
              </a:rPr>
              <a:t> </a:t>
            </a:r>
            <a:r>
              <a:rPr lang="es-ES" sz="1400" dirty="0" err="1">
                <a:latin typeface="Bahnschrift" panose="020B0502040204020203" pitchFamily="34" charset="0"/>
              </a:rPr>
              <a:t>investing</a:t>
            </a:r>
            <a:r>
              <a:rPr lang="es-ES" sz="1400" dirty="0">
                <a:latin typeface="Bahnschrift" panose="020B0502040204020203" pitchFamily="34" charset="0"/>
              </a:rPr>
              <a:t> </a:t>
            </a:r>
            <a:r>
              <a:rPr lang="es-ES" sz="1400" dirty="0" err="1">
                <a:latin typeface="Bahnschrift" panose="020B0502040204020203" pitchFamily="34" charset="0"/>
              </a:rPr>
              <a:t>between</a:t>
            </a:r>
            <a:r>
              <a:rPr lang="es-ES" sz="1400" dirty="0">
                <a:latin typeface="Bahnschrift" panose="020B0502040204020203" pitchFamily="34" charset="0"/>
              </a:rPr>
              <a:t> 30 </a:t>
            </a:r>
            <a:r>
              <a:rPr lang="es-ES" sz="1400" dirty="0" err="1">
                <a:latin typeface="Bahnschrift" panose="020B0502040204020203" pitchFamily="34" charset="0"/>
              </a:rPr>
              <a:t>to</a:t>
            </a:r>
            <a:r>
              <a:rPr lang="es-ES" sz="1400" dirty="0">
                <a:latin typeface="Bahnschrift" panose="020B0502040204020203" pitchFamily="34" charset="0"/>
              </a:rPr>
              <a:t> 35%, </a:t>
            </a:r>
            <a:r>
              <a:rPr lang="es-ES" sz="1400" dirty="0" err="1">
                <a:latin typeface="Bahnschrift" panose="020B0502040204020203" pitchFamily="34" charset="0"/>
              </a:rPr>
              <a:t>while</a:t>
            </a:r>
            <a:r>
              <a:rPr lang="es-ES" sz="1400" dirty="0">
                <a:latin typeface="Bahnschrift" panose="020B0502040204020203" pitchFamily="34" charset="0"/>
              </a:rPr>
              <a:t> </a:t>
            </a:r>
            <a:r>
              <a:rPr lang="es-ES" sz="1400" dirty="0" err="1">
                <a:latin typeface="Bahnschrift" panose="020B0502040204020203" pitchFamily="34" charset="0"/>
              </a:rPr>
              <a:t>if</a:t>
            </a:r>
            <a:r>
              <a:rPr lang="es-ES" sz="1400" dirty="0">
                <a:latin typeface="Bahnschrift" panose="020B0502040204020203" pitchFamily="34" charset="0"/>
              </a:rPr>
              <a:t> </a:t>
            </a:r>
            <a:r>
              <a:rPr lang="es-ES" sz="1400" dirty="0" err="1">
                <a:latin typeface="Bahnschrift" panose="020B0502040204020203" pitchFamily="34" charset="0"/>
              </a:rPr>
              <a:t>it</a:t>
            </a:r>
            <a:r>
              <a:rPr lang="es-ES" sz="1400" dirty="0">
                <a:latin typeface="Bahnschrift" panose="020B0502040204020203" pitchFamily="34" charset="0"/>
              </a:rPr>
              <a:t> </a:t>
            </a:r>
            <a:r>
              <a:rPr lang="es-ES" sz="1400" dirty="0" err="1">
                <a:latin typeface="Bahnschrift" panose="020B0502040204020203" pitchFamily="34" charset="0"/>
              </a:rPr>
              <a:t>considers</a:t>
            </a:r>
            <a:r>
              <a:rPr lang="es-ES" sz="1400" dirty="0">
                <a:latin typeface="Bahnschrift" panose="020B0502040204020203" pitchFamily="34" charset="0"/>
              </a:rPr>
              <a:t> </a:t>
            </a:r>
            <a:r>
              <a:rPr lang="es-ES" sz="1400" dirty="0" err="1">
                <a:latin typeface="Bahnschrift" panose="020B0502040204020203" pitchFamily="34" charset="0"/>
              </a:rPr>
              <a:t>the</a:t>
            </a:r>
            <a:r>
              <a:rPr lang="es-ES" sz="1400" dirty="0">
                <a:latin typeface="Bahnschrift" panose="020B0502040204020203" pitchFamily="34" charset="0"/>
              </a:rPr>
              <a:t> </a:t>
            </a:r>
            <a:r>
              <a:rPr lang="es-ES" sz="1400" dirty="0" err="1">
                <a:latin typeface="Bahnschrift" panose="020B0502040204020203" pitchFamily="34" charset="0"/>
              </a:rPr>
              <a:t>investment</a:t>
            </a:r>
            <a:r>
              <a:rPr lang="es-ES" sz="1400" dirty="0">
                <a:latin typeface="Bahnschrift" panose="020B0502040204020203" pitchFamily="34" charset="0"/>
              </a:rPr>
              <a:t> </a:t>
            </a:r>
            <a:r>
              <a:rPr lang="es-ES" sz="1400" dirty="0" err="1">
                <a:latin typeface="Bahnschrift" panose="020B0502040204020203" pitchFamily="34" charset="0"/>
              </a:rPr>
              <a:t>to</a:t>
            </a:r>
            <a:r>
              <a:rPr lang="es-ES" sz="1400" dirty="0">
                <a:latin typeface="Bahnschrift" panose="020B0502040204020203" pitchFamily="34" charset="0"/>
              </a:rPr>
              <a:t> be </a:t>
            </a:r>
            <a:r>
              <a:rPr lang="es-ES" sz="1400" dirty="0" err="1">
                <a:latin typeface="Bahnschrift" panose="020B0502040204020203" pitchFamily="34" charset="0"/>
              </a:rPr>
              <a:t>too</a:t>
            </a:r>
            <a:r>
              <a:rPr lang="es-ES" sz="1400" dirty="0">
                <a:latin typeface="Bahnschrift" panose="020B0502040204020203" pitchFamily="34" charset="0"/>
              </a:rPr>
              <a:t> </a:t>
            </a:r>
            <a:r>
              <a:rPr lang="es-ES" sz="1400" dirty="0" err="1">
                <a:latin typeface="Bahnschrift" panose="020B0502040204020203" pitchFamily="34" charset="0"/>
              </a:rPr>
              <a:t>risky</a:t>
            </a:r>
            <a:r>
              <a:rPr lang="es-ES" sz="1400" dirty="0">
                <a:latin typeface="Bahnschrift" panose="020B0502040204020203" pitchFamily="34" charset="0"/>
              </a:rPr>
              <a:t>, </a:t>
            </a:r>
            <a:r>
              <a:rPr lang="es-ES" sz="1400" dirty="0" err="1">
                <a:latin typeface="Bahnschrift" panose="020B0502040204020203" pitchFamily="34" charset="0"/>
              </a:rPr>
              <a:t>it</a:t>
            </a:r>
            <a:r>
              <a:rPr lang="es-ES" sz="1400" dirty="0">
                <a:latin typeface="Bahnschrift" panose="020B0502040204020203" pitchFamily="34" charset="0"/>
              </a:rPr>
              <a:t> </a:t>
            </a:r>
            <a:r>
              <a:rPr lang="es-ES" sz="1400" dirty="0" err="1">
                <a:latin typeface="Bahnschrift" panose="020B0502040204020203" pitchFamily="34" charset="0"/>
              </a:rPr>
              <a:t>should</a:t>
            </a:r>
            <a:r>
              <a:rPr lang="es-ES" sz="1400" dirty="0">
                <a:latin typeface="Bahnschrift" panose="020B0502040204020203" pitchFamily="34" charset="0"/>
              </a:rPr>
              <a:t> </a:t>
            </a:r>
            <a:r>
              <a:rPr lang="es-ES" sz="1400" dirty="0" err="1">
                <a:latin typeface="Bahnschrift" panose="020B0502040204020203" pitchFamily="34" charset="0"/>
              </a:rPr>
              <a:t>not</a:t>
            </a:r>
            <a:r>
              <a:rPr lang="es-ES" sz="1400" dirty="0">
                <a:latin typeface="Bahnschrift" panose="020B0502040204020203" pitchFamily="34" charset="0"/>
              </a:rPr>
              <a:t> </a:t>
            </a:r>
            <a:r>
              <a:rPr lang="es-ES" sz="1400" dirty="0" err="1">
                <a:latin typeface="Bahnschrift" panose="020B0502040204020203" pitchFamily="34" charset="0"/>
              </a:rPr>
              <a:t>invest</a:t>
            </a:r>
            <a:r>
              <a:rPr lang="es-ES" sz="1400" dirty="0">
                <a:latin typeface="Bahnschrift" panose="020B0502040204020203" pitchFamily="34" charset="0"/>
              </a:rPr>
              <a:t> more tan 25% </a:t>
            </a:r>
          </a:p>
          <a:p>
            <a:endParaRPr lang="es-ES" sz="1400" dirty="0">
              <a:latin typeface="Bahnschrift" panose="020B0502040204020203" pitchFamily="34" charset="0"/>
            </a:endParaRPr>
          </a:p>
          <a:p>
            <a:r>
              <a:rPr lang="es-ES" sz="1400" b="1" dirty="0" err="1">
                <a:latin typeface="Bahnschrift" panose="020B0502040204020203" pitchFamily="34" charset="0"/>
              </a:rPr>
              <a:t>The</a:t>
            </a:r>
            <a:r>
              <a:rPr lang="es-ES" sz="1400" b="1" dirty="0">
                <a:latin typeface="Bahnschrift" panose="020B0502040204020203" pitchFamily="34" charset="0"/>
              </a:rPr>
              <a:t> </a:t>
            </a:r>
            <a:r>
              <a:rPr lang="es-ES" sz="1400" b="1" dirty="0" err="1">
                <a:latin typeface="Bahnschrift" panose="020B0502040204020203" pitchFamily="34" charset="0"/>
              </a:rPr>
              <a:t>company’s</a:t>
            </a:r>
            <a:r>
              <a:rPr lang="es-ES" sz="1400" b="1" dirty="0">
                <a:latin typeface="Bahnschrift" panose="020B0502040204020203" pitchFamily="34" charset="0"/>
              </a:rPr>
              <a:t> </a:t>
            </a:r>
            <a:r>
              <a:rPr lang="es-ES" sz="1400" b="1" dirty="0" err="1">
                <a:latin typeface="Bahnschrift" panose="020B0502040204020203" pitchFamily="34" charset="0"/>
              </a:rPr>
              <a:t>valuation</a:t>
            </a:r>
            <a:endParaRPr lang="es-ES" sz="1400" b="1" dirty="0">
              <a:latin typeface="Bahnschrift" panose="020B0502040204020203" pitchFamily="34" charset="0"/>
            </a:endParaRPr>
          </a:p>
          <a:p>
            <a:endParaRPr lang="es-ES" sz="1400" b="1" dirty="0">
              <a:latin typeface="Bahnschrift" panose="020B0502040204020203" pitchFamily="34" charset="0"/>
            </a:endParaRPr>
          </a:p>
          <a:p>
            <a:r>
              <a:rPr lang="es-ES" sz="1400" dirty="0">
                <a:latin typeface="Bahnschrift" panose="020B0502040204020203" pitchFamily="34" charset="0"/>
              </a:rPr>
              <a:t>As </a:t>
            </a:r>
            <a:r>
              <a:rPr lang="es-ES" sz="1400" dirty="0" err="1">
                <a:latin typeface="Bahnschrift" panose="020B0502040204020203" pitchFamily="34" charset="0"/>
              </a:rPr>
              <a:t>explained</a:t>
            </a:r>
            <a:r>
              <a:rPr lang="es-ES" sz="1400" dirty="0">
                <a:latin typeface="Bahnschrift" panose="020B0502040204020203" pitchFamily="34" charset="0"/>
              </a:rPr>
              <a:t> </a:t>
            </a:r>
            <a:r>
              <a:rPr lang="es-ES" sz="1400" dirty="0" err="1">
                <a:latin typeface="Bahnschrift" panose="020B0502040204020203" pitchFamily="34" charset="0"/>
              </a:rPr>
              <a:t>before</a:t>
            </a:r>
            <a:r>
              <a:rPr lang="es-ES" sz="1400" dirty="0">
                <a:latin typeface="Bahnschrift" panose="020B0502040204020203" pitchFamily="34" charset="0"/>
              </a:rPr>
              <a:t>, GIA </a:t>
            </a:r>
            <a:r>
              <a:rPr lang="es-ES" sz="1400" dirty="0" err="1">
                <a:latin typeface="Bahnschrift" panose="020B0502040204020203" pitchFamily="34" charset="0"/>
              </a:rPr>
              <a:t>should</a:t>
            </a:r>
            <a:r>
              <a:rPr lang="es-ES" sz="1400" dirty="0">
                <a:latin typeface="Bahnschrift" panose="020B0502040204020203" pitchFamily="34" charset="0"/>
              </a:rPr>
              <a:t> </a:t>
            </a:r>
            <a:r>
              <a:rPr lang="es-ES" sz="1400" dirty="0" err="1">
                <a:latin typeface="Bahnschrift" panose="020B0502040204020203" pitchFamily="34" charset="0"/>
              </a:rPr>
              <a:t>not</a:t>
            </a:r>
            <a:r>
              <a:rPr lang="es-ES" sz="1400" dirty="0">
                <a:latin typeface="Bahnschrift" panose="020B0502040204020203" pitchFamily="34" charset="0"/>
              </a:rPr>
              <a:t> use </a:t>
            </a:r>
            <a:r>
              <a:rPr lang="es-ES" sz="1400" dirty="0" err="1">
                <a:latin typeface="Bahnschrift" panose="020B0502040204020203" pitchFamily="34" charset="0"/>
              </a:rPr>
              <a:t>the</a:t>
            </a:r>
            <a:r>
              <a:rPr lang="es-ES" sz="1400" dirty="0">
                <a:latin typeface="Bahnschrift" panose="020B0502040204020203" pitchFamily="34" charset="0"/>
              </a:rPr>
              <a:t> standard comparable </a:t>
            </a:r>
            <a:r>
              <a:rPr lang="es-ES" sz="1400" dirty="0" err="1">
                <a:latin typeface="Bahnschrift" panose="020B0502040204020203" pitchFamily="34" charset="0"/>
              </a:rPr>
              <a:t>companies</a:t>
            </a:r>
            <a:r>
              <a:rPr lang="es-ES" sz="1400" dirty="0">
                <a:latin typeface="Bahnschrift" panose="020B0502040204020203" pitchFamily="34" charset="0"/>
              </a:rPr>
              <a:t> </a:t>
            </a:r>
            <a:r>
              <a:rPr lang="es-ES" sz="1400" dirty="0" err="1">
                <a:latin typeface="Bahnschrift" panose="020B0502040204020203" pitchFamily="34" charset="0"/>
              </a:rPr>
              <a:t>method</a:t>
            </a:r>
            <a:r>
              <a:rPr lang="es-ES" sz="1400" dirty="0">
                <a:latin typeface="Bahnschrift" panose="020B0502040204020203" pitchFamily="34" charset="0"/>
              </a:rPr>
              <a:t> </a:t>
            </a:r>
            <a:r>
              <a:rPr lang="es-ES" sz="1400" dirty="0" err="1">
                <a:latin typeface="Bahnschrift" panose="020B0502040204020203" pitchFamily="34" charset="0"/>
              </a:rPr>
              <a:t>to</a:t>
            </a:r>
            <a:r>
              <a:rPr lang="es-ES" sz="1400" dirty="0">
                <a:latin typeface="Bahnschrift" panose="020B0502040204020203" pitchFamily="34" charset="0"/>
              </a:rPr>
              <a:t> </a:t>
            </a:r>
            <a:r>
              <a:rPr lang="es-ES" sz="1400" dirty="0" err="1">
                <a:latin typeface="Bahnschrift" panose="020B0502040204020203" pitchFamily="34" charset="0"/>
              </a:rPr>
              <a:t>obtain</a:t>
            </a:r>
            <a:r>
              <a:rPr lang="es-ES" sz="1400" dirty="0">
                <a:latin typeface="Bahnschrift" panose="020B0502040204020203" pitchFamily="34" charset="0"/>
              </a:rPr>
              <a:t> </a:t>
            </a:r>
            <a:r>
              <a:rPr lang="es-ES" sz="1400" dirty="0" err="1">
                <a:latin typeface="Bahnschrift" panose="020B0502040204020203" pitchFamily="34" charset="0"/>
              </a:rPr>
              <a:t>the</a:t>
            </a:r>
            <a:r>
              <a:rPr lang="es-ES" sz="1400" dirty="0">
                <a:latin typeface="Bahnschrift" panose="020B0502040204020203" pitchFamily="34" charset="0"/>
              </a:rPr>
              <a:t> </a:t>
            </a:r>
            <a:r>
              <a:rPr lang="es-ES" sz="1400" dirty="0" err="1">
                <a:latin typeface="Bahnschrift" panose="020B0502040204020203" pitchFamily="34" charset="0"/>
              </a:rPr>
              <a:t>valuation</a:t>
            </a:r>
            <a:r>
              <a:rPr lang="es-ES" sz="1400" dirty="0">
                <a:latin typeface="Bahnschrift" panose="020B0502040204020203" pitchFamily="34" charset="0"/>
              </a:rPr>
              <a:t> </a:t>
            </a:r>
            <a:r>
              <a:rPr lang="es-ES" sz="1400" dirty="0" err="1">
                <a:latin typeface="Bahnschrift" panose="020B0502040204020203" pitchFamily="34" charset="0"/>
              </a:rPr>
              <a:t>for</a:t>
            </a:r>
            <a:r>
              <a:rPr lang="es-ES" sz="1400" dirty="0">
                <a:latin typeface="Bahnschrift" panose="020B0502040204020203" pitchFamily="34" charset="0"/>
              </a:rPr>
              <a:t> Sula </a:t>
            </a:r>
            <a:r>
              <a:rPr lang="es-ES" sz="1400" dirty="0" err="1">
                <a:latin typeface="Bahnschrift" panose="020B0502040204020203" pitchFamily="34" charset="0"/>
              </a:rPr>
              <a:t>Vineyards</a:t>
            </a:r>
            <a:r>
              <a:rPr lang="es-ES" sz="1400" dirty="0">
                <a:latin typeface="Bahnschrift" panose="020B0502040204020203" pitchFamily="34" charset="0"/>
              </a:rPr>
              <a:t>. </a:t>
            </a:r>
            <a:r>
              <a:rPr lang="es-ES" sz="1400" dirty="0" err="1">
                <a:latin typeface="Bahnschrift" panose="020B0502040204020203" pitchFamily="34" charset="0"/>
              </a:rPr>
              <a:t>This</a:t>
            </a:r>
            <a:r>
              <a:rPr lang="es-ES" sz="1400" dirty="0">
                <a:latin typeface="Bahnschrift" panose="020B0502040204020203" pitchFamily="34" charset="0"/>
              </a:rPr>
              <a:t> </a:t>
            </a:r>
            <a:r>
              <a:rPr lang="es-ES" sz="1400" dirty="0" err="1">
                <a:latin typeface="Bahnschrift" panose="020B0502040204020203" pitchFamily="34" charset="0"/>
              </a:rPr>
              <a:t>is</a:t>
            </a:r>
            <a:r>
              <a:rPr lang="es-ES" sz="1400" dirty="0">
                <a:latin typeface="Bahnschrift" panose="020B0502040204020203" pitchFamily="34" charset="0"/>
              </a:rPr>
              <a:t> </a:t>
            </a:r>
            <a:r>
              <a:rPr lang="es-ES" sz="1400" dirty="0" err="1">
                <a:latin typeface="Bahnschrift" panose="020B0502040204020203" pitchFamily="34" charset="0"/>
              </a:rPr>
              <a:t>because</a:t>
            </a:r>
            <a:r>
              <a:rPr lang="es-ES" sz="1400" dirty="0">
                <a:latin typeface="Bahnschrift" panose="020B0502040204020203" pitchFamily="34" charset="0"/>
              </a:rPr>
              <a:t> </a:t>
            </a:r>
            <a:r>
              <a:rPr lang="es-ES" sz="1400" dirty="0" err="1">
                <a:latin typeface="Bahnschrift" panose="020B0502040204020203" pitchFamily="34" charset="0"/>
              </a:rPr>
              <a:t>most</a:t>
            </a:r>
            <a:r>
              <a:rPr lang="es-ES" sz="1400" dirty="0">
                <a:latin typeface="Bahnschrift" panose="020B0502040204020203" pitchFamily="34" charset="0"/>
              </a:rPr>
              <a:t> </a:t>
            </a:r>
            <a:r>
              <a:rPr lang="es-ES" sz="1400" dirty="0" err="1">
                <a:latin typeface="Bahnschrift" panose="020B0502040204020203" pitchFamily="34" charset="0"/>
              </a:rPr>
              <a:t>of</a:t>
            </a:r>
            <a:r>
              <a:rPr lang="es-ES" sz="1400" dirty="0">
                <a:latin typeface="Bahnschrift" panose="020B0502040204020203" pitchFamily="34" charset="0"/>
              </a:rPr>
              <a:t> </a:t>
            </a:r>
            <a:r>
              <a:rPr lang="es-ES" sz="1400" dirty="0" err="1">
                <a:latin typeface="Bahnschrift" panose="020B0502040204020203" pitchFamily="34" charset="0"/>
              </a:rPr>
              <a:t>the</a:t>
            </a:r>
            <a:r>
              <a:rPr lang="es-ES" sz="1400" dirty="0">
                <a:latin typeface="Bahnschrift" panose="020B0502040204020203" pitchFamily="34" charset="0"/>
              </a:rPr>
              <a:t> </a:t>
            </a:r>
            <a:r>
              <a:rPr lang="es-ES" sz="1400" dirty="0" err="1">
                <a:latin typeface="Bahnschrift" panose="020B0502040204020203" pitchFamily="34" charset="0"/>
              </a:rPr>
              <a:t>information</a:t>
            </a:r>
            <a:r>
              <a:rPr lang="es-ES" sz="1400" dirty="0">
                <a:latin typeface="Bahnschrift" panose="020B0502040204020203" pitchFamily="34" charset="0"/>
              </a:rPr>
              <a:t> </a:t>
            </a:r>
            <a:r>
              <a:rPr lang="es-ES" sz="1400" dirty="0" err="1">
                <a:latin typeface="Bahnschrift" panose="020B0502040204020203" pitchFamily="34" charset="0"/>
              </a:rPr>
              <a:t>provided</a:t>
            </a:r>
            <a:r>
              <a:rPr lang="es-ES" sz="1400" dirty="0">
                <a:latin typeface="Bahnschrift" panose="020B0502040204020203" pitchFamily="34" charset="0"/>
              </a:rPr>
              <a:t> comes </a:t>
            </a:r>
            <a:r>
              <a:rPr lang="es-ES" sz="1400" dirty="0" err="1">
                <a:latin typeface="Bahnschrift" panose="020B0502040204020203" pitchFamily="34" charset="0"/>
              </a:rPr>
              <a:t>from</a:t>
            </a:r>
            <a:r>
              <a:rPr lang="es-ES" sz="1400" dirty="0">
                <a:latin typeface="Bahnschrift" panose="020B0502040204020203" pitchFamily="34" charset="0"/>
              </a:rPr>
              <a:t> </a:t>
            </a:r>
            <a:r>
              <a:rPr lang="es-ES" sz="1400" dirty="0" err="1">
                <a:latin typeface="Bahnschrift" panose="020B0502040204020203" pitchFamily="34" charset="0"/>
              </a:rPr>
              <a:t>well-established</a:t>
            </a:r>
            <a:r>
              <a:rPr lang="es-ES" sz="1400" dirty="0">
                <a:latin typeface="Bahnschrift" panose="020B0502040204020203" pitchFamily="34" charset="0"/>
              </a:rPr>
              <a:t> </a:t>
            </a:r>
            <a:r>
              <a:rPr lang="es-ES" sz="1400" dirty="0" err="1">
                <a:latin typeface="Bahnschrift" panose="020B0502040204020203" pitchFamily="34" charset="0"/>
              </a:rPr>
              <a:t>companies</a:t>
            </a:r>
            <a:r>
              <a:rPr lang="es-ES" sz="1400" dirty="0">
                <a:latin typeface="Bahnschrift" panose="020B0502040204020203" pitchFamily="34" charset="0"/>
              </a:rPr>
              <a:t> in </a:t>
            </a:r>
            <a:r>
              <a:rPr lang="es-ES" sz="1400" dirty="0" err="1">
                <a:latin typeface="Bahnschrift" panose="020B0502040204020203" pitchFamily="34" charset="0"/>
              </a:rPr>
              <a:t>countries</a:t>
            </a:r>
            <a:r>
              <a:rPr lang="es-ES" sz="1400" dirty="0">
                <a:latin typeface="Bahnschrift" panose="020B0502040204020203" pitchFamily="34" charset="0"/>
              </a:rPr>
              <a:t> </a:t>
            </a:r>
            <a:r>
              <a:rPr lang="es-ES" sz="1400" dirty="0" err="1">
                <a:latin typeface="Bahnschrift" panose="020B0502040204020203" pitchFamily="34" charset="0"/>
              </a:rPr>
              <a:t>with</a:t>
            </a:r>
            <a:r>
              <a:rPr lang="es-ES" sz="1400" dirty="0">
                <a:latin typeface="Bahnschrift" panose="020B0502040204020203" pitchFamily="34" charset="0"/>
              </a:rPr>
              <a:t> </a:t>
            </a:r>
            <a:r>
              <a:rPr lang="es-ES" sz="1400" dirty="0" err="1">
                <a:latin typeface="Bahnschrift" panose="020B0502040204020203" pitchFamily="34" charset="0"/>
              </a:rPr>
              <a:t>much</a:t>
            </a:r>
            <a:r>
              <a:rPr lang="es-ES" sz="1400" dirty="0">
                <a:latin typeface="Bahnschrift" panose="020B0502040204020203" pitchFamily="34" charset="0"/>
              </a:rPr>
              <a:t> </a:t>
            </a:r>
            <a:r>
              <a:rPr lang="es-ES" sz="1400" dirty="0" err="1">
                <a:latin typeface="Bahnschrift" panose="020B0502040204020203" pitchFamily="34" charset="0"/>
              </a:rPr>
              <a:t>higher</a:t>
            </a:r>
            <a:r>
              <a:rPr lang="es-ES" sz="1400" dirty="0">
                <a:latin typeface="Bahnschrift" panose="020B0502040204020203" pitchFamily="34" charset="0"/>
              </a:rPr>
              <a:t> </a:t>
            </a:r>
            <a:r>
              <a:rPr lang="es-ES" sz="1400" dirty="0" err="1">
                <a:latin typeface="Bahnschrift" panose="020B0502040204020203" pitchFamily="34" charset="0"/>
              </a:rPr>
              <a:t>wine</a:t>
            </a:r>
            <a:r>
              <a:rPr lang="es-ES" sz="1400" dirty="0">
                <a:latin typeface="Bahnschrift" panose="020B0502040204020203" pitchFamily="34" charset="0"/>
              </a:rPr>
              <a:t> </a:t>
            </a:r>
            <a:r>
              <a:rPr lang="es-ES" sz="1400" dirty="0" err="1">
                <a:latin typeface="Bahnschrift" panose="020B0502040204020203" pitchFamily="34" charset="0"/>
              </a:rPr>
              <a:t>consumption</a:t>
            </a:r>
            <a:r>
              <a:rPr lang="es-ES" sz="1400" dirty="0">
                <a:latin typeface="Bahnschrift" panose="020B0502040204020203" pitchFamily="34" charset="0"/>
              </a:rPr>
              <a:t> </a:t>
            </a:r>
            <a:r>
              <a:rPr lang="es-ES" sz="1400" dirty="0" err="1">
                <a:latin typeface="Bahnschrift" panose="020B0502040204020203" pitchFamily="34" charset="0"/>
              </a:rPr>
              <a:t>markets</a:t>
            </a:r>
            <a:r>
              <a:rPr lang="es-ES" sz="1400" dirty="0">
                <a:latin typeface="Bahnschrift" panose="020B0502040204020203" pitchFamily="34" charset="0"/>
              </a:rPr>
              <a:t>. </a:t>
            </a:r>
            <a:r>
              <a:rPr lang="es-ES" sz="1400" dirty="0" err="1">
                <a:latin typeface="Bahnschrift" panose="020B0502040204020203" pitchFamily="34" charset="0"/>
              </a:rPr>
              <a:t>According</a:t>
            </a:r>
            <a:r>
              <a:rPr lang="es-ES" sz="1400" dirty="0">
                <a:latin typeface="Bahnschrift" panose="020B0502040204020203" pitchFamily="34" charset="0"/>
              </a:rPr>
              <a:t> </a:t>
            </a:r>
            <a:r>
              <a:rPr lang="es-ES" sz="1400" dirty="0" err="1">
                <a:latin typeface="Bahnschrift" panose="020B0502040204020203" pitchFamily="34" charset="0"/>
              </a:rPr>
              <a:t>to</a:t>
            </a:r>
            <a:r>
              <a:rPr lang="es-ES" sz="1400" dirty="0">
                <a:latin typeface="Bahnschrift" panose="020B0502040204020203" pitchFamily="34" charset="0"/>
              </a:rPr>
              <a:t> data </a:t>
            </a:r>
            <a:r>
              <a:rPr lang="es-ES" sz="1400" dirty="0" err="1">
                <a:latin typeface="Bahnschrift" panose="020B0502040204020203" pitchFamily="34" charset="0"/>
              </a:rPr>
              <a:t>from</a:t>
            </a:r>
            <a:r>
              <a:rPr lang="es-ES" sz="1400" dirty="0">
                <a:latin typeface="Bahnschrift" panose="020B0502040204020203" pitchFamily="34" charset="0"/>
              </a:rPr>
              <a:t> </a:t>
            </a:r>
            <a:r>
              <a:rPr lang="es-ES" sz="1400" dirty="0" err="1">
                <a:latin typeface="Bahnschrift" panose="020B0502040204020203" pitchFamily="34" charset="0"/>
              </a:rPr>
              <a:t>the</a:t>
            </a:r>
            <a:r>
              <a:rPr lang="es-ES" sz="1400" dirty="0">
                <a:latin typeface="Bahnschrift" panose="020B0502040204020203" pitchFamily="34" charset="0"/>
              </a:rPr>
              <a:t> case </a:t>
            </a:r>
            <a:r>
              <a:rPr lang="es-ES" sz="1400" dirty="0" err="1">
                <a:latin typeface="Bahnschrift" panose="020B0502040204020203" pitchFamily="34" charset="0"/>
              </a:rPr>
              <a:t>study</a:t>
            </a:r>
            <a:r>
              <a:rPr lang="es-ES" sz="1400" dirty="0">
                <a:latin typeface="Bahnschrift" panose="020B0502040204020203" pitchFamily="34" charset="0"/>
              </a:rPr>
              <a:t>, </a:t>
            </a:r>
            <a:r>
              <a:rPr lang="es-ES" sz="1400" dirty="0" err="1">
                <a:latin typeface="Bahnschrift" panose="020B0502040204020203" pitchFamily="34" charset="0"/>
              </a:rPr>
              <a:t>wine</a:t>
            </a:r>
            <a:r>
              <a:rPr lang="es-ES" sz="1400" dirty="0">
                <a:latin typeface="Bahnschrift" panose="020B0502040204020203" pitchFamily="34" charset="0"/>
              </a:rPr>
              <a:t> </a:t>
            </a:r>
            <a:r>
              <a:rPr lang="es-ES" sz="1400" dirty="0" err="1">
                <a:latin typeface="Bahnschrift" panose="020B0502040204020203" pitchFamily="34" charset="0"/>
              </a:rPr>
              <a:t>consumption</a:t>
            </a:r>
            <a:r>
              <a:rPr lang="es-ES" sz="1400" dirty="0">
                <a:latin typeface="Bahnschrift" panose="020B0502040204020203" pitchFamily="34" charset="0"/>
              </a:rPr>
              <a:t> in India in 2004 </a:t>
            </a:r>
            <a:r>
              <a:rPr lang="es-ES" sz="1400" dirty="0" err="1">
                <a:latin typeface="Bahnschrift" panose="020B0502040204020203" pitchFamily="34" charset="0"/>
              </a:rPr>
              <a:t>amounted</a:t>
            </a:r>
            <a:r>
              <a:rPr lang="es-ES" sz="1400" dirty="0">
                <a:latin typeface="Bahnschrift" panose="020B0502040204020203" pitchFamily="34" charset="0"/>
              </a:rPr>
              <a:t> </a:t>
            </a:r>
            <a:r>
              <a:rPr lang="es-ES" sz="1400" dirty="0" err="1">
                <a:latin typeface="Bahnschrift" panose="020B0502040204020203" pitchFamily="34" charset="0"/>
              </a:rPr>
              <a:t>to</a:t>
            </a:r>
            <a:r>
              <a:rPr lang="es-ES" sz="1400" dirty="0">
                <a:latin typeface="Bahnschrift" panose="020B0502040204020203" pitchFamily="34" charset="0"/>
              </a:rPr>
              <a:t> 2,730 </a:t>
            </a:r>
            <a:r>
              <a:rPr lang="es-ES" sz="1400" dirty="0" err="1">
                <a:latin typeface="Bahnschrift" panose="020B0502040204020203" pitchFamily="34" charset="0"/>
              </a:rPr>
              <a:t>thousand</a:t>
            </a:r>
            <a:r>
              <a:rPr lang="es-ES" sz="1400" dirty="0">
                <a:latin typeface="Bahnschrift" panose="020B0502040204020203" pitchFamily="34" charset="0"/>
              </a:rPr>
              <a:t> litres. </a:t>
            </a:r>
            <a:r>
              <a:rPr lang="es-ES" sz="1400" dirty="0" err="1">
                <a:latin typeface="Bahnschrift" panose="020B0502040204020203" pitchFamily="34" charset="0"/>
              </a:rPr>
              <a:t>This</a:t>
            </a:r>
            <a:r>
              <a:rPr lang="es-ES" sz="1400" dirty="0">
                <a:latin typeface="Bahnschrift" panose="020B0502040204020203" pitchFamily="34" charset="0"/>
              </a:rPr>
              <a:t> pales in </a:t>
            </a:r>
            <a:r>
              <a:rPr lang="es-ES" sz="1400" dirty="0" err="1">
                <a:latin typeface="Bahnschrift" panose="020B0502040204020203" pitchFamily="34" charset="0"/>
              </a:rPr>
              <a:t>comparison</a:t>
            </a:r>
            <a:r>
              <a:rPr lang="es-ES" sz="1400" dirty="0">
                <a:latin typeface="Bahnschrift" panose="020B0502040204020203" pitchFamily="34" charset="0"/>
              </a:rPr>
              <a:t> </a:t>
            </a:r>
            <a:r>
              <a:rPr lang="es-ES" sz="1400" dirty="0" err="1">
                <a:latin typeface="Bahnschrift" panose="020B0502040204020203" pitchFamily="34" charset="0"/>
              </a:rPr>
              <a:t>with</a:t>
            </a:r>
            <a:r>
              <a:rPr lang="es-ES" sz="1400" dirty="0">
                <a:latin typeface="Bahnschrift" panose="020B0502040204020203" pitchFamily="34" charset="0"/>
              </a:rPr>
              <a:t> </a:t>
            </a:r>
            <a:r>
              <a:rPr lang="es-ES" sz="1400" dirty="0" err="1">
                <a:latin typeface="Bahnschrift" panose="020B0502040204020203" pitchFamily="34" charset="0"/>
              </a:rPr>
              <a:t>the</a:t>
            </a:r>
            <a:r>
              <a:rPr lang="es-ES" sz="1400" dirty="0">
                <a:latin typeface="Bahnschrift" panose="020B0502040204020203" pitchFamily="34" charset="0"/>
              </a:rPr>
              <a:t> </a:t>
            </a:r>
            <a:r>
              <a:rPr lang="es-ES" sz="1400" dirty="0" err="1">
                <a:latin typeface="Bahnschrift" panose="020B0502040204020203" pitchFamily="34" charset="0"/>
              </a:rPr>
              <a:t>markets</a:t>
            </a:r>
            <a:r>
              <a:rPr lang="es-ES" sz="1400" dirty="0">
                <a:latin typeface="Bahnschrift" panose="020B0502040204020203" pitchFamily="34" charset="0"/>
              </a:rPr>
              <a:t> in </a:t>
            </a:r>
            <a:r>
              <a:rPr lang="es-ES" sz="1400" dirty="0" err="1">
                <a:latin typeface="Bahnschrift" panose="020B0502040204020203" pitchFamily="34" charset="0"/>
              </a:rPr>
              <a:t>Europe</a:t>
            </a:r>
            <a:r>
              <a:rPr lang="es-ES" sz="1400" dirty="0">
                <a:latin typeface="Bahnschrift" panose="020B0502040204020203" pitchFamily="34" charset="0"/>
              </a:rPr>
              <a:t>, Australia and North </a:t>
            </a:r>
            <a:r>
              <a:rPr lang="es-ES" sz="1400" dirty="0" err="1">
                <a:latin typeface="Bahnschrift" panose="020B0502040204020203" pitchFamily="34" charset="0"/>
              </a:rPr>
              <a:t>America</a:t>
            </a:r>
            <a:r>
              <a:rPr lang="es-ES" sz="1400" dirty="0">
                <a:latin typeface="Bahnschrift" panose="020B0502040204020203" pitchFamily="34" charset="0"/>
              </a:rPr>
              <a:t>. As a </a:t>
            </a:r>
            <a:r>
              <a:rPr lang="es-ES" sz="1400" dirty="0" err="1">
                <a:latin typeface="Bahnschrift" panose="020B0502040204020203" pitchFamily="34" charset="0"/>
              </a:rPr>
              <a:t>result</a:t>
            </a:r>
            <a:r>
              <a:rPr lang="es-ES" sz="1400" dirty="0">
                <a:latin typeface="Bahnschrift" panose="020B0502040204020203" pitchFamily="34" charset="0"/>
              </a:rPr>
              <a:t>, </a:t>
            </a:r>
            <a:r>
              <a:rPr lang="es-ES" sz="1400" dirty="0" err="1">
                <a:latin typeface="Bahnschrift" panose="020B0502040204020203" pitchFamily="34" charset="0"/>
              </a:rPr>
              <a:t>the</a:t>
            </a:r>
            <a:r>
              <a:rPr lang="es-ES" sz="1400" dirty="0">
                <a:latin typeface="Bahnschrift" panose="020B0502040204020203" pitchFamily="34" charset="0"/>
              </a:rPr>
              <a:t> </a:t>
            </a:r>
            <a:r>
              <a:rPr lang="es-ES" sz="1400" dirty="0" err="1">
                <a:latin typeface="Bahnschrift" panose="020B0502040204020203" pitchFamily="34" charset="0"/>
              </a:rPr>
              <a:t>valuation</a:t>
            </a:r>
            <a:r>
              <a:rPr lang="es-ES" sz="1400" dirty="0">
                <a:latin typeface="Bahnschrift" panose="020B0502040204020203" pitchFamily="34" charset="0"/>
              </a:rPr>
              <a:t> </a:t>
            </a:r>
            <a:r>
              <a:rPr lang="es-ES" sz="1400" dirty="0" err="1">
                <a:latin typeface="Bahnschrift" panose="020B0502040204020203" pitchFamily="34" charset="0"/>
              </a:rPr>
              <a:t>should</a:t>
            </a:r>
            <a:r>
              <a:rPr lang="es-ES" sz="1400" dirty="0">
                <a:latin typeface="Bahnschrift" panose="020B0502040204020203" pitchFamily="34" charset="0"/>
              </a:rPr>
              <a:t> </a:t>
            </a:r>
            <a:r>
              <a:rPr lang="es-ES" sz="1400" dirty="0" err="1">
                <a:latin typeface="Bahnschrift" panose="020B0502040204020203" pitchFamily="34" charset="0"/>
              </a:rPr>
              <a:t>take</a:t>
            </a:r>
            <a:r>
              <a:rPr lang="es-ES" sz="1400" dirty="0">
                <a:latin typeface="Bahnschrift" panose="020B0502040204020203" pitchFamily="34" charset="0"/>
              </a:rPr>
              <a:t> </a:t>
            </a:r>
            <a:r>
              <a:rPr lang="es-ES" sz="1400" dirty="0" err="1">
                <a:latin typeface="Bahnschrift" panose="020B0502040204020203" pitchFamily="34" charset="0"/>
              </a:rPr>
              <a:t>into</a:t>
            </a:r>
            <a:r>
              <a:rPr lang="es-ES" sz="1400" dirty="0">
                <a:latin typeface="Bahnschrift" panose="020B0502040204020203" pitchFamily="34" charset="0"/>
              </a:rPr>
              <a:t> </a:t>
            </a:r>
            <a:r>
              <a:rPr lang="es-ES" sz="1400" dirty="0" err="1">
                <a:latin typeface="Bahnschrift" panose="020B0502040204020203" pitchFamily="34" charset="0"/>
              </a:rPr>
              <a:t>account</a:t>
            </a:r>
            <a:r>
              <a:rPr lang="es-ES" sz="1400" dirty="0">
                <a:latin typeface="Bahnschrift" panose="020B0502040204020203" pitchFamily="34" charset="0"/>
              </a:rPr>
              <a:t> </a:t>
            </a:r>
            <a:r>
              <a:rPr lang="es-ES" sz="1400" dirty="0" err="1">
                <a:latin typeface="Bahnschrift" panose="020B0502040204020203" pitchFamily="34" charset="0"/>
              </a:rPr>
              <a:t>the</a:t>
            </a:r>
            <a:r>
              <a:rPr lang="es-ES" sz="1400" dirty="0">
                <a:latin typeface="Bahnschrift" panose="020B0502040204020203" pitchFamily="34" charset="0"/>
              </a:rPr>
              <a:t> DCF </a:t>
            </a:r>
            <a:r>
              <a:rPr lang="es-ES" sz="1400" dirty="0" err="1">
                <a:latin typeface="Bahnschrift" panose="020B0502040204020203" pitchFamily="34" charset="0"/>
              </a:rPr>
              <a:t>value</a:t>
            </a:r>
            <a:r>
              <a:rPr lang="es-ES" sz="1400" dirty="0">
                <a:latin typeface="Bahnschrift" panose="020B0502040204020203" pitchFamily="34" charset="0"/>
              </a:rPr>
              <a:t> </a:t>
            </a:r>
            <a:r>
              <a:rPr lang="es-ES" sz="1400" dirty="0" err="1">
                <a:latin typeface="Bahnschrift" panose="020B0502040204020203" pitchFamily="34" charset="0"/>
              </a:rPr>
              <a:t>with</a:t>
            </a:r>
            <a:r>
              <a:rPr lang="es-ES" sz="1400" dirty="0">
                <a:latin typeface="Bahnschrift" panose="020B0502040204020203" pitchFamily="34" charset="0"/>
              </a:rPr>
              <a:t> comparable </a:t>
            </a:r>
            <a:r>
              <a:rPr lang="es-ES" sz="1400" dirty="0" err="1">
                <a:latin typeface="Bahnschrift" panose="020B0502040204020203" pitchFamily="34" charset="0"/>
              </a:rPr>
              <a:t>valuations</a:t>
            </a:r>
            <a:r>
              <a:rPr lang="es-ES" sz="1400" dirty="0">
                <a:latin typeface="Bahnschrift" panose="020B0502040204020203" pitchFamily="34" charset="0"/>
              </a:rPr>
              <a:t> </a:t>
            </a:r>
            <a:r>
              <a:rPr lang="es-ES" sz="1400" dirty="0" err="1">
                <a:latin typeface="Bahnschrift" panose="020B0502040204020203" pitchFamily="34" charset="0"/>
              </a:rPr>
              <a:t>for</a:t>
            </a:r>
            <a:r>
              <a:rPr lang="es-ES" sz="1400" dirty="0">
                <a:latin typeface="Bahnschrift" panose="020B0502040204020203" pitchFamily="34" charset="0"/>
              </a:rPr>
              <a:t> </a:t>
            </a:r>
            <a:r>
              <a:rPr lang="es-ES" sz="1400" dirty="0" err="1">
                <a:latin typeface="Bahnschrift" panose="020B0502040204020203" pitchFamily="34" charset="0"/>
              </a:rPr>
              <a:t>companies</a:t>
            </a:r>
            <a:r>
              <a:rPr lang="es-ES" sz="1400" dirty="0">
                <a:latin typeface="Bahnschrift" panose="020B0502040204020203" pitchFamily="34" charset="0"/>
              </a:rPr>
              <a:t> in India. In </a:t>
            </a:r>
            <a:r>
              <a:rPr lang="es-ES" sz="1400" dirty="0" err="1">
                <a:latin typeface="Bahnschrift" panose="020B0502040204020203" pitchFamily="34" charset="0"/>
              </a:rPr>
              <a:t>addition</a:t>
            </a:r>
            <a:r>
              <a:rPr lang="es-ES" sz="1400" dirty="0">
                <a:latin typeface="Bahnschrift" panose="020B0502040204020203" pitchFamily="34" charset="0"/>
              </a:rPr>
              <a:t>, </a:t>
            </a:r>
            <a:r>
              <a:rPr lang="es-ES" sz="1400" dirty="0" err="1">
                <a:latin typeface="Bahnschrift" panose="020B0502040204020203" pitchFamily="34" charset="0"/>
              </a:rPr>
              <a:t>to</a:t>
            </a:r>
            <a:r>
              <a:rPr lang="es-ES" sz="1400" dirty="0">
                <a:latin typeface="Bahnschrift" panose="020B0502040204020203" pitchFamily="34" charset="0"/>
              </a:rPr>
              <a:t> </a:t>
            </a:r>
            <a:r>
              <a:rPr lang="es-ES" sz="1400" dirty="0" err="1">
                <a:latin typeface="Bahnschrift" panose="020B0502040204020203" pitchFamily="34" charset="0"/>
              </a:rPr>
              <a:t>obtain</a:t>
            </a:r>
            <a:r>
              <a:rPr lang="es-ES" sz="1400" dirty="0">
                <a:latin typeface="Bahnschrift" panose="020B0502040204020203" pitchFamily="34" charset="0"/>
              </a:rPr>
              <a:t> a </a:t>
            </a:r>
            <a:r>
              <a:rPr lang="es-ES" sz="1400" dirty="0" err="1">
                <a:latin typeface="Bahnschrift" panose="020B0502040204020203" pitchFamily="34" charset="0"/>
              </a:rPr>
              <a:t>better</a:t>
            </a:r>
            <a:r>
              <a:rPr lang="es-ES" sz="1400" dirty="0">
                <a:latin typeface="Bahnschrift" panose="020B0502040204020203" pitchFamily="34" charset="0"/>
              </a:rPr>
              <a:t> </a:t>
            </a:r>
            <a:r>
              <a:rPr lang="es-ES" sz="1400" dirty="0" err="1">
                <a:latin typeface="Bahnschrift" panose="020B0502040204020203" pitchFamily="34" charset="0"/>
              </a:rPr>
              <a:t>valuation</a:t>
            </a:r>
            <a:r>
              <a:rPr lang="es-ES" sz="1400" dirty="0">
                <a:latin typeface="Bahnschrift" panose="020B0502040204020203" pitchFamily="34" charset="0"/>
              </a:rPr>
              <a:t>, </a:t>
            </a:r>
            <a:r>
              <a:rPr lang="es-ES" sz="1400" dirty="0" err="1">
                <a:latin typeface="Bahnschrift" panose="020B0502040204020203" pitchFamily="34" charset="0"/>
              </a:rPr>
              <a:t>the</a:t>
            </a:r>
            <a:r>
              <a:rPr lang="es-ES" sz="1400" dirty="0">
                <a:latin typeface="Bahnschrift" panose="020B0502040204020203" pitchFamily="34" charset="0"/>
              </a:rPr>
              <a:t> </a:t>
            </a:r>
            <a:r>
              <a:rPr lang="es-ES" sz="1400" dirty="0" err="1">
                <a:latin typeface="Bahnschrift" panose="020B0502040204020203" pitchFamily="34" charset="0"/>
              </a:rPr>
              <a:t>company</a:t>
            </a:r>
            <a:r>
              <a:rPr lang="es-ES" sz="1400" dirty="0">
                <a:latin typeface="Bahnschrift" panose="020B0502040204020203" pitchFamily="34" charset="0"/>
              </a:rPr>
              <a:t> </a:t>
            </a:r>
            <a:r>
              <a:rPr lang="es-ES" sz="1400" dirty="0" err="1">
                <a:latin typeface="Bahnschrift" panose="020B0502040204020203" pitchFamily="34" charset="0"/>
              </a:rPr>
              <a:t>should</a:t>
            </a:r>
            <a:r>
              <a:rPr lang="es-ES" sz="1400" dirty="0">
                <a:latin typeface="Bahnschrift" panose="020B0502040204020203" pitchFamily="34" charset="0"/>
              </a:rPr>
              <a:t>.</a:t>
            </a:r>
          </a:p>
          <a:p>
            <a:endParaRPr lang="es-ES" sz="1400" b="1" dirty="0">
              <a:latin typeface="Bahnschrift" panose="020B0502040204020203" pitchFamily="34" charset="0"/>
            </a:endParaRPr>
          </a:p>
        </p:txBody>
      </p:sp>
    </p:spTree>
    <p:extLst>
      <p:ext uri="{BB962C8B-B14F-4D97-AF65-F5344CB8AC3E}">
        <p14:creationId xmlns:p14="http://schemas.microsoft.com/office/powerpoint/2010/main" val="1507279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E433F1-F95C-C2BE-10E8-3D9452ADEFA0}"/>
              </a:ext>
            </a:extLst>
          </p:cNvPr>
          <p:cNvSpPr/>
          <p:nvPr/>
        </p:nvSpPr>
        <p:spPr>
          <a:xfrm rot="2835731">
            <a:off x="-893072" y="4276072"/>
            <a:ext cx="3280630" cy="3783900"/>
          </a:xfrm>
          <a:prstGeom prst="rect">
            <a:avLst/>
          </a:prstGeom>
          <a:gradFill flip="none" rotWithShape="1">
            <a:gsLst>
              <a:gs pos="0">
                <a:srgbClr val="31BCA5">
                  <a:tint val="66000"/>
                  <a:satMod val="160000"/>
                </a:srgbClr>
              </a:gs>
              <a:gs pos="50000">
                <a:srgbClr val="31BCA5">
                  <a:tint val="44500"/>
                  <a:satMod val="160000"/>
                </a:srgbClr>
              </a:gs>
              <a:gs pos="100000">
                <a:srgbClr val="31BCA5">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2" descr="Imperial College Business School - MBA programs">
            <a:extLst>
              <a:ext uri="{FF2B5EF4-FFF2-40B4-BE49-F238E27FC236}">
                <a16:creationId xmlns:a16="http://schemas.microsoft.com/office/drawing/2014/main" id="{76126947-8081-3C9B-01F0-1822F5A041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72" y="375128"/>
            <a:ext cx="1369944" cy="5545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FDF04E-7F0A-2E48-0658-BEC3242E128A}"/>
              </a:ext>
            </a:extLst>
          </p:cNvPr>
          <p:cNvSpPr txBox="1"/>
          <p:nvPr/>
        </p:nvSpPr>
        <p:spPr>
          <a:xfrm>
            <a:off x="1842716" y="513918"/>
            <a:ext cx="6977268" cy="276999"/>
          </a:xfrm>
          <a:prstGeom prst="rect">
            <a:avLst/>
          </a:prstGeom>
          <a:noFill/>
        </p:spPr>
        <p:txBody>
          <a:bodyPr wrap="square">
            <a:spAutoFit/>
          </a:bodyPr>
          <a:lstStyle/>
          <a:p>
            <a:r>
              <a:rPr lang="en-US" sz="1200" dirty="0">
                <a:latin typeface="Bahnschrift" panose="020B0502040204020203" pitchFamily="34" charset="0"/>
              </a:rPr>
              <a:t>How should GIA structure the shareholders’ agreement to protect against downside risks?</a:t>
            </a:r>
          </a:p>
        </p:txBody>
      </p:sp>
      <p:sp>
        <p:nvSpPr>
          <p:cNvPr id="10" name="TextBox 9">
            <a:extLst>
              <a:ext uri="{FF2B5EF4-FFF2-40B4-BE49-F238E27FC236}">
                <a16:creationId xmlns:a16="http://schemas.microsoft.com/office/drawing/2014/main" id="{BB6BA411-E73F-87AB-F533-7EE630983DE1}"/>
              </a:ext>
            </a:extLst>
          </p:cNvPr>
          <p:cNvSpPr txBox="1"/>
          <p:nvPr/>
        </p:nvSpPr>
        <p:spPr>
          <a:xfrm>
            <a:off x="472772" y="1068499"/>
            <a:ext cx="10485782" cy="523220"/>
          </a:xfrm>
          <a:prstGeom prst="rect">
            <a:avLst/>
          </a:prstGeom>
          <a:noFill/>
        </p:spPr>
        <p:txBody>
          <a:bodyPr wrap="square" rtlCol="0">
            <a:spAutoFit/>
          </a:bodyPr>
          <a:lstStyle/>
          <a:p>
            <a:endParaRPr lang="es-ES" sz="1400" b="1" dirty="0">
              <a:latin typeface="Bahnschrift" panose="020B0502040204020203" pitchFamily="34" charset="0"/>
            </a:endParaRPr>
          </a:p>
          <a:p>
            <a:endParaRPr lang="es-ES" sz="1400" b="1" dirty="0">
              <a:latin typeface="Bahnschrift" panose="020B0502040204020203" pitchFamily="34" charset="0"/>
            </a:endParaRPr>
          </a:p>
        </p:txBody>
      </p:sp>
      <p:sp>
        <p:nvSpPr>
          <p:cNvPr id="3" name="TextBox 2">
            <a:extLst>
              <a:ext uri="{FF2B5EF4-FFF2-40B4-BE49-F238E27FC236}">
                <a16:creationId xmlns:a16="http://schemas.microsoft.com/office/drawing/2014/main" id="{2E763CBA-2566-5220-0AD4-DCCEEBCBDEDD}"/>
              </a:ext>
            </a:extLst>
          </p:cNvPr>
          <p:cNvSpPr txBox="1"/>
          <p:nvPr/>
        </p:nvSpPr>
        <p:spPr>
          <a:xfrm>
            <a:off x="327991" y="960983"/>
            <a:ext cx="11536017" cy="1169551"/>
          </a:xfrm>
          <a:prstGeom prst="rect">
            <a:avLst/>
          </a:prstGeom>
          <a:noFill/>
        </p:spPr>
        <p:txBody>
          <a:bodyPr wrap="square" rtlCol="0">
            <a:spAutoFit/>
          </a:bodyPr>
          <a:lstStyle/>
          <a:p>
            <a:r>
              <a:rPr lang="es-ES" sz="1400" dirty="0" err="1">
                <a:latin typeface="Bahnschrift" panose="020B0502040204020203" pitchFamily="34" charset="0"/>
              </a:rPr>
              <a:t>It</a:t>
            </a:r>
            <a:r>
              <a:rPr lang="es-ES" sz="1400" dirty="0">
                <a:latin typeface="Bahnschrift" panose="020B0502040204020203" pitchFamily="34" charset="0"/>
              </a:rPr>
              <a:t> </a:t>
            </a:r>
            <a:r>
              <a:rPr lang="es-ES" sz="1400" dirty="0" err="1">
                <a:latin typeface="Bahnschrift" panose="020B0502040204020203" pitchFamily="34" charset="0"/>
              </a:rPr>
              <a:t>is</a:t>
            </a:r>
            <a:r>
              <a:rPr lang="es-ES" sz="1400" dirty="0">
                <a:latin typeface="Bahnschrift" panose="020B0502040204020203" pitchFamily="34" charset="0"/>
              </a:rPr>
              <a:t> </a:t>
            </a:r>
            <a:r>
              <a:rPr lang="es-ES" sz="1400" dirty="0" err="1">
                <a:latin typeface="Bahnschrift" panose="020B0502040204020203" pitchFamily="34" charset="0"/>
              </a:rPr>
              <a:t>important</a:t>
            </a:r>
            <a:r>
              <a:rPr lang="es-ES" sz="1400" dirty="0">
                <a:latin typeface="Bahnschrift" panose="020B0502040204020203" pitchFamily="34" charset="0"/>
              </a:rPr>
              <a:t> </a:t>
            </a:r>
            <a:r>
              <a:rPr lang="es-ES" sz="1400" dirty="0" err="1">
                <a:latin typeface="Bahnschrift" panose="020B0502040204020203" pitchFamily="34" charset="0"/>
              </a:rPr>
              <a:t>for</a:t>
            </a:r>
            <a:r>
              <a:rPr lang="es-ES" sz="1400" dirty="0">
                <a:latin typeface="Bahnschrift" panose="020B0502040204020203" pitchFamily="34" charset="0"/>
              </a:rPr>
              <a:t> GIA </a:t>
            </a:r>
            <a:r>
              <a:rPr lang="es-ES" sz="1400" dirty="0" err="1">
                <a:latin typeface="Bahnschrift" panose="020B0502040204020203" pitchFamily="34" charset="0"/>
              </a:rPr>
              <a:t>to</a:t>
            </a:r>
            <a:r>
              <a:rPr lang="es-ES" sz="1400" dirty="0">
                <a:latin typeface="Bahnschrift" panose="020B0502040204020203" pitchFamily="34" charset="0"/>
              </a:rPr>
              <a:t> </a:t>
            </a:r>
            <a:r>
              <a:rPr lang="es-ES" sz="1400" dirty="0" err="1">
                <a:latin typeface="Bahnschrift" panose="020B0502040204020203" pitchFamily="34" charset="0"/>
              </a:rPr>
              <a:t>negotiate</a:t>
            </a:r>
            <a:r>
              <a:rPr lang="es-ES" sz="1400" dirty="0">
                <a:latin typeface="Bahnschrift" panose="020B0502040204020203" pitchFamily="34" charset="0"/>
              </a:rPr>
              <a:t> </a:t>
            </a:r>
            <a:r>
              <a:rPr lang="es-ES" sz="1400" dirty="0" err="1">
                <a:latin typeface="Bahnschrift" panose="020B0502040204020203" pitchFamily="34" charset="0"/>
              </a:rPr>
              <a:t>key</a:t>
            </a:r>
            <a:r>
              <a:rPr lang="es-ES" sz="1400" dirty="0">
                <a:latin typeface="Bahnschrift" panose="020B0502040204020203" pitchFamily="34" charset="0"/>
              </a:rPr>
              <a:t> </a:t>
            </a:r>
            <a:r>
              <a:rPr lang="es-ES" sz="1400" dirty="0" err="1">
                <a:latin typeface="Bahnschrift" panose="020B0502040204020203" pitchFamily="34" charset="0"/>
              </a:rPr>
              <a:t>guarantees</a:t>
            </a:r>
            <a:r>
              <a:rPr lang="es-ES" sz="1400" dirty="0">
                <a:latin typeface="Bahnschrift" panose="020B0502040204020203" pitchFamily="34" charset="0"/>
              </a:rPr>
              <a:t> </a:t>
            </a:r>
            <a:r>
              <a:rPr lang="es-ES" sz="1400" dirty="0" err="1">
                <a:latin typeface="Bahnschrift" panose="020B0502040204020203" pitchFamily="34" charset="0"/>
              </a:rPr>
              <a:t>on</a:t>
            </a:r>
            <a:r>
              <a:rPr lang="es-ES" sz="1400" dirty="0">
                <a:latin typeface="Bahnschrift" panose="020B0502040204020203" pitchFamily="34" charset="0"/>
              </a:rPr>
              <a:t> </a:t>
            </a:r>
            <a:r>
              <a:rPr lang="es-ES" sz="1400" dirty="0" err="1">
                <a:latin typeface="Bahnschrift" panose="020B0502040204020203" pitchFamily="34" charset="0"/>
              </a:rPr>
              <a:t>the</a:t>
            </a:r>
            <a:r>
              <a:rPr lang="es-ES" sz="1400" dirty="0">
                <a:latin typeface="Bahnschrift" panose="020B0502040204020203" pitchFamily="34" charset="0"/>
              </a:rPr>
              <a:t> </a:t>
            </a:r>
            <a:r>
              <a:rPr lang="es-ES" sz="1400" dirty="0" err="1">
                <a:latin typeface="Bahnschrift" panose="020B0502040204020203" pitchFamily="34" charset="0"/>
              </a:rPr>
              <a:t>term</a:t>
            </a:r>
            <a:r>
              <a:rPr lang="es-ES" sz="1400" dirty="0">
                <a:latin typeface="Bahnschrift" panose="020B0502040204020203" pitchFamily="34" charset="0"/>
              </a:rPr>
              <a:t> </a:t>
            </a:r>
            <a:r>
              <a:rPr lang="es-ES" sz="1400" dirty="0" err="1">
                <a:latin typeface="Bahnschrift" panose="020B0502040204020203" pitchFamily="34" charset="0"/>
              </a:rPr>
              <a:t>sheet</a:t>
            </a:r>
            <a:r>
              <a:rPr lang="es-ES" sz="1400" dirty="0">
                <a:latin typeface="Bahnschrift" panose="020B0502040204020203" pitchFamily="34" charset="0"/>
              </a:rPr>
              <a:t> </a:t>
            </a:r>
            <a:r>
              <a:rPr lang="es-ES" sz="1400" dirty="0" err="1">
                <a:latin typeface="Bahnschrift" panose="020B0502040204020203" pitchFamily="34" charset="0"/>
              </a:rPr>
              <a:t>to</a:t>
            </a:r>
            <a:r>
              <a:rPr lang="es-ES" sz="1400" dirty="0">
                <a:latin typeface="Bahnschrift" panose="020B0502040204020203" pitchFamily="34" charset="0"/>
              </a:rPr>
              <a:t> </a:t>
            </a:r>
            <a:r>
              <a:rPr lang="es-ES" sz="1400" dirty="0" err="1">
                <a:latin typeface="Bahnschrift" panose="020B0502040204020203" pitchFamily="34" charset="0"/>
              </a:rPr>
              <a:t>protect</a:t>
            </a:r>
            <a:r>
              <a:rPr lang="es-ES" sz="1400" dirty="0">
                <a:latin typeface="Bahnschrift" panose="020B0502040204020203" pitchFamily="34" charset="0"/>
              </a:rPr>
              <a:t> </a:t>
            </a:r>
            <a:r>
              <a:rPr lang="es-ES" sz="1400" dirty="0" err="1">
                <a:latin typeface="Bahnschrift" panose="020B0502040204020203" pitchFamily="34" charset="0"/>
              </a:rPr>
              <a:t>the</a:t>
            </a:r>
            <a:r>
              <a:rPr lang="es-ES" sz="1400" dirty="0">
                <a:latin typeface="Bahnschrift" panose="020B0502040204020203" pitchFamily="34" charset="0"/>
              </a:rPr>
              <a:t> </a:t>
            </a:r>
            <a:r>
              <a:rPr lang="es-ES" sz="1400" dirty="0" err="1">
                <a:latin typeface="Bahnschrift" panose="020B0502040204020203" pitchFamily="34" charset="0"/>
              </a:rPr>
              <a:t>company</a:t>
            </a:r>
            <a:r>
              <a:rPr lang="es-ES" sz="1400" dirty="0">
                <a:latin typeface="Bahnschrift" panose="020B0502040204020203" pitchFamily="34" charset="0"/>
              </a:rPr>
              <a:t> </a:t>
            </a:r>
            <a:r>
              <a:rPr lang="es-ES" sz="1400" dirty="0" err="1">
                <a:latin typeface="Bahnschrift" panose="020B0502040204020203" pitchFamily="34" charset="0"/>
              </a:rPr>
              <a:t>from</a:t>
            </a:r>
            <a:r>
              <a:rPr lang="es-ES" sz="1400" dirty="0">
                <a:latin typeface="Bahnschrift" panose="020B0502040204020203" pitchFamily="34" charset="0"/>
              </a:rPr>
              <a:t> </a:t>
            </a:r>
            <a:r>
              <a:rPr lang="es-ES" sz="1400" dirty="0" err="1">
                <a:latin typeface="Bahnschrift" panose="020B0502040204020203" pitchFamily="34" charset="0"/>
              </a:rPr>
              <a:t>possible</a:t>
            </a:r>
            <a:r>
              <a:rPr lang="es-ES" sz="1400" dirty="0">
                <a:latin typeface="Bahnschrift" panose="020B0502040204020203" pitchFamily="34" charset="0"/>
              </a:rPr>
              <a:t> </a:t>
            </a:r>
            <a:r>
              <a:rPr lang="es-ES" sz="1400" dirty="0" err="1">
                <a:latin typeface="Bahnschrift" panose="020B0502040204020203" pitchFamily="34" charset="0"/>
              </a:rPr>
              <a:t>issues</a:t>
            </a:r>
            <a:r>
              <a:rPr lang="es-ES" sz="1400" dirty="0">
                <a:latin typeface="Bahnschrift" panose="020B0502040204020203" pitchFamily="34" charset="0"/>
              </a:rPr>
              <a:t> </a:t>
            </a:r>
            <a:r>
              <a:rPr lang="es-ES" sz="1400" dirty="0" err="1">
                <a:latin typeface="Bahnschrift" panose="020B0502040204020203" pitchFamily="34" charset="0"/>
              </a:rPr>
              <a:t>pertaining</a:t>
            </a:r>
            <a:r>
              <a:rPr lang="es-ES" sz="1400" dirty="0">
                <a:latin typeface="Bahnschrift" panose="020B0502040204020203" pitchFamily="34" charset="0"/>
              </a:rPr>
              <a:t> </a:t>
            </a:r>
            <a:r>
              <a:rPr lang="es-ES" sz="1400" dirty="0" err="1">
                <a:latin typeface="Bahnschrift" panose="020B0502040204020203" pitchFamily="34" charset="0"/>
              </a:rPr>
              <a:t>to</a:t>
            </a:r>
            <a:r>
              <a:rPr lang="es-ES" sz="1400" dirty="0">
                <a:latin typeface="Bahnschrift" panose="020B0502040204020203" pitchFamily="34" charset="0"/>
              </a:rPr>
              <a:t> </a:t>
            </a:r>
            <a:r>
              <a:rPr lang="es-ES" sz="1400" dirty="0" err="1">
                <a:latin typeface="Bahnschrift" panose="020B0502040204020203" pitchFamily="34" charset="0"/>
              </a:rPr>
              <a:t>both</a:t>
            </a:r>
            <a:r>
              <a:rPr lang="es-ES" sz="1400" dirty="0">
                <a:latin typeface="Bahnschrift" panose="020B0502040204020203" pitchFamily="34" charset="0"/>
              </a:rPr>
              <a:t> </a:t>
            </a:r>
            <a:r>
              <a:rPr lang="es-ES" sz="1400" dirty="0" err="1">
                <a:latin typeface="Bahnschrift" panose="020B0502040204020203" pitchFamily="34" charset="0"/>
              </a:rPr>
              <a:t>the</a:t>
            </a:r>
            <a:r>
              <a:rPr lang="es-ES" sz="1400" dirty="0">
                <a:latin typeface="Bahnschrift" panose="020B0502040204020203" pitchFamily="34" charset="0"/>
              </a:rPr>
              <a:t> </a:t>
            </a:r>
            <a:r>
              <a:rPr lang="es-ES" sz="1400" dirty="0" err="1">
                <a:latin typeface="Bahnschrift" panose="020B0502040204020203" pitchFamily="34" charset="0"/>
              </a:rPr>
              <a:t>operations</a:t>
            </a:r>
            <a:r>
              <a:rPr lang="es-ES" sz="1400" dirty="0">
                <a:latin typeface="Bahnschrift" panose="020B0502040204020203" pitchFamily="34" charset="0"/>
              </a:rPr>
              <a:t> </a:t>
            </a:r>
            <a:r>
              <a:rPr lang="es-ES" sz="1400" dirty="0" err="1">
                <a:latin typeface="Bahnschrift" panose="020B0502040204020203" pitchFamily="34" charset="0"/>
              </a:rPr>
              <a:t>of</a:t>
            </a:r>
            <a:r>
              <a:rPr lang="es-ES" sz="1400" dirty="0">
                <a:latin typeface="Bahnschrift" panose="020B0502040204020203" pitchFamily="34" charset="0"/>
              </a:rPr>
              <a:t> </a:t>
            </a:r>
            <a:r>
              <a:rPr lang="es-ES" sz="1400" dirty="0" err="1">
                <a:latin typeface="Bahnschrift" panose="020B0502040204020203" pitchFamily="34" charset="0"/>
              </a:rPr>
              <a:t>the</a:t>
            </a:r>
            <a:r>
              <a:rPr lang="es-ES" sz="1400" dirty="0">
                <a:latin typeface="Bahnschrift" panose="020B0502040204020203" pitchFamily="34" charset="0"/>
              </a:rPr>
              <a:t> </a:t>
            </a:r>
            <a:r>
              <a:rPr lang="es-ES" sz="1400" dirty="0" err="1">
                <a:latin typeface="Bahnschrift" panose="020B0502040204020203" pitchFamily="34" charset="0"/>
              </a:rPr>
              <a:t>company</a:t>
            </a:r>
            <a:r>
              <a:rPr lang="es-ES" sz="1400" dirty="0">
                <a:latin typeface="Bahnschrift" panose="020B0502040204020203" pitchFamily="34" charset="0"/>
              </a:rPr>
              <a:t> and disputes </a:t>
            </a:r>
            <a:r>
              <a:rPr lang="es-ES" sz="1400" dirty="0" err="1">
                <a:latin typeface="Bahnschrift" panose="020B0502040204020203" pitchFamily="34" charset="0"/>
              </a:rPr>
              <a:t>with</a:t>
            </a:r>
            <a:r>
              <a:rPr lang="es-ES" sz="1400" dirty="0">
                <a:latin typeface="Bahnschrift" panose="020B0502040204020203" pitchFamily="34" charset="0"/>
              </a:rPr>
              <a:t> </a:t>
            </a:r>
            <a:r>
              <a:rPr lang="es-ES" sz="1400" dirty="0" err="1">
                <a:latin typeface="Bahnschrift" panose="020B0502040204020203" pitchFamily="34" charset="0"/>
              </a:rPr>
              <a:t>the</a:t>
            </a:r>
            <a:r>
              <a:rPr lang="es-ES" sz="1400" dirty="0">
                <a:latin typeface="Bahnschrift" panose="020B0502040204020203" pitchFamily="34" charset="0"/>
              </a:rPr>
              <a:t> </a:t>
            </a:r>
            <a:r>
              <a:rPr lang="es-ES" sz="1400" dirty="0" err="1">
                <a:latin typeface="Bahnschrift" panose="020B0502040204020203" pitchFamily="34" charset="0"/>
              </a:rPr>
              <a:t>other</a:t>
            </a:r>
            <a:r>
              <a:rPr lang="es-ES" sz="1400" dirty="0">
                <a:latin typeface="Bahnschrift" panose="020B0502040204020203" pitchFamily="34" charset="0"/>
              </a:rPr>
              <a:t> </a:t>
            </a:r>
            <a:r>
              <a:rPr lang="es-ES" sz="1400" dirty="0" err="1">
                <a:latin typeface="Bahnschrift" panose="020B0502040204020203" pitchFamily="34" charset="0"/>
              </a:rPr>
              <a:t>founders</a:t>
            </a:r>
            <a:r>
              <a:rPr lang="es-ES" sz="1400" dirty="0">
                <a:latin typeface="Bahnschrift" panose="020B0502040204020203" pitchFamily="34" charset="0"/>
              </a:rPr>
              <a:t>. </a:t>
            </a:r>
            <a:r>
              <a:rPr lang="es-ES" sz="1400" dirty="0" err="1">
                <a:latin typeface="Bahnschrift" panose="020B0502040204020203" pitchFamily="34" charset="0"/>
              </a:rPr>
              <a:t>Chief</a:t>
            </a:r>
            <a:r>
              <a:rPr lang="es-ES" sz="1400" dirty="0">
                <a:latin typeface="Bahnschrift" panose="020B0502040204020203" pitchFamily="34" charset="0"/>
              </a:rPr>
              <a:t> </a:t>
            </a:r>
            <a:r>
              <a:rPr lang="es-ES" sz="1400" dirty="0" err="1">
                <a:latin typeface="Bahnschrift" panose="020B0502040204020203" pitchFamily="34" charset="0"/>
              </a:rPr>
              <a:t>among</a:t>
            </a:r>
            <a:r>
              <a:rPr lang="es-ES" sz="1400" dirty="0">
                <a:latin typeface="Bahnschrift" panose="020B0502040204020203" pitchFamily="34" charset="0"/>
              </a:rPr>
              <a:t> </a:t>
            </a:r>
            <a:r>
              <a:rPr lang="es-ES" sz="1400" dirty="0" err="1">
                <a:latin typeface="Bahnschrift" panose="020B0502040204020203" pitchFamily="34" charset="0"/>
              </a:rPr>
              <a:t>them</a:t>
            </a:r>
            <a:r>
              <a:rPr lang="es-ES" sz="1400" dirty="0">
                <a:latin typeface="Bahnschrift" panose="020B0502040204020203" pitchFamily="34" charset="0"/>
              </a:rPr>
              <a:t> are </a:t>
            </a:r>
            <a:r>
              <a:rPr lang="es-ES" sz="1400" dirty="0" err="1">
                <a:latin typeface="Bahnschrift" panose="020B0502040204020203" pitchFamily="34" charset="0"/>
              </a:rPr>
              <a:t>the</a:t>
            </a:r>
            <a:r>
              <a:rPr lang="es-ES" sz="1400" dirty="0">
                <a:latin typeface="Bahnschrift" panose="020B0502040204020203" pitchFamily="34" charset="0"/>
              </a:rPr>
              <a:t> </a:t>
            </a:r>
            <a:r>
              <a:rPr lang="es-ES" sz="1400" dirty="0" err="1">
                <a:latin typeface="Bahnschrift" panose="020B0502040204020203" pitchFamily="34" charset="0"/>
              </a:rPr>
              <a:t>following</a:t>
            </a:r>
            <a:r>
              <a:rPr lang="es-ES" sz="1400" dirty="0">
                <a:latin typeface="Bahnschrift" panose="020B0502040204020203" pitchFamily="34" charset="0"/>
              </a:rPr>
              <a:t>:</a:t>
            </a:r>
          </a:p>
          <a:p>
            <a:endParaRPr lang="es-ES" sz="1400" dirty="0">
              <a:latin typeface="Bahnschrift" panose="020B0502040204020203" pitchFamily="34" charset="0"/>
            </a:endParaRPr>
          </a:p>
          <a:p>
            <a:endParaRPr lang="es-ES" sz="1400" dirty="0">
              <a:latin typeface="Bahnschrift" panose="020B0502040204020203" pitchFamily="34" charset="0"/>
            </a:endParaRPr>
          </a:p>
          <a:p>
            <a:endParaRPr lang="en-US" sz="1400" dirty="0">
              <a:latin typeface="Bahnschrift" panose="020B0502040204020203" pitchFamily="34" charset="0"/>
            </a:endParaRPr>
          </a:p>
        </p:txBody>
      </p:sp>
      <p:grpSp>
        <p:nvGrpSpPr>
          <p:cNvPr id="4" name="Group 3">
            <a:extLst>
              <a:ext uri="{FF2B5EF4-FFF2-40B4-BE49-F238E27FC236}">
                <a16:creationId xmlns:a16="http://schemas.microsoft.com/office/drawing/2014/main" id="{BBEE8FE2-852D-4B9A-936A-573F43C22D97}"/>
              </a:ext>
            </a:extLst>
          </p:cNvPr>
          <p:cNvGrpSpPr/>
          <p:nvPr/>
        </p:nvGrpSpPr>
        <p:grpSpPr>
          <a:xfrm>
            <a:off x="557925" y="1859047"/>
            <a:ext cx="6287379" cy="3019836"/>
            <a:chOff x="579781" y="2487622"/>
            <a:chExt cx="6175513" cy="3197374"/>
          </a:xfrm>
        </p:grpSpPr>
        <p:sp>
          <p:nvSpPr>
            <p:cNvPr id="6" name="Rectangle 5">
              <a:extLst>
                <a:ext uri="{FF2B5EF4-FFF2-40B4-BE49-F238E27FC236}">
                  <a16:creationId xmlns:a16="http://schemas.microsoft.com/office/drawing/2014/main" id="{E3F5467C-F1BE-1EC4-CA76-3566E06C3A98}"/>
                </a:ext>
              </a:extLst>
            </p:cNvPr>
            <p:cNvSpPr/>
            <p:nvPr/>
          </p:nvSpPr>
          <p:spPr>
            <a:xfrm>
              <a:off x="600486" y="2511303"/>
              <a:ext cx="1933992" cy="488808"/>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err="1">
                  <a:latin typeface="Bahnschrift" panose="020B0502040204020203" pitchFamily="34" charset="0"/>
                </a:rPr>
                <a:t>Economic</a:t>
              </a:r>
              <a:r>
                <a:rPr lang="es-ES" sz="1200" dirty="0">
                  <a:latin typeface="Bahnschrift" panose="020B0502040204020203" pitchFamily="34" charset="0"/>
                </a:rPr>
                <a:t> </a:t>
              </a:r>
              <a:r>
                <a:rPr lang="es-ES" sz="1200" dirty="0" err="1">
                  <a:latin typeface="Bahnschrift" panose="020B0502040204020203" pitchFamily="34" charset="0"/>
                </a:rPr>
                <a:t>terms</a:t>
              </a:r>
              <a:r>
                <a:rPr lang="es-ES" sz="1200" dirty="0">
                  <a:latin typeface="Bahnschrift" panose="020B0502040204020203" pitchFamily="34" charset="0"/>
                </a:rPr>
                <a:t> </a:t>
              </a:r>
              <a:r>
                <a:rPr lang="es-ES" sz="1200" dirty="0" err="1">
                  <a:latin typeface="Bahnschrift" panose="020B0502040204020203" pitchFamily="34" charset="0"/>
                </a:rPr>
                <a:t>of</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deal</a:t>
              </a:r>
              <a:endParaRPr lang="en-US" sz="1200" dirty="0">
                <a:latin typeface="Bahnschrift" panose="020B0502040204020203" pitchFamily="34" charset="0"/>
              </a:endParaRPr>
            </a:p>
          </p:txBody>
        </p:sp>
        <p:sp>
          <p:nvSpPr>
            <p:cNvPr id="7" name="Rectangle 6">
              <a:extLst>
                <a:ext uri="{FF2B5EF4-FFF2-40B4-BE49-F238E27FC236}">
                  <a16:creationId xmlns:a16="http://schemas.microsoft.com/office/drawing/2014/main" id="{CCC3F5AE-73AE-8A6B-EF13-29E9AC92AD75}"/>
                </a:ext>
              </a:extLst>
            </p:cNvPr>
            <p:cNvSpPr/>
            <p:nvPr/>
          </p:nvSpPr>
          <p:spPr>
            <a:xfrm>
              <a:off x="4658963" y="2487622"/>
              <a:ext cx="2096331" cy="512489"/>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err="1">
                  <a:latin typeface="Bahnschrift" panose="020B0502040204020203" pitchFamily="34" charset="0"/>
                </a:rPr>
                <a:t>Terms</a:t>
              </a:r>
              <a:r>
                <a:rPr lang="es-ES" sz="1200" dirty="0">
                  <a:latin typeface="Bahnschrift" panose="020B0502040204020203" pitchFamily="34" charset="0"/>
                </a:rPr>
                <a:t> </a:t>
              </a:r>
              <a:r>
                <a:rPr lang="es-ES" sz="1200" dirty="0" err="1">
                  <a:latin typeface="Bahnschrift" panose="020B0502040204020203" pitchFamily="34" charset="0"/>
                </a:rPr>
                <a:t>related</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control </a:t>
              </a:r>
              <a:r>
                <a:rPr lang="es-ES" sz="1200" dirty="0" err="1">
                  <a:latin typeface="Bahnschrift" panose="020B0502040204020203" pitchFamily="34" charset="0"/>
                </a:rPr>
                <a:t>of</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organization</a:t>
              </a:r>
              <a:r>
                <a:rPr lang="es-ES" sz="1200" dirty="0">
                  <a:latin typeface="Bahnschrift" panose="020B0502040204020203" pitchFamily="34" charset="0"/>
                </a:rPr>
                <a:t>:</a:t>
              </a:r>
              <a:endParaRPr lang="en-US" sz="1200" dirty="0">
                <a:latin typeface="Bahnschrift" panose="020B0502040204020203" pitchFamily="34" charset="0"/>
              </a:endParaRPr>
            </a:p>
          </p:txBody>
        </p:sp>
        <p:sp>
          <p:nvSpPr>
            <p:cNvPr id="8" name="Rectangle 7">
              <a:extLst>
                <a:ext uri="{FF2B5EF4-FFF2-40B4-BE49-F238E27FC236}">
                  <a16:creationId xmlns:a16="http://schemas.microsoft.com/office/drawing/2014/main" id="{B62DBD70-65B6-C2B6-9EE8-AA6DA8288356}"/>
                </a:ext>
              </a:extLst>
            </p:cNvPr>
            <p:cNvSpPr/>
            <p:nvPr/>
          </p:nvSpPr>
          <p:spPr>
            <a:xfrm>
              <a:off x="2641320" y="2487623"/>
              <a:ext cx="1910801" cy="512489"/>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300" dirty="0" err="1">
                  <a:latin typeface="Bahnschrift" panose="020B0502040204020203" pitchFamily="34" charset="0"/>
                </a:rPr>
                <a:t>Develop</a:t>
              </a:r>
              <a:r>
                <a:rPr lang="es-ES" sz="1300" dirty="0">
                  <a:latin typeface="Bahnschrift" panose="020B0502040204020203" pitchFamily="34" charset="0"/>
                </a:rPr>
                <a:t> </a:t>
              </a:r>
              <a:r>
                <a:rPr lang="es-ES" sz="1300" dirty="0" err="1">
                  <a:latin typeface="Bahnschrift" panose="020B0502040204020203" pitchFamily="34" charset="0"/>
                </a:rPr>
                <a:t>an</a:t>
              </a:r>
              <a:r>
                <a:rPr lang="es-ES" sz="1300" dirty="0">
                  <a:latin typeface="Bahnschrift" panose="020B0502040204020203" pitchFamily="34" charset="0"/>
                </a:rPr>
                <a:t> </a:t>
              </a:r>
              <a:r>
                <a:rPr lang="es-ES" sz="1300" dirty="0" err="1">
                  <a:latin typeface="Bahnschrift" panose="020B0502040204020203" pitchFamily="34" charset="0"/>
                </a:rPr>
                <a:t>exit</a:t>
              </a:r>
              <a:r>
                <a:rPr lang="es-ES" sz="1300" dirty="0">
                  <a:latin typeface="Bahnschrift" panose="020B0502040204020203" pitchFamily="34" charset="0"/>
                </a:rPr>
                <a:t> </a:t>
              </a:r>
              <a:r>
                <a:rPr lang="es-ES" sz="1300" dirty="0" err="1">
                  <a:latin typeface="Bahnschrift" panose="020B0502040204020203" pitchFamily="34" charset="0"/>
                </a:rPr>
                <a:t>strategy</a:t>
              </a:r>
              <a:endParaRPr lang="en-US" sz="1300" dirty="0">
                <a:latin typeface="Bahnschrift" panose="020B0502040204020203" pitchFamily="34" charset="0"/>
              </a:endParaRPr>
            </a:p>
          </p:txBody>
        </p:sp>
        <p:sp>
          <p:nvSpPr>
            <p:cNvPr id="9" name="Rectangle 8">
              <a:extLst>
                <a:ext uri="{FF2B5EF4-FFF2-40B4-BE49-F238E27FC236}">
                  <a16:creationId xmlns:a16="http://schemas.microsoft.com/office/drawing/2014/main" id="{6FC02959-36D3-9195-D05C-D61D8A6593AE}"/>
                </a:ext>
              </a:extLst>
            </p:cNvPr>
            <p:cNvSpPr/>
            <p:nvPr/>
          </p:nvSpPr>
          <p:spPr>
            <a:xfrm>
              <a:off x="579781" y="3119729"/>
              <a:ext cx="1954697" cy="2565265"/>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s-ES" sz="1100" dirty="0" err="1">
                  <a:latin typeface="Bahnschrift" panose="020B0502040204020203" pitchFamily="34" charset="0"/>
                </a:rPr>
                <a:t>Liquidation</a:t>
              </a:r>
              <a:r>
                <a:rPr lang="es-ES" sz="1100" dirty="0">
                  <a:latin typeface="Bahnschrift" panose="020B0502040204020203" pitchFamily="34" charset="0"/>
                </a:rPr>
                <a:t> </a:t>
              </a:r>
              <a:r>
                <a:rPr lang="es-ES" sz="1100" dirty="0" err="1">
                  <a:latin typeface="Bahnschrift" panose="020B0502040204020203" pitchFamily="34" charset="0"/>
                </a:rPr>
                <a:t>terms</a:t>
              </a:r>
              <a:r>
                <a:rPr lang="es-ES" sz="1100" dirty="0">
                  <a:latin typeface="Bahnschrift" panose="020B0502040204020203" pitchFamily="34" charset="0"/>
                </a:rPr>
                <a:t> </a:t>
              </a:r>
              <a:r>
                <a:rPr lang="es-ES" sz="1100" dirty="0" err="1">
                  <a:latin typeface="Bahnschrift" panose="020B0502040204020203" pitchFamily="34" charset="0"/>
                </a:rPr>
                <a:t>of</a:t>
              </a:r>
              <a:r>
                <a:rPr lang="es-ES" sz="1100" dirty="0">
                  <a:latin typeface="Bahnschrift" panose="020B0502040204020203" pitchFamily="34" charset="0"/>
                </a:rPr>
                <a:t> at </a:t>
              </a:r>
              <a:r>
                <a:rPr lang="es-ES" sz="1100" dirty="0" err="1">
                  <a:latin typeface="Bahnschrift" panose="020B0502040204020203" pitchFamily="34" charset="0"/>
                </a:rPr>
                <a:t>least</a:t>
              </a:r>
              <a:r>
                <a:rPr lang="es-ES" sz="1100" dirty="0">
                  <a:latin typeface="Bahnschrift" panose="020B0502040204020203" pitchFamily="34" charset="0"/>
                </a:rPr>
                <a:t> 1x </a:t>
              </a:r>
              <a:r>
                <a:rPr lang="es-ES" sz="1100" dirty="0" err="1">
                  <a:latin typeface="Bahnschrift" panose="020B0502040204020203" pitchFamily="34" charset="0"/>
                </a:rPr>
                <a:t>preferrence</a:t>
              </a:r>
              <a:r>
                <a:rPr lang="es-ES" sz="1100" dirty="0">
                  <a:latin typeface="Bahnschrift" panose="020B0502040204020203" pitchFamily="34" charset="0"/>
                </a:rPr>
                <a:t>. </a:t>
              </a:r>
            </a:p>
            <a:p>
              <a:pPr marL="171450" indent="-171450">
                <a:buFont typeface="Arial" panose="020B0604020202020204" pitchFamily="34" charset="0"/>
                <a:buChar char="•"/>
              </a:pPr>
              <a:r>
                <a:rPr lang="es-ES" sz="1100" dirty="0" err="1">
                  <a:latin typeface="Bahnschrift" panose="020B0502040204020203" pitchFamily="34" charset="0"/>
                </a:rPr>
                <a:t>Anti-dilution</a:t>
              </a:r>
              <a:r>
                <a:rPr lang="es-ES" sz="1100" dirty="0">
                  <a:latin typeface="Bahnschrift" panose="020B0502040204020203" pitchFamily="34" charset="0"/>
                </a:rPr>
                <a:t> </a:t>
              </a:r>
              <a:r>
                <a:rPr lang="es-ES" sz="1100" dirty="0" err="1">
                  <a:latin typeface="Bahnschrift" panose="020B0502040204020203" pitchFamily="34" charset="0"/>
                </a:rPr>
                <a:t>clause</a:t>
              </a:r>
              <a:r>
                <a:rPr lang="es-ES" sz="1100" dirty="0">
                  <a:latin typeface="Bahnschrift" panose="020B0502040204020203" pitchFamily="34" charset="0"/>
                </a:rPr>
                <a:t> </a:t>
              </a:r>
              <a:r>
                <a:rPr lang="es-ES" sz="1100" dirty="0" err="1">
                  <a:latin typeface="Bahnschrift" panose="020B0502040204020203" pitchFamily="34" charset="0"/>
                </a:rPr>
                <a:t>like</a:t>
              </a:r>
              <a:r>
                <a:rPr lang="es-ES" sz="1100" dirty="0">
                  <a:latin typeface="Bahnschrift" panose="020B0502040204020203" pitchFamily="34" charset="0"/>
                </a:rPr>
                <a:t> </a:t>
              </a:r>
              <a:r>
                <a:rPr lang="es-ES" sz="1100" dirty="0" err="1">
                  <a:latin typeface="Bahnschrift" panose="020B0502040204020203" pitchFamily="34" charset="0"/>
                </a:rPr>
                <a:t>narrow-based</a:t>
              </a:r>
              <a:r>
                <a:rPr lang="es-ES" sz="1100" dirty="0">
                  <a:latin typeface="Bahnschrift" panose="020B0502040204020203" pitchFamily="34" charset="0"/>
                </a:rPr>
                <a:t> </a:t>
              </a:r>
              <a:r>
                <a:rPr lang="es-ES" sz="1100" dirty="0" err="1">
                  <a:latin typeface="Bahnschrift" panose="020B0502040204020203" pitchFamily="34" charset="0"/>
                </a:rPr>
                <a:t>weighted</a:t>
              </a:r>
              <a:r>
                <a:rPr lang="es-ES" sz="1100" dirty="0">
                  <a:latin typeface="Bahnschrift" panose="020B0502040204020203" pitchFamily="34" charset="0"/>
                </a:rPr>
                <a:t> </a:t>
              </a:r>
              <a:r>
                <a:rPr lang="es-ES" sz="1100" dirty="0" err="1">
                  <a:latin typeface="Bahnschrift" panose="020B0502040204020203" pitchFamily="34" charset="0"/>
                </a:rPr>
                <a:t>average</a:t>
              </a:r>
              <a:r>
                <a:rPr lang="es-ES" sz="1100" dirty="0">
                  <a:latin typeface="Bahnschrift" panose="020B0502040204020203" pitchFamily="34" charset="0"/>
                </a:rPr>
                <a:t>.</a:t>
              </a:r>
            </a:p>
            <a:p>
              <a:pPr marL="171450" indent="-171450">
                <a:buFont typeface="Arial" panose="020B0604020202020204" pitchFamily="34" charset="0"/>
                <a:buChar char="•"/>
              </a:pPr>
              <a:r>
                <a:rPr lang="es-ES" sz="1100" dirty="0" err="1">
                  <a:latin typeface="Bahnschrift" panose="020B0502040204020203" pitchFamily="34" charset="0"/>
                </a:rPr>
                <a:t>There</a:t>
              </a:r>
              <a:r>
                <a:rPr lang="es-ES" sz="1100" dirty="0">
                  <a:latin typeface="Bahnschrift" panose="020B0502040204020203" pitchFamily="34" charset="0"/>
                </a:rPr>
                <a:t> </a:t>
              </a:r>
              <a:r>
                <a:rPr lang="es-ES" sz="1100" dirty="0" err="1">
                  <a:latin typeface="Bahnschrift" panose="020B0502040204020203" pitchFamily="34" charset="0"/>
                </a:rPr>
                <a:t>could</a:t>
              </a:r>
              <a:r>
                <a:rPr lang="es-ES" sz="1100" dirty="0">
                  <a:latin typeface="Bahnschrift" panose="020B0502040204020203" pitchFamily="34" charset="0"/>
                </a:rPr>
                <a:t> be </a:t>
              </a:r>
              <a:r>
                <a:rPr lang="es-ES" sz="1100" dirty="0" err="1">
                  <a:latin typeface="Bahnschrift" panose="020B0502040204020203" pitchFamily="34" charset="0"/>
                </a:rPr>
                <a:t>some</a:t>
              </a:r>
              <a:r>
                <a:rPr lang="es-ES" sz="1100" dirty="0">
                  <a:latin typeface="Bahnschrift" panose="020B0502040204020203" pitchFamily="34" charset="0"/>
                </a:rPr>
                <a:t> </a:t>
              </a:r>
              <a:r>
                <a:rPr lang="es-ES" sz="1100" dirty="0" err="1">
                  <a:latin typeface="Bahnschrift" panose="020B0502040204020203" pitchFamily="34" charset="0"/>
                </a:rPr>
                <a:t>vesting</a:t>
              </a:r>
              <a:r>
                <a:rPr lang="es-ES" sz="1100" dirty="0">
                  <a:latin typeface="Bahnschrift" panose="020B0502040204020203" pitchFamily="34" charset="0"/>
                </a:rPr>
                <a:t> </a:t>
              </a:r>
              <a:r>
                <a:rPr lang="es-ES" sz="1100" dirty="0" err="1">
                  <a:latin typeface="Bahnschrift" panose="020B0502040204020203" pitchFamily="34" charset="0"/>
                </a:rPr>
                <a:t>or</a:t>
              </a:r>
              <a:r>
                <a:rPr lang="es-ES" sz="1100" dirty="0">
                  <a:latin typeface="Bahnschrift" panose="020B0502040204020203" pitchFamily="34" charset="0"/>
                </a:rPr>
                <a:t> </a:t>
              </a:r>
              <a:r>
                <a:rPr lang="es-ES" sz="1100" dirty="0" err="1">
                  <a:latin typeface="Bahnschrift" panose="020B0502040204020203" pitchFamily="34" charset="0"/>
                </a:rPr>
                <a:t>cliff</a:t>
              </a:r>
              <a:r>
                <a:rPr lang="es-ES" sz="1100" dirty="0">
                  <a:latin typeface="Bahnschrift" panose="020B0502040204020203" pitchFamily="34" charset="0"/>
                </a:rPr>
                <a:t> </a:t>
              </a:r>
              <a:r>
                <a:rPr lang="es-ES" sz="1100" dirty="0" err="1">
                  <a:latin typeface="Bahnschrift" panose="020B0502040204020203" pitchFamily="34" charset="0"/>
                </a:rPr>
                <a:t>periods</a:t>
              </a:r>
              <a:r>
                <a:rPr lang="es-ES" sz="1100" dirty="0">
                  <a:latin typeface="Bahnschrift" panose="020B0502040204020203" pitchFamily="34" charset="0"/>
                </a:rPr>
                <a:t> </a:t>
              </a:r>
              <a:r>
                <a:rPr lang="es-ES" sz="1100" dirty="0" err="1">
                  <a:latin typeface="Bahnschrift" panose="020B0502040204020203" pitchFamily="34" charset="0"/>
                </a:rPr>
                <a:t>to</a:t>
              </a:r>
              <a:r>
                <a:rPr lang="es-ES" sz="1100" dirty="0">
                  <a:latin typeface="Bahnschrift" panose="020B0502040204020203" pitchFamily="34" charset="0"/>
                </a:rPr>
                <a:t> </a:t>
              </a:r>
              <a:r>
                <a:rPr lang="es-ES" sz="1100" dirty="0" err="1">
                  <a:latin typeface="Bahnschrift" panose="020B0502040204020203" pitchFamily="34" charset="0"/>
                </a:rPr>
                <a:t>prevent</a:t>
              </a:r>
              <a:r>
                <a:rPr lang="es-ES" sz="1100" dirty="0">
                  <a:latin typeface="Bahnschrift" panose="020B0502040204020203" pitchFamily="34" charset="0"/>
                </a:rPr>
                <a:t> </a:t>
              </a:r>
              <a:r>
                <a:rPr lang="es-ES" sz="1100" dirty="0" err="1">
                  <a:latin typeface="Bahnschrift" panose="020B0502040204020203" pitchFamily="34" charset="0"/>
                </a:rPr>
                <a:t>any</a:t>
              </a:r>
              <a:r>
                <a:rPr lang="es-ES" sz="1100" dirty="0">
                  <a:latin typeface="Bahnschrift" panose="020B0502040204020203" pitchFamily="34" charset="0"/>
                </a:rPr>
                <a:t> </a:t>
              </a:r>
              <a:r>
                <a:rPr lang="es-ES" sz="1100" dirty="0" err="1">
                  <a:latin typeface="Bahnschrift" panose="020B0502040204020203" pitchFamily="34" charset="0"/>
                </a:rPr>
                <a:t>of</a:t>
              </a:r>
              <a:r>
                <a:rPr lang="es-ES" sz="1100" dirty="0">
                  <a:latin typeface="Bahnschrift" panose="020B0502040204020203" pitchFamily="34" charset="0"/>
                </a:rPr>
                <a:t> </a:t>
              </a:r>
              <a:r>
                <a:rPr lang="es-ES" sz="1100" dirty="0" err="1">
                  <a:latin typeface="Bahnschrift" panose="020B0502040204020203" pitchFamily="34" charset="0"/>
                </a:rPr>
                <a:t>the</a:t>
              </a:r>
              <a:r>
                <a:rPr lang="es-ES" sz="1100" dirty="0">
                  <a:latin typeface="Bahnschrift" panose="020B0502040204020203" pitchFamily="34" charset="0"/>
                </a:rPr>
                <a:t> </a:t>
              </a:r>
              <a:r>
                <a:rPr lang="es-ES" sz="1100" dirty="0" err="1">
                  <a:latin typeface="Bahnschrift" panose="020B0502040204020203" pitchFamily="34" charset="0"/>
                </a:rPr>
                <a:t>founders</a:t>
              </a:r>
              <a:r>
                <a:rPr lang="es-ES" sz="1100" dirty="0">
                  <a:latin typeface="Bahnschrift" panose="020B0502040204020203" pitchFamily="34" charset="0"/>
                </a:rPr>
                <a:t> </a:t>
              </a:r>
              <a:r>
                <a:rPr lang="es-ES" sz="1100" dirty="0" err="1">
                  <a:latin typeface="Bahnschrift" panose="020B0502040204020203" pitchFamily="34" charset="0"/>
                </a:rPr>
                <a:t>from</a:t>
              </a:r>
              <a:r>
                <a:rPr lang="es-ES" sz="1100" dirty="0">
                  <a:latin typeface="Bahnschrift" panose="020B0502040204020203" pitchFamily="34" charset="0"/>
                </a:rPr>
                <a:t> </a:t>
              </a:r>
              <a:r>
                <a:rPr lang="es-ES" sz="1100" dirty="0" err="1">
                  <a:latin typeface="Bahnschrift" panose="020B0502040204020203" pitchFamily="34" charset="0"/>
                </a:rPr>
                <a:t>losing</a:t>
              </a:r>
              <a:r>
                <a:rPr lang="es-ES" sz="1100" dirty="0">
                  <a:latin typeface="Bahnschrift" panose="020B0502040204020203" pitchFamily="34" charset="0"/>
                </a:rPr>
                <a:t> </a:t>
              </a:r>
              <a:r>
                <a:rPr lang="es-ES" sz="1100" dirty="0" err="1">
                  <a:latin typeface="Bahnschrift" panose="020B0502040204020203" pitchFamily="34" charset="0"/>
                </a:rPr>
                <a:t>interest</a:t>
              </a:r>
              <a:r>
                <a:rPr lang="es-ES" sz="1100" dirty="0">
                  <a:latin typeface="Bahnschrift" panose="020B0502040204020203" pitchFamily="34" charset="0"/>
                </a:rPr>
                <a:t> in </a:t>
              </a:r>
              <a:r>
                <a:rPr lang="es-ES" sz="1100" dirty="0" err="1">
                  <a:latin typeface="Bahnschrift" panose="020B0502040204020203" pitchFamily="34" charset="0"/>
                </a:rPr>
                <a:t>the</a:t>
              </a:r>
              <a:r>
                <a:rPr lang="es-ES" sz="1100" dirty="0">
                  <a:latin typeface="Bahnschrift" panose="020B0502040204020203" pitchFamily="34" charset="0"/>
                </a:rPr>
                <a:t> </a:t>
              </a:r>
              <a:r>
                <a:rPr lang="es-ES" sz="1100" dirty="0" err="1">
                  <a:latin typeface="Bahnschrift" panose="020B0502040204020203" pitchFamily="34" charset="0"/>
                </a:rPr>
                <a:t>company</a:t>
              </a:r>
              <a:r>
                <a:rPr lang="es-ES" sz="1100" dirty="0">
                  <a:latin typeface="Bahnschrift" panose="020B0502040204020203" pitchFamily="34" charset="0"/>
                </a:rPr>
                <a:t>. </a:t>
              </a:r>
            </a:p>
          </p:txBody>
        </p:sp>
        <p:sp>
          <p:nvSpPr>
            <p:cNvPr id="11" name="Rectangle 10">
              <a:extLst>
                <a:ext uri="{FF2B5EF4-FFF2-40B4-BE49-F238E27FC236}">
                  <a16:creationId xmlns:a16="http://schemas.microsoft.com/office/drawing/2014/main" id="{B806D55A-AD28-4727-1B9D-F4B50D261A61}"/>
                </a:ext>
              </a:extLst>
            </p:cNvPr>
            <p:cNvSpPr/>
            <p:nvPr/>
          </p:nvSpPr>
          <p:spPr>
            <a:xfrm>
              <a:off x="2641320" y="3119727"/>
              <a:ext cx="1954697" cy="2565266"/>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ES" sz="1100" dirty="0">
                  <a:latin typeface="Bahnschrift" panose="020B0502040204020203" pitchFamily="34" charset="0"/>
                </a:rPr>
                <a:t>GIA </a:t>
              </a:r>
              <a:r>
                <a:rPr lang="es-ES" sz="1100" dirty="0" err="1">
                  <a:latin typeface="Bahnschrift" panose="020B0502040204020203" pitchFamily="34" charset="0"/>
                </a:rPr>
                <a:t>should</a:t>
              </a:r>
              <a:r>
                <a:rPr lang="es-ES" sz="1100" dirty="0">
                  <a:latin typeface="Bahnschrift" panose="020B0502040204020203" pitchFamily="34" charset="0"/>
                </a:rPr>
                <a:t> </a:t>
              </a:r>
              <a:r>
                <a:rPr lang="es-ES" sz="1100" dirty="0" err="1">
                  <a:latin typeface="Bahnschrift" panose="020B0502040204020203" pitchFamily="34" charset="0"/>
                </a:rPr>
                <a:t>develop</a:t>
              </a:r>
              <a:r>
                <a:rPr lang="es-ES" sz="1100" dirty="0">
                  <a:latin typeface="Bahnschrift" panose="020B0502040204020203" pitchFamily="34" charset="0"/>
                </a:rPr>
                <a:t> a posible </a:t>
              </a:r>
              <a:r>
                <a:rPr lang="es-ES" sz="1100" dirty="0" err="1">
                  <a:latin typeface="Bahnschrift" panose="020B0502040204020203" pitchFamily="34" charset="0"/>
                </a:rPr>
                <a:t>timeframe</a:t>
              </a:r>
              <a:r>
                <a:rPr lang="es-ES" sz="1100" dirty="0">
                  <a:latin typeface="Bahnschrift" panose="020B0502040204020203" pitchFamily="34" charset="0"/>
                </a:rPr>
                <a:t> </a:t>
              </a:r>
              <a:r>
                <a:rPr lang="es-ES" sz="1100" dirty="0" err="1">
                  <a:latin typeface="Bahnschrift" panose="020B0502040204020203" pitchFamily="34" charset="0"/>
                </a:rPr>
                <a:t>for</a:t>
              </a:r>
              <a:r>
                <a:rPr lang="es-ES" sz="1100" dirty="0">
                  <a:latin typeface="Bahnschrift" panose="020B0502040204020203" pitchFamily="34" charset="0"/>
                </a:rPr>
                <a:t> </a:t>
              </a:r>
              <a:r>
                <a:rPr lang="es-ES" sz="1100" dirty="0" err="1">
                  <a:latin typeface="Bahnschrift" panose="020B0502040204020203" pitchFamily="34" charset="0"/>
                </a:rPr>
                <a:t>an</a:t>
              </a:r>
              <a:r>
                <a:rPr lang="es-ES" sz="1100" dirty="0">
                  <a:latin typeface="Bahnschrift" panose="020B0502040204020203" pitchFamily="34" charset="0"/>
                </a:rPr>
                <a:t> </a:t>
              </a:r>
              <a:r>
                <a:rPr lang="es-ES" sz="1100" dirty="0" err="1">
                  <a:latin typeface="Bahnschrift" panose="020B0502040204020203" pitchFamily="34" charset="0"/>
                </a:rPr>
                <a:t>exit</a:t>
              </a:r>
              <a:r>
                <a:rPr lang="es-ES" sz="1100" dirty="0">
                  <a:latin typeface="Bahnschrift" panose="020B0502040204020203" pitchFamily="34" charset="0"/>
                </a:rPr>
                <a:t>. </a:t>
              </a:r>
              <a:r>
                <a:rPr lang="es-ES" sz="1100" dirty="0" err="1">
                  <a:latin typeface="Bahnschrift" panose="020B0502040204020203" pitchFamily="34" charset="0"/>
                </a:rPr>
                <a:t>This</a:t>
              </a:r>
              <a:r>
                <a:rPr lang="es-ES" sz="1100" dirty="0">
                  <a:latin typeface="Bahnschrift" panose="020B0502040204020203" pitchFamily="34" charset="0"/>
                </a:rPr>
                <a:t> </a:t>
              </a:r>
              <a:r>
                <a:rPr lang="es-ES" sz="1100" dirty="0" err="1">
                  <a:latin typeface="Bahnschrift" panose="020B0502040204020203" pitchFamily="34" charset="0"/>
                </a:rPr>
                <a:t>could</a:t>
              </a:r>
              <a:r>
                <a:rPr lang="es-ES" sz="1100" dirty="0">
                  <a:latin typeface="Bahnschrift" panose="020B0502040204020203" pitchFamily="34" charset="0"/>
                </a:rPr>
                <a:t> be </a:t>
              </a:r>
              <a:r>
                <a:rPr lang="es-ES" sz="1100" dirty="0" err="1">
                  <a:latin typeface="Bahnschrift" panose="020B0502040204020203" pitchFamily="34" charset="0"/>
                </a:rPr>
                <a:t>agreed</a:t>
              </a:r>
              <a:r>
                <a:rPr lang="es-ES" sz="1100" dirty="0">
                  <a:latin typeface="Bahnschrift" panose="020B0502040204020203" pitchFamily="34" charset="0"/>
                </a:rPr>
                <a:t> prior </a:t>
              </a:r>
              <a:r>
                <a:rPr lang="es-ES" sz="1100" dirty="0" err="1">
                  <a:latin typeface="Bahnschrift" panose="020B0502040204020203" pitchFamily="34" charset="0"/>
                </a:rPr>
                <a:t>to</a:t>
              </a:r>
              <a:r>
                <a:rPr lang="es-ES" sz="1100" dirty="0">
                  <a:latin typeface="Bahnschrift" panose="020B0502040204020203" pitchFamily="34" charset="0"/>
                </a:rPr>
                <a:t> </a:t>
              </a:r>
              <a:r>
                <a:rPr lang="es-ES" sz="1100" dirty="0" err="1">
                  <a:latin typeface="Bahnschrift" panose="020B0502040204020203" pitchFamily="34" charset="0"/>
                </a:rPr>
                <a:t>the</a:t>
              </a:r>
              <a:r>
                <a:rPr lang="es-ES" sz="1100" dirty="0">
                  <a:latin typeface="Bahnschrift" panose="020B0502040204020203" pitchFamily="34" charset="0"/>
                </a:rPr>
                <a:t> </a:t>
              </a:r>
              <a:r>
                <a:rPr lang="es-ES" sz="1100" dirty="0" err="1">
                  <a:latin typeface="Bahnschrift" panose="020B0502040204020203" pitchFamily="34" charset="0"/>
                </a:rPr>
                <a:t>investment</a:t>
              </a:r>
              <a:r>
                <a:rPr lang="es-ES" sz="1100" dirty="0">
                  <a:latin typeface="Bahnschrift" panose="020B0502040204020203" pitchFamily="34" charset="0"/>
                </a:rPr>
                <a:t> in </a:t>
              </a:r>
              <a:r>
                <a:rPr lang="es-ES" sz="1100" dirty="0" err="1">
                  <a:latin typeface="Bahnschrift" panose="020B0502040204020203" pitchFamily="34" charset="0"/>
                </a:rPr>
                <a:t>the</a:t>
              </a:r>
              <a:r>
                <a:rPr lang="es-ES" sz="1100" dirty="0">
                  <a:latin typeface="Bahnschrift" panose="020B0502040204020203" pitchFamily="34" charset="0"/>
                </a:rPr>
                <a:t> </a:t>
              </a:r>
              <a:r>
                <a:rPr lang="es-ES" sz="1100" dirty="0" err="1">
                  <a:latin typeface="Bahnschrift" panose="020B0502040204020203" pitchFamily="34" charset="0"/>
                </a:rPr>
                <a:t>term</a:t>
              </a:r>
              <a:r>
                <a:rPr lang="es-ES" sz="1100" dirty="0">
                  <a:latin typeface="Bahnschrift" panose="020B0502040204020203" pitchFamily="34" charset="0"/>
                </a:rPr>
                <a:t> </a:t>
              </a:r>
              <a:r>
                <a:rPr lang="es-ES" sz="1100" dirty="0" err="1">
                  <a:latin typeface="Bahnschrift" panose="020B0502040204020203" pitchFamily="34" charset="0"/>
                </a:rPr>
                <a:t>sheet</a:t>
              </a:r>
              <a:r>
                <a:rPr lang="es-ES" sz="1100" dirty="0">
                  <a:latin typeface="Bahnschrift" panose="020B0502040204020203" pitchFamily="34" charset="0"/>
                </a:rPr>
                <a:t>. </a:t>
              </a:r>
              <a:r>
                <a:rPr lang="es-ES" sz="1100" dirty="0" err="1">
                  <a:latin typeface="Bahnschrift" panose="020B0502040204020203" pitchFamily="34" charset="0"/>
                </a:rPr>
                <a:t>The</a:t>
              </a:r>
              <a:r>
                <a:rPr lang="es-ES" sz="1100" dirty="0">
                  <a:latin typeface="Bahnschrift" panose="020B0502040204020203" pitchFamily="34" charset="0"/>
                </a:rPr>
                <a:t> ideal </a:t>
              </a:r>
              <a:r>
                <a:rPr lang="es-ES" sz="1100" dirty="0" err="1">
                  <a:latin typeface="Bahnschrift" panose="020B0502040204020203" pitchFamily="34" charset="0"/>
                </a:rPr>
                <a:t>scenario</a:t>
              </a:r>
              <a:r>
                <a:rPr lang="es-ES" sz="1100" dirty="0">
                  <a:latin typeface="Bahnschrift" panose="020B0502040204020203" pitchFamily="34" charset="0"/>
                </a:rPr>
                <a:t>, </a:t>
              </a:r>
              <a:r>
                <a:rPr lang="es-ES" sz="1100" dirty="0" err="1">
                  <a:latin typeface="Bahnschrift" panose="020B0502040204020203" pitchFamily="34" charset="0"/>
                </a:rPr>
                <a:t>since</a:t>
              </a:r>
              <a:r>
                <a:rPr lang="es-ES" sz="1100" dirty="0">
                  <a:latin typeface="Bahnschrift" panose="020B0502040204020203" pitchFamily="34" charset="0"/>
                </a:rPr>
                <a:t> </a:t>
              </a:r>
              <a:r>
                <a:rPr lang="es-ES" sz="1100" dirty="0" err="1">
                  <a:latin typeface="Bahnschrift" panose="020B0502040204020203" pitchFamily="34" charset="0"/>
                </a:rPr>
                <a:t>the</a:t>
              </a:r>
              <a:r>
                <a:rPr lang="es-ES" sz="1100" dirty="0">
                  <a:latin typeface="Bahnschrift" panose="020B0502040204020203" pitchFamily="34" charset="0"/>
                </a:rPr>
                <a:t> </a:t>
              </a:r>
              <a:r>
                <a:rPr lang="es-ES" sz="1100" dirty="0" err="1">
                  <a:latin typeface="Bahnschrift" panose="020B0502040204020203" pitchFamily="34" charset="0"/>
                </a:rPr>
                <a:t>wine</a:t>
              </a:r>
              <a:r>
                <a:rPr lang="es-ES" sz="1100" dirty="0">
                  <a:latin typeface="Bahnschrift" panose="020B0502040204020203" pitchFamily="34" charset="0"/>
                </a:rPr>
                <a:t> </a:t>
              </a:r>
              <a:r>
                <a:rPr lang="es-ES" sz="1100" dirty="0" err="1">
                  <a:latin typeface="Bahnschrift" panose="020B0502040204020203" pitchFamily="34" charset="0"/>
                </a:rPr>
                <a:t>market</a:t>
              </a:r>
              <a:r>
                <a:rPr lang="es-ES" sz="1100" dirty="0">
                  <a:latin typeface="Bahnschrift" panose="020B0502040204020203" pitchFamily="34" charset="0"/>
                </a:rPr>
                <a:t> </a:t>
              </a:r>
              <a:r>
                <a:rPr lang="es-ES" sz="1100" dirty="0" err="1">
                  <a:latin typeface="Bahnschrift" panose="020B0502040204020203" pitchFamily="34" charset="0"/>
                </a:rPr>
                <a:t>is</a:t>
              </a:r>
              <a:r>
                <a:rPr lang="es-ES" sz="1100" dirty="0">
                  <a:latin typeface="Bahnschrift" panose="020B0502040204020203" pitchFamily="34" charset="0"/>
                </a:rPr>
                <a:t> at a </a:t>
              </a:r>
              <a:r>
                <a:rPr lang="es-ES" sz="1100" dirty="0" err="1">
                  <a:latin typeface="Bahnschrift" panose="020B0502040204020203" pitchFamily="34" charset="0"/>
                </a:rPr>
                <a:t>very</a:t>
              </a:r>
              <a:r>
                <a:rPr lang="es-ES" sz="1100" dirty="0">
                  <a:latin typeface="Bahnschrift" panose="020B0502040204020203" pitchFamily="34" charset="0"/>
                </a:rPr>
                <a:t> </a:t>
              </a:r>
              <a:r>
                <a:rPr lang="es-ES" sz="1100" dirty="0" err="1">
                  <a:latin typeface="Bahnschrift" panose="020B0502040204020203" pitchFamily="34" charset="0"/>
                </a:rPr>
                <a:t>early</a:t>
              </a:r>
              <a:r>
                <a:rPr lang="es-ES" sz="1100" dirty="0">
                  <a:latin typeface="Bahnschrift" panose="020B0502040204020203" pitchFamily="34" charset="0"/>
                </a:rPr>
                <a:t> </a:t>
              </a:r>
              <a:r>
                <a:rPr lang="es-ES" sz="1100" dirty="0" err="1">
                  <a:latin typeface="Bahnschrift" panose="020B0502040204020203" pitchFamily="34" charset="0"/>
                </a:rPr>
                <a:t>stage</a:t>
              </a:r>
              <a:r>
                <a:rPr lang="es-ES" sz="1100" dirty="0">
                  <a:latin typeface="Bahnschrift" panose="020B0502040204020203" pitchFamily="34" charset="0"/>
                </a:rPr>
                <a:t>, </a:t>
              </a:r>
              <a:r>
                <a:rPr lang="es-ES" sz="1100" dirty="0" err="1">
                  <a:latin typeface="Bahnschrift" panose="020B0502040204020203" pitchFamily="34" charset="0"/>
                </a:rPr>
                <a:t>would</a:t>
              </a:r>
              <a:r>
                <a:rPr lang="es-ES" sz="1100" dirty="0">
                  <a:latin typeface="Bahnschrift" panose="020B0502040204020203" pitchFamily="34" charset="0"/>
                </a:rPr>
                <a:t> be </a:t>
              </a:r>
              <a:r>
                <a:rPr lang="es-ES" sz="1100" dirty="0" err="1">
                  <a:latin typeface="Bahnschrift" panose="020B0502040204020203" pitchFamily="34" charset="0"/>
                </a:rPr>
                <a:t>to</a:t>
              </a:r>
              <a:r>
                <a:rPr lang="es-ES" sz="1100" dirty="0">
                  <a:latin typeface="Bahnschrift" panose="020B0502040204020203" pitchFamily="34" charset="0"/>
                </a:rPr>
                <a:t> </a:t>
              </a:r>
              <a:r>
                <a:rPr lang="es-ES" sz="1100" dirty="0" err="1">
                  <a:latin typeface="Bahnschrift" panose="020B0502040204020203" pitchFamily="34" charset="0"/>
                </a:rPr>
                <a:t>wait</a:t>
              </a:r>
              <a:r>
                <a:rPr lang="es-ES" sz="1100" dirty="0">
                  <a:latin typeface="Bahnschrift" panose="020B0502040204020203" pitchFamily="34" charset="0"/>
                </a:rPr>
                <a:t> </a:t>
              </a:r>
              <a:r>
                <a:rPr lang="es-ES" sz="1100" dirty="0" err="1">
                  <a:latin typeface="Bahnschrift" panose="020B0502040204020203" pitchFamily="34" charset="0"/>
                </a:rPr>
                <a:t>until</a:t>
              </a:r>
              <a:r>
                <a:rPr lang="es-ES" sz="1100" dirty="0">
                  <a:latin typeface="Bahnschrift" panose="020B0502040204020203" pitchFamily="34" charset="0"/>
                </a:rPr>
                <a:t> </a:t>
              </a:r>
              <a:r>
                <a:rPr lang="es-ES" sz="1100" dirty="0" err="1">
                  <a:latin typeface="Bahnschrift" panose="020B0502040204020203" pitchFamily="34" charset="0"/>
                </a:rPr>
                <a:t>the</a:t>
              </a:r>
              <a:r>
                <a:rPr lang="es-ES" sz="1100" dirty="0">
                  <a:latin typeface="Bahnschrift" panose="020B0502040204020203" pitchFamily="34" charset="0"/>
                </a:rPr>
                <a:t> </a:t>
              </a:r>
              <a:r>
                <a:rPr lang="es-ES" sz="1100" dirty="0" err="1">
                  <a:latin typeface="Bahnschrift" panose="020B0502040204020203" pitchFamily="34" charset="0"/>
                </a:rPr>
                <a:t>company</a:t>
              </a:r>
              <a:r>
                <a:rPr lang="es-ES" sz="1100" dirty="0">
                  <a:latin typeface="Bahnschrift" panose="020B0502040204020203" pitchFamily="34" charset="0"/>
                </a:rPr>
                <a:t> </a:t>
              </a:r>
              <a:r>
                <a:rPr lang="es-ES" sz="1100" dirty="0" err="1">
                  <a:latin typeface="Bahnschrift" panose="020B0502040204020203" pitchFamily="34" charset="0"/>
                </a:rPr>
                <a:t>achieves</a:t>
              </a:r>
              <a:r>
                <a:rPr lang="es-ES" sz="1100" dirty="0">
                  <a:latin typeface="Bahnschrift" panose="020B0502040204020203" pitchFamily="34" charset="0"/>
                </a:rPr>
                <a:t> </a:t>
              </a:r>
              <a:r>
                <a:rPr lang="es-ES" sz="1100" dirty="0" err="1">
                  <a:latin typeface="Bahnschrift" panose="020B0502040204020203" pitchFamily="34" charset="0"/>
                </a:rPr>
                <a:t>an</a:t>
              </a:r>
              <a:r>
                <a:rPr lang="es-ES" sz="1100" dirty="0">
                  <a:latin typeface="Bahnschrift" panose="020B0502040204020203" pitchFamily="34" charset="0"/>
                </a:rPr>
                <a:t> </a:t>
              </a:r>
              <a:r>
                <a:rPr lang="es-ES" sz="1100" dirty="0" err="1">
                  <a:latin typeface="Bahnschrift" panose="020B0502040204020203" pitchFamily="34" charset="0"/>
                </a:rPr>
                <a:t>early</a:t>
              </a:r>
              <a:r>
                <a:rPr lang="es-ES" sz="1100" dirty="0">
                  <a:latin typeface="Bahnschrift" panose="020B0502040204020203" pitchFamily="34" charset="0"/>
                </a:rPr>
                <a:t> </a:t>
              </a:r>
              <a:r>
                <a:rPr lang="es-ES" sz="1100" dirty="0" err="1">
                  <a:latin typeface="Bahnschrift" panose="020B0502040204020203" pitchFamily="34" charset="0"/>
                </a:rPr>
                <a:t>to</a:t>
              </a:r>
              <a:r>
                <a:rPr lang="es-ES" sz="1100" dirty="0">
                  <a:latin typeface="Bahnschrift" panose="020B0502040204020203" pitchFamily="34" charset="0"/>
                </a:rPr>
                <a:t> late </a:t>
              </a:r>
              <a:r>
                <a:rPr lang="es-ES" sz="1100" dirty="0" err="1">
                  <a:latin typeface="Bahnschrift" panose="020B0502040204020203" pitchFamily="34" charset="0"/>
                </a:rPr>
                <a:t>majority</a:t>
              </a:r>
              <a:r>
                <a:rPr lang="es-ES" sz="1100" dirty="0">
                  <a:latin typeface="Bahnschrift" panose="020B0502040204020203" pitchFamily="34" charset="0"/>
                </a:rPr>
                <a:t> </a:t>
              </a:r>
              <a:r>
                <a:rPr lang="es-ES" sz="1100" dirty="0" err="1">
                  <a:latin typeface="Bahnschrift" panose="020B0502040204020203" pitchFamily="34" charset="0"/>
                </a:rPr>
                <a:t>of</a:t>
              </a:r>
              <a:r>
                <a:rPr lang="es-ES" sz="1100" dirty="0">
                  <a:latin typeface="Bahnschrift" panose="020B0502040204020203" pitchFamily="34" charset="0"/>
                </a:rPr>
                <a:t> </a:t>
              </a:r>
              <a:r>
                <a:rPr lang="es-ES" sz="1100" dirty="0" err="1">
                  <a:latin typeface="Bahnschrift" panose="020B0502040204020203" pitchFamily="34" charset="0"/>
                </a:rPr>
                <a:t>customers</a:t>
              </a:r>
              <a:r>
                <a:rPr lang="es-ES" sz="1100" dirty="0">
                  <a:latin typeface="Bahnschrift" panose="020B0502040204020203" pitchFamily="34" charset="0"/>
                </a:rPr>
                <a:t>. </a:t>
              </a:r>
              <a:r>
                <a:rPr lang="es-ES" sz="1100" dirty="0" err="1">
                  <a:latin typeface="Bahnschrift" panose="020B0502040204020203" pitchFamily="34" charset="0"/>
                </a:rPr>
                <a:t>For</a:t>
              </a:r>
              <a:r>
                <a:rPr lang="es-ES" sz="1100" dirty="0">
                  <a:latin typeface="Bahnschrift" panose="020B0502040204020203" pitchFamily="34" charset="0"/>
                </a:rPr>
                <a:t> </a:t>
              </a:r>
              <a:r>
                <a:rPr lang="es-ES" sz="1100" dirty="0" err="1">
                  <a:latin typeface="Bahnschrift" panose="020B0502040204020203" pitchFamily="34" charset="0"/>
                </a:rPr>
                <a:t>this</a:t>
              </a:r>
              <a:r>
                <a:rPr lang="es-ES" sz="1100" dirty="0">
                  <a:latin typeface="Bahnschrift" panose="020B0502040204020203" pitchFamily="34" charset="0"/>
                </a:rPr>
                <a:t>, </a:t>
              </a:r>
              <a:r>
                <a:rPr lang="es-ES" sz="1100" dirty="0" err="1">
                  <a:latin typeface="Bahnschrift" panose="020B0502040204020203" pitchFamily="34" charset="0"/>
                </a:rPr>
                <a:t>the</a:t>
              </a:r>
              <a:r>
                <a:rPr lang="es-ES" sz="1100" dirty="0">
                  <a:latin typeface="Bahnschrift" panose="020B0502040204020203" pitchFamily="34" charset="0"/>
                </a:rPr>
                <a:t> </a:t>
              </a:r>
              <a:r>
                <a:rPr lang="es-ES" sz="1100" dirty="0" err="1">
                  <a:latin typeface="Bahnschrift" panose="020B0502040204020203" pitchFamily="34" charset="0"/>
                </a:rPr>
                <a:t>company</a:t>
              </a:r>
              <a:r>
                <a:rPr lang="es-ES" sz="1100" dirty="0">
                  <a:latin typeface="Bahnschrift" panose="020B0502040204020203" pitchFamily="34" charset="0"/>
                </a:rPr>
                <a:t> </a:t>
              </a:r>
              <a:r>
                <a:rPr lang="es-ES" sz="1100" dirty="0" err="1">
                  <a:latin typeface="Bahnschrift" panose="020B0502040204020203" pitchFamily="34" charset="0"/>
                </a:rPr>
                <a:t>should</a:t>
              </a:r>
              <a:r>
                <a:rPr lang="es-ES" sz="1100" dirty="0">
                  <a:latin typeface="Bahnschrift" panose="020B0502040204020203" pitchFamily="34" charset="0"/>
                </a:rPr>
                <a:t> test </a:t>
              </a:r>
              <a:r>
                <a:rPr lang="es-ES" sz="1100" dirty="0" err="1">
                  <a:latin typeface="Bahnschrift" panose="020B0502040204020203" pitchFamily="34" charset="0"/>
                </a:rPr>
                <a:t>the</a:t>
              </a:r>
              <a:r>
                <a:rPr lang="es-ES" sz="1100" dirty="0">
                  <a:latin typeface="Bahnschrift" panose="020B0502040204020203" pitchFamily="34" charset="0"/>
                </a:rPr>
                <a:t> </a:t>
              </a:r>
              <a:r>
                <a:rPr lang="es-ES" sz="1100" dirty="0" err="1">
                  <a:latin typeface="Bahnschrift" panose="020B0502040204020203" pitchFamily="34" charset="0"/>
                </a:rPr>
                <a:t>market</a:t>
              </a:r>
              <a:r>
                <a:rPr lang="es-ES" sz="1100" dirty="0">
                  <a:latin typeface="Bahnschrift" panose="020B0502040204020203" pitchFamily="34" charset="0"/>
                </a:rPr>
                <a:t> </a:t>
              </a:r>
              <a:r>
                <a:rPr lang="es-ES" sz="1100" dirty="0" err="1">
                  <a:latin typeface="Bahnschrift" panose="020B0502040204020203" pitchFamily="34" charset="0"/>
                </a:rPr>
                <a:t>conditions</a:t>
              </a:r>
              <a:r>
                <a:rPr lang="es-ES" sz="1100" dirty="0">
                  <a:latin typeface="Bahnschrift" panose="020B0502040204020203" pitchFamily="34" charset="0"/>
                </a:rPr>
                <a:t> and </a:t>
              </a:r>
              <a:r>
                <a:rPr lang="es-ES" sz="1100" dirty="0" err="1">
                  <a:latin typeface="Bahnschrift" panose="020B0502040204020203" pitchFamily="34" charset="0"/>
                </a:rPr>
                <a:t>follow</a:t>
              </a:r>
              <a:r>
                <a:rPr lang="es-ES" sz="1100" dirty="0">
                  <a:latin typeface="Bahnschrift" panose="020B0502040204020203" pitchFamily="34" charset="0"/>
                </a:rPr>
                <a:t> </a:t>
              </a:r>
              <a:r>
                <a:rPr lang="es-ES" sz="1100" dirty="0" err="1">
                  <a:latin typeface="Bahnschrift" panose="020B0502040204020203" pitchFamily="34" charset="0"/>
                </a:rPr>
                <a:t>the</a:t>
              </a:r>
              <a:r>
                <a:rPr lang="es-ES" sz="1100" dirty="0">
                  <a:latin typeface="Bahnschrift" panose="020B0502040204020203" pitchFamily="34" charset="0"/>
                </a:rPr>
                <a:t> </a:t>
              </a:r>
              <a:r>
                <a:rPr lang="es-ES" sz="1100" dirty="0" err="1">
                  <a:latin typeface="Bahnschrift" panose="020B0502040204020203" pitchFamily="34" charset="0"/>
                </a:rPr>
                <a:t>company’s</a:t>
              </a:r>
              <a:r>
                <a:rPr lang="es-ES" sz="1100" dirty="0">
                  <a:latin typeface="Bahnschrift" panose="020B0502040204020203" pitchFamily="34" charset="0"/>
                </a:rPr>
                <a:t> </a:t>
              </a:r>
              <a:r>
                <a:rPr lang="es-ES" sz="1100" dirty="0" err="1">
                  <a:latin typeface="Bahnschrift" panose="020B0502040204020203" pitchFamily="34" charset="0"/>
                </a:rPr>
                <a:t>metrics</a:t>
              </a:r>
              <a:r>
                <a:rPr lang="es-ES" sz="1100" dirty="0">
                  <a:latin typeface="Bahnschrift" panose="020B0502040204020203" pitchFamily="34" charset="0"/>
                </a:rPr>
                <a:t>.</a:t>
              </a:r>
            </a:p>
          </p:txBody>
        </p:sp>
        <p:sp>
          <p:nvSpPr>
            <p:cNvPr id="13" name="Rectangle 12">
              <a:extLst>
                <a:ext uri="{FF2B5EF4-FFF2-40B4-BE49-F238E27FC236}">
                  <a16:creationId xmlns:a16="http://schemas.microsoft.com/office/drawing/2014/main" id="{C20B84A2-CC64-79CF-F56E-F06A0006C900}"/>
                </a:ext>
              </a:extLst>
            </p:cNvPr>
            <p:cNvSpPr/>
            <p:nvPr/>
          </p:nvSpPr>
          <p:spPr>
            <a:xfrm>
              <a:off x="4702859" y="3119728"/>
              <a:ext cx="2052435" cy="2565268"/>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s-ES" sz="1100" dirty="0" err="1">
                  <a:latin typeface="Bahnschrift" panose="020B0502040204020203" pitchFamily="34" charset="0"/>
                </a:rPr>
                <a:t>Balanced</a:t>
              </a:r>
              <a:r>
                <a:rPr lang="es-ES" sz="1100" dirty="0">
                  <a:latin typeface="Bahnschrift" panose="020B0502040204020203" pitchFamily="34" charset="0"/>
                </a:rPr>
                <a:t> </a:t>
              </a:r>
              <a:r>
                <a:rPr lang="es-ES" sz="1100" dirty="0" err="1">
                  <a:latin typeface="Bahnschrift" panose="020B0502040204020203" pitchFamily="34" charset="0"/>
                </a:rPr>
                <a:t>board</a:t>
              </a:r>
              <a:r>
                <a:rPr lang="es-ES" sz="1100" dirty="0">
                  <a:latin typeface="Bahnschrift" panose="020B0502040204020203" pitchFamily="34" charset="0"/>
                </a:rPr>
                <a:t> </a:t>
              </a:r>
              <a:r>
                <a:rPr lang="es-ES" sz="1100" dirty="0" err="1">
                  <a:latin typeface="Bahnschrift" panose="020B0502040204020203" pitchFamily="34" charset="0"/>
                </a:rPr>
                <a:t>structure</a:t>
              </a:r>
              <a:r>
                <a:rPr lang="es-ES" sz="1100" dirty="0">
                  <a:latin typeface="Bahnschrift" panose="020B0502040204020203" pitchFamily="34" charset="0"/>
                </a:rPr>
                <a:t>.</a:t>
              </a:r>
            </a:p>
            <a:p>
              <a:pPr marL="171450" indent="-171450">
                <a:buFont typeface="Arial" panose="020B0604020202020204" pitchFamily="34" charset="0"/>
                <a:buChar char="•"/>
              </a:pPr>
              <a:r>
                <a:rPr lang="es-ES" sz="1100" dirty="0" err="1">
                  <a:latin typeface="Bahnschrift" panose="020B0502040204020203" pitchFamily="34" charset="0"/>
                </a:rPr>
                <a:t>Protective</a:t>
              </a:r>
              <a:r>
                <a:rPr lang="es-ES" sz="1100" dirty="0">
                  <a:latin typeface="Bahnschrift" panose="020B0502040204020203" pitchFamily="34" charset="0"/>
                </a:rPr>
                <a:t> </a:t>
              </a:r>
              <a:r>
                <a:rPr lang="es-ES" sz="1100" dirty="0" err="1">
                  <a:latin typeface="Bahnschrift" panose="020B0502040204020203" pitchFamily="34" charset="0"/>
                </a:rPr>
                <a:t>clauses</a:t>
              </a:r>
              <a:r>
                <a:rPr lang="es-ES" sz="1100" dirty="0">
                  <a:latin typeface="Bahnschrift" panose="020B0502040204020203" pitchFamily="34" charset="0"/>
                </a:rPr>
                <a:t> </a:t>
              </a:r>
              <a:r>
                <a:rPr lang="es-ES" sz="1100" dirty="0" err="1">
                  <a:latin typeface="Bahnschrift" panose="020B0502040204020203" pitchFamily="34" charset="0"/>
                </a:rPr>
                <a:t>that</a:t>
              </a:r>
              <a:r>
                <a:rPr lang="es-ES" sz="1100" dirty="0">
                  <a:latin typeface="Bahnschrift" panose="020B0502040204020203" pitchFamily="34" charset="0"/>
                </a:rPr>
                <a:t> </a:t>
              </a:r>
              <a:r>
                <a:rPr lang="es-ES" sz="1100" dirty="0" err="1">
                  <a:latin typeface="Bahnschrift" panose="020B0502040204020203" pitchFamily="34" charset="0"/>
                </a:rPr>
                <a:t>require</a:t>
              </a:r>
              <a:r>
                <a:rPr lang="es-ES" sz="1100" dirty="0">
                  <a:latin typeface="Bahnschrift" panose="020B0502040204020203" pitchFamily="34" charset="0"/>
                </a:rPr>
                <a:t> </a:t>
              </a:r>
              <a:r>
                <a:rPr lang="es-ES" sz="1100" dirty="0" err="1">
                  <a:latin typeface="Bahnschrift" panose="020B0502040204020203" pitchFamily="34" charset="0"/>
                </a:rPr>
                <a:t>approval</a:t>
              </a:r>
              <a:r>
                <a:rPr lang="es-ES" sz="1100" dirty="0">
                  <a:latin typeface="Bahnschrift" panose="020B0502040204020203" pitchFamily="34" charset="0"/>
                </a:rPr>
                <a:t> </a:t>
              </a:r>
              <a:r>
                <a:rPr lang="es-ES" sz="1100" dirty="0" err="1">
                  <a:latin typeface="Bahnschrift" panose="020B0502040204020203" pitchFamily="34" charset="0"/>
                </a:rPr>
                <a:t>for</a:t>
              </a:r>
              <a:r>
                <a:rPr lang="es-ES" sz="1100" dirty="0">
                  <a:latin typeface="Bahnschrift" panose="020B0502040204020203" pitchFamily="34" charset="0"/>
                </a:rPr>
                <a:t> </a:t>
              </a:r>
              <a:r>
                <a:rPr lang="es-ES" sz="1100" dirty="0" err="1">
                  <a:latin typeface="Bahnschrift" panose="020B0502040204020203" pitchFamily="34" charset="0"/>
                </a:rPr>
                <a:t>large</a:t>
              </a:r>
              <a:r>
                <a:rPr lang="es-ES" sz="1100" dirty="0">
                  <a:latin typeface="Bahnschrift" panose="020B0502040204020203" pitchFamily="34" charset="0"/>
                </a:rPr>
                <a:t> CAPEX expenses, </a:t>
              </a:r>
              <a:r>
                <a:rPr lang="es-ES" sz="1100" dirty="0" err="1">
                  <a:latin typeface="Bahnschrift" panose="020B0502040204020203" pitchFamily="34" charset="0"/>
                </a:rPr>
                <a:t>budget</a:t>
              </a:r>
              <a:r>
                <a:rPr lang="es-ES" sz="1100" dirty="0">
                  <a:latin typeface="Bahnschrift" panose="020B0502040204020203" pitchFamily="34" charset="0"/>
                </a:rPr>
                <a:t> </a:t>
              </a:r>
              <a:r>
                <a:rPr lang="es-ES" sz="1100" dirty="0" err="1">
                  <a:latin typeface="Bahnschrift" panose="020B0502040204020203" pitchFamily="34" charset="0"/>
                </a:rPr>
                <a:t>approval</a:t>
              </a:r>
              <a:r>
                <a:rPr lang="es-ES" sz="1100" dirty="0">
                  <a:latin typeface="Bahnschrift" panose="020B0502040204020203" pitchFamily="34" charset="0"/>
                </a:rPr>
                <a:t> and sale </a:t>
              </a:r>
              <a:r>
                <a:rPr lang="es-ES" sz="1100" dirty="0" err="1">
                  <a:latin typeface="Bahnschrift" panose="020B0502040204020203" pitchFamily="34" charset="0"/>
                </a:rPr>
                <a:t>of</a:t>
              </a:r>
              <a:r>
                <a:rPr lang="es-ES" sz="1100" dirty="0">
                  <a:latin typeface="Bahnschrift" panose="020B0502040204020203" pitchFamily="34" charset="0"/>
                </a:rPr>
                <a:t> </a:t>
              </a:r>
              <a:r>
                <a:rPr lang="es-ES" sz="1100" dirty="0" err="1">
                  <a:latin typeface="Bahnschrift" panose="020B0502040204020203" pitchFamily="34" charset="0"/>
                </a:rPr>
                <a:t>parts</a:t>
              </a:r>
              <a:r>
                <a:rPr lang="es-ES" sz="1100" dirty="0">
                  <a:latin typeface="Bahnschrift" panose="020B0502040204020203" pitchFamily="34" charset="0"/>
                </a:rPr>
                <a:t> </a:t>
              </a:r>
              <a:r>
                <a:rPr lang="es-ES" sz="1100" dirty="0" err="1">
                  <a:latin typeface="Bahnschrift" panose="020B0502040204020203" pitchFamily="34" charset="0"/>
                </a:rPr>
                <a:t>of</a:t>
              </a:r>
              <a:r>
                <a:rPr lang="es-ES" sz="1100" dirty="0">
                  <a:latin typeface="Bahnschrift" panose="020B0502040204020203" pitchFamily="34" charset="0"/>
                </a:rPr>
                <a:t> </a:t>
              </a:r>
              <a:r>
                <a:rPr lang="es-ES" sz="1100" dirty="0" err="1">
                  <a:latin typeface="Bahnschrift" panose="020B0502040204020203" pitchFamily="34" charset="0"/>
                </a:rPr>
                <a:t>the</a:t>
              </a:r>
              <a:r>
                <a:rPr lang="es-ES" sz="1100" dirty="0">
                  <a:latin typeface="Bahnschrift" panose="020B0502040204020203" pitchFamily="34" charset="0"/>
                </a:rPr>
                <a:t> </a:t>
              </a:r>
              <a:r>
                <a:rPr lang="es-ES" sz="1100" dirty="0" err="1">
                  <a:latin typeface="Bahnschrift" panose="020B0502040204020203" pitchFamily="34" charset="0"/>
                </a:rPr>
                <a:t>organization</a:t>
              </a:r>
              <a:r>
                <a:rPr lang="es-ES" sz="1100" dirty="0">
                  <a:latin typeface="Bahnschrift" panose="020B0502040204020203" pitchFamily="34" charset="0"/>
                </a:rPr>
                <a:t>.</a:t>
              </a:r>
            </a:p>
            <a:p>
              <a:pPr marL="171450" indent="-171450">
                <a:buFont typeface="Arial" panose="020B0604020202020204" pitchFamily="34" charset="0"/>
                <a:buChar char="•"/>
              </a:pPr>
              <a:r>
                <a:rPr lang="es-ES" sz="1100" dirty="0" err="1">
                  <a:latin typeface="Bahnschrift" panose="020B0502040204020203" pitchFamily="34" charset="0"/>
                </a:rPr>
                <a:t>Voting</a:t>
              </a:r>
              <a:r>
                <a:rPr lang="es-ES" sz="1100" dirty="0">
                  <a:latin typeface="Bahnschrift" panose="020B0502040204020203" pitchFamily="34" charset="0"/>
                </a:rPr>
                <a:t> </a:t>
              </a:r>
              <a:r>
                <a:rPr lang="es-ES" sz="1100" dirty="0" err="1">
                  <a:latin typeface="Bahnschrift" panose="020B0502040204020203" pitchFamily="34" charset="0"/>
                </a:rPr>
                <a:t>rights</a:t>
              </a:r>
              <a:r>
                <a:rPr lang="es-ES" sz="1100" dirty="0">
                  <a:latin typeface="Bahnschrift" panose="020B0502040204020203" pitchFamily="34" charset="0"/>
                </a:rPr>
                <a:t> </a:t>
              </a:r>
              <a:r>
                <a:rPr lang="es-ES" sz="1100" dirty="0" err="1">
                  <a:latin typeface="Bahnschrift" panose="020B0502040204020203" pitchFamily="34" charset="0"/>
                </a:rPr>
                <a:t>equal</a:t>
              </a:r>
              <a:r>
                <a:rPr lang="es-ES" sz="1100" dirty="0">
                  <a:latin typeface="Bahnschrift" panose="020B0502040204020203" pitchFamily="34" charset="0"/>
                </a:rPr>
                <a:t> </a:t>
              </a:r>
              <a:r>
                <a:rPr lang="es-ES" sz="1100" dirty="0" err="1">
                  <a:latin typeface="Bahnschrift" panose="020B0502040204020203" pitchFamily="34" charset="0"/>
                </a:rPr>
                <a:t>to</a:t>
              </a:r>
              <a:r>
                <a:rPr lang="es-ES" sz="1100" dirty="0">
                  <a:latin typeface="Bahnschrift" panose="020B0502040204020203" pitchFamily="34" charset="0"/>
                </a:rPr>
                <a:t> </a:t>
              </a:r>
              <a:r>
                <a:rPr lang="es-ES" sz="1100" dirty="0" err="1">
                  <a:latin typeface="Bahnschrift" panose="020B0502040204020203" pitchFamily="34" charset="0"/>
                </a:rPr>
                <a:t>the</a:t>
              </a:r>
              <a:r>
                <a:rPr lang="es-ES" sz="1100" dirty="0">
                  <a:latin typeface="Bahnschrift" panose="020B0502040204020203" pitchFamily="34" charset="0"/>
                </a:rPr>
                <a:t> </a:t>
              </a:r>
              <a:r>
                <a:rPr lang="es-ES" sz="1100" dirty="0" err="1">
                  <a:latin typeface="Bahnschrift" panose="020B0502040204020203" pitchFamily="34" charset="0"/>
                </a:rPr>
                <a:t>number</a:t>
              </a:r>
              <a:r>
                <a:rPr lang="es-ES" sz="1100" dirty="0">
                  <a:latin typeface="Bahnschrift" panose="020B0502040204020203" pitchFamily="34" charset="0"/>
                </a:rPr>
                <a:t> </a:t>
              </a:r>
              <a:r>
                <a:rPr lang="es-ES" sz="1100" dirty="0" err="1">
                  <a:latin typeface="Bahnschrift" panose="020B0502040204020203" pitchFamily="34" charset="0"/>
                </a:rPr>
                <a:t>of</a:t>
              </a:r>
              <a:r>
                <a:rPr lang="es-ES" sz="1100" dirty="0">
                  <a:latin typeface="Bahnschrift" panose="020B0502040204020203" pitchFamily="34" charset="0"/>
                </a:rPr>
                <a:t> shares.</a:t>
              </a:r>
            </a:p>
            <a:p>
              <a:pPr marL="171450" indent="-171450">
                <a:buFont typeface="Arial" panose="020B0604020202020204" pitchFamily="34" charset="0"/>
                <a:buChar char="•"/>
              </a:pPr>
              <a:endParaRPr lang="es-ES" sz="1200" dirty="0">
                <a:latin typeface="Bahnschrift" panose="020B0502040204020203" pitchFamily="34" charset="0"/>
              </a:endParaRPr>
            </a:p>
            <a:p>
              <a:pPr marL="171450" indent="-171450">
                <a:buFont typeface="Arial" panose="020B0604020202020204" pitchFamily="34" charset="0"/>
                <a:buChar char="•"/>
              </a:pPr>
              <a:endParaRPr lang="en-US" sz="1200" dirty="0">
                <a:latin typeface="Bahnschrift" panose="020B0502040204020203" pitchFamily="34" charset="0"/>
              </a:endParaRPr>
            </a:p>
          </p:txBody>
        </p:sp>
      </p:grpSp>
      <p:sp>
        <p:nvSpPr>
          <p:cNvPr id="14" name="TextBox 13">
            <a:extLst>
              <a:ext uri="{FF2B5EF4-FFF2-40B4-BE49-F238E27FC236}">
                <a16:creationId xmlns:a16="http://schemas.microsoft.com/office/drawing/2014/main" id="{D23ABCFF-7671-C6B4-31F6-51530AF5EBEA}"/>
              </a:ext>
            </a:extLst>
          </p:cNvPr>
          <p:cNvSpPr txBox="1"/>
          <p:nvPr/>
        </p:nvSpPr>
        <p:spPr>
          <a:xfrm>
            <a:off x="6993167" y="1545758"/>
            <a:ext cx="4722978" cy="4154984"/>
          </a:xfrm>
          <a:prstGeom prst="rect">
            <a:avLst/>
          </a:prstGeom>
          <a:noFill/>
          <a:ln>
            <a:solidFill>
              <a:schemeClr val="tx1"/>
            </a:solidFill>
          </a:ln>
        </p:spPr>
        <p:txBody>
          <a:bodyPr wrap="square" rtlCol="0">
            <a:spAutoFit/>
          </a:bodyPr>
          <a:lstStyle/>
          <a:p>
            <a:r>
              <a:rPr lang="es-ES" sz="1200" dirty="0" err="1">
                <a:latin typeface="Bahnschrift" panose="020B0502040204020203" pitchFamily="34" charset="0"/>
              </a:rPr>
              <a:t>According</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case </a:t>
            </a:r>
            <a:r>
              <a:rPr lang="es-ES" sz="1200" dirty="0" err="1">
                <a:latin typeface="Bahnschrift" panose="020B0502040204020203" pitchFamily="34" charset="0"/>
              </a:rPr>
              <a:t>study</a:t>
            </a:r>
            <a:r>
              <a:rPr lang="es-ES" sz="1200" dirty="0">
                <a:latin typeface="Bahnschrift" panose="020B0502040204020203" pitchFamily="34" charset="0"/>
              </a:rPr>
              <a:t>, </a:t>
            </a:r>
            <a:r>
              <a:rPr lang="es-ES" sz="1200" dirty="0" err="1">
                <a:latin typeface="Bahnschrift" panose="020B0502040204020203" pitchFamily="34" charset="0"/>
              </a:rPr>
              <a:t>Shahdadpuri’s</a:t>
            </a:r>
            <a:r>
              <a:rPr lang="es-ES" sz="1200" dirty="0">
                <a:latin typeface="Bahnschrift" panose="020B0502040204020203" pitchFamily="34" charset="0"/>
              </a:rPr>
              <a:t> </a:t>
            </a:r>
            <a:r>
              <a:rPr lang="es-ES" sz="1200" dirty="0" err="1">
                <a:latin typeface="Bahnschrift" panose="020B0502040204020203" pitchFamily="34" charset="0"/>
              </a:rPr>
              <a:t>main</a:t>
            </a:r>
            <a:r>
              <a:rPr lang="es-ES" sz="1200" dirty="0">
                <a:latin typeface="Bahnschrift" panose="020B0502040204020203" pitchFamily="34" charset="0"/>
              </a:rPr>
              <a:t> </a:t>
            </a:r>
            <a:r>
              <a:rPr lang="es-ES" sz="1200" dirty="0" err="1">
                <a:latin typeface="Bahnschrift" panose="020B0502040204020203" pitchFamily="34" charset="0"/>
              </a:rPr>
              <a:t>concerns</a:t>
            </a:r>
            <a:r>
              <a:rPr lang="es-ES" sz="1200" dirty="0">
                <a:latin typeface="Bahnschrift" panose="020B0502040204020203" pitchFamily="34" charset="0"/>
              </a:rPr>
              <a:t> </a:t>
            </a:r>
            <a:r>
              <a:rPr lang="es-ES" sz="1200" dirty="0" err="1">
                <a:latin typeface="Bahnschrift" panose="020B0502040204020203" pitchFamily="34" charset="0"/>
              </a:rPr>
              <a:t>about</a:t>
            </a:r>
            <a:r>
              <a:rPr lang="es-ES" sz="1200" dirty="0">
                <a:latin typeface="Bahnschrift" panose="020B0502040204020203" pitchFamily="34" charset="0"/>
              </a:rPr>
              <a:t> </a:t>
            </a:r>
            <a:r>
              <a:rPr lang="es-ES" sz="1200" dirty="0" err="1">
                <a:latin typeface="Bahnschrift" panose="020B0502040204020203" pitchFamily="34" charset="0"/>
              </a:rPr>
              <a:t>investing</a:t>
            </a:r>
            <a:r>
              <a:rPr lang="es-ES" sz="1200" dirty="0">
                <a:latin typeface="Bahnschrift" panose="020B0502040204020203" pitchFamily="34" charset="0"/>
              </a:rPr>
              <a:t> in Sula </a:t>
            </a:r>
            <a:r>
              <a:rPr lang="es-ES" sz="1200" dirty="0" err="1">
                <a:latin typeface="Bahnschrift" panose="020B0502040204020203" pitchFamily="34" charset="0"/>
              </a:rPr>
              <a:t>Vineyards</a:t>
            </a:r>
            <a:r>
              <a:rPr lang="es-ES" sz="1200" dirty="0">
                <a:latin typeface="Bahnschrift" panose="020B0502040204020203" pitchFamily="34" charset="0"/>
              </a:rPr>
              <a:t> </a:t>
            </a:r>
            <a:r>
              <a:rPr lang="es-ES" sz="1200" dirty="0" err="1">
                <a:latin typeface="Bahnschrift" panose="020B0502040204020203" pitchFamily="34" charset="0"/>
              </a:rPr>
              <a:t>were</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following</a:t>
            </a:r>
            <a:r>
              <a:rPr lang="es-ES" sz="1200" dirty="0">
                <a:latin typeface="Bahnschrift" panose="020B0502040204020203" pitchFamily="34" charset="0"/>
              </a:rPr>
              <a:t>:</a:t>
            </a:r>
          </a:p>
          <a:p>
            <a:endParaRPr lang="es-ES" sz="1200" dirty="0">
              <a:latin typeface="Bahnschrift" panose="020B0502040204020203" pitchFamily="34" charset="0"/>
            </a:endParaRPr>
          </a:p>
          <a:p>
            <a:pPr marL="171450" indent="-171450">
              <a:buFont typeface="Arial" panose="020B0604020202020204" pitchFamily="34" charset="0"/>
              <a:buChar char="•"/>
            </a:pPr>
            <a:r>
              <a:rPr lang="es-ES" sz="1200" dirty="0" err="1">
                <a:latin typeface="Bahnschrift" panose="020B0502040204020203" pitchFamily="34" charset="0"/>
              </a:rPr>
              <a:t>Potential</a:t>
            </a:r>
            <a:r>
              <a:rPr lang="es-ES" sz="1200" dirty="0">
                <a:latin typeface="Bahnschrift" panose="020B0502040204020203" pitchFamily="34" charset="0"/>
              </a:rPr>
              <a:t> </a:t>
            </a:r>
            <a:r>
              <a:rPr lang="es-ES" sz="1200" dirty="0" err="1">
                <a:latin typeface="Bahnschrift" panose="020B0502040204020203" pitchFamily="34" charset="0"/>
              </a:rPr>
              <a:t>disagreements</a:t>
            </a:r>
            <a:r>
              <a:rPr lang="es-ES" sz="1200" dirty="0">
                <a:latin typeface="Bahnschrift" panose="020B0502040204020203" pitchFamily="34" charset="0"/>
              </a:rPr>
              <a:t> and </a:t>
            </a:r>
            <a:r>
              <a:rPr lang="es-ES" sz="1200" dirty="0" err="1">
                <a:latin typeface="Bahnschrift" panose="020B0502040204020203" pitchFamily="34" charset="0"/>
              </a:rPr>
              <a:t>disengagement</a:t>
            </a:r>
            <a:r>
              <a:rPr lang="es-ES" sz="1200" dirty="0">
                <a:latin typeface="Bahnschrift" panose="020B0502040204020203" pitchFamily="34" charset="0"/>
              </a:rPr>
              <a:t> </a:t>
            </a:r>
            <a:r>
              <a:rPr lang="es-ES" sz="1200" dirty="0" err="1">
                <a:latin typeface="Bahnschrift" panose="020B0502040204020203" pitchFamily="34" charset="0"/>
              </a:rPr>
              <a:t>with</a:t>
            </a:r>
            <a:r>
              <a:rPr lang="es-ES" sz="1200" dirty="0">
                <a:latin typeface="Bahnschrift" panose="020B0502040204020203" pitchFamily="34" charset="0"/>
              </a:rPr>
              <a:t> </a:t>
            </a:r>
            <a:r>
              <a:rPr lang="es-ES" sz="1200" dirty="0" err="1">
                <a:latin typeface="Bahnschrift" panose="020B0502040204020203" pitchFamily="34" charset="0"/>
              </a:rPr>
              <a:t>other</a:t>
            </a:r>
            <a:r>
              <a:rPr lang="es-ES" sz="1200" dirty="0">
                <a:latin typeface="Bahnschrift" panose="020B0502040204020203" pitchFamily="34" charset="0"/>
              </a:rPr>
              <a:t> </a:t>
            </a:r>
            <a:r>
              <a:rPr lang="es-ES" sz="1200" dirty="0" err="1">
                <a:latin typeface="Bahnschrift" panose="020B0502040204020203" pitchFamily="34" charset="0"/>
              </a:rPr>
              <a:t>founders</a:t>
            </a:r>
            <a:r>
              <a:rPr lang="es-ES" sz="1200" dirty="0">
                <a:latin typeface="Bahnschrift" panose="020B0502040204020203" pitchFamily="34" charset="0"/>
              </a:rPr>
              <a:t>.</a:t>
            </a:r>
          </a:p>
          <a:p>
            <a:pPr marL="171450" indent="-171450">
              <a:buFont typeface="Arial" panose="020B0604020202020204" pitchFamily="34" charset="0"/>
              <a:buChar char="•"/>
            </a:pPr>
            <a:r>
              <a:rPr lang="es-ES" sz="1200" dirty="0" err="1">
                <a:latin typeface="Bahnschrift" panose="020B0502040204020203" pitchFamily="34" charset="0"/>
              </a:rPr>
              <a:t>Problems</a:t>
            </a:r>
            <a:r>
              <a:rPr lang="es-ES" sz="1200" dirty="0">
                <a:latin typeface="Bahnschrift" panose="020B0502040204020203" pitchFamily="34" charset="0"/>
              </a:rPr>
              <a:t> </a:t>
            </a:r>
            <a:r>
              <a:rPr lang="es-ES" sz="1200" dirty="0" err="1">
                <a:latin typeface="Bahnschrift" panose="020B0502040204020203" pitchFamily="34" charset="0"/>
              </a:rPr>
              <a:t>with</a:t>
            </a:r>
            <a:r>
              <a:rPr lang="es-ES" sz="1200" dirty="0">
                <a:latin typeface="Bahnschrift" panose="020B0502040204020203" pitchFamily="34" charset="0"/>
              </a:rPr>
              <a:t> </a:t>
            </a:r>
            <a:r>
              <a:rPr lang="es-ES" sz="1200" dirty="0" err="1">
                <a:latin typeface="Bahnschrift" panose="020B0502040204020203" pitchFamily="34" charset="0"/>
              </a:rPr>
              <a:t>production</a:t>
            </a:r>
            <a:r>
              <a:rPr lang="es-ES" sz="1200" dirty="0">
                <a:latin typeface="Bahnschrift" panose="020B0502040204020203" pitchFamily="34" charset="0"/>
              </a:rPr>
              <a:t>: </a:t>
            </a:r>
            <a:r>
              <a:rPr lang="es-ES" sz="1200" dirty="0" err="1">
                <a:latin typeface="Bahnschrift" panose="020B0502040204020203" pitchFamily="34" charset="0"/>
              </a:rPr>
              <a:t>pests</a:t>
            </a:r>
            <a:r>
              <a:rPr lang="es-ES" sz="1200" dirty="0">
                <a:latin typeface="Bahnschrift" panose="020B0502040204020203" pitchFamily="34" charset="0"/>
              </a:rPr>
              <a:t>, </a:t>
            </a:r>
            <a:r>
              <a:rPr lang="es-ES" sz="1200" dirty="0" err="1">
                <a:latin typeface="Bahnschrift" panose="020B0502040204020203" pitchFamily="34" charset="0"/>
              </a:rPr>
              <a:t>barreling</a:t>
            </a:r>
            <a:r>
              <a:rPr lang="es-ES" sz="1200" dirty="0">
                <a:latin typeface="Bahnschrift" panose="020B0502040204020203" pitchFamily="34" charset="0"/>
              </a:rPr>
              <a:t>, </a:t>
            </a:r>
            <a:r>
              <a:rPr lang="es-ES" sz="1200" dirty="0" err="1">
                <a:latin typeface="Bahnschrift" panose="020B0502040204020203" pitchFamily="34" charset="0"/>
              </a:rPr>
              <a:t>quality</a:t>
            </a:r>
            <a:r>
              <a:rPr lang="es-ES" sz="1200" dirty="0">
                <a:latin typeface="Bahnschrift" panose="020B0502040204020203" pitchFamily="34" charset="0"/>
              </a:rPr>
              <a:t> control </a:t>
            </a:r>
            <a:r>
              <a:rPr lang="es-ES" sz="1200" dirty="0" err="1">
                <a:latin typeface="Bahnschrift" panose="020B0502040204020203" pitchFamily="34" charset="0"/>
              </a:rPr>
              <a:t>among</a:t>
            </a:r>
            <a:r>
              <a:rPr lang="es-ES" sz="1200" dirty="0">
                <a:latin typeface="Bahnschrift" panose="020B0502040204020203" pitchFamily="34" charset="0"/>
              </a:rPr>
              <a:t> </a:t>
            </a:r>
            <a:r>
              <a:rPr lang="es-ES" sz="1200" dirty="0" err="1">
                <a:latin typeface="Bahnschrift" panose="020B0502040204020203" pitchFamily="34" charset="0"/>
              </a:rPr>
              <a:t>others</a:t>
            </a:r>
            <a:r>
              <a:rPr lang="es-ES" sz="1200" dirty="0">
                <a:latin typeface="Bahnschrift" panose="020B0502040204020203" pitchFamily="34" charset="0"/>
              </a:rPr>
              <a:t>.</a:t>
            </a:r>
          </a:p>
          <a:p>
            <a:pPr marL="171450" indent="-171450">
              <a:buFont typeface="Arial" panose="020B0604020202020204" pitchFamily="34" charset="0"/>
              <a:buChar char="•"/>
            </a:pPr>
            <a:r>
              <a:rPr lang="es-ES" sz="1200" dirty="0" err="1">
                <a:latin typeface="Bahnschrift" panose="020B0502040204020203" pitchFamily="34" charset="0"/>
              </a:rPr>
              <a:t>Threat</a:t>
            </a:r>
            <a:r>
              <a:rPr lang="es-ES" sz="1200" dirty="0">
                <a:latin typeface="Bahnschrift" panose="020B0502040204020203" pitchFamily="34" charset="0"/>
              </a:rPr>
              <a:t> </a:t>
            </a:r>
            <a:r>
              <a:rPr lang="es-ES" sz="1200" dirty="0" err="1">
                <a:latin typeface="Bahnschrift" panose="020B0502040204020203" pitchFamily="34" charset="0"/>
              </a:rPr>
              <a:t>of</a:t>
            </a:r>
            <a:r>
              <a:rPr lang="es-ES" sz="1200" dirty="0">
                <a:latin typeface="Bahnschrift" panose="020B0502040204020203" pitchFamily="34" charset="0"/>
              </a:rPr>
              <a:t> </a:t>
            </a:r>
            <a:r>
              <a:rPr lang="es-ES" sz="1200" dirty="0" err="1">
                <a:latin typeface="Bahnschrift" panose="020B0502040204020203" pitchFamily="34" charset="0"/>
              </a:rPr>
              <a:t>entrance</a:t>
            </a:r>
            <a:r>
              <a:rPr lang="es-ES" sz="1200" dirty="0">
                <a:latin typeface="Bahnschrift" panose="020B0502040204020203" pitchFamily="34" charset="0"/>
              </a:rPr>
              <a:t> </a:t>
            </a:r>
            <a:r>
              <a:rPr lang="es-ES" sz="1200" dirty="0" err="1">
                <a:latin typeface="Bahnschrift" panose="020B0502040204020203" pitchFamily="34" charset="0"/>
              </a:rPr>
              <a:t>of</a:t>
            </a:r>
            <a:r>
              <a:rPr lang="es-ES" sz="1200" dirty="0">
                <a:latin typeface="Bahnschrift" panose="020B0502040204020203" pitchFamily="34" charset="0"/>
              </a:rPr>
              <a:t> new </a:t>
            </a:r>
            <a:r>
              <a:rPr lang="es-ES" sz="1200" dirty="0" err="1">
                <a:latin typeface="Bahnschrift" panose="020B0502040204020203" pitchFamily="34" charset="0"/>
              </a:rPr>
              <a:t>competitors</a:t>
            </a:r>
            <a:r>
              <a:rPr lang="es-ES" sz="1200" dirty="0">
                <a:latin typeface="Bahnschrift" panose="020B0502040204020203" pitchFamily="34" charset="0"/>
              </a:rPr>
              <a:t>.</a:t>
            </a:r>
          </a:p>
          <a:p>
            <a:pPr marL="171450" indent="-171450">
              <a:buFont typeface="Arial" panose="020B0604020202020204" pitchFamily="34" charset="0"/>
              <a:buChar char="•"/>
            </a:pPr>
            <a:r>
              <a:rPr lang="es-ES" sz="1200" dirty="0" err="1">
                <a:latin typeface="Bahnschrift" panose="020B0502040204020203" pitchFamily="34" charset="0"/>
              </a:rPr>
              <a:t>Stagnation</a:t>
            </a:r>
            <a:r>
              <a:rPr lang="es-ES" sz="1200" dirty="0">
                <a:latin typeface="Bahnschrift" panose="020B0502040204020203" pitchFamily="34" charset="0"/>
              </a:rPr>
              <a:t> </a:t>
            </a:r>
            <a:r>
              <a:rPr lang="es-ES" sz="1200" dirty="0" err="1">
                <a:latin typeface="Bahnschrift" panose="020B0502040204020203" pitchFamily="34" charset="0"/>
              </a:rPr>
              <a:t>of</a:t>
            </a:r>
            <a:r>
              <a:rPr lang="es-ES" sz="1200" dirty="0">
                <a:latin typeface="Bahnschrift" panose="020B0502040204020203" pitchFamily="34" charset="0"/>
              </a:rPr>
              <a:t> </a:t>
            </a:r>
            <a:r>
              <a:rPr lang="es-ES" sz="1200" dirty="0" err="1">
                <a:latin typeface="Bahnschrift" panose="020B0502040204020203" pitchFamily="34" charset="0"/>
              </a:rPr>
              <a:t>consumer</a:t>
            </a:r>
            <a:r>
              <a:rPr lang="es-ES" sz="1200" dirty="0">
                <a:latin typeface="Bahnschrift" panose="020B0502040204020203" pitchFamily="34" charset="0"/>
              </a:rPr>
              <a:t> </a:t>
            </a:r>
            <a:r>
              <a:rPr lang="es-ES" sz="1200" dirty="0" err="1">
                <a:latin typeface="Bahnschrift" panose="020B0502040204020203" pitchFamily="34" charset="0"/>
              </a:rPr>
              <a:t>market</a:t>
            </a:r>
            <a:r>
              <a:rPr lang="es-ES" sz="1200" dirty="0">
                <a:latin typeface="Bahnschrift" panose="020B0502040204020203" pitchFamily="34" charset="0"/>
              </a:rPr>
              <a:t> </a:t>
            </a:r>
            <a:r>
              <a:rPr lang="es-ES" sz="1200" dirty="0" err="1">
                <a:latin typeface="Bahnschrift" panose="020B0502040204020203" pitchFamily="34" charset="0"/>
              </a:rPr>
              <a:t>for</a:t>
            </a:r>
            <a:r>
              <a:rPr lang="es-ES" sz="1200" dirty="0">
                <a:latin typeface="Bahnschrift" panose="020B0502040204020203" pitchFamily="34" charset="0"/>
              </a:rPr>
              <a:t> </a:t>
            </a:r>
            <a:r>
              <a:rPr lang="es-ES" sz="1200" dirty="0" err="1">
                <a:latin typeface="Bahnschrift" panose="020B0502040204020203" pitchFamily="34" charset="0"/>
              </a:rPr>
              <a:t>wine</a:t>
            </a:r>
            <a:r>
              <a:rPr lang="es-ES" sz="1200" dirty="0">
                <a:latin typeface="Bahnschrift" panose="020B0502040204020203" pitchFamily="34" charset="0"/>
              </a:rPr>
              <a:t>.</a:t>
            </a:r>
          </a:p>
          <a:p>
            <a:pPr marL="171450" indent="-171450">
              <a:buFont typeface="Arial" panose="020B0604020202020204" pitchFamily="34" charset="0"/>
              <a:buChar char="•"/>
            </a:pPr>
            <a:endParaRPr lang="es-ES" sz="1200" dirty="0">
              <a:latin typeface="Bahnschrift" panose="020B0502040204020203" pitchFamily="34" charset="0"/>
            </a:endParaRPr>
          </a:p>
          <a:p>
            <a:r>
              <a:rPr lang="es-ES" sz="1200" dirty="0" err="1">
                <a:latin typeface="Bahnschrift" panose="020B0502040204020203" pitchFamily="34" charset="0"/>
              </a:rPr>
              <a:t>Although</a:t>
            </a:r>
            <a:r>
              <a:rPr lang="es-ES" sz="1200" dirty="0">
                <a:latin typeface="Bahnschrift" panose="020B0502040204020203" pitchFamily="34" charset="0"/>
              </a:rPr>
              <a:t> </a:t>
            </a:r>
            <a:r>
              <a:rPr lang="es-ES" sz="1200" dirty="0" err="1">
                <a:latin typeface="Bahnschrift" panose="020B0502040204020203" pitchFamily="34" charset="0"/>
              </a:rPr>
              <a:t>these</a:t>
            </a:r>
            <a:r>
              <a:rPr lang="es-ES" sz="1200" dirty="0">
                <a:latin typeface="Bahnschrift" panose="020B0502040204020203" pitchFamily="34" charset="0"/>
              </a:rPr>
              <a:t> </a:t>
            </a:r>
            <a:r>
              <a:rPr lang="es-ES" sz="1200" dirty="0" err="1">
                <a:latin typeface="Bahnschrift" panose="020B0502040204020203" pitchFamily="34" charset="0"/>
              </a:rPr>
              <a:t>issues</a:t>
            </a:r>
            <a:r>
              <a:rPr lang="es-ES" sz="1200" dirty="0">
                <a:latin typeface="Bahnschrift" panose="020B0502040204020203" pitchFamily="34" charset="0"/>
              </a:rPr>
              <a:t> are quite </a:t>
            </a:r>
            <a:r>
              <a:rPr lang="es-ES" sz="1200" dirty="0" err="1">
                <a:latin typeface="Bahnschrift" panose="020B0502040204020203" pitchFamily="34" charset="0"/>
              </a:rPr>
              <a:t>difficult</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mitigate</a:t>
            </a:r>
            <a:r>
              <a:rPr lang="es-ES" sz="1200" dirty="0">
                <a:latin typeface="Bahnschrift" panose="020B0502040204020203" pitchFamily="34" charset="0"/>
              </a:rPr>
              <a:t>, GIA </a:t>
            </a:r>
            <a:r>
              <a:rPr lang="es-ES" sz="1200" dirty="0" err="1">
                <a:latin typeface="Bahnschrift" panose="020B0502040204020203" pitchFamily="34" charset="0"/>
              </a:rPr>
              <a:t>could</a:t>
            </a:r>
            <a:r>
              <a:rPr lang="es-ES" sz="1200" dirty="0">
                <a:latin typeface="Bahnschrift" panose="020B0502040204020203" pitchFamily="34" charset="0"/>
              </a:rPr>
              <a:t> </a:t>
            </a:r>
            <a:r>
              <a:rPr lang="es-ES" sz="1200" dirty="0" err="1">
                <a:latin typeface="Bahnschrift" panose="020B0502040204020203" pitchFamily="34" charset="0"/>
              </a:rPr>
              <a:t>protect</a:t>
            </a:r>
            <a:r>
              <a:rPr lang="es-ES" sz="1200" dirty="0">
                <a:latin typeface="Bahnschrift" panose="020B0502040204020203" pitchFamily="34" charset="0"/>
              </a:rPr>
              <a:t> </a:t>
            </a:r>
            <a:r>
              <a:rPr lang="es-ES" sz="1200" dirty="0" err="1">
                <a:latin typeface="Bahnschrift" panose="020B0502040204020203" pitchFamily="34" charset="0"/>
              </a:rPr>
              <a:t>its</a:t>
            </a:r>
            <a:r>
              <a:rPr lang="es-ES" sz="1200" dirty="0">
                <a:latin typeface="Bahnschrift" panose="020B0502040204020203" pitchFamily="34" charset="0"/>
              </a:rPr>
              <a:t> </a:t>
            </a:r>
            <a:r>
              <a:rPr lang="es-ES" sz="1200" dirty="0" err="1">
                <a:latin typeface="Bahnschrift" panose="020B0502040204020203" pitchFamily="34" charset="0"/>
              </a:rPr>
              <a:t>stake</a:t>
            </a:r>
            <a:r>
              <a:rPr lang="es-ES" sz="1200" dirty="0">
                <a:latin typeface="Bahnschrift" panose="020B0502040204020203" pitchFamily="34" charset="0"/>
              </a:rPr>
              <a:t> in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company</a:t>
            </a:r>
            <a:r>
              <a:rPr lang="es-ES" sz="1200" dirty="0">
                <a:latin typeface="Bahnschrift" panose="020B0502040204020203" pitchFamily="34" charset="0"/>
              </a:rPr>
              <a:t> </a:t>
            </a:r>
            <a:r>
              <a:rPr lang="es-ES" sz="1200" dirty="0" err="1">
                <a:latin typeface="Bahnschrift" panose="020B0502040204020203" pitchFamily="34" charset="0"/>
              </a:rPr>
              <a:t>by</a:t>
            </a:r>
            <a:r>
              <a:rPr lang="es-ES" sz="1200" dirty="0">
                <a:latin typeface="Bahnschrift" panose="020B0502040204020203" pitchFamily="34" charset="0"/>
              </a:rPr>
              <a:t> </a:t>
            </a:r>
            <a:r>
              <a:rPr lang="es-ES" sz="1200" dirty="0" err="1">
                <a:latin typeface="Bahnschrift" panose="020B0502040204020203" pitchFamily="34" charset="0"/>
              </a:rPr>
              <a:t>adding</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following</a:t>
            </a:r>
            <a:r>
              <a:rPr lang="es-ES" sz="1200" dirty="0">
                <a:latin typeface="Bahnschrift" panose="020B0502040204020203" pitchFamily="34" charset="0"/>
              </a:rPr>
              <a:t> </a:t>
            </a:r>
            <a:r>
              <a:rPr lang="es-ES" sz="1200" dirty="0" err="1">
                <a:latin typeface="Bahnschrift" panose="020B0502040204020203" pitchFamily="34" charset="0"/>
              </a:rPr>
              <a:t>clauses</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term</a:t>
            </a:r>
            <a:r>
              <a:rPr lang="es-ES" sz="1200" dirty="0">
                <a:latin typeface="Bahnschrift" panose="020B0502040204020203" pitchFamily="34" charset="0"/>
              </a:rPr>
              <a:t> </a:t>
            </a:r>
            <a:r>
              <a:rPr lang="es-ES" sz="1200" dirty="0" err="1">
                <a:latin typeface="Bahnschrift" panose="020B0502040204020203" pitchFamily="34" charset="0"/>
              </a:rPr>
              <a:t>sheet</a:t>
            </a:r>
            <a:r>
              <a:rPr lang="es-ES" sz="1200" dirty="0">
                <a:latin typeface="Bahnschrift" panose="020B0502040204020203" pitchFamily="34" charset="0"/>
              </a:rPr>
              <a:t>:</a:t>
            </a:r>
          </a:p>
          <a:p>
            <a:endParaRPr lang="es-ES" sz="1200" dirty="0">
              <a:latin typeface="Bahnschrift" panose="020B0502040204020203" pitchFamily="34" charset="0"/>
            </a:endParaRPr>
          </a:p>
          <a:p>
            <a:pPr marL="171450" indent="-171450">
              <a:buFont typeface="Arial" panose="020B0604020202020204" pitchFamily="34" charset="0"/>
              <a:buChar char="•"/>
            </a:pPr>
            <a:r>
              <a:rPr lang="es-ES" sz="1200" dirty="0" err="1">
                <a:latin typeface="Bahnschrift" panose="020B0502040204020203" pitchFamily="34" charset="0"/>
              </a:rPr>
              <a:t>Vesting</a:t>
            </a:r>
            <a:r>
              <a:rPr lang="es-ES" sz="1200" dirty="0">
                <a:latin typeface="Bahnschrift" panose="020B0502040204020203" pitchFamily="34" charset="0"/>
              </a:rPr>
              <a:t> </a:t>
            </a:r>
            <a:r>
              <a:rPr lang="es-ES" sz="1200" dirty="0" err="1">
                <a:latin typeface="Bahnschrift" panose="020B0502040204020203" pitchFamily="34" charset="0"/>
              </a:rPr>
              <a:t>clauses</a:t>
            </a:r>
            <a:r>
              <a:rPr lang="es-ES" sz="1200" dirty="0">
                <a:latin typeface="Bahnschrift" panose="020B0502040204020203" pitchFamily="34" charset="0"/>
              </a:rPr>
              <a:t> </a:t>
            </a:r>
            <a:r>
              <a:rPr lang="es-ES" sz="1200" dirty="0" err="1">
                <a:latin typeface="Bahnschrift" panose="020B0502040204020203" pitchFamily="34" charset="0"/>
              </a:rPr>
              <a:t>or</a:t>
            </a:r>
            <a:r>
              <a:rPr lang="es-ES" sz="1200" dirty="0">
                <a:latin typeface="Bahnschrift" panose="020B0502040204020203" pitchFamily="34" charset="0"/>
              </a:rPr>
              <a:t> </a:t>
            </a:r>
            <a:r>
              <a:rPr lang="es-ES" sz="1200" dirty="0" err="1">
                <a:latin typeface="Bahnschrift" panose="020B0502040204020203" pitchFamily="34" charset="0"/>
              </a:rPr>
              <a:t>cliff</a:t>
            </a:r>
            <a:r>
              <a:rPr lang="es-ES" sz="1200" dirty="0">
                <a:latin typeface="Bahnschrift" panose="020B0502040204020203" pitchFamily="34" charset="0"/>
              </a:rPr>
              <a:t> </a:t>
            </a:r>
            <a:r>
              <a:rPr lang="es-ES" sz="1200" dirty="0" err="1">
                <a:latin typeface="Bahnschrift" panose="020B0502040204020203" pitchFamily="34" charset="0"/>
              </a:rPr>
              <a:t>periods</a:t>
            </a:r>
            <a:r>
              <a:rPr lang="es-ES" sz="1200" dirty="0">
                <a:latin typeface="Bahnschrift" panose="020B0502040204020203" pitchFamily="34" charset="0"/>
              </a:rPr>
              <a:t> </a:t>
            </a:r>
            <a:r>
              <a:rPr lang="es-ES" sz="1200" dirty="0" err="1">
                <a:latin typeface="Bahnschrift" panose="020B0502040204020203" pitchFamily="34" charset="0"/>
              </a:rPr>
              <a:t>for</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other</a:t>
            </a:r>
            <a:r>
              <a:rPr lang="es-ES" sz="1200" dirty="0">
                <a:latin typeface="Bahnschrift" panose="020B0502040204020203" pitchFamily="34" charset="0"/>
              </a:rPr>
              <a:t> </a:t>
            </a:r>
            <a:r>
              <a:rPr lang="es-ES" sz="1200" dirty="0" err="1">
                <a:latin typeface="Bahnschrift" panose="020B0502040204020203" pitchFamily="34" charset="0"/>
              </a:rPr>
              <a:t>founding</a:t>
            </a:r>
            <a:r>
              <a:rPr lang="es-ES" sz="1200" dirty="0">
                <a:latin typeface="Bahnschrift" panose="020B0502040204020203" pitchFamily="34" charset="0"/>
              </a:rPr>
              <a:t> </a:t>
            </a:r>
            <a:r>
              <a:rPr lang="es-ES" sz="1200" dirty="0" err="1">
                <a:latin typeface="Bahnschrift" panose="020B0502040204020203" pitchFamily="34" charset="0"/>
              </a:rPr>
              <a:t>members</a:t>
            </a:r>
            <a:r>
              <a:rPr lang="es-ES" sz="1200" dirty="0">
                <a:latin typeface="Bahnschrift" panose="020B0502040204020203" pitchFamily="34" charset="0"/>
              </a:rPr>
              <a:t>.</a:t>
            </a:r>
          </a:p>
          <a:p>
            <a:pPr marL="171450" indent="-171450">
              <a:buFont typeface="Arial" panose="020B0604020202020204" pitchFamily="34" charset="0"/>
              <a:buChar char="•"/>
            </a:pPr>
            <a:r>
              <a:rPr lang="es-ES" sz="1200" dirty="0" err="1">
                <a:latin typeface="Bahnschrift" panose="020B0502040204020203" pitchFamily="34" charset="0"/>
              </a:rPr>
              <a:t>Balanced</a:t>
            </a:r>
            <a:r>
              <a:rPr lang="es-ES" sz="1200" dirty="0">
                <a:latin typeface="Bahnschrift" panose="020B0502040204020203" pitchFamily="34" charset="0"/>
              </a:rPr>
              <a:t> </a:t>
            </a:r>
            <a:r>
              <a:rPr lang="es-ES" sz="1200" dirty="0" err="1">
                <a:latin typeface="Bahnschrift" panose="020B0502040204020203" pitchFamily="34" charset="0"/>
              </a:rPr>
              <a:t>board</a:t>
            </a:r>
            <a:r>
              <a:rPr lang="es-ES" sz="1200" dirty="0">
                <a:latin typeface="Bahnschrift" panose="020B0502040204020203" pitchFamily="34" charset="0"/>
              </a:rPr>
              <a:t> </a:t>
            </a:r>
            <a:r>
              <a:rPr lang="es-ES" sz="1200" dirty="0" err="1">
                <a:latin typeface="Bahnschrift" panose="020B0502040204020203" pitchFamily="34" charset="0"/>
              </a:rPr>
              <a:t>members</a:t>
            </a:r>
            <a:r>
              <a:rPr lang="es-ES" sz="1200" dirty="0">
                <a:latin typeface="Bahnschrift" panose="020B0502040204020203" pitchFamily="34" charset="0"/>
              </a:rPr>
              <a:t> </a:t>
            </a:r>
            <a:r>
              <a:rPr lang="es-ES" sz="1200" dirty="0" err="1">
                <a:latin typeface="Bahnschrift" panose="020B0502040204020203" pitchFamily="34" charset="0"/>
              </a:rPr>
              <a:t>with</a:t>
            </a:r>
            <a:r>
              <a:rPr lang="es-ES" sz="1200" dirty="0">
                <a:latin typeface="Bahnschrift" panose="020B0502040204020203" pitchFamily="34" charset="0"/>
              </a:rPr>
              <a:t> </a:t>
            </a:r>
            <a:r>
              <a:rPr lang="es-ES" sz="1200" dirty="0" err="1">
                <a:latin typeface="Bahnschrift" panose="020B0502040204020203" pitchFamily="34" charset="0"/>
              </a:rPr>
              <a:t>voting</a:t>
            </a:r>
            <a:r>
              <a:rPr lang="es-ES" sz="1200" dirty="0">
                <a:latin typeface="Bahnschrift" panose="020B0502040204020203" pitchFamily="34" charset="0"/>
              </a:rPr>
              <a:t> </a:t>
            </a:r>
            <a:r>
              <a:rPr lang="es-ES" sz="1200" dirty="0" err="1">
                <a:latin typeface="Bahnschrift" panose="020B0502040204020203" pitchFamily="34" charset="0"/>
              </a:rPr>
              <a:t>rights</a:t>
            </a:r>
            <a:r>
              <a:rPr lang="es-ES" sz="1200" dirty="0">
                <a:latin typeface="Bahnschrift" panose="020B0502040204020203" pitchFamily="34" charset="0"/>
              </a:rPr>
              <a:t> </a:t>
            </a:r>
            <a:r>
              <a:rPr lang="es-ES" sz="1200" dirty="0" err="1">
                <a:latin typeface="Bahnschrift" panose="020B0502040204020203" pitchFamily="34" charset="0"/>
              </a:rPr>
              <a:t>for</a:t>
            </a:r>
            <a:r>
              <a:rPr lang="es-ES" sz="1200" dirty="0">
                <a:latin typeface="Bahnschrift" panose="020B0502040204020203" pitchFamily="34" charset="0"/>
              </a:rPr>
              <a:t> </a:t>
            </a:r>
            <a:r>
              <a:rPr lang="es-ES" sz="1200" dirty="0" err="1">
                <a:latin typeface="Bahnschrift" panose="020B0502040204020203" pitchFamily="34" charset="0"/>
              </a:rPr>
              <a:t>major</a:t>
            </a:r>
            <a:r>
              <a:rPr lang="es-ES" sz="1200" dirty="0">
                <a:latin typeface="Bahnschrift" panose="020B0502040204020203" pitchFamily="34" charset="0"/>
              </a:rPr>
              <a:t> </a:t>
            </a:r>
            <a:r>
              <a:rPr lang="es-ES" sz="1200" dirty="0" err="1">
                <a:latin typeface="Bahnschrift" panose="020B0502040204020203" pitchFamily="34" charset="0"/>
              </a:rPr>
              <a:t>decisions</a:t>
            </a:r>
            <a:r>
              <a:rPr lang="es-ES" sz="1200" dirty="0">
                <a:latin typeface="Bahnschrift" panose="020B0502040204020203" pitchFamily="34" charset="0"/>
              </a:rPr>
              <a:t>.</a:t>
            </a:r>
          </a:p>
          <a:p>
            <a:pPr marL="171450" indent="-171450">
              <a:buFont typeface="Arial" panose="020B0604020202020204" pitchFamily="34" charset="0"/>
              <a:buChar char="•"/>
            </a:pPr>
            <a:r>
              <a:rPr lang="es-ES" sz="1200" dirty="0" err="1">
                <a:latin typeface="Bahnschrift" panose="020B0502040204020203" pitchFamily="34" charset="0"/>
              </a:rPr>
              <a:t>Thorough</a:t>
            </a:r>
            <a:r>
              <a:rPr lang="es-ES" sz="1200" dirty="0">
                <a:latin typeface="Bahnschrift" panose="020B0502040204020203" pitchFamily="34" charset="0"/>
              </a:rPr>
              <a:t> </a:t>
            </a:r>
            <a:r>
              <a:rPr lang="es-ES" sz="1200" dirty="0" err="1">
                <a:latin typeface="Bahnschrift" panose="020B0502040204020203" pitchFamily="34" charset="0"/>
              </a:rPr>
              <a:t>due</a:t>
            </a:r>
            <a:r>
              <a:rPr lang="es-ES" sz="1200" dirty="0">
                <a:latin typeface="Bahnschrift" panose="020B0502040204020203" pitchFamily="34" charset="0"/>
              </a:rPr>
              <a:t> </a:t>
            </a:r>
            <a:r>
              <a:rPr lang="es-ES" sz="1200" dirty="0" err="1">
                <a:latin typeface="Bahnschrift" panose="020B0502040204020203" pitchFamily="34" charset="0"/>
              </a:rPr>
              <a:t>diligence</a:t>
            </a:r>
            <a:r>
              <a:rPr lang="es-ES" sz="1200" dirty="0">
                <a:latin typeface="Bahnschrift" panose="020B0502040204020203" pitchFamily="34" charset="0"/>
              </a:rPr>
              <a:t> </a:t>
            </a:r>
            <a:r>
              <a:rPr lang="es-ES" sz="1200" dirty="0" err="1">
                <a:latin typeface="Bahnschrift" panose="020B0502040204020203" pitchFamily="34" charset="0"/>
              </a:rPr>
              <a:t>of</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company’s</a:t>
            </a:r>
            <a:r>
              <a:rPr lang="es-ES" sz="1200" dirty="0">
                <a:latin typeface="Bahnschrift" panose="020B0502040204020203" pitchFamily="34" charset="0"/>
              </a:rPr>
              <a:t> </a:t>
            </a:r>
            <a:r>
              <a:rPr lang="es-ES" sz="1200" dirty="0" err="1">
                <a:latin typeface="Bahnschrift" panose="020B0502040204020203" pitchFamily="34" charset="0"/>
              </a:rPr>
              <a:t>operations</a:t>
            </a:r>
            <a:r>
              <a:rPr lang="es-ES" sz="1200" dirty="0">
                <a:latin typeface="Bahnschrift" panose="020B0502040204020203" pitchFamily="34" charset="0"/>
              </a:rPr>
              <a:t> </a:t>
            </a:r>
            <a:r>
              <a:rPr lang="es-ES" sz="1200" dirty="0" err="1">
                <a:latin typeface="Bahnschrift" panose="020B0502040204020203" pitchFamily="34" charset="0"/>
              </a:rPr>
              <a:t>before</a:t>
            </a:r>
            <a:r>
              <a:rPr lang="es-ES" sz="1200" dirty="0">
                <a:latin typeface="Bahnschrift" panose="020B0502040204020203" pitchFamily="34" charset="0"/>
              </a:rPr>
              <a:t> </a:t>
            </a:r>
            <a:r>
              <a:rPr lang="es-ES" sz="1200" dirty="0" err="1">
                <a:latin typeface="Bahnschrift" panose="020B0502040204020203" pitchFamily="34" charset="0"/>
              </a:rPr>
              <a:t>investing</a:t>
            </a:r>
            <a:r>
              <a:rPr lang="es-ES" sz="1200" dirty="0">
                <a:latin typeface="Bahnschrift" panose="020B0502040204020203" pitchFamily="34" charset="0"/>
              </a:rPr>
              <a:t>. </a:t>
            </a:r>
          </a:p>
          <a:p>
            <a:pPr marL="171450" indent="-171450">
              <a:buFont typeface="Arial" panose="020B0604020202020204" pitchFamily="34" charset="0"/>
              <a:buChar char="•"/>
            </a:pPr>
            <a:r>
              <a:rPr lang="es-ES" sz="1200" dirty="0" err="1">
                <a:latin typeface="Bahnschrift" panose="020B0502040204020203" pitchFamily="34" charset="0"/>
              </a:rPr>
              <a:t>Information</a:t>
            </a:r>
            <a:r>
              <a:rPr lang="es-ES" sz="1200" dirty="0">
                <a:latin typeface="Bahnschrift" panose="020B0502040204020203" pitchFamily="34" charset="0"/>
              </a:rPr>
              <a:t> </a:t>
            </a:r>
            <a:r>
              <a:rPr lang="es-ES" sz="1200" dirty="0" err="1">
                <a:latin typeface="Bahnschrift" panose="020B0502040204020203" pitchFamily="34" charset="0"/>
              </a:rPr>
              <a:t>rights</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have</a:t>
            </a:r>
            <a:r>
              <a:rPr lang="es-ES" sz="1200" dirty="0">
                <a:latin typeface="Bahnschrift" panose="020B0502040204020203" pitchFamily="34" charset="0"/>
              </a:rPr>
              <a:t> </a:t>
            </a:r>
            <a:r>
              <a:rPr lang="es-ES" sz="1200" dirty="0" err="1">
                <a:latin typeface="Bahnschrift" panose="020B0502040204020203" pitchFamily="34" charset="0"/>
              </a:rPr>
              <a:t>access</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metrics</a:t>
            </a:r>
            <a:r>
              <a:rPr lang="es-ES" sz="1200" dirty="0">
                <a:latin typeface="Bahnschrift" panose="020B0502040204020203" pitchFamily="34" charset="0"/>
              </a:rPr>
              <a:t> and </a:t>
            </a:r>
            <a:r>
              <a:rPr lang="es-ES" sz="1200" dirty="0" err="1">
                <a:latin typeface="Bahnschrift" panose="020B0502040204020203" pitchFamily="34" charset="0"/>
              </a:rPr>
              <a:t>KPIs</a:t>
            </a:r>
            <a:r>
              <a:rPr lang="es-ES" sz="1200" dirty="0">
                <a:latin typeface="Bahnschrift" panose="020B0502040204020203" pitchFamily="34" charset="0"/>
              </a:rPr>
              <a:t> as </a:t>
            </a:r>
            <a:r>
              <a:rPr lang="es-ES" sz="1200" dirty="0" err="1">
                <a:latin typeface="Bahnschrift" panose="020B0502040204020203" pitchFamily="34" charset="0"/>
              </a:rPr>
              <a:t>well</a:t>
            </a:r>
            <a:r>
              <a:rPr lang="es-ES" sz="1200" dirty="0">
                <a:latin typeface="Bahnschrift" panose="020B0502040204020203" pitchFamily="34" charset="0"/>
              </a:rPr>
              <a:t> as </a:t>
            </a:r>
            <a:r>
              <a:rPr lang="es-ES" sz="1200" dirty="0" err="1">
                <a:latin typeface="Bahnschrift" panose="020B0502040204020203" pitchFamily="34" charset="0"/>
              </a:rPr>
              <a:t>operations</a:t>
            </a:r>
            <a:r>
              <a:rPr lang="es-ES" sz="1200" dirty="0">
                <a:latin typeface="Bahnschrift" panose="020B0502040204020203" pitchFamily="34" charset="0"/>
              </a:rPr>
              <a:t>.</a:t>
            </a:r>
          </a:p>
          <a:p>
            <a:pPr marL="171450" indent="-171450">
              <a:buFont typeface="Arial" panose="020B0604020202020204" pitchFamily="34" charset="0"/>
              <a:buChar char="•"/>
            </a:pPr>
            <a:r>
              <a:rPr lang="es-ES" sz="1200" dirty="0" err="1">
                <a:latin typeface="Bahnschrift" panose="020B0502040204020203" pitchFamily="34" charset="0"/>
              </a:rPr>
              <a:t>Protective</a:t>
            </a:r>
            <a:r>
              <a:rPr lang="es-ES" sz="1200" dirty="0">
                <a:latin typeface="Bahnschrift" panose="020B0502040204020203" pitchFamily="34" charset="0"/>
              </a:rPr>
              <a:t> </a:t>
            </a:r>
            <a:r>
              <a:rPr lang="es-ES" sz="1200" dirty="0" err="1">
                <a:latin typeface="Bahnschrift" panose="020B0502040204020203" pitchFamily="34" charset="0"/>
              </a:rPr>
              <a:t>clauses</a:t>
            </a:r>
            <a:r>
              <a:rPr lang="es-ES" sz="1200" dirty="0">
                <a:latin typeface="Bahnschrift" panose="020B0502040204020203" pitchFamily="34" charset="0"/>
              </a:rPr>
              <a:t> </a:t>
            </a:r>
            <a:r>
              <a:rPr lang="es-ES" sz="1200" dirty="0" err="1">
                <a:latin typeface="Bahnschrift" panose="020B0502040204020203" pitchFamily="34" charset="0"/>
              </a:rPr>
              <a:t>that</a:t>
            </a:r>
            <a:r>
              <a:rPr lang="es-ES" sz="1200" dirty="0">
                <a:latin typeface="Bahnschrift" panose="020B0502040204020203" pitchFamily="34" charset="0"/>
              </a:rPr>
              <a:t> </a:t>
            </a:r>
            <a:r>
              <a:rPr lang="es-ES" sz="1200" dirty="0" err="1">
                <a:latin typeface="Bahnschrift" panose="020B0502040204020203" pitchFamily="34" charset="0"/>
              </a:rPr>
              <a:t>require</a:t>
            </a:r>
            <a:r>
              <a:rPr lang="es-ES" sz="1200" dirty="0">
                <a:latin typeface="Bahnschrift" panose="020B0502040204020203" pitchFamily="34" charset="0"/>
              </a:rPr>
              <a:t> </a:t>
            </a:r>
            <a:r>
              <a:rPr lang="es-ES" sz="1200" dirty="0" err="1">
                <a:latin typeface="Bahnschrift" panose="020B0502040204020203" pitchFamily="34" charset="0"/>
              </a:rPr>
              <a:t>approval</a:t>
            </a:r>
            <a:r>
              <a:rPr lang="es-ES" sz="1200" dirty="0">
                <a:latin typeface="Bahnschrift" panose="020B0502040204020203" pitchFamily="34" charset="0"/>
              </a:rPr>
              <a:t> </a:t>
            </a:r>
            <a:r>
              <a:rPr lang="es-ES" sz="1200" dirty="0" err="1">
                <a:latin typeface="Bahnschrift" panose="020B0502040204020203" pitchFamily="34" charset="0"/>
              </a:rPr>
              <a:t>for</a:t>
            </a:r>
            <a:r>
              <a:rPr lang="es-ES" sz="1200" dirty="0">
                <a:latin typeface="Bahnschrift" panose="020B0502040204020203" pitchFamily="34" charset="0"/>
              </a:rPr>
              <a:t> </a:t>
            </a:r>
            <a:r>
              <a:rPr lang="es-ES" sz="1200" dirty="0" err="1">
                <a:latin typeface="Bahnschrift" panose="020B0502040204020203" pitchFamily="34" charset="0"/>
              </a:rPr>
              <a:t>major</a:t>
            </a:r>
            <a:r>
              <a:rPr lang="es-ES" sz="1200" dirty="0">
                <a:latin typeface="Bahnschrift" panose="020B0502040204020203" pitchFamily="34" charset="0"/>
              </a:rPr>
              <a:t> </a:t>
            </a:r>
            <a:r>
              <a:rPr lang="es-ES" sz="1200" dirty="0" err="1">
                <a:latin typeface="Bahnschrift" panose="020B0502040204020203" pitchFamily="34" charset="0"/>
              </a:rPr>
              <a:t>decisions</a:t>
            </a:r>
            <a:r>
              <a:rPr lang="es-ES" sz="1200" dirty="0">
                <a:latin typeface="Bahnschrift" panose="020B0502040204020203" pitchFamily="34" charset="0"/>
              </a:rPr>
              <a:t>.</a:t>
            </a:r>
          </a:p>
        </p:txBody>
      </p:sp>
    </p:spTree>
    <p:extLst>
      <p:ext uri="{BB962C8B-B14F-4D97-AF65-F5344CB8AC3E}">
        <p14:creationId xmlns:p14="http://schemas.microsoft.com/office/powerpoint/2010/main" val="3355444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E433F1-F95C-C2BE-10E8-3D9452ADEFA0}"/>
              </a:ext>
            </a:extLst>
          </p:cNvPr>
          <p:cNvSpPr/>
          <p:nvPr/>
        </p:nvSpPr>
        <p:spPr>
          <a:xfrm rot="2835731">
            <a:off x="-893072" y="4276072"/>
            <a:ext cx="3280630" cy="3783900"/>
          </a:xfrm>
          <a:prstGeom prst="rect">
            <a:avLst/>
          </a:prstGeom>
          <a:gradFill flip="none" rotWithShape="1">
            <a:gsLst>
              <a:gs pos="0">
                <a:srgbClr val="31BCA5">
                  <a:tint val="66000"/>
                  <a:satMod val="160000"/>
                </a:srgbClr>
              </a:gs>
              <a:gs pos="50000">
                <a:srgbClr val="31BCA5">
                  <a:tint val="44500"/>
                  <a:satMod val="160000"/>
                </a:srgbClr>
              </a:gs>
              <a:gs pos="100000">
                <a:srgbClr val="31BCA5">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2" descr="Imperial College Business School - MBA programs">
            <a:extLst>
              <a:ext uri="{FF2B5EF4-FFF2-40B4-BE49-F238E27FC236}">
                <a16:creationId xmlns:a16="http://schemas.microsoft.com/office/drawing/2014/main" id="{76126947-8081-3C9B-01F0-1822F5A041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72" y="375128"/>
            <a:ext cx="1369944" cy="5545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FDF04E-7F0A-2E48-0658-BEC3242E128A}"/>
              </a:ext>
            </a:extLst>
          </p:cNvPr>
          <p:cNvSpPr txBox="1"/>
          <p:nvPr/>
        </p:nvSpPr>
        <p:spPr>
          <a:xfrm>
            <a:off x="1842716" y="468044"/>
            <a:ext cx="6977268" cy="461665"/>
          </a:xfrm>
          <a:prstGeom prst="rect">
            <a:avLst/>
          </a:prstGeom>
          <a:noFill/>
        </p:spPr>
        <p:txBody>
          <a:bodyPr wrap="square">
            <a:spAutoFit/>
          </a:bodyPr>
          <a:lstStyle/>
          <a:p>
            <a:r>
              <a:rPr lang="en-US" sz="1200" dirty="0">
                <a:latin typeface="Bahnschrift" panose="020B0502040204020203" pitchFamily="34" charset="0"/>
              </a:rPr>
              <a:t>What role should GIA play in Sula post-investment? How do you propose GIA scale the business? What constraints are currently limiting Sula’s growth?</a:t>
            </a:r>
          </a:p>
        </p:txBody>
      </p:sp>
      <p:sp>
        <p:nvSpPr>
          <p:cNvPr id="8" name="TextBox 7">
            <a:extLst>
              <a:ext uri="{FF2B5EF4-FFF2-40B4-BE49-F238E27FC236}">
                <a16:creationId xmlns:a16="http://schemas.microsoft.com/office/drawing/2014/main" id="{C7326D7F-521A-5648-F541-519161C4361A}"/>
              </a:ext>
            </a:extLst>
          </p:cNvPr>
          <p:cNvSpPr txBox="1"/>
          <p:nvPr/>
        </p:nvSpPr>
        <p:spPr>
          <a:xfrm>
            <a:off x="252549" y="1175657"/>
            <a:ext cx="11338560" cy="1384995"/>
          </a:xfrm>
          <a:prstGeom prst="rect">
            <a:avLst/>
          </a:prstGeom>
          <a:noFill/>
        </p:spPr>
        <p:txBody>
          <a:bodyPr wrap="square" rtlCol="0">
            <a:spAutoFit/>
          </a:bodyPr>
          <a:lstStyle/>
          <a:p>
            <a:r>
              <a:rPr lang="es-ES" sz="1200" dirty="0" err="1">
                <a:latin typeface="Bahnschrift" panose="020B0502040204020203" pitchFamily="34" charset="0"/>
              </a:rPr>
              <a:t>Given</a:t>
            </a:r>
            <a:r>
              <a:rPr lang="es-ES" sz="1200" dirty="0">
                <a:latin typeface="Bahnschrift" panose="020B0502040204020203" pitchFamily="34" charset="0"/>
              </a:rPr>
              <a:t> </a:t>
            </a:r>
            <a:r>
              <a:rPr lang="es-ES" sz="1200" dirty="0" err="1">
                <a:latin typeface="Bahnschrift" panose="020B0502040204020203" pitchFamily="34" charset="0"/>
              </a:rPr>
              <a:t>that</a:t>
            </a:r>
            <a:r>
              <a:rPr lang="es-ES" sz="1200" dirty="0">
                <a:latin typeface="Bahnschrift" panose="020B0502040204020203" pitchFamily="34" charset="0"/>
              </a:rPr>
              <a:t> Sula </a:t>
            </a:r>
            <a:r>
              <a:rPr lang="es-ES" sz="1200" dirty="0" err="1">
                <a:latin typeface="Bahnschrift" panose="020B0502040204020203" pitchFamily="34" charset="0"/>
              </a:rPr>
              <a:t>Vineyards</a:t>
            </a:r>
            <a:r>
              <a:rPr lang="es-ES" sz="1200" dirty="0">
                <a:latin typeface="Bahnschrift" panose="020B0502040204020203" pitchFamily="34" charset="0"/>
              </a:rPr>
              <a:t> has </a:t>
            </a:r>
            <a:r>
              <a:rPr lang="es-ES" sz="1200" dirty="0" err="1">
                <a:latin typeface="Bahnschrift" panose="020B0502040204020203" pitchFamily="34" charset="0"/>
              </a:rPr>
              <a:t>potential</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become</a:t>
            </a:r>
            <a:r>
              <a:rPr lang="es-ES" sz="1200" dirty="0">
                <a:latin typeface="Bahnschrift" panose="020B0502040204020203" pitchFamily="34" charset="0"/>
              </a:rPr>
              <a:t> </a:t>
            </a:r>
            <a:r>
              <a:rPr lang="es-ES" sz="1200" dirty="0" err="1">
                <a:latin typeface="Bahnschrift" panose="020B0502040204020203" pitchFamily="34" charset="0"/>
              </a:rPr>
              <a:t>one</a:t>
            </a:r>
            <a:r>
              <a:rPr lang="es-ES" sz="1200" dirty="0">
                <a:latin typeface="Bahnschrift" panose="020B0502040204020203" pitchFamily="34" charset="0"/>
              </a:rPr>
              <a:t> </a:t>
            </a:r>
            <a:r>
              <a:rPr lang="es-ES" sz="1200" dirty="0" err="1">
                <a:latin typeface="Bahnschrift" panose="020B0502040204020203" pitchFamily="34" charset="0"/>
              </a:rPr>
              <a:t>of</a:t>
            </a:r>
            <a:r>
              <a:rPr lang="es-ES" sz="1200" dirty="0">
                <a:latin typeface="Bahnschrift" panose="020B0502040204020203" pitchFamily="34" charset="0"/>
              </a:rPr>
              <a:t> </a:t>
            </a:r>
            <a:r>
              <a:rPr lang="es-ES" sz="1200" dirty="0" err="1">
                <a:latin typeface="Bahnschrift" panose="020B0502040204020203" pitchFamily="34" charset="0"/>
              </a:rPr>
              <a:t>India’s</a:t>
            </a:r>
            <a:r>
              <a:rPr lang="es-ES" sz="1200" dirty="0">
                <a:latin typeface="Bahnschrift" panose="020B0502040204020203" pitchFamily="34" charset="0"/>
              </a:rPr>
              <a:t> </a:t>
            </a:r>
            <a:r>
              <a:rPr lang="es-ES" sz="1200" dirty="0" err="1">
                <a:latin typeface="Bahnschrift" panose="020B0502040204020203" pitchFamily="34" charset="0"/>
              </a:rPr>
              <a:t>most</a:t>
            </a:r>
            <a:r>
              <a:rPr lang="es-ES" sz="1200" dirty="0">
                <a:latin typeface="Bahnschrift" panose="020B0502040204020203" pitchFamily="34" charset="0"/>
              </a:rPr>
              <a:t> </a:t>
            </a:r>
            <a:r>
              <a:rPr lang="es-ES" sz="1200" dirty="0" err="1">
                <a:latin typeface="Bahnschrift" panose="020B0502040204020203" pitchFamily="34" charset="0"/>
              </a:rPr>
              <a:t>prominent</a:t>
            </a:r>
            <a:r>
              <a:rPr lang="es-ES" sz="1200" dirty="0">
                <a:latin typeface="Bahnschrift" panose="020B0502040204020203" pitchFamily="34" charset="0"/>
              </a:rPr>
              <a:t> </a:t>
            </a:r>
            <a:r>
              <a:rPr lang="es-ES" sz="1200" dirty="0" err="1">
                <a:latin typeface="Bahnschrift" panose="020B0502040204020203" pitchFamily="34" charset="0"/>
              </a:rPr>
              <a:t>wineries</a:t>
            </a:r>
            <a:r>
              <a:rPr lang="es-ES" sz="1200" dirty="0">
                <a:latin typeface="Bahnschrift" panose="020B0502040204020203" pitchFamily="34" charset="0"/>
              </a:rPr>
              <a:t>, GIA </a:t>
            </a:r>
            <a:r>
              <a:rPr lang="es-ES" sz="1200" dirty="0" err="1">
                <a:latin typeface="Bahnschrift" panose="020B0502040204020203" pitchFamily="34" charset="0"/>
              </a:rPr>
              <a:t>should</a:t>
            </a:r>
            <a:r>
              <a:rPr lang="es-ES" sz="1200" dirty="0">
                <a:latin typeface="Bahnschrift" panose="020B0502040204020203" pitchFamily="34" charset="0"/>
              </a:rPr>
              <a:t> </a:t>
            </a:r>
            <a:r>
              <a:rPr lang="es-ES" sz="1200" dirty="0" err="1">
                <a:latin typeface="Bahnschrift" panose="020B0502040204020203" pitchFamily="34" charset="0"/>
              </a:rPr>
              <a:t>develop</a:t>
            </a:r>
            <a:r>
              <a:rPr lang="es-ES" sz="1200" dirty="0">
                <a:latin typeface="Bahnschrift" panose="020B0502040204020203" pitchFamily="34" charset="0"/>
              </a:rPr>
              <a:t> a </a:t>
            </a:r>
            <a:r>
              <a:rPr lang="es-ES" sz="1200" dirty="0" err="1">
                <a:latin typeface="Bahnschrift" panose="020B0502040204020203" pitchFamily="34" charset="0"/>
              </a:rPr>
              <a:t>long-term</a:t>
            </a:r>
            <a:r>
              <a:rPr lang="es-ES" sz="1200" dirty="0">
                <a:latin typeface="Bahnschrift" panose="020B0502040204020203" pitchFamily="34" charset="0"/>
              </a:rPr>
              <a:t> </a:t>
            </a:r>
            <a:r>
              <a:rPr lang="es-ES" sz="1200" dirty="0" err="1">
                <a:latin typeface="Bahnschrift" panose="020B0502040204020203" pitchFamily="34" charset="0"/>
              </a:rPr>
              <a:t>strategy</a:t>
            </a:r>
            <a:r>
              <a:rPr lang="es-ES" sz="1200" dirty="0">
                <a:latin typeface="Bahnschrift" panose="020B0502040204020203" pitchFamily="34" charset="0"/>
              </a:rPr>
              <a:t> </a:t>
            </a:r>
            <a:r>
              <a:rPr lang="es-ES" sz="1200" dirty="0" err="1">
                <a:latin typeface="Bahnschrift" panose="020B0502040204020203" pitchFamily="34" charset="0"/>
              </a:rPr>
              <a:t>for</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investment</a:t>
            </a:r>
            <a:r>
              <a:rPr lang="es-ES" sz="1200" dirty="0">
                <a:latin typeface="Bahnschrift" panose="020B0502040204020203" pitchFamily="34" charset="0"/>
              </a:rPr>
              <a:t>. In </a:t>
            </a:r>
            <a:r>
              <a:rPr lang="es-ES" sz="1200" dirty="0" err="1">
                <a:latin typeface="Bahnschrift" panose="020B0502040204020203" pitchFamily="34" charset="0"/>
              </a:rPr>
              <a:t>retrospect</a:t>
            </a:r>
            <a:r>
              <a:rPr lang="es-ES" sz="1200" dirty="0">
                <a:latin typeface="Bahnschrift" panose="020B0502040204020203" pitchFamily="34" charset="0"/>
              </a:rPr>
              <a:t>, </a:t>
            </a:r>
            <a:r>
              <a:rPr lang="es-ES" sz="1200" dirty="0" err="1">
                <a:latin typeface="Bahnschrift" panose="020B0502040204020203" pitchFamily="34" charset="0"/>
              </a:rPr>
              <a:t>according</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an</a:t>
            </a:r>
            <a:r>
              <a:rPr lang="es-ES" sz="1200" dirty="0">
                <a:latin typeface="Bahnschrift" panose="020B0502040204020203" pitchFamily="34" charset="0"/>
              </a:rPr>
              <a:t> interview </a:t>
            </a:r>
            <a:r>
              <a:rPr lang="es-ES" sz="1200" dirty="0" err="1">
                <a:latin typeface="Bahnschrift" panose="020B0502040204020203" pitchFamily="34" charset="0"/>
              </a:rPr>
              <a:t>by</a:t>
            </a:r>
            <a:r>
              <a:rPr lang="es-ES" sz="1200" dirty="0">
                <a:latin typeface="Bahnschrift" panose="020B0502040204020203" pitchFamily="34" charset="0"/>
              </a:rPr>
              <a:t> Forbes India, </a:t>
            </a:r>
            <a:r>
              <a:rPr lang="es-ES" sz="1200" dirty="0" err="1">
                <a:latin typeface="Bahnschrift" panose="020B0502040204020203" pitchFamily="34" charset="0"/>
              </a:rPr>
              <a:t>Samant</a:t>
            </a:r>
            <a:r>
              <a:rPr lang="es-ES" sz="1200" dirty="0">
                <a:latin typeface="Bahnschrift" panose="020B0502040204020203" pitchFamily="34" charset="0"/>
              </a:rPr>
              <a:t> </a:t>
            </a:r>
            <a:r>
              <a:rPr lang="es-ES" sz="1200" dirty="0" err="1">
                <a:latin typeface="Bahnschrift" panose="020B0502040204020203" pitchFamily="34" charset="0"/>
              </a:rPr>
              <a:t>explained</a:t>
            </a:r>
            <a:r>
              <a:rPr lang="es-ES" sz="1200" dirty="0">
                <a:latin typeface="Bahnschrift" panose="020B0502040204020203" pitchFamily="34" charset="0"/>
              </a:rPr>
              <a:t> </a:t>
            </a:r>
            <a:r>
              <a:rPr lang="es-ES" sz="1200" dirty="0" err="1">
                <a:latin typeface="Bahnschrift" panose="020B0502040204020203" pitchFamily="34" charset="0"/>
              </a:rPr>
              <a:t>that</a:t>
            </a:r>
            <a:r>
              <a:rPr lang="es-ES" sz="1200" dirty="0">
                <a:latin typeface="Bahnschrift" panose="020B0502040204020203" pitchFamily="34" charset="0"/>
              </a:rPr>
              <a:t> </a:t>
            </a:r>
            <a:r>
              <a:rPr lang="es-ES" sz="1200" dirty="0" err="1">
                <a:latin typeface="Bahnschrift" panose="020B0502040204020203" pitchFamily="34" charset="0"/>
              </a:rPr>
              <a:t>Shahdadpuri</a:t>
            </a:r>
            <a:r>
              <a:rPr lang="es-ES" sz="1200" dirty="0">
                <a:latin typeface="Bahnschrift" panose="020B0502040204020203" pitchFamily="34" charset="0"/>
              </a:rPr>
              <a:t> </a:t>
            </a:r>
            <a:r>
              <a:rPr lang="es-ES" sz="1200" dirty="0" err="1">
                <a:latin typeface="Bahnschrift" panose="020B0502040204020203" pitchFamily="34" charset="0"/>
              </a:rPr>
              <a:t>was</a:t>
            </a:r>
            <a:r>
              <a:rPr lang="es-ES" sz="1200" dirty="0">
                <a:latin typeface="Bahnschrift" panose="020B0502040204020203" pitchFamily="34" charset="0"/>
              </a:rPr>
              <a:t> </a:t>
            </a:r>
            <a:r>
              <a:rPr lang="es-ES" sz="1200" dirty="0" err="1">
                <a:latin typeface="Bahnschrift" panose="020B0502040204020203" pitchFamily="34" charset="0"/>
              </a:rPr>
              <a:t>completely</a:t>
            </a:r>
            <a:r>
              <a:rPr lang="es-ES" sz="1200" dirty="0">
                <a:latin typeface="Bahnschrift" panose="020B0502040204020203" pitchFamily="34" charset="0"/>
              </a:rPr>
              <a:t> </a:t>
            </a:r>
            <a:r>
              <a:rPr lang="es-ES" sz="1200" dirty="0" err="1">
                <a:latin typeface="Bahnschrift" panose="020B0502040204020203" pitchFamily="34" charset="0"/>
              </a:rPr>
              <a:t>invested</a:t>
            </a:r>
            <a:r>
              <a:rPr lang="es-ES" sz="1200" dirty="0">
                <a:latin typeface="Bahnschrift" panose="020B0502040204020203" pitchFamily="34" charset="0"/>
              </a:rPr>
              <a:t> </a:t>
            </a:r>
            <a:r>
              <a:rPr lang="es-ES" sz="1200" dirty="0" err="1">
                <a:latin typeface="Bahnschrift" panose="020B0502040204020203" pitchFamily="34" charset="0"/>
              </a:rPr>
              <a:t>throughout</a:t>
            </a:r>
            <a:r>
              <a:rPr lang="es-ES" sz="1200" dirty="0">
                <a:latin typeface="Bahnschrift" panose="020B0502040204020203" pitchFamily="34" charset="0"/>
              </a:rPr>
              <a:t> </a:t>
            </a:r>
            <a:r>
              <a:rPr lang="es-ES" sz="1200" dirty="0" err="1">
                <a:latin typeface="Bahnschrift" panose="020B0502040204020203" pitchFamily="34" charset="0"/>
              </a:rPr>
              <a:t>their</a:t>
            </a:r>
            <a:r>
              <a:rPr lang="es-ES" sz="1200" dirty="0">
                <a:latin typeface="Bahnschrift" panose="020B0502040204020203" pitchFamily="34" charset="0"/>
              </a:rPr>
              <a:t> </a:t>
            </a:r>
            <a:r>
              <a:rPr lang="es-ES" sz="1200" dirty="0" err="1">
                <a:latin typeface="Bahnschrift" panose="020B0502040204020203" pitchFamily="34" charset="0"/>
              </a:rPr>
              <a:t>partnership</a:t>
            </a:r>
            <a:r>
              <a:rPr lang="es-ES" sz="1200" dirty="0">
                <a:latin typeface="Bahnschrift" panose="020B0502040204020203" pitchFamily="34" charset="0"/>
              </a:rPr>
              <a:t>. (</a:t>
            </a:r>
            <a:r>
              <a:rPr lang="es-ES" sz="1200" dirty="0" err="1">
                <a:latin typeface="Bahnschrift" panose="020B0502040204020203" pitchFamily="34" charset="0"/>
              </a:rPr>
              <a:t>Thankur</a:t>
            </a:r>
            <a:r>
              <a:rPr lang="es-ES" sz="1200" dirty="0">
                <a:latin typeface="Bahnschrift" panose="020B0502040204020203" pitchFamily="34" charset="0"/>
              </a:rPr>
              <a:t>) </a:t>
            </a:r>
            <a:r>
              <a:rPr lang="es-ES" sz="1200" dirty="0" err="1">
                <a:latin typeface="Bahnschrift" panose="020B0502040204020203" pitchFamily="34" charset="0"/>
              </a:rPr>
              <a:t>This</a:t>
            </a:r>
            <a:r>
              <a:rPr lang="es-ES" sz="1200" dirty="0">
                <a:latin typeface="Bahnschrift" panose="020B0502040204020203" pitchFamily="34" charset="0"/>
              </a:rPr>
              <a:t> </a:t>
            </a:r>
            <a:r>
              <a:rPr lang="es-ES" sz="1200" dirty="0" err="1">
                <a:latin typeface="Bahnschrift" panose="020B0502040204020203" pitchFamily="34" charset="0"/>
              </a:rPr>
              <a:t>means</a:t>
            </a:r>
            <a:r>
              <a:rPr lang="es-ES" sz="1200" dirty="0">
                <a:latin typeface="Bahnschrift" panose="020B0502040204020203" pitchFamily="34" charset="0"/>
              </a:rPr>
              <a:t> </a:t>
            </a:r>
            <a:r>
              <a:rPr lang="es-ES" sz="1200" dirty="0" err="1">
                <a:latin typeface="Bahnschrift" panose="020B0502040204020203" pitchFamily="34" charset="0"/>
              </a:rPr>
              <a:t>that</a:t>
            </a:r>
            <a:r>
              <a:rPr lang="es-ES" sz="1200" dirty="0">
                <a:latin typeface="Bahnschrift" panose="020B0502040204020203" pitchFamily="34" charset="0"/>
              </a:rPr>
              <a:t> a </a:t>
            </a:r>
            <a:r>
              <a:rPr lang="es-ES" sz="1200" dirty="0" err="1">
                <a:latin typeface="Bahnschrift" panose="020B0502040204020203" pitchFamily="34" charset="0"/>
              </a:rPr>
              <a:t>key</a:t>
            </a:r>
            <a:r>
              <a:rPr lang="es-ES" sz="1200" dirty="0">
                <a:latin typeface="Bahnschrift" panose="020B0502040204020203" pitchFamily="34" charset="0"/>
              </a:rPr>
              <a:t> </a:t>
            </a:r>
            <a:r>
              <a:rPr lang="es-ES" sz="1200" dirty="0" err="1">
                <a:latin typeface="Bahnschrift" panose="020B0502040204020203" pitchFamily="34" charset="0"/>
              </a:rPr>
              <a:t>part</a:t>
            </a:r>
            <a:r>
              <a:rPr lang="es-ES" sz="1200" dirty="0">
                <a:latin typeface="Bahnschrift" panose="020B0502040204020203" pitchFamily="34" charset="0"/>
              </a:rPr>
              <a:t> </a:t>
            </a:r>
            <a:r>
              <a:rPr lang="es-ES" sz="1200" dirty="0" err="1">
                <a:latin typeface="Bahnschrift" panose="020B0502040204020203" pitchFamily="34" charset="0"/>
              </a:rPr>
              <a:t>of</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success</a:t>
            </a:r>
            <a:r>
              <a:rPr lang="es-ES" sz="1200" dirty="0">
                <a:latin typeface="Bahnschrift" panose="020B0502040204020203" pitchFamily="34" charset="0"/>
              </a:rPr>
              <a:t> </a:t>
            </a:r>
            <a:r>
              <a:rPr lang="es-ES" sz="1200" dirty="0" err="1">
                <a:latin typeface="Bahnschrift" panose="020B0502040204020203" pitchFamily="34" charset="0"/>
              </a:rPr>
              <a:t>of</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investment</a:t>
            </a:r>
            <a:r>
              <a:rPr lang="es-ES" sz="1200" dirty="0">
                <a:latin typeface="Bahnschrift" panose="020B0502040204020203" pitchFamily="34" charset="0"/>
              </a:rPr>
              <a:t> </a:t>
            </a:r>
            <a:r>
              <a:rPr lang="es-ES" sz="1200" dirty="0" err="1">
                <a:latin typeface="Bahnschrift" panose="020B0502040204020203" pitchFamily="34" charset="0"/>
              </a:rPr>
              <a:t>was</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close</a:t>
            </a:r>
            <a:r>
              <a:rPr lang="es-ES" sz="1200" dirty="0">
                <a:latin typeface="Bahnschrift" panose="020B0502040204020203" pitchFamily="34" charset="0"/>
              </a:rPr>
              <a:t> </a:t>
            </a:r>
            <a:r>
              <a:rPr lang="es-ES" sz="1200" dirty="0" err="1">
                <a:latin typeface="Bahnschrift" panose="020B0502040204020203" pitchFamily="34" charset="0"/>
              </a:rPr>
              <a:t>relationship</a:t>
            </a:r>
            <a:r>
              <a:rPr lang="es-ES" sz="1200" dirty="0">
                <a:latin typeface="Bahnschrift" panose="020B0502040204020203" pitchFamily="34" charset="0"/>
              </a:rPr>
              <a:t> and </a:t>
            </a:r>
            <a:r>
              <a:rPr lang="es-ES" sz="1200" dirty="0" err="1">
                <a:latin typeface="Bahnschrift" panose="020B0502040204020203" pitchFamily="34" charset="0"/>
              </a:rPr>
              <a:t>high</a:t>
            </a:r>
            <a:r>
              <a:rPr lang="es-ES" sz="1200" dirty="0">
                <a:latin typeface="Bahnschrift" panose="020B0502040204020203" pitchFamily="34" charset="0"/>
              </a:rPr>
              <a:t> </a:t>
            </a:r>
            <a:r>
              <a:rPr lang="es-ES" sz="1200" dirty="0" err="1">
                <a:latin typeface="Bahnschrift" panose="020B0502040204020203" pitchFamily="34" charset="0"/>
              </a:rPr>
              <a:t>engagement</a:t>
            </a:r>
            <a:r>
              <a:rPr lang="es-ES" sz="1200" dirty="0">
                <a:latin typeface="Bahnschrift" panose="020B0502040204020203" pitchFamily="34" charset="0"/>
              </a:rPr>
              <a:t> </a:t>
            </a:r>
            <a:r>
              <a:rPr lang="es-ES" sz="1200" dirty="0" err="1">
                <a:latin typeface="Bahnschrift" panose="020B0502040204020203" pitchFamily="34" charset="0"/>
              </a:rPr>
              <a:t>that</a:t>
            </a:r>
            <a:r>
              <a:rPr lang="es-ES" sz="1200" dirty="0">
                <a:latin typeface="Bahnschrift" panose="020B0502040204020203" pitchFamily="34" charset="0"/>
              </a:rPr>
              <a:t> GIA </a:t>
            </a:r>
            <a:r>
              <a:rPr lang="es-ES" sz="1200" dirty="0" err="1">
                <a:latin typeface="Bahnschrift" panose="020B0502040204020203" pitchFamily="34" charset="0"/>
              </a:rPr>
              <a:t>had</a:t>
            </a:r>
            <a:r>
              <a:rPr lang="es-ES" sz="1200" dirty="0">
                <a:latin typeface="Bahnschrift" panose="020B0502040204020203" pitchFamily="34" charset="0"/>
              </a:rPr>
              <a:t> </a:t>
            </a:r>
            <a:r>
              <a:rPr lang="es-ES" sz="1200" dirty="0" err="1">
                <a:latin typeface="Bahnschrift" panose="020B0502040204020203" pitchFamily="34" charset="0"/>
              </a:rPr>
              <a:t>from</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beginning</a:t>
            </a:r>
            <a:r>
              <a:rPr lang="es-ES" sz="1200" dirty="0">
                <a:latin typeface="Bahnschrift" panose="020B0502040204020203" pitchFamily="34" charset="0"/>
              </a:rPr>
              <a:t> </a:t>
            </a:r>
            <a:r>
              <a:rPr lang="es-ES" sz="1200" dirty="0" err="1">
                <a:latin typeface="Bahnschrift" panose="020B0502040204020203" pitchFamily="34" charset="0"/>
              </a:rPr>
              <a:t>of</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investment</a:t>
            </a:r>
            <a:r>
              <a:rPr lang="es-ES" sz="1200" dirty="0">
                <a:latin typeface="Bahnschrift" panose="020B0502040204020203" pitchFamily="34" charset="0"/>
              </a:rPr>
              <a:t>. </a:t>
            </a:r>
            <a:r>
              <a:rPr lang="es-ES" sz="1200" dirty="0" err="1">
                <a:latin typeface="Bahnschrift" panose="020B0502040204020203" pitchFamily="34" charset="0"/>
              </a:rPr>
              <a:t>However</a:t>
            </a:r>
            <a:r>
              <a:rPr lang="es-ES" sz="1200" dirty="0">
                <a:latin typeface="Bahnschrift" panose="020B0502040204020203" pitchFamily="34" charset="0"/>
              </a:rPr>
              <a:t>, in </a:t>
            </a:r>
            <a:r>
              <a:rPr lang="es-ES" sz="1200" dirty="0" err="1">
                <a:latin typeface="Bahnschrift" panose="020B0502040204020203" pitchFamily="34" charset="0"/>
              </a:rPr>
              <a:t>specific</a:t>
            </a:r>
            <a:r>
              <a:rPr lang="es-ES" sz="1200" dirty="0">
                <a:latin typeface="Bahnschrift" panose="020B0502040204020203" pitchFamily="34" charset="0"/>
              </a:rPr>
              <a:t> </a:t>
            </a:r>
            <a:r>
              <a:rPr lang="es-ES" sz="1200" dirty="0" err="1">
                <a:latin typeface="Bahnschrift" panose="020B0502040204020203" pitchFamily="34" charset="0"/>
              </a:rPr>
              <a:t>terms</a:t>
            </a:r>
            <a:r>
              <a:rPr lang="es-ES" sz="1200" dirty="0">
                <a:latin typeface="Bahnschrift" panose="020B0502040204020203" pitchFamily="34" charset="0"/>
              </a:rPr>
              <a:t>, GIA </a:t>
            </a:r>
            <a:r>
              <a:rPr lang="es-ES" sz="1200" dirty="0" err="1">
                <a:latin typeface="Bahnschrift" panose="020B0502040204020203" pitchFamily="34" charset="0"/>
              </a:rPr>
              <a:t>should</a:t>
            </a:r>
            <a:r>
              <a:rPr lang="es-ES" sz="1200" dirty="0">
                <a:latin typeface="Bahnschrift" panose="020B0502040204020203" pitchFamily="34" charset="0"/>
              </a:rPr>
              <a:t> </a:t>
            </a:r>
            <a:r>
              <a:rPr lang="es-ES" sz="1200" dirty="0" err="1">
                <a:latin typeface="Bahnschrift" panose="020B0502040204020203" pitchFamily="34" charset="0"/>
              </a:rPr>
              <a:t>conduct</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following</a:t>
            </a:r>
            <a:r>
              <a:rPr lang="es-ES" sz="1200" dirty="0">
                <a:latin typeface="Bahnschrift" panose="020B0502040204020203" pitchFamily="34" charset="0"/>
              </a:rPr>
              <a:t> </a:t>
            </a:r>
            <a:r>
              <a:rPr lang="es-ES" sz="1200" dirty="0" err="1">
                <a:latin typeface="Bahnschrift" panose="020B0502040204020203" pitchFamily="34" charset="0"/>
              </a:rPr>
              <a:t>steps</a:t>
            </a:r>
            <a:r>
              <a:rPr lang="es-ES" sz="1200" dirty="0">
                <a:latin typeface="Bahnschrift" panose="020B0502040204020203" pitchFamily="34" charset="0"/>
              </a:rPr>
              <a:t> after </a:t>
            </a:r>
            <a:r>
              <a:rPr lang="es-ES" sz="1200" dirty="0" err="1">
                <a:latin typeface="Bahnschrift" panose="020B0502040204020203" pitchFamily="34" charset="0"/>
              </a:rPr>
              <a:t>its</a:t>
            </a:r>
            <a:r>
              <a:rPr lang="es-ES" sz="1200" dirty="0">
                <a:latin typeface="Bahnschrift" panose="020B0502040204020203" pitchFamily="34" charset="0"/>
              </a:rPr>
              <a:t> </a:t>
            </a:r>
            <a:r>
              <a:rPr lang="es-ES" sz="1200" dirty="0" err="1">
                <a:latin typeface="Bahnschrift" panose="020B0502040204020203" pitchFamily="34" charset="0"/>
              </a:rPr>
              <a:t>investment</a:t>
            </a:r>
            <a:r>
              <a:rPr lang="es-ES" sz="1200" dirty="0">
                <a:latin typeface="Bahnschrift" panose="020B0502040204020203" pitchFamily="34" charset="0"/>
              </a:rPr>
              <a:t>.</a:t>
            </a:r>
          </a:p>
          <a:p>
            <a:endParaRPr lang="es-ES" sz="1200" dirty="0">
              <a:latin typeface="Bahnschrift" panose="020B0502040204020203" pitchFamily="34" charset="0"/>
            </a:endParaRPr>
          </a:p>
          <a:p>
            <a:r>
              <a:rPr lang="es-ES" sz="1200" dirty="0">
                <a:latin typeface="Bahnschrift" panose="020B0502040204020203" pitchFamily="34" charset="0"/>
              </a:rPr>
              <a:t> </a:t>
            </a:r>
          </a:p>
          <a:p>
            <a:endParaRPr lang="en-US" sz="1200" dirty="0">
              <a:latin typeface="Bahnschrift" panose="020B0502040204020203" pitchFamily="34" charset="0"/>
            </a:endParaRPr>
          </a:p>
        </p:txBody>
      </p:sp>
      <p:grpSp>
        <p:nvGrpSpPr>
          <p:cNvPr id="9" name="Group 8">
            <a:extLst>
              <a:ext uri="{FF2B5EF4-FFF2-40B4-BE49-F238E27FC236}">
                <a16:creationId xmlns:a16="http://schemas.microsoft.com/office/drawing/2014/main" id="{921C3B5D-D155-A89B-ABEB-6F545A676C9C}"/>
              </a:ext>
            </a:extLst>
          </p:cNvPr>
          <p:cNvGrpSpPr/>
          <p:nvPr/>
        </p:nvGrpSpPr>
        <p:grpSpPr>
          <a:xfrm>
            <a:off x="593186" y="2048360"/>
            <a:ext cx="8348807" cy="2836700"/>
            <a:chOff x="383658" y="3860729"/>
            <a:chExt cx="8221779" cy="2836700"/>
          </a:xfrm>
        </p:grpSpPr>
        <p:sp>
          <p:nvSpPr>
            <p:cNvPr id="11" name="TextBox 10">
              <a:extLst>
                <a:ext uri="{FF2B5EF4-FFF2-40B4-BE49-F238E27FC236}">
                  <a16:creationId xmlns:a16="http://schemas.microsoft.com/office/drawing/2014/main" id="{30661CA2-26B6-8A95-917F-1DE8DA55D032}"/>
                </a:ext>
              </a:extLst>
            </p:cNvPr>
            <p:cNvSpPr txBox="1"/>
            <p:nvPr/>
          </p:nvSpPr>
          <p:spPr>
            <a:xfrm>
              <a:off x="383658" y="4517255"/>
              <a:ext cx="1486928" cy="523220"/>
            </a:xfrm>
            <a:prstGeom prst="rect">
              <a:avLst/>
            </a:prstGeom>
            <a:noFill/>
          </p:spPr>
          <p:txBody>
            <a:bodyPr wrap="square" rtlCol="0">
              <a:spAutoFit/>
            </a:bodyPr>
            <a:lstStyle/>
            <a:p>
              <a:endParaRPr lang="en-US" sz="1400" b="1" dirty="0">
                <a:latin typeface="Bahnschrift" panose="020B0502040204020203" pitchFamily="34" charset="0"/>
              </a:endParaRPr>
            </a:p>
            <a:p>
              <a:pPr marL="285750" indent="-285750">
                <a:buFont typeface="Arial" panose="020B0604020202020204" pitchFamily="34" charset="0"/>
                <a:buChar char="•"/>
              </a:pPr>
              <a:endParaRPr lang="en-US" sz="1400" dirty="0">
                <a:latin typeface="Bahnschrift SemiLight SemiConde" panose="020B0502040204020203" pitchFamily="34" charset="0"/>
              </a:endParaRPr>
            </a:p>
          </p:txBody>
        </p:sp>
        <p:grpSp>
          <p:nvGrpSpPr>
            <p:cNvPr id="13" name="Group 12">
              <a:extLst>
                <a:ext uri="{FF2B5EF4-FFF2-40B4-BE49-F238E27FC236}">
                  <a16:creationId xmlns:a16="http://schemas.microsoft.com/office/drawing/2014/main" id="{620C017C-286D-824D-AB6F-74AE3C0F14E2}"/>
                </a:ext>
              </a:extLst>
            </p:cNvPr>
            <p:cNvGrpSpPr/>
            <p:nvPr/>
          </p:nvGrpSpPr>
          <p:grpSpPr>
            <a:xfrm>
              <a:off x="1485793" y="3860729"/>
              <a:ext cx="7119644" cy="2836700"/>
              <a:chOff x="139878" y="3893497"/>
              <a:chExt cx="7119644" cy="2836700"/>
            </a:xfrm>
          </p:grpSpPr>
          <p:grpSp>
            <p:nvGrpSpPr>
              <p:cNvPr id="14" name="Group 13">
                <a:extLst>
                  <a:ext uri="{FF2B5EF4-FFF2-40B4-BE49-F238E27FC236}">
                    <a16:creationId xmlns:a16="http://schemas.microsoft.com/office/drawing/2014/main" id="{374B6ECD-55EE-9D09-6508-8ED77D0309B3}"/>
                  </a:ext>
                </a:extLst>
              </p:cNvPr>
              <p:cNvGrpSpPr/>
              <p:nvPr/>
            </p:nvGrpSpPr>
            <p:grpSpPr>
              <a:xfrm>
                <a:off x="139878" y="4621779"/>
                <a:ext cx="7119644" cy="2108418"/>
                <a:chOff x="1982623" y="4567657"/>
                <a:chExt cx="7045846" cy="2187279"/>
              </a:xfrm>
            </p:grpSpPr>
            <p:sp>
              <p:nvSpPr>
                <p:cNvPr id="19" name="Rectangle: Diagonal Corners Rounded 18" descr="l">
                  <a:extLst>
                    <a:ext uri="{FF2B5EF4-FFF2-40B4-BE49-F238E27FC236}">
                      <a16:creationId xmlns:a16="http://schemas.microsoft.com/office/drawing/2014/main" id="{100B62FE-AC84-D69C-CFC0-B6EE2A51DC4C}"/>
                    </a:ext>
                  </a:extLst>
                </p:cNvPr>
                <p:cNvSpPr/>
                <p:nvPr/>
              </p:nvSpPr>
              <p:spPr>
                <a:xfrm rot="5400000">
                  <a:off x="2114419" y="4442539"/>
                  <a:ext cx="2180601" cy="2444194"/>
                </a:xfrm>
                <a:prstGeom prst="round2Diag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ES" sz="1200" dirty="0" err="1">
                      <a:solidFill>
                        <a:schemeClr val="tx1"/>
                      </a:solidFill>
                      <a:latin typeface="Bahnschrift SemiLight SemiConde" panose="020B0502040204020203" pitchFamily="34" charset="0"/>
                    </a:rPr>
                    <a:t>Along</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with</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strategies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provided</a:t>
                  </a:r>
                  <a:r>
                    <a:rPr lang="es-ES" sz="1200" dirty="0">
                      <a:solidFill>
                        <a:schemeClr val="tx1"/>
                      </a:solidFill>
                      <a:latin typeface="Bahnschrift SemiLight SemiConde" panose="020B0502040204020203" pitchFamily="34" charset="0"/>
                    </a:rPr>
                    <a:t> in </a:t>
                  </a:r>
                  <a:r>
                    <a:rPr lang="es-ES" sz="1200" dirty="0" err="1">
                      <a:solidFill>
                        <a:schemeClr val="tx1"/>
                      </a:solidFill>
                      <a:latin typeface="Bahnschrift SemiLight SemiConde" panose="020B0502040204020203" pitchFamily="34" charset="0"/>
                    </a:rPr>
                    <a:t>this</a:t>
                  </a:r>
                  <a:r>
                    <a:rPr lang="es-ES" sz="1200" dirty="0">
                      <a:solidFill>
                        <a:schemeClr val="tx1"/>
                      </a:solidFill>
                      <a:latin typeface="Bahnschrift SemiLight SemiConde" panose="020B0502040204020203" pitchFamily="34" charset="0"/>
                    </a:rPr>
                    <a:t> case </a:t>
                  </a:r>
                  <a:r>
                    <a:rPr lang="es-ES" sz="1200" dirty="0" err="1">
                      <a:solidFill>
                        <a:schemeClr val="tx1"/>
                      </a:solidFill>
                      <a:latin typeface="Bahnschrift SemiLight SemiConde" panose="020B0502040204020203" pitchFamily="34" charset="0"/>
                    </a:rPr>
                    <a:t>study</a:t>
                  </a:r>
                  <a:r>
                    <a:rPr lang="es-ES" sz="1200" dirty="0">
                      <a:solidFill>
                        <a:schemeClr val="tx1"/>
                      </a:solidFill>
                      <a:latin typeface="Bahnschrift SemiLight SemiConde" panose="020B0502040204020203" pitchFamily="34" charset="0"/>
                    </a:rPr>
                    <a:t>, Sula </a:t>
                  </a:r>
                  <a:r>
                    <a:rPr lang="es-ES" sz="1200" dirty="0" err="1">
                      <a:solidFill>
                        <a:schemeClr val="tx1"/>
                      </a:solidFill>
                      <a:latin typeface="Bahnschrift SemiLight SemiConde" panose="020B0502040204020203" pitchFamily="34" charset="0"/>
                    </a:rPr>
                    <a:t>should</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carry</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out</a:t>
                  </a:r>
                  <a:r>
                    <a:rPr lang="es-ES" sz="1200" dirty="0">
                      <a:solidFill>
                        <a:schemeClr val="tx1"/>
                      </a:solidFill>
                      <a:latin typeface="Bahnschrift SemiLight SemiConde" panose="020B0502040204020203" pitchFamily="34" charset="0"/>
                    </a:rPr>
                    <a:t> a PESTEL and SWOT </a:t>
                  </a:r>
                  <a:r>
                    <a:rPr lang="es-ES" sz="1200" dirty="0" err="1">
                      <a:solidFill>
                        <a:schemeClr val="tx1"/>
                      </a:solidFill>
                      <a:latin typeface="Bahnschrift SemiLight SemiConde" panose="020B0502040204020203" pitchFamily="34" charset="0"/>
                    </a:rPr>
                    <a:t>analysis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to</a:t>
                  </a:r>
                  <a:r>
                    <a:rPr lang="es-ES" sz="1200" dirty="0">
                      <a:solidFill>
                        <a:schemeClr val="tx1"/>
                      </a:solidFill>
                      <a:latin typeface="Bahnschrift SemiLight SemiConde" panose="020B0502040204020203" pitchFamily="34" charset="0"/>
                    </a:rPr>
                    <a:t> determine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best</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approach</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to</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scale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its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business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operations</a:t>
                  </a:r>
                  <a:r>
                    <a:rPr lang="es-ES" sz="1200" dirty="0">
                      <a:solidFill>
                        <a:schemeClr val="tx1"/>
                      </a:solidFill>
                      <a:latin typeface="Bahnschrift SemiLight SemiConde" panose="020B0502040204020203" pitchFamily="34" charset="0"/>
                    </a:rPr>
                    <a:t>. In </a:t>
                  </a:r>
                  <a:r>
                    <a:rPr lang="es-ES" sz="1200" dirty="0" err="1">
                      <a:solidFill>
                        <a:schemeClr val="tx1"/>
                      </a:solidFill>
                      <a:latin typeface="Bahnschrift SemiLight SemiConde" panose="020B0502040204020203" pitchFamily="34" charset="0"/>
                    </a:rPr>
                    <a:t>addition</a:t>
                  </a:r>
                  <a:r>
                    <a:rPr lang="es-ES" sz="1200" dirty="0">
                      <a:solidFill>
                        <a:schemeClr val="tx1"/>
                      </a:solidFill>
                      <a:latin typeface="Bahnschrift SemiLight SemiConde" panose="020B0502040204020203" pitchFamily="34" charset="0"/>
                    </a:rPr>
                    <a:t>, a 100-day plan </a:t>
                  </a:r>
                  <a:r>
                    <a:rPr lang="es-ES" sz="1200" dirty="0" err="1">
                      <a:solidFill>
                        <a:schemeClr val="tx1"/>
                      </a:solidFill>
                      <a:latin typeface="Bahnschrift SemiLight SemiConde" panose="020B0502040204020203" pitchFamily="34" charset="0"/>
                    </a:rPr>
                    <a:t>should</a:t>
                  </a:r>
                  <a:r>
                    <a:rPr lang="es-ES" sz="1200" dirty="0">
                      <a:solidFill>
                        <a:schemeClr val="tx1"/>
                      </a:solidFill>
                      <a:latin typeface="Bahnschrift SemiLight SemiConde" panose="020B0502040204020203" pitchFamily="34" charset="0"/>
                    </a:rPr>
                    <a:t> be </a:t>
                  </a:r>
                  <a:r>
                    <a:rPr lang="es-ES" sz="1200" dirty="0" err="1">
                      <a:solidFill>
                        <a:schemeClr val="tx1"/>
                      </a:solidFill>
                      <a:latin typeface="Bahnschrift SemiLight SemiConde" panose="020B0502040204020203" pitchFamily="34" charset="0"/>
                    </a:rPr>
                    <a:t>implemented</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Although</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company</a:t>
                  </a:r>
                  <a:r>
                    <a:rPr lang="es-ES" sz="1200" dirty="0">
                      <a:solidFill>
                        <a:schemeClr val="tx1"/>
                      </a:solidFill>
                      <a:latin typeface="Bahnschrift SemiLight SemiConde" panose="020B0502040204020203" pitchFamily="34" charset="0"/>
                    </a:rPr>
                    <a:t> has </a:t>
                  </a:r>
                  <a:r>
                    <a:rPr lang="es-ES" sz="1200" dirty="0" err="1">
                      <a:solidFill>
                        <a:schemeClr val="tx1"/>
                      </a:solidFill>
                      <a:latin typeface="Bahnschrift SemiLight SemiConde" panose="020B0502040204020203" pitchFamily="34" charset="0"/>
                    </a:rPr>
                    <a:t>great</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expertise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from</a:t>
                  </a:r>
                  <a:r>
                    <a:rPr lang="es-ES" sz="1200" dirty="0">
                      <a:solidFill>
                        <a:schemeClr val="tx1"/>
                      </a:solidFill>
                      <a:latin typeface="Bahnschrift SemiLight SemiConde" panose="020B0502040204020203" pitchFamily="34" charset="0"/>
                    </a:rPr>
                    <a:t> Kerry </a:t>
                  </a:r>
                  <a:r>
                    <a:rPr lang="es-ES" sz="1200" dirty="0" err="1">
                      <a:solidFill>
                        <a:schemeClr val="tx1"/>
                      </a:solidFill>
                      <a:latin typeface="Bahnschrift SemiLight SemiConde" panose="020B0502040204020203" pitchFamily="34" charset="0"/>
                    </a:rPr>
                    <a:t>Damskey</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further</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consaultants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could</a:t>
                  </a:r>
                  <a:r>
                    <a:rPr lang="es-ES" sz="1200" dirty="0">
                      <a:solidFill>
                        <a:schemeClr val="tx1"/>
                      </a:solidFill>
                      <a:latin typeface="Bahnschrift SemiLight SemiConde" panose="020B0502040204020203" pitchFamily="34" charset="0"/>
                    </a:rPr>
                    <a:t> be </a:t>
                  </a:r>
                  <a:r>
                    <a:rPr lang="es-ES" sz="1200" dirty="0" err="1">
                      <a:solidFill>
                        <a:schemeClr val="tx1"/>
                      </a:solidFill>
                      <a:latin typeface="Bahnschrift SemiLight SemiConde" panose="020B0502040204020203" pitchFamily="34" charset="0"/>
                    </a:rPr>
                    <a:t>brought</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during</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due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dilligence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process</a:t>
                  </a:r>
                  <a:r>
                    <a:rPr lang="es-ES" sz="1200" dirty="0">
                      <a:solidFill>
                        <a:schemeClr val="tx1"/>
                      </a:solidFill>
                      <a:latin typeface="Bahnschrift SemiLight SemiConde" panose="020B0502040204020203" pitchFamily="34" charset="0"/>
                    </a:rPr>
                    <a:t>.</a:t>
                  </a:r>
                  <a:endParaRPr lang="en-US" sz="1200" dirty="0">
                    <a:solidFill>
                      <a:schemeClr val="tx1"/>
                    </a:solidFill>
                    <a:latin typeface="Bahnschrift SemiLight SemiConde" panose="020B0502040204020203" pitchFamily="34" charset="0"/>
                  </a:endParaRPr>
                </a:p>
              </p:txBody>
            </p:sp>
            <p:sp>
              <p:nvSpPr>
                <p:cNvPr id="20" name="Rectangle: Diagonal Corners Rounded 19">
                  <a:extLst>
                    <a:ext uri="{FF2B5EF4-FFF2-40B4-BE49-F238E27FC236}">
                      <a16:creationId xmlns:a16="http://schemas.microsoft.com/office/drawing/2014/main" id="{14D7CD4D-F654-EF91-75A8-A40C220CE70C}"/>
                    </a:ext>
                  </a:extLst>
                </p:cNvPr>
                <p:cNvSpPr/>
                <p:nvPr/>
              </p:nvSpPr>
              <p:spPr>
                <a:xfrm rot="5400000">
                  <a:off x="4582840" y="4516881"/>
                  <a:ext cx="2172759" cy="2274311"/>
                </a:xfrm>
                <a:prstGeom prst="round2Diag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ES" sz="1200" dirty="0">
                      <a:solidFill>
                        <a:schemeClr val="tx1"/>
                      </a:solidFill>
                      <a:latin typeface="Bahnschrift SemiLight SemiConde" panose="020B0502040204020203" pitchFamily="34" charset="0"/>
                    </a:rPr>
                    <a:t>Gia can </a:t>
                  </a:r>
                  <a:r>
                    <a:rPr lang="es-ES" sz="1200" dirty="0" err="1">
                      <a:solidFill>
                        <a:schemeClr val="tx1"/>
                      </a:solidFill>
                      <a:latin typeface="Bahnschrift SemiLight SemiConde" panose="020B0502040204020203" pitchFamily="34" charset="0"/>
                    </a:rPr>
                    <a:t>help</a:t>
                  </a:r>
                  <a:r>
                    <a:rPr lang="es-ES" sz="1200" dirty="0">
                      <a:solidFill>
                        <a:schemeClr val="tx1"/>
                      </a:solidFill>
                      <a:latin typeface="Bahnschrift SemiLight SemiConde" panose="020B0502040204020203" pitchFamily="34" charset="0"/>
                    </a:rPr>
                    <a:t> Sula in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recruitment</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process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helping</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to</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select</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qualified</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partners</a:t>
                  </a:r>
                  <a:r>
                    <a:rPr lang="es-ES" sz="1200" dirty="0">
                      <a:solidFill>
                        <a:schemeClr val="tx1"/>
                      </a:solidFill>
                      <a:latin typeface="Bahnschrift SemiLight SemiConde" panose="020B0502040204020203" pitchFamily="34" charset="0"/>
                    </a:rPr>
                    <a:t> as </a:t>
                  </a:r>
                  <a:r>
                    <a:rPr lang="es-ES" sz="1200" dirty="0" err="1">
                      <a:solidFill>
                        <a:schemeClr val="tx1"/>
                      </a:solidFill>
                      <a:latin typeface="Bahnschrift SemiLight SemiConde" panose="020B0502040204020203" pitchFamily="34" charset="0"/>
                    </a:rPr>
                    <a:t>well</a:t>
                  </a:r>
                  <a:r>
                    <a:rPr lang="es-ES" sz="1200" dirty="0">
                      <a:solidFill>
                        <a:schemeClr val="tx1"/>
                      </a:solidFill>
                      <a:latin typeface="Bahnschrift SemiLight SemiConde" panose="020B0502040204020203" pitchFamily="34" charset="0"/>
                    </a:rPr>
                    <a:t> as </a:t>
                  </a:r>
                  <a:r>
                    <a:rPr lang="es-ES" sz="1200" dirty="0" err="1">
                      <a:solidFill>
                        <a:schemeClr val="tx1"/>
                      </a:solidFill>
                      <a:latin typeface="Bahnschrift SemiLight SemiConde" panose="020B0502040204020203" pitchFamily="34" charset="0"/>
                    </a:rPr>
                    <a:t>employees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Also</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company</a:t>
                  </a:r>
                  <a:r>
                    <a:rPr lang="es-ES" sz="1200" dirty="0">
                      <a:solidFill>
                        <a:schemeClr val="tx1"/>
                      </a:solidFill>
                      <a:latin typeface="Bahnschrift SemiLight SemiConde" panose="020B0502040204020203" pitchFamily="34" charset="0"/>
                    </a:rPr>
                    <a:t> can </a:t>
                  </a:r>
                  <a:r>
                    <a:rPr lang="es-ES" sz="1200" dirty="0" err="1">
                      <a:solidFill>
                        <a:schemeClr val="tx1"/>
                      </a:solidFill>
                      <a:latin typeface="Bahnschrift SemiLight SemiConde" panose="020B0502040204020203" pitchFamily="34" charset="0"/>
                    </a:rPr>
                    <a:t>provide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support</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to</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board</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members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to</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make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decisions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for</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company</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Although</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VC </a:t>
                  </a:r>
                  <a:r>
                    <a:rPr lang="es-ES" sz="1200" dirty="0" err="1">
                      <a:solidFill>
                        <a:schemeClr val="tx1"/>
                      </a:solidFill>
                      <a:latin typeface="Bahnschrift SemiLight SemiConde" panose="020B0502040204020203" pitchFamily="34" charset="0"/>
                    </a:rPr>
                    <a:t>fund</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does</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not</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have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expertise</a:t>
                  </a:r>
                  <a:r>
                    <a:rPr lang="es-ES" sz="1200" dirty="0">
                      <a:solidFill>
                        <a:schemeClr val="tx1"/>
                      </a:solidFill>
                      <a:latin typeface="Bahnschrift SemiLight SemiConde" panose="020B0502040204020203" pitchFamily="34" charset="0"/>
                    </a:rPr>
                    <a:t> in </a:t>
                  </a:r>
                  <a:r>
                    <a:rPr lang="es-ES" sz="1200" dirty="0" err="1">
                      <a:solidFill>
                        <a:schemeClr val="tx1"/>
                      </a:solidFill>
                      <a:latin typeface="Bahnschrift SemiLight SemiConde" panose="020B0502040204020203" pitchFamily="34" charset="0"/>
                    </a:rPr>
                    <a:t>the</a:t>
                  </a:r>
                  <a:r>
                    <a:rPr lang="es-ES" sz="1200" dirty="0">
                      <a:solidFill>
                        <a:schemeClr val="tx1"/>
                      </a:solidFill>
                      <a:latin typeface="Bahnschrift SemiLight SemiConde" panose="020B0502040204020203" pitchFamily="34" charset="0"/>
                    </a:rPr>
                    <a:t> sector, </a:t>
                  </a:r>
                  <a:r>
                    <a:rPr lang="es-ES" sz="1200" dirty="0" err="1">
                      <a:solidFill>
                        <a:schemeClr val="tx1"/>
                      </a:solidFill>
                      <a:latin typeface="Bahnschrift SemiLight SemiConde" panose="020B0502040204020203" pitchFamily="34" charset="0"/>
                    </a:rPr>
                    <a:t>it</a:t>
                  </a:r>
                  <a:r>
                    <a:rPr lang="es-ES" sz="1200" dirty="0">
                      <a:solidFill>
                        <a:schemeClr val="tx1"/>
                      </a:solidFill>
                      <a:latin typeface="Bahnschrift SemiLight SemiConde" panose="020B0502040204020203" pitchFamily="34" charset="0"/>
                    </a:rPr>
                    <a:t> can </a:t>
                  </a:r>
                  <a:r>
                    <a:rPr lang="es-ES" sz="1200" dirty="0" err="1">
                      <a:solidFill>
                        <a:schemeClr val="tx1"/>
                      </a:solidFill>
                      <a:latin typeface="Bahnschrift SemiLight SemiConde" panose="020B0502040204020203" pitchFamily="34" charset="0"/>
                    </a:rPr>
                    <a:t>still</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provide</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help</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with</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contacts</a:t>
                  </a:r>
                  <a:r>
                    <a:rPr lang="es-ES" sz="1200" dirty="0">
                      <a:solidFill>
                        <a:schemeClr val="tx1"/>
                      </a:solidFill>
                      <a:latin typeface="Bahnschrift SemiLight SemiConde" panose="020B0502040204020203" pitchFamily="34" charset="0"/>
                    </a:rPr>
                    <a:t> and </a:t>
                  </a:r>
                  <a:r>
                    <a:rPr lang="es-ES" sz="1200" dirty="0" err="1">
                      <a:solidFill>
                        <a:schemeClr val="tx1"/>
                      </a:solidFill>
                      <a:latin typeface="Bahnschrift SemiLight SemiConde" panose="020B0502040204020203" pitchFamily="34" charset="0"/>
                    </a:rPr>
                    <a:t>financial</a:t>
                  </a:r>
                  <a:r>
                    <a:rPr lang="es-ES" sz="1200" dirty="0">
                      <a:solidFill>
                        <a:schemeClr val="tx1"/>
                      </a:solidFill>
                      <a:latin typeface="Bahnschrift SemiLight SemiConde" panose="020B0502040204020203" pitchFamily="34" charset="0"/>
                    </a:rPr>
                    <a:t> </a:t>
                  </a:r>
                  <a:r>
                    <a:rPr lang="es-ES" sz="1200" dirty="0" err="1">
                      <a:solidFill>
                        <a:schemeClr val="tx1"/>
                      </a:solidFill>
                      <a:latin typeface="Bahnschrift SemiLight SemiConde" panose="020B0502040204020203" pitchFamily="34" charset="0"/>
                    </a:rPr>
                    <a:t>assitance</a:t>
                  </a:r>
                  <a:r>
                    <a:rPr lang="es-ES" sz="1200" dirty="0">
                      <a:solidFill>
                        <a:schemeClr val="tx1"/>
                      </a:solidFill>
                      <a:latin typeface="Bahnschrift SemiLight SemiConde" panose="020B0502040204020203" pitchFamily="34" charset="0"/>
                    </a:rPr>
                    <a:t>.</a:t>
                  </a:r>
                  <a:endParaRPr lang="en-US" sz="1200" dirty="0">
                    <a:solidFill>
                      <a:schemeClr val="tx1"/>
                    </a:solidFill>
                    <a:latin typeface="Bahnschrift SemiLight SemiConde" panose="020B0502040204020203" pitchFamily="34" charset="0"/>
                  </a:endParaRPr>
                </a:p>
              </p:txBody>
            </p:sp>
            <p:sp>
              <p:nvSpPr>
                <p:cNvPr id="21" name="Rectangle: Diagonal Corners Rounded 20">
                  <a:extLst>
                    <a:ext uri="{FF2B5EF4-FFF2-40B4-BE49-F238E27FC236}">
                      <a16:creationId xmlns:a16="http://schemas.microsoft.com/office/drawing/2014/main" id="{B03E7775-248C-CDD4-F8E5-B1196061A881}"/>
                    </a:ext>
                  </a:extLst>
                </p:cNvPr>
                <p:cNvSpPr/>
                <p:nvPr/>
              </p:nvSpPr>
              <p:spPr>
                <a:xfrm rot="5400000">
                  <a:off x="6864459" y="4576407"/>
                  <a:ext cx="2166083" cy="2161937"/>
                </a:xfrm>
                <a:prstGeom prst="round2Diag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ES" sz="1200" dirty="0">
                      <a:solidFill>
                        <a:schemeClr val="tx1"/>
                      </a:solidFill>
                      <a:latin typeface="Bahnschrift SemiLight SemiConde" panose="020B0502040204020203" pitchFamily="34" charset="0"/>
                    </a:rPr>
                    <a:t>A</a:t>
                  </a:r>
                  <a:r>
                    <a:rPr lang="en-US" sz="1200" dirty="0" err="1">
                      <a:solidFill>
                        <a:schemeClr val="tx1"/>
                      </a:solidFill>
                      <a:latin typeface="Bahnschrift SemiLight SemiConde" panose="020B0502040204020203" pitchFamily="34" charset="0"/>
                    </a:rPr>
                    <a:t>mong</a:t>
                  </a:r>
                  <a:r>
                    <a:rPr lang="en-US" sz="1200" dirty="0">
                      <a:solidFill>
                        <a:schemeClr val="tx1"/>
                      </a:solidFill>
                      <a:latin typeface="Bahnschrift SemiLight SemiConde" panose="020B0502040204020203" pitchFamily="34" charset="0"/>
                    </a:rPr>
                    <a:t> all the founders and potential investors in Sula Vineyards, the only expert with previous experience is Kerry </a:t>
                  </a:r>
                  <a:r>
                    <a:rPr lang="en-US" sz="1200" dirty="0" err="1">
                      <a:solidFill>
                        <a:schemeClr val="tx1"/>
                      </a:solidFill>
                      <a:latin typeface="Bahnschrift SemiLight SemiConde" panose="020B0502040204020203" pitchFamily="34" charset="0"/>
                    </a:rPr>
                    <a:t>Damskey</a:t>
                  </a:r>
                  <a:r>
                    <a:rPr lang="en-US" sz="1200" dirty="0">
                      <a:solidFill>
                        <a:schemeClr val="tx1"/>
                      </a:solidFill>
                      <a:latin typeface="Bahnschrift SemiLight SemiConde" panose="020B0502040204020203" pitchFamily="34" charset="0"/>
                    </a:rPr>
                    <a:t>. Thus, it is important that the investment company maintains a close relationship with him so that future key decisions can be better prepared.</a:t>
                  </a:r>
                </a:p>
              </p:txBody>
            </p:sp>
          </p:grpSp>
          <p:sp>
            <p:nvSpPr>
              <p:cNvPr id="15" name="TextBox 14">
                <a:extLst>
                  <a:ext uri="{FF2B5EF4-FFF2-40B4-BE49-F238E27FC236}">
                    <a16:creationId xmlns:a16="http://schemas.microsoft.com/office/drawing/2014/main" id="{D1B9DE78-FF92-7A74-F1D8-1F99133D1802}"/>
                  </a:ext>
                </a:extLst>
              </p:cNvPr>
              <p:cNvSpPr txBox="1"/>
              <p:nvPr/>
            </p:nvSpPr>
            <p:spPr>
              <a:xfrm>
                <a:off x="139878" y="3893497"/>
                <a:ext cx="1803438" cy="523220"/>
              </a:xfrm>
              <a:prstGeom prst="rect">
                <a:avLst/>
              </a:prstGeom>
              <a:noFill/>
            </p:spPr>
            <p:txBody>
              <a:bodyPr wrap="square" rtlCol="0">
                <a:spAutoFit/>
              </a:bodyPr>
              <a:lstStyle/>
              <a:p>
                <a:r>
                  <a:rPr lang="en-US" sz="1400" dirty="0">
                    <a:latin typeface="Bahnschrift" panose="020B0502040204020203" pitchFamily="34" charset="0"/>
                  </a:rPr>
                  <a:t>Develop a 100-day plan.</a:t>
                </a:r>
              </a:p>
            </p:txBody>
          </p:sp>
          <p:sp>
            <p:nvSpPr>
              <p:cNvPr id="16" name="TextBox 15">
                <a:extLst>
                  <a:ext uri="{FF2B5EF4-FFF2-40B4-BE49-F238E27FC236}">
                    <a16:creationId xmlns:a16="http://schemas.microsoft.com/office/drawing/2014/main" id="{E720DAC8-0F3D-864D-7905-7C56776A721C}"/>
                  </a:ext>
                </a:extLst>
              </p:cNvPr>
              <p:cNvSpPr txBox="1"/>
              <p:nvPr/>
            </p:nvSpPr>
            <p:spPr>
              <a:xfrm>
                <a:off x="2667662" y="3906559"/>
                <a:ext cx="1961966" cy="492443"/>
              </a:xfrm>
              <a:prstGeom prst="rect">
                <a:avLst/>
              </a:prstGeom>
              <a:noFill/>
            </p:spPr>
            <p:txBody>
              <a:bodyPr wrap="square" rtlCol="0">
                <a:spAutoFit/>
              </a:bodyPr>
              <a:lstStyle/>
              <a:p>
                <a:r>
                  <a:rPr lang="en-US" sz="1300" dirty="0">
                    <a:latin typeface="Bahnschrift" panose="020B0502040204020203" pitchFamily="34" charset="0"/>
                  </a:rPr>
                  <a:t>Taking steps to add value to the company</a:t>
                </a:r>
                <a:endParaRPr lang="en-US" sz="1600" dirty="0">
                  <a:latin typeface="Bahnschrift" panose="020B0502040204020203" pitchFamily="34" charset="0"/>
                </a:endParaRPr>
              </a:p>
            </p:txBody>
          </p:sp>
        </p:grpSp>
      </p:grpSp>
      <p:sp>
        <p:nvSpPr>
          <p:cNvPr id="24" name="TextBox 23">
            <a:extLst>
              <a:ext uri="{FF2B5EF4-FFF2-40B4-BE49-F238E27FC236}">
                <a16:creationId xmlns:a16="http://schemas.microsoft.com/office/drawing/2014/main" id="{52738537-36A4-889F-B09E-2DA4E37EE644}"/>
              </a:ext>
            </a:extLst>
          </p:cNvPr>
          <p:cNvSpPr txBox="1"/>
          <p:nvPr/>
        </p:nvSpPr>
        <p:spPr>
          <a:xfrm>
            <a:off x="6647662" y="2154681"/>
            <a:ext cx="2101788" cy="307777"/>
          </a:xfrm>
          <a:prstGeom prst="rect">
            <a:avLst/>
          </a:prstGeom>
          <a:noFill/>
        </p:spPr>
        <p:txBody>
          <a:bodyPr wrap="square" rtlCol="0">
            <a:spAutoFit/>
          </a:bodyPr>
          <a:lstStyle/>
          <a:p>
            <a:r>
              <a:rPr lang="es-ES" sz="1400" dirty="0">
                <a:latin typeface="Bahnschrift" panose="020B0502040204020203" pitchFamily="34" charset="0"/>
              </a:rPr>
              <a:t>Listen </a:t>
            </a:r>
            <a:r>
              <a:rPr lang="es-ES" sz="1400" dirty="0" err="1">
                <a:latin typeface="Bahnschrift" panose="020B0502040204020203" pitchFamily="34" charset="0"/>
              </a:rPr>
              <a:t>to</a:t>
            </a:r>
            <a:r>
              <a:rPr lang="es-ES" sz="1400" dirty="0">
                <a:latin typeface="Bahnschrift" panose="020B0502040204020203" pitchFamily="34" charset="0"/>
              </a:rPr>
              <a:t> </a:t>
            </a:r>
            <a:r>
              <a:rPr lang="es-ES" sz="1400" dirty="0" err="1">
                <a:latin typeface="Bahnschrift" panose="020B0502040204020203" pitchFamily="34" charset="0"/>
              </a:rPr>
              <a:t>the</a:t>
            </a:r>
            <a:r>
              <a:rPr lang="es-ES" sz="1400" dirty="0">
                <a:latin typeface="Bahnschrift" panose="020B0502040204020203" pitchFamily="34" charset="0"/>
              </a:rPr>
              <a:t> </a:t>
            </a:r>
            <a:r>
              <a:rPr lang="es-ES" sz="1400" dirty="0" err="1">
                <a:latin typeface="Bahnschrift" panose="020B0502040204020203" pitchFamily="34" charset="0"/>
              </a:rPr>
              <a:t>experts</a:t>
            </a:r>
            <a:endParaRPr lang="en-US" sz="1400" dirty="0">
              <a:latin typeface="Bahnschrift" panose="020B0502040204020203" pitchFamily="34" charset="0"/>
            </a:endParaRPr>
          </a:p>
        </p:txBody>
      </p:sp>
      <p:pic>
        <p:nvPicPr>
          <p:cNvPr id="26" name="Graphic 25" descr="Checklist outline">
            <a:extLst>
              <a:ext uri="{FF2B5EF4-FFF2-40B4-BE49-F238E27FC236}">
                <a16:creationId xmlns:a16="http://schemas.microsoft.com/office/drawing/2014/main" id="{CA43FE1A-6759-5A05-3945-D75F3EE65E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4014" y="2048215"/>
            <a:ext cx="568131" cy="568131"/>
          </a:xfrm>
          <a:prstGeom prst="rect">
            <a:avLst/>
          </a:prstGeom>
        </p:spPr>
      </p:pic>
      <p:pic>
        <p:nvPicPr>
          <p:cNvPr id="28" name="Graphic 27" descr="Treasure chest outline">
            <a:extLst>
              <a:ext uri="{FF2B5EF4-FFF2-40B4-BE49-F238E27FC236}">
                <a16:creationId xmlns:a16="http://schemas.microsoft.com/office/drawing/2014/main" id="{3AFF6858-1BAC-1303-AD2C-E27C6543384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09857" y="2078260"/>
            <a:ext cx="523220" cy="523220"/>
          </a:xfrm>
          <a:prstGeom prst="rect">
            <a:avLst/>
          </a:prstGeom>
        </p:spPr>
      </p:pic>
      <p:pic>
        <p:nvPicPr>
          <p:cNvPr id="30" name="Graphic 29" descr="Briefcase outline">
            <a:extLst>
              <a:ext uri="{FF2B5EF4-FFF2-40B4-BE49-F238E27FC236}">
                <a16:creationId xmlns:a16="http://schemas.microsoft.com/office/drawing/2014/main" id="{E9A61B83-AFBB-1D35-69D8-5CABCA70AA7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520850" y="2104875"/>
            <a:ext cx="457200" cy="457200"/>
          </a:xfrm>
          <a:prstGeom prst="rect">
            <a:avLst/>
          </a:prstGeom>
        </p:spPr>
      </p:pic>
    </p:spTree>
    <p:extLst>
      <p:ext uri="{BB962C8B-B14F-4D97-AF65-F5344CB8AC3E}">
        <p14:creationId xmlns:p14="http://schemas.microsoft.com/office/powerpoint/2010/main" val="1724074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E433F1-F95C-C2BE-10E8-3D9452ADEFA0}"/>
              </a:ext>
            </a:extLst>
          </p:cNvPr>
          <p:cNvSpPr/>
          <p:nvPr/>
        </p:nvSpPr>
        <p:spPr>
          <a:xfrm rot="2835731">
            <a:off x="-893072" y="4276072"/>
            <a:ext cx="3280630" cy="3783900"/>
          </a:xfrm>
          <a:prstGeom prst="rect">
            <a:avLst/>
          </a:prstGeom>
          <a:gradFill flip="none" rotWithShape="1">
            <a:gsLst>
              <a:gs pos="0">
                <a:srgbClr val="31BCA5">
                  <a:tint val="66000"/>
                  <a:satMod val="160000"/>
                </a:srgbClr>
              </a:gs>
              <a:gs pos="50000">
                <a:srgbClr val="31BCA5">
                  <a:tint val="44500"/>
                  <a:satMod val="160000"/>
                </a:srgbClr>
              </a:gs>
              <a:gs pos="100000">
                <a:srgbClr val="31BCA5">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2" descr="Imperial College Business School - MBA programs">
            <a:extLst>
              <a:ext uri="{FF2B5EF4-FFF2-40B4-BE49-F238E27FC236}">
                <a16:creationId xmlns:a16="http://schemas.microsoft.com/office/drawing/2014/main" id="{76126947-8081-3C9B-01F0-1822F5A041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72" y="375128"/>
            <a:ext cx="1369944" cy="5545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FDF04E-7F0A-2E48-0658-BEC3242E128A}"/>
              </a:ext>
            </a:extLst>
          </p:cNvPr>
          <p:cNvSpPr txBox="1"/>
          <p:nvPr/>
        </p:nvSpPr>
        <p:spPr>
          <a:xfrm>
            <a:off x="1842716" y="468044"/>
            <a:ext cx="6977268" cy="461665"/>
          </a:xfrm>
          <a:prstGeom prst="rect">
            <a:avLst/>
          </a:prstGeom>
          <a:noFill/>
        </p:spPr>
        <p:txBody>
          <a:bodyPr wrap="square">
            <a:spAutoFit/>
          </a:bodyPr>
          <a:lstStyle/>
          <a:p>
            <a:r>
              <a:rPr lang="en-US" sz="1200" dirty="0">
                <a:latin typeface="Bahnschrift" panose="020B0502040204020203" pitchFamily="34" charset="0"/>
              </a:rPr>
              <a:t>What role should GIA play in Sula post-investment? How do you propose GIA scale the business? What constraints are currently limiting Sula’s growth?</a:t>
            </a:r>
          </a:p>
        </p:txBody>
      </p:sp>
      <p:sp>
        <p:nvSpPr>
          <p:cNvPr id="6" name="TextBox 5">
            <a:extLst>
              <a:ext uri="{FF2B5EF4-FFF2-40B4-BE49-F238E27FC236}">
                <a16:creationId xmlns:a16="http://schemas.microsoft.com/office/drawing/2014/main" id="{8B7C99D2-B097-45C8-E1E3-B94DF36FA69F}"/>
              </a:ext>
            </a:extLst>
          </p:cNvPr>
          <p:cNvSpPr txBox="1"/>
          <p:nvPr/>
        </p:nvSpPr>
        <p:spPr>
          <a:xfrm>
            <a:off x="429537" y="929709"/>
            <a:ext cx="2252540" cy="307777"/>
          </a:xfrm>
          <a:prstGeom prst="rect">
            <a:avLst/>
          </a:prstGeom>
          <a:noFill/>
        </p:spPr>
        <p:txBody>
          <a:bodyPr wrap="none" rtlCol="0">
            <a:spAutoFit/>
          </a:bodyPr>
          <a:lstStyle/>
          <a:p>
            <a:r>
              <a:rPr lang="es-ES" sz="1400" b="1" dirty="0">
                <a:latin typeface="Bahnschrift" panose="020B0502040204020203" pitchFamily="34" charset="0"/>
              </a:rPr>
              <a:t>Business </a:t>
            </a:r>
            <a:r>
              <a:rPr lang="es-ES" sz="1400" b="1" dirty="0" err="1">
                <a:latin typeface="Bahnschrift" panose="020B0502040204020203" pitchFamily="34" charset="0"/>
              </a:rPr>
              <a:t>scaling</a:t>
            </a:r>
            <a:r>
              <a:rPr lang="es-ES" sz="1400" b="1" dirty="0">
                <a:latin typeface="Bahnschrift" panose="020B0502040204020203" pitchFamily="34" charset="0"/>
              </a:rPr>
              <a:t> </a:t>
            </a:r>
            <a:r>
              <a:rPr lang="es-ES" sz="1400" b="1" dirty="0" err="1">
                <a:latin typeface="Bahnschrift" panose="020B0502040204020203" pitchFamily="34" charset="0"/>
              </a:rPr>
              <a:t>strategy</a:t>
            </a:r>
            <a:endParaRPr lang="en-US" sz="1400" b="1" dirty="0">
              <a:latin typeface="Bahnschrift" panose="020B0502040204020203" pitchFamily="34" charset="0"/>
            </a:endParaRPr>
          </a:p>
        </p:txBody>
      </p:sp>
      <p:graphicFrame>
        <p:nvGraphicFramePr>
          <p:cNvPr id="7" name="Table 6">
            <a:extLst>
              <a:ext uri="{FF2B5EF4-FFF2-40B4-BE49-F238E27FC236}">
                <a16:creationId xmlns:a16="http://schemas.microsoft.com/office/drawing/2014/main" id="{64DABC12-1980-5029-B86D-FCD6FCC1E7AD}"/>
              </a:ext>
            </a:extLst>
          </p:cNvPr>
          <p:cNvGraphicFramePr>
            <a:graphicFrameLocks noGrp="1"/>
          </p:cNvGraphicFramePr>
          <p:nvPr>
            <p:extLst>
              <p:ext uri="{D42A27DB-BD31-4B8C-83A1-F6EECF244321}">
                <p14:modId xmlns:p14="http://schemas.microsoft.com/office/powerpoint/2010/main" val="4011574748"/>
              </p:ext>
            </p:extLst>
          </p:nvPr>
        </p:nvGraphicFramePr>
        <p:xfrm>
          <a:off x="429537" y="1352182"/>
          <a:ext cx="10499720" cy="4815840"/>
        </p:xfrm>
        <a:graphic>
          <a:graphicData uri="http://schemas.openxmlformats.org/drawingml/2006/table">
            <a:tbl>
              <a:tblPr firstRow="1" bandRow="1">
                <a:tableStyleId>{5C22544A-7EE6-4342-B048-85BDC9FD1C3A}</a:tableStyleId>
              </a:tblPr>
              <a:tblGrid>
                <a:gridCol w="1573434">
                  <a:extLst>
                    <a:ext uri="{9D8B030D-6E8A-4147-A177-3AD203B41FA5}">
                      <a16:colId xmlns:a16="http://schemas.microsoft.com/office/drawing/2014/main" val="833761026"/>
                    </a:ext>
                  </a:extLst>
                </a:gridCol>
                <a:gridCol w="2011680">
                  <a:extLst>
                    <a:ext uri="{9D8B030D-6E8A-4147-A177-3AD203B41FA5}">
                      <a16:colId xmlns:a16="http://schemas.microsoft.com/office/drawing/2014/main" val="2342320978"/>
                    </a:ext>
                  </a:extLst>
                </a:gridCol>
                <a:gridCol w="1942012">
                  <a:extLst>
                    <a:ext uri="{9D8B030D-6E8A-4147-A177-3AD203B41FA5}">
                      <a16:colId xmlns:a16="http://schemas.microsoft.com/office/drawing/2014/main" val="49257291"/>
                    </a:ext>
                  </a:extLst>
                </a:gridCol>
                <a:gridCol w="2315774">
                  <a:extLst>
                    <a:ext uri="{9D8B030D-6E8A-4147-A177-3AD203B41FA5}">
                      <a16:colId xmlns:a16="http://schemas.microsoft.com/office/drawing/2014/main" val="116230476"/>
                    </a:ext>
                  </a:extLst>
                </a:gridCol>
                <a:gridCol w="2656820">
                  <a:extLst>
                    <a:ext uri="{9D8B030D-6E8A-4147-A177-3AD203B41FA5}">
                      <a16:colId xmlns:a16="http://schemas.microsoft.com/office/drawing/2014/main" val="3545488359"/>
                    </a:ext>
                  </a:extLst>
                </a:gridCol>
              </a:tblGrid>
              <a:tr h="370840">
                <a:tc>
                  <a:txBody>
                    <a:bodyPr/>
                    <a:lstStyle/>
                    <a:p>
                      <a:r>
                        <a:rPr lang="en-US" sz="1400" dirty="0">
                          <a:latin typeface="Bahnschrift" panose="020B0502040204020203" pitchFamily="34" charset="0"/>
                        </a:rPr>
                        <a:t>Strategy/</a:t>
                      </a:r>
                    </a:p>
                    <a:p>
                      <a:r>
                        <a:rPr lang="en-US" sz="1400" dirty="0">
                          <a:latin typeface="Bahnschrift" panose="020B0502040204020203" pitchFamily="34" charset="0"/>
                        </a:rPr>
                        <a:t>supporting move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1BCA5"/>
                    </a:solidFill>
                  </a:tcPr>
                </a:tc>
                <a:tc>
                  <a:txBody>
                    <a:bodyPr/>
                    <a:lstStyle/>
                    <a:p>
                      <a:r>
                        <a:rPr lang="en-US" sz="1400" dirty="0">
                          <a:latin typeface="Bahnschrift" panose="020B0502040204020203" pitchFamily="34" charset="0"/>
                        </a:rPr>
                        <a:t>Internal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1BCA5"/>
                    </a:solidFill>
                  </a:tcPr>
                </a:tc>
                <a:tc>
                  <a:txBody>
                    <a:bodyPr/>
                    <a:lstStyle/>
                    <a:p>
                      <a:r>
                        <a:rPr lang="en-US" sz="1400" dirty="0">
                          <a:latin typeface="Bahnschrift" panose="020B0502040204020203" pitchFamily="34" charset="0"/>
                        </a:rPr>
                        <a:t>Acquisitions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1BCA5"/>
                    </a:solidFill>
                  </a:tcPr>
                </a:tc>
                <a:tc>
                  <a:txBody>
                    <a:bodyPr/>
                    <a:lstStyle/>
                    <a:p>
                      <a:r>
                        <a:rPr lang="en-US" sz="1400" dirty="0">
                          <a:latin typeface="Bahnschrift" panose="020B0502040204020203" pitchFamily="34" charset="0"/>
                        </a:rPr>
                        <a:t>Formal alliance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1BCA5"/>
                    </a:solidFill>
                  </a:tcPr>
                </a:tc>
                <a:tc>
                  <a:txBody>
                    <a:bodyPr/>
                    <a:lstStyle/>
                    <a:p>
                      <a:r>
                        <a:rPr lang="en-US" sz="1400" dirty="0">
                          <a:latin typeface="Bahnschrift" panose="020B0502040204020203" pitchFamily="34" charset="0"/>
                        </a:rPr>
                        <a:t>Ecosystem approach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1BCA5"/>
                    </a:solidFill>
                  </a:tcPr>
                </a:tc>
                <a:extLst>
                  <a:ext uri="{0D108BD9-81ED-4DB2-BD59-A6C34878D82A}">
                    <a16:rowId xmlns:a16="http://schemas.microsoft.com/office/drawing/2014/main" val="912294051"/>
                  </a:ext>
                </a:extLst>
              </a:tr>
              <a:tr h="370840">
                <a:tc>
                  <a:txBody>
                    <a:bodyPr/>
                    <a:lstStyle/>
                    <a:p>
                      <a:r>
                        <a:rPr lang="en-US" sz="1400" dirty="0">
                          <a:latin typeface="Bahnschrift" panose="020B0502040204020203" pitchFamily="34" charset="0"/>
                        </a:rPr>
                        <a:t>Reinforce current business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sz="1200" dirty="0" err="1">
                          <a:latin typeface="Bahnschrift" panose="020B0502040204020203" pitchFamily="34" charset="0"/>
                        </a:rPr>
                        <a:t>Although</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company</a:t>
                      </a:r>
                      <a:r>
                        <a:rPr lang="es-ES" sz="1200" dirty="0">
                          <a:latin typeface="Bahnschrift" panose="020B0502040204020203" pitchFamily="34" charset="0"/>
                        </a:rPr>
                        <a:t> </a:t>
                      </a:r>
                      <a:r>
                        <a:rPr lang="es-ES" sz="1200" dirty="0" err="1">
                          <a:latin typeface="Bahnschrift" panose="020B0502040204020203" pitchFamily="34" charset="0"/>
                        </a:rPr>
                        <a:t>prides</a:t>
                      </a:r>
                      <a:r>
                        <a:rPr lang="es-ES" sz="1200" dirty="0">
                          <a:latin typeface="Bahnschrift" panose="020B0502040204020203" pitchFamily="34" charset="0"/>
                        </a:rPr>
                        <a:t> </a:t>
                      </a:r>
                      <a:r>
                        <a:rPr lang="es-ES" sz="1200" dirty="0" err="1">
                          <a:latin typeface="Bahnschrift" panose="020B0502040204020203" pitchFamily="34" charset="0"/>
                        </a:rPr>
                        <a:t>itself</a:t>
                      </a:r>
                      <a:r>
                        <a:rPr lang="es-ES" sz="1200" dirty="0">
                          <a:latin typeface="Bahnschrift" panose="020B0502040204020203" pitchFamily="34" charset="0"/>
                        </a:rPr>
                        <a:t> </a:t>
                      </a:r>
                      <a:r>
                        <a:rPr lang="es-ES" sz="1200" dirty="0" err="1">
                          <a:latin typeface="Bahnschrift" panose="020B0502040204020203" pitchFamily="34" charset="0"/>
                        </a:rPr>
                        <a:t>on</a:t>
                      </a:r>
                      <a:r>
                        <a:rPr lang="es-ES" sz="1200" dirty="0">
                          <a:latin typeface="Bahnschrift" panose="020B0502040204020203" pitchFamily="34" charset="0"/>
                        </a:rPr>
                        <a:t> </a:t>
                      </a:r>
                      <a:r>
                        <a:rPr lang="es-ES" sz="1200" dirty="0" err="1">
                          <a:latin typeface="Bahnschrift" panose="020B0502040204020203" pitchFamily="34" charset="0"/>
                        </a:rPr>
                        <a:t>producing</a:t>
                      </a:r>
                      <a:r>
                        <a:rPr lang="es-ES" sz="1200" dirty="0">
                          <a:latin typeface="Bahnschrift" panose="020B0502040204020203" pitchFamily="34" charset="0"/>
                        </a:rPr>
                        <a:t> </a:t>
                      </a:r>
                      <a:r>
                        <a:rPr lang="es-ES" sz="1200" dirty="0" err="1">
                          <a:latin typeface="Bahnschrift" panose="020B0502040204020203" pitchFamily="34" charset="0"/>
                        </a:rPr>
                        <a:t>quality</a:t>
                      </a:r>
                      <a:r>
                        <a:rPr lang="es-ES" sz="1200" dirty="0">
                          <a:latin typeface="Bahnschrift" panose="020B0502040204020203" pitchFamily="34" charset="0"/>
                        </a:rPr>
                        <a:t> </a:t>
                      </a:r>
                      <a:r>
                        <a:rPr lang="es-ES" sz="1200" dirty="0" err="1">
                          <a:latin typeface="Bahnschrift" panose="020B0502040204020203" pitchFamily="34" charset="0"/>
                        </a:rPr>
                        <a:t>wine</a:t>
                      </a:r>
                      <a:r>
                        <a:rPr lang="es-ES" sz="1200" dirty="0">
                          <a:latin typeface="Bahnschrift" panose="020B0502040204020203" pitchFamily="34" charset="0"/>
                        </a:rPr>
                        <a:t> </a:t>
                      </a:r>
                      <a:r>
                        <a:rPr lang="es-ES" sz="1200" dirty="0" err="1">
                          <a:latin typeface="Bahnschrift" panose="020B0502040204020203" pitchFamily="34" charset="0"/>
                        </a:rPr>
                        <a:t>from</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region</a:t>
                      </a:r>
                      <a:r>
                        <a:rPr lang="es-ES" sz="1200" dirty="0">
                          <a:latin typeface="Bahnschrift" panose="020B0502040204020203" pitchFamily="34" charset="0"/>
                        </a:rPr>
                        <a:t> </a:t>
                      </a:r>
                      <a:r>
                        <a:rPr lang="es-ES" sz="1200" dirty="0" err="1">
                          <a:latin typeface="Bahnschrift" panose="020B0502040204020203" pitchFamily="34" charset="0"/>
                        </a:rPr>
                        <a:t>of</a:t>
                      </a:r>
                      <a:r>
                        <a:rPr lang="es-ES" sz="1200" dirty="0">
                          <a:latin typeface="Bahnschrift" panose="020B0502040204020203" pitchFamily="34" charset="0"/>
                        </a:rPr>
                        <a:t> </a:t>
                      </a:r>
                      <a:r>
                        <a:rPr lang="es-ES" sz="1200" dirty="0" err="1">
                          <a:latin typeface="Bahnschrift" panose="020B0502040204020203" pitchFamily="34" charset="0"/>
                        </a:rPr>
                        <a:t>Nashik</a:t>
                      </a:r>
                      <a:r>
                        <a:rPr lang="es-ES" sz="1200" dirty="0">
                          <a:latin typeface="Bahnschrift" panose="020B0502040204020203" pitchFamily="34" charset="0"/>
                        </a:rPr>
                        <a:t>, Sula </a:t>
                      </a:r>
                      <a:r>
                        <a:rPr lang="es-ES" sz="1200" dirty="0" err="1">
                          <a:latin typeface="Bahnschrift" panose="020B0502040204020203" pitchFamily="34" charset="0"/>
                        </a:rPr>
                        <a:t>could</a:t>
                      </a:r>
                      <a:r>
                        <a:rPr lang="es-ES" sz="1200" dirty="0">
                          <a:latin typeface="Bahnschrift" panose="020B0502040204020203" pitchFamily="34" charset="0"/>
                        </a:rPr>
                        <a:t> </a:t>
                      </a:r>
                      <a:r>
                        <a:rPr lang="es-ES" sz="1200" dirty="0" err="1">
                          <a:latin typeface="Bahnschrift" panose="020B0502040204020203" pitchFamily="34" charset="0"/>
                        </a:rPr>
                        <a:t>create</a:t>
                      </a:r>
                      <a:r>
                        <a:rPr lang="es-ES" sz="1200" dirty="0">
                          <a:latin typeface="Bahnschrift" panose="020B0502040204020203" pitchFamily="34" charset="0"/>
                        </a:rPr>
                        <a:t> a low-cost line </a:t>
                      </a:r>
                      <a:r>
                        <a:rPr lang="es-ES" sz="1200" dirty="0" err="1">
                          <a:latin typeface="Bahnschrift" panose="020B0502040204020203" pitchFamily="34" charset="0"/>
                        </a:rPr>
                        <a:t>of</a:t>
                      </a:r>
                      <a:r>
                        <a:rPr lang="es-ES" sz="1200" dirty="0">
                          <a:latin typeface="Bahnschrift" panose="020B0502040204020203" pitchFamily="34" charset="0"/>
                        </a:rPr>
                        <a:t> </a:t>
                      </a:r>
                      <a:r>
                        <a:rPr lang="es-ES" sz="1200" dirty="0" err="1">
                          <a:latin typeface="Bahnschrift" panose="020B0502040204020203" pitchFamily="34" charset="0"/>
                        </a:rPr>
                        <a:t>wine</a:t>
                      </a:r>
                      <a:r>
                        <a:rPr lang="es-ES" sz="1200" dirty="0">
                          <a:latin typeface="Bahnschrift" panose="020B0502040204020203" pitchFamily="34" charset="0"/>
                        </a:rPr>
                        <a:t> </a:t>
                      </a:r>
                      <a:r>
                        <a:rPr lang="es-ES" sz="1200" dirty="0" err="1">
                          <a:latin typeface="Bahnschrift" panose="020B0502040204020203" pitchFamily="34" charset="0"/>
                        </a:rPr>
                        <a:t>that</a:t>
                      </a:r>
                      <a:r>
                        <a:rPr lang="es-ES" sz="1200" dirty="0">
                          <a:latin typeface="Bahnschrift" panose="020B0502040204020203" pitchFamily="34" charset="0"/>
                        </a:rPr>
                        <a:t> </a:t>
                      </a:r>
                      <a:r>
                        <a:rPr lang="es-ES" sz="1200" dirty="0" err="1">
                          <a:latin typeface="Bahnschrift" panose="020B0502040204020203" pitchFamily="34" charset="0"/>
                        </a:rPr>
                        <a:t>could</a:t>
                      </a:r>
                      <a:r>
                        <a:rPr lang="es-ES" sz="1200" dirty="0">
                          <a:latin typeface="Bahnschrift" panose="020B0502040204020203" pitchFamily="34" charset="0"/>
                        </a:rPr>
                        <a:t> appeal </a:t>
                      </a:r>
                      <a:r>
                        <a:rPr lang="es-ES" sz="1200" dirty="0" err="1">
                          <a:latin typeface="Bahnschrift" panose="020B0502040204020203" pitchFamily="34" charset="0"/>
                        </a:rPr>
                        <a:t>to</a:t>
                      </a:r>
                      <a:r>
                        <a:rPr lang="es-ES" sz="1200" dirty="0">
                          <a:latin typeface="Bahnschrift" panose="020B0502040204020203" pitchFamily="34" charset="0"/>
                        </a:rPr>
                        <a:t> a </a:t>
                      </a:r>
                      <a:r>
                        <a:rPr lang="es-ES" sz="1200" dirty="0" err="1">
                          <a:latin typeface="Bahnschrift" panose="020B0502040204020203" pitchFamily="34" charset="0"/>
                        </a:rPr>
                        <a:t>wider</a:t>
                      </a:r>
                      <a:r>
                        <a:rPr lang="es-ES" sz="1200" dirty="0">
                          <a:latin typeface="Bahnschrift" panose="020B0502040204020203" pitchFamily="34" charset="0"/>
                        </a:rPr>
                        <a:t> </a:t>
                      </a:r>
                      <a:r>
                        <a:rPr lang="es-ES" sz="1200" dirty="0" err="1">
                          <a:latin typeface="Bahnschrift" panose="020B0502040204020203" pitchFamily="34" charset="0"/>
                        </a:rPr>
                        <a:t>audience</a:t>
                      </a:r>
                      <a:r>
                        <a:rPr lang="es-ES" sz="1200" dirty="0">
                          <a:latin typeface="Bahnschrift" panose="020B0502040204020203" pitchFamily="34" charset="0"/>
                        </a:rPr>
                        <a:t> </a:t>
                      </a:r>
                      <a:r>
                        <a:rPr lang="es-ES" sz="1200" dirty="0" err="1">
                          <a:latin typeface="Bahnschrift" panose="020B0502040204020203" pitchFamily="34" charset="0"/>
                        </a:rPr>
                        <a:t>of</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population</a:t>
                      </a:r>
                      <a:r>
                        <a:rPr lang="es-ES" sz="1200" dirty="0">
                          <a:latin typeface="Bahnschrift" panose="020B0502040204020203" pitchFamily="34" charset="0"/>
                        </a:rPr>
                        <a:t>. </a:t>
                      </a:r>
                      <a:endParaRPr lang="en-US" sz="1200"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company</a:t>
                      </a:r>
                      <a:r>
                        <a:rPr lang="es-ES" sz="1200" dirty="0">
                          <a:latin typeface="Bahnschrift" panose="020B0502040204020203" pitchFamily="34" charset="0"/>
                        </a:rPr>
                        <a:t> </a:t>
                      </a:r>
                      <a:r>
                        <a:rPr lang="es-ES" sz="1200" dirty="0" err="1">
                          <a:latin typeface="Bahnschrift" panose="020B0502040204020203" pitchFamily="34" charset="0"/>
                        </a:rPr>
                        <a:t>could</a:t>
                      </a:r>
                      <a:r>
                        <a:rPr lang="es-ES" sz="1200" dirty="0">
                          <a:latin typeface="Bahnschrift" panose="020B0502040204020203" pitchFamily="34" charset="0"/>
                        </a:rPr>
                        <a:t> </a:t>
                      </a:r>
                      <a:r>
                        <a:rPr lang="es-ES" sz="1200" dirty="0" err="1">
                          <a:latin typeface="Bahnschrift" panose="020B0502040204020203" pitchFamily="34" charset="0"/>
                        </a:rPr>
                        <a:t>acquire</a:t>
                      </a:r>
                      <a:r>
                        <a:rPr lang="es-ES" sz="1200" dirty="0">
                          <a:latin typeface="Bahnschrift" panose="020B0502040204020203" pitchFamily="34" charset="0"/>
                        </a:rPr>
                        <a:t> </a:t>
                      </a:r>
                      <a:r>
                        <a:rPr lang="es-ES" sz="1200" dirty="0" err="1">
                          <a:latin typeface="Bahnschrift" panose="020B0502040204020203" pitchFamily="34" charset="0"/>
                        </a:rPr>
                        <a:t>cellars</a:t>
                      </a:r>
                      <a:r>
                        <a:rPr lang="es-ES" sz="1200" dirty="0">
                          <a:latin typeface="Bahnschrift" panose="020B0502040204020203" pitchFamily="34" charset="0"/>
                        </a:rPr>
                        <a:t> in </a:t>
                      </a:r>
                      <a:r>
                        <a:rPr lang="es-ES" sz="1200" dirty="0" err="1">
                          <a:latin typeface="Bahnschrift" panose="020B0502040204020203" pitchFamily="34" charset="0"/>
                        </a:rPr>
                        <a:t>different</a:t>
                      </a:r>
                      <a:r>
                        <a:rPr lang="es-ES" sz="1200" dirty="0">
                          <a:latin typeface="Bahnschrift" panose="020B0502040204020203" pitchFamily="34" charset="0"/>
                        </a:rPr>
                        <a:t> </a:t>
                      </a:r>
                      <a:r>
                        <a:rPr lang="es-ES" sz="1200" dirty="0" err="1">
                          <a:latin typeface="Bahnschrift" panose="020B0502040204020203" pitchFamily="34" charset="0"/>
                        </a:rPr>
                        <a:t>parts</a:t>
                      </a:r>
                      <a:r>
                        <a:rPr lang="es-ES" sz="1200" dirty="0">
                          <a:latin typeface="Bahnschrift" panose="020B0502040204020203" pitchFamily="34" charset="0"/>
                        </a:rPr>
                        <a:t> </a:t>
                      </a:r>
                      <a:r>
                        <a:rPr lang="es-ES" sz="1200" dirty="0" err="1">
                          <a:latin typeface="Bahnschrift" panose="020B0502040204020203" pitchFamily="34" charset="0"/>
                        </a:rPr>
                        <a:t>of</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country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expand</a:t>
                      </a:r>
                      <a:r>
                        <a:rPr lang="es-ES" sz="1200" dirty="0">
                          <a:latin typeface="Bahnschrift" panose="020B0502040204020203" pitchFamily="34" charset="0"/>
                        </a:rPr>
                        <a:t> </a:t>
                      </a:r>
                      <a:r>
                        <a:rPr lang="es-ES" sz="1200" dirty="0" err="1">
                          <a:latin typeface="Bahnschrift" panose="020B0502040204020203" pitchFamily="34" charset="0"/>
                        </a:rPr>
                        <a:t>its</a:t>
                      </a:r>
                      <a:r>
                        <a:rPr lang="es-ES" sz="1200" dirty="0">
                          <a:latin typeface="Bahnschrift" panose="020B0502040204020203" pitchFamily="34" charset="0"/>
                        </a:rPr>
                        <a:t> </a:t>
                      </a:r>
                      <a:r>
                        <a:rPr lang="es-ES" sz="1200" dirty="0" err="1">
                          <a:latin typeface="Bahnschrift" panose="020B0502040204020203" pitchFamily="34" charset="0"/>
                        </a:rPr>
                        <a:t>reach</a:t>
                      </a:r>
                      <a:r>
                        <a:rPr lang="es-ES" sz="1200" dirty="0">
                          <a:latin typeface="Bahnschrift" panose="020B0502040204020203" pitchFamily="34" charset="0"/>
                        </a:rPr>
                        <a:t>. </a:t>
                      </a:r>
                    </a:p>
                    <a:p>
                      <a:endParaRPr lang="es-ES" sz="1200"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sz="1200" dirty="0" err="1">
                          <a:latin typeface="Bahnschrift" panose="020B0502040204020203" pitchFamily="34" charset="0"/>
                        </a:rPr>
                        <a:t>Partner</a:t>
                      </a:r>
                      <a:r>
                        <a:rPr lang="es-ES" sz="1200" dirty="0">
                          <a:latin typeface="Bahnschrift" panose="020B0502040204020203" pitchFamily="34" charset="0"/>
                        </a:rPr>
                        <a:t> </a:t>
                      </a:r>
                      <a:r>
                        <a:rPr lang="es-ES" sz="1200" dirty="0" err="1">
                          <a:latin typeface="Bahnschrift" panose="020B0502040204020203" pitchFamily="34" charset="0"/>
                        </a:rPr>
                        <a:t>with</a:t>
                      </a:r>
                      <a:r>
                        <a:rPr lang="es-ES" sz="1200" dirty="0">
                          <a:latin typeface="Bahnschrift" panose="020B0502040204020203" pitchFamily="34" charset="0"/>
                        </a:rPr>
                        <a:t> </a:t>
                      </a:r>
                      <a:r>
                        <a:rPr lang="es-ES" sz="1200" dirty="0" err="1">
                          <a:latin typeface="Bahnschrift" panose="020B0502040204020203" pitchFamily="34" charset="0"/>
                        </a:rPr>
                        <a:t>established</a:t>
                      </a:r>
                      <a:r>
                        <a:rPr lang="es-ES" sz="1200" dirty="0">
                          <a:latin typeface="Bahnschrift" panose="020B0502040204020203" pitchFamily="34" charset="0"/>
                        </a:rPr>
                        <a:t> </a:t>
                      </a:r>
                      <a:r>
                        <a:rPr lang="es-ES" sz="1200" dirty="0" err="1">
                          <a:latin typeface="Bahnschrift" panose="020B0502040204020203" pitchFamily="34" charset="0"/>
                        </a:rPr>
                        <a:t>companies</a:t>
                      </a:r>
                      <a:r>
                        <a:rPr lang="es-ES" sz="1200" dirty="0">
                          <a:latin typeface="Bahnschrift" panose="020B0502040204020203" pitchFamily="34" charset="0"/>
                        </a:rPr>
                        <a:t> in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tourist</a:t>
                      </a:r>
                      <a:r>
                        <a:rPr lang="es-ES" sz="1200" dirty="0">
                          <a:latin typeface="Bahnschrift" panose="020B0502040204020203" pitchFamily="34" charset="0"/>
                        </a:rPr>
                        <a:t> sector </a:t>
                      </a:r>
                      <a:r>
                        <a:rPr lang="es-ES" sz="1200" dirty="0" err="1">
                          <a:latin typeface="Bahnschrift" panose="020B0502040204020203" pitchFamily="34" charset="0"/>
                        </a:rPr>
                        <a:t>like</a:t>
                      </a:r>
                      <a:r>
                        <a:rPr lang="es-ES" sz="1200" dirty="0">
                          <a:latin typeface="Bahnschrift" panose="020B0502040204020203" pitchFamily="34" charset="0"/>
                        </a:rPr>
                        <a:t> </a:t>
                      </a:r>
                      <a:r>
                        <a:rPr lang="es-ES" sz="1200" dirty="0" err="1">
                          <a:latin typeface="Bahnschrift" panose="020B0502040204020203" pitchFamily="34" charset="0"/>
                        </a:rPr>
                        <a:t>arilines</a:t>
                      </a:r>
                      <a:r>
                        <a:rPr lang="es-ES" sz="1200" dirty="0">
                          <a:latin typeface="Bahnschrift" panose="020B0502040204020203" pitchFamily="34" charset="0"/>
                        </a:rPr>
                        <a:t> and hotel </a:t>
                      </a:r>
                      <a:r>
                        <a:rPr lang="es-ES" sz="1200" dirty="0" err="1">
                          <a:latin typeface="Bahnschrift" panose="020B0502040204020203" pitchFamily="34" charset="0"/>
                        </a:rPr>
                        <a:t>franchises</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promote</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product</a:t>
                      </a:r>
                      <a:r>
                        <a:rPr lang="es-ES" sz="1200" dirty="0">
                          <a:latin typeface="Bahnschrift" panose="020B0502040204020203" pitchFamily="34" charset="0"/>
                        </a:rPr>
                        <a:t>.</a:t>
                      </a:r>
                      <a:endParaRPr lang="en-US" sz="1200"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sz="1200" dirty="0">
                          <a:latin typeface="Bahnschrift" panose="020B0502040204020203" pitchFamily="34" charset="0"/>
                        </a:rPr>
                        <a:t>Sponsor </a:t>
                      </a:r>
                      <a:r>
                        <a:rPr lang="es-ES" sz="1200" dirty="0" err="1">
                          <a:latin typeface="Bahnschrift" panose="020B0502040204020203" pitchFamily="34" charset="0"/>
                        </a:rPr>
                        <a:t>events</a:t>
                      </a:r>
                      <a:r>
                        <a:rPr lang="es-ES" sz="1200" dirty="0">
                          <a:latin typeface="Bahnschrift" panose="020B0502040204020203" pitchFamily="34" charset="0"/>
                        </a:rPr>
                        <a:t> and </a:t>
                      </a:r>
                      <a:r>
                        <a:rPr lang="es-ES" sz="1200" dirty="0" err="1">
                          <a:latin typeface="Bahnschrift" panose="020B0502040204020203" pitchFamily="34" charset="0"/>
                        </a:rPr>
                        <a:t>wine</a:t>
                      </a:r>
                      <a:r>
                        <a:rPr lang="es-ES" sz="1200" dirty="0">
                          <a:latin typeface="Bahnschrift" panose="020B0502040204020203" pitchFamily="34" charset="0"/>
                        </a:rPr>
                        <a:t> </a:t>
                      </a:r>
                      <a:r>
                        <a:rPr lang="es-ES" sz="1200" dirty="0" err="1">
                          <a:latin typeface="Bahnschrift" panose="020B0502040204020203" pitchFamily="34" charset="0"/>
                        </a:rPr>
                        <a:t>tasting</a:t>
                      </a:r>
                      <a:r>
                        <a:rPr lang="es-ES" sz="1200" dirty="0">
                          <a:latin typeface="Bahnschrift" panose="020B0502040204020203" pitchFamily="34" charset="0"/>
                        </a:rPr>
                        <a:t> </a:t>
                      </a:r>
                      <a:r>
                        <a:rPr lang="es-ES" sz="1200" dirty="0" err="1">
                          <a:latin typeface="Bahnschrift" panose="020B0502040204020203" pitchFamily="34" charset="0"/>
                        </a:rPr>
                        <a:t>experiences</a:t>
                      </a:r>
                      <a:r>
                        <a:rPr lang="es-ES" sz="1200" dirty="0">
                          <a:latin typeface="Bahnschrift" panose="020B0502040204020203" pitchFamily="34" charset="0"/>
                        </a:rPr>
                        <a:t> and tours </a:t>
                      </a:r>
                      <a:r>
                        <a:rPr lang="es-ES" sz="1200" dirty="0" err="1">
                          <a:latin typeface="Bahnschrift" panose="020B0502040204020203" pitchFamily="34" charset="0"/>
                        </a:rPr>
                        <a:t>through</a:t>
                      </a:r>
                      <a:r>
                        <a:rPr lang="es-ES" sz="1200" dirty="0">
                          <a:latin typeface="Bahnschrift" panose="020B0502040204020203" pitchFamily="34" charset="0"/>
                        </a:rPr>
                        <a:t> </a:t>
                      </a:r>
                      <a:r>
                        <a:rPr lang="es-ES" sz="1200" dirty="0" err="1">
                          <a:latin typeface="Bahnschrift" panose="020B0502040204020203" pitchFamily="34" charset="0"/>
                        </a:rPr>
                        <a:t>which</a:t>
                      </a:r>
                      <a:r>
                        <a:rPr lang="es-ES" sz="1200" dirty="0">
                          <a:latin typeface="Bahnschrift" panose="020B0502040204020203" pitchFamily="34" charset="0"/>
                        </a:rPr>
                        <a:t> </a:t>
                      </a:r>
                      <a:r>
                        <a:rPr lang="es-ES" sz="1200" dirty="0" err="1">
                          <a:latin typeface="Bahnschrift" panose="020B0502040204020203" pitchFamily="34" charset="0"/>
                        </a:rPr>
                        <a:t>customers</a:t>
                      </a:r>
                      <a:r>
                        <a:rPr lang="es-ES" sz="1200" dirty="0">
                          <a:latin typeface="Bahnschrift" panose="020B0502040204020203" pitchFamily="34" charset="0"/>
                        </a:rPr>
                        <a:t> can </a:t>
                      </a:r>
                      <a:r>
                        <a:rPr lang="es-ES" sz="1200" dirty="0" err="1">
                          <a:latin typeface="Bahnschrift" panose="020B0502040204020203" pitchFamily="34" charset="0"/>
                        </a:rPr>
                        <a:t>become</a:t>
                      </a:r>
                      <a:r>
                        <a:rPr lang="es-ES" sz="1200" dirty="0">
                          <a:latin typeface="Bahnschrift" panose="020B0502040204020203" pitchFamily="34" charset="0"/>
                        </a:rPr>
                        <a:t> more </a:t>
                      </a:r>
                      <a:r>
                        <a:rPr lang="es-ES" sz="1200" dirty="0" err="1">
                          <a:latin typeface="Bahnschrift" panose="020B0502040204020203" pitchFamily="34" charset="0"/>
                        </a:rPr>
                        <a:t>engaged</a:t>
                      </a:r>
                      <a:r>
                        <a:rPr lang="es-ES" sz="1200" dirty="0">
                          <a:latin typeface="Bahnschrift" panose="020B0502040204020203" pitchFamily="34" charset="0"/>
                        </a:rPr>
                        <a:t> </a:t>
                      </a:r>
                      <a:r>
                        <a:rPr lang="es-ES" sz="1200" dirty="0" err="1">
                          <a:latin typeface="Bahnschrift" panose="020B0502040204020203" pitchFamily="34" charset="0"/>
                        </a:rPr>
                        <a:t>with</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product</a:t>
                      </a:r>
                      <a:r>
                        <a:rPr lang="es-ES" sz="1200" dirty="0">
                          <a:latin typeface="Bahnschrift" panose="020B0502040204020203" pitchFamily="34" charset="0"/>
                        </a:rPr>
                        <a:t> and </a:t>
                      </a:r>
                      <a:r>
                        <a:rPr lang="es-ES" sz="1200" dirty="0" err="1">
                          <a:latin typeface="Bahnschrift" panose="020B0502040204020203" pitchFamily="34" charset="0"/>
                        </a:rPr>
                        <a:t>raise</a:t>
                      </a:r>
                      <a:r>
                        <a:rPr lang="es-ES" sz="1200" dirty="0">
                          <a:latin typeface="Bahnschrift" panose="020B0502040204020203" pitchFamily="34" charset="0"/>
                        </a:rPr>
                        <a:t> </a:t>
                      </a:r>
                      <a:r>
                        <a:rPr lang="es-ES" sz="1200" dirty="0" err="1">
                          <a:latin typeface="Bahnschrift" panose="020B0502040204020203" pitchFamily="34" charset="0"/>
                        </a:rPr>
                        <a:t>brand</a:t>
                      </a:r>
                      <a:r>
                        <a:rPr lang="es-ES" sz="1200" dirty="0">
                          <a:latin typeface="Bahnschrift" panose="020B0502040204020203" pitchFamily="34" charset="0"/>
                        </a:rPr>
                        <a:t> </a:t>
                      </a:r>
                      <a:r>
                        <a:rPr lang="es-ES" sz="1200" dirty="0" err="1">
                          <a:latin typeface="Bahnschrift" panose="020B0502040204020203" pitchFamily="34" charset="0"/>
                        </a:rPr>
                        <a:t>awareness</a:t>
                      </a:r>
                      <a:r>
                        <a:rPr lang="es-ES" sz="1200" dirty="0">
                          <a:latin typeface="Bahnschrift" panose="020B0502040204020203" pitchFamily="34" charset="0"/>
                        </a:rPr>
                        <a:t>.   </a:t>
                      </a:r>
                      <a:endParaRPr lang="en-US" sz="1200"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6252951"/>
                  </a:ext>
                </a:extLst>
              </a:tr>
              <a:tr h="370840">
                <a:tc>
                  <a:txBody>
                    <a:bodyPr/>
                    <a:lstStyle/>
                    <a:p>
                      <a:r>
                        <a:rPr lang="en-US" sz="1400" dirty="0">
                          <a:latin typeface="Bahnschrift" panose="020B0502040204020203" pitchFamily="34" charset="0"/>
                        </a:rPr>
                        <a:t>Gain access to adjacencies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company</a:t>
                      </a:r>
                      <a:r>
                        <a:rPr lang="es-ES" sz="1200" dirty="0">
                          <a:latin typeface="Bahnschrift" panose="020B0502040204020203" pitchFamily="34" charset="0"/>
                        </a:rPr>
                        <a:t> </a:t>
                      </a:r>
                      <a:r>
                        <a:rPr lang="es-ES" sz="1200" dirty="0" err="1">
                          <a:latin typeface="Bahnschrift" panose="020B0502040204020203" pitchFamily="34" charset="0"/>
                        </a:rPr>
                        <a:t>could</a:t>
                      </a:r>
                      <a:r>
                        <a:rPr lang="es-ES" sz="1200" dirty="0">
                          <a:latin typeface="Bahnschrift" panose="020B0502040204020203" pitchFamily="34" charset="0"/>
                        </a:rPr>
                        <a:t> open </a:t>
                      </a:r>
                      <a:r>
                        <a:rPr lang="es-ES" sz="1200" dirty="0" err="1">
                          <a:latin typeface="Bahnschrift" panose="020B0502040204020203" pitchFamily="34" charset="0"/>
                        </a:rPr>
                        <a:t>wine</a:t>
                      </a:r>
                      <a:r>
                        <a:rPr lang="es-ES" sz="1200" dirty="0">
                          <a:latin typeface="Bahnschrift" panose="020B0502040204020203" pitchFamily="34" charset="0"/>
                        </a:rPr>
                        <a:t> </a:t>
                      </a:r>
                      <a:r>
                        <a:rPr lang="es-ES" sz="1200" dirty="0" err="1">
                          <a:latin typeface="Bahnschrift" panose="020B0502040204020203" pitchFamily="34" charset="0"/>
                        </a:rPr>
                        <a:t>cellars</a:t>
                      </a:r>
                      <a:r>
                        <a:rPr lang="es-ES" sz="1200" dirty="0">
                          <a:latin typeface="Bahnschrift" panose="020B0502040204020203" pitchFamily="34" charset="0"/>
                        </a:rPr>
                        <a:t> in popular </a:t>
                      </a:r>
                      <a:r>
                        <a:rPr lang="es-ES" sz="1200" dirty="0" err="1">
                          <a:latin typeface="Bahnschrift" panose="020B0502040204020203" pitchFamily="34" charset="0"/>
                        </a:rPr>
                        <a:t>tourist</a:t>
                      </a:r>
                      <a:r>
                        <a:rPr lang="es-ES" sz="1200" dirty="0">
                          <a:latin typeface="Bahnschrift" panose="020B0502040204020203" pitchFamily="34" charset="0"/>
                        </a:rPr>
                        <a:t> </a:t>
                      </a:r>
                      <a:r>
                        <a:rPr lang="es-ES" sz="1200" dirty="0" err="1">
                          <a:latin typeface="Bahnschrift" panose="020B0502040204020203" pitchFamily="34" charset="0"/>
                        </a:rPr>
                        <a:t>destinations</a:t>
                      </a:r>
                      <a:r>
                        <a:rPr lang="es-ES" sz="1200" dirty="0">
                          <a:latin typeface="Bahnschrift" panose="020B0502040204020203" pitchFamily="34" charset="0"/>
                        </a:rPr>
                        <a:t> </a:t>
                      </a:r>
                      <a:r>
                        <a:rPr lang="es-ES" sz="1200" dirty="0" err="1">
                          <a:latin typeface="Bahnschrift" panose="020B0502040204020203" pitchFamily="34" charset="0"/>
                        </a:rPr>
                        <a:t>like</a:t>
                      </a:r>
                      <a:r>
                        <a:rPr lang="es-ES" sz="1200" dirty="0">
                          <a:latin typeface="Bahnschrift" panose="020B0502040204020203" pitchFamily="34" charset="0"/>
                        </a:rPr>
                        <a:t> Goa </a:t>
                      </a:r>
                      <a:r>
                        <a:rPr lang="es-ES" sz="1200" dirty="0" err="1">
                          <a:latin typeface="Bahnschrift" panose="020B0502040204020203" pitchFamily="34" charset="0"/>
                        </a:rPr>
                        <a:t>or</a:t>
                      </a:r>
                      <a:r>
                        <a:rPr lang="es-ES" sz="1200" dirty="0">
                          <a:latin typeface="Bahnschrift" panose="020B0502040204020203" pitchFamily="34" charset="0"/>
                        </a:rPr>
                        <a:t> </a:t>
                      </a:r>
                      <a:r>
                        <a:rPr lang="es-ES" sz="1200" dirty="0" err="1">
                          <a:latin typeface="Bahnschrift" panose="020B0502040204020203" pitchFamily="34" charset="0"/>
                        </a:rPr>
                        <a:t>Calcutta</a:t>
                      </a:r>
                      <a:r>
                        <a:rPr lang="es-ES" sz="1200" dirty="0">
                          <a:latin typeface="Bahnschrift" panose="020B0502040204020203" pitchFamily="34" charset="0"/>
                        </a:rPr>
                        <a:t>, </a:t>
                      </a:r>
                      <a:r>
                        <a:rPr lang="es-ES" sz="1200" dirty="0" err="1">
                          <a:latin typeface="Bahnschrift" panose="020B0502040204020203" pitchFamily="34" charset="0"/>
                        </a:rPr>
                        <a:t>where</a:t>
                      </a:r>
                      <a:r>
                        <a:rPr lang="es-ES" sz="1200" dirty="0">
                          <a:latin typeface="Bahnschrift" panose="020B0502040204020203" pitchFamily="34" charset="0"/>
                        </a:rPr>
                        <a:t> </a:t>
                      </a:r>
                      <a:r>
                        <a:rPr lang="es-ES" sz="1200" dirty="0" err="1">
                          <a:latin typeface="Bahnschrift" panose="020B0502040204020203" pitchFamily="34" charset="0"/>
                        </a:rPr>
                        <a:t>its</a:t>
                      </a:r>
                      <a:r>
                        <a:rPr lang="es-ES" sz="1200" dirty="0">
                          <a:latin typeface="Bahnschrift" panose="020B0502040204020203" pitchFamily="34" charset="0"/>
                        </a:rPr>
                        <a:t> </a:t>
                      </a:r>
                      <a:r>
                        <a:rPr lang="es-ES" sz="1200" dirty="0" err="1">
                          <a:latin typeface="Bahnschrift" panose="020B0502040204020203" pitchFamily="34" charset="0"/>
                        </a:rPr>
                        <a:t>products</a:t>
                      </a:r>
                      <a:r>
                        <a:rPr lang="es-ES" sz="1200" dirty="0">
                          <a:latin typeface="Bahnschrift" panose="020B0502040204020203" pitchFamily="34" charset="0"/>
                        </a:rPr>
                        <a:t> can be </a:t>
                      </a:r>
                      <a:r>
                        <a:rPr lang="es-ES" sz="1200" dirty="0" err="1">
                          <a:latin typeface="Bahnschrift" panose="020B0502040204020203" pitchFamily="34" charset="0"/>
                        </a:rPr>
                        <a:t>purchased</a:t>
                      </a:r>
                      <a:r>
                        <a:rPr lang="es-ES" sz="1200" dirty="0">
                          <a:latin typeface="Bahnschrift" panose="020B0502040204020203" pitchFamily="34" charset="0"/>
                        </a:rPr>
                        <a:t> </a:t>
                      </a:r>
                      <a:r>
                        <a:rPr lang="es-ES" sz="1200" dirty="0" err="1">
                          <a:latin typeface="Bahnschrift" panose="020B0502040204020203" pitchFamily="34" charset="0"/>
                        </a:rPr>
                        <a:t>by</a:t>
                      </a:r>
                      <a:r>
                        <a:rPr lang="es-ES" sz="1200" dirty="0">
                          <a:latin typeface="Bahnschrift" panose="020B0502040204020203" pitchFamily="34" charset="0"/>
                        </a:rPr>
                        <a:t> </a:t>
                      </a:r>
                      <a:r>
                        <a:rPr lang="es-ES" sz="1200" dirty="0" err="1">
                          <a:latin typeface="Bahnschrift" panose="020B0502040204020203" pitchFamily="34" charset="0"/>
                        </a:rPr>
                        <a:t>both</a:t>
                      </a:r>
                      <a:r>
                        <a:rPr lang="es-ES" sz="1200" dirty="0">
                          <a:latin typeface="Bahnschrift" panose="020B0502040204020203" pitchFamily="34" charset="0"/>
                        </a:rPr>
                        <a:t> </a:t>
                      </a:r>
                      <a:r>
                        <a:rPr lang="es-ES" sz="1200" dirty="0" err="1">
                          <a:latin typeface="Bahnschrift" panose="020B0502040204020203" pitchFamily="34" charset="0"/>
                        </a:rPr>
                        <a:t>national</a:t>
                      </a:r>
                      <a:r>
                        <a:rPr lang="es-ES" sz="1200" dirty="0">
                          <a:latin typeface="Bahnschrift" panose="020B0502040204020203" pitchFamily="34" charset="0"/>
                        </a:rPr>
                        <a:t> and </a:t>
                      </a:r>
                      <a:r>
                        <a:rPr lang="es-ES" sz="1200" dirty="0" err="1">
                          <a:latin typeface="Bahnschrift" panose="020B0502040204020203" pitchFamily="34" charset="0"/>
                        </a:rPr>
                        <a:t>international</a:t>
                      </a:r>
                      <a:r>
                        <a:rPr lang="es-ES" sz="1200" dirty="0">
                          <a:latin typeface="Bahnschrift" panose="020B0502040204020203" pitchFamily="34" charset="0"/>
                        </a:rPr>
                        <a:t> </a:t>
                      </a:r>
                      <a:r>
                        <a:rPr lang="es-ES" sz="1200" dirty="0" err="1">
                          <a:latin typeface="Bahnschrift" panose="020B0502040204020203" pitchFamily="34" charset="0"/>
                        </a:rPr>
                        <a:t>tourists</a:t>
                      </a:r>
                      <a:r>
                        <a:rPr lang="es-ES" sz="1200" dirty="0">
                          <a:latin typeface="Bahnschrift" panose="020B0502040204020203" pitchFamily="34" charset="0"/>
                        </a:rPr>
                        <a:t>.</a:t>
                      </a:r>
                      <a:endParaRPr lang="en-US" sz="1200"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company</a:t>
                      </a:r>
                      <a:r>
                        <a:rPr lang="es-ES" sz="1200" dirty="0">
                          <a:latin typeface="Bahnschrift" panose="020B0502040204020203" pitchFamily="34" charset="0"/>
                        </a:rPr>
                        <a:t> </a:t>
                      </a:r>
                      <a:r>
                        <a:rPr lang="es-ES" sz="1200" dirty="0" err="1">
                          <a:latin typeface="Bahnschrift" panose="020B0502040204020203" pitchFamily="34" charset="0"/>
                        </a:rPr>
                        <a:t>could</a:t>
                      </a:r>
                      <a:r>
                        <a:rPr lang="es-ES" sz="1200" dirty="0">
                          <a:latin typeface="Bahnschrift" panose="020B0502040204020203" pitchFamily="34" charset="0"/>
                        </a:rPr>
                        <a:t> </a:t>
                      </a:r>
                      <a:r>
                        <a:rPr lang="es-ES" sz="1200" dirty="0" err="1">
                          <a:latin typeface="Bahnschrift" panose="020B0502040204020203" pitchFamily="34" charset="0"/>
                        </a:rPr>
                        <a:t>buy</a:t>
                      </a:r>
                      <a:r>
                        <a:rPr lang="es-ES" sz="1200" dirty="0">
                          <a:latin typeface="Bahnschrift" panose="020B0502040204020203" pitchFamily="34" charset="0"/>
                        </a:rPr>
                        <a:t> </a:t>
                      </a:r>
                      <a:r>
                        <a:rPr lang="es-ES" sz="1200" dirty="0" err="1">
                          <a:latin typeface="Bahnschrift" panose="020B0502040204020203" pitchFamily="34" charset="0"/>
                        </a:rPr>
                        <a:t>hotels</a:t>
                      </a:r>
                      <a:r>
                        <a:rPr lang="es-ES" sz="1200" dirty="0">
                          <a:latin typeface="Bahnschrift" panose="020B0502040204020203" pitchFamily="34" charset="0"/>
                        </a:rPr>
                        <a:t> </a:t>
                      </a:r>
                      <a:r>
                        <a:rPr lang="es-ES" sz="1200" dirty="0" err="1">
                          <a:latin typeface="Bahnschrift" panose="020B0502040204020203" pitchFamily="34" charset="0"/>
                        </a:rPr>
                        <a:t>or</a:t>
                      </a:r>
                      <a:r>
                        <a:rPr lang="es-ES" sz="1200" dirty="0">
                          <a:latin typeface="Bahnschrift" panose="020B0502040204020203" pitchFamily="34" charset="0"/>
                        </a:rPr>
                        <a:t> restaurants in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Nashik</a:t>
                      </a:r>
                      <a:r>
                        <a:rPr lang="es-ES" sz="1200" dirty="0">
                          <a:latin typeface="Bahnschrift" panose="020B0502040204020203" pitchFamily="34" charset="0"/>
                        </a:rPr>
                        <a:t> </a:t>
                      </a:r>
                      <a:r>
                        <a:rPr lang="es-ES" sz="1200" dirty="0" err="1">
                          <a:latin typeface="Bahnschrift" panose="020B0502040204020203" pitchFamily="34" charset="0"/>
                        </a:rPr>
                        <a:t>region</a:t>
                      </a:r>
                      <a:r>
                        <a:rPr lang="es-ES" sz="1200" dirty="0">
                          <a:latin typeface="Bahnschrift" panose="020B0502040204020203" pitchFamily="34" charset="0"/>
                        </a:rPr>
                        <a:t> </a:t>
                      </a:r>
                      <a:r>
                        <a:rPr lang="es-ES" sz="1200" dirty="0" err="1">
                          <a:latin typeface="Bahnschrift" panose="020B0502040204020203" pitchFamily="34" charset="0"/>
                        </a:rPr>
                        <a:t>where</a:t>
                      </a:r>
                      <a:r>
                        <a:rPr lang="es-ES" sz="1200" dirty="0">
                          <a:latin typeface="Bahnschrift" panose="020B0502040204020203" pitchFamily="34" charset="0"/>
                        </a:rPr>
                        <a:t> </a:t>
                      </a:r>
                      <a:r>
                        <a:rPr lang="es-ES" sz="1200" dirty="0" err="1">
                          <a:latin typeface="Bahnschrift" panose="020B0502040204020203" pitchFamily="34" charset="0"/>
                        </a:rPr>
                        <a:t>its</a:t>
                      </a:r>
                      <a:r>
                        <a:rPr lang="es-ES" sz="1200" dirty="0">
                          <a:latin typeface="Bahnschrift" panose="020B0502040204020203" pitchFamily="34" charset="0"/>
                        </a:rPr>
                        <a:t> </a:t>
                      </a:r>
                      <a:r>
                        <a:rPr lang="es-ES" sz="1200" dirty="0" err="1">
                          <a:latin typeface="Bahnschrift" panose="020B0502040204020203" pitchFamily="34" charset="0"/>
                        </a:rPr>
                        <a:t>products</a:t>
                      </a:r>
                      <a:r>
                        <a:rPr lang="es-ES" sz="1200" dirty="0">
                          <a:latin typeface="Bahnschrift" panose="020B0502040204020203" pitchFamily="34" charset="0"/>
                        </a:rPr>
                        <a:t> can be </a:t>
                      </a:r>
                      <a:r>
                        <a:rPr lang="es-ES" sz="1200" dirty="0" err="1">
                          <a:latin typeface="Bahnschrift" panose="020B0502040204020203" pitchFamily="34" charset="0"/>
                        </a:rPr>
                        <a:t>showcased</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visitors</a:t>
                      </a:r>
                      <a:r>
                        <a:rPr lang="es-ES" sz="1200" dirty="0">
                          <a:latin typeface="Bahnschrift" panose="020B0502040204020203" pitchFamily="34" charset="0"/>
                        </a:rPr>
                        <a:t>. </a:t>
                      </a:r>
                      <a:endParaRPr lang="en-US" sz="1200"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sz="1200" dirty="0" err="1">
                          <a:latin typeface="Bahnschrift" panose="020B0502040204020203" pitchFamily="34" charset="0"/>
                        </a:rPr>
                        <a:t>Partner</a:t>
                      </a:r>
                      <a:r>
                        <a:rPr lang="es-ES" sz="1200" dirty="0">
                          <a:latin typeface="Bahnschrift" panose="020B0502040204020203" pitchFamily="34" charset="0"/>
                        </a:rPr>
                        <a:t> </a:t>
                      </a:r>
                      <a:r>
                        <a:rPr lang="es-ES" sz="1200" dirty="0" err="1">
                          <a:latin typeface="Bahnschrift" panose="020B0502040204020203" pitchFamily="34" charset="0"/>
                        </a:rPr>
                        <a:t>with</a:t>
                      </a:r>
                      <a:r>
                        <a:rPr lang="es-ES" sz="1200" dirty="0">
                          <a:latin typeface="Bahnschrift" panose="020B0502040204020203" pitchFamily="34" charset="0"/>
                        </a:rPr>
                        <a:t> </a:t>
                      </a:r>
                      <a:r>
                        <a:rPr lang="es-ES" sz="1200" dirty="0" err="1">
                          <a:latin typeface="Bahnschrift" panose="020B0502040204020203" pitchFamily="34" charset="0"/>
                        </a:rPr>
                        <a:t>established</a:t>
                      </a:r>
                      <a:r>
                        <a:rPr lang="es-ES" sz="1200" dirty="0">
                          <a:latin typeface="Bahnschrift" panose="020B0502040204020203" pitchFamily="34" charset="0"/>
                        </a:rPr>
                        <a:t> </a:t>
                      </a:r>
                      <a:r>
                        <a:rPr lang="es-ES" sz="1200" dirty="0" err="1">
                          <a:latin typeface="Bahnschrift" panose="020B0502040204020203" pitchFamily="34" charset="0"/>
                        </a:rPr>
                        <a:t>wineries</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import</a:t>
                      </a:r>
                      <a:r>
                        <a:rPr lang="es-ES" sz="1200" dirty="0">
                          <a:latin typeface="Bahnschrift" panose="020B0502040204020203" pitchFamily="34" charset="0"/>
                        </a:rPr>
                        <a:t> </a:t>
                      </a:r>
                      <a:r>
                        <a:rPr lang="es-ES" sz="1200" dirty="0" err="1">
                          <a:latin typeface="Bahnschrift" panose="020B0502040204020203" pitchFamily="34" charset="0"/>
                        </a:rPr>
                        <a:t>their</a:t>
                      </a:r>
                      <a:r>
                        <a:rPr lang="es-ES" sz="1200" dirty="0">
                          <a:latin typeface="Bahnschrift" panose="020B0502040204020203" pitchFamily="34" charset="0"/>
                        </a:rPr>
                        <a:t> </a:t>
                      </a:r>
                      <a:r>
                        <a:rPr lang="es-ES" sz="1200" dirty="0" err="1">
                          <a:latin typeface="Bahnschrift" panose="020B0502040204020203" pitchFamily="34" charset="0"/>
                        </a:rPr>
                        <a:t>products</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customers</a:t>
                      </a:r>
                      <a:r>
                        <a:rPr lang="es-ES" sz="1200" dirty="0">
                          <a:latin typeface="Bahnschrift" panose="020B0502040204020203" pitchFamily="34" charset="0"/>
                        </a:rPr>
                        <a:t> in India. </a:t>
                      </a:r>
                    </a:p>
                    <a:p>
                      <a:r>
                        <a:rPr lang="es-ES" sz="1200" dirty="0">
                          <a:latin typeface="Bahnschrift" panose="020B0502040204020203" pitchFamily="34" charset="0"/>
                        </a:rPr>
                        <a:t>In </a:t>
                      </a:r>
                      <a:r>
                        <a:rPr lang="es-ES" sz="1200" dirty="0" err="1">
                          <a:latin typeface="Bahnschrift" panose="020B0502040204020203" pitchFamily="34" charset="0"/>
                        </a:rPr>
                        <a:t>addition</a:t>
                      </a:r>
                      <a:r>
                        <a:rPr lang="es-ES" sz="1200" dirty="0">
                          <a:latin typeface="Bahnschrift" panose="020B0502040204020203" pitchFamily="34" charset="0"/>
                        </a:rPr>
                        <a:t>, </a:t>
                      </a:r>
                      <a:r>
                        <a:rPr lang="es-ES" sz="1200" dirty="0" err="1">
                          <a:latin typeface="Bahnschrift" panose="020B0502040204020203" pitchFamily="34" charset="0"/>
                        </a:rPr>
                        <a:t>import</a:t>
                      </a:r>
                      <a:r>
                        <a:rPr lang="es-ES" sz="1200" dirty="0">
                          <a:latin typeface="Bahnschrift" panose="020B0502040204020203" pitchFamily="34" charset="0"/>
                        </a:rPr>
                        <a:t> </a:t>
                      </a:r>
                      <a:r>
                        <a:rPr lang="es-ES" sz="1200" dirty="0" err="1">
                          <a:latin typeface="Bahnschrift" panose="020B0502040204020203" pitchFamily="34" charset="0"/>
                        </a:rPr>
                        <a:t>other</a:t>
                      </a:r>
                      <a:r>
                        <a:rPr lang="es-ES" sz="1200" dirty="0">
                          <a:latin typeface="Bahnschrift" panose="020B0502040204020203" pitchFamily="34" charset="0"/>
                        </a:rPr>
                        <a:t> </a:t>
                      </a:r>
                      <a:r>
                        <a:rPr lang="es-ES" sz="1200" dirty="0" err="1">
                          <a:latin typeface="Bahnschrift" panose="020B0502040204020203" pitchFamily="34" charset="0"/>
                        </a:rPr>
                        <a:t>types</a:t>
                      </a:r>
                      <a:r>
                        <a:rPr lang="es-ES" sz="1200" dirty="0">
                          <a:latin typeface="Bahnschrift" panose="020B0502040204020203" pitchFamily="34" charset="0"/>
                        </a:rPr>
                        <a:t> </a:t>
                      </a:r>
                      <a:r>
                        <a:rPr lang="es-ES" sz="1200" dirty="0" err="1">
                          <a:latin typeface="Bahnschrift" panose="020B0502040204020203" pitchFamily="34" charset="0"/>
                        </a:rPr>
                        <a:t>of</a:t>
                      </a:r>
                      <a:r>
                        <a:rPr lang="es-ES" sz="1200" dirty="0">
                          <a:latin typeface="Bahnschrift" panose="020B0502040204020203" pitchFamily="34" charset="0"/>
                        </a:rPr>
                        <a:t> more </a:t>
                      </a:r>
                      <a:r>
                        <a:rPr lang="es-ES" sz="1200" dirty="0" err="1">
                          <a:latin typeface="Bahnschrift" panose="020B0502040204020203" pitchFamily="34" charset="0"/>
                        </a:rPr>
                        <a:t>popularly</a:t>
                      </a:r>
                      <a:r>
                        <a:rPr lang="es-ES" sz="1200" dirty="0">
                          <a:latin typeface="Bahnschrift" panose="020B0502040204020203" pitchFamily="34" charset="0"/>
                        </a:rPr>
                        <a:t> </a:t>
                      </a:r>
                      <a:r>
                        <a:rPr lang="es-ES" sz="1200" dirty="0" err="1">
                          <a:latin typeface="Bahnschrift" panose="020B0502040204020203" pitchFamily="34" charset="0"/>
                        </a:rPr>
                        <a:t>consumed</a:t>
                      </a:r>
                      <a:r>
                        <a:rPr lang="es-ES" sz="1200" dirty="0">
                          <a:latin typeface="Bahnschrift" panose="020B0502040204020203" pitchFamily="34" charset="0"/>
                        </a:rPr>
                        <a:t> </a:t>
                      </a:r>
                      <a:r>
                        <a:rPr lang="es-ES" sz="1200" dirty="0" err="1">
                          <a:latin typeface="Bahnschrift" panose="020B0502040204020203" pitchFamily="34" charset="0"/>
                        </a:rPr>
                        <a:t>liquors</a:t>
                      </a:r>
                      <a:r>
                        <a:rPr lang="es-ES" sz="1200" dirty="0">
                          <a:latin typeface="Bahnschrift" panose="020B0502040204020203" pitchFamily="34" charset="0"/>
                        </a:rPr>
                        <a:t> </a:t>
                      </a:r>
                      <a:r>
                        <a:rPr lang="es-ES" sz="1200" dirty="0" err="1">
                          <a:latin typeface="Bahnschrift" panose="020B0502040204020203" pitchFamily="34" charset="0"/>
                        </a:rPr>
                        <a:t>like</a:t>
                      </a:r>
                      <a:r>
                        <a:rPr lang="es-ES" sz="1200" dirty="0">
                          <a:latin typeface="Bahnschrift" panose="020B0502040204020203" pitchFamily="34" charset="0"/>
                        </a:rPr>
                        <a:t> </a:t>
                      </a:r>
                      <a:r>
                        <a:rPr lang="es-ES" sz="1200" dirty="0" err="1">
                          <a:latin typeface="Bahnschrift" panose="020B0502040204020203" pitchFamily="34" charset="0"/>
                        </a:rPr>
                        <a:t>spirits</a:t>
                      </a:r>
                      <a:r>
                        <a:rPr lang="es-ES" sz="1200" dirty="0">
                          <a:latin typeface="Bahnschrift" panose="020B0502040204020203" pitchFamily="34" charset="0"/>
                        </a:rPr>
                        <a:t> and whiskey </a:t>
                      </a:r>
                      <a:r>
                        <a:rPr lang="es-ES" sz="1200" dirty="0" err="1">
                          <a:latin typeface="Bahnschrift" panose="020B0502040204020203" pitchFamily="34" charset="0"/>
                        </a:rPr>
                        <a:t>that</a:t>
                      </a:r>
                      <a:r>
                        <a:rPr lang="es-ES" sz="1200" dirty="0">
                          <a:latin typeface="Bahnschrift" panose="020B0502040204020203" pitchFamily="34" charset="0"/>
                        </a:rPr>
                        <a:t> appeal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male </a:t>
                      </a:r>
                      <a:r>
                        <a:rPr lang="es-ES" sz="1200" dirty="0" err="1">
                          <a:latin typeface="Bahnschrift" panose="020B0502040204020203" pitchFamily="34" charset="0"/>
                        </a:rPr>
                        <a:t>population</a:t>
                      </a:r>
                      <a:r>
                        <a:rPr lang="es-ES" sz="1200" dirty="0">
                          <a:latin typeface="Bahnschrift" panose="020B0502040204020203" pitchFamily="34" charset="0"/>
                        </a:rPr>
                        <a:t> </a:t>
                      </a:r>
                      <a:r>
                        <a:rPr lang="es-ES" sz="1200" dirty="0" err="1">
                          <a:latin typeface="Bahnschrift" panose="020B0502040204020203" pitchFamily="34" charset="0"/>
                        </a:rPr>
                        <a:t>of</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country.</a:t>
                      </a:r>
                      <a:endParaRPr lang="en-US" sz="1200"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company</a:t>
                      </a:r>
                      <a:r>
                        <a:rPr lang="es-ES" sz="1200" dirty="0">
                          <a:latin typeface="Bahnschrift" panose="020B0502040204020203" pitchFamily="34" charset="0"/>
                        </a:rPr>
                        <a:t> </a:t>
                      </a:r>
                      <a:r>
                        <a:rPr lang="es-ES" sz="1200" dirty="0" err="1">
                          <a:latin typeface="Bahnschrift" panose="020B0502040204020203" pitchFamily="34" charset="0"/>
                        </a:rPr>
                        <a:t>could</a:t>
                      </a:r>
                      <a:r>
                        <a:rPr lang="es-ES" sz="1200" dirty="0">
                          <a:latin typeface="Bahnschrift" panose="020B0502040204020203" pitchFamily="34" charset="0"/>
                        </a:rPr>
                        <a:t> </a:t>
                      </a:r>
                      <a:r>
                        <a:rPr lang="es-ES" sz="1200" dirty="0" err="1">
                          <a:latin typeface="Bahnschrift" panose="020B0502040204020203" pitchFamily="34" charset="0"/>
                        </a:rPr>
                        <a:t>offer</a:t>
                      </a:r>
                      <a:r>
                        <a:rPr lang="es-ES" sz="1200" dirty="0">
                          <a:latin typeface="Bahnschrift" panose="020B0502040204020203" pitchFamily="34" charset="0"/>
                        </a:rPr>
                        <a:t> </a:t>
                      </a:r>
                      <a:r>
                        <a:rPr lang="es-ES" sz="1200" dirty="0" err="1">
                          <a:latin typeface="Bahnschrift" panose="020B0502040204020203" pitchFamily="34" charset="0"/>
                        </a:rPr>
                        <a:t>concerts</a:t>
                      </a:r>
                      <a:r>
                        <a:rPr lang="es-ES" sz="1200" dirty="0">
                          <a:latin typeface="Bahnschrift" panose="020B0502040204020203" pitchFamily="34" charset="0"/>
                        </a:rPr>
                        <a:t>,  </a:t>
                      </a:r>
                      <a:r>
                        <a:rPr lang="es-ES" sz="1200" dirty="0" err="1">
                          <a:latin typeface="Bahnschrift" panose="020B0502040204020203" pitchFamily="34" charset="0"/>
                        </a:rPr>
                        <a:t>b&amp;b</a:t>
                      </a:r>
                      <a:r>
                        <a:rPr lang="es-ES" sz="1200" dirty="0">
                          <a:latin typeface="Bahnschrift" panose="020B0502040204020203" pitchFamily="34" charset="0"/>
                        </a:rPr>
                        <a:t>, tours and </a:t>
                      </a:r>
                      <a:r>
                        <a:rPr lang="es-ES" sz="1200" dirty="0" err="1">
                          <a:latin typeface="Bahnschrift" panose="020B0502040204020203" pitchFamily="34" charset="0"/>
                        </a:rPr>
                        <a:t>accomodation</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visit</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region</a:t>
                      </a:r>
                      <a:r>
                        <a:rPr lang="es-ES" sz="1200" dirty="0">
                          <a:latin typeface="Bahnschrift" panose="020B0502040204020203" pitchFamily="34" charset="0"/>
                        </a:rPr>
                        <a:t> </a:t>
                      </a:r>
                      <a:r>
                        <a:rPr lang="es-ES" sz="1200" dirty="0" err="1">
                          <a:latin typeface="Bahnschrift" panose="020B0502040204020203" pitchFamily="34" charset="0"/>
                        </a:rPr>
                        <a:t>of</a:t>
                      </a:r>
                      <a:r>
                        <a:rPr lang="es-ES" sz="1200" dirty="0">
                          <a:latin typeface="Bahnschrift" panose="020B0502040204020203" pitchFamily="34" charset="0"/>
                        </a:rPr>
                        <a:t> </a:t>
                      </a:r>
                      <a:r>
                        <a:rPr lang="es-ES" sz="1200" dirty="0" err="1">
                          <a:latin typeface="Bahnschrift" panose="020B0502040204020203" pitchFamily="34" charset="0"/>
                        </a:rPr>
                        <a:t>Nashik</a:t>
                      </a:r>
                      <a:r>
                        <a:rPr lang="es-ES" sz="1200" dirty="0">
                          <a:latin typeface="Bahnschrift" panose="020B0502040204020203" pitchFamily="34" charset="0"/>
                        </a:rPr>
                        <a:t>. </a:t>
                      </a:r>
                      <a:r>
                        <a:rPr lang="es-ES" sz="1200" dirty="0" err="1">
                          <a:latin typeface="Bahnschrift" panose="020B0502040204020203" pitchFamily="34" charset="0"/>
                        </a:rPr>
                        <a:t>Thus</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vineyard</a:t>
                      </a:r>
                      <a:r>
                        <a:rPr lang="es-ES" sz="1200" dirty="0">
                          <a:latin typeface="Bahnschrift" panose="020B0502040204020203" pitchFamily="34" charset="0"/>
                        </a:rPr>
                        <a:t> </a:t>
                      </a:r>
                      <a:r>
                        <a:rPr lang="es-ES" sz="1200" dirty="0" err="1">
                          <a:latin typeface="Bahnschrift" panose="020B0502040204020203" pitchFamily="34" charset="0"/>
                        </a:rPr>
                        <a:t>could</a:t>
                      </a:r>
                      <a:r>
                        <a:rPr lang="es-ES" sz="1200" dirty="0">
                          <a:latin typeface="Bahnschrift" panose="020B0502040204020203" pitchFamily="34" charset="0"/>
                        </a:rPr>
                        <a:t> </a:t>
                      </a:r>
                      <a:r>
                        <a:rPr lang="es-ES" sz="1200" dirty="0" err="1">
                          <a:latin typeface="Bahnschrift" panose="020B0502040204020203" pitchFamily="34" charset="0"/>
                        </a:rPr>
                        <a:t>offer</a:t>
                      </a:r>
                      <a:r>
                        <a:rPr lang="es-ES" sz="1200" dirty="0">
                          <a:latin typeface="Bahnschrift" panose="020B0502040204020203" pitchFamily="34" charset="0"/>
                        </a:rPr>
                        <a:t> a more </a:t>
                      </a:r>
                      <a:r>
                        <a:rPr lang="es-ES" sz="1200" dirty="0" err="1">
                          <a:latin typeface="Bahnschrift" panose="020B0502040204020203" pitchFamily="34" charset="0"/>
                        </a:rPr>
                        <a:t>encompassing</a:t>
                      </a:r>
                      <a:r>
                        <a:rPr lang="es-ES" sz="1200" dirty="0">
                          <a:latin typeface="Bahnschrift" panose="020B0502040204020203" pitchFamily="34" charset="0"/>
                        </a:rPr>
                        <a:t> </a:t>
                      </a:r>
                      <a:r>
                        <a:rPr lang="es-ES" sz="1200" dirty="0" err="1">
                          <a:latin typeface="Bahnschrift" panose="020B0502040204020203" pitchFamily="34" charset="0"/>
                        </a:rPr>
                        <a:t>experience</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customers</a:t>
                      </a:r>
                      <a:r>
                        <a:rPr lang="es-ES" sz="1200" dirty="0">
                          <a:latin typeface="Bahnschrift" panose="020B0502040204020203" pitchFamily="34" charset="0"/>
                        </a:rPr>
                        <a:t> </a:t>
                      </a:r>
                      <a:r>
                        <a:rPr lang="es-ES" sz="1200" dirty="0" err="1">
                          <a:latin typeface="Bahnschrift" panose="020B0502040204020203" pitchFamily="34" charset="0"/>
                        </a:rPr>
                        <a:t>or</a:t>
                      </a:r>
                      <a:r>
                        <a:rPr lang="es-ES" sz="1200" dirty="0">
                          <a:latin typeface="Bahnschrift" panose="020B0502040204020203" pitchFamily="34" charset="0"/>
                        </a:rPr>
                        <a:t> </a:t>
                      </a:r>
                      <a:r>
                        <a:rPr lang="es-ES" sz="1200" dirty="0" err="1">
                          <a:latin typeface="Bahnschrift" panose="020B0502040204020203" pitchFamily="34" charset="0"/>
                        </a:rPr>
                        <a:t>tourists</a:t>
                      </a:r>
                      <a:r>
                        <a:rPr lang="es-ES" sz="1200" dirty="0">
                          <a:latin typeface="Bahnschrift" panose="020B0502040204020203" pitchFamily="34" charset="0"/>
                        </a:rPr>
                        <a:t> </a:t>
                      </a:r>
                      <a:r>
                        <a:rPr lang="es-ES" sz="1200" dirty="0" err="1">
                          <a:latin typeface="Bahnschrift" panose="020B0502040204020203" pitchFamily="34" charset="0"/>
                        </a:rPr>
                        <a:t>who</a:t>
                      </a:r>
                      <a:r>
                        <a:rPr lang="es-ES" sz="1200" dirty="0">
                          <a:latin typeface="Bahnschrift" panose="020B0502040204020203" pitchFamily="34" charset="0"/>
                        </a:rPr>
                        <a:t> </a:t>
                      </a:r>
                      <a:r>
                        <a:rPr lang="es-ES" sz="1200" dirty="0" err="1">
                          <a:latin typeface="Bahnschrift" panose="020B0502040204020203" pitchFamily="34" charset="0"/>
                        </a:rPr>
                        <a:t>may</a:t>
                      </a:r>
                      <a:r>
                        <a:rPr lang="es-ES" sz="1200" dirty="0">
                          <a:latin typeface="Bahnschrift" panose="020B0502040204020203" pitchFamily="34" charset="0"/>
                        </a:rPr>
                        <a:t> be </a:t>
                      </a:r>
                      <a:r>
                        <a:rPr lang="es-ES" sz="1200" dirty="0" err="1">
                          <a:latin typeface="Bahnschrift" panose="020B0502040204020203" pitchFamily="34" charset="0"/>
                        </a:rPr>
                        <a:t>enticed</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discover</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region</a:t>
                      </a:r>
                      <a:r>
                        <a:rPr lang="es-ES" sz="1200" dirty="0">
                          <a:latin typeface="Bahnschrift" panose="020B0502040204020203" pitchFamily="34" charset="0"/>
                        </a:rPr>
                        <a:t>. </a:t>
                      </a:r>
                      <a:endParaRPr lang="en-US" sz="1200"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8103312"/>
                  </a:ext>
                </a:extLst>
              </a:tr>
              <a:tr h="370840">
                <a:tc>
                  <a:txBody>
                    <a:bodyPr/>
                    <a:lstStyle/>
                    <a:p>
                      <a:r>
                        <a:rPr lang="en-US" sz="1400" dirty="0">
                          <a:latin typeface="Bahnschrift" panose="020B0502040204020203" pitchFamily="34" charset="0"/>
                        </a:rPr>
                        <a:t>Prepare for disruption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company</a:t>
                      </a:r>
                      <a:r>
                        <a:rPr lang="es-ES" sz="1200" dirty="0">
                          <a:latin typeface="Bahnschrift" panose="020B0502040204020203" pitchFamily="34" charset="0"/>
                        </a:rPr>
                        <a:t> </a:t>
                      </a:r>
                      <a:r>
                        <a:rPr lang="es-ES" sz="1200" dirty="0" err="1">
                          <a:latin typeface="Bahnschrift" panose="020B0502040204020203" pitchFamily="34" charset="0"/>
                        </a:rPr>
                        <a:t>could</a:t>
                      </a:r>
                      <a:r>
                        <a:rPr lang="es-ES" sz="1200" dirty="0">
                          <a:latin typeface="Bahnschrift" panose="020B0502040204020203" pitchFamily="34" charset="0"/>
                        </a:rPr>
                        <a:t> </a:t>
                      </a:r>
                      <a:r>
                        <a:rPr lang="es-ES" sz="1200" dirty="0" err="1">
                          <a:latin typeface="Bahnschrift" panose="020B0502040204020203" pitchFamily="34" charset="0"/>
                        </a:rPr>
                        <a:t>export</a:t>
                      </a:r>
                      <a:r>
                        <a:rPr lang="es-ES" sz="1200" dirty="0">
                          <a:latin typeface="Bahnschrift" panose="020B0502040204020203" pitchFamily="34" charset="0"/>
                        </a:rPr>
                        <a:t> </a:t>
                      </a:r>
                      <a:r>
                        <a:rPr lang="es-ES" sz="1200" dirty="0" err="1">
                          <a:latin typeface="Bahnschrift" panose="020B0502040204020203" pitchFamily="34" charset="0"/>
                        </a:rPr>
                        <a:t>its</a:t>
                      </a:r>
                      <a:r>
                        <a:rPr lang="es-ES" sz="1200" dirty="0">
                          <a:latin typeface="Bahnschrift" panose="020B0502040204020203" pitchFamily="34" charset="0"/>
                        </a:rPr>
                        <a:t> </a:t>
                      </a:r>
                      <a:r>
                        <a:rPr lang="es-ES" sz="1200" dirty="0" err="1">
                          <a:latin typeface="Bahnschrift" panose="020B0502040204020203" pitchFamily="34" charset="0"/>
                        </a:rPr>
                        <a:t>wine</a:t>
                      </a:r>
                      <a:r>
                        <a:rPr lang="es-ES" sz="1200" dirty="0">
                          <a:latin typeface="Bahnschrift" panose="020B0502040204020203" pitchFamily="34" charset="0"/>
                        </a:rPr>
                        <a:t> </a:t>
                      </a:r>
                      <a:r>
                        <a:rPr lang="es-ES" sz="1200" dirty="0" err="1">
                          <a:latin typeface="Bahnschrift" panose="020B0502040204020203" pitchFamily="34" charset="0"/>
                        </a:rPr>
                        <a:t>products</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emerging</a:t>
                      </a:r>
                      <a:r>
                        <a:rPr lang="es-ES" sz="1200" dirty="0">
                          <a:latin typeface="Bahnschrift" panose="020B0502040204020203" pitchFamily="34" charset="0"/>
                        </a:rPr>
                        <a:t> </a:t>
                      </a:r>
                      <a:r>
                        <a:rPr lang="es-ES" sz="1200" dirty="0" err="1">
                          <a:latin typeface="Bahnschrift" panose="020B0502040204020203" pitchFamily="34" charset="0"/>
                        </a:rPr>
                        <a:t>markets</a:t>
                      </a:r>
                      <a:r>
                        <a:rPr lang="es-ES" sz="1200" dirty="0">
                          <a:latin typeface="Bahnschrift" panose="020B0502040204020203" pitchFamily="34" charset="0"/>
                        </a:rPr>
                        <a:t>, </a:t>
                      </a:r>
                      <a:r>
                        <a:rPr lang="es-ES" sz="1200" dirty="0" err="1">
                          <a:latin typeface="Bahnschrift" panose="020B0502040204020203" pitchFamily="34" charset="0"/>
                        </a:rPr>
                        <a:t>specially</a:t>
                      </a:r>
                      <a:r>
                        <a:rPr lang="es-ES" sz="1200" dirty="0">
                          <a:latin typeface="Bahnschrift" panose="020B0502040204020203" pitchFamily="34" charset="0"/>
                        </a:rPr>
                        <a:t>, in China.</a:t>
                      </a:r>
                      <a:endParaRPr lang="en-US" sz="1200"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company</a:t>
                      </a:r>
                      <a:r>
                        <a:rPr lang="es-ES" sz="1200" dirty="0">
                          <a:latin typeface="Bahnschrift" panose="020B0502040204020203" pitchFamily="34" charset="0"/>
                        </a:rPr>
                        <a:t> </a:t>
                      </a:r>
                      <a:r>
                        <a:rPr lang="es-ES" sz="1200" dirty="0" err="1">
                          <a:latin typeface="Bahnschrift" panose="020B0502040204020203" pitchFamily="34" charset="0"/>
                        </a:rPr>
                        <a:t>could</a:t>
                      </a:r>
                      <a:r>
                        <a:rPr lang="es-ES" sz="1200" dirty="0">
                          <a:latin typeface="Bahnschrift" panose="020B0502040204020203" pitchFamily="34" charset="0"/>
                        </a:rPr>
                        <a:t> </a:t>
                      </a:r>
                      <a:r>
                        <a:rPr lang="es-ES" sz="1200" dirty="0" err="1">
                          <a:latin typeface="Bahnschrift" panose="020B0502040204020203" pitchFamily="34" charset="0"/>
                        </a:rPr>
                        <a:t>acquire</a:t>
                      </a:r>
                      <a:r>
                        <a:rPr lang="es-ES" sz="1200" dirty="0">
                          <a:latin typeface="Bahnschrift" panose="020B0502040204020203" pitchFamily="34" charset="0"/>
                        </a:rPr>
                        <a:t> </a:t>
                      </a:r>
                      <a:r>
                        <a:rPr lang="es-ES" sz="1200" dirty="0" err="1">
                          <a:latin typeface="Bahnschrift" panose="020B0502040204020203" pitchFamily="34" charset="0"/>
                        </a:rPr>
                        <a:t>cellars</a:t>
                      </a:r>
                      <a:r>
                        <a:rPr lang="es-ES" sz="1200" dirty="0">
                          <a:latin typeface="Bahnschrift" panose="020B0502040204020203" pitchFamily="34" charset="0"/>
                        </a:rPr>
                        <a:t> </a:t>
                      </a:r>
                      <a:r>
                        <a:rPr lang="es-ES" sz="1200" dirty="0" err="1">
                          <a:latin typeface="Bahnschrift" panose="020B0502040204020203" pitchFamily="34" charset="0"/>
                        </a:rPr>
                        <a:t>or</a:t>
                      </a:r>
                      <a:r>
                        <a:rPr lang="es-ES" sz="1200" dirty="0">
                          <a:latin typeface="Bahnschrift" panose="020B0502040204020203" pitchFamily="34" charset="0"/>
                        </a:rPr>
                        <a:t> open shops in </a:t>
                      </a:r>
                      <a:r>
                        <a:rPr lang="es-ES" sz="1200" dirty="0" err="1">
                          <a:latin typeface="Bahnschrift" panose="020B0502040204020203" pitchFamily="34" charset="0"/>
                        </a:rPr>
                        <a:t>other</a:t>
                      </a:r>
                      <a:r>
                        <a:rPr lang="es-ES" sz="1200" dirty="0">
                          <a:latin typeface="Bahnschrift" panose="020B0502040204020203" pitchFamily="34" charset="0"/>
                        </a:rPr>
                        <a:t> </a:t>
                      </a:r>
                      <a:r>
                        <a:rPr lang="es-ES" sz="1200" dirty="0" err="1">
                          <a:latin typeface="Bahnschrift" panose="020B0502040204020203" pitchFamily="34" charset="0"/>
                        </a:rPr>
                        <a:t>countriesor</a:t>
                      </a:r>
                      <a:r>
                        <a:rPr lang="es-ES" sz="1200" dirty="0">
                          <a:latin typeface="Bahnschrift" panose="020B0502040204020203" pitchFamily="34" charset="0"/>
                        </a:rPr>
                        <a:t> </a:t>
                      </a:r>
                      <a:r>
                        <a:rPr lang="es-ES" sz="1200" dirty="0" err="1">
                          <a:latin typeface="Bahnschrift" panose="020B0502040204020203" pitchFamily="34" charset="0"/>
                        </a:rPr>
                        <a:t>regions</a:t>
                      </a:r>
                      <a:r>
                        <a:rPr lang="es-ES" sz="1200" dirty="0">
                          <a:latin typeface="Bahnschrift" panose="020B0502040204020203" pitchFamily="34" charset="0"/>
                        </a:rPr>
                        <a:t> in India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offer</a:t>
                      </a:r>
                      <a:r>
                        <a:rPr lang="es-ES" sz="1200" dirty="0">
                          <a:latin typeface="Bahnschrift" panose="020B0502040204020203" pitchFamily="34" charset="0"/>
                        </a:rPr>
                        <a:t> </a:t>
                      </a:r>
                      <a:r>
                        <a:rPr lang="es-ES" sz="1200" dirty="0" err="1">
                          <a:latin typeface="Bahnschrift" panose="020B0502040204020203" pitchFamily="34" charset="0"/>
                        </a:rPr>
                        <a:t>its</a:t>
                      </a:r>
                      <a:r>
                        <a:rPr lang="es-ES" sz="1200" dirty="0">
                          <a:latin typeface="Bahnschrift" panose="020B0502040204020203" pitchFamily="34" charset="0"/>
                        </a:rPr>
                        <a:t> </a:t>
                      </a:r>
                      <a:r>
                        <a:rPr lang="es-ES" sz="1200" dirty="0" err="1">
                          <a:latin typeface="Bahnschrift" panose="020B0502040204020203" pitchFamily="34" charset="0"/>
                        </a:rPr>
                        <a:t>products</a:t>
                      </a:r>
                      <a:r>
                        <a:rPr lang="es-ES" sz="1200" dirty="0">
                          <a:latin typeface="Bahnschrift" panose="020B0502040204020203" pitchFamily="34" charset="0"/>
                        </a:rPr>
                        <a:t>. </a:t>
                      </a:r>
                      <a:endParaRPr lang="en-US" sz="1200"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company</a:t>
                      </a:r>
                      <a:r>
                        <a:rPr lang="es-ES" sz="1200" dirty="0">
                          <a:latin typeface="Bahnschrift" panose="020B0502040204020203" pitchFamily="34" charset="0"/>
                        </a:rPr>
                        <a:t> </a:t>
                      </a:r>
                      <a:r>
                        <a:rPr lang="es-ES" sz="1200" dirty="0" err="1">
                          <a:latin typeface="Bahnschrift" panose="020B0502040204020203" pitchFamily="34" charset="0"/>
                        </a:rPr>
                        <a:t>could</a:t>
                      </a:r>
                      <a:r>
                        <a:rPr lang="es-ES" sz="1200" dirty="0">
                          <a:latin typeface="Bahnschrift" panose="020B0502040204020203" pitchFamily="34" charset="0"/>
                        </a:rPr>
                        <a:t> </a:t>
                      </a:r>
                      <a:r>
                        <a:rPr lang="es-ES" sz="1200" dirty="0" err="1">
                          <a:latin typeface="Bahnschrift" panose="020B0502040204020203" pitchFamily="34" charset="0"/>
                        </a:rPr>
                        <a:t>partner</a:t>
                      </a:r>
                      <a:r>
                        <a:rPr lang="es-ES" sz="1200" dirty="0">
                          <a:latin typeface="Bahnschrift" panose="020B0502040204020203" pitchFamily="34" charset="0"/>
                        </a:rPr>
                        <a:t> </a:t>
                      </a:r>
                      <a:r>
                        <a:rPr lang="es-ES" sz="1200" dirty="0" err="1">
                          <a:latin typeface="Bahnschrift" panose="020B0502040204020203" pitchFamily="34" charset="0"/>
                        </a:rPr>
                        <a:t>with</a:t>
                      </a:r>
                      <a:r>
                        <a:rPr lang="es-ES" sz="1200" dirty="0">
                          <a:latin typeface="Bahnschrift" panose="020B0502040204020203" pitchFamily="34" charset="0"/>
                        </a:rPr>
                        <a:t> a </a:t>
                      </a:r>
                      <a:r>
                        <a:rPr lang="es-ES" sz="1200" dirty="0" err="1">
                          <a:latin typeface="Bahnschrift" panose="020B0502040204020203" pitchFamily="34" charset="0"/>
                        </a:rPr>
                        <a:t>major</a:t>
                      </a:r>
                      <a:r>
                        <a:rPr lang="es-ES" sz="1200" dirty="0">
                          <a:latin typeface="Bahnschrift" panose="020B0502040204020203" pitchFamily="34" charset="0"/>
                        </a:rPr>
                        <a:t> </a:t>
                      </a:r>
                      <a:r>
                        <a:rPr lang="es-ES" sz="1200" dirty="0" err="1">
                          <a:latin typeface="Bahnschrift" panose="020B0502040204020203" pitchFamily="34" charset="0"/>
                        </a:rPr>
                        <a:t>retailer</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offer</a:t>
                      </a:r>
                      <a:r>
                        <a:rPr lang="es-ES" sz="1200" dirty="0">
                          <a:latin typeface="Bahnschrift" panose="020B0502040204020203" pitchFamily="34" charset="0"/>
                        </a:rPr>
                        <a:t> </a:t>
                      </a:r>
                      <a:r>
                        <a:rPr lang="es-ES" sz="1200" dirty="0" err="1">
                          <a:latin typeface="Bahnschrift" panose="020B0502040204020203" pitchFamily="34" charset="0"/>
                        </a:rPr>
                        <a:t>its</a:t>
                      </a:r>
                      <a:r>
                        <a:rPr lang="es-ES" sz="1200" dirty="0">
                          <a:latin typeface="Bahnschrift" panose="020B0502040204020203" pitchFamily="34" charset="0"/>
                        </a:rPr>
                        <a:t> </a:t>
                      </a:r>
                      <a:r>
                        <a:rPr lang="es-ES" sz="1200" dirty="0" err="1">
                          <a:latin typeface="Bahnschrift" panose="020B0502040204020203" pitchFamily="34" charset="0"/>
                        </a:rPr>
                        <a:t>products</a:t>
                      </a:r>
                      <a:r>
                        <a:rPr lang="es-ES" sz="1200" dirty="0">
                          <a:latin typeface="Bahnschrift" panose="020B0502040204020203" pitchFamily="34" charset="0"/>
                        </a:rPr>
                        <a:t> </a:t>
                      </a:r>
                      <a:r>
                        <a:rPr lang="es-ES" sz="1200" dirty="0" err="1">
                          <a:latin typeface="Bahnschrift" panose="020B0502040204020203" pitchFamily="34" charset="0"/>
                        </a:rPr>
                        <a:t>around</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world</a:t>
                      </a:r>
                      <a:r>
                        <a:rPr lang="es-ES" sz="1200" dirty="0">
                          <a:latin typeface="Bahnschrift" panose="020B0502040204020203" pitchFamily="34" charset="0"/>
                        </a:rPr>
                        <a:t>. </a:t>
                      </a:r>
                      <a:r>
                        <a:rPr lang="es-ES" sz="1200" dirty="0" err="1">
                          <a:latin typeface="Bahnschrift" panose="020B0502040204020203" pitchFamily="34" charset="0"/>
                        </a:rPr>
                        <a:t>However</a:t>
                      </a:r>
                      <a:r>
                        <a:rPr lang="es-ES" sz="1200" dirty="0">
                          <a:latin typeface="Bahnschrift" panose="020B0502040204020203" pitchFamily="34" charset="0"/>
                        </a:rPr>
                        <a:t>, a more </a:t>
                      </a:r>
                      <a:r>
                        <a:rPr lang="es-ES" sz="1200" dirty="0" err="1">
                          <a:latin typeface="Bahnschrift" panose="020B0502040204020203" pitchFamily="34" charset="0"/>
                        </a:rPr>
                        <a:t>affordable</a:t>
                      </a:r>
                      <a:r>
                        <a:rPr lang="es-ES" sz="1200" dirty="0">
                          <a:latin typeface="Bahnschrift" panose="020B0502040204020203" pitchFamily="34" charset="0"/>
                        </a:rPr>
                        <a:t> </a:t>
                      </a:r>
                      <a:r>
                        <a:rPr lang="es-ES" sz="1200" dirty="0" err="1">
                          <a:latin typeface="Bahnschrift" panose="020B0502040204020203" pitchFamily="34" charset="0"/>
                        </a:rPr>
                        <a:t>wine</a:t>
                      </a:r>
                      <a:r>
                        <a:rPr lang="es-ES" sz="1200" dirty="0">
                          <a:latin typeface="Bahnschrift" panose="020B0502040204020203" pitchFamily="34" charset="0"/>
                        </a:rPr>
                        <a:t> </a:t>
                      </a:r>
                      <a:r>
                        <a:rPr lang="es-ES" sz="1200" dirty="0" err="1">
                          <a:latin typeface="Bahnschrift" panose="020B0502040204020203" pitchFamily="34" charset="0"/>
                        </a:rPr>
                        <a:t>lineup</a:t>
                      </a:r>
                      <a:r>
                        <a:rPr lang="es-ES" sz="1200" dirty="0">
                          <a:latin typeface="Bahnschrift" panose="020B0502040204020203" pitchFamily="34" charset="0"/>
                        </a:rPr>
                        <a:t> </a:t>
                      </a:r>
                      <a:r>
                        <a:rPr lang="es-ES" sz="1200" dirty="0" err="1">
                          <a:latin typeface="Bahnschrift" panose="020B0502040204020203" pitchFamily="34" charset="0"/>
                        </a:rPr>
                        <a:t>would</a:t>
                      </a:r>
                      <a:r>
                        <a:rPr lang="es-ES" sz="1200" dirty="0">
                          <a:latin typeface="Bahnschrift" panose="020B0502040204020203" pitchFamily="34" charset="0"/>
                        </a:rPr>
                        <a:t> be </a:t>
                      </a:r>
                      <a:r>
                        <a:rPr lang="es-ES" sz="1200" dirty="0" err="1">
                          <a:latin typeface="Bahnschrift" panose="020B0502040204020203" pitchFamily="34" charset="0"/>
                        </a:rPr>
                        <a:t>recommended</a:t>
                      </a:r>
                      <a:r>
                        <a:rPr lang="es-ES" sz="1200" dirty="0">
                          <a:latin typeface="Bahnschrift" panose="020B0502040204020203" pitchFamily="34" charset="0"/>
                        </a:rPr>
                        <a:t> </a:t>
                      </a:r>
                      <a:r>
                        <a:rPr lang="es-ES" sz="1200" dirty="0" err="1">
                          <a:latin typeface="Bahnschrift" panose="020B0502040204020203" pitchFamily="34" charset="0"/>
                        </a:rPr>
                        <a:t>for</a:t>
                      </a:r>
                      <a:r>
                        <a:rPr lang="es-ES" sz="1200" dirty="0">
                          <a:latin typeface="Bahnschrift" panose="020B0502040204020203" pitchFamily="34" charset="0"/>
                        </a:rPr>
                        <a:t> </a:t>
                      </a:r>
                      <a:r>
                        <a:rPr lang="es-ES" sz="1200" dirty="0" err="1">
                          <a:latin typeface="Bahnschrift" panose="020B0502040204020203" pitchFamily="34" charset="0"/>
                        </a:rPr>
                        <a:t>this</a:t>
                      </a:r>
                      <a:r>
                        <a:rPr lang="es-ES" sz="1200" dirty="0">
                          <a:latin typeface="Bahnschrift" panose="020B0502040204020203" pitchFamily="34" charset="0"/>
                        </a:rPr>
                        <a:t>.</a:t>
                      </a:r>
                      <a:endParaRPr lang="en-US" sz="1200"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company</a:t>
                      </a:r>
                      <a:r>
                        <a:rPr lang="es-ES" sz="1200" dirty="0">
                          <a:latin typeface="Bahnschrift" panose="020B0502040204020203" pitchFamily="34" charset="0"/>
                        </a:rPr>
                        <a:t> </a:t>
                      </a:r>
                      <a:r>
                        <a:rPr lang="es-ES" sz="1200" dirty="0" err="1">
                          <a:latin typeface="Bahnschrift" panose="020B0502040204020203" pitchFamily="34" charset="0"/>
                        </a:rPr>
                        <a:t>could</a:t>
                      </a:r>
                      <a:r>
                        <a:rPr lang="es-ES" sz="1200" dirty="0">
                          <a:latin typeface="Bahnschrift" panose="020B0502040204020203" pitchFamily="34" charset="0"/>
                        </a:rPr>
                        <a:t> </a:t>
                      </a:r>
                      <a:r>
                        <a:rPr lang="es-ES" sz="1200" dirty="0" err="1">
                          <a:latin typeface="Bahnschrift" panose="020B0502040204020203" pitchFamily="34" charset="0"/>
                        </a:rPr>
                        <a:t>enter</a:t>
                      </a:r>
                      <a:r>
                        <a:rPr lang="es-ES" sz="1200" dirty="0">
                          <a:latin typeface="Bahnschrift" panose="020B0502040204020203" pitchFamily="34" charset="0"/>
                        </a:rPr>
                        <a:t> </a:t>
                      </a:r>
                      <a:r>
                        <a:rPr lang="es-ES" sz="1200" dirty="0" err="1">
                          <a:latin typeface="Bahnschrift" panose="020B0502040204020203" pitchFamily="34" charset="0"/>
                        </a:rPr>
                        <a:t>competitions</a:t>
                      </a:r>
                      <a:r>
                        <a:rPr lang="es-ES" sz="1200" dirty="0">
                          <a:latin typeface="Bahnschrift" panose="020B0502040204020203" pitchFamily="34" charset="0"/>
                        </a:rPr>
                        <a:t>, </a:t>
                      </a:r>
                      <a:r>
                        <a:rPr lang="es-ES" sz="1200" dirty="0" err="1">
                          <a:latin typeface="Bahnschrift" panose="020B0502040204020203" pitchFamily="34" charset="0"/>
                        </a:rPr>
                        <a:t>pitting</a:t>
                      </a:r>
                      <a:r>
                        <a:rPr lang="es-ES" sz="1200" dirty="0">
                          <a:latin typeface="Bahnschrift" panose="020B0502040204020203" pitchFamily="34" charset="0"/>
                        </a:rPr>
                        <a:t> </a:t>
                      </a:r>
                      <a:r>
                        <a:rPr lang="es-ES" sz="1200" dirty="0" err="1">
                          <a:latin typeface="Bahnschrift" panose="020B0502040204020203" pitchFamily="34" charset="0"/>
                        </a:rPr>
                        <a:t>its</a:t>
                      </a:r>
                      <a:r>
                        <a:rPr lang="es-ES" sz="1200" dirty="0">
                          <a:latin typeface="Bahnschrift" panose="020B0502040204020203" pitchFamily="34" charset="0"/>
                        </a:rPr>
                        <a:t> </a:t>
                      </a:r>
                      <a:r>
                        <a:rPr lang="es-ES" sz="1200" dirty="0" err="1">
                          <a:latin typeface="Bahnschrift" panose="020B0502040204020203" pitchFamily="34" charset="0"/>
                        </a:rPr>
                        <a:t>wines</a:t>
                      </a:r>
                      <a:r>
                        <a:rPr lang="es-ES" sz="1200" dirty="0">
                          <a:latin typeface="Bahnschrift" panose="020B0502040204020203" pitchFamily="34" charset="0"/>
                        </a:rPr>
                        <a:t> </a:t>
                      </a:r>
                      <a:r>
                        <a:rPr lang="es-ES" sz="1200" dirty="0" err="1">
                          <a:latin typeface="Bahnschrift" panose="020B0502040204020203" pitchFamily="34" charset="0"/>
                        </a:rPr>
                        <a:t>against</a:t>
                      </a:r>
                      <a:r>
                        <a:rPr lang="es-ES" sz="1200" dirty="0">
                          <a:latin typeface="Bahnschrift" panose="020B0502040204020203" pitchFamily="34" charset="0"/>
                        </a:rPr>
                        <a:t> more </a:t>
                      </a:r>
                      <a:r>
                        <a:rPr lang="es-ES" sz="1200" dirty="0" err="1">
                          <a:latin typeface="Bahnschrift" panose="020B0502040204020203" pitchFamily="34" charset="0"/>
                        </a:rPr>
                        <a:t>established</a:t>
                      </a:r>
                      <a:r>
                        <a:rPr lang="es-ES" sz="1200" dirty="0">
                          <a:latin typeface="Bahnschrift" panose="020B0502040204020203" pitchFamily="34" charset="0"/>
                        </a:rPr>
                        <a:t> </a:t>
                      </a:r>
                      <a:r>
                        <a:rPr lang="es-ES" sz="1200" dirty="0" err="1">
                          <a:latin typeface="Bahnschrift" panose="020B0502040204020203" pitchFamily="34" charset="0"/>
                        </a:rPr>
                        <a:t>wines</a:t>
                      </a:r>
                      <a:r>
                        <a:rPr lang="es-ES" sz="1200" dirty="0">
                          <a:latin typeface="Bahnschrift" panose="020B0502040204020203" pitchFamily="34" charset="0"/>
                        </a:rPr>
                        <a:t> </a:t>
                      </a:r>
                      <a:r>
                        <a:rPr lang="es-ES" sz="1200" dirty="0" err="1">
                          <a:latin typeface="Bahnschrift" panose="020B0502040204020203" pitchFamily="34" charset="0"/>
                        </a:rPr>
                        <a:t>from</a:t>
                      </a:r>
                      <a:r>
                        <a:rPr lang="es-ES" sz="1200" dirty="0">
                          <a:latin typeface="Bahnschrift" panose="020B0502040204020203" pitchFamily="34" charset="0"/>
                        </a:rPr>
                        <a:t> </a:t>
                      </a:r>
                      <a:r>
                        <a:rPr lang="es-ES" sz="1200" dirty="0" err="1">
                          <a:latin typeface="Bahnschrift" panose="020B0502040204020203" pitchFamily="34" charset="0"/>
                        </a:rPr>
                        <a:t>around</a:t>
                      </a:r>
                      <a:r>
                        <a:rPr lang="es-ES" sz="1200" dirty="0">
                          <a:latin typeface="Bahnschrift" panose="020B0502040204020203" pitchFamily="34" charset="0"/>
                        </a:rPr>
                        <a:t> </a:t>
                      </a:r>
                      <a:r>
                        <a:rPr lang="es-ES" sz="1200" dirty="0" err="1">
                          <a:latin typeface="Bahnschrift" panose="020B0502040204020203" pitchFamily="34" charset="0"/>
                        </a:rPr>
                        <a:t>the</a:t>
                      </a:r>
                      <a:r>
                        <a:rPr lang="es-ES" sz="1200" dirty="0">
                          <a:latin typeface="Bahnschrift" panose="020B0502040204020203" pitchFamily="34" charset="0"/>
                        </a:rPr>
                        <a:t> </a:t>
                      </a:r>
                      <a:r>
                        <a:rPr lang="es-ES" sz="1200" dirty="0" err="1">
                          <a:latin typeface="Bahnschrift" panose="020B0502040204020203" pitchFamily="34" charset="0"/>
                        </a:rPr>
                        <a:t>world</a:t>
                      </a:r>
                      <a:r>
                        <a:rPr lang="es-ES" sz="1200" dirty="0">
                          <a:latin typeface="Bahnschrift" panose="020B0502040204020203" pitchFamily="34" charset="0"/>
                        </a:rPr>
                        <a:t>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raise</a:t>
                      </a:r>
                      <a:r>
                        <a:rPr lang="es-ES" sz="1200" dirty="0">
                          <a:latin typeface="Bahnschrift" panose="020B0502040204020203" pitchFamily="34" charset="0"/>
                        </a:rPr>
                        <a:t> </a:t>
                      </a:r>
                      <a:r>
                        <a:rPr lang="es-ES" sz="1200" dirty="0" err="1">
                          <a:latin typeface="Bahnschrift" panose="020B0502040204020203" pitchFamily="34" charset="0"/>
                        </a:rPr>
                        <a:t>brand</a:t>
                      </a:r>
                      <a:r>
                        <a:rPr lang="es-ES" sz="1200" dirty="0">
                          <a:latin typeface="Bahnschrift" panose="020B0502040204020203" pitchFamily="34" charset="0"/>
                        </a:rPr>
                        <a:t> </a:t>
                      </a:r>
                      <a:r>
                        <a:rPr lang="es-ES" sz="1200" dirty="0" err="1">
                          <a:latin typeface="Bahnschrift" panose="020B0502040204020203" pitchFamily="34" charset="0"/>
                        </a:rPr>
                        <a:t>awareness</a:t>
                      </a:r>
                      <a:r>
                        <a:rPr lang="es-ES" sz="1200" dirty="0">
                          <a:latin typeface="Bahnschrift" panose="020B0502040204020203" pitchFamily="34" charset="0"/>
                        </a:rPr>
                        <a:t>. </a:t>
                      </a:r>
                      <a:r>
                        <a:rPr lang="es-ES" sz="1200" dirty="0" err="1">
                          <a:latin typeface="Bahnschrift" panose="020B0502040204020203" pitchFamily="34" charset="0"/>
                        </a:rPr>
                        <a:t>This</a:t>
                      </a:r>
                      <a:r>
                        <a:rPr lang="es-ES" sz="1200" dirty="0">
                          <a:latin typeface="Bahnschrift" panose="020B0502040204020203" pitchFamily="34" charset="0"/>
                        </a:rPr>
                        <a:t> </a:t>
                      </a:r>
                      <a:r>
                        <a:rPr lang="es-ES" sz="1200" dirty="0" err="1">
                          <a:latin typeface="Bahnschrift" panose="020B0502040204020203" pitchFamily="34" charset="0"/>
                        </a:rPr>
                        <a:t>is</a:t>
                      </a:r>
                      <a:r>
                        <a:rPr lang="es-ES" sz="1200" dirty="0">
                          <a:latin typeface="Bahnschrift" panose="020B0502040204020203" pitchFamily="34" charset="0"/>
                        </a:rPr>
                        <a:t> </a:t>
                      </a:r>
                      <a:r>
                        <a:rPr lang="es-ES" sz="1200" dirty="0" err="1">
                          <a:latin typeface="Bahnschrift" panose="020B0502040204020203" pitchFamily="34" charset="0"/>
                        </a:rPr>
                        <a:t>what</a:t>
                      </a:r>
                      <a:r>
                        <a:rPr lang="es-ES" sz="1200" dirty="0">
                          <a:latin typeface="Bahnschrift" panose="020B0502040204020203" pitchFamily="34" charset="0"/>
                        </a:rPr>
                        <a:t> </a:t>
                      </a:r>
                      <a:r>
                        <a:rPr lang="es-ES" sz="1200" dirty="0" err="1">
                          <a:latin typeface="Bahnschrift" panose="020B0502040204020203" pitchFamily="34" charset="0"/>
                        </a:rPr>
                        <a:t>brought</a:t>
                      </a:r>
                      <a:r>
                        <a:rPr lang="es-ES" sz="1200" dirty="0">
                          <a:latin typeface="Bahnschrift" panose="020B0502040204020203" pitchFamily="34" charset="0"/>
                        </a:rPr>
                        <a:t> Napa Valley </a:t>
                      </a:r>
                      <a:r>
                        <a:rPr lang="es-ES" sz="1200" dirty="0" err="1">
                          <a:latin typeface="Bahnschrift" panose="020B0502040204020203" pitchFamily="34" charset="0"/>
                        </a:rPr>
                        <a:t>to</a:t>
                      </a:r>
                      <a:r>
                        <a:rPr lang="es-ES" sz="1200" dirty="0">
                          <a:latin typeface="Bahnschrift" panose="020B0502040204020203" pitchFamily="34" charset="0"/>
                        </a:rPr>
                        <a:t> </a:t>
                      </a:r>
                      <a:r>
                        <a:rPr lang="es-ES" sz="1200" dirty="0" err="1">
                          <a:latin typeface="Bahnschrift" panose="020B0502040204020203" pitchFamily="34" charset="0"/>
                        </a:rPr>
                        <a:t>fame</a:t>
                      </a:r>
                      <a:r>
                        <a:rPr lang="es-ES" sz="1200" dirty="0">
                          <a:latin typeface="Bahnschrift" panose="020B0502040204020203" pitchFamily="34" charset="0"/>
                        </a:rPr>
                        <a:t>.</a:t>
                      </a:r>
                      <a:endParaRPr lang="en-US" sz="1200"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1646169"/>
                  </a:ext>
                </a:extLst>
              </a:tr>
            </a:tbl>
          </a:graphicData>
        </a:graphic>
      </p:graphicFrame>
    </p:spTree>
    <p:extLst>
      <p:ext uri="{BB962C8B-B14F-4D97-AF65-F5344CB8AC3E}">
        <p14:creationId xmlns:p14="http://schemas.microsoft.com/office/powerpoint/2010/main" val="1486270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9E5DA3A0032841B794D79CC7B63F58" ma:contentTypeVersion="7" ma:contentTypeDescription="Create a new document." ma:contentTypeScope="" ma:versionID="b962ab6c9cacfb2f5dc401ba122d13fa">
  <xsd:schema xmlns:xsd="http://www.w3.org/2001/XMLSchema" xmlns:xs="http://www.w3.org/2001/XMLSchema" xmlns:p="http://schemas.microsoft.com/office/2006/metadata/properties" xmlns:ns3="fa13e737-9011-46ee-b7e3-ef6f824dc13a" xmlns:ns4="3de17b81-2c82-491f-9c2b-2e199487596c" targetNamespace="http://schemas.microsoft.com/office/2006/metadata/properties" ma:root="true" ma:fieldsID="dd0ae07a4a19c6df872e662744def485" ns3:_="" ns4:_="">
    <xsd:import namespace="fa13e737-9011-46ee-b7e3-ef6f824dc13a"/>
    <xsd:import namespace="3de17b81-2c82-491f-9c2b-2e199487596c"/>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13e737-9011-46ee-b7e3-ef6f824dc1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de17b81-2c82-491f-9c2b-2e199487596c"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a13e737-9011-46ee-b7e3-ef6f824dc13a" xsi:nil="true"/>
  </documentManagement>
</p:properties>
</file>

<file path=customXml/itemProps1.xml><?xml version="1.0" encoding="utf-8"?>
<ds:datastoreItem xmlns:ds="http://schemas.openxmlformats.org/officeDocument/2006/customXml" ds:itemID="{E71B50D3-9D4D-4210-B5C8-5581D4B629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13e737-9011-46ee-b7e3-ef6f824dc13a"/>
    <ds:schemaRef ds:uri="3de17b81-2c82-491f-9c2b-2e19948759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164FD05-CF33-4FBE-9FE9-1969D1FCA458}">
  <ds:schemaRefs>
    <ds:schemaRef ds:uri="http://schemas.microsoft.com/sharepoint/v3/contenttype/forms"/>
  </ds:schemaRefs>
</ds:datastoreItem>
</file>

<file path=customXml/itemProps3.xml><?xml version="1.0" encoding="utf-8"?>
<ds:datastoreItem xmlns:ds="http://schemas.openxmlformats.org/officeDocument/2006/customXml" ds:itemID="{1CED2865-5DEE-41C3-8F9D-9B7AEB2A7779}">
  <ds:schemaRefs>
    <ds:schemaRef ds:uri="http://schemas.openxmlformats.org/package/2006/metadata/core-properties"/>
    <ds:schemaRef ds:uri="http://schemas.microsoft.com/office/2006/documentManagement/types"/>
    <ds:schemaRef ds:uri="http://purl.org/dc/elements/1.1/"/>
    <ds:schemaRef ds:uri="http://purl.org/dc/dcmitype/"/>
    <ds:schemaRef ds:uri="http://www.w3.org/XML/1998/namespace"/>
    <ds:schemaRef ds:uri="http://purl.org/dc/terms/"/>
    <ds:schemaRef ds:uri="3de17b81-2c82-491f-9c2b-2e199487596c"/>
    <ds:schemaRef ds:uri="http://schemas.microsoft.com/office/infopath/2007/PartnerControls"/>
    <ds:schemaRef ds:uri="fa13e737-9011-46ee-b7e3-ef6f824dc13a"/>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3944</TotalTime>
  <Words>3146</Words>
  <Application>Microsoft Office PowerPoint</Application>
  <PresentationFormat>Widescreen</PresentationFormat>
  <Paragraphs>174</Paragraphs>
  <Slides>11</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9" baseType="lpstr">
      <vt:lpstr>Arial</vt:lpstr>
      <vt:lpstr>Bahnschrift</vt:lpstr>
      <vt:lpstr>Bahnschrift SemiLight SemiConde</vt:lpstr>
      <vt:lpstr>Calibri</vt:lpstr>
      <vt:lpstr>Calibri Light</vt:lpstr>
      <vt:lpstr>Grandview</vt:lpstr>
      <vt:lpstr>Office Theme</vt:lpstr>
      <vt:lpstr>Microsoft Excel 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REDDEN George</dc:creator>
  <cp:lastModifiedBy>REDDEN George</cp:lastModifiedBy>
  <cp:revision>2</cp:revision>
  <dcterms:created xsi:type="dcterms:W3CDTF">2024-01-01T17:10:25Z</dcterms:created>
  <dcterms:modified xsi:type="dcterms:W3CDTF">2024-01-04T10:54:29Z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0x010100449E5DA3A0032841B794D79CC7B63F58</vt:lpwstr>
  </property>
</Properties>
</file>