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2" r:id="rId2"/>
  </p:sldMasterIdLst>
  <p:notesMasterIdLst>
    <p:notesMasterId r:id="rId23"/>
  </p:notesMasterIdLst>
  <p:sldIdLst>
    <p:sldId id="257" r:id="rId3"/>
    <p:sldId id="258" r:id="rId4"/>
    <p:sldId id="270" r:id="rId5"/>
    <p:sldId id="259" r:id="rId6"/>
    <p:sldId id="262" r:id="rId7"/>
    <p:sldId id="278" r:id="rId8"/>
    <p:sldId id="287" r:id="rId9"/>
    <p:sldId id="288" r:id="rId10"/>
    <p:sldId id="289" r:id="rId11"/>
    <p:sldId id="290" r:id="rId12"/>
    <p:sldId id="283" r:id="rId13"/>
    <p:sldId id="284" r:id="rId14"/>
    <p:sldId id="292" r:id="rId15"/>
    <p:sldId id="274" r:id="rId16"/>
    <p:sldId id="293" r:id="rId17"/>
    <p:sldId id="273" r:id="rId18"/>
    <p:sldId id="281" r:id="rId19"/>
    <p:sldId id="294" r:id="rId20"/>
    <p:sldId id="295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218"/>
    <a:srgbClr val="FC2257"/>
    <a:srgbClr val="2AB493"/>
    <a:srgbClr val="FEA0B6"/>
    <a:srgbClr val="93E6D2"/>
    <a:srgbClr val="7B1C3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C2257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C3-41F2-A22F-043B851101BD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4C3-41F2-A22F-043B851101BD}"/>
                </c:ext>
              </c:extLst>
            </c:dLbl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4C3-41F2-A22F-043B851101BD}"/>
                </c:ext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4C3-41F2-A22F-043B851101BD}"/>
                </c:ext>
              </c:extLst>
            </c:dLbl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4C3-41F2-A22F-043B851101BD}"/>
                </c:ext>
              </c:extLst>
            </c:dLbl>
            <c:dLbl>
              <c:idx val="8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4C3-41F2-A22F-043B851101BD}"/>
                </c:ext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4C3-41F2-A22F-043B851101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Sheet1!$B$17:$K$17</c:f>
              <c:strCache>
                <c:ptCount val="10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6</c:v>
                </c:pt>
                <c:pt idx="4">
                  <c:v>Month 9</c:v>
                </c:pt>
                <c:pt idx="5">
                  <c:v>Month 12</c:v>
                </c:pt>
                <c:pt idx="6">
                  <c:v>Month 15</c:v>
                </c:pt>
                <c:pt idx="7">
                  <c:v>Month 18</c:v>
                </c:pt>
                <c:pt idx="8">
                  <c:v>Month 21</c:v>
                </c:pt>
                <c:pt idx="9">
                  <c:v>Month 24</c:v>
                </c:pt>
              </c:strCache>
            </c:strRef>
          </c:cat>
          <c:val>
            <c:numRef>
              <c:f>Sheet1!$B$18:$K$18</c:f>
              <c:numCache>
                <c:formatCode>_("$"* #,##0_);_("$"* \(#,##0\);_("$"* "-"??_);_(@_)</c:formatCode>
                <c:ptCount val="10"/>
                <c:pt idx="0">
                  <c:v>107000</c:v>
                </c:pt>
                <c:pt idx="1">
                  <c:v>61000</c:v>
                </c:pt>
                <c:pt idx="2">
                  <c:v>61000</c:v>
                </c:pt>
                <c:pt idx="3">
                  <c:v>99200</c:v>
                </c:pt>
                <c:pt idx="4">
                  <c:v>99200</c:v>
                </c:pt>
                <c:pt idx="5">
                  <c:v>120808</c:v>
                </c:pt>
                <c:pt idx="6">
                  <c:v>140808</c:v>
                </c:pt>
                <c:pt idx="7">
                  <c:v>154010</c:v>
                </c:pt>
                <c:pt idx="8">
                  <c:v>154010</c:v>
                </c:pt>
                <c:pt idx="9">
                  <c:v>183012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C3-41F2-A22F-043B851101BD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Revenues</c:v>
                </c:pt>
              </c:strCache>
            </c:strRef>
          </c:tx>
          <c:spPr>
            <a:ln w="28575" cap="rnd">
              <a:solidFill>
                <a:srgbClr val="2AB4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4C3-41F2-A22F-043B851101BD}"/>
                </c:ext>
              </c:extLst>
            </c:dLbl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C3-41F2-A22F-043B851101BD}"/>
                </c:ext>
              </c:extLst>
            </c:dLbl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C3-41F2-A22F-043B851101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Sheet1!$B$17:$K$17</c:f>
              <c:strCache>
                <c:ptCount val="10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6</c:v>
                </c:pt>
                <c:pt idx="4">
                  <c:v>Month 9</c:v>
                </c:pt>
                <c:pt idx="5">
                  <c:v>Month 12</c:v>
                </c:pt>
                <c:pt idx="6">
                  <c:v>Month 15</c:v>
                </c:pt>
                <c:pt idx="7">
                  <c:v>Month 18</c:v>
                </c:pt>
                <c:pt idx="8">
                  <c:v>Month 21</c:v>
                </c:pt>
                <c:pt idx="9">
                  <c:v>Month 24</c:v>
                </c:pt>
              </c:strCache>
            </c:strRef>
          </c:cat>
          <c:val>
            <c:numRef>
              <c:f>Sheet1!$B$19:$K$19</c:f>
              <c:numCache>
                <c:formatCode>_("$"* #,##0_);_("$"* \(#,##0\);_("$"* "-"??_);_(@_)</c:formatCode>
                <c:ptCount val="10"/>
                <c:pt idx="0" formatCode="&quot;$&quot;#,##0_);[Red]\(&quot;$&quot;#,##0\)">
                  <c:v>1000</c:v>
                </c:pt>
                <c:pt idx="1">
                  <c:v>2400</c:v>
                </c:pt>
                <c:pt idx="2">
                  <c:v>6000</c:v>
                </c:pt>
                <c:pt idx="3">
                  <c:v>120000</c:v>
                </c:pt>
                <c:pt idx="4">
                  <c:v>300000</c:v>
                </c:pt>
                <c:pt idx="5">
                  <c:v>480000</c:v>
                </c:pt>
                <c:pt idx="6">
                  <c:v>720000</c:v>
                </c:pt>
                <c:pt idx="7">
                  <c:v>960000</c:v>
                </c:pt>
                <c:pt idx="8">
                  <c:v>1080000</c:v>
                </c:pt>
                <c:pt idx="9">
                  <c:v>1800000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C3-41F2-A22F-043B85110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5612447"/>
        <c:axId val="916662815"/>
      </c:lineChart>
      <c:catAx>
        <c:axId val="91561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916662815"/>
        <c:crosses val="autoZero"/>
        <c:auto val="1"/>
        <c:lblAlgn val="ctr"/>
        <c:lblOffset val="600"/>
        <c:noMultiLvlLbl val="0"/>
      </c:catAx>
      <c:valAx>
        <c:axId val="91666281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91561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Sheet1!$A$38</c:f>
              <c:strCache>
                <c:ptCount val="1"/>
                <c:pt idx="0">
                  <c:v>Month 1</c:v>
                </c:pt>
              </c:strCache>
            </c:strRef>
          </c:tx>
          <c:dPt>
            <c:idx val="0"/>
            <c:bubble3D val="0"/>
            <c:spPr>
              <a:solidFill>
                <a:srgbClr val="2AB493"/>
              </a:solidFill>
              <a:ln w="19050">
                <a:solidFill>
                  <a:srgbClr val="2AB49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6E-432A-8B1F-C4A88E8B5AB3}"/>
              </c:ext>
            </c:extLst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6E-432A-8B1F-C4A88E8B5AB3}"/>
              </c:ext>
            </c:extLst>
          </c:dPt>
          <c:dPt>
            <c:idx val="2"/>
            <c:bubble3D val="0"/>
            <c:spPr>
              <a:solidFill>
                <a:srgbClr val="FC2257"/>
              </a:solidFill>
              <a:ln w="19050">
                <a:solidFill>
                  <a:srgbClr val="FC225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6E-432A-8B1F-C4A88E8B5AB3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6E-432A-8B1F-C4A88E8B5AB3}"/>
              </c:ext>
            </c:extLst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6E-432A-8B1F-C4A88E8B5AB3}"/>
                </c:ext>
              </c:extLst>
            </c:dLbl>
            <c:dLbl>
              <c:idx val="1"/>
              <c:layout>
                <c:manualLayout>
                  <c:x val="1.3621254006290979E-2"/>
                  <c:y val="-2.9841674848125867E-2"/>
                </c:manualLayout>
              </c:layout>
              <c:tx>
                <c:rich>
                  <a:bodyPr/>
                  <a:lstStyle/>
                  <a:p>
                    <a:fld id="{08C10AC4-A13A-44E2-B1BE-015BE6B6F59E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6E-432A-8B1F-C4A88E8B5AB3}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6E-432A-8B1F-C4A88E8B5AB3}"/>
                </c:ext>
              </c:extLst>
            </c:dLbl>
            <c:dLbl>
              <c:idx val="3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6E-432A-8B1F-C4A88E8B5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Sheet1!$B$37:$E$37</c:f>
              <c:strCache>
                <c:ptCount val="4"/>
                <c:pt idx="0">
                  <c:v>Cost of building E-learning platform</c:v>
                </c:pt>
                <c:pt idx="1">
                  <c:v>Salary Expenses</c:v>
                </c:pt>
                <c:pt idx="2">
                  <c:v>Marketing expenses</c:v>
                </c:pt>
                <c:pt idx="3">
                  <c:v>Other expenses</c:v>
                </c:pt>
              </c:strCache>
            </c:strRef>
          </c:cat>
          <c:val>
            <c:numRef>
              <c:f>Sheet1!$B$38:$E$38</c:f>
              <c:numCache>
                <c:formatCode>_("$"* #,##0_);_("$"* \(#,##0\);_("$"* "-"??_);_(@_)</c:formatCode>
                <c:ptCount val="4"/>
                <c:pt idx="0">
                  <c:v>40000</c:v>
                </c:pt>
                <c:pt idx="1">
                  <c:v>12000</c:v>
                </c:pt>
                <c:pt idx="2">
                  <c:v>50000</c:v>
                </c:pt>
                <c:pt idx="3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E-432A-8B1F-C4A88E8B5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bg2">
                  <a:lumMod val="10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5605A-3177-4B89-A293-DE5693AB1C3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27CEC-2D90-4061-9EE8-19F8BD62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E8342-CD83-4D72-9D81-6FC0A980D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7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0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5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63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79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77012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710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5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42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9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610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471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74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470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401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293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9185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533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230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96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0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122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950721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06492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7482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948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5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34043-59F9-4FDF-AAC3-893EC96A1D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EF1D-5FF5-453F-95ED-DA0C6B3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1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5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1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bes.co/2023/01/16/red-forbes/como-la-tecnologia-esta-transformando-la-educacion-en-latinoamerica" TargetMode="External"/><Relationship Id="rId2" Type="http://schemas.openxmlformats.org/officeDocument/2006/relationships/hyperlink" Target="https://www.linkedin.com/pulse/english-language-learning-market-staying-up-date-2rf0c/?published=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elpais.com/economia/formacion/2023-07-13/por-que-sigue-costando-tanto-aprender-ingles.html" TargetMode="External"/><Relationship Id="rId4" Type="http://schemas.openxmlformats.org/officeDocument/2006/relationships/hyperlink" Target="https://www.statista.com/outlook/dmo/eservices/online-education/spain#:~:text=The%20revenue%20in%20the%20Online,US%241%2C762.00m%20by%2020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AB533B-250B-B210-3A6F-E1786B145CDF}"/>
              </a:ext>
            </a:extLst>
          </p:cNvPr>
          <p:cNvSpPr/>
          <p:nvPr/>
        </p:nvSpPr>
        <p:spPr>
          <a:xfrm rot="2835731">
            <a:off x="-893072" y="4276072"/>
            <a:ext cx="3280630" cy="3783900"/>
          </a:xfrm>
          <a:prstGeom prst="rect">
            <a:avLst/>
          </a:prstGeom>
          <a:gradFill flip="none" rotWithShape="1">
            <a:gsLst>
              <a:gs pos="0">
                <a:srgbClr val="31BCA5">
                  <a:tint val="66000"/>
                  <a:satMod val="160000"/>
                </a:srgbClr>
              </a:gs>
              <a:gs pos="50000">
                <a:srgbClr val="31BCA5">
                  <a:tint val="44500"/>
                  <a:satMod val="160000"/>
                </a:srgbClr>
              </a:gs>
              <a:gs pos="100000">
                <a:srgbClr val="31BCA5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3E6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083E5-9AF6-2B16-B8DB-EE6B4C030D77}"/>
              </a:ext>
            </a:extLst>
          </p:cNvPr>
          <p:cNvSpPr txBox="1"/>
          <p:nvPr/>
        </p:nvSpPr>
        <p:spPr>
          <a:xfrm>
            <a:off x="832206" y="1330017"/>
            <a:ext cx="101303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Bahnschrift" panose="020B0502040204020203" pitchFamily="34" charset="0"/>
              </a:rPr>
              <a:t>Case Study 7.7: Capstone Project</a:t>
            </a:r>
          </a:p>
          <a:p>
            <a:pPr algn="ctr"/>
            <a:endParaRPr lang="en-US" sz="5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5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5000" dirty="0">
                <a:solidFill>
                  <a:schemeClr val="bg1"/>
                </a:solidFill>
                <a:latin typeface="Bahnschrift" panose="020B0502040204020203" pitchFamily="34" charset="0"/>
              </a:rPr>
              <a:t>By George Redden</a:t>
            </a:r>
          </a:p>
        </p:txBody>
      </p:sp>
      <p:pic>
        <p:nvPicPr>
          <p:cNvPr id="4" name="Picture 2" descr="Imperial College Business School - MBA programs">
            <a:extLst>
              <a:ext uri="{FF2B5EF4-FFF2-40B4-BE49-F238E27FC236}">
                <a16:creationId xmlns:a16="http://schemas.microsoft.com/office/drawing/2014/main" id="{36E9FD5D-7D10-1F73-1819-431C12DC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04" y="439332"/>
            <a:ext cx="1369944" cy="5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00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9E0F9-1D78-4885-7417-6E584225C85E}"/>
              </a:ext>
            </a:extLst>
          </p:cNvPr>
          <p:cNvSpPr txBox="1"/>
          <p:nvPr/>
        </p:nvSpPr>
        <p:spPr>
          <a:xfrm>
            <a:off x="299278" y="245258"/>
            <a:ext cx="10644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5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</a:t>
            </a:r>
            <a:r>
              <a:rPr lang="fr-FR" sz="25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r>
              <a:rPr lang="fr-FR" sz="25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346DC-72B6-AF89-5B07-5E8E765A68C5}"/>
              </a:ext>
            </a:extLst>
          </p:cNvPr>
          <p:cNvSpPr txBox="1"/>
          <p:nvPr/>
        </p:nvSpPr>
        <p:spPr>
          <a:xfrm>
            <a:off x="299278" y="715483"/>
            <a:ext cx="62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</a:t>
            </a:r>
            <a:r>
              <a:rPr lang="fr-FR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reading</a:t>
            </a: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covered</a:t>
            </a: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the guide</a:t>
            </a:r>
            <a:r>
              <a:rPr lang="fr-FR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1FA491-763C-5C23-8F24-078B2E8FF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7704" r="37962" b="5778"/>
          <a:stretch/>
        </p:blipFill>
        <p:spPr>
          <a:xfrm>
            <a:off x="410818" y="1144265"/>
            <a:ext cx="6039678" cy="456184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3C0316C-1C39-E75F-0560-013E684052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9" t="26232" r="36249" b="5507"/>
          <a:stretch/>
        </p:blipFill>
        <p:spPr>
          <a:xfrm>
            <a:off x="6558280" y="1918277"/>
            <a:ext cx="5431795" cy="408613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9EB5DBD-AA9B-4B35-F6D5-1342CD3A06E6}"/>
              </a:ext>
            </a:extLst>
          </p:cNvPr>
          <p:cNvSpPr/>
          <p:nvPr/>
        </p:nvSpPr>
        <p:spPr>
          <a:xfrm>
            <a:off x="2608552" y="1215829"/>
            <a:ext cx="1754726" cy="324736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adge 1 outline">
            <a:extLst>
              <a:ext uri="{FF2B5EF4-FFF2-40B4-BE49-F238E27FC236}">
                <a16:creationId xmlns:a16="http://schemas.microsoft.com/office/drawing/2014/main" id="{1D74F8A8-221E-5D14-253A-6F079E1DE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4712" y="351802"/>
            <a:ext cx="423131" cy="42313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42523B-8026-6164-211F-9DC81040F4E3}"/>
              </a:ext>
            </a:extLst>
          </p:cNvPr>
          <p:cNvCxnSpPr>
            <a:cxnSpLocks/>
          </p:cNvCxnSpPr>
          <p:nvPr/>
        </p:nvCxnSpPr>
        <p:spPr>
          <a:xfrm flipH="1">
            <a:off x="2974151" y="1736354"/>
            <a:ext cx="4022997" cy="261940"/>
          </a:xfrm>
          <a:prstGeom prst="straightConnector1">
            <a:avLst/>
          </a:prstGeom>
          <a:ln w="28575">
            <a:solidFill>
              <a:srgbClr val="FC22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8FE9F9-C299-4A3B-9D5B-3F46A6219035}"/>
              </a:ext>
            </a:extLst>
          </p:cNvPr>
          <p:cNvSpPr txBox="1"/>
          <p:nvPr/>
        </p:nvSpPr>
        <p:spPr>
          <a:xfrm>
            <a:off x="5664592" y="148423"/>
            <a:ext cx="1909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Covered topics will be relevant to a wider audience, drawing from the success of educational YouTube channels.</a:t>
            </a:r>
          </a:p>
        </p:txBody>
      </p:sp>
      <p:pic>
        <p:nvPicPr>
          <p:cNvPr id="28" name="Graphic 27" descr="Badge outline">
            <a:extLst>
              <a:ext uri="{FF2B5EF4-FFF2-40B4-BE49-F238E27FC236}">
                <a16:creationId xmlns:a16="http://schemas.microsoft.com/office/drawing/2014/main" id="{CB0AB950-65AB-F0FB-DE5A-3749F8FAB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2342" y="1290123"/>
            <a:ext cx="446231" cy="44623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67187452-25CB-9716-6F89-74061E66B338}"/>
              </a:ext>
            </a:extLst>
          </p:cNvPr>
          <p:cNvSpPr/>
          <p:nvPr/>
        </p:nvSpPr>
        <p:spPr>
          <a:xfrm>
            <a:off x="2436424" y="1908784"/>
            <a:ext cx="447027" cy="208251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D1D6FF-9A26-5C84-878D-368633E4A639}"/>
              </a:ext>
            </a:extLst>
          </p:cNvPr>
          <p:cNvSpPr txBox="1"/>
          <p:nvPr/>
        </p:nvSpPr>
        <p:spPr>
          <a:xfrm>
            <a:off x="6997148" y="1271946"/>
            <a:ext cx="190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 vocabulary from the topic will be reinforced through practical exercises.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4D0379-52CD-947E-6FC5-EBFA6280051E}"/>
              </a:ext>
            </a:extLst>
          </p:cNvPr>
          <p:cNvCxnSpPr>
            <a:cxnSpLocks/>
          </p:cNvCxnSpPr>
          <p:nvPr/>
        </p:nvCxnSpPr>
        <p:spPr>
          <a:xfrm flipH="1">
            <a:off x="4312655" y="789064"/>
            <a:ext cx="1351937" cy="481824"/>
          </a:xfrm>
          <a:prstGeom prst="straightConnector1">
            <a:avLst/>
          </a:prstGeom>
          <a:ln w="28575">
            <a:solidFill>
              <a:srgbClr val="FC22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E141F2-92C9-A1AF-F351-58F3A5EC5ED9}"/>
              </a:ext>
            </a:extLst>
          </p:cNvPr>
          <p:cNvSpPr/>
          <p:nvPr/>
        </p:nvSpPr>
        <p:spPr>
          <a:xfrm>
            <a:off x="4363278" y="3739414"/>
            <a:ext cx="703834" cy="261940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B8A7EF-39C7-BBDC-474E-544FEA0B03CA}"/>
              </a:ext>
            </a:extLst>
          </p:cNvPr>
          <p:cNvCxnSpPr>
            <a:cxnSpLocks/>
          </p:cNvCxnSpPr>
          <p:nvPr/>
        </p:nvCxnSpPr>
        <p:spPr>
          <a:xfrm flipH="1" flipV="1">
            <a:off x="5098667" y="3852199"/>
            <a:ext cx="1351829" cy="2152215"/>
          </a:xfrm>
          <a:prstGeom prst="straightConnector1">
            <a:avLst/>
          </a:prstGeom>
          <a:ln w="28575">
            <a:solidFill>
              <a:srgbClr val="FC22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01A365-04D4-8050-0A7D-A54C1080C1A6}"/>
              </a:ext>
            </a:extLst>
          </p:cNvPr>
          <p:cNvSpPr txBox="1"/>
          <p:nvPr/>
        </p:nvSpPr>
        <p:spPr>
          <a:xfrm>
            <a:off x="6522278" y="6063246"/>
            <a:ext cx="297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transformation will be made easy, by not only adding context, but also organized examples from each topic.</a:t>
            </a:r>
          </a:p>
        </p:txBody>
      </p:sp>
      <p:pic>
        <p:nvPicPr>
          <p:cNvPr id="52" name="Graphic 51" descr="Badge 3 outline">
            <a:extLst>
              <a:ext uri="{FF2B5EF4-FFF2-40B4-BE49-F238E27FC236}">
                <a16:creationId xmlns:a16="http://schemas.microsoft.com/office/drawing/2014/main" id="{1F186623-6695-D6DD-8CBA-162287C66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2980" y="5985945"/>
            <a:ext cx="431408" cy="43140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EFEFFD64-7E03-498C-ED52-65C07A0C3AB7}"/>
              </a:ext>
            </a:extLst>
          </p:cNvPr>
          <p:cNvSpPr/>
          <p:nvPr/>
        </p:nvSpPr>
        <p:spPr>
          <a:xfrm>
            <a:off x="9912626" y="4428527"/>
            <a:ext cx="703834" cy="261940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598937E-2633-DF98-BB96-0CE416F75321}"/>
              </a:ext>
            </a:extLst>
          </p:cNvPr>
          <p:cNvSpPr/>
          <p:nvPr/>
        </p:nvSpPr>
        <p:spPr>
          <a:xfrm>
            <a:off x="8202539" y="1855095"/>
            <a:ext cx="703834" cy="261940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23061A-90AB-0441-19D3-D60AEEA6122E}"/>
              </a:ext>
            </a:extLst>
          </p:cNvPr>
          <p:cNvSpPr/>
          <p:nvPr/>
        </p:nvSpPr>
        <p:spPr>
          <a:xfrm>
            <a:off x="410818" y="4690467"/>
            <a:ext cx="703834" cy="261940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82A6393-28C4-C746-F708-2B397321A715}"/>
              </a:ext>
            </a:extLst>
          </p:cNvPr>
          <p:cNvSpPr/>
          <p:nvPr/>
        </p:nvSpPr>
        <p:spPr>
          <a:xfrm>
            <a:off x="1371601" y="5039139"/>
            <a:ext cx="785190" cy="278296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7BFA9A1-70C6-4E32-B014-EA5CCBEF4137}"/>
              </a:ext>
            </a:extLst>
          </p:cNvPr>
          <p:cNvCxnSpPr/>
          <p:nvPr/>
        </p:nvCxnSpPr>
        <p:spPr>
          <a:xfrm>
            <a:off x="1114652" y="4813259"/>
            <a:ext cx="406035" cy="278296"/>
          </a:xfrm>
          <a:prstGeom prst="line">
            <a:avLst/>
          </a:prstGeom>
          <a:ln>
            <a:solidFill>
              <a:srgbClr val="FC225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ABD3F0-2CEC-5186-3950-A52A4DE962E4}"/>
              </a:ext>
            </a:extLst>
          </p:cNvPr>
          <p:cNvCxnSpPr>
            <a:cxnSpLocks/>
          </p:cNvCxnSpPr>
          <p:nvPr/>
        </p:nvCxnSpPr>
        <p:spPr>
          <a:xfrm flipH="1" flipV="1">
            <a:off x="2134175" y="5308455"/>
            <a:ext cx="556016" cy="623530"/>
          </a:xfrm>
          <a:prstGeom prst="straightConnector1">
            <a:avLst/>
          </a:prstGeom>
          <a:ln w="28575">
            <a:solidFill>
              <a:srgbClr val="FC22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78302D0-6D3D-1612-153C-66AF1BB30049}"/>
              </a:ext>
            </a:extLst>
          </p:cNvPr>
          <p:cNvSpPr txBox="1"/>
          <p:nvPr/>
        </p:nvSpPr>
        <p:spPr>
          <a:xfrm>
            <a:off x="2690191" y="5771022"/>
            <a:ext cx="2979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Throughout the guide, users will be able to click on relevant vocabulary like connectors to quickly learn or refresh their meaning to that they are not forgotten.</a:t>
            </a:r>
          </a:p>
        </p:txBody>
      </p:sp>
      <p:pic>
        <p:nvPicPr>
          <p:cNvPr id="64" name="Graphic 63" descr="Badge 4 outline">
            <a:extLst>
              <a:ext uri="{FF2B5EF4-FFF2-40B4-BE49-F238E27FC236}">
                <a16:creationId xmlns:a16="http://schemas.microsoft.com/office/drawing/2014/main" id="{593B389D-1035-2A3E-A10E-8D9A627AF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6934" y="5848895"/>
            <a:ext cx="402374" cy="4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9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D33625-15F7-D25A-C61E-A422F7D32317}"/>
              </a:ext>
            </a:extLst>
          </p:cNvPr>
          <p:cNvSpPr/>
          <p:nvPr/>
        </p:nvSpPr>
        <p:spPr>
          <a:xfrm>
            <a:off x="0" y="-17054"/>
            <a:ext cx="12192000" cy="102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748" y="276419"/>
            <a:ext cx="4481512" cy="507831"/>
          </a:xfrm>
        </p:spPr>
        <p:txBody>
          <a:bodyPr/>
          <a:lstStyle/>
          <a:p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sz="3000" dirty="0">
              <a:solidFill>
                <a:srgbClr val="2AB49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$54.7Bn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9513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TAM for global English </a:t>
            </a:r>
            <a:r>
              <a:rPr lang="fr-FR" sz="1600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$54.7Bn </a:t>
            </a:r>
            <a:r>
              <a:rPr lang="fr-FR" sz="1600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CAGR of 10.27%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rgbClr val="93E6D2">
                <a:alpha val="41000"/>
              </a:srgbClr>
            </a:solidFill>
            <a:ln w="215900">
              <a:solidFill>
                <a:srgbClr val="93E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rgbClr val="2AB493"/>
            </a:solidFill>
            <a:ln w="215900">
              <a:solidFill>
                <a:srgbClr val="93E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$10.7bn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rgbClr val="FFC000"/>
            </a:solidFill>
            <a:ln w="2159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$0.4Bn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44054" y="6057939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 : LinkedIn.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3BD7-E27A-AAF2-EBA0-4AC0712D5E98}"/>
              </a:ext>
            </a:extLst>
          </p:cNvPr>
          <p:cNvSpPr txBox="1"/>
          <p:nvPr/>
        </p:nvSpPr>
        <p:spPr>
          <a:xfrm>
            <a:off x="5119688" y="5122398"/>
            <a:ext cx="2586181" cy="9513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SAM for online </a:t>
            </a:r>
            <a:r>
              <a:rPr lang="fr-FR" sz="1600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platforms in LATAM and Spain </a:t>
            </a:r>
            <a:r>
              <a:rPr lang="fr-FR" sz="1600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was</a:t>
            </a: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$10.7Bn in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2D135-BFC2-96AE-1BB3-087F9D93134F}"/>
              </a:ext>
            </a:extLst>
          </p:cNvPr>
          <p:cNvSpPr txBox="1"/>
          <p:nvPr/>
        </p:nvSpPr>
        <p:spPr>
          <a:xfrm>
            <a:off x="5119688" y="6034158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 : Forbes &amp; </a:t>
            </a:r>
            <a:r>
              <a:rPr lang="fr-FR" sz="1400" i="1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Statista</a:t>
            </a:r>
            <a:endParaRPr lang="fr-FR" sz="1400" i="1" dirty="0">
              <a:solidFill>
                <a:srgbClr val="23121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81419-13FD-9531-700A-BA2BF952DCF3}"/>
              </a:ext>
            </a:extLst>
          </p:cNvPr>
          <p:cNvSpPr txBox="1"/>
          <p:nvPr/>
        </p:nvSpPr>
        <p:spPr>
          <a:xfrm>
            <a:off x="8513294" y="5082807"/>
            <a:ext cx="2586181" cy="95135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SOM for online </a:t>
            </a:r>
            <a:r>
              <a:rPr lang="fr-FR" sz="1600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platforms in Spain for 2024 </a:t>
            </a:r>
            <a:r>
              <a:rPr lang="fr-FR" sz="1600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$0.421 </a:t>
            </a:r>
            <a:r>
              <a:rPr lang="fr-FR" sz="1600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600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CAGR of 3.22%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E25F1-3C2D-4C99-A131-FA567A888092}"/>
              </a:ext>
            </a:extLst>
          </p:cNvPr>
          <p:cNvSpPr txBox="1"/>
          <p:nvPr/>
        </p:nvSpPr>
        <p:spPr>
          <a:xfrm>
            <a:off x="8513293" y="6029741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 : </a:t>
            </a:r>
            <a:r>
              <a:rPr lang="fr-FR" sz="1400" i="1" dirty="0" err="1">
                <a:solidFill>
                  <a:srgbClr val="23121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Statista</a:t>
            </a:r>
            <a:endParaRPr lang="fr-FR" sz="1400" i="1" dirty="0">
              <a:solidFill>
                <a:srgbClr val="23121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47626-DEBE-1984-28C3-2C2F98D61E8C}"/>
              </a:ext>
            </a:extLst>
          </p:cNvPr>
          <p:cNvSpPr txBox="1"/>
          <p:nvPr/>
        </p:nvSpPr>
        <p:spPr>
          <a:xfrm>
            <a:off x="4653196" y="320843"/>
            <a:ext cx="7267056" cy="2031325"/>
          </a:xfrm>
          <a:prstGeom prst="rect">
            <a:avLst/>
          </a:prstGeom>
          <a:solidFill>
            <a:schemeClr val="tx1"/>
          </a:solidFill>
          <a:ln w="76200">
            <a:solidFill>
              <a:srgbClr val="FC2257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Spain, the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edTech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reaching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maturity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educational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institutions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offering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language-learning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courses.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Nevertheless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the CAGR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2023 to 2028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still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expected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3.22%.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Conversely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in LATAM the CAGR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expected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20%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representing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increase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the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approximately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$4Bn to $10Bn by 2028.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Covid-19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pandemic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has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quickly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expanded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more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requesting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access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online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In Spain, the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seeking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English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remains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quite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high,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feeling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frustrated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available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In addition, Spain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currently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ranks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33rd in the </a:t>
            </a:r>
            <a:r>
              <a:rPr lang="fr-FR" sz="1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Proficiency</a:t>
            </a:r>
            <a:r>
              <a:rPr lang="fr-FR" sz="1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making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of the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lowest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ranked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countries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among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nations. (</a:t>
            </a:r>
            <a:r>
              <a:rPr lang="fr-FR" sz="1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Meneses</a:t>
            </a:r>
            <a:r>
              <a:rPr lang="fr-FR" sz="1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2023)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9563AD-7B80-D040-C6FC-0D4565CC9C18}"/>
              </a:ext>
            </a:extLst>
          </p:cNvPr>
          <p:cNvSpPr/>
          <p:nvPr/>
        </p:nvSpPr>
        <p:spPr>
          <a:xfrm>
            <a:off x="3722268" y="2290816"/>
            <a:ext cx="183010" cy="207923"/>
          </a:xfrm>
          <a:prstGeom prst="ellipse">
            <a:avLst/>
          </a:prstGeom>
          <a:solidFill>
            <a:srgbClr val="FC2257"/>
          </a:solidFill>
          <a:ln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C185EE-A4E8-582E-2EC4-8D8335E210A1}"/>
              </a:ext>
            </a:extLst>
          </p:cNvPr>
          <p:cNvSpPr/>
          <p:nvPr/>
        </p:nvSpPr>
        <p:spPr>
          <a:xfrm>
            <a:off x="3991001" y="1949846"/>
            <a:ext cx="288235" cy="322467"/>
          </a:xfrm>
          <a:prstGeom prst="ellipse">
            <a:avLst/>
          </a:prstGeom>
          <a:solidFill>
            <a:srgbClr val="FC2257"/>
          </a:solidFill>
          <a:ln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55C003-E5A2-B327-C0BC-43840CEDF2E6}"/>
              </a:ext>
            </a:extLst>
          </p:cNvPr>
          <p:cNvSpPr/>
          <p:nvPr/>
        </p:nvSpPr>
        <p:spPr>
          <a:xfrm>
            <a:off x="4257190" y="1475557"/>
            <a:ext cx="288235" cy="322467"/>
          </a:xfrm>
          <a:prstGeom prst="ellipse">
            <a:avLst/>
          </a:prstGeom>
          <a:solidFill>
            <a:srgbClr val="FC2257"/>
          </a:solidFill>
          <a:ln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91729-FE32-221B-60A4-D36049974B8F}"/>
              </a:ext>
            </a:extLst>
          </p:cNvPr>
          <p:cNvSpPr/>
          <p:nvPr/>
        </p:nvSpPr>
        <p:spPr>
          <a:xfrm>
            <a:off x="0" y="-17054"/>
            <a:ext cx="12192000" cy="102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4080" y="221644"/>
            <a:ext cx="4481512" cy="507831"/>
          </a:xfrm>
        </p:spPr>
        <p:txBody>
          <a:bodyPr/>
          <a:lstStyle/>
          <a:p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 </a:t>
            </a:r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sz="3000" dirty="0">
              <a:solidFill>
                <a:srgbClr val="2AB49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tx1"/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solidFill>
              <a:srgbClr val="93E6D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49736" y="3667523"/>
            <a:ext cx="1435100" cy="1329928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6" y="2119638"/>
              <a:ext cx="2621448" cy="2586180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$7.3Bn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262288" y="1304926"/>
            <a:ext cx="1145656" cy="1062038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$1.4bn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D73E21-7C8F-CD26-C342-C8790785FFDE}"/>
              </a:ext>
            </a:extLst>
          </p:cNvPr>
          <p:cNvSpPr/>
          <p:nvPr/>
        </p:nvSpPr>
        <p:spPr>
          <a:xfrm>
            <a:off x="0" y="-17054"/>
            <a:ext cx="12192000" cy="102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2891" y="230959"/>
            <a:ext cx="11037473" cy="4150139"/>
          </a:xfrm>
        </p:spPr>
        <p:txBody>
          <a:bodyPr/>
          <a:lstStyle/>
          <a:p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Competitive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Landscape</a:t>
            </a:r>
            <a:endParaRPr lang="fr-FR" sz="3000" dirty="0">
              <a:solidFill>
                <a:srgbClr val="2AB49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1600" dirty="0">
              <a:solidFill>
                <a:srgbClr val="2AB49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prospect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Spain and LATAM,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currently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equivalent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platforms.  Most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edTech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platforms are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provided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universities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educational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institutions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 official certification. 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platforms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courses are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designed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 an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extremely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slow pace,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certification for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taking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approximately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full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academic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In addition,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their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content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caters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full-time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render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course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uninteresting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those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outside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educational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world.</a:t>
            </a:r>
          </a:p>
          <a:p>
            <a:pPr>
              <a:spcBef>
                <a:spcPts val="0"/>
              </a:spcBef>
            </a:pPr>
            <a:endParaRPr lang="fr-FR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closest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available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online platform at the moment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British Council portal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through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University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Cambridge.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Monthly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costs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£5.99 per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month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have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access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cover 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skills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However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membership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does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include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thorough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guide of 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Listening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viewing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reading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mostly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aimed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young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audiences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little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choice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topics. In addition,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membership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does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officially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type of official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examination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 are exam practice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websites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official TOEFL, Oxford, or Cambridge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examinations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However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websites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exam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content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related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exams. In addition, none of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additional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media content to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keep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engaged</a:t>
            </a:r>
            <a:r>
              <a:rPr lang="fr-F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AB49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7C7550-3093-76DB-0756-132321B0FC30}"/>
              </a:ext>
            </a:extLst>
          </p:cNvPr>
          <p:cNvGrpSpPr/>
          <p:nvPr/>
        </p:nvGrpSpPr>
        <p:grpSpPr>
          <a:xfrm>
            <a:off x="679773" y="5196128"/>
            <a:ext cx="6652590" cy="1038432"/>
            <a:chOff x="692427" y="4710974"/>
            <a:chExt cx="8194126" cy="1038432"/>
          </a:xfrm>
        </p:grpSpPr>
        <p:pic>
          <p:nvPicPr>
            <p:cNvPr id="1028" name="Picture 4" descr="BBC Learning English - YouTube">
              <a:extLst>
                <a:ext uri="{FF2B5EF4-FFF2-40B4-BE49-F238E27FC236}">
                  <a16:creationId xmlns:a16="http://schemas.microsoft.com/office/drawing/2014/main" id="{88392C57-7CF0-6DFD-101D-CCD6742E2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27" y="4710974"/>
              <a:ext cx="1038432" cy="103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 puede aprender un idioma de verdad con Duolingo? | Business Insider  España">
              <a:extLst>
                <a:ext uri="{FF2B5EF4-FFF2-40B4-BE49-F238E27FC236}">
                  <a16:creationId xmlns:a16="http://schemas.microsoft.com/office/drawing/2014/main" id="{EE7D7B14-3CDC-7041-894E-2E958420E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522" y="4868343"/>
              <a:ext cx="1295401" cy="881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reply - Wikipedia, la enciclopedia libre">
              <a:extLst>
                <a:ext uri="{FF2B5EF4-FFF2-40B4-BE49-F238E27FC236}">
                  <a16:creationId xmlns:a16="http://schemas.microsoft.com/office/drawing/2014/main" id="{3CDDCD58-571A-4282-958E-1202080C5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586" y="5058843"/>
              <a:ext cx="1657351" cy="690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abbel: Aprender inglés y más - Apps en Google Play">
              <a:extLst>
                <a:ext uri="{FF2B5EF4-FFF2-40B4-BE49-F238E27FC236}">
                  <a16:creationId xmlns:a16="http://schemas.microsoft.com/office/drawing/2014/main" id="{EB138497-4FF8-B7FA-183C-BF054F2AC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600" y="4710974"/>
              <a:ext cx="1038432" cy="103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luentU Review: Language Immersion App Put to the Test">
              <a:extLst>
                <a:ext uri="{FF2B5EF4-FFF2-40B4-BE49-F238E27FC236}">
                  <a16:creationId xmlns:a16="http://schemas.microsoft.com/office/drawing/2014/main" id="{DEC5D520-60F1-401D-DBC0-0B3E374A7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695" y="5308874"/>
              <a:ext cx="1937858" cy="38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2EF4669-96F9-A09B-844F-32C4FF11C756}"/>
              </a:ext>
            </a:extLst>
          </p:cNvPr>
          <p:cNvSpPr txBox="1"/>
          <p:nvPr/>
        </p:nvSpPr>
        <p:spPr>
          <a:xfrm>
            <a:off x="692427" y="4613447"/>
            <a:ext cx="473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</a:t>
            </a:r>
            <a:r>
              <a:rPr lang="es-ES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popular </a:t>
            </a:r>
            <a:r>
              <a:rPr lang="es-ES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ES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English </a:t>
            </a:r>
            <a:r>
              <a:rPr lang="es-ES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platforms</a:t>
            </a:r>
            <a:r>
              <a:rPr lang="es-ES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online</a:t>
            </a:r>
            <a:r>
              <a:rPr lang="es-E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EC8C7-3645-15D7-76CB-AD1638A38F02}"/>
              </a:ext>
            </a:extLst>
          </p:cNvPr>
          <p:cNvSpPr txBox="1"/>
          <p:nvPr/>
        </p:nvSpPr>
        <p:spPr>
          <a:xfrm>
            <a:off x="7515111" y="4420612"/>
            <a:ext cx="4214789" cy="2246769"/>
          </a:xfrm>
          <a:prstGeom prst="rect">
            <a:avLst/>
          </a:prstGeom>
          <a:noFill/>
          <a:ln w="38100">
            <a:solidFill>
              <a:srgbClr val="FC2257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platforms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currently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meet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criteria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-Combine a comprehensive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vocabulary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guide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enterntaining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media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videos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podcasts.</a:t>
            </a:r>
          </a:p>
          <a:p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detailed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preparation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Cambridge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certification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-Combine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aspects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vocabulary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reading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and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writing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into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seamless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curve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7F3C72-38BF-533E-50C7-7F31EECA6E6F}"/>
              </a:ext>
            </a:extLst>
          </p:cNvPr>
          <p:cNvGrpSpPr/>
          <p:nvPr/>
        </p:nvGrpSpPr>
        <p:grpSpPr>
          <a:xfrm>
            <a:off x="6341165" y="4982779"/>
            <a:ext cx="1012434" cy="732221"/>
            <a:chOff x="6341165" y="4982779"/>
            <a:chExt cx="1012434" cy="73222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D532BB-B577-9CBD-569E-4680C0B919E7}"/>
                </a:ext>
              </a:extLst>
            </p:cNvPr>
            <p:cNvSpPr/>
            <p:nvPr/>
          </p:nvSpPr>
          <p:spPr>
            <a:xfrm>
              <a:off x="6341165" y="5446643"/>
              <a:ext cx="163786" cy="268357"/>
            </a:xfrm>
            <a:prstGeom prst="ellipse">
              <a:avLst/>
            </a:prstGeom>
            <a:solidFill>
              <a:srgbClr val="FC2257"/>
            </a:solidFill>
            <a:ln>
              <a:solidFill>
                <a:srgbClr val="FC22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ADF8E5-B3BF-210A-D9E4-A9DD4ED8B231}"/>
                </a:ext>
              </a:extLst>
            </p:cNvPr>
            <p:cNvSpPr/>
            <p:nvPr/>
          </p:nvSpPr>
          <p:spPr>
            <a:xfrm>
              <a:off x="6645598" y="5275639"/>
              <a:ext cx="236397" cy="268357"/>
            </a:xfrm>
            <a:prstGeom prst="ellipse">
              <a:avLst/>
            </a:prstGeom>
            <a:solidFill>
              <a:srgbClr val="FC2257"/>
            </a:solidFill>
            <a:ln>
              <a:solidFill>
                <a:srgbClr val="FC22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1B5726-4C1F-45E3-BCE9-356346D666B6}"/>
                </a:ext>
              </a:extLst>
            </p:cNvPr>
            <p:cNvSpPr/>
            <p:nvPr/>
          </p:nvSpPr>
          <p:spPr>
            <a:xfrm>
              <a:off x="6997921" y="4982779"/>
              <a:ext cx="355678" cy="386798"/>
            </a:xfrm>
            <a:prstGeom prst="ellipse">
              <a:avLst/>
            </a:prstGeom>
            <a:solidFill>
              <a:srgbClr val="FC2257"/>
            </a:solidFill>
            <a:ln>
              <a:solidFill>
                <a:srgbClr val="FC22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96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054DBAD-67B1-71D6-EEAD-767DA08C3D91}"/>
              </a:ext>
            </a:extLst>
          </p:cNvPr>
          <p:cNvSpPr/>
          <p:nvPr/>
        </p:nvSpPr>
        <p:spPr>
          <a:xfrm>
            <a:off x="0" y="-17054"/>
            <a:ext cx="12192000" cy="1022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648" y="202058"/>
            <a:ext cx="8135247" cy="507831"/>
          </a:xfrm>
        </p:spPr>
        <p:txBody>
          <a:bodyPr/>
          <a:lstStyle/>
          <a:p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 and operating </a:t>
            </a:r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166688-1A31-9A91-60A1-6C427098C43B}"/>
              </a:ext>
            </a:extLst>
          </p:cNvPr>
          <p:cNvGrpSpPr/>
          <p:nvPr/>
        </p:nvGrpSpPr>
        <p:grpSpPr>
          <a:xfrm>
            <a:off x="1068388" y="1242392"/>
            <a:ext cx="8163339" cy="2335696"/>
            <a:chOff x="879544" y="1769166"/>
            <a:chExt cx="8163339" cy="23356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8F78551-4E5B-4581-5424-1E21FDA3FCF1}"/>
                </a:ext>
              </a:extLst>
            </p:cNvPr>
            <p:cNvGrpSpPr/>
            <p:nvPr/>
          </p:nvGrpSpPr>
          <p:grpSpPr>
            <a:xfrm>
              <a:off x="879544" y="1769166"/>
              <a:ext cx="2464905" cy="2335696"/>
              <a:chOff x="929240" y="1769166"/>
              <a:chExt cx="2464905" cy="233569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57A3491-7171-2F39-2561-742C8782E426}"/>
                  </a:ext>
                </a:extLst>
              </p:cNvPr>
              <p:cNvSpPr/>
              <p:nvPr/>
            </p:nvSpPr>
            <p:spPr>
              <a:xfrm>
                <a:off x="929240" y="1769166"/>
                <a:ext cx="2464905" cy="2335696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000" dirty="0">
                    <a:solidFill>
                      <a:schemeClr val="bg1"/>
                    </a:solidFill>
                    <a:latin typeface="Segoe UI "/>
                  </a:rPr>
                  <a:t>$15.99</a:t>
                </a:r>
                <a:r>
                  <a:rPr lang="es-ES" sz="1500" dirty="0">
                    <a:solidFill>
                      <a:schemeClr val="bg1"/>
                    </a:solidFill>
                    <a:latin typeface="Segoe UI "/>
                  </a:rPr>
                  <a:t>/</a:t>
                </a:r>
                <a:r>
                  <a:rPr lang="es-ES" sz="1500" dirty="0" err="1">
                    <a:solidFill>
                      <a:schemeClr val="bg1"/>
                    </a:solidFill>
                    <a:latin typeface="Segoe UI "/>
                  </a:rPr>
                  <a:t>Month</a:t>
                </a:r>
                <a:endParaRPr lang="en-US" sz="3000" dirty="0">
                  <a:solidFill>
                    <a:schemeClr val="bg1"/>
                  </a:solidFill>
                  <a:latin typeface="Segoe UI 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8E81FC6-5A3F-C71D-38E8-73EFF7C2CBA3}"/>
                  </a:ext>
                </a:extLst>
              </p:cNvPr>
              <p:cNvCxnSpPr/>
              <p:nvPr/>
            </p:nvCxnSpPr>
            <p:spPr>
              <a:xfrm>
                <a:off x="929240" y="2355574"/>
                <a:ext cx="24649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EEF6B2-A201-5EB5-AA80-E9C4F659A564}"/>
                </a:ext>
              </a:extLst>
            </p:cNvPr>
            <p:cNvGrpSpPr/>
            <p:nvPr/>
          </p:nvGrpSpPr>
          <p:grpSpPr>
            <a:xfrm>
              <a:off x="3765205" y="1769166"/>
              <a:ext cx="2464905" cy="2335696"/>
              <a:chOff x="929240" y="1769166"/>
              <a:chExt cx="2464905" cy="2335696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13C4051-3FC0-959D-A101-BDD86D40168E}"/>
                  </a:ext>
                </a:extLst>
              </p:cNvPr>
              <p:cNvSpPr/>
              <p:nvPr/>
            </p:nvSpPr>
            <p:spPr>
              <a:xfrm>
                <a:off x="929240" y="1769166"/>
                <a:ext cx="2464905" cy="2335696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000" dirty="0">
                    <a:solidFill>
                      <a:schemeClr val="bg1"/>
                    </a:solidFill>
                    <a:latin typeface="Segoe UI "/>
                  </a:rPr>
                  <a:t>$9.99</a:t>
                </a:r>
                <a:r>
                  <a:rPr kumimoji="0" lang="es-E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"/>
                    <a:ea typeface="+mn-ea"/>
                    <a:cs typeface="+mn-cs"/>
                  </a:rPr>
                  <a:t> /</a:t>
                </a:r>
                <a:r>
                  <a:rPr kumimoji="0" lang="es-ES" sz="1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"/>
                    <a:ea typeface="+mn-ea"/>
                    <a:cs typeface="+mn-cs"/>
                  </a:rPr>
                  <a:t>Month</a:t>
                </a:r>
                <a:endParaRPr lang="en-US" sz="3000" dirty="0">
                  <a:solidFill>
                    <a:schemeClr val="bg1"/>
                  </a:solidFill>
                  <a:latin typeface="Segoe UI 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480436D-F09F-7DA2-6C60-630FA088780F}"/>
                  </a:ext>
                </a:extLst>
              </p:cNvPr>
              <p:cNvCxnSpPr/>
              <p:nvPr/>
            </p:nvCxnSpPr>
            <p:spPr>
              <a:xfrm>
                <a:off x="929240" y="2355574"/>
                <a:ext cx="24649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01CDE8-F060-F5D8-3AEA-93F38DFCF32A}"/>
                </a:ext>
              </a:extLst>
            </p:cNvPr>
            <p:cNvSpPr txBox="1"/>
            <p:nvPr/>
          </p:nvSpPr>
          <p:spPr>
            <a:xfrm>
              <a:off x="1672071" y="1878495"/>
              <a:ext cx="97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Monthly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C66484-930C-B8E1-4660-72D2418AF13F}"/>
                </a:ext>
              </a:extLst>
            </p:cNvPr>
            <p:cNvSpPr txBox="1"/>
            <p:nvPr/>
          </p:nvSpPr>
          <p:spPr>
            <a:xfrm>
              <a:off x="4647183" y="1878495"/>
              <a:ext cx="97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Yearly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CB7966-D296-5C2D-9158-392EC6825C90}"/>
                </a:ext>
              </a:extLst>
            </p:cNvPr>
            <p:cNvGrpSpPr/>
            <p:nvPr/>
          </p:nvGrpSpPr>
          <p:grpSpPr>
            <a:xfrm>
              <a:off x="6577978" y="1769166"/>
              <a:ext cx="2464905" cy="2335696"/>
              <a:chOff x="929240" y="1769166"/>
              <a:chExt cx="2464905" cy="2335696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12B6A97-DCB0-1EA4-9B25-771FEB2DF581}"/>
                  </a:ext>
                </a:extLst>
              </p:cNvPr>
              <p:cNvSpPr/>
              <p:nvPr/>
            </p:nvSpPr>
            <p:spPr>
              <a:xfrm>
                <a:off x="929240" y="1769166"/>
                <a:ext cx="2464905" cy="2335696"/>
              </a:xfrm>
              <a:prstGeom prst="round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3000" dirty="0">
                    <a:solidFill>
                      <a:schemeClr val="bg1"/>
                    </a:solidFill>
                    <a:latin typeface="Segoe UI "/>
                  </a:rPr>
                  <a:t>$500.00</a:t>
                </a:r>
                <a:endParaRPr lang="en-US" sz="3000" dirty="0">
                  <a:solidFill>
                    <a:schemeClr val="bg1"/>
                  </a:solidFill>
                  <a:latin typeface="Segoe UI 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246452B-8E5F-28E2-5BEE-E6C9B6081D0B}"/>
                  </a:ext>
                </a:extLst>
              </p:cNvPr>
              <p:cNvCxnSpPr/>
              <p:nvPr/>
            </p:nvCxnSpPr>
            <p:spPr>
              <a:xfrm>
                <a:off x="929240" y="2355574"/>
                <a:ext cx="246490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6306C0-CD20-B6F4-ABF3-7D2BD226F38A}"/>
                </a:ext>
              </a:extLst>
            </p:cNvPr>
            <p:cNvSpPr txBox="1"/>
            <p:nvPr/>
          </p:nvSpPr>
          <p:spPr>
            <a:xfrm>
              <a:off x="7320809" y="1868556"/>
              <a:ext cx="97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Lifetime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7" name="TextBox 8">
            <a:extLst>
              <a:ext uri="{FF2B5EF4-FFF2-40B4-BE49-F238E27FC236}">
                <a16:creationId xmlns:a16="http://schemas.microsoft.com/office/drawing/2014/main" id="{1F5DADBD-1EE3-5BB3-58C7-AC892662B1DC}"/>
              </a:ext>
            </a:extLst>
          </p:cNvPr>
          <p:cNvSpPr txBox="1"/>
          <p:nvPr/>
        </p:nvSpPr>
        <p:spPr>
          <a:xfrm>
            <a:off x="1068388" y="4150592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$39.99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CA9EDC8A-523C-412D-E968-8857FC6085F3}"/>
              </a:ext>
            </a:extLst>
          </p:cNvPr>
          <p:cNvSpPr txBox="1"/>
          <p:nvPr/>
        </p:nvSpPr>
        <p:spPr>
          <a:xfrm>
            <a:off x="1082170" y="4766564"/>
            <a:ext cx="2338842" cy="39389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fr-FR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textbook</a:t>
            </a:r>
            <a:endParaRPr lang="fr-F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9C75C1-D59E-E82E-AD65-AA71051CD52F}"/>
              </a:ext>
            </a:extLst>
          </p:cNvPr>
          <p:cNvSpPr txBox="1"/>
          <p:nvPr/>
        </p:nvSpPr>
        <p:spPr>
          <a:xfrm>
            <a:off x="2922305" y="4578926"/>
            <a:ext cx="5989909" cy="1200329"/>
          </a:xfrm>
          <a:prstGeom prst="rect">
            <a:avLst/>
          </a:prstGeom>
          <a:noFill/>
          <a:ln w="57150">
            <a:solidFill>
              <a:srgbClr val="FC2257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future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sources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income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pipeline:</a:t>
            </a:r>
          </a:p>
          <a:p>
            <a:endParaRPr lang="es-E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Tier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membership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aking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Patreon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access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media.</a:t>
            </a:r>
          </a:p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Revenues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social media </a:t>
            </a:r>
            <a:r>
              <a:rPr lang="es-E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</a:t>
            </a:r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23EB4A-678F-C45C-153D-A2EC7BBFF16D}"/>
              </a:ext>
            </a:extLst>
          </p:cNvPr>
          <p:cNvGrpSpPr/>
          <p:nvPr/>
        </p:nvGrpSpPr>
        <p:grpSpPr>
          <a:xfrm>
            <a:off x="1710761" y="5392457"/>
            <a:ext cx="1012434" cy="732221"/>
            <a:chOff x="6341165" y="4982779"/>
            <a:chExt cx="1012434" cy="73222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1D0399-D1C5-17B8-9A12-0D1D6EE10368}"/>
                </a:ext>
              </a:extLst>
            </p:cNvPr>
            <p:cNvSpPr/>
            <p:nvPr/>
          </p:nvSpPr>
          <p:spPr>
            <a:xfrm>
              <a:off x="6341165" y="5446643"/>
              <a:ext cx="163786" cy="268357"/>
            </a:xfrm>
            <a:prstGeom prst="ellipse">
              <a:avLst/>
            </a:prstGeom>
            <a:solidFill>
              <a:srgbClr val="FC2257"/>
            </a:solidFill>
            <a:ln>
              <a:solidFill>
                <a:srgbClr val="FC22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93F36-E29C-38DB-E5BD-9A1DC2C2A601}"/>
                </a:ext>
              </a:extLst>
            </p:cNvPr>
            <p:cNvSpPr/>
            <p:nvPr/>
          </p:nvSpPr>
          <p:spPr>
            <a:xfrm>
              <a:off x="6645598" y="5275639"/>
              <a:ext cx="236397" cy="268357"/>
            </a:xfrm>
            <a:prstGeom prst="ellipse">
              <a:avLst/>
            </a:prstGeom>
            <a:solidFill>
              <a:srgbClr val="FC2257"/>
            </a:solidFill>
            <a:ln>
              <a:solidFill>
                <a:srgbClr val="FC22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BC2838-ADBB-7568-94D0-C597B37FADEF}"/>
                </a:ext>
              </a:extLst>
            </p:cNvPr>
            <p:cNvSpPr/>
            <p:nvPr/>
          </p:nvSpPr>
          <p:spPr>
            <a:xfrm>
              <a:off x="6997921" y="4982779"/>
              <a:ext cx="355678" cy="386798"/>
            </a:xfrm>
            <a:prstGeom prst="ellipse">
              <a:avLst/>
            </a:prstGeom>
            <a:solidFill>
              <a:srgbClr val="FC2257"/>
            </a:solidFill>
            <a:ln>
              <a:solidFill>
                <a:srgbClr val="FC22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B0392EB-6966-1D2C-3C7F-EC84F064CFF2}"/>
              </a:ext>
            </a:extLst>
          </p:cNvPr>
          <p:cNvSpPr txBox="1"/>
          <p:nvPr/>
        </p:nvSpPr>
        <p:spPr>
          <a:xfrm>
            <a:off x="9359475" y="1242392"/>
            <a:ext cx="24649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Operating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endParaRPr lang="es-E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subcription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whereby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yearly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plan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recommended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potential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textbook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format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gramar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offered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 a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$39.99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those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preferring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more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traditional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In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addition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strive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enhance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presence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social media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channels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YouTube, Instagram and TikTok, so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both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marketing and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acquisition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costs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be </a:t>
            </a:r>
            <a:r>
              <a:rPr lang="es-ES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r>
              <a:rPr lang="es-E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 </a:t>
            </a:r>
          </a:p>
          <a:p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6588" y="344714"/>
            <a:ext cx="6306472" cy="507831"/>
          </a:xfrm>
        </p:spPr>
        <p:txBody>
          <a:bodyPr/>
          <a:lstStyle/>
          <a:p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Projections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A4812C9-B302-B08D-DF0F-BB68CBFCB896}"/>
              </a:ext>
            </a:extLst>
          </p:cNvPr>
          <p:cNvSpPr txBox="1">
            <a:spLocks/>
          </p:cNvSpPr>
          <p:nvPr/>
        </p:nvSpPr>
        <p:spPr>
          <a:xfrm>
            <a:off x="9112103" y="1046445"/>
            <a:ext cx="2817627" cy="5421997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Best</a:t>
            </a:r>
            <a:r>
              <a:rPr lang="es-E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Case </a:t>
            </a:r>
            <a:r>
              <a:rPr lang="es-ES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</a:t>
            </a:r>
            <a:endParaRPr lang="es-E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becomes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leader, $40+ million revenues per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to 4 million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users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per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(10% of the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fr-F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Realistic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Success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Scenario</a:t>
            </a:r>
          </a:p>
          <a:p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captures 1% of the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platforms in Spain and LATAM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achieving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$1.8 million in revenues per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(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Between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100 to 200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thousand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users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per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fr-F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Worst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Case Scenario</a:t>
            </a:r>
          </a:p>
          <a:p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captures a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niche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between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25 to 50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thousand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users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per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Yearly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revenues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amount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$500 to 600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thousand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per </a:t>
            </a:r>
            <a:r>
              <a:rPr lang="fr-FR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</a:t>
            </a:r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AC0E673-0887-C3F6-797A-7CDDC07164D3}"/>
              </a:ext>
            </a:extLst>
          </p:cNvPr>
          <p:cNvSpPr txBox="1">
            <a:spLocks/>
          </p:cNvSpPr>
          <p:nvPr/>
        </p:nvSpPr>
        <p:spPr>
          <a:xfrm>
            <a:off x="8157350" y="669069"/>
            <a:ext cx="3889338" cy="3416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Scenarios</a:t>
            </a:r>
            <a:r>
              <a:rPr lang="es-ES" sz="18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8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</a:t>
            </a:r>
            <a:r>
              <a:rPr lang="es-ES" sz="18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8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</a:t>
            </a:r>
            <a:r>
              <a:rPr lang="es-ES" sz="18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2-year </a:t>
            </a:r>
            <a:r>
              <a:rPr lang="es-ES" sz="18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period</a:t>
            </a:r>
            <a:r>
              <a:rPr lang="es-ES" sz="18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fr-FR" sz="1800" dirty="0">
              <a:solidFill>
                <a:srgbClr val="2AB49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70F092C-7BD5-30C0-C606-DF69A8FD2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439934"/>
              </p:ext>
            </p:extLst>
          </p:nvPr>
        </p:nvGraphicFramePr>
        <p:xfrm>
          <a:off x="403225" y="1046445"/>
          <a:ext cx="8517491" cy="5598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61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543442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11022081"/>
              </p:ext>
            </p:extLst>
          </p:nvPr>
        </p:nvGraphicFramePr>
        <p:xfrm>
          <a:off x="393221" y="1392865"/>
          <a:ext cx="8793309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40C3E79-6126-698D-3368-8480F70AF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46740"/>
              </p:ext>
            </p:extLst>
          </p:nvPr>
        </p:nvGraphicFramePr>
        <p:xfrm>
          <a:off x="489097" y="1392865"/>
          <a:ext cx="7389628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949F78-346E-ABF6-37AA-35896DE4746E}"/>
              </a:ext>
            </a:extLst>
          </p:cNvPr>
          <p:cNvSpPr txBox="1"/>
          <p:nvPr/>
        </p:nvSpPr>
        <p:spPr>
          <a:xfrm>
            <a:off x="7782849" y="441593"/>
            <a:ext cx="3920054" cy="574580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Initial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investment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expected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 $107,000.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run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asset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-light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operation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expenditures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towards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portal and marketing expenses.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Salary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expenses are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projections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average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salaries in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Spain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expenses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include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office leasing,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control.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new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hiring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towards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media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department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charge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videos,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readings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material.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Since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English guide and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invest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much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creation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English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material.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507831"/>
          </a:xfrm>
        </p:spPr>
        <p:txBody>
          <a:bodyPr/>
          <a:lstStyle/>
          <a:p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sz="3000" dirty="0">
              <a:solidFill>
                <a:srgbClr val="2AB49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Caroline Mortel</a:t>
            </a:r>
            <a:br>
              <a:rPr lang="fr-FR" dirty="0">
                <a:solidFill>
                  <a:schemeClr val="tx1"/>
                </a:solidFill>
              </a:rPr>
            </a:b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George </a:t>
            </a:r>
            <a:r>
              <a:rPr lang="fr-FR" sz="2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Redden</a:t>
            </a:r>
            <a:br>
              <a:rPr lang="fr-FR" sz="2500" dirty="0">
                <a:solidFill>
                  <a:schemeClr val="tx1"/>
                </a:solidFill>
              </a:rPr>
            </a:br>
            <a:endParaRPr lang="fr-FR" sz="2500" b="1" dirty="0">
              <a:solidFill>
                <a:srgbClr val="2AB4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EDHEC </a:t>
            </a:r>
            <a:r>
              <a:rPr lang="fr-FR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University</a:t>
            </a: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t</a:t>
            </a: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50D6CD-3C6F-0106-2E20-ECB206185EA9}"/>
              </a:ext>
            </a:extLst>
          </p:cNvPr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Aaron </a:t>
            </a:r>
            <a:r>
              <a:rPr lang="fr-FR" sz="2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Goertz</a:t>
            </a:r>
            <a:br>
              <a:rPr lang="fr-FR" dirty="0">
                <a:solidFill>
                  <a:schemeClr val="tx1"/>
                </a:solidFill>
              </a:rPr>
            </a:br>
            <a:endParaRPr lang="fr-FR" b="1" dirty="0">
              <a:solidFill>
                <a:srgbClr val="2AB4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Caroline Mortel">
            <a:extLst>
              <a:ext uri="{FF2B5EF4-FFF2-40B4-BE49-F238E27FC236}">
                <a16:creationId xmlns:a16="http://schemas.microsoft.com/office/drawing/2014/main" id="{D6240DFD-0A72-62C1-2EE1-935CDFDE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14" t="68000" r="57303" b="-40000"/>
          <a:stretch/>
        </p:blipFill>
        <p:spPr bwMode="auto">
          <a:xfrm>
            <a:off x="3081753" y="4114800"/>
            <a:ext cx="2736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1536306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rgbClr val="1ABC9C"/>
                </a:solidFill>
                <a:latin typeface="Segoe UI Light"/>
              </a:rPr>
              <a:t>$500,000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rgbClr val="1ABC9C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786" y="2191398"/>
            <a:ext cx="2499761" cy="72628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 20% to </a:t>
            </a: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fund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the first </a:t>
            </a: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year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of </a:t>
            </a: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operations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0944" y="447014"/>
            <a:ext cx="4481512" cy="507831"/>
          </a:xfrm>
        </p:spPr>
        <p:txBody>
          <a:bodyPr/>
          <a:lstStyle/>
          <a:p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Funding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endParaRPr lang="fr-FR" sz="3000" dirty="0">
              <a:solidFill>
                <a:srgbClr val="2AB49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BC71E-720A-4B49-47FA-5894619A0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03590"/>
              </p:ext>
            </p:extLst>
          </p:nvPr>
        </p:nvGraphicFramePr>
        <p:xfrm>
          <a:off x="529534" y="3133984"/>
          <a:ext cx="11132932" cy="3187303"/>
        </p:xfrm>
        <a:graphic>
          <a:graphicData uri="http://schemas.openxmlformats.org/drawingml/2006/table">
            <a:tbl>
              <a:tblPr/>
              <a:tblGrid>
                <a:gridCol w="2551596">
                  <a:extLst>
                    <a:ext uri="{9D8B030D-6E8A-4147-A177-3AD203B41FA5}">
                      <a16:colId xmlns:a16="http://schemas.microsoft.com/office/drawing/2014/main" val="2005871529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227728144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89658080"/>
                    </a:ext>
                  </a:extLst>
                </a:gridCol>
                <a:gridCol w="1714168">
                  <a:extLst>
                    <a:ext uri="{9D8B030D-6E8A-4147-A177-3AD203B41FA5}">
                      <a16:colId xmlns:a16="http://schemas.microsoft.com/office/drawing/2014/main" val="4062793487"/>
                    </a:ext>
                  </a:extLst>
                </a:gridCol>
                <a:gridCol w="1260641">
                  <a:extLst>
                    <a:ext uri="{9D8B030D-6E8A-4147-A177-3AD203B41FA5}">
                      <a16:colId xmlns:a16="http://schemas.microsoft.com/office/drawing/2014/main" val="2825999270"/>
                    </a:ext>
                  </a:extLst>
                </a:gridCol>
                <a:gridCol w="1489849">
                  <a:extLst>
                    <a:ext uri="{9D8B030D-6E8A-4147-A177-3AD203B41FA5}">
                      <a16:colId xmlns:a16="http://schemas.microsoft.com/office/drawing/2014/main" val="2581500774"/>
                    </a:ext>
                  </a:extLst>
                </a:gridCol>
                <a:gridCol w="1244269">
                  <a:extLst>
                    <a:ext uri="{9D8B030D-6E8A-4147-A177-3AD203B41FA5}">
                      <a16:colId xmlns:a16="http://schemas.microsoft.com/office/drawing/2014/main" val="1277763068"/>
                    </a:ext>
                  </a:extLst>
                </a:gridCol>
              </a:tblGrid>
              <a:tr h="35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Expenses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Month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Month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Month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Month 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Month 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Month 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60138"/>
                  </a:ext>
                </a:extLst>
              </a:tr>
              <a:tr h="702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Cost of building E-learning platform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    40,000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95921"/>
                  </a:ext>
                </a:extLst>
              </a:tr>
              <a:tr h="35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Salary Expenses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      12,000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$12,000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$12,000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$18,000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$18,000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$36,008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96768"/>
                  </a:ext>
                </a:extLst>
              </a:tr>
              <a:tr h="35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Marketing expenses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    50,000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$40,000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$40,000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$60,000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$60,000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$60,000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66777"/>
                  </a:ext>
                </a:extLst>
              </a:tr>
              <a:tr h="702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Other expenses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      8,000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 8,000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      8,000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$16,000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$16,000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$18,000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989407"/>
                  </a:ext>
                </a:extLst>
              </a:tr>
              <a:tr h="35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Website maintenance expenses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-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$4,000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$4,000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$5,200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$5,200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$6,800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349512"/>
                  </a:ext>
                </a:extLst>
              </a:tr>
              <a:tr h="35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   110,000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64,000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      64,000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99,200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      99,200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 $         120,808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167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15E9EC-AAC1-BD41-BF78-9AC17CCCE188}"/>
              </a:ext>
            </a:extLst>
          </p:cNvPr>
          <p:cNvSpPr txBox="1"/>
          <p:nvPr/>
        </p:nvSpPr>
        <p:spPr>
          <a:xfrm>
            <a:off x="4078994" y="1538887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rgbClr val="1ABC9C"/>
                </a:solidFill>
                <a:latin typeface="Segoe UI Light"/>
              </a:rPr>
              <a:t>$200,000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rgbClr val="1ABC9C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50CBB0-4622-B507-B564-EBEA48C93C63}"/>
              </a:ext>
            </a:extLst>
          </p:cNvPr>
          <p:cNvSpPr txBox="1"/>
          <p:nvPr/>
        </p:nvSpPr>
        <p:spPr>
          <a:xfrm>
            <a:off x="3918076" y="2191397"/>
            <a:ext cx="2338842" cy="72628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Cash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available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at the moment for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investing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B06B2FA-3288-C65B-B80E-8024419F1AEF}"/>
              </a:ext>
            </a:extLst>
          </p:cNvPr>
          <p:cNvSpPr txBox="1">
            <a:spLocks/>
          </p:cNvSpPr>
          <p:nvPr/>
        </p:nvSpPr>
        <p:spPr>
          <a:xfrm>
            <a:off x="6996365" y="1536306"/>
            <a:ext cx="4481512" cy="1051570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 money valuation:</a:t>
            </a:r>
          </a:p>
          <a:p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$2,500,000</a:t>
            </a:r>
          </a:p>
        </p:txBody>
      </p:sp>
    </p:spTree>
    <p:extLst>
      <p:ext uri="{BB962C8B-B14F-4D97-AF65-F5344CB8AC3E}">
        <p14:creationId xmlns:p14="http://schemas.microsoft.com/office/powerpoint/2010/main" val="201463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0943" y="447014"/>
            <a:ext cx="7588595" cy="507831"/>
          </a:xfrm>
        </p:spPr>
        <p:txBody>
          <a:bodyPr/>
          <a:lstStyle/>
          <a:p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the </a:t>
            </a:r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fundraising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0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</a:t>
            </a:r>
            <a:r>
              <a:rPr lang="fr-FR" sz="30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business: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89F1D-3C90-E636-1108-2CCE48FF3BDA}"/>
              </a:ext>
            </a:extLst>
          </p:cNvPr>
          <p:cNvSpPr txBox="1"/>
          <p:nvPr/>
        </p:nvSpPr>
        <p:spPr>
          <a:xfrm>
            <a:off x="650943" y="1112196"/>
            <a:ext cx="9308066" cy="183774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purpose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fundraising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obtain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necessary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user-friendly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allows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easily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keep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engaged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towards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covering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costs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through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marketing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social media.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addition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allocated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media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department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charge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meaningful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videos,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listenings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podcasts and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material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keep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engaged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Finally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towards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setting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 and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covering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montly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operational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costs</a:t>
            </a:r>
            <a:r>
              <a:rPr lang="es-ES" sz="1600" dirty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1E2153-2CF9-3900-905D-4A8E5D8EA8FC}"/>
              </a:ext>
            </a:extLst>
          </p:cNvPr>
          <p:cNvGrpSpPr/>
          <p:nvPr/>
        </p:nvGrpSpPr>
        <p:grpSpPr>
          <a:xfrm>
            <a:off x="2876078" y="3107294"/>
            <a:ext cx="7037923" cy="2260649"/>
            <a:chOff x="307095" y="3460308"/>
            <a:chExt cx="7037923" cy="226064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B5F2E7-24F9-C069-EFB2-E99C3113821B}"/>
                </a:ext>
              </a:extLst>
            </p:cNvPr>
            <p:cNvSpPr/>
            <p:nvPr/>
          </p:nvSpPr>
          <p:spPr>
            <a:xfrm>
              <a:off x="423022" y="3460308"/>
              <a:ext cx="6921996" cy="1766352"/>
            </a:xfrm>
            <a:prstGeom prst="ellipse">
              <a:avLst/>
            </a:prstGeom>
            <a:solidFill>
              <a:srgbClr val="FC2257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88B6B6-BA39-3986-FCC1-AF766CD65027}"/>
                </a:ext>
              </a:extLst>
            </p:cNvPr>
            <p:cNvSpPr txBox="1"/>
            <p:nvPr/>
          </p:nvSpPr>
          <p:spPr>
            <a:xfrm>
              <a:off x="963851" y="3904741"/>
              <a:ext cx="6177240" cy="843949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Although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company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intends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run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asset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light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with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very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few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fixed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costs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most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of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CAC expenses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will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come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from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marketing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costs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social media and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content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creator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costs</a:t>
              </a:r>
              <a:r>
                <a:rPr lang="es-E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1CDE2B-B76F-4EF8-CF70-FF54C6D9BCF2}"/>
                </a:ext>
              </a:extLst>
            </p:cNvPr>
            <p:cNvGrpSpPr/>
            <p:nvPr/>
          </p:nvGrpSpPr>
          <p:grpSpPr>
            <a:xfrm>
              <a:off x="307095" y="4988736"/>
              <a:ext cx="1012434" cy="732221"/>
              <a:chOff x="6225239" y="4744855"/>
              <a:chExt cx="1012434" cy="73222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F2BBF7B-119E-C3E9-7993-865904A430CA}"/>
                  </a:ext>
                </a:extLst>
              </p:cNvPr>
              <p:cNvSpPr/>
              <p:nvPr/>
            </p:nvSpPr>
            <p:spPr>
              <a:xfrm>
                <a:off x="6225239" y="5208719"/>
                <a:ext cx="163786" cy="268357"/>
              </a:xfrm>
              <a:prstGeom prst="ellipse">
                <a:avLst/>
              </a:prstGeom>
              <a:solidFill>
                <a:srgbClr val="FC2257"/>
              </a:solidFill>
              <a:ln>
                <a:solidFill>
                  <a:srgbClr val="FC22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676EF39-DAC0-AB44-F409-5E6DE66D3ADB}"/>
                  </a:ext>
                </a:extLst>
              </p:cNvPr>
              <p:cNvSpPr/>
              <p:nvPr/>
            </p:nvSpPr>
            <p:spPr>
              <a:xfrm>
                <a:off x="6529672" y="5037715"/>
                <a:ext cx="236397" cy="268357"/>
              </a:xfrm>
              <a:prstGeom prst="ellipse">
                <a:avLst/>
              </a:prstGeom>
              <a:solidFill>
                <a:srgbClr val="FC2257"/>
              </a:solidFill>
              <a:ln>
                <a:solidFill>
                  <a:srgbClr val="FC22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8DDF221-178B-C704-B963-EE78C15B75E7}"/>
                  </a:ext>
                </a:extLst>
              </p:cNvPr>
              <p:cNvSpPr/>
              <p:nvPr/>
            </p:nvSpPr>
            <p:spPr>
              <a:xfrm>
                <a:off x="6881995" y="4744855"/>
                <a:ext cx="355678" cy="386798"/>
              </a:xfrm>
              <a:prstGeom prst="ellipse">
                <a:avLst/>
              </a:prstGeom>
              <a:solidFill>
                <a:srgbClr val="FC2257"/>
              </a:solidFill>
              <a:ln>
                <a:solidFill>
                  <a:srgbClr val="FC22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DB8AA3-BBAE-E390-10A3-C6ADD2D18E56}"/>
              </a:ext>
            </a:extLst>
          </p:cNvPr>
          <p:cNvSpPr txBox="1"/>
          <p:nvPr/>
        </p:nvSpPr>
        <p:spPr>
          <a:xfrm>
            <a:off x="195684" y="2958420"/>
            <a:ext cx="2937083" cy="243143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rgbClr val="1ABC9C"/>
                </a:solidFill>
                <a:latin typeface="Segoe UI Light"/>
              </a:rPr>
              <a:t>$25.63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err="1">
                <a:solidFill>
                  <a:srgbClr val="231218"/>
                </a:solidFill>
                <a:latin typeface="Segoe UI Light"/>
              </a:rPr>
              <a:t>Expected</a:t>
            </a:r>
            <a:r>
              <a:rPr lang="fr-FR" sz="1600" dirty="0">
                <a:solidFill>
                  <a:srgbClr val="231218"/>
                </a:solidFill>
                <a:latin typeface="Segoe UI Light"/>
              </a:rPr>
              <a:t> CAC for </a:t>
            </a:r>
            <a:r>
              <a:rPr lang="fr-FR" sz="1600" dirty="0" err="1">
                <a:solidFill>
                  <a:srgbClr val="231218"/>
                </a:solidFill>
                <a:latin typeface="Segoe UI Light"/>
              </a:rPr>
              <a:t>year</a:t>
            </a:r>
            <a:r>
              <a:rPr lang="fr-FR" sz="1600" dirty="0">
                <a:solidFill>
                  <a:srgbClr val="231218"/>
                </a:solidFill>
                <a:latin typeface="Segoe UI Light"/>
              </a:rPr>
              <a:t>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31218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231218"/>
                </a:solidFill>
                <a:latin typeface="Segoe UI Light"/>
              </a:rPr>
              <a:t>(Sales &amp; Marketing </a:t>
            </a:r>
            <a:r>
              <a:rPr lang="fr-FR" sz="1600" dirty="0" err="1">
                <a:solidFill>
                  <a:srgbClr val="231218"/>
                </a:solidFill>
                <a:latin typeface="Segoe UI Light"/>
              </a:rPr>
              <a:t>costs</a:t>
            </a:r>
            <a:r>
              <a:rPr lang="fr-FR" sz="1600" dirty="0">
                <a:solidFill>
                  <a:srgbClr val="231218"/>
                </a:solidFill>
                <a:latin typeface="Segoe UI Light"/>
              </a:rPr>
              <a:t>) $1,025,200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600" dirty="0">
              <a:solidFill>
                <a:srgbClr val="231218"/>
              </a:solidFill>
              <a:latin typeface="Segoe U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3121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3121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Number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3121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lang="fr-FR" sz="1600" dirty="0">
                <a:solidFill>
                  <a:srgbClr val="231218"/>
                </a:solidFill>
                <a:latin typeface="Segoe UI Light"/>
              </a:rPr>
              <a:t>of </a:t>
            </a:r>
            <a:r>
              <a:rPr lang="fr-FR" sz="1600" dirty="0" err="1">
                <a:solidFill>
                  <a:srgbClr val="231218"/>
                </a:solidFill>
                <a:latin typeface="Segoe UI Light"/>
              </a:rPr>
              <a:t>expected</a:t>
            </a:r>
            <a:r>
              <a:rPr lang="fr-FR" sz="1600" dirty="0">
                <a:solidFill>
                  <a:srgbClr val="231218"/>
                </a:solidFill>
                <a:latin typeface="Segoe UI Light"/>
              </a:rPr>
              <a:t> </a:t>
            </a:r>
            <a:r>
              <a:rPr lang="fr-FR" sz="1600" dirty="0" err="1">
                <a:solidFill>
                  <a:srgbClr val="231218"/>
                </a:solidFill>
                <a:latin typeface="Segoe UI Light"/>
              </a:rPr>
              <a:t>Users</a:t>
            </a:r>
            <a:r>
              <a:rPr lang="fr-FR" sz="1600" dirty="0">
                <a:solidFill>
                  <a:srgbClr val="231218"/>
                </a:solidFill>
                <a:latin typeface="Segoe UI Light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31218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40,000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7E57D-05D7-29B0-0CE3-AA33F942DFC7}"/>
              </a:ext>
            </a:extLst>
          </p:cNvPr>
          <p:cNvSpPr txBox="1"/>
          <p:nvPr/>
        </p:nvSpPr>
        <p:spPr>
          <a:xfrm>
            <a:off x="650943" y="5398332"/>
            <a:ext cx="2341061" cy="1292662"/>
          </a:xfrm>
          <a:prstGeom prst="rect">
            <a:avLst/>
          </a:prstGeom>
          <a:noFill/>
          <a:ln>
            <a:solidFill>
              <a:srgbClr val="231218"/>
            </a:solidFill>
          </a:ln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000" dirty="0">
                <a:solidFill>
                  <a:srgbClr val="1ABC9C"/>
                </a:solidFill>
                <a:latin typeface="Segoe UI Light"/>
              </a:rPr>
              <a:t>$21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err="1">
                <a:solidFill>
                  <a:srgbClr val="231218"/>
                </a:solidFill>
                <a:latin typeface="Segoe UI Light"/>
              </a:rPr>
              <a:t>Average</a:t>
            </a:r>
            <a:r>
              <a:rPr lang="fr-FR" sz="1600" dirty="0">
                <a:solidFill>
                  <a:srgbClr val="231218"/>
                </a:solidFill>
                <a:latin typeface="Segoe UI Light"/>
              </a:rPr>
              <a:t> acquisition </a:t>
            </a:r>
            <a:r>
              <a:rPr lang="fr-FR" sz="1600" dirty="0" err="1">
                <a:solidFill>
                  <a:srgbClr val="231218"/>
                </a:solidFill>
                <a:latin typeface="Segoe UI Light"/>
              </a:rPr>
              <a:t>cost</a:t>
            </a:r>
            <a:r>
              <a:rPr lang="fr-FR" sz="1600" dirty="0">
                <a:solidFill>
                  <a:srgbClr val="231218"/>
                </a:solidFill>
                <a:latin typeface="Segoe UI Light"/>
              </a:rPr>
              <a:t> in the Arts &amp; </a:t>
            </a:r>
            <a:r>
              <a:rPr lang="fr-FR" sz="1600" dirty="0" err="1">
                <a:solidFill>
                  <a:srgbClr val="231218"/>
                </a:solidFill>
                <a:latin typeface="Segoe UI Light"/>
              </a:rPr>
              <a:t>Enterntainment</a:t>
            </a:r>
            <a:r>
              <a:rPr lang="fr-FR" sz="1600" dirty="0">
                <a:solidFill>
                  <a:srgbClr val="231218"/>
                </a:solidFill>
                <a:latin typeface="Segoe UI Light"/>
              </a:rPr>
              <a:t>. </a:t>
            </a:r>
            <a:r>
              <a:rPr lang="fr-FR" sz="800" dirty="0">
                <a:solidFill>
                  <a:srgbClr val="231218"/>
                </a:solidFill>
                <a:latin typeface="Segoe UI Light"/>
              </a:rPr>
              <a:t>Source: </a:t>
            </a:r>
            <a:r>
              <a:rPr lang="fr-FR" sz="800" dirty="0" err="1">
                <a:solidFill>
                  <a:srgbClr val="231218"/>
                </a:solidFill>
                <a:latin typeface="Segoe UI Light"/>
              </a:rPr>
              <a:t>Twilio</a:t>
            </a:r>
            <a:r>
              <a:rPr lang="fr-FR" sz="800" dirty="0">
                <a:solidFill>
                  <a:srgbClr val="231218"/>
                </a:solidFill>
                <a:latin typeface="Segoe UI Light"/>
              </a:rPr>
              <a:t> 2024</a:t>
            </a:r>
            <a:endParaRPr lang="fr-FR" sz="1600" dirty="0">
              <a:solidFill>
                <a:srgbClr val="231218"/>
              </a:solidFill>
              <a:latin typeface="Segoe UI Light"/>
            </a:endParaRPr>
          </a:p>
        </p:txBody>
      </p:sp>
      <p:pic>
        <p:nvPicPr>
          <p:cNvPr id="20" name="Graphic 19" descr="Information outline">
            <a:extLst>
              <a:ext uri="{FF2B5EF4-FFF2-40B4-BE49-F238E27FC236}">
                <a16:creationId xmlns:a16="http://schemas.microsoft.com/office/drawing/2014/main" id="{C47C3BF5-CFEC-1F13-2D20-54DCE366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06" y="5398332"/>
            <a:ext cx="354496" cy="3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5708" y="802912"/>
            <a:ext cx="9815995" cy="38318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Imagine a </a:t>
            </a:r>
            <a:r>
              <a:rPr lang="fr-FR" sz="5400" dirty="0" err="1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platform </a:t>
            </a:r>
            <a:r>
              <a:rPr lang="fr-FR" sz="5400" dirty="0" err="1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combines </a:t>
            </a:r>
            <a:r>
              <a:rPr lang="fr-FR" sz="5400" dirty="0" err="1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comprehensive</a:t>
            </a: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English courses </a:t>
            </a:r>
            <a:r>
              <a:rPr lang="fr-FR" sz="5400" dirty="0" err="1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 err="1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meaningful</a:t>
            </a: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 err="1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entertainment</a:t>
            </a: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</a:t>
            </a:r>
            <a:r>
              <a:rPr lang="fr-FR" sz="5400" dirty="0" err="1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sz="5400" dirty="0" err="1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readings</a:t>
            </a:r>
            <a:r>
              <a:rPr lang="fr-FR" sz="5400" dirty="0">
                <a:solidFill>
                  <a:srgbClr val="93E6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podcasts.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043" y="4921646"/>
            <a:ext cx="1050566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Glossos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unlock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powerful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English guides to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prepare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enterntainment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content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boost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knowledge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culture,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history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science and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key 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day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-to-</a:t>
            </a:r>
            <a:r>
              <a:rPr lang="fr-FR" sz="2800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day</a:t>
            </a:r>
            <a:r>
              <a:rPr lang="fr-FR" sz="28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topics.</a:t>
            </a: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E433F1-F95C-C2BE-10E8-3D9452ADEFA0}"/>
              </a:ext>
            </a:extLst>
          </p:cNvPr>
          <p:cNvSpPr/>
          <p:nvPr/>
        </p:nvSpPr>
        <p:spPr>
          <a:xfrm rot="2835731">
            <a:off x="-893072" y="4276072"/>
            <a:ext cx="3280630" cy="3783900"/>
          </a:xfrm>
          <a:prstGeom prst="rect">
            <a:avLst/>
          </a:prstGeom>
          <a:gradFill flip="none" rotWithShape="1">
            <a:gsLst>
              <a:gs pos="0">
                <a:srgbClr val="31BCA5">
                  <a:tint val="66000"/>
                  <a:satMod val="160000"/>
                </a:srgbClr>
              </a:gs>
              <a:gs pos="50000">
                <a:srgbClr val="31BCA5">
                  <a:tint val="44500"/>
                  <a:satMod val="160000"/>
                </a:srgbClr>
              </a:gs>
              <a:gs pos="100000">
                <a:srgbClr val="31BCA5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E0F44-FD6A-FC5B-951A-72151414BA31}"/>
              </a:ext>
            </a:extLst>
          </p:cNvPr>
          <p:cNvSpPr txBox="1"/>
          <p:nvPr/>
        </p:nvSpPr>
        <p:spPr>
          <a:xfrm>
            <a:off x="626165" y="1002917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31218"/>
                </a:solidFill>
                <a:latin typeface="Bahnschrift" panose="020B0502040204020203" pitchFamily="34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501F6-7F14-5240-19EB-869D5E35D500}"/>
              </a:ext>
            </a:extLst>
          </p:cNvPr>
          <p:cNvSpPr txBox="1"/>
          <p:nvPr/>
        </p:nvSpPr>
        <p:spPr>
          <a:xfrm>
            <a:off x="626165" y="1445457"/>
            <a:ext cx="1056529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1218"/>
                </a:solidFill>
                <a:latin typeface="Bahnschrift" panose="020B0502040204020203" pitchFamily="34" charset="0"/>
              </a:rPr>
              <a:t>LinkedIn. 2022 “English Language Learning Market | Staying Up to Date with New Development Plans for 2031.” </a:t>
            </a:r>
            <a:r>
              <a:rPr lang="en-US" sz="1400" dirty="0">
                <a:solidFill>
                  <a:srgbClr val="231218"/>
                </a:solidFill>
                <a:latin typeface="Bahnschrift" panose="020B0502040204020203" pitchFamily="34" charset="0"/>
                <a:hlinkClick r:id="rId2"/>
              </a:rPr>
              <a:t>https://www.linkedin.com/pulse/english-language-learning-market-staying-up-date-2rf0c/?published=t</a:t>
            </a:r>
            <a:endParaRPr lang="en-US" sz="1400" dirty="0">
              <a:solidFill>
                <a:srgbClr val="231218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31218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1218"/>
                </a:solidFill>
                <a:latin typeface="Bahnschrift" panose="020B0502040204020203" pitchFamily="34" charset="0"/>
              </a:rPr>
              <a:t>Forbes. 2023. </a:t>
            </a:r>
            <a:r>
              <a:rPr lang="en-US" sz="1400" dirty="0">
                <a:solidFill>
                  <a:srgbClr val="231218"/>
                </a:solidFill>
                <a:latin typeface="Bahnschrift" panose="020B0502040204020203" pitchFamily="34" charset="0"/>
                <a:hlinkClick r:id="rId3"/>
              </a:rPr>
              <a:t>https://forbes.co/2023/01/16/red-forbes/como-la-tecnologia-esta-transformando-la-educacion-en-latinoamerica</a:t>
            </a:r>
            <a:endParaRPr lang="en-US" sz="1400" dirty="0">
              <a:solidFill>
                <a:srgbClr val="231218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31218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1218"/>
                </a:solidFill>
                <a:latin typeface="Bahnschrift" panose="020B0502040204020203" pitchFamily="34" charset="0"/>
              </a:rPr>
              <a:t>Statista. 2023 </a:t>
            </a:r>
            <a:r>
              <a:rPr lang="en-US" sz="1400" dirty="0">
                <a:solidFill>
                  <a:srgbClr val="231218"/>
                </a:solidFill>
                <a:latin typeface="Bahnschrift" panose="020B0502040204020203" pitchFamily="34" charset="0"/>
                <a:hlinkClick r:id="rId4"/>
              </a:rPr>
              <a:t>https://www.statista.com/outlook/dmo/eservices/online-education/spain#:~:text=The%20revenue%20in%20the%20Online,US%241%2C762.00m%20by%202028</a:t>
            </a:r>
            <a:r>
              <a:rPr lang="en-US" sz="1400" dirty="0">
                <a:solidFill>
                  <a:srgbClr val="231218"/>
                </a:solidFill>
                <a:latin typeface="Bahnschrif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31218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1218"/>
                </a:solidFill>
                <a:latin typeface="Bahnschrift" panose="020B0502040204020203" pitchFamily="34" charset="0"/>
              </a:rPr>
              <a:t>Meneses 2023. El Pa</a:t>
            </a:r>
            <a:r>
              <a:rPr lang="es-ES" sz="1400" dirty="0" err="1">
                <a:solidFill>
                  <a:srgbClr val="231218"/>
                </a:solidFill>
                <a:latin typeface="Bahnschrift" panose="020B0502040204020203" pitchFamily="34" charset="0"/>
              </a:rPr>
              <a:t>ís</a:t>
            </a:r>
            <a:r>
              <a:rPr lang="en-US" sz="1400" dirty="0">
                <a:solidFill>
                  <a:srgbClr val="231218"/>
                </a:solidFill>
                <a:latin typeface="Bahnschrift" panose="020B0502040204020203" pitchFamily="34" charset="0"/>
              </a:rPr>
              <a:t>. </a:t>
            </a:r>
            <a:r>
              <a:rPr lang="es-ES" sz="1400" dirty="0">
                <a:solidFill>
                  <a:srgbClr val="231218"/>
                </a:solidFill>
                <a:latin typeface="Bahnschrift" panose="020B0502040204020203" pitchFamily="34" charset="0"/>
              </a:rPr>
              <a:t>“¿Por qué cuesta tanto aprender inglés?” </a:t>
            </a:r>
            <a:r>
              <a:rPr lang="es-ES" sz="1400" dirty="0">
                <a:solidFill>
                  <a:srgbClr val="231218"/>
                </a:solidFill>
                <a:latin typeface="Bahnschrift" panose="020B0502040204020203" pitchFamily="34" charset="0"/>
                <a:hlinkClick r:id="rId5"/>
              </a:rPr>
              <a:t>https://elpais.com/economia/formacion/2023-07-13/por-que-sigue-costando-tanto-aprender-ingles.html</a:t>
            </a:r>
            <a:endParaRPr lang="es-ES" sz="1400" dirty="0">
              <a:solidFill>
                <a:srgbClr val="231218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31218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 SemiLight SemiConde" panose="020B0502040204020203" pitchFamily="34" charset="0"/>
            </a:endParaRPr>
          </a:p>
        </p:txBody>
      </p:sp>
      <p:pic>
        <p:nvPicPr>
          <p:cNvPr id="12" name="Picture 2" descr="Imperial College Business School - MBA programs">
            <a:extLst>
              <a:ext uri="{FF2B5EF4-FFF2-40B4-BE49-F238E27FC236}">
                <a16:creationId xmlns:a16="http://schemas.microsoft.com/office/drawing/2014/main" id="{76126947-8081-3C9B-01F0-1822F5A04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2" y="375128"/>
            <a:ext cx="1369944" cy="5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59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err="1">
                <a:latin typeface="Segoe UI" panose="020B0502040204020203" pitchFamily="34" charset="0"/>
                <a:cs typeface="Segoe UI" panose="020B0502040204020203" pitchFamily="34" charset="0"/>
              </a:rPr>
              <a:t>Glossos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7128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>
                <a:cs typeface="Segoe UI" panose="020B0502040204020203" pitchFamily="34" charset="0"/>
              </a:rPr>
              <a:t>A </a:t>
            </a:r>
            <a:r>
              <a:rPr lang="fr-FR" sz="3600" dirty="0" err="1">
                <a:cs typeface="Segoe UI" panose="020B0502040204020203" pitchFamily="34" charset="0"/>
              </a:rPr>
              <a:t>meaningful</a:t>
            </a:r>
            <a:r>
              <a:rPr lang="fr-FR" sz="3600" dirty="0">
                <a:cs typeface="Segoe UI" panose="020B0502040204020203" pitchFamily="34" charset="0"/>
              </a:rPr>
              <a:t> </a:t>
            </a:r>
            <a:r>
              <a:rPr lang="fr-FR" sz="3600" dirty="0" err="1">
                <a:cs typeface="Segoe UI" panose="020B0502040204020203" pitchFamily="34" charset="0"/>
              </a:rPr>
              <a:t>way</a:t>
            </a:r>
            <a:r>
              <a:rPr lang="fr-FR" sz="3600" dirty="0">
                <a:cs typeface="Segoe UI" panose="020B0502040204020203" pitchFamily="34" charset="0"/>
              </a:rPr>
              <a:t> to </a:t>
            </a:r>
            <a:r>
              <a:rPr lang="fr-FR" sz="3600" dirty="0" err="1">
                <a:cs typeface="Segoe UI" panose="020B0502040204020203" pitchFamily="34" charset="0"/>
              </a:rPr>
              <a:t>learn</a:t>
            </a:r>
            <a:r>
              <a:rPr lang="fr-FR" sz="3600" dirty="0">
                <a:cs typeface="Segoe UI" panose="020B0502040204020203" pitchFamily="34" charset="0"/>
              </a:rPr>
              <a:t> </a:t>
            </a:r>
            <a:r>
              <a:rPr lang="fr-FR" sz="3600" dirty="0" err="1">
                <a:cs typeface="Segoe UI" panose="020B0502040204020203" pitchFamily="34" charset="0"/>
              </a:rPr>
              <a:t>languages</a:t>
            </a:r>
            <a:endParaRPr lang="fr-FR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rgbClr val="93E6D2">
                <a:alpha val="13000"/>
              </a:srgbClr>
            </a:solidFill>
            <a:ln w="76200">
              <a:solidFill>
                <a:srgbClr val="93E6D2"/>
              </a:solidFill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rgbClr val="93E6D2">
                <a:alpha val="48000"/>
              </a:srgbClr>
            </a:solidFill>
            <a:ln w="76200">
              <a:solidFill>
                <a:srgbClr val="93E6D2"/>
              </a:solidFill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rgbClr val="93E6D2">
                <a:alpha val="48000"/>
              </a:srgbClr>
            </a:solidFill>
            <a:ln w="76200">
              <a:solidFill>
                <a:srgbClr val="93E6D2"/>
              </a:solidFill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CCCBA7-9A59-2205-3BAE-DFB2118A66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2886" y="485034"/>
            <a:ext cx="10906227" cy="546611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3000" b="1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3000" b="1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fr-FR" sz="3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in </a:t>
            </a:r>
            <a:r>
              <a:rPr lang="fr-FR" sz="3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particular</a:t>
            </a:r>
            <a:r>
              <a:rPr lang="fr-FR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adults</a:t>
            </a:r>
            <a:r>
              <a:rPr lang="fr-FR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3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English can </a:t>
            </a:r>
            <a:r>
              <a:rPr lang="fr-FR" sz="3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sz="3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</a:t>
            </a:r>
            <a:r>
              <a:rPr lang="fr-FR" sz="3000" b="1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uninspiring</a:t>
            </a:r>
            <a:r>
              <a:rPr lang="fr-FR" sz="3000" b="1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000" b="1" dirty="0" err="1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ordeal</a:t>
            </a:r>
            <a:r>
              <a:rPr lang="fr-FR" sz="3000" b="1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textbooks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designed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classroom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activities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goals in the long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. In addition,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A1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C1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buying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several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books and can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take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up to 8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are no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complete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guides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follow a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curve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Also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most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leave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out the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speaking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listening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writing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aspects of the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found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English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textbooks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in platforms online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don’t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reinforce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vocabulary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learned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previous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chapters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English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textbooks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poor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introduction to the culture,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history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key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vocabulary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the English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. In addition,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most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vocabulary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units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intended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ages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leaving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out crucial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-to-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vocabulary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preparation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process for official exams can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quite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frustrating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. Most exam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preparation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books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either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don’t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cover the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necessary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fail to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streamline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concepts and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vocabulary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exam. As a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forced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buy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seek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extra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24" r="2024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43" r="2043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36988" y="3429000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fr-FR" sz="54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fr-FR" sz="5400" dirty="0">
                <a:solidFill>
                  <a:srgbClr val="93E6D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9C4EF-39A8-434B-51AC-0FB2DC040D81}"/>
              </a:ext>
            </a:extLst>
          </p:cNvPr>
          <p:cNvSpPr/>
          <p:nvPr/>
        </p:nvSpPr>
        <p:spPr>
          <a:xfrm>
            <a:off x="4064400" y="0"/>
            <a:ext cx="81288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F038C-79F9-5DEB-B4F7-CA83E40D102B}"/>
              </a:ext>
            </a:extLst>
          </p:cNvPr>
          <p:cNvSpPr txBox="1"/>
          <p:nvPr/>
        </p:nvSpPr>
        <p:spPr>
          <a:xfrm>
            <a:off x="4701388" y="773624"/>
            <a:ext cx="5875798" cy="5078313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English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academies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don’t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courses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specifically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adults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there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business classes or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1-to-1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lessons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Online apps like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Duolingo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platform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designed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by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repeating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writing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expressions.</a:t>
            </a:r>
          </a:p>
          <a:p>
            <a:pPr>
              <a:lnSpc>
                <a:spcPct val="90000"/>
              </a:lnSpc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textbooks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leave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out key aspects of the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process.</a:t>
            </a:r>
          </a:p>
          <a:p>
            <a:pPr>
              <a:lnSpc>
                <a:spcPct val="90000"/>
              </a:lnSpc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Online apps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translations or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subtitles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books, films and tv shows.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Documentary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platforms like ARTE and Curiosity Stream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provide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educational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content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without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offering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modules.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55513A-068C-B985-BCE8-8FDB40DE91CE}"/>
              </a:ext>
            </a:extLst>
          </p:cNvPr>
          <p:cNvSpPr/>
          <p:nvPr/>
        </p:nvSpPr>
        <p:spPr>
          <a:xfrm>
            <a:off x="0" y="0"/>
            <a:ext cx="12192000" cy="1353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075" y="279953"/>
            <a:ext cx="7570565" cy="701731"/>
          </a:xfrm>
        </p:spPr>
        <p:txBody>
          <a:bodyPr/>
          <a:lstStyle/>
          <a:p>
            <a:r>
              <a:rPr lang="fr-FR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fr-FR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solutions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don’t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work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82FBB2-34F9-81E6-2DEF-39F88C7FFFCB}"/>
              </a:ext>
            </a:extLst>
          </p:cNvPr>
          <p:cNvGrpSpPr/>
          <p:nvPr/>
        </p:nvGrpSpPr>
        <p:grpSpPr>
          <a:xfrm>
            <a:off x="199144" y="1495441"/>
            <a:ext cx="11793711" cy="5232155"/>
            <a:chOff x="232806" y="1614954"/>
            <a:chExt cx="11793711" cy="5232155"/>
          </a:xfrm>
        </p:grpSpPr>
        <p:sp>
          <p:nvSpPr>
            <p:cNvPr id="99" name="TextBox 98"/>
            <p:cNvSpPr txBox="1"/>
            <p:nvPr/>
          </p:nvSpPr>
          <p:spPr>
            <a:xfrm>
              <a:off x="232806" y="2322794"/>
              <a:ext cx="2132707" cy="3539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Where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do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teachers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for 1-to-1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tutor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lessons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their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teaching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material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from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? At best,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will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relevant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exercises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from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different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sources, but the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will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inevitably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feel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like the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material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disjointed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would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like to have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access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a platform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where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all the content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prepared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organized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79973" y="2322794"/>
              <a:ext cx="2132707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Adult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learners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tend to set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their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own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time-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spans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according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their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needs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Most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adult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learners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focused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on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achieving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their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objectives and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skills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can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implemented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on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their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daily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lives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There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not a single guide on the internet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provides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holistic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approach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the English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language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27140" y="2322794"/>
              <a:ext cx="2132708" cy="4524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It’s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frustrating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for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not to have a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seamless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guide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follows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the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traditional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educational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method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of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by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following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Most books and guides force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waste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time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studying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wondering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wrong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The objective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have an all-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encompassing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manual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guides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step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-by-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step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through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the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curve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of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mastering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English.</a:t>
              </a: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978987" y="1618677"/>
              <a:ext cx="544284" cy="542842"/>
            </a:xfrm>
            <a:custGeom>
              <a:avLst/>
              <a:gdLst>
                <a:gd name="T0" fmla="*/ 4912 w 4912"/>
                <a:gd name="T1" fmla="*/ 285 h 4899"/>
                <a:gd name="T2" fmla="*/ 4627 w 4912"/>
                <a:gd name="T3" fmla="*/ 0 h 4899"/>
                <a:gd name="T4" fmla="*/ 2456 w 4912"/>
                <a:gd name="T5" fmla="*/ 2165 h 4899"/>
                <a:gd name="T6" fmla="*/ 285 w 4912"/>
                <a:gd name="T7" fmla="*/ 0 h 4899"/>
                <a:gd name="T8" fmla="*/ 0 w 4912"/>
                <a:gd name="T9" fmla="*/ 285 h 4899"/>
                <a:gd name="T10" fmla="*/ 2171 w 4912"/>
                <a:gd name="T11" fmla="*/ 2450 h 4899"/>
                <a:gd name="T12" fmla="*/ 0 w 4912"/>
                <a:gd name="T13" fmla="*/ 4614 h 4899"/>
                <a:gd name="T14" fmla="*/ 285 w 4912"/>
                <a:gd name="T15" fmla="*/ 4899 h 4899"/>
                <a:gd name="T16" fmla="*/ 2456 w 4912"/>
                <a:gd name="T17" fmla="*/ 2734 h 4899"/>
                <a:gd name="T18" fmla="*/ 4627 w 4912"/>
                <a:gd name="T19" fmla="*/ 4899 h 4899"/>
                <a:gd name="T20" fmla="*/ 4912 w 4912"/>
                <a:gd name="T21" fmla="*/ 4614 h 4899"/>
                <a:gd name="T22" fmla="*/ 2741 w 4912"/>
                <a:gd name="T23" fmla="*/ 2450 h 4899"/>
                <a:gd name="T24" fmla="*/ 4912 w 4912"/>
                <a:gd name="T25" fmla="*/ 285 h 4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2" h="4899">
                  <a:moveTo>
                    <a:pt x="4912" y="285"/>
                  </a:moveTo>
                  <a:lnTo>
                    <a:pt x="4627" y="0"/>
                  </a:lnTo>
                  <a:lnTo>
                    <a:pt x="2456" y="2165"/>
                  </a:lnTo>
                  <a:lnTo>
                    <a:pt x="285" y="0"/>
                  </a:lnTo>
                  <a:lnTo>
                    <a:pt x="0" y="285"/>
                  </a:lnTo>
                  <a:lnTo>
                    <a:pt x="2171" y="2450"/>
                  </a:lnTo>
                  <a:lnTo>
                    <a:pt x="0" y="4614"/>
                  </a:lnTo>
                  <a:lnTo>
                    <a:pt x="285" y="4899"/>
                  </a:lnTo>
                  <a:lnTo>
                    <a:pt x="2456" y="2734"/>
                  </a:lnTo>
                  <a:lnTo>
                    <a:pt x="4627" y="4899"/>
                  </a:lnTo>
                  <a:lnTo>
                    <a:pt x="4912" y="4614"/>
                  </a:lnTo>
                  <a:lnTo>
                    <a:pt x="2741" y="2450"/>
                  </a:lnTo>
                  <a:lnTo>
                    <a:pt x="4912" y="285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89794" y="1614954"/>
              <a:ext cx="544284" cy="542842"/>
            </a:xfrm>
            <a:custGeom>
              <a:avLst/>
              <a:gdLst>
                <a:gd name="T0" fmla="*/ 4912 w 4912"/>
                <a:gd name="T1" fmla="*/ 285 h 4899"/>
                <a:gd name="T2" fmla="*/ 4627 w 4912"/>
                <a:gd name="T3" fmla="*/ 0 h 4899"/>
                <a:gd name="T4" fmla="*/ 2456 w 4912"/>
                <a:gd name="T5" fmla="*/ 2165 h 4899"/>
                <a:gd name="T6" fmla="*/ 285 w 4912"/>
                <a:gd name="T7" fmla="*/ 0 h 4899"/>
                <a:gd name="T8" fmla="*/ 0 w 4912"/>
                <a:gd name="T9" fmla="*/ 285 h 4899"/>
                <a:gd name="T10" fmla="*/ 2171 w 4912"/>
                <a:gd name="T11" fmla="*/ 2450 h 4899"/>
                <a:gd name="T12" fmla="*/ 0 w 4912"/>
                <a:gd name="T13" fmla="*/ 4614 h 4899"/>
                <a:gd name="T14" fmla="*/ 285 w 4912"/>
                <a:gd name="T15" fmla="*/ 4899 h 4899"/>
                <a:gd name="T16" fmla="*/ 2456 w 4912"/>
                <a:gd name="T17" fmla="*/ 2734 h 4899"/>
                <a:gd name="T18" fmla="*/ 4627 w 4912"/>
                <a:gd name="T19" fmla="*/ 4899 h 4899"/>
                <a:gd name="T20" fmla="*/ 4912 w 4912"/>
                <a:gd name="T21" fmla="*/ 4614 h 4899"/>
                <a:gd name="T22" fmla="*/ 2741 w 4912"/>
                <a:gd name="T23" fmla="*/ 2450 h 4899"/>
                <a:gd name="T24" fmla="*/ 4912 w 4912"/>
                <a:gd name="T25" fmla="*/ 285 h 4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2" h="4899">
                  <a:moveTo>
                    <a:pt x="4912" y="285"/>
                  </a:moveTo>
                  <a:lnTo>
                    <a:pt x="4627" y="0"/>
                  </a:lnTo>
                  <a:lnTo>
                    <a:pt x="2456" y="2165"/>
                  </a:lnTo>
                  <a:lnTo>
                    <a:pt x="285" y="0"/>
                  </a:lnTo>
                  <a:lnTo>
                    <a:pt x="0" y="285"/>
                  </a:lnTo>
                  <a:lnTo>
                    <a:pt x="2171" y="2450"/>
                  </a:lnTo>
                  <a:lnTo>
                    <a:pt x="0" y="4614"/>
                  </a:lnTo>
                  <a:lnTo>
                    <a:pt x="285" y="4899"/>
                  </a:lnTo>
                  <a:lnTo>
                    <a:pt x="2456" y="2734"/>
                  </a:lnTo>
                  <a:lnTo>
                    <a:pt x="4627" y="4899"/>
                  </a:lnTo>
                  <a:lnTo>
                    <a:pt x="4912" y="4614"/>
                  </a:lnTo>
                  <a:lnTo>
                    <a:pt x="2741" y="2450"/>
                  </a:lnTo>
                  <a:lnTo>
                    <a:pt x="4912" y="285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400601" y="1614954"/>
              <a:ext cx="544284" cy="542842"/>
            </a:xfrm>
            <a:custGeom>
              <a:avLst/>
              <a:gdLst>
                <a:gd name="T0" fmla="*/ 4912 w 4912"/>
                <a:gd name="T1" fmla="*/ 285 h 4899"/>
                <a:gd name="T2" fmla="*/ 4627 w 4912"/>
                <a:gd name="T3" fmla="*/ 0 h 4899"/>
                <a:gd name="T4" fmla="*/ 2456 w 4912"/>
                <a:gd name="T5" fmla="*/ 2165 h 4899"/>
                <a:gd name="T6" fmla="*/ 285 w 4912"/>
                <a:gd name="T7" fmla="*/ 0 h 4899"/>
                <a:gd name="T8" fmla="*/ 0 w 4912"/>
                <a:gd name="T9" fmla="*/ 285 h 4899"/>
                <a:gd name="T10" fmla="*/ 2171 w 4912"/>
                <a:gd name="T11" fmla="*/ 2450 h 4899"/>
                <a:gd name="T12" fmla="*/ 0 w 4912"/>
                <a:gd name="T13" fmla="*/ 4614 h 4899"/>
                <a:gd name="T14" fmla="*/ 285 w 4912"/>
                <a:gd name="T15" fmla="*/ 4899 h 4899"/>
                <a:gd name="T16" fmla="*/ 2456 w 4912"/>
                <a:gd name="T17" fmla="*/ 2734 h 4899"/>
                <a:gd name="T18" fmla="*/ 4627 w 4912"/>
                <a:gd name="T19" fmla="*/ 4899 h 4899"/>
                <a:gd name="T20" fmla="*/ 4912 w 4912"/>
                <a:gd name="T21" fmla="*/ 4614 h 4899"/>
                <a:gd name="T22" fmla="*/ 2741 w 4912"/>
                <a:gd name="T23" fmla="*/ 2450 h 4899"/>
                <a:gd name="T24" fmla="*/ 4912 w 4912"/>
                <a:gd name="T25" fmla="*/ 285 h 4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2" h="4899">
                  <a:moveTo>
                    <a:pt x="4912" y="285"/>
                  </a:moveTo>
                  <a:lnTo>
                    <a:pt x="4627" y="0"/>
                  </a:lnTo>
                  <a:lnTo>
                    <a:pt x="2456" y="2165"/>
                  </a:lnTo>
                  <a:lnTo>
                    <a:pt x="285" y="0"/>
                  </a:lnTo>
                  <a:lnTo>
                    <a:pt x="0" y="285"/>
                  </a:lnTo>
                  <a:lnTo>
                    <a:pt x="2171" y="2450"/>
                  </a:lnTo>
                  <a:lnTo>
                    <a:pt x="0" y="4614"/>
                  </a:lnTo>
                  <a:lnTo>
                    <a:pt x="285" y="4899"/>
                  </a:lnTo>
                  <a:lnTo>
                    <a:pt x="2456" y="2734"/>
                  </a:lnTo>
                  <a:lnTo>
                    <a:pt x="4627" y="4899"/>
                  </a:lnTo>
                  <a:lnTo>
                    <a:pt x="4912" y="4614"/>
                  </a:lnTo>
                  <a:lnTo>
                    <a:pt x="2741" y="2450"/>
                  </a:lnTo>
                  <a:lnTo>
                    <a:pt x="4912" y="285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6BB8C9-63AE-9613-D37F-131100A30FF8}"/>
                </a:ext>
              </a:extLst>
            </p:cNvPr>
            <p:cNvSpPr txBox="1"/>
            <p:nvPr/>
          </p:nvSpPr>
          <p:spPr>
            <a:xfrm>
              <a:off x="6974308" y="2299953"/>
              <a:ext cx="2519232" cy="42780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Online apps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offer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translations for books or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subtitles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for films can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entertaining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for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However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leave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out the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grammar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writing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other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fundamental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skills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adults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require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in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their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daily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lives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In addition, apps like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Duolingo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only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reinforce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basic concepts or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introduce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the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language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Intermediate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advanced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require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more diverse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excersises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material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fully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grasp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16A45A3E-075F-0919-AC91-16DD4B855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40" y="1614954"/>
              <a:ext cx="544284" cy="542842"/>
            </a:xfrm>
            <a:custGeom>
              <a:avLst/>
              <a:gdLst>
                <a:gd name="T0" fmla="*/ 4912 w 4912"/>
                <a:gd name="T1" fmla="*/ 285 h 4899"/>
                <a:gd name="T2" fmla="*/ 4627 w 4912"/>
                <a:gd name="T3" fmla="*/ 0 h 4899"/>
                <a:gd name="T4" fmla="*/ 2456 w 4912"/>
                <a:gd name="T5" fmla="*/ 2165 h 4899"/>
                <a:gd name="T6" fmla="*/ 285 w 4912"/>
                <a:gd name="T7" fmla="*/ 0 h 4899"/>
                <a:gd name="T8" fmla="*/ 0 w 4912"/>
                <a:gd name="T9" fmla="*/ 285 h 4899"/>
                <a:gd name="T10" fmla="*/ 2171 w 4912"/>
                <a:gd name="T11" fmla="*/ 2450 h 4899"/>
                <a:gd name="T12" fmla="*/ 0 w 4912"/>
                <a:gd name="T13" fmla="*/ 4614 h 4899"/>
                <a:gd name="T14" fmla="*/ 285 w 4912"/>
                <a:gd name="T15" fmla="*/ 4899 h 4899"/>
                <a:gd name="T16" fmla="*/ 2456 w 4912"/>
                <a:gd name="T17" fmla="*/ 2734 h 4899"/>
                <a:gd name="T18" fmla="*/ 4627 w 4912"/>
                <a:gd name="T19" fmla="*/ 4899 h 4899"/>
                <a:gd name="T20" fmla="*/ 4912 w 4912"/>
                <a:gd name="T21" fmla="*/ 4614 h 4899"/>
                <a:gd name="T22" fmla="*/ 2741 w 4912"/>
                <a:gd name="T23" fmla="*/ 2450 h 4899"/>
                <a:gd name="T24" fmla="*/ 4912 w 4912"/>
                <a:gd name="T25" fmla="*/ 285 h 4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2" h="4899">
                  <a:moveTo>
                    <a:pt x="4912" y="285"/>
                  </a:moveTo>
                  <a:lnTo>
                    <a:pt x="4627" y="0"/>
                  </a:lnTo>
                  <a:lnTo>
                    <a:pt x="2456" y="2165"/>
                  </a:lnTo>
                  <a:lnTo>
                    <a:pt x="285" y="0"/>
                  </a:lnTo>
                  <a:lnTo>
                    <a:pt x="0" y="285"/>
                  </a:lnTo>
                  <a:lnTo>
                    <a:pt x="2171" y="2450"/>
                  </a:lnTo>
                  <a:lnTo>
                    <a:pt x="0" y="4614"/>
                  </a:lnTo>
                  <a:lnTo>
                    <a:pt x="285" y="4899"/>
                  </a:lnTo>
                  <a:lnTo>
                    <a:pt x="2456" y="2734"/>
                  </a:lnTo>
                  <a:lnTo>
                    <a:pt x="4627" y="4899"/>
                  </a:lnTo>
                  <a:lnTo>
                    <a:pt x="4912" y="4614"/>
                  </a:lnTo>
                  <a:lnTo>
                    <a:pt x="2741" y="2450"/>
                  </a:lnTo>
                  <a:lnTo>
                    <a:pt x="4912" y="285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68E8780-A893-B39B-0BFF-31F608C2B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5116" y="1614954"/>
              <a:ext cx="544284" cy="542842"/>
            </a:xfrm>
            <a:custGeom>
              <a:avLst/>
              <a:gdLst>
                <a:gd name="T0" fmla="*/ 4912 w 4912"/>
                <a:gd name="T1" fmla="*/ 285 h 4899"/>
                <a:gd name="T2" fmla="*/ 4627 w 4912"/>
                <a:gd name="T3" fmla="*/ 0 h 4899"/>
                <a:gd name="T4" fmla="*/ 2456 w 4912"/>
                <a:gd name="T5" fmla="*/ 2165 h 4899"/>
                <a:gd name="T6" fmla="*/ 285 w 4912"/>
                <a:gd name="T7" fmla="*/ 0 h 4899"/>
                <a:gd name="T8" fmla="*/ 0 w 4912"/>
                <a:gd name="T9" fmla="*/ 285 h 4899"/>
                <a:gd name="T10" fmla="*/ 2171 w 4912"/>
                <a:gd name="T11" fmla="*/ 2450 h 4899"/>
                <a:gd name="T12" fmla="*/ 0 w 4912"/>
                <a:gd name="T13" fmla="*/ 4614 h 4899"/>
                <a:gd name="T14" fmla="*/ 285 w 4912"/>
                <a:gd name="T15" fmla="*/ 4899 h 4899"/>
                <a:gd name="T16" fmla="*/ 2456 w 4912"/>
                <a:gd name="T17" fmla="*/ 2734 h 4899"/>
                <a:gd name="T18" fmla="*/ 4627 w 4912"/>
                <a:gd name="T19" fmla="*/ 4899 h 4899"/>
                <a:gd name="T20" fmla="*/ 4912 w 4912"/>
                <a:gd name="T21" fmla="*/ 4614 h 4899"/>
                <a:gd name="T22" fmla="*/ 2741 w 4912"/>
                <a:gd name="T23" fmla="*/ 2450 h 4899"/>
                <a:gd name="T24" fmla="*/ 4912 w 4912"/>
                <a:gd name="T25" fmla="*/ 285 h 4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2" h="4899">
                  <a:moveTo>
                    <a:pt x="4912" y="285"/>
                  </a:moveTo>
                  <a:lnTo>
                    <a:pt x="4627" y="0"/>
                  </a:lnTo>
                  <a:lnTo>
                    <a:pt x="2456" y="2165"/>
                  </a:lnTo>
                  <a:lnTo>
                    <a:pt x="285" y="0"/>
                  </a:lnTo>
                  <a:lnTo>
                    <a:pt x="0" y="285"/>
                  </a:lnTo>
                  <a:lnTo>
                    <a:pt x="2171" y="2450"/>
                  </a:lnTo>
                  <a:lnTo>
                    <a:pt x="0" y="4614"/>
                  </a:lnTo>
                  <a:lnTo>
                    <a:pt x="285" y="4899"/>
                  </a:lnTo>
                  <a:lnTo>
                    <a:pt x="2456" y="2734"/>
                  </a:lnTo>
                  <a:lnTo>
                    <a:pt x="4627" y="4899"/>
                  </a:lnTo>
                  <a:lnTo>
                    <a:pt x="4912" y="4614"/>
                  </a:lnTo>
                  <a:lnTo>
                    <a:pt x="2741" y="2450"/>
                  </a:lnTo>
                  <a:lnTo>
                    <a:pt x="4912" y="285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C3FAFB-C66C-D05E-1B00-23B2A2DB6420}"/>
                </a:ext>
              </a:extLst>
            </p:cNvPr>
            <p:cNvSpPr txBox="1"/>
            <p:nvPr/>
          </p:nvSpPr>
          <p:spPr>
            <a:xfrm>
              <a:off x="9608000" y="2299953"/>
              <a:ext cx="2418517" cy="4031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Adults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learners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expect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vocabulary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related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their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field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of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or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useful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in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their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daily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lives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Currently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there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are no apps or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textbooks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properly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introduce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expressions,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vocabulary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real conversations and dialogues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In addition,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most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learning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material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offers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bland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unispiring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content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that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fails to capture and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offer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meaningful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content to </a:t>
              </a:r>
              <a:r>
                <a:rPr lang="fr-FR" sz="16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students</a:t>
              </a:r>
              <a:r>
                <a:rPr lang="fr-FR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35961" y="198188"/>
            <a:ext cx="2285998" cy="2285996"/>
            <a:chOff x="4761188" y="954891"/>
            <a:chExt cx="2669626" cy="2669624"/>
          </a:xfrm>
          <a:solidFill>
            <a:srgbClr val="7B1C3A">
              <a:alpha val="76078"/>
            </a:srgbClr>
          </a:solidFill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grpFill/>
            <a:ln w="76200">
              <a:solidFill>
                <a:srgbClr val="FC2257"/>
              </a:solidFill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grpFill/>
            <a:ln w="76200">
              <a:solidFill>
                <a:srgbClr val="FC2257"/>
              </a:solidFill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grpFill/>
            <a:ln w="76200">
              <a:solidFill>
                <a:srgbClr val="FC2257"/>
              </a:solidFill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64B38F-FA96-B6DB-5011-1245EB26662E}"/>
              </a:ext>
            </a:extLst>
          </p:cNvPr>
          <p:cNvSpPr txBox="1"/>
          <p:nvPr/>
        </p:nvSpPr>
        <p:spPr>
          <a:xfrm>
            <a:off x="441960" y="460406"/>
            <a:ext cx="1064469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93E6D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The 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noProof="0" dirty="0">
              <a:solidFill>
                <a:srgbClr val="93E6D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93E6D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An English 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online portal 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covers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all the key aspects of the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reading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listening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vocabulary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speaking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writing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providing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standardized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enhance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their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preparation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official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exams, but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streamlines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speeds up the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curve</a:t>
            </a:r>
            <a:r>
              <a:rPr lang="fr-FR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400">
              <a:defRPr/>
            </a:pP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93E6D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How </a:t>
            </a:r>
            <a:r>
              <a:rPr kumimoji="0" lang="fr-FR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93E6D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93E6D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93E6D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93E6D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93E6D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work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93E6D2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defTabSz="914400">
              <a:defRPr/>
            </a:pPr>
            <a:endParaRPr lang="fr-FR" sz="3000" b="1" dirty="0">
              <a:solidFill>
                <a:srgbClr val="93E6D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monthly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subscription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model to 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access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website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  <a:defRPr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It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option to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receive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textbook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those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who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preferred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more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traditional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  <a:defRPr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guide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pathway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progression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beginner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  <a:defRPr/>
            </a:pP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Each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unit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contain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lesson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along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vocabulary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about a key topic,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reading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listening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writing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speaking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reinforce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experience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457200" indent="-457200" defTabSz="914400">
              <a:buFont typeface="Arial" panose="020B0604020202020204" pitchFamily="34" charset="0"/>
              <a:buChar char="•"/>
              <a:defRPr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website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also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regularly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media in the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form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readings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listenings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recordings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podcasts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promote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remain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engaged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website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93E6D2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92FD43-26E1-E7AF-37D8-7ABC90FDAB1B}"/>
              </a:ext>
            </a:extLst>
          </p:cNvPr>
          <p:cNvSpPr/>
          <p:nvPr/>
        </p:nvSpPr>
        <p:spPr>
          <a:xfrm>
            <a:off x="0" y="-1"/>
            <a:ext cx="12192000" cy="1018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00F05-42B7-9639-0605-DB24B6BC4A78}"/>
              </a:ext>
            </a:extLst>
          </p:cNvPr>
          <p:cNvSpPr/>
          <p:nvPr/>
        </p:nvSpPr>
        <p:spPr>
          <a:xfrm>
            <a:off x="10733156" y="3583829"/>
            <a:ext cx="1239520" cy="1229360"/>
          </a:xfrm>
          <a:prstGeom prst="ellipse">
            <a:avLst/>
          </a:prstGeom>
          <a:solidFill>
            <a:srgbClr val="93E6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85C490-B63C-A063-55BE-3555DB7A1339}"/>
              </a:ext>
            </a:extLst>
          </p:cNvPr>
          <p:cNvSpPr/>
          <p:nvPr/>
        </p:nvSpPr>
        <p:spPr>
          <a:xfrm>
            <a:off x="10517698" y="5847295"/>
            <a:ext cx="924560" cy="762000"/>
          </a:xfrm>
          <a:prstGeom prst="ellipse">
            <a:avLst/>
          </a:prstGeom>
          <a:solidFill>
            <a:srgbClr val="93E6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C33E8B-E72E-389C-3391-C820EC7C79F3}"/>
              </a:ext>
            </a:extLst>
          </p:cNvPr>
          <p:cNvSpPr/>
          <p:nvPr/>
        </p:nvSpPr>
        <p:spPr>
          <a:xfrm>
            <a:off x="11103996" y="5181600"/>
            <a:ext cx="579120" cy="508000"/>
          </a:xfrm>
          <a:prstGeom prst="ellipse">
            <a:avLst/>
          </a:prstGeom>
          <a:solidFill>
            <a:srgbClr val="93E6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9E0F9-1D78-4885-7417-6E584225C85E}"/>
              </a:ext>
            </a:extLst>
          </p:cNvPr>
          <p:cNvSpPr txBox="1"/>
          <p:nvPr/>
        </p:nvSpPr>
        <p:spPr>
          <a:xfrm>
            <a:off x="219324" y="111767"/>
            <a:ext cx="1064469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makes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us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kumimoji="0" lang="fr-FR" sz="3000" b="1" i="0" u="none" strike="noStrike" kern="1200" cap="none" spc="0" normalizeH="0" baseline="0" noProof="0" dirty="0">
                <a:ln>
                  <a:noFill/>
                </a:ln>
                <a:solidFill>
                  <a:srgbClr val="2AB49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platforms</a:t>
            </a:r>
            <a:r>
              <a:rPr lang="fr-FR" sz="3000" b="1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000" b="1" i="0" u="none" strike="noStrike" kern="1200" cap="none" spc="0" normalizeH="0" baseline="0" noProof="0" dirty="0">
              <a:ln>
                <a:noFill/>
              </a:ln>
              <a:solidFill>
                <a:srgbClr val="93E6D2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The main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difference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our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platform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combine an all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ecompassing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guide to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English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similar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science platforms like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Brilliant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at the moment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entertaining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reading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content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can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process more relevant and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meaningful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to the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student’s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life.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Thus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, the goal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advance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their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English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skills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at a fast pace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keeping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them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engaged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the platform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through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entertainment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educational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content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provided</a:t>
            </a: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by the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videos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readings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podcasts and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It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would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like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combining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Brilliant.org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platforms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teach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English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through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stories.</a:t>
            </a:r>
            <a:endParaRPr kumimoji="0" lang="fr-FR" sz="15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5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kumimoji="0" lang="fr-FR" sz="15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pla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complete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progressive guide of the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It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traditional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format of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books by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instead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offering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guide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explanations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about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every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grammatical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exceptions.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first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through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explanations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then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put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their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acquired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knowledge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into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practice. This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would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more like a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like an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apprenticeship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whereby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copy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until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feel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comfortable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5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Currently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no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complete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guides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available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one platform.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books for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(A1 to C2 for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Thus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a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book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a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author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completely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format and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This can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throw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off and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discourage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student’s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appetite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 the process can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feel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disjointed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5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platform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combine the more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traditional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listenings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readings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about relevant topics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focus on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elevating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student’s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knowledge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culture,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history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science, business and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-to-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topics.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5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Preparations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the Cambridge B1, B2 and C1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exams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streamlined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exercises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designed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tested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how to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the exam.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exam practice questions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organized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topic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easily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 back and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forth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 longer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feel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like the exam questions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being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asked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haven’t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been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covered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the </a:t>
            </a:r>
            <a:r>
              <a:rPr lang="fr-FR" sz="15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fr-FR" sz="15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BB5F43-804A-BE39-12BD-FD34340A4C7E}"/>
              </a:ext>
            </a:extLst>
          </p:cNvPr>
          <p:cNvSpPr/>
          <p:nvPr/>
        </p:nvSpPr>
        <p:spPr>
          <a:xfrm>
            <a:off x="10517698" y="142240"/>
            <a:ext cx="924560" cy="762000"/>
          </a:xfrm>
          <a:prstGeom prst="ellipse">
            <a:avLst/>
          </a:prstGeom>
          <a:solidFill>
            <a:srgbClr val="93E6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772497-8C48-8897-EE2A-FC067F5E1909}"/>
              </a:ext>
            </a:extLst>
          </p:cNvPr>
          <p:cNvSpPr/>
          <p:nvPr/>
        </p:nvSpPr>
        <p:spPr>
          <a:xfrm>
            <a:off x="11393556" y="1076960"/>
            <a:ext cx="579120" cy="508000"/>
          </a:xfrm>
          <a:prstGeom prst="ellipse">
            <a:avLst/>
          </a:prstGeom>
          <a:solidFill>
            <a:srgbClr val="93E6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9E0F9-1D78-4885-7417-6E584225C85E}"/>
              </a:ext>
            </a:extLst>
          </p:cNvPr>
          <p:cNvSpPr txBox="1"/>
          <p:nvPr/>
        </p:nvSpPr>
        <p:spPr>
          <a:xfrm>
            <a:off x="292210" y="218186"/>
            <a:ext cx="10644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5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</a:t>
            </a:r>
            <a:r>
              <a:rPr lang="fr-FR" sz="2500" dirty="0" err="1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r>
              <a:rPr lang="fr-FR" sz="2500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0C3EC37-30C6-7B2B-45C5-7599F1006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26519" r="2750" b="6518"/>
          <a:stretch/>
        </p:blipFill>
        <p:spPr>
          <a:xfrm>
            <a:off x="447040" y="1132840"/>
            <a:ext cx="11155680" cy="4592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1346DC-72B6-AF89-5B07-5E8E765A68C5}"/>
              </a:ext>
            </a:extLst>
          </p:cNvPr>
          <p:cNvSpPr txBox="1"/>
          <p:nvPr/>
        </p:nvSpPr>
        <p:spPr>
          <a:xfrm>
            <a:off x="335280" y="667211"/>
            <a:ext cx="62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the </a:t>
            </a:r>
            <a:r>
              <a:rPr lang="fr-FR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grammar</a:t>
            </a: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units</a:t>
            </a: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covered</a:t>
            </a: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the guide</a:t>
            </a:r>
            <a:r>
              <a:rPr lang="fr-FR" dirty="0">
                <a:solidFill>
                  <a:srgbClr val="2AB49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91F0C8-4E61-793A-609E-E5F5B79ED0A1}"/>
              </a:ext>
            </a:extLst>
          </p:cNvPr>
          <p:cNvCxnSpPr>
            <a:cxnSpLocks/>
          </p:cNvCxnSpPr>
          <p:nvPr/>
        </p:nvCxnSpPr>
        <p:spPr>
          <a:xfrm flipH="1">
            <a:off x="6558280" y="1569253"/>
            <a:ext cx="436880" cy="325120"/>
          </a:xfrm>
          <a:prstGeom prst="straightConnector1">
            <a:avLst/>
          </a:prstGeom>
          <a:ln w="28575">
            <a:solidFill>
              <a:srgbClr val="FC22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D42060-B00F-4D97-5710-9A800FADE63A}"/>
              </a:ext>
            </a:extLst>
          </p:cNvPr>
          <p:cNvSpPr txBox="1"/>
          <p:nvPr/>
        </p:nvSpPr>
        <p:spPr>
          <a:xfrm>
            <a:off x="6917469" y="1389440"/>
            <a:ext cx="127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grammar is first explained with clear examples. The highlighted words help students memorize the format.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305586-DC6F-A2A6-F27A-AB060916E8B4}"/>
              </a:ext>
            </a:extLst>
          </p:cNvPr>
          <p:cNvSpPr/>
          <p:nvPr/>
        </p:nvSpPr>
        <p:spPr>
          <a:xfrm>
            <a:off x="1280160" y="1508184"/>
            <a:ext cx="914400" cy="249496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4AB41-8737-60CA-CDCC-251F321C5EA7}"/>
              </a:ext>
            </a:extLst>
          </p:cNvPr>
          <p:cNvCxnSpPr>
            <a:cxnSpLocks/>
          </p:cNvCxnSpPr>
          <p:nvPr/>
        </p:nvCxnSpPr>
        <p:spPr>
          <a:xfrm flipH="1">
            <a:off x="2062480" y="1025118"/>
            <a:ext cx="6532880" cy="462746"/>
          </a:xfrm>
          <a:prstGeom prst="straightConnector1">
            <a:avLst/>
          </a:prstGeom>
          <a:ln w="28575">
            <a:solidFill>
              <a:srgbClr val="FC22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318F-637E-F5E9-EA3B-927029597D05}"/>
              </a:ext>
            </a:extLst>
          </p:cNvPr>
          <p:cNvSpPr txBox="1"/>
          <p:nvPr/>
        </p:nvSpPr>
        <p:spPr>
          <a:xfrm>
            <a:off x="8697333" y="476956"/>
            <a:ext cx="255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 click on the key words in the unit to get a detailed explanation of the concepts.</a:t>
            </a:r>
          </a:p>
        </p:txBody>
      </p:sp>
      <p:pic>
        <p:nvPicPr>
          <p:cNvPr id="21" name="Graphic 20" descr="Badge 1 outline">
            <a:extLst>
              <a:ext uri="{FF2B5EF4-FFF2-40B4-BE49-F238E27FC236}">
                <a16:creationId xmlns:a16="http://schemas.microsoft.com/office/drawing/2014/main" id="{D9FD66C5-14B7-0AD4-0290-A626987F1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1625" y="437048"/>
            <a:ext cx="423131" cy="423131"/>
          </a:xfrm>
          <a:prstGeom prst="rect">
            <a:avLst/>
          </a:prstGeom>
        </p:spPr>
      </p:pic>
      <p:pic>
        <p:nvPicPr>
          <p:cNvPr id="23" name="Graphic 22" descr="Badge outline">
            <a:extLst>
              <a:ext uri="{FF2B5EF4-FFF2-40B4-BE49-F238E27FC236}">
                <a16:creationId xmlns:a16="http://schemas.microsoft.com/office/drawing/2014/main" id="{E8A92A62-ECF3-9386-D088-1D35E7535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9759" y="1234272"/>
            <a:ext cx="446231" cy="44623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10617-FE59-B4FA-D521-C85D0DBEB823}"/>
              </a:ext>
            </a:extLst>
          </p:cNvPr>
          <p:cNvCxnSpPr>
            <a:cxnSpLocks/>
          </p:cNvCxnSpPr>
          <p:nvPr/>
        </p:nvCxnSpPr>
        <p:spPr>
          <a:xfrm flipV="1">
            <a:off x="2672080" y="4449295"/>
            <a:ext cx="512942" cy="1415166"/>
          </a:xfrm>
          <a:prstGeom prst="straightConnector1">
            <a:avLst/>
          </a:prstGeom>
          <a:ln w="28575">
            <a:solidFill>
              <a:srgbClr val="FC22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Badge 3 outline">
            <a:extLst>
              <a:ext uri="{FF2B5EF4-FFF2-40B4-BE49-F238E27FC236}">
                <a16:creationId xmlns:a16="http://schemas.microsoft.com/office/drawing/2014/main" id="{3CD4BAFD-D7CA-17D6-7B4B-07101241E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10941" y="3043208"/>
            <a:ext cx="457200" cy="457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AC9B88-2D52-C3F0-5310-10A563D73A70}"/>
              </a:ext>
            </a:extLst>
          </p:cNvPr>
          <p:cNvSpPr txBox="1"/>
          <p:nvPr/>
        </p:nvSpPr>
        <p:spPr>
          <a:xfrm>
            <a:off x="7161613" y="3148092"/>
            <a:ext cx="1378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Notes containing info about usage and exceptions add detail and depth to the concepts learned.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E8069C-6BB7-98F6-B28B-52DAE83AFC05}"/>
              </a:ext>
            </a:extLst>
          </p:cNvPr>
          <p:cNvSpPr/>
          <p:nvPr/>
        </p:nvSpPr>
        <p:spPr>
          <a:xfrm>
            <a:off x="9022080" y="1797499"/>
            <a:ext cx="1127760" cy="386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0C0E6-2CCC-5C95-CD7C-5217EBA3A138}"/>
              </a:ext>
            </a:extLst>
          </p:cNvPr>
          <p:cNvSpPr/>
          <p:nvPr/>
        </p:nvSpPr>
        <p:spPr>
          <a:xfrm>
            <a:off x="9022080" y="5109659"/>
            <a:ext cx="1127760" cy="386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C18AA4-3AE2-D38E-1BEB-9E36C8A9E1F0}"/>
              </a:ext>
            </a:extLst>
          </p:cNvPr>
          <p:cNvSpPr/>
          <p:nvPr/>
        </p:nvSpPr>
        <p:spPr>
          <a:xfrm>
            <a:off x="8351520" y="3844628"/>
            <a:ext cx="2901053" cy="940732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Badge 4 outline">
            <a:extLst>
              <a:ext uri="{FF2B5EF4-FFF2-40B4-BE49-F238E27FC236}">
                <a16:creationId xmlns:a16="http://schemas.microsoft.com/office/drawing/2014/main" id="{0A78308E-CD36-47DF-39A2-01C378C9F4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0270" y="5690997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F015C1B-8DC8-48F1-504D-CD551AA88813}"/>
              </a:ext>
            </a:extLst>
          </p:cNvPr>
          <p:cNvSpPr txBox="1"/>
          <p:nvPr/>
        </p:nvSpPr>
        <p:spPr>
          <a:xfrm>
            <a:off x="8187469" y="5853202"/>
            <a:ext cx="237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exam takers, the comments will provide useful tips so that students feel more prepared.,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95A504-BFC1-78EA-6A76-4BD55DEE623B}"/>
              </a:ext>
            </a:extLst>
          </p:cNvPr>
          <p:cNvCxnSpPr>
            <a:cxnSpLocks/>
          </p:cNvCxnSpPr>
          <p:nvPr/>
        </p:nvCxnSpPr>
        <p:spPr>
          <a:xfrm flipH="1">
            <a:off x="8311625" y="4881657"/>
            <a:ext cx="531910" cy="951225"/>
          </a:xfrm>
          <a:prstGeom prst="straightConnector1">
            <a:avLst/>
          </a:prstGeom>
          <a:ln w="28575">
            <a:solidFill>
              <a:srgbClr val="FC22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B336D8B-32E2-2805-1EF2-8692F47EFFB6}"/>
              </a:ext>
            </a:extLst>
          </p:cNvPr>
          <p:cNvSpPr/>
          <p:nvPr/>
        </p:nvSpPr>
        <p:spPr>
          <a:xfrm>
            <a:off x="3185022" y="4190246"/>
            <a:ext cx="914400" cy="249496"/>
          </a:xfrm>
          <a:prstGeom prst="ellipse">
            <a:avLst/>
          </a:prstGeom>
          <a:noFill/>
          <a:ln w="28575">
            <a:solidFill>
              <a:srgbClr val="FC2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Badge 5 outline">
            <a:extLst>
              <a:ext uri="{FF2B5EF4-FFF2-40B4-BE49-F238E27FC236}">
                <a16:creationId xmlns:a16="http://schemas.microsoft.com/office/drawing/2014/main" id="{DF3324B0-BB27-3FC3-0124-B13166C63E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07639" y="5880815"/>
            <a:ext cx="407283" cy="4072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319726F-D46A-4F27-DCDB-936E3881DB6E}"/>
              </a:ext>
            </a:extLst>
          </p:cNvPr>
          <p:cNvSpPr txBox="1"/>
          <p:nvPr/>
        </p:nvSpPr>
        <p:spPr>
          <a:xfrm>
            <a:off x="2814922" y="5876645"/>
            <a:ext cx="237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 can click on key vocabulary words to get a definition and translation.</a:t>
            </a:r>
          </a:p>
        </p:txBody>
      </p:sp>
    </p:spTree>
    <p:extLst>
      <p:ext uri="{BB962C8B-B14F-4D97-AF65-F5344CB8AC3E}">
        <p14:creationId xmlns:p14="http://schemas.microsoft.com/office/powerpoint/2010/main" val="322308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2798</TotalTime>
  <Words>2741</Words>
  <Application>Microsoft Office PowerPoint</Application>
  <PresentationFormat>Widescreen</PresentationFormat>
  <Paragraphs>234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Bahnschrift</vt:lpstr>
      <vt:lpstr>Bahnschrift SemiLight SemiConde</vt:lpstr>
      <vt:lpstr>Calibri</vt:lpstr>
      <vt:lpstr>Calibri Light</vt:lpstr>
      <vt:lpstr>Segoe UI</vt:lpstr>
      <vt:lpstr>Segoe UI </vt:lpstr>
      <vt:lpstr>Segoe UI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REDDEN George</dc:creator>
  <cp:lastModifiedBy>REDDEN George</cp:lastModifiedBy>
  <cp:revision>3</cp:revision>
  <dcterms:created xsi:type="dcterms:W3CDTF">2024-01-08T10:34:48Z</dcterms:created>
  <dcterms:modified xsi:type="dcterms:W3CDTF">2024-01-10T20:35:34Z</dcterms:modified>
</cp:coreProperties>
</file>