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7" r:id="rId6"/>
    <p:sldId id="259" r:id="rId7"/>
    <p:sldId id="269" r:id="rId8"/>
    <p:sldId id="270" r:id="rId9"/>
    <p:sldId id="271" r:id="rId10"/>
    <p:sldId id="273" r:id="rId11"/>
    <p:sldId id="274"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CA5"/>
    <a:srgbClr val="93DFA3"/>
    <a:srgbClr val="00A0AD"/>
    <a:srgbClr val="95E0A5"/>
    <a:srgbClr val="B3E7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4" d="100"/>
          <a:sy n="64"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31AA-CA28-77BB-6209-FB5E260BD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297AA6-BE97-C07E-401B-B8FA905B6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AAAC25-88CC-A415-B6A4-7248F4FC84B7}"/>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5" name="Footer Placeholder 4">
            <a:extLst>
              <a:ext uri="{FF2B5EF4-FFF2-40B4-BE49-F238E27FC236}">
                <a16:creationId xmlns:a16="http://schemas.microsoft.com/office/drawing/2014/main" id="{D7BE00CA-78A4-247E-184E-E1FC23737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A0D8-0FA5-91D9-C76D-15DE1AB4E2CF}"/>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362086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9B2B-24D5-D313-B211-F3C0031F98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C58B4-20C3-1DC1-F073-2C662770C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06A72-9B64-4360-50D4-A788370C57A6}"/>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5" name="Footer Placeholder 4">
            <a:extLst>
              <a:ext uri="{FF2B5EF4-FFF2-40B4-BE49-F238E27FC236}">
                <a16:creationId xmlns:a16="http://schemas.microsoft.com/office/drawing/2014/main" id="{46F409C5-69DF-39F9-2F00-D59A3BB8F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75D84-4E44-F9AF-AB84-7056E023590F}"/>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81016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BEE8AB-07C7-91DB-EBEA-920826F36D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85963-2DED-489A-72C8-371BA6F26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C057D-F0AD-7F57-7473-ECA13BE5FBB8}"/>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5" name="Footer Placeholder 4">
            <a:extLst>
              <a:ext uri="{FF2B5EF4-FFF2-40B4-BE49-F238E27FC236}">
                <a16:creationId xmlns:a16="http://schemas.microsoft.com/office/drawing/2014/main" id="{767C6D33-4207-B910-8A54-7E12B09C6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9C563-DBF5-3310-EECD-9ABDBDA72919}"/>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232239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255F-4BF9-288F-D5DB-AAAD6A8F9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0E828-CF85-0758-676B-0DD52CF6C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99606-6A77-036D-580A-B4CE1A458B20}"/>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5" name="Footer Placeholder 4">
            <a:extLst>
              <a:ext uri="{FF2B5EF4-FFF2-40B4-BE49-F238E27FC236}">
                <a16:creationId xmlns:a16="http://schemas.microsoft.com/office/drawing/2014/main" id="{99BD297F-61B5-50E3-C16C-7B979A523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11886-5BE3-0BDB-A21C-90618C75EB05}"/>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185191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DAE2-118E-31A8-2F6E-6634F6CD20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F3B388-CC85-4B4A-7EBA-4873CBD75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8E30E-D192-D916-55A8-EC30AD48CDAC}"/>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5" name="Footer Placeholder 4">
            <a:extLst>
              <a:ext uri="{FF2B5EF4-FFF2-40B4-BE49-F238E27FC236}">
                <a16:creationId xmlns:a16="http://schemas.microsoft.com/office/drawing/2014/main" id="{F15AB6A5-C53A-6914-C294-54BD4CA9A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F2756-1882-C7B1-F11E-1D130577B84E}"/>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44705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828C-95C8-CFBE-19DB-AB2B9DAF6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6096A-C6C7-EF1B-6534-D883016B1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B09AF8-DA42-8043-0AEE-C8D28CCBD8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408EE0-1D38-2345-6C0B-F01AE19C42F9}"/>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6" name="Footer Placeholder 5">
            <a:extLst>
              <a:ext uri="{FF2B5EF4-FFF2-40B4-BE49-F238E27FC236}">
                <a16:creationId xmlns:a16="http://schemas.microsoft.com/office/drawing/2014/main" id="{D234654A-91B7-E67B-4AE9-D5AC90890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C380F-DB03-A0E5-C2DE-A8068E2E232B}"/>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288274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8436-7F38-087A-8F60-334FEB1E8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A91B1C-B100-F3C4-394C-81C7CBF4D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09D40-7B2D-5B99-5384-1BABF4C27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A26C5-F89A-1883-2342-3DE1DC2EF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89626-B7A2-D64D-C7D2-F46C51D03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B7CCB3-F9EA-A1FD-EFA0-B74BC85FF90B}"/>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8" name="Footer Placeholder 7">
            <a:extLst>
              <a:ext uri="{FF2B5EF4-FFF2-40B4-BE49-F238E27FC236}">
                <a16:creationId xmlns:a16="http://schemas.microsoft.com/office/drawing/2014/main" id="{88AD8A6B-6B55-2AA5-2A4D-C558124C3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12E2A4-A608-F7EF-54C8-376B821A6F79}"/>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427518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2638-82F5-BECF-A8DA-7067ECFBD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58ACE8-A31F-6371-0CCE-57836FD09518}"/>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4" name="Footer Placeholder 3">
            <a:extLst>
              <a:ext uri="{FF2B5EF4-FFF2-40B4-BE49-F238E27FC236}">
                <a16:creationId xmlns:a16="http://schemas.microsoft.com/office/drawing/2014/main" id="{04631BB1-A3B8-44EF-6587-56896B460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305717-A842-8CF0-AC55-89DCF9343D84}"/>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202150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0EB0B-0D70-4079-58E5-26998092DF71}"/>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3" name="Footer Placeholder 2">
            <a:extLst>
              <a:ext uri="{FF2B5EF4-FFF2-40B4-BE49-F238E27FC236}">
                <a16:creationId xmlns:a16="http://schemas.microsoft.com/office/drawing/2014/main" id="{D7606805-AF9B-154A-A220-6C4F805EF5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DF2CA3-0EBB-6DC2-5B6D-7BCFCC3EBAEF}"/>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45673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47AD-3CDA-7E4C-F245-8705D4335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AE8E4-EABE-5675-DC47-F41A91FA0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68CB6-19DE-41E8-3559-600BE6132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99D03-7502-2E7C-9B3B-8F83E13D59D8}"/>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6" name="Footer Placeholder 5">
            <a:extLst>
              <a:ext uri="{FF2B5EF4-FFF2-40B4-BE49-F238E27FC236}">
                <a16:creationId xmlns:a16="http://schemas.microsoft.com/office/drawing/2014/main" id="{4400DF79-BFA3-A5CD-9101-B3677741B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2C519-C166-30B9-237D-455B7F991F50}"/>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358288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1833-A35E-F776-81BB-52C9705B4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D77745-7F18-823D-9004-CCD4AA549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95EF5-FD4F-17E4-1065-CD1E6F1D3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8042F-F27C-7351-1B8E-F6EEE6B2A1D3}"/>
              </a:ext>
            </a:extLst>
          </p:cNvPr>
          <p:cNvSpPr>
            <a:spLocks noGrp="1"/>
          </p:cNvSpPr>
          <p:nvPr>
            <p:ph type="dt" sz="half" idx="10"/>
          </p:nvPr>
        </p:nvSpPr>
        <p:spPr/>
        <p:txBody>
          <a:bodyPr/>
          <a:lstStyle/>
          <a:p>
            <a:fld id="{38FA58F7-74AE-4A1E-B3B9-ECA196CB97E4}" type="datetimeFigureOut">
              <a:rPr lang="en-US" smtClean="0"/>
              <a:t>12/5/2023</a:t>
            </a:fld>
            <a:endParaRPr lang="en-US"/>
          </a:p>
        </p:txBody>
      </p:sp>
      <p:sp>
        <p:nvSpPr>
          <p:cNvPr id="6" name="Footer Placeholder 5">
            <a:extLst>
              <a:ext uri="{FF2B5EF4-FFF2-40B4-BE49-F238E27FC236}">
                <a16:creationId xmlns:a16="http://schemas.microsoft.com/office/drawing/2014/main" id="{EAC75491-DB6D-15BD-F68C-8F01DC373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0BDC2-EC7E-7AE9-3376-81974B753646}"/>
              </a:ext>
            </a:extLst>
          </p:cNvPr>
          <p:cNvSpPr>
            <a:spLocks noGrp="1"/>
          </p:cNvSpPr>
          <p:nvPr>
            <p:ph type="sldNum" sz="quarter" idx="12"/>
          </p:nvPr>
        </p:nvSpPr>
        <p:spPr/>
        <p:txBody>
          <a:bodyPr/>
          <a:lstStyle/>
          <a:p>
            <a:fld id="{072DBE08-0673-4A02-9348-527BF2FDD29A}" type="slidenum">
              <a:rPr lang="en-US" smtClean="0"/>
              <a:t>‹#›</a:t>
            </a:fld>
            <a:endParaRPr lang="en-US"/>
          </a:p>
        </p:txBody>
      </p:sp>
    </p:spTree>
    <p:extLst>
      <p:ext uri="{BB962C8B-B14F-4D97-AF65-F5344CB8AC3E}">
        <p14:creationId xmlns:p14="http://schemas.microsoft.com/office/powerpoint/2010/main" val="340408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71DBC-D37B-0803-25B0-495AD35F0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9AB59-D90D-94B2-CC2D-38FEA5D25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C8643-0138-4D39-FE42-AB10475DC8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A58F7-74AE-4A1E-B3B9-ECA196CB97E4}" type="datetimeFigureOut">
              <a:rPr lang="en-US" smtClean="0"/>
              <a:t>12/5/2023</a:t>
            </a:fld>
            <a:endParaRPr lang="en-US"/>
          </a:p>
        </p:txBody>
      </p:sp>
      <p:sp>
        <p:nvSpPr>
          <p:cNvPr id="5" name="Footer Placeholder 4">
            <a:extLst>
              <a:ext uri="{FF2B5EF4-FFF2-40B4-BE49-F238E27FC236}">
                <a16:creationId xmlns:a16="http://schemas.microsoft.com/office/drawing/2014/main" id="{103C62CA-C395-D360-AA7E-45B9D4E68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A0558B-2817-D086-3923-7DDC340CB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DBE08-0673-4A02-9348-527BF2FDD29A}" type="slidenum">
              <a:rPr lang="en-US" smtClean="0"/>
              <a:t>‹#›</a:t>
            </a:fld>
            <a:endParaRPr lang="en-US"/>
          </a:p>
        </p:txBody>
      </p:sp>
    </p:spTree>
    <p:extLst>
      <p:ext uri="{BB962C8B-B14F-4D97-AF65-F5344CB8AC3E}">
        <p14:creationId xmlns:p14="http://schemas.microsoft.com/office/powerpoint/2010/main" val="170298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finance.yahoo.com/news/katerras-downfall-reminds-us-still-050000058.html" TargetMode="External"/><Relationship Id="rId2" Type="http://schemas.openxmlformats.org/officeDocument/2006/relationships/hyperlink" Target="https://services.hbsp.harvard.edu/api/courses/1118688/items/E655-PDF-ENG/sclinks/b30baac1a5f9d4d01ca4e82d6c320263"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news.crunchbase.com/venture/katerra-construction-tech-startups-vc-investment/" TargetMode="External"/><Relationship Id="rId4" Type="http://schemas.openxmlformats.org/officeDocument/2006/relationships/hyperlink" Target="https://www.constructiondive.com/news/what-does-katerras-demise-mean-for-the-contech-and-modular-industries/6080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C5083E5-9AF6-2B16-B8DB-EE6B4C030D77}"/>
              </a:ext>
            </a:extLst>
          </p:cNvPr>
          <p:cNvSpPr txBox="1"/>
          <p:nvPr/>
        </p:nvSpPr>
        <p:spPr>
          <a:xfrm>
            <a:off x="2897050" y="1278646"/>
            <a:ext cx="6397905" cy="2400657"/>
          </a:xfrm>
          <a:prstGeom prst="rect">
            <a:avLst/>
          </a:prstGeom>
          <a:noFill/>
        </p:spPr>
        <p:txBody>
          <a:bodyPr wrap="none" rtlCol="0">
            <a:spAutoFit/>
          </a:bodyPr>
          <a:lstStyle/>
          <a:p>
            <a:pPr algn="ctr"/>
            <a:r>
              <a:rPr lang="en-US" sz="5000" dirty="0">
                <a:latin typeface="Bahnschrift" panose="020B0502040204020203" pitchFamily="34" charset="0"/>
              </a:rPr>
              <a:t>Case Study 2: Katerra</a:t>
            </a:r>
          </a:p>
          <a:p>
            <a:pPr algn="ctr"/>
            <a:endParaRPr lang="en-US" sz="5000" dirty="0">
              <a:latin typeface="Bahnschrift" panose="020B0502040204020203" pitchFamily="34" charset="0"/>
            </a:endParaRPr>
          </a:p>
          <a:p>
            <a:pPr algn="ctr"/>
            <a:r>
              <a:rPr lang="en-US" sz="5000" dirty="0">
                <a:latin typeface="Bahnschrift" panose="020B0502040204020203" pitchFamily="34" charset="0"/>
              </a:rPr>
              <a:t>By George Redden</a:t>
            </a: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00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832EE2F-285A-EB4A-5FFA-C71E748AB315}"/>
              </a:ext>
            </a:extLst>
          </p:cNvPr>
          <p:cNvSpPr/>
          <p:nvPr/>
        </p:nvSpPr>
        <p:spPr>
          <a:xfrm rot="2835731">
            <a:off x="-975751" y="4173259"/>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30E3DFF-E85E-6198-9D73-80D2A7018EB7}"/>
              </a:ext>
            </a:extLst>
          </p:cNvPr>
          <p:cNvSpPr txBox="1"/>
          <p:nvPr/>
        </p:nvSpPr>
        <p:spPr>
          <a:xfrm>
            <a:off x="1866900" y="536115"/>
            <a:ext cx="9652552"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Bahnschrift" panose="020B0502040204020203" pitchFamily="34" charset="0"/>
              </a:rPr>
              <a:t>The market opportunity for Katerra is clearly very large. What do you think are the risks of this plan? How would you advise Michael to mitigate these risks? (hint: by market opportunity we are referring to the business opportunity, not the acquisition opportunity) </a:t>
            </a:r>
          </a:p>
        </p:txBody>
      </p:sp>
      <p:sp>
        <p:nvSpPr>
          <p:cNvPr id="11" name="TextBox 10">
            <a:extLst>
              <a:ext uri="{FF2B5EF4-FFF2-40B4-BE49-F238E27FC236}">
                <a16:creationId xmlns:a16="http://schemas.microsoft.com/office/drawing/2014/main" id="{44DA34A1-25E2-D7A1-894F-3C099BBFA1A7}"/>
              </a:ext>
            </a:extLst>
          </p:cNvPr>
          <p:cNvSpPr txBox="1"/>
          <p:nvPr/>
        </p:nvSpPr>
        <p:spPr>
          <a:xfrm>
            <a:off x="468796" y="1268696"/>
            <a:ext cx="10623274" cy="21236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200" dirty="0">
                <a:latin typeface="Bahnschrift" panose="020B0502040204020203" pitchFamily="34" charset="0"/>
              </a:rPr>
              <a:t>Taking a look at Katerra’s business model, one risk that immediately stands out is the ambition of the company to not only innovate at every stage of the value creation of the company, but also to specialize in every stage of the construction process. In other words, the company is seeking from the beginning to create a one-top shop for construction projects, vertically integrating every step of the value chain of an extremely complex industry. This strategy could lead to over-spending in the short-term while the company seeks to hone their processes and encountering liquidity issues during the J-curve period of the company.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dirty="0">
                <a:latin typeface="Bahnschrift" panose="020B0502040204020203" pitchFamily="34" charset="0"/>
              </a:rPr>
              <a:t>In addition, there’s the risk of lack of focus. One key factor to consider for new companies is their ability to achieve product-market fit. Having a specific issue to focus on to provide value to customers increases the chances for startups to succeed. Although the company’s founder, Michael Marks, points out some potential incongruities and process needs that exist in the construction market, he fails to realize that the construction business deals with project processes by nature, which take longer to complete, work with highly customized products and have ill-defined subprocesses. Thus, achieving such a level of innovation that will transform the industry’s processes will be a tall order for the company. </a:t>
            </a:r>
            <a:endParaRPr kumimoji="0" lang="en-US" altLang="en-US" sz="1200" b="0" i="0" u="none" strike="noStrike" cap="none" normalizeH="0" baseline="0" dirty="0">
              <a:ln>
                <a:noFill/>
              </a:ln>
              <a:solidFill>
                <a:schemeClr val="tx1"/>
              </a:solidFill>
              <a:effectLst/>
              <a:latin typeface="Bahnschrift" panose="020B0502040204020203" pitchFamily="34" charset="0"/>
            </a:endParaRPr>
          </a:p>
        </p:txBody>
      </p:sp>
      <p:grpSp>
        <p:nvGrpSpPr>
          <p:cNvPr id="13" name="Group 12">
            <a:extLst>
              <a:ext uri="{FF2B5EF4-FFF2-40B4-BE49-F238E27FC236}">
                <a16:creationId xmlns:a16="http://schemas.microsoft.com/office/drawing/2014/main" id="{68FB3E16-44EF-2B9C-B9EB-D26BF321FC19}"/>
              </a:ext>
            </a:extLst>
          </p:cNvPr>
          <p:cNvGrpSpPr/>
          <p:nvPr/>
        </p:nvGrpSpPr>
        <p:grpSpPr>
          <a:xfrm>
            <a:off x="170621" y="3514963"/>
            <a:ext cx="10726554" cy="2902371"/>
            <a:chOff x="383658" y="3795056"/>
            <a:chExt cx="10726554" cy="2902371"/>
          </a:xfrm>
        </p:grpSpPr>
        <p:sp>
          <p:nvSpPr>
            <p:cNvPr id="14" name="TextBox 13">
              <a:extLst>
                <a:ext uri="{FF2B5EF4-FFF2-40B4-BE49-F238E27FC236}">
                  <a16:creationId xmlns:a16="http://schemas.microsoft.com/office/drawing/2014/main" id="{9ED5E46A-7CFE-4FC6-F320-B083B5D5722C}"/>
                </a:ext>
              </a:extLst>
            </p:cNvPr>
            <p:cNvSpPr txBox="1"/>
            <p:nvPr/>
          </p:nvSpPr>
          <p:spPr>
            <a:xfrm>
              <a:off x="383658" y="4517255"/>
              <a:ext cx="1486928" cy="954107"/>
            </a:xfrm>
            <a:prstGeom prst="rect">
              <a:avLst/>
            </a:prstGeom>
            <a:noFill/>
          </p:spPr>
          <p:txBody>
            <a:bodyPr wrap="square" rtlCol="0">
              <a:spAutoFit/>
            </a:bodyPr>
            <a:lstStyle/>
            <a:p>
              <a:r>
                <a:rPr lang="en-US" sz="1400" b="1" dirty="0">
                  <a:latin typeface="Bahnschrift" panose="020B0502040204020203" pitchFamily="34" charset="0"/>
                </a:rPr>
                <a:t>Katerra’s value proposition: </a:t>
              </a:r>
            </a:p>
            <a:p>
              <a:endParaRPr lang="en-US" sz="1400" b="1" dirty="0">
                <a:latin typeface="Bahnschrift" panose="020B0502040204020203" pitchFamily="34" charset="0"/>
              </a:endParaRPr>
            </a:p>
            <a:p>
              <a:pPr marL="285750" indent="-285750">
                <a:buFont typeface="Arial" panose="020B0604020202020204" pitchFamily="34" charset="0"/>
                <a:buChar char="•"/>
              </a:pPr>
              <a:endParaRPr lang="en-US" sz="1400" dirty="0">
                <a:latin typeface="Bahnschrift SemiLight SemiConde" panose="020B0502040204020203" pitchFamily="34" charset="0"/>
              </a:endParaRPr>
            </a:p>
          </p:txBody>
        </p:sp>
        <p:grpSp>
          <p:nvGrpSpPr>
            <p:cNvPr id="15" name="Group 14">
              <a:extLst>
                <a:ext uri="{FF2B5EF4-FFF2-40B4-BE49-F238E27FC236}">
                  <a16:creationId xmlns:a16="http://schemas.microsoft.com/office/drawing/2014/main" id="{97F04AF5-4AA9-E290-B7D6-A64C3F5678A9}"/>
                </a:ext>
              </a:extLst>
            </p:cNvPr>
            <p:cNvGrpSpPr/>
            <p:nvPr/>
          </p:nvGrpSpPr>
          <p:grpSpPr>
            <a:xfrm>
              <a:off x="1839813" y="3795056"/>
              <a:ext cx="9270399" cy="2902371"/>
              <a:chOff x="493898" y="3827824"/>
              <a:chExt cx="9270399" cy="2902371"/>
            </a:xfrm>
          </p:grpSpPr>
          <p:grpSp>
            <p:nvGrpSpPr>
              <p:cNvPr id="16" name="Group 15">
                <a:extLst>
                  <a:ext uri="{FF2B5EF4-FFF2-40B4-BE49-F238E27FC236}">
                    <a16:creationId xmlns:a16="http://schemas.microsoft.com/office/drawing/2014/main" id="{289E2F9A-BC12-7854-BC5F-439F25E674CD}"/>
                  </a:ext>
                </a:extLst>
              </p:cNvPr>
              <p:cNvGrpSpPr/>
              <p:nvPr/>
            </p:nvGrpSpPr>
            <p:grpSpPr>
              <a:xfrm>
                <a:off x="493898" y="4621777"/>
                <a:ext cx="9040519" cy="2108418"/>
                <a:chOff x="2332973" y="4567655"/>
                <a:chExt cx="8946810" cy="2187279"/>
              </a:xfrm>
            </p:grpSpPr>
            <p:sp>
              <p:nvSpPr>
                <p:cNvPr id="28" name="Rectangle: Diagonal Corners Rounded 27">
                  <a:extLst>
                    <a:ext uri="{FF2B5EF4-FFF2-40B4-BE49-F238E27FC236}">
                      <a16:creationId xmlns:a16="http://schemas.microsoft.com/office/drawing/2014/main" id="{26CF00C0-7F6C-F09B-3F2C-451D05B88BA8}"/>
                    </a:ext>
                  </a:extLst>
                </p:cNvPr>
                <p:cNvSpPr/>
                <p:nvPr/>
              </p:nvSpPr>
              <p:spPr>
                <a:xfrm rot="5400000">
                  <a:off x="2289594" y="4617712"/>
                  <a:ext cx="2180601" cy="2093844"/>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Katerra has established its own ERP company in India to manage the company’s business processes. This ERP could potentially provide 10 different products for other companies. However, it would face strong competition from both established players like Oracle and new more-affordable ones like </a:t>
                  </a:r>
                  <a:r>
                    <a:rPr lang="en-US" sz="1200" dirty="0" err="1">
                      <a:solidFill>
                        <a:schemeClr val="tx1"/>
                      </a:solidFill>
                      <a:latin typeface="Bahnschrift SemiLight SemiConde" panose="020B0502040204020203" pitchFamily="34" charset="0"/>
                    </a:rPr>
                    <a:t>Holded</a:t>
                  </a:r>
                  <a:r>
                    <a:rPr lang="en-US" sz="1200" dirty="0">
                      <a:solidFill>
                        <a:schemeClr val="tx1"/>
                      </a:solidFill>
                      <a:latin typeface="Bahnschrift SemiLight SemiConde" panose="020B0502040204020203" pitchFamily="34" charset="0"/>
                    </a:rPr>
                    <a:t>. </a:t>
                  </a:r>
                </a:p>
              </p:txBody>
            </p:sp>
            <p:sp>
              <p:nvSpPr>
                <p:cNvPr id="23" name="Rectangle: Diagonal Corners Rounded 22">
                  <a:extLst>
                    <a:ext uri="{FF2B5EF4-FFF2-40B4-BE49-F238E27FC236}">
                      <a16:creationId xmlns:a16="http://schemas.microsoft.com/office/drawing/2014/main" id="{838DF9E6-8E57-AEA8-76B3-E8148588A1E2}"/>
                    </a:ext>
                  </a:extLst>
                </p:cNvPr>
                <p:cNvSpPr/>
                <p:nvPr/>
              </p:nvSpPr>
              <p:spPr>
                <a:xfrm rot="5400000">
                  <a:off x="4552763" y="4607115"/>
                  <a:ext cx="2172759" cy="2093844"/>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Katerra’s main objective is to integrate the financial area of construction with the development one. By vertically integrating every step of the construction value chain, Katerra can automate processes, speed up the completion and reduce sourcing costs by buying in bulk.</a:t>
                  </a:r>
                </a:p>
              </p:txBody>
            </p:sp>
            <p:sp>
              <p:nvSpPr>
                <p:cNvPr id="25" name="Rectangle: Diagonal Corners Rounded 24">
                  <a:extLst>
                    <a:ext uri="{FF2B5EF4-FFF2-40B4-BE49-F238E27FC236}">
                      <a16:creationId xmlns:a16="http://schemas.microsoft.com/office/drawing/2014/main" id="{CD193E24-7758-32DE-E173-8AB30E073880}"/>
                    </a:ext>
                  </a:extLst>
                </p:cNvPr>
                <p:cNvSpPr/>
                <p:nvPr/>
              </p:nvSpPr>
              <p:spPr>
                <a:xfrm rot="5400000">
                  <a:off x="6864459" y="4576407"/>
                  <a:ext cx="2166083" cy="2161937"/>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A key objective for Katerra is to save on supplier costs by buying large quantities of fixtures and materials for their projects. In short, Katerra plans to disrupt the market by transforming the construction sector from project processes to mass processes whereby the same materials can be used for different projects.</a:t>
                  </a:r>
                </a:p>
              </p:txBody>
            </p:sp>
            <p:sp>
              <p:nvSpPr>
                <p:cNvPr id="27" name="Rectangle: Diagonal Corners Rounded 26">
                  <a:extLst>
                    <a:ext uri="{FF2B5EF4-FFF2-40B4-BE49-F238E27FC236}">
                      <a16:creationId xmlns:a16="http://schemas.microsoft.com/office/drawing/2014/main" id="{EA133EF4-8850-10B6-1A94-4725770E5CA4}"/>
                    </a:ext>
                  </a:extLst>
                </p:cNvPr>
                <p:cNvSpPr/>
                <p:nvPr/>
              </p:nvSpPr>
              <p:spPr>
                <a:xfrm rot="5400000">
                  <a:off x="9146480" y="4607112"/>
                  <a:ext cx="2172759" cy="2093846"/>
                </a:xfrm>
                <a:prstGeom prst="round2DiagRect">
                  <a:avLst/>
                </a:prstGeom>
                <a:solidFill>
                  <a:srgbClr val="31BCA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By moving most of the construction process into a factory, the company could have access to a bigger pool of employees since no experience would be required for the jobs available. However, this would force Katerra to develop a comprehensive training program.</a:t>
                  </a:r>
                </a:p>
              </p:txBody>
            </p:sp>
          </p:grpSp>
          <p:sp>
            <p:nvSpPr>
              <p:cNvPr id="18" name="TextBox 17">
                <a:extLst>
                  <a:ext uri="{FF2B5EF4-FFF2-40B4-BE49-F238E27FC236}">
                    <a16:creationId xmlns:a16="http://schemas.microsoft.com/office/drawing/2014/main" id="{74C1CDCC-1DC1-4E42-84BF-6B319FFFAB3B}"/>
                  </a:ext>
                </a:extLst>
              </p:cNvPr>
              <p:cNvSpPr txBox="1"/>
              <p:nvPr/>
            </p:nvSpPr>
            <p:spPr>
              <a:xfrm>
                <a:off x="701482" y="3927852"/>
                <a:ext cx="1803438" cy="492443"/>
              </a:xfrm>
              <a:prstGeom prst="rect">
                <a:avLst/>
              </a:prstGeom>
              <a:noFill/>
            </p:spPr>
            <p:txBody>
              <a:bodyPr wrap="square" rtlCol="0">
                <a:spAutoFit/>
              </a:bodyPr>
              <a:lstStyle/>
              <a:p>
                <a:r>
                  <a:rPr lang="en-US" sz="1300" dirty="0">
                    <a:latin typeface="Bahnschrift" panose="020B0502040204020203" pitchFamily="34" charset="0"/>
                  </a:rPr>
                  <a:t>Develop a cutting-edge ERP system</a:t>
                </a:r>
                <a:endParaRPr lang="en-US" sz="1600" dirty="0">
                  <a:latin typeface="Bahnschrift" panose="020B0502040204020203" pitchFamily="34" charset="0"/>
                </a:endParaRPr>
              </a:p>
            </p:txBody>
          </p:sp>
          <p:sp>
            <p:nvSpPr>
              <p:cNvPr id="19" name="TextBox 18">
                <a:extLst>
                  <a:ext uri="{FF2B5EF4-FFF2-40B4-BE49-F238E27FC236}">
                    <a16:creationId xmlns:a16="http://schemas.microsoft.com/office/drawing/2014/main" id="{7403B921-4F4F-7290-3230-D208BC6CAC4C}"/>
                  </a:ext>
                </a:extLst>
              </p:cNvPr>
              <p:cNvSpPr txBox="1"/>
              <p:nvPr/>
            </p:nvSpPr>
            <p:spPr>
              <a:xfrm>
                <a:off x="2978669" y="3827824"/>
                <a:ext cx="2069809" cy="692497"/>
              </a:xfrm>
              <a:prstGeom prst="rect">
                <a:avLst/>
              </a:prstGeom>
              <a:noFill/>
            </p:spPr>
            <p:txBody>
              <a:bodyPr wrap="square" rtlCol="0">
                <a:spAutoFit/>
              </a:bodyPr>
              <a:lstStyle/>
              <a:p>
                <a:r>
                  <a:rPr lang="en-US" sz="1300" dirty="0">
                    <a:latin typeface="Bahnschrift" panose="020B0502040204020203" pitchFamily="34" charset="0"/>
                  </a:rPr>
                  <a:t>Integrate all stages of development into a factory model</a:t>
                </a:r>
                <a:endParaRPr lang="en-US" sz="1600" dirty="0">
                  <a:latin typeface="Bahnschrift" panose="020B0502040204020203" pitchFamily="34" charset="0"/>
                </a:endParaRPr>
              </a:p>
            </p:txBody>
          </p:sp>
          <p:sp>
            <p:nvSpPr>
              <p:cNvPr id="20" name="TextBox 19">
                <a:extLst>
                  <a:ext uri="{FF2B5EF4-FFF2-40B4-BE49-F238E27FC236}">
                    <a16:creationId xmlns:a16="http://schemas.microsoft.com/office/drawing/2014/main" id="{2F25D23E-DFAF-ACA9-4C8E-83E71DF854D5}"/>
                  </a:ext>
                </a:extLst>
              </p:cNvPr>
              <p:cNvSpPr txBox="1"/>
              <p:nvPr/>
            </p:nvSpPr>
            <p:spPr>
              <a:xfrm>
                <a:off x="5227219" y="3866114"/>
                <a:ext cx="2038775" cy="692497"/>
              </a:xfrm>
              <a:prstGeom prst="rect">
                <a:avLst/>
              </a:prstGeom>
              <a:noFill/>
            </p:spPr>
            <p:txBody>
              <a:bodyPr wrap="square" rtlCol="0">
                <a:spAutoFit/>
              </a:bodyPr>
              <a:lstStyle/>
              <a:p>
                <a:r>
                  <a:rPr lang="en-US" sz="1300" dirty="0">
                    <a:latin typeface="Bahnschrift" panose="020B0502040204020203" pitchFamily="34" charset="0"/>
                  </a:rPr>
                  <a:t>Obtain better sourcing from suppliers by buying in bulk</a:t>
                </a:r>
              </a:p>
            </p:txBody>
          </p:sp>
          <p:sp>
            <p:nvSpPr>
              <p:cNvPr id="21" name="TextBox 20">
                <a:extLst>
                  <a:ext uri="{FF2B5EF4-FFF2-40B4-BE49-F238E27FC236}">
                    <a16:creationId xmlns:a16="http://schemas.microsoft.com/office/drawing/2014/main" id="{E5729DBE-C05B-A8CA-1C0A-9C069F57DCC4}"/>
                  </a:ext>
                </a:extLst>
              </p:cNvPr>
              <p:cNvSpPr txBox="1"/>
              <p:nvPr/>
            </p:nvSpPr>
            <p:spPr>
              <a:xfrm>
                <a:off x="7784551" y="3939047"/>
                <a:ext cx="1979746" cy="492443"/>
              </a:xfrm>
              <a:prstGeom prst="rect">
                <a:avLst/>
              </a:prstGeom>
              <a:noFill/>
            </p:spPr>
            <p:txBody>
              <a:bodyPr wrap="square">
                <a:spAutoFit/>
              </a:bodyPr>
              <a:lstStyle/>
              <a:p>
                <a:r>
                  <a:rPr lang="en-US" sz="1300" dirty="0">
                    <a:latin typeface="Bahnschrift" panose="020B0502040204020203" pitchFamily="34" charset="0"/>
                  </a:rPr>
                  <a:t>Improve hiring practices</a:t>
                </a:r>
              </a:p>
            </p:txBody>
          </p:sp>
        </p:grpSp>
      </p:grpSp>
      <p:pic>
        <p:nvPicPr>
          <p:cNvPr id="31" name="Graphic 30" descr="Computer outline">
            <a:extLst>
              <a:ext uri="{FF2B5EF4-FFF2-40B4-BE49-F238E27FC236}">
                <a16:creationId xmlns:a16="http://schemas.microsoft.com/office/drawing/2014/main" id="{69D43553-9013-8AF0-272E-4AE3F7EAF0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5341" y="3531122"/>
            <a:ext cx="569019" cy="569019"/>
          </a:xfrm>
          <a:prstGeom prst="rect">
            <a:avLst/>
          </a:prstGeom>
        </p:spPr>
      </p:pic>
      <p:pic>
        <p:nvPicPr>
          <p:cNvPr id="33" name="Graphic 32" descr="Circles with lines outline">
            <a:extLst>
              <a:ext uri="{FF2B5EF4-FFF2-40B4-BE49-F238E27FC236}">
                <a16:creationId xmlns:a16="http://schemas.microsoft.com/office/drawing/2014/main" id="{78E8CA42-DD9F-35C9-EE59-D8A41DD5EE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7491" y="3587899"/>
            <a:ext cx="569019" cy="569019"/>
          </a:xfrm>
          <a:prstGeom prst="rect">
            <a:avLst/>
          </a:prstGeom>
        </p:spPr>
      </p:pic>
      <p:pic>
        <p:nvPicPr>
          <p:cNvPr id="35" name="Graphic 34" descr="Raw Materials outline">
            <a:extLst>
              <a:ext uri="{FF2B5EF4-FFF2-40B4-BE49-F238E27FC236}">
                <a16:creationId xmlns:a16="http://schemas.microsoft.com/office/drawing/2014/main" id="{B2548B90-467E-31CB-11EE-F668F8A668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10078" y="3544354"/>
            <a:ext cx="542556" cy="542556"/>
          </a:xfrm>
          <a:prstGeom prst="rect">
            <a:avLst/>
          </a:prstGeom>
        </p:spPr>
      </p:pic>
      <p:pic>
        <p:nvPicPr>
          <p:cNvPr id="37" name="Graphic 36" descr="Employee badge outline">
            <a:extLst>
              <a:ext uri="{FF2B5EF4-FFF2-40B4-BE49-F238E27FC236}">
                <a16:creationId xmlns:a16="http://schemas.microsoft.com/office/drawing/2014/main" id="{3A616E3C-B49C-C969-5F2C-97941B7433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74264" y="3583543"/>
            <a:ext cx="542556" cy="542556"/>
          </a:xfrm>
          <a:prstGeom prst="rect">
            <a:avLst/>
          </a:prstGeom>
        </p:spPr>
      </p:pic>
    </p:spTree>
    <p:extLst>
      <p:ext uri="{BB962C8B-B14F-4D97-AF65-F5344CB8AC3E}">
        <p14:creationId xmlns:p14="http://schemas.microsoft.com/office/powerpoint/2010/main" val="413034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160CEDC-113A-3AE5-8F2F-73CA70F4F2CD}"/>
              </a:ext>
            </a:extLst>
          </p:cNvPr>
          <p:cNvSpPr/>
          <p:nvPr/>
        </p:nvSpPr>
        <p:spPr>
          <a:xfrm rot="2835731">
            <a:off x="-929518" y="4189930"/>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descr="Imperial College Business School - MBA programs">
            <a:extLst>
              <a:ext uri="{FF2B5EF4-FFF2-40B4-BE49-F238E27FC236}">
                <a16:creationId xmlns:a16="http://schemas.microsoft.com/office/drawing/2014/main" id="{26D1557D-0F13-B638-97F6-BE0C3A2E3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5E35D4-7C68-3C0C-C1C1-202224380590}"/>
              </a:ext>
            </a:extLst>
          </p:cNvPr>
          <p:cNvSpPr txBox="1"/>
          <p:nvPr/>
        </p:nvSpPr>
        <p:spPr>
          <a:xfrm>
            <a:off x="1818860" y="531956"/>
            <a:ext cx="3098925" cy="307777"/>
          </a:xfrm>
          <a:prstGeom prst="rect">
            <a:avLst/>
          </a:prstGeom>
          <a:noFill/>
        </p:spPr>
        <p:txBody>
          <a:bodyPr wrap="none" rtlCol="0">
            <a:spAutoFit/>
          </a:bodyPr>
          <a:lstStyle/>
          <a:p>
            <a:r>
              <a:rPr lang="en-US" sz="1400" b="1" dirty="0">
                <a:latin typeface="Bahnschrift" panose="020B0502040204020203" pitchFamily="34" charset="0"/>
              </a:rPr>
              <a:t>How to mitigate the company’s risks</a:t>
            </a:r>
          </a:p>
        </p:txBody>
      </p:sp>
      <p:graphicFrame>
        <p:nvGraphicFramePr>
          <p:cNvPr id="6" name="Table 5">
            <a:extLst>
              <a:ext uri="{FF2B5EF4-FFF2-40B4-BE49-F238E27FC236}">
                <a16:creationId xmlns:a16="http://schemas.microsoft.com/office/drawing/2014/main" id="{8F45CB25-4A4B-0AE6-E93E-F48C75964709}"/>
              </a:ext>
            </a:extLst>
          </p:cNvPr>
          <p:cNvGraphicFramePr>
            <a:graphicFrameLocks noGrp="1"/>
          </p:cNvGraphicFramePr>
          <p:nvPr>
            <p:extLst>
              <p:ext uri="{D42A27DB-BD31-4B8C-83A1-F6EECF244321}">
                <p14:modId xmlns:p14="http://schemas.microsoft.com/office/powerpoint/2010/main" val="2964069138"/>
              </p:ext>
            </p:extLst>
          </p:nvPr>
        </p:nvGraphicFramePr>
        <p:xfrm>
          <a:off x="200439" y="1917871"/>
          <a:ext cx="11786151" cy="4801987"/>
        </p:xfrm>
        <a:graphic>
          <a:graphicData uri="http://schemas.openxmlformats.org/drawingml/2006/table">
            <a:tbl>
              <a:tblPr firstRow="1" bandRow="1">
                <a:tableStyleId>{5C22544A-7EE6-4342-B048-85BDC9FD1C3A}</a:tableStyleId>
              </a:tblPr>
              <a:tblGrid>
                <a:gridCol w="2135257">
                  <a:extLst>
                    <a:ext uri="{9D8B030D-6E8A-4147-A177-3AD203B41FA5}">
                      <a16:colId xmlns:a16="http://schemas.microsoft.com/office/drawing/2014/main" val="1159863589"/>
                    </a:ext>
                  </a:extLst>
                </a:gridCol>
                <a:gridCol w="9650894">
                  <a:extLst>
                    <a:ext uri="{9D8B030D-6E8A-4147-A177-3AD203B41FA5}">
                      <a16:colId xmlns:a16="http://schemas.microsoft.com/office/drawing/2014/main" val="948424752"/>
                    </a:ext>
                  </a:extLst>
                </a:gridCol>
              </a:tblGrid>
              <a:tr h="378817">
                <a:tc gridSpan="2">
                  <a:txBody>
                    <a:bodyPr/>
                    <a:lstStyle/>
                    <a:p>
                      <a:pPr lvl="0" algn="ctr">
                        <a:buNone/>
                      </a:pPr>
                      <a:r>
                        <a:rPr lang="en-US" sz="1600" b="0" i="0" u="none" strike="noStrike" noProof="0" dirty="0">
                          <a:solidFill>
                            <a:schemeClr val="tx1"/>
                          </a:solidFill>
                          <a:latin typeface="Bahnschrift"/>
                        </a:rPr>
                        <a:t>How to mitigate the company’s risks</a:t>
                      </a:r>
                      <a:endParaRPr lang="en-US" sz="1600" dirty="0">
                        <a:solidFill>
                          <a:schemeClr val="tx1"/>
                        </a:solidFill>
                        <a:latin typeface="Bahnschrift"/>
                      </a:endParaRPr>
                    </a:p>
                  </a:txBody>
                  <a:tcPr anchor="ctr">
                    <a:solidFill>
                      <a:srgbClr val="31BCA5"/>
                    </a:solidFill>
                  </a:tcPr>
                </a:tc>
                <a:tc hMerge="1">
                  <a:txBody>
                    <a:bodyPr/>
                    <a:lstStyle/>
                    <a:p>
                      <a:endParaRPr lang="en-US"/>
                    </a:p>
                  </a:txBody>
                  <a:tcPr/>
                </a:tc>
                <a:extLst>
                  <a:ext uri="{0D108BD9-81ED-4DB2-BD59-A6C34878D82A}">
                    <a16:rowId xmlns:a16="http://schemas.microsoft.com/office/drawing/2014/main" val="626964676"/>
                  </a:ext>
                </a:extLst>
              </a:tr>
              <a:tr h="473500">
                <a:tc>
                  <a:txBody>
                    <a:bodyPr/>
                    <a:lstStyle/>
                    <a:p>
                      <a:pPr marL="171450" lvl="0" indent="-171450">
                        <a:buFont typeface="Arial" panose="020B0604020202020204" pitchFamily="34" charset="0"/>
                        <a:buChar char="•"/>
                      </a:pPr>
                      <a:r>
                        <a:rPr lang="en-US" sz="1300" dirty="0">
                          <a:solidFill>
                            <a:schemeClr val="tx1"/>
                          </a:solidFill>
                          <a:latin typeface="Bahnschrift"/>
                        </a:rPr>
                        <a:t>Understand the complexity of the industry and focus on one key area at a time.</a:t>
                      </a:r>
                    </a:p>
                  </a:txBody>
                  <a:tcPr>
                    <a:solidFill>
                      <a:srgbClr val="31BCA5"/>
                    </a:solidFill>
                  </a:tcPr>
                </a:tc>
                <a:tc>
                  <a:txBody>
                    <a:bodyPr/>
                    <a:lstStyle/>
                    <a:p>
                      <a:pPr marL="0" lvl="0" indent="0" algn="l">
                        <a:lnSpc>
                          <a:spcPct val="100000"/>
                        </a:lnSpc>
                        <a:spcBef>
                          <a:spcPts val="0"/>
                        </a:spcBef>
                        <a:spcAft>
                          <a:spcPts val="0"/>
                        </a:spcAft>
                        <a:buFont typeface="Arial"/>
                        <a:buNone/>
                      </a:pPr>
                      <a:r>
                        <a:rPr lang="en-US" sz="1200" b="0" i="0" u="none" strike="noStrike" noProof="0" dirty="0">
                          <a:solidFill>
                            <a:schemeClr val="tx1"/>
                          </a:solidFill>
                          <a:latin typeface="Bahnschrift"/>
                        </a:rPr>
                        <a:t>One of the solutions provided by Katerra was to develop turnkey residential projects and save costs by integrating the 5 areas of the process. However, this would be an extremely difficult goal to achieve in the residential market as most customers prefer customization and many countries have very specific building codes that would pose a logistic challenge to Katerra. </a:t>
                      </a:r>
                    </a:p>
                    <a:p>
                      <a:pPr marL="0" lvl="0" indent="0" algn="l">
                        <a:lnSpc>
                          <a:spcPct val="100000"/>
                        </a:lnSpc>
                        <a:spcBef>
                          <a:spcPts val="0"/>
                        </a:spcBef>
                        <a:spcAft>
                          <a:spcPts val="0"/>
                        </a:spcAft>
                        <a:buFont typeface="Arial"/>
                        <a:buNone/>
                      </a:pPr>
                      <a:r>
                        <a:rPr lang="en-US" sz="1200" b="0" i="0" u="none" strike="noStrike" noProof="0" dirty="0">
                          <a:solidFill>
                            <a:schemeClr val="tx1"/>
                          </a:solidFill>
                          <a:latin typeface="Bahnschrift"/>
                        </a:rPr>
                        <a:t>Turnkey projects are generally exclusive to bigger project finance developments in the industrial and commercial sectors. As such, prefabricated materials with fixed specs work better for these types of endeavors. A seasoned expert in construction will understand that a prefabricated wall for a 2-storey building would not work for a 5-storey commercial building. In short, a one size-fits-for-all approach in this industry would require the company to first change people’s attitudes and gain the support of regulatory agencies, something that can be very expensive and time-consuming. </a:t>
                      </a:r>
                    </a:p>
                  </a:txBody>
                  <a:tcPr>
                    <a:solidFill>
                      <a:srgbClr val="31BCA5"/>
                    </a:solidFill>
                  </a:tcPr>
                </a:tc>
                <a:extLst>
                  <a:ext uri="{0D108BD9-81ED-4DB2-BD59-A6C34878D82A}">
                    <a16:rowId xmlns:a16="http://schemas.microsoft.com/office/drawing/2014/main" val="875760818"/>
                  </a:ext>
                </a:extLst>
              </a:tr>
              <a:tr h="839985">
                <a:tc>
                  <a:txBody>
                    <a:bodyPr/>
                    <a:lstStyle/>
                    <a:p>
                      <a:pPr marL="171450" lvl="0" indent="-171450">
                        <a:buFont typeface="Arial"/>
                        <a:buChar char="•"/>
                      </a:pPr>
                      <a:r>
                        <a:rPr lang="en-US" sz="1300" b="0" i="0" u="none" strike="noStrike" noProof="0" dirty="0">
                          <a:solidFill>
                            <a:schemeClr val="tx1"/>
                          </a:solidFill>
                          <a:latin typeface="Bahnschrift"/>
                        </a:rPr>
                        <a:t>Use its partnership with Wolff construction to gain expertise.</a:t>
                      </a:r>
                    </a:p>
                  </a:txBody>
                  <a:tcPr>
                    <a:solidFill>
                      <a:srgbClr val="31BCA5"/>
                    </a:solidFill>
                  </a:tcPr>
                </a:tc>
                <a:tc>
                  <a:txBody>
                    <a:bodyPr/>
                    <a:lstStyle/>
                    <a:p>
                      <a:pPr marL="0" lvl="0" indent="0" algn="l">
                        <a:lnSpc>
                          <a:spcPct val="100000"/>
                        </a:lnSpc>
                        <a:spcBef>
                          <a:spcPts val="0"/>
                        </a:spcBef>
                        <a:spcAft>
                          <a:spcPts val="0"/>
                        </a:spcAft>
                        <a:buFont typeface="Arial" panose="020B0604020202020204" pitchFamily="34" charset="0"/>
                        <a:buNone/>
                      </a:pPr>
                      <a:r>
                        <a:rPr lang="es-ES" sz="1200" b="0" i="0" u="none" strike="noStrike" noProof="0" dirty="0" err="1">
                          <a:solidFill>
                            <a:schemeClr val="tx1"/>
                          </a:solidFill>
                          <a:latin typeface="Bahnschrift"/>
                        </a:rPr>
                        <a:t>Although</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Katerra</a:t>
                      </a:r>
                      <a:r>
                        <a:rPr lang="es-ES" sz="1200" b="0" i="0" u="none" strike="noStrike" noProof="0" dirty="0">
                          <a:solidFill>
                            <a:schemeClr val="tx1"/>
                          </a:solidFill>
                          <a:latin typeface="Bahnschrift"/>
                        </a:rPr>
                        <a:t> has a </a:t>
                      </a:r>
                      <a:r>
                        <a:rPr lang="es-ES" sz="1200" b="0" i="0" u="none" strike="noStrike" noProof="0" dirty="0" err="1">
                          <a:solidFill>
                            <a:schemeClr val="tx1"/>
                          </a:solidFill>
                          <a:latin typeface="Bahnschrift"/>
                        </a:rPr>
                        <a:t>clear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vision</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how</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would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like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revolutionize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market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not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every</a:t>
                      </a:r>
                      <a:r>
                        <a:rPr lang="es-ES" sz="1200" b="0" i="0" u="none" strike="noStrike" noProof="0" dirty="0">
                          <a:solidFill>
                            <a:schemeClr val="tx1"/>
                          </a:solidFill>
                          <a:latin typeface="Bahnschrift"/>
                        </a:rPr>
                        <a:t> step has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be </a:t>
                      </a:r>
                      <a:r>
                        <a:rPr lang="es-ES" sz="1200" b="0" i="0" u="none" strike="noStrike" noProof="0" dirty="0" err="1">
                          <a:solidFill>
                            <a:schemeClr val="tx1"/>
                          </a:solidFill>
                          <a:latin typeface="Bahnschrift"/>
                        </a:rPr>
                        <a:t>achieved</a:t>
                      </a:r>
                      <a:r>
                        <a:rPr lang="es-ES" sz="1200" b="0" i="0" u="none" strike="noStrike" noProof="0" dirty="0">
                          <a:solidFill>
                            <a:schemeClr val="tx1"/>
                          </a:solidFill>
                          <a:latin typeface="Bahnschrift"/>
                        </a:rPr>
                        <a:t>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same</a:t>
                      </a:r>
                      <a:r>
                        <a:rPr lang="es-ES" sz="1200" b="0" i="0" u="none" strike="noStrike" noProof="0" dirty="0">
                          <a:solidFill>
                            <a:schemeClr val="tx1"/>
                          </a:solidFill>
                          <a:latin typeface="Bahnschrift"/>
                        </a:rPr>
                        <a:t> time. </a:t>
                      </a:r>
                      <a:r>
                        <a:rPr lang="es-ES" sz="1200" b="0" i="0" u="none" strike="noStrike" noProof="0" dirty="0" err="1">
                          <a:solidFill>
                            <a:schemeClr val="tx1"/>
                          </a:solidFill>
                          <a:latin typeface="Bahnschrift"/>
                        </a:rPr>
                        <a:t>Instead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company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should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take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advantage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partnership</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with</a:t>
                      </a:r>
                      <a:r>
                        <a:rPr lang="es-ES" sz="1200" b="0" i="0" u="none" strike="noStrike" noProof="0" dirty="0">
                          <a:solidFill>
                            <a:schemeClr val="tx1"/>
                          </a:solidFill>
                          <a:latin typeface="Bahnschrift"/>
                        </a:rPr>
                        <a:t> Wolff </a:t>
                      </a:r>
                      <a:r>
                        <a:rPr lang="es-ES" sz="1200" b="0" i="0" u="none" strike="noStrike" noProof="0" dirty="0" err="1">
                          <a:solidFill>
                            <a:schemeClr val="tx1"/>
                          </a:solidFill>
                          <a:latin typeface="Bahnschrift"/>
                        </a:rPr>
                        <a:t>Construction</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gain</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experience</a:t>
                      </a:r>
                      <a:r>
                        <a:rPr lang="es-ES" sz="1200" b="0" i="0" u="none" strike="noStrike" noProof="0" dirty="0">
                          <a:solidFill>
                            <a:schemeClr val="tx1"/>
                          </a:solidFill>
                          <a:latin typeface="Bahnschrift"/>
                        </a:rPr>
                        <a:t> and </a:t>
                      </a:r>
                      <a:r>
                        <a:rPr lang="es-ES" sz="1200" b="0" i="0" u="none" strike="noStrike" noProof="0" dirty="0" err="1">
                          <a:solidFill>
                            <a:schemeClr val="tx1"/>
                          </a:solidFill>
                          <a:latin typeface="Bahnschrift"/>
                        </a:rPr>
                        <a:t>expertise</a:t>
                      </a:r>
                      <a:r>
                        <a:rPr lang="es-ES" sz="1200" b="0" i="0" u="none" strike="noStrike" noProof="0" dirty="0">
                          <a:solidFill>
                            <a:schemeClr val="tx1"/>
                          </a:solidFill>
                          <a:latin typeface="Bahnschrift"/>
                        </a:rPr>
                        <a:t> in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sector </a:t>
                      </a:r>
                      <a:r>
                        <a:rPr lang="es-ES" sz="1200" b="0" i="0" u="none" strike="noStrike" noProof="0" dirty="0" err="1">
                          <a:solidFill>
                            <a:schemeClr val="tx1"/>
                          </a:solidFill>
                          <a:latin typeface="Bahnschrift"/>
                        </a:rPr>
                        <a:t>while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testing</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each</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innovations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steadily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That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way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company</a:t>
                      </a:r>
                      <a:r>
                        <a:rPr lang="es-ES" sz="1200" b="0" i="0" u="none" strike="noStrike" noProof="0" dirty="0">
                          <a:solidFill>
                            <a:schemeClr val="tx1"/>
                          </a:solidFill>
                          <a:latin typeface="Bahnschrift"/>
                        </a:rPr>
                        <a:t> can </a:t>
                      </a:r>
                      <a:r>
                        <a:rPr lang="es-ES" sz="1200" b="0" i="0" u="none" strike="noStrike" noProof="0" dirty="0" err="1">
                          <a:solidFill>
                            <a:schemeClr val="tx1"/>
                          </a:solidFill>
                          <a:latin typeface="Bahnschrift"/>
                        </a:rPr>
                        <a:t>increase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probabilities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gaining</a:t>
                      </a:r>
                      <a:r>
                        <a:rPr lang="es-ES" sz="1200" b="0" i="0" u="none" strike="noStrike" noProof="0" dirty="0">
                          <a:solidFill>
                            <a:schemeClr val="tx1"/>
                          </a:solidFill>
                          <a:latin typeface="Bahnschrift"/>
                        </a:rPr>
                        <a:t> a </a:t>
                      </a:r>
                      <a:r>
                        <a:rPr lang="es-ES" sz="1200" b="0" i="0" u="none" strike="noStrike" noProof="0" dirty="0" err="1">
                          <a:solidFill>
                            <a:schemeClr val="tx1"/>
                          </a:solidFill>
                          <a:latin typeface="Bahnschrift"/>
                        </a:rPr>
                        <a:t>sustainble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path</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profitability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while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establishing</a:t>
                      </a:r>
                      <a:r>
                        <a:rPr lang="es-ES" sz="1200" b="0" i="0" u="none" strike="noStrike" noProof="0" dirty="0">
                          <a:solidFill>
                            <a:schemeClr val="tx1"/>
                          </a:solidFill>
                          <a:latin typeface="Bahnschrift"/>
                        </a:rPr>
                        <a:t> a </a:t>
                      </a:r>
                      <a:r>
                        <a:rPr lang="es-ES" sz="1200" b="0" i="0" u="none" strike="noStrike" noProof="0" dirty="0" err="1">
                          <a:solidFill>
                            <a:schemeClr val="tx1"/>
                          </a:solidFill>
                          <a:latin typeface="Bahnschrift"/>
                        </a:rPr>
                        <a:t>reputation</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that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would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convince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contractors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work</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with</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company</a:t>
                      </a:r>
                      <a:r>
                        <a:rPr lang="es-ES" sz="1200" b="0" i="0" u="none" strike="noStrike" noProof="0" dirty="0">
                          <a:solidFill>
                            <a:schemeClr val="tx1"/>
                          </a:solidFill>
                          <a:latin typeface="Bahnschrift"/>
                        </a:rPr>
                        <a:t>. </a:t>
                      </a:r>
                    </a:p>
                  </a:txBody>
                  <a:tcPr>
                    <a:solidFill>
                      <a:srgbClr val="31BCA5"/>
                    </a:solidFill>
                  </a:tcPr>
                </a:tc>
                <a:extLst>
                  <a:ext uri="{0D108BD9-81ED-4DB2-BD59-A6C34878D82A}">
                    <a16:rowId xmlns:a16="http://schemas.microsoft.com/office/drawing/2014/main" val="2822581381"/>
                  </a:ext>
                </a:extLst>
              </a:tr>
              <a:tr h="839985">
                <a:tc>
                  <a:txBody>
                    <a:bodyPr/>
                    <a:lstStyle/>
                    <a:p>
                      <a:pPr marL="171450" lvl="0" indent="-171450">
                        <a:buFont typeface="Arial"/>
                        <a:buChar char="•"/>
                      </a:pPr>
                      <a:r>
                        <a:rPr lang="en-US" sz="1300" b="0" i="0" u="none" strike="noStrike" noProof="0" dirty="0">
                          <a:solidFill>
                            <a:schemeClr val="tx1"/>
                          </a:solidFill>
                          <a:latin typeface="Bahnschrift"/>
                        </a:rPr>
                        <a:t>The core business of the company is construction, not ERP or IoT systems. </a:t>
                      </a:r>
                    </a:p>
                  </a:txBody>
                  <a:tcPr>
                    <a:solidFill>
                      <a:srgbClr val="31BCA5"/>
                    </a:solidFill>
                  </a:tcPr>
                </a:tc>
                <a:tc>
                  <a:txBody>
                    <a:bodyPr/>
                    <a:lstStyle/>
                    <a:p>
                      <a:pPr marL="0" lvl="0" indent="0" algn="l">
                        <a:lnSpc>
                          <a:spcPct val="100000"/>
                        </a:lnSpc>
                        <a:spcBef>
                          <a:spcPts val="0"/>
                        </a:spcBef>
                        <a:spcAft>
                          <a:spcPts val="0"/>
                        </a:spcAft>
                        <a:buFont typeface="Arial" panose="020B0604020202020204" pitchFamily="34" charset="0"/>
                        <a:buNone/>
                      </a:pPr>
                      <a:r>
                        <a:rPr lang="es-ES" sz="1200" b="0" i="0" u="none" strike="noStrike" noProof="0" dirty="0" err="1">
                          <a:solidFill>
                            <a:schemeClr val="tx1"/>
                          </a:solidFill>
                          <a:latin typeface="Bahnschrift"/>
                        </a:rPr>
                        <a:t>Becoming</a:t>
                      </a:r>
                      <a:r>
                        <a:rPr lang="es-ES" sz="1200" b="0" i="0" u="none" strike="noStrike" noProof="0" dirty="0">
                          <a:solidFill>
                            <a:schemeClr val="tx1"/>
                          </a:solidFill>
                          <a:latin typeface="Bahnschrift"/>
                        </a:rPr>
                        <a:t> a </a:t>
                      </a:r>
                      <a:r>
                        <a:rPr lang="es-ES" sz="1200" b="0" i="0" u="none" strike="noStrike" noProof="0" dirty="0" err="1">
                          <a:solidFill>
                            <a:schemeClr val="tx1"/>
                          </a:solidFill>
                          <a:latin typeface="Bahnschrift"/>
                        </a:rPr>
                        <a:t>one</a:t>
                      </a:r>
                      <a:r>
                        <a:rPr lang="es-ES" sz="1200" b="0" i="0" u="none" strike="noStrike" noProof="0" dirty="0">
                          <a:solidFill>
                            <a:schemeClr val="tx1"/>
                          </a:solidFill>
                          <a:latin typeface="Bahnschrift"/>
                        </a:rPr>
                        <a:t>-stop-shop </a:t>
                      </a:r>
                      <a:r>
                        <a:rPr lang="es-ES" sz="1200" b="0" i="0" u="none" strike="noStrike" noProof="0" dirty="0" err="1">
                          <a:solidFill>
                            <a:schemeClr val="tx1"/>
                          </a:solidFill>
                          <a:latin typeface="Bahnschrift"/>
                        </a:rPr>
                        <a:t>for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construction</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while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developing</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an</a:t>
                      </a:r>
                      <a:r>
                        <a:rPr lang="es-ES" sz="1200" b="0" i="0" u="none" strike="noStrike" noProof="0" dirty="0">
                          <a:solidFill>
                            <a:schemeClr val="tx1"/>
                          </a:solidFill>
                          <a:latin typeface="Bahnschrift"/>
                        </a:rPr>
                        <a:t> ERP </a:t>
                      </a:r>
                      <a:r>
                        <a:rPr lang="es-ES" sz="1200" b="0" i="0" u="none" strike="noStrike" noProof="0" dirty="0" err="1">
                          <a:solidFill>
                            <a:schemeClr val="tx1"/>
                          </a:solidFill>
                          <a:latin typeface="Bahnschrift"/>
                        </a:rPr>
                        <a:t>for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industry</a:t>
                      </a:r>
                      <a:r>
                        <a:rPr lang="es-ES" sz="1200" b="0" i="0" u="none" strike="noStrike" noProof="0" dirty="0">
                          <a:solidFill>
                            <a:schemeClr val="tx1"/>
                          </a:solidFill>
                          <a:latin typeface="Bahnschrift"/>
                        </a:rPr>
                        <a:t>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same</a:t>
                      </a:r>
                      <a:r>
                        <a:rPr lang="es-ES" sz="1200" b="0" i="0" u="none" strike="noStrike" noProof="0" dirty="0">
                          <a:solidFill>
                            <a:schemeClr val="tx1"/>
                          </a:solidFill>
                          <a:latin typeface="Bahnschrift"/>
                        </a:rPr>
                        <a:t> time </a:t>
                      </a:r>
                      <a:r>
                        <a:rPr lang="es-ES" sz="1200" b="0" i="0" u="none" strike="noStrike" noProof="0" dirty="0" err="1">
                          <a:solidFill>
                            <a:schemeClr val="tx1"/>
                          </a:solidFill>
                          <a:latin typeface="Bahnschrift"/>
                        </a:rPr>
                        <a:t>sounds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like</a:t>
                      </a:r>
                      <a:r>
                        <a:rPr lang="es-ES" sz="1200" b="0" i="0" u="none" strike="noStrike" noProof="0" dirty="0">
                          <a:solidFill>
                            <a:schemeClr val="tx1"/>
                          </a:solidFill>
                          <a:latin typeface="Bahnschrift"/>
                        </a:rPr>
                        <a:t> a </a:t>
                      </a:r>
                      <a:r>
                        <a:rPr lang="es-ES" sz="1200" b="0" i="0" u="none" strike="noStrike" noProof="0" dirty="0" err="1">
                          <a:solidFill>
                            <a:schemeClr val="tx1"/>
                          </a:solidFill>
                          <a:latin typeface="Bahnschrift"/>
                        </a:rPr>
                        <a:t>recipe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for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disaster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Seeking</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gain</a:t>
                      </a:r>
                      <a:r>
                        <a:rPr lang="es-ES" sz="1200" b="0" i="0" u="none" strike="noStrike" noProof="0" dirty="0">
                          <a:solidFill>
                            <a:schemeClr val="tx1"/>
                          </a:solidFill>
                          <a:latin typeface="Bahnschrift"/>
                        </a:rPr>
                        <a:t> a competitive </a:t>
                      </a:r>
                      <a:r>
                        <a:rPr lang="es-ES" sz="1200" b="0" i="0" u="none" strike="noStrike" noProof="0" dirty="0" err="1">
                          <a:solidFill>
                            <a:schemeClr val="tx1"/>
                          </a:solidFill>
                          <a:latin typeface="Bahnschrift"/>
                        </a:rPr>
                        <a:t>advantage</a:t>
                      </a:r>
                      <a:r>
                        <a:rPr lang="es-ES" sz="1200" b="0" i="0" u="none" strike="noStrike" noProof="0" dirty="0">
                          <a:solidFill>
                            <a:schemeClr val="tx1"/>
                          </a:solidFill>
                          <a:latin typeface="Bahnschrift"/>
                        </a:rPr>
                        <a:t> in </a:t>
                      </a:r>
                      <a:r>
                        <a:rPr lang="es-ES" sz="1200" b="0" i="0" u="none" strike="noStrike" noProof="0" dirty="0" err="1">
                          <a:solidFill>
                            <a:schemeClr val="tx1"/>
                          </a:solidFill>
                          <a:latin typeface="Bahnschrift"/>
                        </a:rPr>
                        <a:t>both</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sectors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simultaneously</a:t>
                      </a:r>
                      <a:r>
                        <a:rPr lang="es-ES" sz="1200" b="0" i="0" u="none" strike="noStrike" noProof="0" dirty="0">
                          <a:solidFill>
                            <a:schemeClr val="tx1"/>
                          </a:solidFill>
                          <a:latin typeface="Bahnschrift"/>
                        </a:rPr>
                        <a:t> can </a:t>
                      </a:r>
                      <a:r>
                        <a:rPr lang="es-ES" sz="1200" b="0" i="0" u="none" strike="noStrike" noProof="0" dirty="0" err="1">
                          <a:solidFill>
                            <a:schemeClr val="tx1"/>
                          </a:solidFill>
                          <a:latin typeface="Bahnschrift"/>
                        </a:rPr>
                        <a:t>result</a:t>
                      </a:r>
                      <a:r>
                        <a:rPr lang="es-ES" sz="1200" b="0" i="0" u="none" strike="noStrike" noProof="0" dirty="0">
                          <a:solidFill>
                            <a:schemeClr val="tx1"/>
                          </a:solidFill>
                          <a:latin typeface="Bahnschrift"/>
                        </a:rPr>
                        <a:t> in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company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losing</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focus</a:t>
                      </a:r>
                      <a:r>
                        <a:rPr lang="es-ES" sz="1200" b="0" i="0" u="none" strike="noStrike" noProof="0" dirty="0">
                          <a:solidFill>
                            <a:schemeClr val="tx1"/>
                          </a:solidFill>
                          <a:latin typeface="Bahnschrift"/>
                        </a:rPr>
                        <a:t> and </a:t>
                      </a:r>
                      <a:r>
                        <a:rPr lang="es-ES" sz="1200" b="0" i="0" u="none" strike="noStrike" noProof="0" dirty="0" err="1">
                          <a:solidFill>
                            <a:schemeClr val="tx1"/>
                          </a:solidFill>
                          <a:latin typeface="Bahnschrift"/>
                        </a:rPr>
                        <a:t>achieving</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innovation</a:t>
                      </a:r>
                      <a:r>
                        <a:rPr lang="es-ES" sz="1200" b="0" i="0" u="none" strike="noStrike" noProof="0" dirty="0">
                          <a:solidFill>
                            <a:schemeClr val="tx1"/>
                          </a:solidFill>
                          <a:latin typeface="Bahnschrift"/>
                        </a:rPr>
                        <a:t> in </a:t>
                      </a:r>
                      <a:r>
                        <a:rPr lang="es-ES" sz="1200" b="0" i="0" u="none" strike="noStrike" noProof="0" dirty="0" err="1">
                          <a:solidFill>
                            <a:schemeClr val="tx1"/>
                          </a:solidFill>
                          <a:latin typeface="Bahnschrift"/>
                        </a:rPr>
                        <a:t>none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these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sectors</a:t>
                      </a:r>
                      <a:r>
                        <a:rPr lang="es-ES" sz="1200" b="0" i="0" u="none" strike="noStrike" noProof="0" dirty="0">
                          <a:solidFill>
                            <a:schemeClr val="tx1"/>
                          </a:solidFill>
                          <a:latin typeface="Bahnschrift"/>
                        </a:rPr>
                        <a:t>. As a </a:t>
                      </a:r>
                      <a:r>
                        <a:rPr lang="es-ES" sz="1200" b="0" i="0" u="none" strike="noStrike" noProof="0" dirty="0" err="1">
                          <a:solidFill>
                            <a:schemeClr val="tx1"/>
                          </a:solidFill>
                          <a:latin typeface="Bahnschrift"/>
                        </a:rPr>
                        <a:t>result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Katerra</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should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first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focus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on</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improving</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construction</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processes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first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Vertically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integrating</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every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aspect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value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chain</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carry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out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massive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development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projects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does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not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seem</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feasible</a:t>
                      </a:r>
                      <a:r>
                        <a:rPr lang="es-ES" sz="1200" b="0" i="0" u="none" strike="noStrike" noProof="0" dirty="0">
                          <a:solidFill>
                            <a:schemeClr val="tx1"/>
                          </a:solidFill>
                          <a:latin typeface="Bahnschrift"/>
                        </a:rPr>
                        <a:t> in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short-</a:t>
                      </a:r>
                      <a:r>
                        <a:rPr lang="es-ES" sz="1200" b="0" i="0" u="none" strike="noStrike" noProof="0" dirty="0" err="1">
                          <a:solidFill>
                            <a:schemeClr val="tx1"/>
                          </a:solidFill>
                          <a:latin typeface="Bahnschrift"/>
                        </a:rPr>
                        <a:t>term</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Instead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Katerra</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could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first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implement</a:t>
                      </a:r>
                      <a:r>
                        <a:rPr lang="es-ES" sz="1200" b="0" i="0" u="none" strike="noStrike" noProof="0" dirty="0">
                          <a:solidFill>
                            <a:schemeClr val="tx1"/>
                          </a:solidFill>
                          <a:latin typeface="Bahnschrift"/>
                        </a:rPr>
                        <a:t> ERP </a:t>
                      </a:r>
                      <a:r>
                        <a:rPr lang="es-ES" sz="1200" b="0" i="0" u="none" strike="noStrike" noProof="0" dirty="0" err="1">
                          <a:solidFill>
                            <a:schemeClr val="tx1"/>
                          </a:solidFill>
                          <a:latin typeface="Bahnschrift"/>
                        </a:rPr>
                        <a:t>solutions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improve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payroll</a:t>
                      </a:r>
                      <a:r>
                        <a:rPr lang="es-ES" sz="1200" b="0" i="0" u="none" strike="noStrike" noProof="0" dirty="0">
                          <a:solidFill>
                            <a:schemeClr val="tx1"/>
                          </a:solidFill>
                          <a:latin typeface="Bahnschrift"/>
                        </a:rPr>
                        <a:t> and tracking </a:t>
                      </a:r>
                      <a:r>
                        <a:rPr lang="es-ES" sz="1200" b="0" i="0" u="none" strike="noStrike" noProof="0" dirty="0" err="1">
                          <a:solidFill>
                            <a:schemeClr val="tx1"/>
                          </a:solidFill>
                          <a:latin typeface="Bahnschrift"/>
                        </a:rPr>
                        <a:t>of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financials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which</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would</a:t>
                      </a:r>
                      <a:r>
                        <a:rPr lang="es-ES" sz="1200" b="0" i="0" u="none" strike="noStrike" noProof="0" dirty="0">
                          <a:solidFill>
                            <a:schemeClr val="tx1"/>
                          </a:solidFill>
                          <a:latin typeface="Bahnschrift"/>
                        </a:rPr>
                        <a:t> lead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higher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savings</a:t>
                      </a:r>
                      <a:r>
                        <a:rPr lang="es-ES" sz="1200" b="0" i="0" u="none" strike="noStrike" noProof="0" dirty="0">
                          <a:solidFill>
                            <a:schemeClr val="tx1"/>
                          </a:solidFill>
                          <a:latin typeface="Bahnschrift"/>
                        </a:rPr>
                        <a:t> in </a:t>
                      </a:r>
                      <a:r>
                        <a:rPr lang="es-ES" sz="1200" b="0" i="0" u="none" strike="noStrike" noProof="0" dirty="0" err="1">
                          <a:solidFill>
                            <a:schemeClr val="tx1"/>
                          </a:solidFill>
                          <a:latin typeface="Bahnschrift"/>
                        </a:rPr>
                        <a:t>months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not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years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Kunthara</a:t>
                      </a:r>
                      <a:r>
                        <a:rPr lang="es-ES" sz="1200" b="0" i="0" u="none" strike="noStrike" noProof="0" dirty="0">
                          <a:solidFill>
                            <a:schemeClr val="tx1"/>
                          </a:solidFill>
                          <a:latin typeface="Bahnschrift"/>
                        </a:rPr>
                        <a:t> 2021)</a:t>
                      </a:r>
                    </a:p>
                  </a:txBody>
                  <a:tcPr>
                    <a:solidFill>
                      <a:srgbClr val="31BCA5"/>
                    </a:solidFill>
                  </a:tcPr>
                </a:tc>
                <a:extLst>
                  <a:ext uri="{0D108BD9-81ED-4DB2-BD59-A6C34878D82A}">
                    <a16:rowId xmlns:a16="http://schemas.microsoft.com/office/drawing/2014/main" val="2039810143"/>
                  </a:ext>
                </a:extLst>
              </a:tr>
              <a:tr h="839985">
                <a:tc>
                  <a:txBody>
                    <a:bodyPr/>
                    <a:lstStyle/>
                    <a:p>
                      <a:pPr marL="171450" lvl="0" indent="-171450" algn="l">
                        <a:buFont typeface="Arial"/>
                        <a:buChar char="•"/>
                      </a:pPr>
                      <a:r>
                        <a:rPr lang="en-US" sz="1300" b="0" i="0" u="none" strike="noStrike" noProof="0" dirty="0">
                          <a:solidFill>
                            <a:schemeClr val="tx1"/>
                          </a:solidFill>
                          <a:latin typeface="Bahnschrift"/>
                        </a:rPr>
                        <a:t>Avoid </a:t>
                      </a:r>
                      <a:r>
                        <a:rPr lang="en-US" sz="1300" b="0" i="0" u="none" strike="noStrike" noProof="0" dirty="0" err="1">
                          <a:solidFill>
                            <a:schemeClr val="tx1"/>
                          </a:solidFill>
                          <a:latin typeface="Bahnschrift"/>
                        </a:rPr>
                        <a:t>blitzcaling</a:t>
                      </a:r>
                      <a:r>
                        <a:rPr lang="en-US" sz="1300" b="0" i="0" u="none" strike="noStrike" noProof="0" dirty="0">
                          <a:solidFill>
                            <a:schemeClr val="tx1"/>
                          </a:solidFill>
                          <a:latin typeface="Bahnschrift"/>
                        </a:rPr>
                        <a:t> before path to profitability is proven. </a:t>
                      </a:r>
                    </a:p>
                  </a:txBody>
                  <a:tcPr>
                    <a:solidFill>
                      <a:srgbClr val="31BCA5"/>
                    </a:solidFill>
                  </a:tcPr>
                </a:tc>
                <a:tc>
                  <a:txBody>
                    <a:bodyPr/>
                    <a:lstStyle/>
                    <a:p>
                      <a:pPr marL="0" lvl="0" indent="0" algn="l">
                        <a:lnSpc>
                          <a:spcPct val="100000"/>
                        </a:lnSpc>
                        <a:spcBef>
                          <a:spcPts val="0"/>
                        </a:spcBef>
                        <a:spcAft>
                          <a:spcPts val="0"/>
                        </a:spcAft>
                        <a:buFont typeface="Arial" panose="020B0604020202020204" pitchFamily="34" charset="0"/>
                        <a:buNone/>
                      </a:pPr>
                      <a:r>
                        <a:rPr lang="es-ES" sz="1200" b="0" i="0" u="none" strike="noStrike" noProof="0" dirty="0" err="1">
                          <a:solidFill>
                            <a:schemeClr val="tx1"/>
                          </a:solidFill>
                          <a:latin typeface="Bahnschrift"/>
                        </a:rPr>
                        <a:t>Unlike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many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tech</a:t>
                      </a:r>
                      <a:r>
                        <a:rPr lang="es-ES" sz="1200" b="0" i="0" u="none" strike="noStrike" noProof="0" dirty="0">
                          <a:solidFill>
                            <a:schemeClr val="tx1"/>
                          </a:solidFill>
                          <a:latin typeface="Bahnschrift"/>
                        </a:rPr>
                        <a:t> startups </a:t>
                      </a:r>
                      <a:r>
                        <a:rPr lang="es-ES" sz="1200" b="0" i="0" u="none" strike="noStrike" noProof="0" dirty="0" err="1">
                          <a:solidFill>
                            <a:schemeClr val="tx1"/>
                          </a:solidFill>
                          <a:latin typeface="Bahnschrift"/>
                        </a:rPr>
                        <a:t>like</a:t>
                      </a:r>
                      <a:r>
                        <a:rPr lang="es-ES" sz="1200" b="0" i="0" u="none" strike="noStrike" noProof="0" dirty="0">
                          <a:solidFill>
                            <a:schemeClr val="tx1"/>
                          </a:solidFill>
                          <a:latin typeface="Bahnschrift"/>
                        </a:rPr>
                        <a:t> Uber </a:t>
                      </a:r>
                      <a:r>
                        <a:rPr lang="es-ES" sz="1200" b="0" i="0" u="none" strike="noStrike" noProof="0" dirty="0" err="1">
                          <a:solidFill>
                            <a:schemeClr val="tx1"/>
                          </a:solidFill>
                          <a:latin typeface="Bahnschrift"/>
                        </a:rPr>
                        <a:t>that</a:t>
                      </a:r>
                      <a:r>
                        <a:rPr lang="es-ES" sz="1200" b="0" i="0" u="none" strike="noStrike" noProof="0" dirty="0">
                          <a:solidFill>
                            <a:schemeClr val="tx1"/>
                          </a:solidFill>
                          <a:latin typeface="Bahnschrift"/>
                        </a:rPr>
                        <a:t> are </a:t>
                      </a:r>
                      <a:r>
                        <a:rPr lang="es-ES" sz="1200" b="0" i="0" u="none" strike="noStrike" noProof="0" dirty="0" err="1">
                          <a:solidFill>
                            <a:schemeClr val="tx1"/>
                          </a:solidFill>
                          <a:latin typeface="Bahnschrift"/>
                        </a:rPr>
                        <a:t>asset</a:t>
                      </a:r>
                      <a:r>
                        <a:rPr lang="es-ES" sz="1200" b="0" i="0" u="none" strike="noStrike" noProof="0" dirty="0">
                          <a:solidFill>
                            <a:schemeClr val="tx1"/>
                          </a:solidFill>
                          <a:latin typeface="Bahnschrift"/>
                        </a:rPr>
                        <a:t>-light in </a:t>
                      </a:r>
                      <a:r>
                        <a:rPr lang="es-ES" sz="1200" b="0" i="0" u="none" strike="noStrike" noProof="0" dirty="0" err="1">
                          <a:solidFill>
                            <a:schemeClr val="tx1"/>
                          </a:solidFill>
                          <a:latin typeface="Bahnschrift"/>
                        </a:rPr>
                        <a:t>their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operations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Katerra</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must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carry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inventory</a:t>
                      </a:r>
                      <a:r>
                        <a:rPr lang="es-ES" sz="1200" b="0" i="0" u="none" strike="noStrike" noProof="0" dirty="0">
                          <a:solidFill>
                            <a:schemeClr val="tx1"/>
                          </a:solidFill>
                          <a:latin typeface="Bahnschrift"/>
                        </a:rPr>
                        <a:t> and </a:t>
                      </a:r>
                      <a:r>
                        <a:rPr lang="es-ES" sz="1200" b="0" i="0" u="none" strike="noStrike" noProof="0" dirty="0" err="1">
                          <a:solidFill>
                            <a:schemeClr val="tx1"/>
                          </a:solidFill>
                          <a:latin typeface="Bahnschrift"/>
                        </a:rPr>
                        <a:t>other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fixed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costs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that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increase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risk</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failure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for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company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should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there</a:t>
                      </a:r>
                      <a:r>
                        <a:rPr lang="es-ES" sz="1200" b="0" i="0" u="none" strike="noStrike" noProof="0" dirty="0">
                          <a:solidFill>
                            <a:schemeClr val="tx1"/>
                          </a:solidFill>
                          <a:latin typeface="Bahnschrift"/>
                        </a:rPr>
                        <a:t> be a </a:t>
                      </a:r>
                      <a:r>
                        <a:rPr lang="es-ES" sz="1200" b="0" i="0" u="none" strike="noStrike" noProof="0" dirty="0" err="1">
                          <a:solidFill>
                            <a:schemeClr val="tx1"/>
                          </a:solidFill>
                          <a:latin typeface="Bahnschrift"/>
                        </a:rPr>
                        <a:t>major</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disruption</a:t>
                      </a:r>
                      <a:r>
                        <a:rPr lang="es-ES" sz="1200" b="0" i="0" u="none" strike="noStrike" noProof="0" dirty="0">
                          <a:solidFill>
                            <a:schemeClr val="tx1"/>
                          </a:solidFill>
                          <a:latin typeface="Bahnschrift"/>
                        </a:rPr>
                        <a:t> in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market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Therefore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Katerra</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should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avoid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expanding</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operations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many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different</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areas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until</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business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model</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proves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be </a:t>
                      </a:r>
                      <a:r>
                        <a:rPr lang="es-ES" sz="1200" b="0" i="0" u="none" strike="noStrike" noProof="0" dirty="0" err="1">
                          <a:solidFill>
                            <a:schemeClr val="tx1"/>
                          </a:solidFill>
                          <a:latin typeface="Bahnschrift"/>
                        </a:rPr>
                        <a:t>sustainable</a:t>
                      </a:r>
                      <a:r>
                        <a:rPr lang="es-ES" sz="1200" b="0" i="0" u="none" strike="noStrike" noProof="0" dirty="0">
                          <a:solidFill>
                            <a:schemeClr val="tx1"/>
                          </a:solidFill>
                          <a:latin typeface="Bahnschrift"/>
                        </a:rPr>
                        <a:t>. In short,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company</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should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give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itself</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enough</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leverage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to</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extend</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its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runway</a:t>
                      </a:r>
                      <a:r>
                        <a:rPr lang="es-ES" sz="1200" b="0" i="0" u="none" strike="noStrike" noProof="0" dirty="0">
                          <a:solidFill>
                            <a:schemeClr val="tx1"/>
                          </a:solidFill>
                          <a:latin typeface="Bahnschrift"/>
                        </a:rPr>
                        <a:t> as </a:t>
                      </a:r>
                      <a:r>
                        <a:rPr lang="es-ES" sz="1200" b="0" i="0" u="none" strike="noStrike" noProof="0" dirty="0" err="1">
                          <a:solidFill>
                            <a:schemeClr val="tx1"/>
                          </a:solidFill>
                          <a:latin typeface="Bahnschrift"/>
                        </a:rPr>
                        <a:t>much</a:t>
                      </a:r>
                      <a:r>
                        <a:rPr lang="es-ES" sz="1200" b="0" i="0" u="none" strike="noStrike" noProof="0" dirty="0">
                          <a:solidFill>
                            <a:schemeClr val="tx1"/>
                          </a:solidFill>
                          <a:latin typeface="Bahnschrift"/>
                        </a:rPr>
                        <a:t> as posible </a:t>
                      </a:r>
                      <a:r>
                        <a:rPr lang="es-ES" sz="1200" b="0" i="0" u="none" strike="noStrike" noProof="0" dirty="0" err="1">
                          <a:solidFill>
                            <a:schemeClr val="tx1"/>
                          </a:solidFill>
                          <a:latin typeface="Bahnschrift"/>
                        </a:rPr>
                        <a:t>since</a:t>
                      </a:r>
                      <a:r>
                        <a:rPr lang="es-ES" sz="1200" b="0" i="0" u="none" strike="noStrike" noProof="0" dirty="0">
                          <a:solidFill>
                            <a:schemeClr val="tx1"/>
                          </a:solidFill>
                          <a:latin typeface="Bahnschrift"/>
                        </a:rPr>
                        <a:t> cash safety </a:t>
                      </a:r>
                      <a:r>
                        <a:rPr lang="es-ES" sz="1200" b="0" i="0" u="none" strike="noStrike" noProof="0" dirty="0" err="1">
                          <a:solidFill>
                            <a:schemeClr val="tx1"/>
                          </a:solidFill>
                          <a:latin typeface="Bahnschrift"/>
                        </a:rPr>
                        <a:t>is</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essential</a:t>
                      </a:r>
                      <a:r>
                        <a:rPr lang="es-ES" sz="1200" b="0" i="0" u="none" strike="noStrike" noProof="0" dirty="0">
                          <a:solidFill>
                            <a:schemeClr val="tx1"/>
                          </a:solidFill>
                          <a:latin typeface="Bahnschrift"/>
                        </a:rPr>
                        <a:t> in </a:t>
                      </a:r>
                      <a:r>
                        <a:rPr lang="es-ES" sz="1200" b="0" i="0" u="none" strike="noStrike" noProof="0" dirty="0" err="1">
                          <a:solidFill>
                            <a:schemeClr val="tx1"/>
                          </a:solidFill>
                          <a:latin typeface="Bahnschrift"/>
                        </a:rPr>
                        <a:t>the</a:t>
                      </a:r>
                      <a:r>
                        <a:rPr lang="es-ES" sz="1200" b="0" i="0" u="none" strike="noStrike" noProof="0" dirty="0">
                          <a:solidFill>
                            <a:schemeClr val="tx1"/>
                          </a:solidFill>
                          <a:latin typeface="Bahnschrift"/>
                        </a:rPr>
                        <a:t> </a:t>
                      </a:r>
                      <a:r>
                        <a:rPr lang="es-ES" sz="1200" b="0" i="0" u="none" strike="noStrike" noProof="0" dirty="0" err="1">
                          <a:solidFill>
                            <a:schemeClr val="tx1"/>
                          </a:solidFill>
                          <a:latin typeface="Bahnschrift"/>
                        </a:rPr>
                        <a:t>construction</a:t>
                      </a:r>
                      <a:r>
                        <a:rPr lang="es-ES" sz="1200" b="0" i="0" u="none" strike="noStrike" noProof="0" dirty="0">
                          <a:solidFill>
                            <a:schemeClr val="tx1"/>
                          </a:solidFill>
                          <a:latin typeface="Bahnschrift"/>
                        </a:rPr>
                        <a:t> sector and </a:t>
                      </a:r>
                      <a:r>
                        <a:rPr lang="es-ES" sz="1200" b="0" i="0" u="none" strike="noStrike" noProof="0" dirty="0" err="1">
                          <a:solidFill>
                            <a:schemeClr val="tx1"/>
                          </a:solidFill>
                          <a:latin typeface="Bahnschrift"/>
                        </a:rPr>
                        <a:t>Katerra</a:t>
                      </a:r>
                      <a:r>
                        <a:rPr lang="es-ES" sz="1200" b="0" i="0" u="none" strike="noStrike" noProof="0" dirty="0">
                          <a:solidFill>
                            <a:schemeClr val="tx1"/>
                          </a:solidFill>
                          <a:latin typeface="Bahnschrift"/>
                        </a:rPr>
                        <a:t> has </a:t>
                      </a:r>
                      <a:r>
                        <a:rPr lang="es-ES" sz="1200" b="0" i="0" u="none" strike="noStrike" noProof="0" dirty="0" err="1">
                          <a:solidFill>
                            <a:schemeClr val="tx1"/>
                          </a:solidFill>
                          <a:latin typeface="Bahnschrift"/>
                        </a:rPr>
                        <a:t>high</a:t>
                      </a:r>
                      <a:r>
                        <a:rPr lang="es-ES" sz="1200" b="0" i="0" u="none" strike="noStrike" noProof="0" dirty="0">
                          <a:solidFill>
                            <a:schemeClr val="tx1"/>
                          </a:solidFill>
                          <a:latin typeface="Bahnschrift"/>
                        </a:rPr>
                        <a:t> R&amp;D </a:t>
                      </a:r>
                      <a:r>
                        <a:rPr lang="es-ES" sz="1200" b="0" i="0" u="none" strike="noStrike" noProof="0" dirty="0" err="1">
                          <a:solidFill>
                            <a:schemeClr val="tx1"/>
                          </a:solidFill>
                          <a:latin typeface="Bahnschrift"/>
                        </a:rPr>
                        <a:t>costs</a:t>
                      </a:r>
                      <a:r>
                        <a:rPr lang="es-ES" sz="1200" b="0" i="0" u="none" strike="noStrike" noProof="0" dirty="0">
                          <a:solidFill>
                            <a:schemeClr val="tx1"/>
                          </a:solidFill>
                          <a:latin typeface="Bahnschrift"/>
                        </a:rPr>
                        <a:t>. </a:t>
                      </a:r>
                    </a:p>
                  </a:txBody>
                  <a:tcPr>
                    <a:solidFill>
                      <a:srgbClr val="31BCA5"/>
                    </a:solidFill>
                  </a:tcPr>
                </a:tc>
                <a:extLst>
                  <a:ext uri="{0D108BD9-81ED-4DB2-BD59-A6C34878D82A}">
                    <a16:rowId xmlns:a16="http://schemas.microsoft.com/office/drawing/2014/main" val="2639699638"/>
                  </a:ext>
                </a:extLst>
              </a:tr>
            </a:tbl>
          </a:graphicData>
        </a:graphic>
      </p:graphicFrame>
      <p:sp>
        <p:nvSpPr>
          <p:cNvPr id="8" name="TextBox 7">
            <a:extLst>
              <a:ext uri="{FF2B5EF4-FFF2-40B4-BE49-F238E27FC236}">
                <a16:creationId xmlns:a16="http://schemas.microsoft.com/office/drawing/2014/main" id="{831B2F75-EBBA-F390-8E01-ED99F5213F9B}"/>
              </a:ext>
            </a:extLst>
          </p:cNvPr>
          <p:cNvSpPr txBox="1"/>
          <p:nvPr/>
        </p:nvSpPr>
        <p:spPr>
          <a:xfrm>
            <a:off x="369404" y="932216"/>
            <a:ext cx="11448222" cy="1015663"/>
          </a:xfrm>
          <a:prstGeom prst="rect">
            <a:avLst/>
          </a:prstGeom>
          <a:noFill/>
        </p:spPr>
        <p:txBody>
          <a:bodyPr wrap="square" rtlCol="0">
            <a:spAutoFit/>
          </a:bodyPr>
          <a:lstStyle/>
          <a:p>
            <a:r>
              <a:rPr lang="en-US" sz="1200" dirty="0">
                <a:latin typeface="Bahnschrift" panose="020B0502040204020203" pitchFamily="34" charset="0"/>
              </a:rPr>
              <a:t>Having looked at Katerra’s different strategies to create value, it is clear that each objective could be enough of a challenge to found a separate startup. Moreover, it would require massive amounts of cash to survive the J-curve period and deal with any potential disruptions or setbacks during its development stage. Although the idea started with the goal of building cheaper, faster and better, it eventually became a massive endeavor to not only transform how construction projects work, but also its hiring process, ERP systems and the energy efficiency of its buildings. As a result, to mitigate the risks of failure, Katerra should consider the following recommendations: </a:t>
            </a:r>
          </a:p>
        </p:txBody>
      </p:sp>
    </p:spTree>
    <p:extLst>
      <p:ext uri="{BB962C8B-B14F-4D97-AF65-F5344CB8AC3E}">
        <p14:creationId xmlns:p14="http://schemas.microsoft.com/office/powerpoint/2010/main" val="412735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884ED1-DBF8-C9D3-FA8A-93A3F770F2DC}"/>
              </a:ext>
            </a:extLst>
          </p:cNvPr>
          <p:cNvSpPr txBox="1"/>
          <p:nvPr/>
        </p:nvSpPr>
        <p:spPr>
          <a:xfrm>
            <a:off x="1649894" y="532248"/>
            <a:ext cx="9621079"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Bahnschrift" panose="020B0502040204020203" pitchFamily="34" charset="0"/>
              </a:rPr>
              <a:t>Michael asserts that other general contractors cannot compete. Do you agree or disagree? Why? Are there any barriers to entry here? If so, what?</a:t>
            </a:r>
          </a:p>
        </p:txBody>
      </p:sp>
      <p:sp>
        <p:nvSpPr>
          <p:cNvPr id="7" name="TextBox 6">
            <a:extLst>
              <a:ext uri="{FF2B5EF4-FFF2-40B4-BE49-F238E27FC236}">
                <a16:creationId xmlns:a16="http://schemas.microsoft.com/office/drawing/2014/main" id="{204F75B0-584C-E59C-1B17-359A0FC0845F}"/>
              </a:ext>
            </a:extLst>
          </p:cNvPr>
          <p:cNvSpPr txBox="1"/>
          <p:nvPr/>
        </p:nvSpPr>
        <p:spPr>
          <a:xfrm>
            <a:off x="435725" y="1062973"/>
            <a:ext cx="10581859" cy="21236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200" dirty="0">
                <a:latin typeface="Bahnschrift" panose="020B0502040204020203" pitchFamily="34" charset="0"/>
              </a:rPr>
              <a:t>I agree to a certain extent. Looking at the data provided in the case study showing the top 30 global contractors, it becomes obvious that Chinese companies hold a significant control of the market. Similar to the solar panel industry, this makes it extremely difficult for Western companies like Katerra to compete because they don’t have access to the same labor costs and government support that the CCP offers to these companies. Furthermore, with the current multi-polarization of the world, Chinese firms have been able to forge strong partnerships across emerging economies, in particular, in the African continent. Therefore, to become a global contractor, there are significant barriers of entry that must be meet.</a:t>
            </a: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dirty="0">
                <a:latin typeface="Bahnschrift" panose="020B0502040204020203" pitchFamily="34" charset="0"/>
              </a:rPr>
              <a:t>However, that does not mean that contractors cannot compete. There are still plenty of opportunities for contractors on a smaller scale to be disruptive and offer competitive offers in local or niche markets. In particular, with the revolution of energy saving batteries, new developers are integrating these technologies in their designs.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Bahnschrift" panose="020B0502040204020203" pitchFamily="34" charset="0"/>
            </a:endParaRPr>
          </a:p>
        </p:txBody>
      </p:sp>
      <p:grpSp>
        <p:nvGrpSpPr>
          <p:cNvPr id="18" name="Group 17">
            <a:extLst>
              <a:ext uri="{FF2B5EF4-FFF2-40B4-BE49-F238E27FC236}">
                <a16:creationId xmlns:a16="http://schemas.microsoft.com/office/drawing/2014/main" id="{2687BBE2-891D-32E9-1D30-AC747000F62E}"/>
              </a:ext>
            </a:extLst>
          </p:cNvPr>
          <p:cNvGrpSpPr/>
          <p:nvPr/>
        </p:nvGrpSpPr>
        <p:grpSpPr>
          <a:xfrm>
            <a:off x="457674" y="3178697"/>
            <a:ext cx="10581859" cy="3296955"/>
            <a:chOff x="579781" y="2487620"/>
            <a:chExt cx="10581859" cy="3296955"/>
          </a:xfrm>
        </p:grpSpPr>
        <p:sp>
          <p:nvSpPr>
            <p:cNvPr id="8" name="Rectangle 7">
              <a:extLst>
                <a:ext uri="{FF2B5EF4-FFF2-40B4-BE49-F238E27FC236}">
                  <a16:creationId xmlns:a16="http://schemas.microsoft.com/office/drawing/2014/main" id="{D498785C-8517-CBEA-56CD-9813DD5A69DA}"/>
                </a:ext>
              </a:extLst>
            </p:cNvPr>
            <p:cNvSpPr/>
            <p:nvPr/>
          </p:nvSpPr>
          <p:spPr>
            <a:xfrm>
              <a:off x="600486" y="2511302"/>
              <a:ext cx="1933992"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Capital intensity</a:t>
              </a:r>
            </a:p>
          </p:txBody>
        </p:sp>
        <p:sp>
          <p:nvSpPr>
            <p:cNvPr id="9" name="Rectangle 8">
              <a:extLst>
                <a:ext uri="{FF2B5EF4-FFF2-40B4-BE49-F238E27FC236}">
                  <a16:creationId xmlns:a16="http://schemas.microsoft.com/office/drawing/2014/main" id="{86EA1357-9A2B-7818-5581-E1D0328B690F}"/>
                </a:ext>
              </a:extLst>
            </p:cNvPr>
            <p:cNvSpPr/>
            <p:nvPr/>
          </p:nvSpPr>
          <p:spPr>
            <a:xfrm>
              <a:off x="4658963" y="2487621"/>
              <a:ext cx="2096331"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Supply Chain logistics</a:t>
              </a:r>
            </a:p>
          </p:txBody>
        </p:sp>
        <p:sp>
          <p:nvSpPr>
            <p:cNvPr id="10" name="Rectangle 9">
              <a:extLst>
                <a:ext uri="{FF2B5EF4-FFF2-40B4-BE49-F238E27FC236}">
                  <a16:creationId xmlns:a16="http://schemas.microsoft.com/office/drawing/2014/main" id="{C01FB901-2E17-FA35-42F2-651FCE6A27FE}"/>
                </a:ext>
              </a:extLst>
            </p:cNvPr>
            <p:cNvSpPr/>
            <p:nvPr/>
          </p:nvSpPr>
          <p:spPr>
            <a:xfrm>
              <a:off x="2641320" y="2487622"/>
              <a:ext cx="1910801"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Geopolitical Barriers</a:t>
              </a:r>
            </a:p>
          </p:txBody>
        </p:sp>
        <p:sp>
          <p:nvSpPr>
            <p:cNvPr id="11" name="Rectangle 10">
              <a:extLst>
                <a:ext uri="{FF2B5EF4-FFF2-40B4-BE49-F238E27FC236}">
                  <a16:creationId xmlns:a16="http://schemas.microsoft.com/office/drawing/2014/main" id="{B2CE5FD3-E86F-3053-A402-809DFA5CC58B}"/>
                </a:ext>
              </a:extLst>
            </p:cNvPr>
            <p:cNvSpPr/>
            <p:nvPr/>
          </p:nvSpPr>
          <p:spPr>
            <a:xfrm>
              <a:off x="6862136" y="2487620"/>
              <a:ext cx="2096331"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Cyclical nature of the business</a:t>
              </a:r>
            </a:p>
          </p:txBody>
        </p:sp>
        <p:sp>
          <p:nvSpPr>
            <p:cNvPr id="12" name="Rectangle 11">
              <a:extLst>
                <a:ext uri="{FF2B5EF4-FFF2-40B4-BE49-F238E27FC236}">
                  <a16:creationId xmlns:a16="http://schemas.microsoft.com/office/drawing/2014/main" id="{8FC75EB0-FB94-5D68-4715-135412E8B67D}"/>
                </a:ext>
              </a:extLst>
            </p:cNvPr>
            <p:cNvSpPr/>
            <p:nvPr/>
          </p:nvSpPr>
          <p:spPr>
            <a:xfrm>
              <a:off x="579781" y="3298126"/>
              <a:ext cx="1954697" cy="248644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The main barrier to become a global contractor is the capital intensity nature of the business.</a:t>
              </a:r>
            </a:p>
            <a:p>
              <a:r>
                <a:rPr lang="en-US" sz="1200" dirty="0">
                  <a:latin typeface="Bahnschrift" panose="020B0502040204020203" pitchFamily="34" charset="0"/>
                </a:rPr>
                <a:t>High fixed costs from equipment, inventory require access to high capital financing. </a:t>
              </a:r>
            </a:p>
          </p:txBody>
        </p:sp>
        <p:sp>
          <p:nvSpPr>
            <p:cNvPr id="13" name="Rectangle 12">
              <a:extLst>
                <a:ext uri="{FF2B5EF4-FFF2-40B4-BE49-F238E27FC236}">
                  <a16:creationId xmlns:a16="http://schemas.microsoft.com/office/drawing/2014/main" id="{5A1A9B45-6F86-2F9A-6CED-86CB1E2F1BD9}"/>
                </a:ext>
              </a:extLst>
            </p:cNvPr>
            <p:cNvSpPr/>
            <p:nvPr/>
          </p:nvSpPr>
          <p:spPr>
            <a:xfrm>
              <a:off x="2641320" y="3298127"/>
              <a:ext cx="1954697" cy="248644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Meeting the safety and environment regulations of different regions requires companies to incur in diligence, training, and equipment costs. Also, the political risk for certain countries can lead to higher interest rates and insurance fees.</a:t>
              </a:r>
            </a:p>
          </p:txBody>
        </p:sp>
        <p:sp>
          <p:nvSpPr>
            <p:cNvPr id="14" name="Rectangle 13">
              <a:extLst>
                <a:ext uri="{FF2B5EF4-FFF2-40B4-BE49-F238E27FC236}">
                  <a16:creationId xmlns:a16="http://schemas.microsoft.com/office/drawing/2014/main" id="{FD0C779B-36A7-02E1-C17D-95F114275180}"/>
                </a:ext>
              </a:extLst>
            </p:cNvPr>
            <p:cNvSpPr/>
            <p:nvPr/>
          </p:nvSpPr>
          <p:spPr>
            <a:xfrm>
              <a:off x="4702859" y="3298126"/>
              <a:ext cx="2052435" cy="248644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Being able to meet the supply resources of a project in a timely manner require the company to have a sophisticated ERP system. Also, the price of raw materials can wildly fluctuate in a short-period of time, which results in  quotes for projects being inaccurate. This requires the company to have significant cash reserves.</a:t>
              </a:r>
            </a:p>
          </p:txBody>
        </p:sp>
        <p:sp>
          <p:nvSpPr>
            <p:cNvPr id="15" name="Rectangle 14">
              <a:extLst>
                <a:ext uri="{FF2B5EF4-FFF2-40B4-BE49-F238E27FC236}">
                  <a16:creationId xmlns:a16="http://schemas.microsoft.com/office/drawing/2014/main" id="{6D4FFABF-260E-C5D7-B2D6-23A689D6E558}"/>
                </a:ext>
              </a:extLst>
            </p:cNvPr>
            <p:cNvSpPr/>
            <p:nvPr/>
          </p:nvSpPr>
          <p:spPr>
            <a:xfrm>
              <a:off x="6901891" y="3298126"/>
              <a:ext cx="2052435" cy="248644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During recessions, market disruptions or periods of high interest rates, the construction sector suffers considerably and demand for new projects slows down. Thus, many contractors are not able to find investors to continue financing their activities, which is what eventually happened to Katerra. </a:t>
              </a:r>
            </a:p>
          </p:txBody>
        </p:sp>
        <p:sp>
          <p:nvSpPr>
            <p:cNvPr id="16" name="Rectangle 15">
              <a:extLst>
                <a:ext uri="{FF2B5EF4-FFF2-40B4-BE49-F238E27FC236}">
                  <a16:creationId xmlns:a16="http://schemas.microsoft.com/office/drawing/2014/main" id="{BB07E646-B686-F553-A68C-B8B0496BA4CD}"/>
                </a:ext>
              </a:extLst>
            </p:cNvPr>
            <p:cNvSpPr/>
            <p:nvPr/>
          </p:nvSpPr>
          <p:spPr>
            <a:xfrm>
              <a:off x="9065309" y="2487620"/>
              <a:ext cx="2096331"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Unions and Labor costs</a:t>
              </a:r>
            </a:p>
          </p:txBody>
        </p:sp>
        <p:sp>
          <p:nvSpPr>
            <p:cNvPr id="17" name="Rectangle 16">
              <a:extLst>
                <a:ext uri="{FF2B5EF4-FFF2-40B4-BE49-F238E27FC236}">
                  <a16:creationId xmlns:a16="http://schemas.microsoft.com/office/drawing/2014/main" id="{2EF8E6EC-8364-D7E9-885D-68952E3520C9}"/>
                </a:ext>
              </a:extLst>
            </p:cNvPr>
            <p:cNvSpPr/>
            <p:nvPr/>
          </p:nvSpPr>
          <p:spPr>
            <a:xfrm>
              <a:off x="9087256" y="3298126"/>
              <a:ext cx="2052435" cy="2486448"/>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Bahnschrift" panose="020B0502040204020203" pitchFamily="34" charset="0"/>
                </a:rPr>
                <a:t>In certain markets like in the US, the trades and construction labor pool is highly unionized. As a result, contractors do not have ample flexibility to negotiate lower wages or demand employees to work overtime if projects become delayed. This generally results in costs overruns . </a:t>
              </a:r>
            </a:p>
          </p:txBody>
        </p:sp>
      </p:grpSp>
      <p:sp>
        <p:nvSpPr>
          <p:cNvPr id="19" name="TextBox 18">
            <a:extLst>
              <a:ext uri="{FF2B5EF4-FFF2-40B4-BE49-F238E27FC236}">
                <a16:creationId xmlns:a16="http://schemas.microsoft.com/office/drawing/2014/main" id="{8B7E3B3F-BB37-E49F-FD65-40D25FE0FDA0}"/>
              </a:ext>
            </a:extLst>
          </p:cNvPr>
          <p:cNvSpPr txBox="1"/>
          <p:nvPr/>
        </p:nvSpPr>
        <p:spPr>
          <a:xfrm>
            <a:off x="424245" y="2779295"/>
            <a:ext cx="6816290" cy="338554"/>
          </a:xfrm>
          <a:prstGeom prst="rect">
            <a:avLst/>
          </a:prstGeom>
          <a:noFill/>
        </p:spPr>
        <p:txBody>
          <a:bodyPr wrap="none" rtlCol="0">
            <a:spAutoFit/>
          </a:bodyPr>
          <a:lstStyle/>
          <a:p>
            <a:r>
              <a:rPr lang="en-US" sz="1600" dirty="0">
                <a:latin typeface="Bahnschrift" panose="020B0502040204020203" pitchFamily="34" charset="0"/>
              </a:rPr>
              <a:t>Barriers to overcome in the construction industry as a global contractor</a:t>
            </a:r>
          </a:p>
        </p:txBody>
      </p:sp>
    </p:spTree>
    <p:extLst>
      <p:ext uri="{BB962C8B-B14F-4D97-AF65-F5344CB8AC3E}">
        <p14:creationId xmlns:p14="http://schemas.microsoft.com/office/powerpoint/2010/main" val="81430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884ED1-DBF8-C9D3-FA8A-93A3F770F2DC}"/>
              </a:ext>
            </a:extLst>
          </p:cNvPr>
          <p:cNvSpPr txBox="1"/>
          <p:nvPr/>
        </p:nvSpPr>
        <p:spPr>
          <a:xfrm>
            <a:off x="1649894" y="532248"/>
            <a:ext cx="9621079"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Bahnschrift" panose="020B0502040204020203" pitchFamily="34" charset="0"/>
              </a:rPr>
              <a:t>Why were general contractors and subcontractors not motivated by Katerra’s initial value proposition of providing lower-priced construction materials and supplies?</a:t>
            </a:r>
          </a:p>
        </p:txBody>
      </p:sp>
      <p:sp>
        <p:nvSpPr>
          <p:cNvPr id="3" name="TextBox 2">
            <a:extLst>
              <a:ext uri="{FF2B5EF4-FFF2-40B4-BE49-F238E27FC236}">
                <a16:creationId xmlns:a16="http://schemas.microsoft.com/office/drawing/2014/main" id="{68DDD595-633C-0BAE-B84B-351395C46A47}"/>
              </a:ext>
            </a:extLst>
          </p:cNvPr>
          <p:cNvSpPr txBox="1"/>
          <p:nvPr/>
        </p:nvSpPr>
        <p:spPr>
          <a:xfrm>
            <a:off x="636104" y="1086829"/>
            <a:ext cx="9608721" cy="276999"/>
          </a:xfrm>
          <a:prstGeom prst="rect">
            <a:avLst/>
          </a:prstGeom>
          <a:noFill/>
        </p:spPr>
        <p:txBody>
          <a:bodyPr wrap="none" rtlCol="0">
            <a:spAutoFit/>
          </a:bodyPr>
          <a:lstStyle/>
          <a:p>
            <a:r>
              <a:rPr lang="en-US" sz="1200" dirty="0">
                <a:latin typeface="Bahnschrift" panose="020B0502040204020203" pitchFamily="34" charset="0"/>
              </a:rPr>
              <a:t>There are several factors that hindered Katerra’s ability to provide low-priced construction materials to contractors and subcontractors.</a:t>
            </a:r>
          </a:p>
        </p:txBody>
      </p:sp>
      <p:grpSp>
        <p:nvGrpSpPr>
          <p:cNvPr id="8" name="Group 7">
            <a:extLst>
              <a:ext uri="{FF2B5EF4-FFF2-40B4-BE49-F238E27FC236}">
                <a16:creationId xmlns:a16="http://schemas.microsoft.com/office/drawing/2014/main" id="{9CA81423-64FF-ABF0-24D8-B94D6F4DA369}"/>
              </a:ext>
            </a:extLst>
          </p:cNvPr>
          <p:cNvGrpSpPr/>
          <p:nvPr/>
        </p:nvGrpSpPr>
        <p:grpSpPr>
          <a:xfrm>
            <a:off x="585727" y="1597347"/>
            <a:ext cx="10116716" cy="2833403"/>
            <a:chOff x="301601" y="3927852"/>
            <a:chExt cx="9759382" cy="2833403"/>
          </a:xfrm>
        </p:grpSpPr>
        <p:grpSp>
          <p:nvGrpSpPr>
            <p:cNvPr id="9" name="Group 8">
              <a:extLst>
                <a:ext uri="{FF2B5EF4-FFF2-40B4-BE49-F238E27FC236}">
                  <a16:creationId xmlns:a16="http://schemas.microsoft.com/office/drawing/2014/main" id="{731FAA4E-D636-D0A7-92CB-F3A263D20E15}"/>
                </a:ext>
              </a:extLst>
            </p:cNvPr>
            <p:cNvGrpSpPr/>
            <p:nvPr/>
          </p:nvGrpSpPr>
          <p:grpSpPr>
            <a:xfrm>
              <a:off x="301601" y="4621781"/>
              <a:ext cx="9759382" cy="2139474"/>
              <a:chOff x="2142669" y="4567658"/>
              <a:chExt cx="9658222" cy="2219496"/>
            </a:xfrm>
          </p:grpSpPr>
          <p:sp>
            <p:nvSpPr>
              <p:cNvPr id="14" name="Rectangle: Diagonal Corners Rounded 13">
                <a:extLst>
                  <a:ext uri="{FF2B5EF4-FFF2-40B4-BE49-F238E27FC236}">
                    <a16:creationId xmlns:a16="http://schemas.microsoft.com/office/drawing/2014/main" id="{8D7A60E4-FA0F-80F8-0523-9AC26CADAA8D}"/>
                  </a:ext>
                </a:extLst>
              </p:cNvPr>
              <p:cNvSpPr/>
              <p:nvPr/>
            </p:nvSpPr>
            <p:spPr>
              <a:xfrm rot="5400000">
                <a:off x="2194442" y="4522561"/>
                <a:ext cx="2180601" cy="2284147"/>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In the construction sector having a familiar, reliable and trustworthy partner is often more important than getting cheaper products from a newcomer enterprise. Katerra cannot expect to break long-established partnerships without having a proven record of success as contractors are risk averse.</a:t>
                </a:r>
              </a:p>
            </p:txBody>
          </p:sp>
          <p:sp>
            <p:nvSpPr>
              <p:cNvPr id="15" name="Rectangle: Diagonal Corners Rounded 14">
                <a:extLst>
                  <a:ext uri="{FF2B5EF4-FFF2-40B4-BE49-F238E27FC236}">
                    <a16:creationId xmlns:a16="http://schemas.microsoft.com/office/drawing/2014/main" id="{01FE2BB0-5B86-5C89-D6D1-94EEE83F1B1D}"/>
                  </a:ext>
                </a:extLst>
              </p:cNvPr>
              <p:cNvSpPr/>
              <p:nvPr/>
            </p:nvSpPr>
            <p:spPr>
              <a:xfrm rot="5400000">
                <a:off x="4647914" y="4511965"/>
                <a:ext cx="2172760" cy="2284146"/>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As mentioned before, different commercial and residential projects will require customized materials. This is not an environment conducive for prefabricated materials as contractors prefer flexibility and the ability to meet the customers demands even if it comes at a higher price.</a:t>
                </a:r>
              </a:p>
            </p:txBody>
          </p:sp>
          <p:sp>
            <p:nvSpPr>
              <p:cNvPr id="16" name="Rectangle: Diagonal Corners Rounded 15">
                <a:extLst>
                  <a:ext uri="{FF2B5EF4-FFF2-40B4-BE49-F238E27FC236}">
                    <a16:creationId xmlns:a16="http://schemas.microsoft.com/office/drawing/2014/main" id="{733208F5-FFAB-7F3F-9960-6378BEA64B51}"/>
                  </a:ext>
                </a:extLst>
              </p:cNvPr>
              <p:cNvSpPr/>
              <p:nvPr/>
            </p:nvSpPr>
            <p:spPr>
              <a:xfrm rot="5400000">
                <a:off x="7113514" y="4517110"/>
                <a:ext cx="2166083" cy="2309568"/>
              </a:xfrm>
              <a:prstGeom prst="round2Diag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Contractors would have assessed that the financial risk of switching their supplier would be too high since Katerra did not have an established path to profitability. Thus, it was highly dependent on investor financing. Given the risk or startup failure, a savvy contractor would not risk losing a reliable partner for a risky startup.  </a:t>
                </a:r>
              </a:p>
            </p:txBody>
          </p:sp>
          <p:sp>
            <p:nvSpPr>
              <p:cNvPr id="17" name="Rectangle: Diagonal Corners Rounded 16">
                <a:extLst>
                  <a:ext uri="{FF2B5EF4-FFF2-40B4-BE49-F238E27FC236}">
                    <a16:creationId xmlns:a16="http://schemas.microsoft.com/office/drawing/2014/main" id="{0EF95279-ACEC-4B2A-6DDF-FB03B1028FE1}"/>
                  </a:ext>
                </a:extLst>
              </p:cNvPr>
              <p:cNvSpPr/>
              <p:nvPr/>
            </p:nvSpPr>
            <p:spPr>
              <a:xfrm rot="5400000">
                <a:off x="9572438" y="4558701"/>
                <a:ext cx="2172759" cy="2284147"/>
              </a:xfrm>
              <a:prstGeom prst="round2DiagRect">
                <a:avLst/>
              </a:prstGeom>
              <a:solidFill>
                <a:srgbClr val="31BCA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tx1"/>
                    </a:solidFill>
                    <a:latin typeface="Bahnschrift SemiLight SemiConde" panose="020B0502040204020203" pitchFamily="34" charset="0"/>
                  </a:rPr>
                  <a:t>Another possible factor could have been the contractors lack of understanding or fear of its disruptive business model. Like many tech startups, Katerra had to convince contractors that this new model was more efficient than the previous one and it was going to disrupt the market. </a:t>
                </a:r>
              </a:p>
            </p:txBody>
          </p:sp>
        </p:grpSp>
        <p:sp>
          <p:nvSpPr>
            <p:cNvPr id="10" name="TextBox 9">
              <a:extLst>
                <a:ext uri="{FF2B5EF4-FFF2-40B4-BE49-F238E27FC236}">
                  <a16:creationId xmlns:a16="http://schemas.microsoft.com/office/drawing/2014/main" id="{96C474C7-1DC5-CD33-AA45-AA6243200646}"/>
                </a:ext>
              </a:extLst>
            </p:cNvPr>
            <p:cNvSpPr txBox="1"/>
            <p:nvPr/>
          </p:nvSpPr>
          <p:spPr>
            <a:xfrm>
              <a:off x="701482" y="3927852"/>
              <a:ext cx="1803438" cy="492443"/>
            </a:xfrm>
            <a:prstGeom prst="rect">
              <a:avLst/>
            </a:prstGeom>
            <a:noFill/>
          </p:spPr>
          <p:txBody>
            <a:bodyPr wrap="square" rtlCol="0">
              <a:spAutoFit/>
            </a:bodyPr>
            <a:lstStyle/>
            <a:p>
              <a:r>
                <a:rPr lang="en-US" sz="1300" dirty="0">
                  <a:latin typeface="Bahnschrift" panose="020B0502040204020203" pitchFamily="34" charset="0"/>
                </a:rPr>
                <a:t>Construction is a tightly-knit industry</a:t>
              </a:r>
              <a:endParaRPr lang="en-US" sz="1600" dirty="0">
                <a:latin typeface="Bahnschrift" panose="020B0502040204020203" pitchFamily="34" charset="0"/>
              </a:endParaRPr>
            </a:p>
          </p:txBody>
        </p:sp>
        <p:sp>
          <p:nvSpPr>
            <p:cNvPr id="11" name="TextBox 10">
              <a:extLst>
                <a:ext uri="{FF2B5EF4-FFF2-40B4-BE49-F238E27FC236}">
                  <a16:creationId xmlns:a16="http://schemas.microsoft.com/office/drawing/2014/main" id="{7FAFE0C6-3E5A-7C29-7D6D-421B575BC81A}"/>
                </a:ext>
              </a:extLst>
            </p:cNvPr>
            <p:cNvSpPr txBox="1"/>
            <p:nvPr/>
          </p:nvSpPr>
          <p:spPr>
            <a:xfrm>
              <a:off x="2822776" y="3927852"/>
              <a:ext cx="2069809" cy="738664"/>
            </a:xfrm>
            <a:prstGeom prst="rect">
              <a:avLst/>
            </a:prstGeom>
            <a:noFill/>
          </p:spPr>
          <p:txBody>
            <a:bodyPr wrap="square" rtlCol="0">
              <a:spAutoFit/>
            </a:bodyPr>
            <a:lstStyle/>
            <a:p>
              <a:r>
                <a:rPr lang="en-US" sz="1400" dirty="0">
                  <a:latin typeface="Bahnschrift" panose="020B0502040204020203" pitchFamily="34" charset="0"/>
                </a:rPr>
                <a:t>Construction tends to be a project process (high customization)</a:t>
              </a:r>
            </a:p>
          </p:txBody>
        </p:sp>
        <p:sp>
          <p:nvSpPr>
            <p:cNvPr id="12" name="TextBox 11">
              <a:extLst>
                <a:ext uri="{FF2B5EF4-FFF2-40B4-BE49-F238E27FC236}">
                  <a16:creationId xmlns:a16="http://schemas.microsoft.com/office/drawing/2014/main" id="{F30E8CFE-E682-E9BF-4C56-E06C6287A81C}"/>
                </a:ext>
              </a:extLst>
            </p:cNvPr>
            <p:cNvSpPr txBox="1"/>
            <p:nvPr/>
          </p:nvSpPr>
          <p:spPr>
            <a:xfrm>
              <a:off x="5319180" y="3992164"/>
              <a:ext cx="2038775" cy="492443"/>
            </a:xfrm>
            <a:prstGeom prst="rect">
              <a:avLst/>
            </a:prstGeom>
            <a:noFill/>
          </p:spPr>
          <p:txBody>
            <a:bodyPr wrap="square" rtlCol="0">
              <a:spAutoFit/>
            </a:bodyPr>
            <a:lstStyle/>
            <a:p>
              <a:r>
                <a:rPr lang="en-US" sz="1300" dirty="0">
                  <a:latin typeface="Bahnschrift" panose="020B0502040204020203" pitchFamily="34" charset="0"/>
                </a:rPr>
                <a:t>Risk of losing partnership</a:t>
              </a:r>
            </a:p>
          </p:txBody>
        </p:sp>
        <p:sp>
          <p:nvSpPr>
            <p:cNvPr id="13" name="TextBox 12">
              <a:extLst>
                <a:ext uri="{FF2B5EF4-FFF2-40B4-BE49-F238E27FC236}">
                  <a16:creationId xmlns:a16="http://schemas.microsoft.com/office/drawing/2014/main" id="{03722B0F-4229-9D90-8549-812897A07C6B}"/>
                </a:ext>
              </a:extLst>
            </p:cNvPr>
            <p:cNvSpPr txBox="1"/>
            <p:nvPr/>
          </p:nvSpPr>
          <p:spPr>
            <a:xfrm>
              <a:off x="7988893" y="3992163"/>
              <a:ext cx="1979746" cy="492443"/>
            </a:xfrm>
            <a:prstGeom prst="rect">
              <a:avLst/>
            </a:prstGeom>
            <a:noFill/>
          </p:spPr>
          <p:txBody>
            <a:bodyPr wrap="square">
              <a:spAutoFit/>
            </a:bodyPr>
            <a:lstStyle/>
            <a:p>
              <a:r>
                <a:rPr lang="en-US" sz="1300" dirty="0">
                  <a:latin typeface="Bahnschrift" panose="020B0502040204020203" pitchFamily="34" charset="0"/>
                </a:rPr>
                <a:t>Fear of  disruptive change</a:t>
              </a:r>
            </a:p>
          </p:txBody>
        </p:sp>
      </p:grpSp>
      <p:pic>
        <p:nvPicPr>
          <p:cNvPr id="19" name="Graphic 18" descr="Connections outline">
            <a:extLst>
              <a:ext uri="{FF2B5EF4-FFF2-40B4-BE49-F238E27FC236}">
                <a16:creationId xmlns:a16="http://schemas.microsoft.com/office/drawing/2014/main" id="{3FC0E53F-87D1-AD92-D45E-71841CB0A1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247" y="1467788"/>
            <a:ext cx="622002" cy="622002"/>
          </a:xfrm>
          <a:prstGeom prst="rect">
            <a:avLst/>
          </a:prstGeom>
        </p:spPr>
      </p:pic>
      <p:pic>
        <p:nvPicPr>
          <p:cNvPr id="25" name="Graphic 24" descr="Construction worker male outline">
            <a:extLst>
              <a:ext uri="{FF2B5EF4-FFF2-40B4-BE49-F238E27FC236}">
                <a16:creationId xmlns:a16="http://schemas.microsoft.com/office/drawing/2014/main" id="{3D7CE2BC-DB53-0ABA-F7E7-1F09F10BA5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2809" y="1609167"/>
            <a:ext cx="457200" cy="457200"/>
          </a:xfrm>
          <a:prstGeom prst="rect">
            <a:avLst/>
          </a:prstGeom>
        </p:spPr>
      </p:pic>
      <p:pic>
        <p:nvPicPr>
          <p:cNvPr id="27" name="Graphic 26" descr="Handshake outline">
            <a:extLst>
              <a:ext uri="{FF2B5EF4-FFF2-40B4-BE49-F238E27FC236}">
                <a16:creationId xmlns:a16="http://schemas.microsoft.com/office/drawing/2014/main" id="{8E39C6C6-D4FE-0D97-0819-787CC3B63E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92456" y="1588737"/>
            <a:ext cx="457201" cy="457201"/>
          </a:xfrm>
          <a:prstGeom prst="rect">
            <a:avLst/>
          </a:prstGeom>
        </p:spPr>
      </p:pic>
      <p:pic>
        <p:nvPicPr>
          <p:cNvPr id="29" name="Graphic 28" descr="Move outline">
            <a:extLst>
              <a:ext uri="{FF2B5EF4-FFF2-40B4-BE49-F238E27FC236}">
                <a16:creationId xmlns:a16="http://schemas.microsoft.com/office/drawing/2014/main" id="{B91D871B-6A01-AF8E-43B8-D4E1FC90EE1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80046" y="1541259"/>
            <a:ext cx="589946" cy="589946"/>
          </a:xfrm>
          <a:prstGeom prst="rect">
            <a:avLst/>
          </a:prstGeom>
        </p:spPr>
      </p:pic>
      <p:sp>
        <p:nvSpPr>
          <p:cNvPr id="30" name="TextBox 29">
            <a:extLst>
              <a:ext uri="{FF2B5EF4-FFF2-40B4-BE49-F238E27FC236}">
                <a16:creationId xmlns:a16="http://schemas.microsoft.com/office/drawing/2014/main" id="{EA8B3700-24D5-4B26-E2EE-62A0F2356ABD}"/>
              </a:ext>
            </a:extLst>
          </p:cNvPr>
          <p:cNvSpPr txBox="1"/>
          <p:nvPr/>
        </p:nvSpPr>
        <p:spPr>
          <a:xfrm>
            <a:off x="826603" y="4726796"/>
            <a:ext cx="10839220" cy="1015663"/>
          </a:xfrm>
          <a:prstGeom prst="rect">
            <a:avLst/>
          </a:prstGeom>
          <a:solidFill>
            <a:srgbClr val="31BCA5"/>
          </a:solidFill>
          <a:ln>
            <a:solidFill>
              <a:schemeClr val="tx1"/>
            </a:solidFill>
          </a:ln>
        </p:spPr>
        <p:txBody>
          <a:bodyPr wrap="square" rtlCol="0">
            <a:spAutoFit/>
          </a:bodyPr>
          <a:lstStyle/>
          <a:p>
            <a:r>
              <a:rPr lang="en-US" sz="1200" dirty="0">
                <a:latin typeface="Bahnschrift" panose="020B0502040204020203" pitchFamily="34" charset="0"/>
              </a:rPr>
              <a:t>It is worth noting that Katerra was a newcomer in the construction material and supply market. As explained in the case study, this is a mature market with large companies like Home Depot, Ikea and Leroy Merlin and others that have a more robust supply chain market. (Stanford 2019) Contractors may have preferred to source from these companies as they are on-stop-shops for supplies, thus eliminating complexity in their supply chain. As explained before, Katerra had perhaps an over-ambitious plan that would have required unrealistic amounts of investments to become competitive in so many different sectors.</a:t>
            </a:r>
          </a:p>
        </p:txBody>
      </p:sp>
      <p:pic>
        <p:nvPicPr>
          <p:cNvPr id="32" name="Graphic 31" descr="Information outline">
            <a:extLst>
              <a:ext uri="{FF2B5EF4-FFF2-40B4-BE49-F238E27FC236}">
                <a16:creationId xmlns:a16="http://schemas.microsoft.com/office/drawing/2014/main" id="{A0766CB9-CE50-B359-73B5-CB5B4EA48B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9122" y="4607613"/>
            <a:ext cx="537481" cy="537481"/>
          </a:xfrm>
          <a:prstGeom prst="rect">
            <a:avLst/>
          </a:prstGeom>
        </p:spPr>
      </p:pic>
    </p:spTree>
    <p:extLst>
      <p:ext uri="{BB962C8B-B14F-4D97-AF65-F5344CB8AC3E}">
        <p14:creationId xmlns:p14="http://schemas.microsoft.com/office/powerpoint/2010/main" val="318920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884ED1-DBF8-C9D3-FA8A-93A3F770F2DC}"/>
              </a:ext>
            </a:extLst>
          </p:cNvPr>
          <p:cNvSpPr txBox="1"/>
          <p:nvPr/>
        </p:nvSpPr>
        <p:spPr>
          <a:xfrm>
            <a:off x="1649894" y="532248"/>
            <a:ext cx="9621079" cy="646331"/>
          </a:xfrm>
          <a:prstGeom prst="rect">
            <a:avLst/>
          </a:prstGeom>
          <a:noFill/>
        </p:spPr>
        <p:txBody>
          <a:bodyPr wrap="square">
            <a:spAutoFit/>
          </a:bodyPr>
          <a:lstStyle/>
          <a:p>
            <a:pPr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Bahnschrift" panose="020B0502040204020203" pitchFamily="34" charset="0"/>
              </a:rPr>
              <a:t>Michael asserts that Home Depot and IKEA have much greater buying power. Do you think that either of them would consider entering this business? What would be their considerations?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Bahnschrift" panose="020B0502040204020203" pitchFamily="34" charset="0"/>
            </a:endParaRPr>
          </a:p>
        </p:txBody>
      </p:sp>
      <p:sp>
        <p:nvSpPr>
          <p:cNvPr id="3" name="TextBox 2">
            <a:extLst>
              <a:ext uri="{FF2B5EF4-FFF2-40B4-BE49-F238E27FC236}">
                <a16:creationId xmlns:a16="http://schemas.microsoft.com/office/drawing/2014/main" id="{6F2261BC-02E3-2C7F-3F17-F4CCB70255E3}"/>
              </a:ext>
            </a:extLst>
          </p:cNvPr>
          <p:cNvSpPr txBox="1"/>
          <p:nvPr/>
        </p:nvSpPr>
        <p:spPr>
          <a:xfrm>
            <a:off x="530605" y="1031104"/>
            <a:ext cx="11227387" cy="1938992"/>
          </a:xfrm>
          <a:prstGeom prst="rect">
            <a:avLst/>
          </a:prstGeom>
          <a:noFill/>
          <a:ln>
            <a:solidFill>
              <a:schemeClr val="tx1"/>
            </a:solidFill>
          </a:ln>
        </p:spPr>
        <p:txBody>
          <a:bodyPr wrap="square" rtlCol="0">
            <a:spAutoFit/>
          </a:bodyPr>
          <a:lstStyle/>
          <a:p>
            <a:r>
              <a:rPr lang="en-US" sz="1200" dirty="0">
                <a:latin typeface="Bahnschrift" panose="020B0502040204020203" pitchFamily="34" charset="0"/>
              </a:rPr>
              <a:t>While it is true that Home Depot and Ikea have much greater buying power, as can be seen from this case study, the construction industry is quite complex and requires more than having access to affordable supplies to succeed. The supply chain is just a part in the value chain that can provide a firm a competitive advantage, but not overall profits. In fact, large enterprises like Home Depot and even Tesla have already had forays into the construction business with very mixed results. In the case of Home Depot, they have recently begun selling prefabricated homes, focusing on customers with DIY skills. As a result, it is a fact that these companies have considered entering this business. The main difference is that their aspirations have been much more modest. Unlike Katerra, Home Depot is only offering a very segmented product that would only cater to a small niche market. This makes sense as the company’s main value proposition is its ability to offer affordable modular homes using its leverage to obtain cheap materials. In other words, their homes work in a similar way to their shelf kits. This is far from the turnkey units offered by Katerra and require much less amount of logistics to build. Therefore, Home Depot is more interested in expanding its offerings in the adjacent industry or DIY rather than fully committing its resources to become a construction developer, much less integrating all the areas of the construction sector. For this to occur, the company would have to change its business model and most likely, create an entirely new subsidiary. </a:t>
            </a:r>
          </a:p>
        </p:txBody>
      </p:sp>
      <p:pic>
        <p:nvPicPr>
          <p:cNvPr id="2052" name="Picture 4" descr="Would you pay $43K for this Home Depot tiny house?">
            <a:extLst>
              <a:ext uri="{FF2B5EF4-FFF2-40B4-BE49-F238E27FC236}">
                <a16:creationId xmlns:a16="http://schemas.microsoft.com/office/drawing/2014/main" id="{59BB147A-4B7C-DA86-D90B-F73AB56EC8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93" t="11014" r="7630" b="13188"/>
          <a:stretch/>
        </p:blipFill>
        <p:spPr bwMode="auto">
          <a:xfrm>
            <a:off x="6778487" y="3020143"/>
            <a:ext cx="4882908" cy="28823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9B6584-A921-AD22-BFD6-380E035A76E0}"/>
              </a:ext>
            </a:extLst>
          </p:cNvPr>
          <p:cNvSpPr txBox="1"/>
          <p:nvPr/>
        </p:nvSpPr>
        <p:spPr>
          <a:xfrm>
            <a:off x="6778487" y="6002586"/>
            <a:ext cx="4753699" cy="553998"/>
          </a:xfrm>
          <a:prstGeom prst="rect">
            <a:avLst/>
          </a:prstGeom>
          <a:noFill/>
        </p:spPr>
        <p:txBody>
          <a:bodyPr wrap="square" rtlCol="0">
            <a:spAutoFit/>
          </a:bodyPr>
          <a:lstStyle/>
          <a:p>
            <a:r>
              <a:rPr lang="en-US" sz="1000" dirty="0">
                <a:latin typeface="Bahnschrift" panose="020B0502040204020203" pitchFamily="34" charset="0"/>
              </a:rPr>
              <a:t>Example of a Home Depot prefabricated home </a:t>
            </a:r>
          </a:p>
          <a:p>
            <a:r>
              <a:rPr lang="en-US" sz="1000" dirty="0">
                <a:latin typeface="Bahnschrift" panose="020B0502040204020203" pitchFamily="34" charset="0"/>
              </a:rPr>
              <a:t>Source: https://nypost.com/2023/06/02/would-you-pay-43k-for-this-home-depot-tiny-house/ </a:t>
            </a:r>
          </a:p>
        </p:txBody>
      </p:sp>
      <p:sp>
        <p:nvSpPr>
          <p:cNvPr id="7" name="TextBox 6">
            <a:extLst>
              <a:ext uri="{FF2B5EF4-FFF2-40B4-BE49-F238E27FC236}">
                <a16:creationId xmlns:a16="http://schemas.microsoft.com/office/drawing/2014/main" id="{11987142-0932-E43B-B33B-0A852C6CD6A6}"/>
              </a:ext>
            </a:extLst>
          </p:cNvPr>
          <p:cNvSpPr txBox="1"/>
          <p:nvPr/>
        </p:nvSpPr>
        <p:spPr>
          <a:xfrm>
            <a:off x="530605" y="3228392"/>
            <a:ext cx="6098795" cy="1477328"/>
          </a:xfrm>
          <a:prstGeom prst="rect">
            <a:avLst/>
          </a:prstGeom>
          <a:noFill/>
          <a:ln>
            <a:solidFill>
              <a:schemeClr val="tx1"/>
            </a:solidFill>
          </a:ln>
        </p:spPr>
        <p:txBody>
          <a:bodyPr wrap="square" rtlCol="0">
            <a:spAutoFit/>
          </a:bodyPr>
          <a:lstStyle/>
          <a:p>
            <a:r>
              <a:rPr lang="en-US" sz="1200" b="1" dirty="0">
                <a:latin typeface="Bahnschrift" panose="020B0502040204020203" pitchFamily="34" charset="0"/>
              </a:rPr>
              <a:t>Things to consider:</a:t>
            </a:r>
          </a:p>
          <a:p>
            <a:endParaRPr lang="en-US" dirty="0"/>
          </a:p>
          <a:p>
            <a:r>
              <a:rPr lang="en-US" sz="1200" dirty="0">
                <a:latin typeface="Bahnschrift" panose="020B0502040204020203" pitchFamily="34" charset="0"/>
              </a:rPr>
              <a:t>Before entering the market, these companies would most likely develop a business model canvas to collect all the necessary information about the business. For instance, the customer segments (residential, commercial…) that the company would cater to. The key activities that the company would focus on and the channels to source materials from. However, these are some examples of key factors to consider:</a:t>
            </a:r>
          </a:p>
        </p:txBody>
      </p:sp>
      <p:sp>
        <p:nvSpPr>
          <p:cNvPr id="8" name="Rectangle 7">
            <a:extLst>
              <a:ext uri="{FF2B5EF4-FFF2-40B4-BE49-F238E27FC236}">
                <a16:creationId xmlns:a16="http://schemas.microsoft.com/office/drawing/2014/main" id="{1E2E71A0-2A8F-81D4-02EE-42236C0FCFCB}"/>
              </a:ext>
            </a:extLst>
          </p:cNvPr>
          <p:cNvSpPr/>
          <p:nvPr/>
        </p:nvSpPr>
        <p:spPr>
          <a:xfrm>
            <a:off x="510725" y="4988091"/>
            <a:ext cx="1397586"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Customer Segment</a:t>
            </a:r>
          </a:p>
        </p:txBody>
      </p:sp>
      <p:sp>
        <p:nvSpPr>
          <p:cNvPr id="9" name="Rectangle 8">
            <a:extLst>
              <a:ext uri="{FF2B5EF4-FFF2-40B4-BE49-F238E27FC236}">
                <a16:creationId xmlns:a16="http://schemas.microsoft.com/office/drawing/2014/main" id="{6B0167D9-8018-5BEE-E1CD-68910EDDE089}"/>
              </a:ext>
            </a:extLst>
          </p:cNvPr>
          <p:cNvSpPr/>
          <p:nvPr/>
        </p:nvSpPr>
        <p:spPr>
          <a:xfrm>
            <a:off x="2001510" y="4988091"/>
            <a:ext cx="1397586"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Revenue Streams</a:t>
            </a:r>
          </a:p>
        </p:txBody>
      </p:sp>
      <p:sp>
        <p:nvSpPr>
          <p:cNvPr id="10" name="Rectangle 9">
            <a:extLst>
              <a:ext uri="{FF2B5EF4-FFF2-40B4-BE49-F238E27FC236}">
                <a16:creationId xmlns:a16="http://schemas.microsoft.com/office/drawing/2014/main" id="{65E20820-9ADD-2EDF-4B17-0466B0CB9A6E}"/>
              </a:ext>
            </a:extLst>
          </p:cNvPr>
          <p:cNvSpPr/>
          <p:nvPr/>
        </p:nvSpPr>
        <p:spPr>
          <a:xfrm>
            <a:off x="3475766" y="4988091"/>
            <a:ext cx="1397586"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Key resources</a:t>
            </a:r>
          </a:p>
        </p:txBody>
      </p:sp>
      <p:sp>
        <p:nvSpPr>
          <p:cNvPr id="11" name="Rectangle 10">
            <a:extLst>
              <a:ext uri="{FF2B5EF4-FFF2-40B4-BE49-F238E27FC236}">
                <a16:creationId xmlns:a16="http://schemas.microsoft.com/office/drawing/2014/main" id="{4D47D3E8-3ED3-A686-DADB-01CCB0D92185}"/>
              </a:ext>
            </a:extLst>
          </p:cNvPr>
          <p:cNvSpPr/>
          <p:nvPr/>
        </p:nvSpPr>
        <p:spPr>
          <a:xfrm>
            <a:off x="4950022" y="4988091"/>
            <a:ext cx="1397586" cy="667395"/>
          </a:xfrm>
          <a:prstGeom prst="rect">
            <a:avLst/>
          </a:prstGeom>
          <a:solidFill>
            <a:srgbClr val="31BC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Channels</a:t>
            </a:r>
          </a:p>
        </p:txBody>
      </p:sp>
      <p:sp>
        <p:nvSpPr>
          <p:cNvPr id="12" name="TextBox 11">
            <a:extLst>
              <a:ext uri="{FF2B5EF4-FFF2-40B4-BE49-F238E27FC236}">
                <a16:creationId xmlns:a16="http://schemas.microsoft.com/office/drawing/2014/main" id="{9F06212C-8911-3BB9-2489-81FC55462934}"/>
              </a:ext>
            </a:extLst>
          </p:cNvPr>
          <p:cNvSpPr txBox="1"/>
          <p:nvPr/>
        </p:nvSpPr>
        <p:spPr>
          <a:xfrm>
            <a:off x="659814" y="5758618"/>
            <a:ext cx="1139169" cy="461665"/>
          </a:xfrm>
          <a:prstGeom prst="rect">
            <a:avLst/>
          </a:prstGeom>
          <a:noFill/>
          <a:ln>
            <a:solidFill>
              <a:schemeClr val="tx1"/>
            </a:solidFill>
          </a:ln>
        </p:spPr>
        <p:txBody>
          <a:bodyPr wrap="square" rtlCol="0">
            <a:spAutoFit/>
          </a:bodyPr>
          <a:lstStyle/>
          <a:p>
            <a:r>
              <a:rPr lang="en-US" sz="1200" dirty="0">
                <a:latin typeface="Bahnschrift" panose="020B0502040204020203" pitchFamily="34" charset="0"/>
              </a:rPr>
              <a:t>Residential or commercial?</a:t>
            </a:r>
          </a:p>
        </p:txBody>
      </p:sp>
      <p:sp>
        <p:nvSpPr>
          <p:cNvPr id="13" name="TextBox 12">
            <a:extLst>
              <a:ext uri="{FF2B5EF4-FFF2-40B4-BE49-F238E27FC236}">
                <a16:creationId xmlns:a16="http://schemas.microsoft.com/office/drawing/2014/main" id="{1EA2AD7E-E514-A218-7625-4F3588C929FB}"/>
              </a:ext>
            </a:extLst>
          </p:cNvPr>
          <p:cNvSpPr txBox="1"/>
          <p:nvPr/>
        </p:nvSpPr>
        <p:spPr>
          <a:xfrm>
            <a:off x="2069466" y="5771753"/>
            <a:ext cx="1329630" cy="830997"/>
          </a:xfrm>
          <a:prstGeom prst="rect">
            <a:avLst/>
          </a:prstGeom>
          <a:noFill/>
          <a:ln>
            <a:solidFill>
              <a:schemeClr val="tx1"/>
            </a:solidFill>
          </a:ln>
        </p:spPr>
        <p:txBody>
          <a:bodyPr wrap="square" rtlCol="0">
            <a:spAutoFit/>
          </a:bodyPr>
          <a:lstStyle/>
          <a:p>
            <a:r>
              <a:rPr lang="en-US" sz="1200" dirty="0">
                <a:latin typeface="Bahnschrift" panose="020B0502040204020203" pitchFamily="34" charset="0"/>
              </a:rPr>
              <a:t>Prefabricated homes, ERP systems, supply chains…</a:t>
            </a:r>
          </a:p>
        </p:txBody>
      </p:sp>
      <p:sp>
        <p:nvSpPr>
          <p:cNvPr id="14" name="TextBox 13">
            <a:extLst>
              <a:ext uri="{FF2B5EF4-FFF2-40B4-BE49-F238E27FC236}">
                <a16:creationId xmlns:a16="http://schemas.microsoft.com/office/drawing/2014/main" id="{971E3401-EF1C-E5A2-9627-C7A88576D027}"/>
              </a:ext>
            </a:extLst>
          </p:cNvPr>
          <p:cNvSpPr txBox="1"/>
          <p:nvPr/>
        </p:nvSpPr>
        <p:spPr>
          <a:xfrm>
            <a:off x="3567090" y="5758618"/>
            <a:ext cx="1139169" cy="830997"/>
          </a:xfrm>
          <a:prstGeom prst="rect">
            <a:avLst/>
          </a:prstGeom>
          <a:noFill/>
          <a:ln>
            <a:solidFill>
              <a:schemeClr val="tx1"/>
            </a:solidFill>
          </a:ln>
        </p:spPr>
        <p:txBody>
          <a:bodyPr wrap="square" rtlCol="0">
            <a:spAutoFit/>
          </a:bodyPr>
          <a:lstStyle/>
          <a:p>
            <a:r>
              <a:rPr lang="en-US" sz="1200" dirty="0">
                <a:latin typeface="Bahnschrift" panose="020B0502040204020203" pitchFamily="34" charset="0"/>
              </a:rPr>
              <a:t>Strong brand, DIY expertise, robust supply chain.</a:t>
            </a:r>
          </a:p>
        </p:txBody>
      </p:sp>
      <p:sp>
        <p:nvSpPr>
          <p:cNvPr id="15" name="TextBox 14">
            <a:extLst>
              <a:ext uri="{FF2B5EF4-FFF2-40B4-BE49-F238E27FC236}">
                <a16:creationId xmlns:a16="http://schemas.microsoft.com/office/drawing/2014/main" id="{8E32C2C7-CD72-265B-8B9F-9F9D7618FAE6}"/>
              </a:ext>
            </a:extLst>
          </p:cNvPr>
          <p:cNvSpPr txBox="1"/>
          <p:nvPr/>
        </p:nvSpPr>
        <p:spPr>
          <a:xfrm>
            <a:off x="5034947" y="5762268"/>
            <a:ext cx="1139169" cy="461665"/>
          </a:xfrm>
          <a:prstGeom prst="rect">
            <a:avLst/>
          </a:prstGeom>
          <a:noFill/>
          <a:ln>
            <a:solidFill>
              <a:schemeClr val="tx1"/>
            </a:solidFill>
          </a:ln>
        </p:spPr>
        <p:txBody>
          <a:bodyPr wrap="square" rtlCol="0">
            <a:spAutoFit/>
          </a:bodyPr>
          <a:lstStyle/>
          <a:p>
            <a:r>
              <a:rPr lang="en-US" sz="1200" dirty="0">
                <a:latin typeface="Bahnschrift" panose="020B0502040204020203" pitchFamily="34" charset="0"/>
              </a:rPr>
              <a:t>Online, direct shop sales.</a:t>
            </a:r>
          </a:p>
        </p:txBody>
      </p:sp>
    </p:spTree>
    <p:extLst>
      <p:ext uri="{BB962C8B-B14F-4D97-AF65-F5344CB8AC3E}">
        <p14:creationId xmlns:p14="http://schemas.microsoft.com/office/powerpoint/2010/main" val="279190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884ED1-DBF8-C9D3-FA8A-93A3F770F2DC}"/>
              </a:ext>
            </a:extLst>
          </p:cNvPr>
          <p:cNvSpPr txBox="1"/>
          <p:nvPr/>
        </p:nvSpPr>
        <p:spPr>
          <a:xfrm>
            <a:off x="1649894" y="532248"/>
            <a:ext cx="9621079"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Bahnschrift" panose="020B0502040204020203" pitchFamily="34" charset="0"/>
              </a:rPr>
              <a:t>Should Michael accept the $15 billion buyout offer? </a:t>
            </a:r>
          </a:p>
        </p:txBody>
      </p:sp>
      <p:sp>
        <p:nvSpPr>
          <p:cNvPr id="3" name="TextBox 2">
            <a:extLst>
              <a:ext uri="{FF2B5EF4-FFF2-40B4-BE49-F238E27FC236}">
                <a16:creationId xmlns:a16="http://schemas.microsoft.com/office/drawing/2014/main" id="{8F92BD7B-D4DD-99B8-0CE1-BA8AE93663DE}"/>
              </a:ext>
            </a:extLst>
          </p:cNvPr>
          <p:cNvSpPr txBox="1"/>
          <p:nvPr/>
        </p:nvSpPr>
        <p:spPr>
          <a:xfrm>
            <a:off x="592390" y="1093304"/>
            <a:ext cx="11125845" cy="3600986"/>
          </a:xfrm>
          <a:prstGeom prst="rect">
            <a:avLst/>
          </a:prstGeom>
          <a:noFill/>
        </p:spPr>
        <p:txBody>
          <a:bodyPr wrap="square" rtlCol="0">
            <a:spAutoFit/>
          </a:bodyPr>
          <a:lstStyle/>
          <a:p>
            <a:r>
              <a:rPr lang="en-US" sz="1200" dirty="0">
                <a:latin typeface="Bahnschrift" panose="020B0502040204020203" pitchFamily="34" charset="0"/>
              </a:rPr>
              <a:t>Although, at the time, this question would have been difficult to answer given the fact that Katerra had become one of the most funded VC companies with multiple successful rounds under its belt (in 2018, series D reached $1Bn) there were clear signs that the company’s directors were not up to the task to achieve their goals. For starters, Michael Marks, whose background was in the tech sector as CEO of Flextronics, did not possess the necessary knowledge to understand why it was so difficult for the construction sector to move from a project process to batch or even mass process. This led to the company quickly losing its focus, trying to become a market leader in at least 4 different areas of the construction value chain. This would have been a nearly impossible task for a highly experienced CEO in the construction business, let alone one with no experience at all. For this reason, it would have been a good idea to either sell the company to a leading developer or at least seek the opportunity of building an alliance to reduce entry barriers.</a:t>
            </a:r>
          </a:p>
          <a:p>
            <a:endParaRPr lang="en-US" sz="1200" dirty="0">
              <a:latin typeface="Bahnschrift" panose="020B0502040204020203" pitchFamily="34" charset="0"/>
            </a:endParaRPr>
          </a:p>
          <a:p>
            <a:r>
              <a:rPr lang="en-US" sz="1200" dirty="0">
                <a:latin typeface="Bahnschrift" panose="020B0502040204020203" pitchFamily="34" charset="0"/>
              </a:rPr>
              <a:t>In hindsight, after the company went bankrupt in early 2021, revelations came from insiders of how chaotic were its operations during its expansion period. According to reports, the company was plagued by cancelled projects, accidents in its factories, and inability to offer lower prices. (Pitchbook 2021) Moreover, employees were often frustrated by the management director’s ill-informed comparisons that the construction system could work just like the tech industry. (</a:t>
            </a:r>
            <a:r>
              <a:rPr lang="en-US" sz="1200" dirty="0" err="1">
                <a:latin typeface="Bahnschrift" panose="020B0502040204020203" pitchFamily="34" charset="0"/>
              </a:rPr>
              <a:t>Constructiondive</a:t>
            </a:r>
            <a:r>
              <a:rPr lang="en-US" sz="1200" dirty="0">
                <a:latin typeface="Bahnschrift" panose="020B0502040204020203" pitchFamily="34" charset="0"/>
              </a:rPr>
              <a:t> 2022) This shows that the directors of the company did not have the necessary expertise to achieve the company’s objectives. As pressure from each new round of funding increased, the company switched strategies by going on an acquisition spree, trying in vain to establish itself as a major player in the market. (Pitchbook 2021)</a:t>
            </a:r>
          </a:p>
          <a:p>
            <a:endParaRPr lang="en-US" sz="1200" dirty="0">
              <a:latin typeface="Bahnschrift" panose="020B0502040204020203" pitchFamily="34" charset="0"/>
            </a:endParaRPr>
          </a:p>
          <a:p>
            <a:r>
              <a:rPr lang="en-US" sz="1200" dirty="0">
                <a:latin typeface="Bahnschrift" panose="020B0502040204020203" pitchFamily="34" charset="0"/>
              </a:rPr>
              <a:t>Perhaps with the expertise of a leader developer the company would have been able to remain afloat during the pandemic. However, what is clear is that the industry was not ready for such a drastic overhaul as no other company has tried to replicate Katerra ever since. The silver lining from this case is that Katerra pioneered the market for prefabricated modular units as several other companies have entered the market offering affordable options to those looking for cheaper housing alternatives.</a:t>
            </a:r>
          </a:p>
        </p:txBody>
      </p:sp>
      <p:graphicFrame>
        <p:nvGraphicFramePr>
          <p:cNvPr id="5" name="Table 4">
            <a:extLst>
              <a:ext uri="{FF2B5EF4-FFF2-40B4-BE49-F238E27FC236}">
                <a16:creationId xmlns:a16="http://schemas.microsoft.com/office/drawing/2014/main" id="{83DDE534-BAD3-B23D-CCF8-563887313EDF}"/>
              </a:ext>
            </a:extLst>
          </p:cNvPr>
          <p:cNvGraphicFramePr>
            <a:graphicFrameLocks noGrp="1"/>
          </p:cNvGraphicFramePr>
          <p:nvPr>
            <p:extLst>
              <p:ext uri="{D42A27DB-BD31-4B8C-83A1-F6EECF244321}">
                <p14:modId xmlns:p14="http://schemas.microsoft.com/office/powerpoint/2010/main" val="60104010"/>
              </p:ext>
            </p:extLst>
          </p:nvPr>
        </p:nvGraphicFramePr>
        <p:xfrm>
          <a:off x="661963" y="4750195"/>
          <a:ext cx="9654854" cy="1925320"/>
        </p:xfrm>
        <a:graphic>
          <a:graphicData uri="http://schemas.openxmlformats.org/drawingml/2006/table">
            <a:tbl>
              <a:tblPr firstRow="1" bandRow="1">
                <a:tableStyleId>{5C22544A-7EE6-4342-B048-85BDC9FD1C3A}</a:tableStyleId>
              </a:tblPr>
              <a:tblGrid>
                <a:gridCol w="5003341">
                  <a:extLst>
                    <a:ext uri="{9D8B030D-6E8A-4147-A177-3AD203B41FA5}">
                      <a16:colId xmlns:a16="http://schemas.microsoft.com/office/drawing/2014/main" val="184408471"/>
                    </a:ext>
                  </a:extLst>
                </a:gridCol>
                <a:gridCol w="4651513">
                  <a:extLst>
                    <a:ext uri="{9D8B030D-6E8A-4147-A177-3AD203B41FA5}">
                      <a16:colId xmlns:a16="http://schemas.microsoft.com/office/drawing/2014/main" val="2765779738"/>
                    </a:ext>
                  </a:extLst>
                </a:gridCol>
              </a:tblGrid>
              <a:tr h="370840">
                <a:tc>
                  <a:txBody>
                    <a:bodyPr/>
                    <a:lstStyle/>
                    <a:p>
                      <a:r>
                        <a:rPr lang="en-US" sz="1400" dirty="0">
                          <a:latin typeface="Bahnschrift" panose="020B0502040204020203" pitchFamily="34" charset="0"/>
                        </a:rPr>
                        <a:t>Reasons for selling </a:t>
                      </a:r>
                    </a:p>
                  </a:txBody>
                  <a:tcPr>
                    <a:solidFill>
                      <a:srgbClr val="00B050"/>
                    </a:solidFill>
                  </a:tcPr>
                </a:tc>
                <a:tc>
                  <a:txBody>
                    <a:bodyPr/>
                    <a:lstStyle/>
                    <a:p>
                      <a:r>
                        <a:rPr lang="en-US" sz="1400" dirty="0">
                          <a:latin typeface="Bahnschrift" panose="020B0502040204020203" pitchFamily="34" charset="0"/>
                        </a:rPr>
                        <a:t>Reasons against selling</a:t>
                      </a:r>
                    </a:p>
                  </a:txBody>
                  <a:tcPr>
                    <a:solidFill>
                      <a:srgbClr val="00B050"/>
                    </a:solidFill>
                  </a:tcPr>
                </a:tc>
                <a:extLst>
                  <a:ext uri="{0D108BD9-81ED-4DB2-BD59-A6C34878D82A}">
                    <a16:rowId xmlns:a16="http://schemas.microsoft.com/office/drawing/2014/main" val="366241767"/>
                  </a:ext>
                </a:extLst>
              </a:tr>
              <a:tr h="0">
                <a:tc>
                  <a:txBody>
                    <a:bodyPr/>
                    <a:lstStyle/>
                    <a:p>
                      <a:pPr marL="171450" indent="-171450">
                        <a:buFont typeface="Arial" panose="020B0604020202020204" pitchFamily="34" charset="0"/>
                        <a:buChar char="•"/>
                      </a:pPr>
                      <a:r>
                        <a:rPr lang="en-US" sz="1200" dirty="0">
                          <a:solidFill>
                            <a:schemeClr val="bg1"/>
                          </a:solidFill>
                          <a:latin typeface="Bahnschrift" panose="020B0502040204020203" pitchFamily="34" charset="0"/>
                        </a:rPr>
                        <a:t>Lack of expertise in the sector.</a:t>
                      </a:r>
                    </a:p>
                    <a:p>
                      <a:pPr marL="171450" indent="-171450">
                        <a:buFont typeface="Arial" panose="020B0604020202020204" pitchFamily="34" charset="0"/>
                        <a:buChar char="•"/>
                      </a:pPr>
                      <a:r>
                        <a:rPr lang="en-US" sz="1200" dirty="0">
                          <a:solidFill>
                            <a:schemeClr val="bg1"/>
                          </a:solidFill>
                          <a:latin typeface="Bahnschrift" panose="020B0502040204020203" pitchFamily="34" charset="0"/>
                        </a:rPr>
                        <a:t>Company is not well-established enough to overcome entry barriers.</a:t>
                      </a:r>
                    </a:p>
                    <a:p>
                      <a:pPr marL="171450" indent="-171450">
                        <a:buFont typeface="Arial" panose="020B0604020202020204" pitchFamily="34" charset="0"/>
                        <a:buChar char="•"/>
                      </a:pPr>
                      <a:r>
                        <a:rPr lang="en-US" sz="1200" dirty="0">
                          <a:solidFill>
                            <a:schemeClr val="bg1"/>
                          </a:solidFill>
                          <a:latin typeface="Bahnschrift" panose="020B0502040204020203" pitchFamily="34" charset="0"/>
                        </a:rPr>
                        <a:t>The company has not found a viable path to profitability.</a:t>
                      </a:r>
                    </a:p>
                    <a:p>
                      <a:pPr marL="171450" indent="-171450">
                        <a:buFont typeface="Arial" panose="020B0604020202020204" pitchFamily="34" charset="0"/>
                        <a:buChar char="•"/>
                      </a:pPr>
                      <a:r>
                        <a:rPr lang="en-US" sz="1200" dirty="0">
                          <a:solidFill>
                            <a:schemeClr val="bg1"/>
                          </a:solidFill>
                          <a:latin typeface="Bahnschrift" panose="020B0502040204020203" pitchFamily="34" charset="0"/>
                        </a:rPr>
                        <a:t>The company could gain focus and meet its objective of solving the housing crisis.</a:t>
                      </a:r>
                    </a:p>
                    <a:p>
                      <a:pPr marL="171450" indent="-171450">
                        <a:buFont typeface="Arial" panose="020B0604020202020204" pitchFamily="34" charset="0"/>
                        <a:buChar char="•"/>
                      </a:pPr>
                      <a:r>
                        <a:rPr lang="en-US" sz="1200" dirty="0">
                          <a:solidFill>
                            <a:schemeClr val="bg1"/>
                          </a:solidFill>
                          <a:latin typeface="Bahnschrift" panose="020B0502040204020203" pitchFamily="34" charset="0"/>
                        </a:rPr>
                        <a:t>The company has experienced a series of setbacks indicating that it may not be up to the task.</a:t>
                      </a:r>
                    </a:p>
                  </a:txBody>
                  <a:tcPr>
                    <a:solidFill>
                      <a:srgbClr val="31BCA5"/>
                    </a:solidFill>
                  </a:tcPr>
                </a:tc>
                <a:tc>
                  <a:txBody>
                    <a:bodyPr/>
                    <a:lstStyle/>
                    <a:p>
                      <a:pPr marL="171450" indent="-171450">
                        <a:buFont typeface="Arial" panose="020B0604020202020204" pitchFamily="34" charset="0"/>
                        <a:buChar char="•"/>
                      </a:pPr>
                      <a:r>
                        <a:rPr lang="en-US" sz="1200" dirty="0">
                          <a:solidFill>
                            <a:schemeClr val="bg1"/>
                          </a:solidFill>
                          <a:latin typeface="Bahnschrift" panose="020B0502040204020203" pitchFamily="34" charset="0"/>
                        </a:rPr>
                        <a:t>The company is growing and has been successful at finding investors.</a:t>
                      </a:r>
                    </a:p>
                    <a:p>
                      <a:pPr marL="171450" indent="-171450">
                        <a:buFont typeface="Arial" panose="020B0604020202020204" pitchFamily="34" charset="0"/>
                        <a:buChar char="•"/>
                      </a:pPr>
                      <a:r>
                        <a:rPr lang="en-US" sz="1200" dirty="0">
                          <a:solidFill>
                            <a:schemeClr val="bg1"/>
                          </a:solidFill>
                          <a:latin typeface="Bahnschrift" panose="020B0502040204020203" pitchFamily="34" charset="0"/>
                        </a:rPr>
                        <a:t>The company may lose its original purpose.</a:t>
                      </a:r>
                    </a:p>
                    <a:p>
                      <a:endParaRPr lang="en-US" sz="1200" dirty="0">
                        <a:solidFill>
                          <a:schemeClr val="bg1"/>
                        </a:solidFill>
                        <a:latin typeface="Bahnschrift" panose="020B0502040204020203" pitchFamily="34" charset="0"/>
                      </a:endParaRPr>
                    </a:p>
                    <a:p>
                      <a:endParaRPr lang="en-US" sz="1200" dirty="0">
                        <a:solidFill>
                          <a:schemeClr val="bg1"/>
                        </a:solidFill>
                        <a:latin typeface="Bahnschrift" panose="020B0502040204020203" pitchFamily="34" charset="0"/>
                      </a:endParaRPr>
                    </a:p>
                  </a:txBody>
                  <a:tcPr>
                    <a:solidFill>
                      <a:srgbClr val="31BCA5"/>
                    </a:solidFill>
                  </a:tcPr>
                </a:tc>
                <a:extLst>
                  <a:ext uri="{0D108BD9-81ED-4DB2-BD59-A6C34878D82A}">
                    <a16:rowId xmlns:a16="http://schemas.microsoft.com/office/drawing/2014/main" val="3235697219"/>
                  </a:ext>
                </a:extLst>
              </a:tr>
            </a:tbl>
          </a:graphicData>
        </a:graphic>
      </p:graphicFrame>
      <p:pic>
        <p:nvPicPr>
          <p:cNvPr id="8" name="Graphic 7" descr="Checkmark outline">
            <a:extLst>
              <a:ext uri="{FF2B5EF4-FFF2-40B4-BE49-F238E27FC236}">
                <a16:creationId xmlns:a16="http://schemas.microsoft.com/office/drawing/2014/main" id="{79B2BB04-306C-7DBC-3C48-B7A955532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18522" y="4750195"/>
            <a:ext cx="376530" cy="376530"/>
          </a:xfrm>
          <a:prstGeom prst="rect">
            <a:avLst/>
          </a:prstGeom>
        </p:spPr>
      </p:pic>
      <p:pic>
        <p:nvPicPr>
          <p:cNvPr id="10" name="Graphic 9" descr="Close outline">
            <a:extLst>
              <a:ext uri="{FF2B5EF4-FFF2-40B4-BE49-F238E27FC236}">
                <a16:creationId xmlns:a16="http://schemas.microsoft.com/office/drawing/2014/main" id="{E47B51DB-68E7-573A-49A2-906A58FF42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32600" y="4709860"/>
            <a:ext cx="457200" cy="457200"/>
          </a:xfrm>
          <a:prstGeom prst="rect">
            <a:avLst/>
          </a:prstGeom>
        </p:spPr>
      </p:pic>
    </p:spTree>
    <p:extLst>
      <p:ext uri="{BB962C8B-B14F-4D97-AF65-F5344CB8AC3E}">
        <p14:creationId xmlns:p14="http://schemas.microsoft.com/office/powerpoint/2010/main" val="291437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AB533B-250B-B210-3A6F-E1786B145CDF}"/>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descr="Imperial College Business School - MBA programs">
            <a:extLst>
              <a:ext uri="{FF2B5EF4-FFF2-40B4-BE49-F238E27FC236}">
                <a16:creationId xmlns:a16="http://schemas.microsoft.com/office/drawing/2014/main" id="{36E9FD5D-7D10-1F73-1819-431C12DCA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04" y="439332"/>
            <a:ext cx="1369944" cy="5545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884ED1-DBF8-C9D3-FA8A-93A3F770F2DC}"/>
              </a:ext>
            </a:extLst>
          </p:cNvPr>
          <p:cNvSpPr txBox="1"/>
          <p:nvPr/>
        </p:nvSpPr>
        <p:spPr>
          <a:xfrm>
            <a:off x="1739348" y="578122"/>
            <a:ext cx="9621079"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ES" altLang="en-US" sz="1400" b="1" i="0" u="none" strike="noStrike" cap="none" normalizeH="0" baseline="0" dirty="0" err="1">
                <a:ln>
                  <a:noFill/>
                </a:ln>
                <a:solidFill>
                  <a:schemeClr val="tx1"/>
                </a:solidFill>
                <a:effectLst/>
                <a:latin typeface="Bahnschrift" panose="020B0502040204020203" pitchFamily="34" charset="0"/>
              </a:rPr>
              <a:t>The</a:t>
            </a:r>
            <a:r>
              <a:rPr kumimoji="0" lang="es-ES" altLang="en-US" sz="1400" b="1" i="0" u="none" strike="noStrike" cap="none" normalizeH="0" baseline="0" dirty="0">
                <a:ln>
                  <a:noFill/>
                </a:ln>
                <a:solidFill>
                  <a:schemeClr val="tx1"/>
                </a:solidFill>
                <a:effectLst/>
                <a:latin typeface="Bahnschrift" panose="020B0502040204020203" pitchFamily="34" charset="0"/>
              </a:rPr>
              <a:t> </a:t>
            </a:r>
            <a:r>
              <a:rPr kumimoji="0" lang="es-ES" altLang="en-US" sz="1400" b="1" i="0" u="none" strike="noStrike" cap="none" normalizeH="0" baseline="0" dirty="0" err="1">
                <a:ln>
                  <a:noFill/>
                </a:ln>
                <a:solidFill>
                  <a:schemeClr val="tx1"/>
                </a:solidFill>
                <a:effectLst/>
                <a:latin typeface="Bahnschrift" panose="020B0502040204020203" pitchFamily="34" charset="0"/>
              </a:rPr>
              <a:t>company’s</a:t>
            </a:r>
            <a:r>
              <a:rPr kumimoji="0" lang="es-ES" altLang="en-US" sz="1400" b="1" i="0" u="none" strike="noStrike" cap="none" normalizeH="0" baseline="0" dirty="0">
                <a:ln>
                  <a:noFill/>
                </a:ln>
                <a:solidFill>
                  <a:schemeClr val="tx1"/>
                </a:solidFill>
                <a:effectLst/>
                <a:latin typeface="Bahnschrift" panose="020B0502040204020203" pitchFamily="34" charset="0"/>
              </a:rPr>
              <a:t> </a:t>
            </a:r>
            <a:r>
              <a:rPr kumimoji="0" lang="es-ES" altLang="en-US" sz="1400" b="1" i="0" u="none" strike="noStrike" cap="none" normalizeH="0" baseline="0" dirty="0" err="1">
                <a:ln>
                  <a:noFill/>
                </a:ln>
                <a:solidFill>
                  <a:schemeClr val="tx1"/>
                </a:solidFill>
                <a:effectLst/>
                <a:latin typeface="Bahnschrift" panose="020B0502040204020203" pitchFamily="34" charset="0"/>
              </a:rPr>
              <a:t>legacy</a:t>
            </a:r>
            <a:r>
              <a:rPr kumimoji="0" lang="es-ES" altLang="en-US" sz="1400" b="1" i="0" u="none" strike="noStrike" cap="none" normalizeH="0" baseline="0" dirty="0">
                <a:ln>
                  <a:noFill/>
                </a:ln>
                <a:solidFill>
                  <a:schemeClr val="tx1"/>
                </a:solidFill>
                <a:effectLst/>
                <a:latin typeface="Bahnschrift" panose="020B0502040204020203" pitchFamily="34" charset="0"/>
              </a:rPr>
              <a:t>: </a:t>
            </a:r>
            <a:r>
              <a:rPr kumimoji="0" lang="es-ES" altLang="en-US" sz="1400" b="1" i="0" u="none" strike="noStrike" cap="none" normalizeH="0" baseline="0" dirty="0" err="1">
                <a:ln>
                  <a:noFill/>
                </a:ln>
                <a:solidFill>
                  <a:schemeClr val="tx1"/>
                </a:solidFill>
                <a:effectLst/>
                <a:latin typeface="Bahnschrift" panose="020B0502040204020203" pitchFamily="34" charset="0"/>
              </a:rPr>
              <a:t>Lessons</a:t>
            </a:r>
            <a:r>
              <a:rPr kumimoji="0" lang="es-ES" altLang="en-US" sz="1400" b="1" i="0" u="none" strike="noStrike" cap="none" normalizeH="0" baseline="0" dirty="0">
                <a:ln>
                  <a:noFill/>
                </a:ln>
                <a:solidFill>
                  <a:schemeClr val="tx1"/>
                </a:solidFill>
                <a:effectLst/>
                <a:latin typeface="Bahnschrift" panose="020B0502040204020203" pitchFamily="34" charset="0"/>
              </a:rPr>
              <a:t> </a:t>
            </a:r>
            <a:r>
              <a:rPr kumimoji="0" lang="es-ES" altLang="en-US" sz="1400" b="1" i="0" u="none" strike="noStrike" cap="none" normalizeH="0" baseline="0" dirty="0" err="1">
                <a:ln>
                  <a:noFill/>
                </a:ln>
                <a:solidFill>
                  <a:schemeClr val="tx1"/>
                </a:solidFill>
                <a:effectLst/>
                <a:latin typeface="Bahnschrift" panose="020B0502040204020203" pitchFamily="34" charset="0"/>
              </a:rPr>
              <a:t>learned</a:t>
            </a:r>
            <a:r>
              <a:rPr kumimoji="0" lang="es-ES" altLang="en-US" sz="1200" b="1" i="0" u="none" strike="noStrike" cap="none" normalizeH="0" baseline="0" dirty="0">
                <a:ln>
                  <a:noFill/>
                </a:ln>
                <a:solidFill>
                  <a:schemeClr val="tx1"/>
                </a:solidFill>
                <a:effectLst/>
                <a:latin typeface="Bahnschrift" panose="020B0502040204020203" pitchFamily="34" charset="0"/>
              </a:rPr>
              <a:t>.</a:t>
            </a:r>
            <a:endParaRPr kumimoji="0" lang="en-US" altLang="en-US" sz="1200" b="1" i="0" u="none" strike="noStrike" cap="none" normalizeH="0" baseline="0" dirty="0">
              <a:ln>
                <a:noFill/>
              </a:ln>
              <a:solidFill>
                <a:schemeClr val="tx1"/>
              </a:solidFill>
              <a:effectLst/>
              <a:latin typeface="Bahnschrift" panose="020B0502040204020203" pitchFamily="34" charset="0"/>
            </a:endParaRPr>
          </a:p>
        </p:txBody>
      </p:sp>
      <p:grpSp>
        <p:nvGrpSpPr>
          <p:cNvPr id="14" name="Group 13">
            <a:extLst>
              <a:ext uri="{FF2B5EF4-FFF2-40B4-BE49-F238E27FC236}">
                <a16:creationId xmlns:a16="http://schemas.microsoft.com/office/drawing/2014/main" id="{E284CE32-506D-5A2C-41CE-96AA330EA283}"/>
              </a:ext>
            </a:extLst>
          </p:cNvPr>
          <p:cNvGrpSpPr/>
          <p:nvPr/>
        </p:nvGrpSpPr>
        <p:grpSpPr>
          <a:xfrm>
            <a:off x="463825" y="1120904"/>
            <a:ext cx="9786731" cy="2151476"/>
            <a:chOff x="463826" y="1257296"/>
            <a:chExt cx="9786731" cy="2151476"/>
          </a:xfrm>
        </p:grpSpPr>
        <p:sp>
          <p:nvSpPr>
            <p:cNvPr id="7" name="TextBox 6">
              <a:extLst>
                <a:ext uri="{FF2B5EF4-FFF2-40B4-BE49-F238E27FC236}">
                  <a16:creationId xmlns:a16="http://schemas.microsoft.com/office/drawing/2014/main" id="{5E65E4C9-7F93-7159-0126-9D2402D3E3A7}"/>
                </a:ext>
              </a:extLst>
            </p:cNvPr>
            <p:cNvSpPr txBox="1"/>
            <p:nvPr/>
          </p:nvSpPr>
          <p:spPr>
            <a:xfrm>
              <a:off x="629478" y="1257296"/>
              <a:ext cx="9621079" cy="113877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s-ES" altLang="en-US" sz="1400" dirty="0" err="1">
                  <a:latin typeface="Bahnschrift" panose="020B0502040204020203" pitchFamily="34" charset="0"/>
                </a:rPr>
                <a:t>Even</a:t>
              </a:r>
              <a:r>
                <a:rPr lang="es-ES" altLang="en-US" sz="1400" dirty="0">
                  <a:latin typeface="Bahnschrift" panose="020B0502040204020203" pitchFamily="34" charset="0"/>
                </a:rPr>
                <a:t> </a:t>
              </a:r>
              <a:r>
                <a:rPr lang="es-ES" altLang="en-US" sz="1400" dirty="0" err="1">
                  <a:latin typeface="Bahnschrift" panose="020B0502040204020203" pitchFamily="34" charset="0"/>
                </a:rPr>
                <a:t>though</a:t>
              </a:r>
              <a:r>
                <a:rPr lang="es-ES" altLang="en-US" sz="1400" dirty="0">
                  <a:latin typeface="Bahnschrift" panose="020B0502040204020203" pitchFamily="34" charset="0"/>
                </a:rPr>
                <a:t> </a:t>
              </a:r>
              <a:r>
                <a:rPr lang="es-ES" altLang="en-US" sz="1400" dirty="0" err="1">
                  <a:latin typeface="Bahnschrift" panose="020B0502040204020203" pitchFamily="34" charset="0"/>
                </a:rPr>
                <a:t>Katerra’s</a:t>
              </a:r>
              <a:r>
                <a:rPr lang="es-ES" altLang="en-US" sz="1400" dirty="0">
                  <a:latin typeface="Bahnschrift" panose="020B0502040204020203" pitchFamily="34" charset="0"/>
                </a:rPr>
                <a:t> </a:t>
              </a:r>
              <a:r>
                <a:rPr lang="es-ES" altLang="en-US" sz="1400" dirty="0" err="1">
                  <a:latin typeface="Bahnschrift" panose="020B0502040204020203" pitchFamily="34" charset="0"/>
                </a:rPr>
                <a:t>business</a:t>
              </a:r>
              <a:r>
                <a:rPr lang="es-ES" altLang="en-US" sz="1400" dirty="0">
                  <a:latin typeface="Bahnschrift" panose="020B0502040204020203" pitchFamily="34" charset="0"/>
                </a:rPr>
                <a:t> </a:t>
              </a:r>
              <a:r>
                <a:rPr lang="es-ES" altLang="en-US" sz="1400" dirty="0" err="1">
                  <a:latin typeface="Bahnschrift" panose="020B0502040204020203" pitchFamily="34" charset="0"/>
                </a:rPr>
                <a:t>model</a:t>
              </a:r>
              <a:r>
                <a:rPr lang="es-ES" altLang="en-US" sz="1400" dirty="0">
                  <a:latin typeface="Bahnschrift" panose="020B0502040204020203" pitchFamily="34" charset="0"/>
                </a:rPr>
                <a:t> </a:t>
              </a:r>
              <a:r>
                <a:rPr lang="es-ES" altLang="en-US" sz="1400" dirty="0" err="1">
                  <a:latin typeface="Bahnschrift" panose="020B0502040204020203" pitchFamily="34" charset="0"/>
                </a:rPr>
                <a:t>proved</a:t>
              </a:r>
              <a:r>
                <a:rPr lang="es-ES" altLang="en-US" sz="1400" dirty="0">
                  <a:latin typeface="Bahnschrift" panose="020B0502040204020203" pitchFamily="34" charset="0"/>
                </a:rPr>
                <a:t> </a:t>
              </a:r>
              <a:r>
                <a:rPr lang="es-ES" altLang="en-US" sz="1400" dirty="0" err="1">
                  <a:latin typeface="Bahnschrift" panose="020B0502040204020203" pitchFamily="34" charset="0"/>
                </a:rPr>
                <a:t>to</a:t>
              </a:r>
              <a:r>
                <a:rPr lang="es-ES" altLang="en-US" sz="1400" dirty="0">
                  <a:latin typeface="Bahnschrift" panose="020B0502040204020203" pitchFamily="34" charset="0"/>
                </a:rPr>
                <a:t> be </a:t>
              </a:r>
              <a:r>
                <a:rPr lang="es-ES" altLang="en-US" sz="1400" dirty="0" err="1">
                  <a:latin typeface="Bahnschrift" panose="020B0502040204020203" pitchFamily="34" charset="0"/>
                </a:rPr>
                <a:t>over-ambitious</a:t>
              </a:r>
              <a:r>
                <a:rPr lang="es-ES" altLang="en-US" sz="1400" dirty="0">
                  <a:latin typeface="Bahnschrift" panose="020B0502040204020203" pitchFamily="34" charset="0"/>
                </a:rPr>
                <a:t>, </a:t>
              </a:r>
              <a:r>
                <a:rPr lang="es-ES" altLang="en-US" sz="1400" dirty="0" err="1">
                  <a:latin typeface="Bahnschrift" panose="020B0502040204020203" pitchFamily="34" charset="0"/>
                </a:rPr>
                <a:t>it</a:t>
              </a:r>
              <a:r>
                <a:rPr lang="es-ES" altLang="en-US" sz="1400" dirty="0">
                  <a:latin typeface="Bahnschrift" panose="020B0502040204020203" pitchFamily="34" charset="0"/>
                </a:rPr>
                <a:t> </a:t>
              </a:r>
              <a:r>
                <a:rPr lang="es-ES" altLang="en-US" sz="1400" dirty="0" err="1">
                  <a:latin typeface="Bahnschrift" panose="020B0502040204020203" pitchFamily="34" charset="0"/>
                </a:rPr>
                <a:t>opened</a:t>
              </a:r>
              <a:r>
                <a:rPr lang="es-ES" altLang="en-US" sz="1400" dirty="0">
                  <a:latin typeface="Bahnschrift" panose="020B0502040204020203" pitchFamily="34" charset="0"/>
                </a:rPr>
                <a:t> </a:t>
              </a:r>
              <a:r>
                <a:rPr lang="es-ES" altLang="en-US" sz="1400" dirty="0" err="1">
                  <a:latin typeface="Bahnschrift" panose="020B0502040204020203" pitchFamily="34" charset="0"/>
                </a:rPr>
                <a:t>the</a:t>
              </a:r>
              <a:r>
                <a:rPr lang="es-ES" altLang="en-US" sz="1400" dirty="0">
                  <a:latin typeface="Bahnschrift" panose="020B0502040204020203" pitchFamily="34" charset="0"/>
                </a:rPr>
                <a:t> </a:t>
              </a:r>
              <a:r>
                <a:rPr lang="es-ES" altLang="en-US" sz="1400" dirty="0" err="1">
                  <a:latin typeface="Bahnschrift" panose="020B0502040204020203" pitchFamily="34" charset="0"/>
                </a:rPr>
                <a:t>doors</a:t>
              </a:r>
              <a:r>
                <a:rPr lang="es-ES" altLang="en-US" sz="1400" dirty="0">
                  <a:latin typeface="Bahnschrift" panose="020B0502040204020203" pitchFamily="34" charset="0"/>
                </a:rPr>
                <a:t> </a:t>
              </a:r>
              <a:r>
                <a:rPr lang="es-ES" altLang="en-US" sz="1400" dirty="0" err="1">
                  <a:latin typeface="Bahnschrift" panose="020B0502040204020203" pitchFamily="34" charset="0"/>
                </a:rPr>
                <a:t>for</a:t>
              </a:r>
              <a:r>
                <a:rPr lang="es-ES" altLang="en-US" sz="1400" dirty="0">
                  <a:latin typeface="Bahnschrift" panose="020B0502040204020203" pitchFamily="34" charset="0"/>
                </a:rPr>
                <a:t> startups </a:t>
              </a:r>
              <a:r>
                <a:rPr lang="es-ES" altLang="en-US" sz="1400" dirty="0" err="1">
                  <a:latin typeface="Bahnschrift" panose="020B0502040204020203" pitchFamily="34" charset="0"/>
                </a:rPr>
                <a:t>to</a:t>
              </a:r>
              <a:r>
                <a:rPr lang="es-ES" altLang="en-US" sz="1400" dirty="0">
                  <a:latin typeface="Bahnschrift" panose="020B0502040204020203" pitchFamily="34" charset="0"/>
                </a:rPr>
                <a:t> introduce </a:t>
              </a:r>
              <a:r>
                <a:rPr lang="es-ES" altLang="en-US" sz="1400" dirty="0" err="1">
                  <a:latin typeface="Bahnschrift" panose="020B0502040204020203" pitchFamily="34" charset="0"/>
                </a:rPr>
                <a:t>innovations</a:t>
              </a:r>
              <a:r>
                <a:rPr lang="es-ES" altLang="en-US" sz="1400" dirty="0">
                  <a:latin typeface="Bahnschrift" panose="020B0502040204020203" pitchFamily="34" charset="0"/>
                </a:rPr>
                <a:t> in </a:t>
              </a:r>
              <a:r>
                <a:rPr lang="es-ES" altLang="en-US" sz="1400" dirty="0" err="1">
                  <a:latin typeface="Bahnschrift" panose="020B0502040204020203" pitchFamily="34" charset="0"/>
                </a:rPr>
                <a:t>the</a:t>
              </a:r>
              <a:r>
                <a:rPr lang="es-ES" altLang="en-US" sz="1400" dirty="0">
                  <a:latin typeface="Bahnschrift" panose="020B0502040204020203" pitchFamily="34" charset="0"/>
                </a:rPr>
                <a:t> </a:t>
              </a:r>
              <a:r>
                <a:rPr lang="es-ES" altLang="en-US" sz="1400" dirty="0" err="1">
                  <a:latin typeface="Bahnschrift" panose="020B0502040204020203" pitchFamily="34" charset="0"/>
                </a:rPr>
                <a:t>construction</a:t>
              </a:r>
              <a:r>
                <a:rPr lang="es-ES" altLang="en-US" sz="1400" dirty="0">
                  <a:latin typeface="Bahnschrift" panose="020B0502040204020203" pitchFamily="34" charset="0"/>
                </a:rPr>
                <a:t> sector. </a:t>
              </a:r>
              <a:r>
                <a:rPr lang="es-ES" altLang="en-US" sz="1400" dirty="0" err="1">
                  <a:latin typeface="Bahnschrift" panose="020B0502040204020203" pitchFamily="34" charset="0"/>
                </a:rPr>
                <a:t>While</a:t>
              </a:r>
              <a:r>
                <a:rPr lang="es-ES" altLang="en-US" sz="1400" dirty="0">
                  <a:latin typeface="Bahnschrift" panose="020B0502040204020203" pitchFamily="34" charset="0"/>
                </a:rPr>
                <a:t> a </a:t>
              </a:r>
              <a:r>
                <a:rPr lang="es-ES" altLang="en-US" sz="1400" dirty="0" err="1">
                  <a:latin typeface="Bahnschrift" panose="020B0502040204020203" pitchFamily="34" charset="0"/>
                </a:rPr>
                <a:t>key</a:t>
              </a:r>
              <a:r>
                <a:rPr lang="es-ES" altLang="en-US" sz="1400" dirty="0">
                  <a:latin typeface="Bahnschrift" panose="020B0502040204020203" pitchFamily="34" charset="0"/>
                </a:rPr>
                <a:t> </a:t>
              </a:r>
              <a:r>
                <a:rPr lang="es-ES" altLang="en-US" sz="1400" dirty="0" err="1">
                  <a:latin typeface="Bahnschrift" panose="020B0502040204020203" pitchFamily="34" charset="0"/>
                </a:rPr>
                <a:t>take-away</a:t>
              </a:r>
              <a:r>
                <a:rPr lang="es-ES" altLang="en-US" sz="1400" dirty="0">
                  <a:latin typeface="Bahnschrift" panose="020B0502040204020203" pitchFamily="34" charset="0"/>
                </a:rPr>
                <a:t> </a:t>
              </a:r>
              <a:r>
                <a:rPr lang="es-ES" altLang="en-US" sz="1400" dirty="0" err="1">
                  <a:latin typeface="Bahnschrift" panose="020B0502040204020203" pitchFamily="34" charset="0"/>
                </a:rPr>
                <a:t>from</a:t>
              </a:r>
              <a:r>
                <a:rPr lang="es-ES" altLang="en-US" sz="1400" dirty="0">
                  <a:latin typeface="Bahnschrift" panose="020B0502040204020203" pitchFamily="34" charset="0"/>
                </a:rPr>
                <a:t> </a:t>
              </a:r>
              <a:r>
                <a:rPr lang="es-ES" altLang="en-US" sz="1400" dirty="0" err="1">
                  <a:latin typeface="Bahnschrift" panose="020B0502040204020203" pitchFamily="34" charset="0"/>
                </a:rPr>
                <a:t>this</a:t>
              </a:r>
              <a:r>
                <a:rPr lang="es-ES" altLang="en-US" sz="1400" dirty="0">
                  <a:latin typeface="Bahnschrift" panose="020B0502040204020203" pitchFamily="34" charset="0"/>
                </a:rPr>
                <a:t> case </a:t>
              </a:r>
              <a:r>
                <a:rPr lang="es-ES" altLang="en-US" sz="1400" dirty="0" err="1">
                  <a:latin typeface="Bahnschrift" panose="020B0502040204020203" pitchFamily="34" charset="0"/>
                </a:rPr>
                <a:t>study</a:t>
              </a:r>
              <a:r>
                <a:rPr lang="es-ES" altLang="en-US" sz="1400" dirty="0">
                  <a:latin typeface="Bahnschrift" panose="020B0502040204020203" pitchFamily="34" charset="0"/>
                </a:rPr>
                <a:t> </a:t>
              </a:r>
              <a:r>
                <a:rPr lang="es-ES" altLang="en-US" sz="1400" dirty="0" err="1">
                  <a:latin typeface="Bahnschrift" panose="020B0502040204020203" pitchFamily="34" charset="0"/>
                </a:rPr>
                <a:t>is</a:t>
              </a:r>
              <a:r>
                <a:rPr lang="es-ES" altLang="en-US" sz="1400" dirty="0">
                  <a:latin typeface="Bahnschrift" panose="020B0502040204020203" pitchFamily="34" charset="0"/>
                </a:rPr>
                <a:t> </a:t>
              </a:r>
              <a:r>
                <a:rPr lang="es-ES" altLang="en-US" sz="1400" dirty="0" err="1">
                  <a:latin typeface="Bahnschrift" panose="020B0502040204020203" pitchFamily="34" charset="0"/>
                </a:rPr>
                <a:t>that</a:t>
              </a:r>
              <a:r>
                <a:rPr lang="es-ES" altLang="en-US" sz="1400" dirty="0">
                  <a:latin typeface="Bahnschrift" panose="020B0502040204020203" pitchFamily="34" charset="0"/>
                </a:rPr>
                <a:t> </a:t>
              </a:r>
              <a:r>
                <a:rPr lang="es-ES" altLang="en-US" sz="1400" dirty="0" err="1">
                  <a:latin typeface="Bahnschrift" panose="020B0502040204020203" pitchFamily="34" charset="0"/>
                </a:rPr>
                <a:t>residential</a:t>
              </a:r>
              <a:r>
                <a:rPr lang="es-ES" altLang="en-US" sz="1400" dirty="0">
                  <a:latin typeface="Bahnschrift" panose="020B0502040204020203" pitchFamily="34" charset="0"/>
                </a:rPr>
                <a:t> </a:t>
              </a:r>
              <a:r>
                <a:rPr lang="es-ES" altLang="en-US" sz="1400" dirty="0" err="1">
                  <a:latin typeface="Bahnschrift" panose="020B0502040204020203" pitchFamily="34" charset="0"/>
                </a:rPr>
                <a:t>construction</a:t>
              </a:r>
              <a:r>
                <a:rPr lang="es-ES" altLang="en-US" sz="1400" dirty="0">
                  <a:latin typeface="Bahnschrift" panose="020B0502040204020203" pitchFamily="34" charset="0"/>
                </a:rPr>
                <a:t> </a:t>
              </a:r>
              <a:r>
                <a:rPr lang="es-ES" altLang="en-US" sz="1400" dirty="0" err="1">
                  <a:latin typeface="Bahnschrift" panose="020B0502040204020203" pitchFamily="34" charset="0"/>
                </a:rPr>
                <a:t>developments</a:t>
              </a:r>
              <a:r>
                <a:rPr lang="es-ES" altLang="en-US" sz="1400" dirty="0">
                  <a:latin typeface="Bahnschrift" panose="020B0502040204020203" pitchFamily="34" charset="0"/>
                </a:rPr>
                <a:t> are </a:t>
              </a:r>
              <a:r>
                <a:rPr lang="es-ES" altLang="en-US" sz="1400" dirty="0" err="1">
                  <a:latin typeface="Bahnschrift" panose="020B0502040204020203" pitchFamily="34" charset="0"/>
                </a:rPr>
                <a:t>far</a:t>
              </a:r>
              <a:r>
                <a:rPr lang="es-ES" altLang="en-US" sz="1400" dirty="0">
                  <a:latin typeface="Bahnschrift" panose="020B0502040204020203" pitchFamily="34" charset="0"/>
                </a:rPr>
                <a:t> </a:t>
              </a:r>
              <a:r>
                <a:rPr lang="es-ES" altLang="en-US" sz="1400" dirty="0" err="1">
                  <a:latin typeface="Bahnschrift" panose="020B0502040204020203" pitchFamily="34" charset="0"/>
                </a:rPr>
                <a:t>from</a:t>
              </a:r>
              <a:r>
                <a:rPr lang="es-ES" altLang="en-US" sz="1400" dirty="0">
                  <a:latin typeface="Bahnschrift" panose="020B0502040204020203" pitchFamily="34" charset="0"/>
                </a:rPr>
                <a:t> </a:t>
              </a:r>
              <a:r>
                <a:rPr lang="es-ES" altLang="en-US" sz="1400" dirty="0" err="1">
                  <a:latin typeface="Bahnschrift" panose="020B0502040204020203" pitchFamily="34" charset="0"/>
                </a:rPr>
                <a:t>the</a:t>
              </a:r>
              <a:r>
                <a:rPr lang="es-ES" altLang="en-US" sz="1400" dirty="0">
                  <a:latin typeface="Bahnschrift" panose="020B0502040204020203" pitchFamily="34" charset="0"/>
                </a:rPr>
                <a:t> </a:t>
              </a:r>
              <a:r>
                <a:rPr lang="es-ES" altLang="en-US" sz="1400" dirty="0" err="1">
                  <a:latin typeface="Bahnschrift" panose="020B0502040204020203" pitchFamily="34" charset="0"/>
                </a:rPr>
                <a:t>batch</a:t>
              </a:r>
              <a:r>
                <a:rPr lang="es-ES" altLang="en-US" sz="1400" dirty="0">
                  <a:latin typeface="Bahnschrift" panose="020B0502040204020203" pitchFamily="34" charset="0"/>
                </a:rPr>
                <a:t> </a:t>
              </a:r>
              <a:r>
                <a:rPr lang="es-ES" altLang="en-US" sz="1400" dirty="0" err="1">
                  <a:latin typeface="Bahnschrift" panose="020B0502040204020203" pitchFamily="34" charset="0"/>
                </a:rPr>
                <a:t>or</a:t>
              </a:r>
              <a:r>
                <a:rPr lang="es-ES" altLang="en-US" sz="1400" dirty="0">
                  <a:latin typeface="Bahnschrift" panose="020B0502040204020203" pitchFamily="34" charset="0"/>
                </a:rPr>
                <a:t> </a:t>
              </a:r>
              <a:r>
                <a:rPr lang="es-ES" altLang="en-US" sz="1400" dirty="0" err="1">
                  <a:latin typeface="Bahnschrift" panose="020B0502040204020203" pitchFamily="34" charset="0"/>
                </a:rPr>
                <a:t>mass</a:t>
              </a:r>
              <a:r>
                <a:rPr lang="es-ES" altLang="en-US" sz="1400" dirty="0">
                  <a:latin typeface="Bahnschrift" panose="020B0502040204020203" pitchFamily="34" charset="0"/>
                </a:rPr>
                <a:t> </a:t>
              </a:r>
              <a:r>
                <a:rPr lang="es-ES" altLang="en-US" sz="1400" dirty="0" err="1">
                  <a:latin typeface="Bahnschrift" panose="020B0502040204020203" pitchFamily="34" charset="0"/>
                </a:rPr>
                <a:t>processes</a:t>
              </a:r>
              <a:r>
                <a:rPr lang="es-ES" altLang="en-US" sz="1400" dirty="0">
                  <a:latin typeface="Bahnschrift" panose="020B0502040204020203" pitchFamily="34" charset="0"/>
                </a:rPr>
                <a:t> </a:t>
              </a:r>
              <a:r>
                <a:rPr lang="es-ES" altLang="en-US" sz="1400" dirty="0" err="1">
                  <a:latin typeface="Bahnschrift" panose="020B0502040204020203" pitchFamily="34" charset="0"/>
                </a:rPr>
                <a:t>found</a:t>
              </a:r>
              <a:r>
                <a:rPr lang="es-ES" altLang="en-US" sz="1400" dirty="0">
                  <a:latin typeface="Bahnschrift" panose="020B0502040204020203" pitchFamily="34" charset="0"/>
                </a:rPr>
                <a:t> in </a:t>
              </a:r>
              <a:r>
                <a:rPr lang="es-ES" altLang="en-US" sz="1400" dirty="0" err="1">
                  <a:latin typeface="Bahnschrift" panose="020B0502040204020203" pitchFamily="34" charset="0"/>
                </a:rPr>
                <a:t>the</a:t>
              </a:r>
              <a:r>
                <a:rPr lang="es-ES" altLang="en-US" sz="1400" dirty="0">
                  <a:latin typeface="Bahnschrift" panose="020B0502040204020203" pitchFamily="34" charset="0"/>
                </a:rPr>
                <a:t> </a:t>
              </a:r>
              <a:r>
                <a:rPr lang="es-ES" altLang="en-US" sz="1400" dirty="0" err="1">
                  <a:latin typeface="Bahnschrift" panose="020B0502040204020203" pitchFamily="34" charset="0"/>
                </a:rPr>
                <a:t>tech</a:t>
              </a:r>
              <a:r>
                <a:rPr lang="es-ES" altLang="en-US" sz="1400" dirty="0">
                  <a:latin typeface="Bahnschrift" panose="020B0502040204020203" pitchFamily="34" charset="0"/>
                </a:rPr>
                <a:t> </a:t>
              </a:r>
              <a:r>
                <a:rPr lang="es-ES" altLang="en-US" sz="1400" dirty="0" err="1">
                  <a:latin typeface="Bahnschrift" panose="020B0502040204020203" pitchFamily="34" charset="0"/>
                </a:rPr>
                <a:t>industry</a:t>
              </a:r>
              <a:r>
                <a:rPr lang="es-ES" altLang="en-US" sz="1400" dirty="0">
                  <a:latin typeface="Bahnschrift" panose="020B0502040204020203" pitchFamily="34" charset="0"/>
                </a:rPr>
                <a:t>, </a:t>
              </a:r>
              <a:r>
                <a:rPr lang="es-ES" altLang="en-US" sz="1400" dirty="0" err="1">
                  <a:latin typeface="Bahnschrift" panose="020B0502040204020203" pitchFamily="34" charset="0"/>
                </a:rPr>
                <a:t>perhaps</a:t>
              </a:r>
              <a:r>
                <a:rPr lang="es-ES" altLang="en-US" sz="1400" dirty="0">
                  <a:latin typeface="Bahnschrift" panose="020B0502040204020203" pitchFamily="34" charset="0"/>
                </a:rPr>
                <a:t> </a:t>
              </a:r>
              <a:r>
                <a:rPr lang="es-ES" altLang="en-US" sz="1400" dirty="0" err="1">
                  <a:latin typeface="Bahnschrift" panose="020B0502040204020203" pitchFamily="34" charset="0"/>
                </a:rPr>
                <a:t>there</a:t>
              </a:r>
              <a:r>
                <a:rPr lang="es-ES" altLang="en-US" sz="1400" dirty="0">
                  <a:latin typeface="Bahnschrift" panose="020B0502040204020203" pitchFamily="34" charset="0"/>
                </a:rPr>
                <a:t> </a:t>
              </a:r>
              <a:r>
                <a:rPr lang="es-ES" altLang="en-US" sz="1400" dirty="0" err="1">
                  <a:latin typeface="Bahnschrift" panose="020B0502040204020203" pitchFamily="34" charset="0"/>
                </a:rPr>
                <a:t>is</a:t>
              </a:r>
              <a:r>
                <a:rPr lang="es-ES" altLang="en-US" sz="1400" dirty="0">
                  <a:latin typeface="Bahnschrift" panose="020B0502040204020203" pitchFamily="34" charset="0"/>
                </a:rPr>
                <a:t> a </a:t>
              </a:r>
              <a:r>
                <a:rPr lang="es-ES" altLang="en-US" sz="1400" dirty="0" err="1">
                  <a:latin typeface="Bahnschrift" panose="020B0502040204020203" pitchFamily="34" charset="0"/>
                </a:rPr>
                <a:t>market</a:t>
              </a:r>
              <a:r>
                <a:rPr lang="es-ES" altLang="en-US" sz="1400" dirty="0">
                  <a:latin typeface="Bahnschrift" panose="020B0502040204020203" pitchFamily="34" charset="0"/>
                </a:rPr>
                <a:t> </a:t>
              </a:r>
              <a:r>
                <a:rPr lang="es-ES" altLang="en-US" sz="1400" dirty="0" err="1">
                  <a:latin typeface="Bahnschrift" panose="020B0502040204020203" pitchFamily="34" charset="0"/>
                </a:rPr>
                <a:t>for</a:t>
              </a:r>
              <a:r>
                <a:rPr lang="es-ES" altLang="en-US" sz="1400" dirty="0">
                  <a:latin typeface="Bahnschrift" panose="020B0502040204020203" pitchFamily="34" charset="0"/>
                </a:rPr>
                <a:t> a more </a:t>
              </a:r>
              <a:r>
                <a:rPr lang="es-ES" altLang="en-US" sz="1400" dirty="0" err="1">
                  <a:latin typeface="Bahnschrift" panose="020B0502040204020203" pitchFamily="34" charset="0"/>
                </a:rPr>
                <a:t>focused</a:t>
              </a:r>
              <a:r>
                <a:rPr lang="es-ES" altLang="en-US" sz="1400" dirty="0">
                  <a:latin typeface="Bahnschrift" panose="020B0502040204020203" pitchFamily="34" charset="0"/>
                </a:rPr>
                <a:t> and </a:t>
              </a:r>
              <a:r>
                <a:rPr lang="es-ES" altLang="en-US" sz="1400" dirty="0" err="1">
                  <a:latin typeface="Bahnschrift" panose="020B0502040204020203" pitchFamily="34" charset="0"/>
                </a:rPr>
                <a:t>segemented</a:t>
              </a:r>
              <a:r>
                <a:rPr lang="es-ES" altLang="en-US" sz="1400" dirty="0">
                  <a:latin typeface="Bahnschrift" panose="020B0502040204020203" pitchFamily="34" charset="0"/>
                </a:rPr>
                <a:t> </a:t>
              </a:r>
              <a:r>
                <a:rPr lang="es-ES" altLang="en-US" sz="1400" dirty="0" err="1">
                  <a:latin typeface="Bahnschrift" panose="020B0502040204020203" pitchFamily="34" charset="0"/>
                </a:rPr>
                <a:t>business</a:t>
              </a:r>
              <a:r>
                <a:rPr lang="es-ES" altLang="en-US" sz="1400" dirty="0">
                  <a:latin typeface="Bahnschrift" panose="020B0502040204020203" pitchFamily="34" charset="0"/>
                </a:rPr>
                <a:t> venture. </a:t>
              </a:r>
              <a:r>
                <a:rPr lang="es-ES" altLang="en-US" sz="1400" dirty="0" err="1">
                  <a:latin typeface="Bahnschrift" panose="020B0502040204020203" pitchFamily="34" charset="0"/>
                </a:rPr>
                <a:t>Among</a:t>
              </a:r>
              <a:r>
                <a:rPr lang="es-ES" altLang="en-US" sz="1400" dirty="0">
                  <a:latin typeface="Bahnschrift" panose="020B0502040204020203" pitchFamily="34" charset="0"/>
                </a:rPr>
                <a:t> </a:t>
              </a:r>
              <a:r>
                <a:rPr lang="es-ES" altLang="en-US" sz="1400" dirty="0" err="1">
                  <a:latin typeface="Bahnschrift" panose="020B0502040204020203" pitchFamily="34" charset="0"/>
                </a:rPr>
                <a:t>the</a:t>
              </a:r>
              <a:r>
                <a:rPr lang="es-ES" altLang="en-US" sz="1400" dirty="0">
                  <a:latin typeface="Bahnschrift" panose="020B0502040204020203" pitchFamily="34" charset="0"/>
                </a:rPr>
                <a:t> </a:t>
              </a:r>
              <a:r>
                <a:rPr lang="es-ES" altLang="en-US" sz="1400" dirty="0" err="1">
                  <a:latin typeface="Bahnschrift" panose="020B0502040204020203" pitchFamily="34" charset="0"/>
                </a:rPr>
                <a:t>opportunities</a:t>
              </a:r>
              <a:r>
                <a:rPr lang="es-ES" altLang="en-US" sz="1400" dirty="0">
                  <a:latin typeface="Bahnschrift" panose="020B0502040204020203" pitchFamily="34" charset="0"/>
                </a:rPr>
                <a:t> </a:t>
              </a:r>
              <a:r>
                <a:rPr lang="es-ES" altLang="en-US" sz="1400" dirty="0" err="1">
                  <a:latin typeface="Bahnschrift" panose="020B0502040204020203" pitchFamily="34" charset="0"/>
                </a:rPr>
                <a:t>created</a:t>
              </a:r>
              <a:r>
                <a:rPr lang="es-ES" altLang="en-US" sz="1400" dirty="0">
                  <a:latin typeface="Bahnschrift" panose="020B0502040204020203" pitchFamily="34" charset="0"/>
                </a:rPr>
                <a:t> </a:t>
              </a:r>
              <a:r>
                <a:rPr lang="es-ES" altLang="en-US" sz="1400" dirty="0" err="1">
                  <a:latin typeface="Bahnschrift" panose="020B0502040204020203" pitchFamily="34" charset="0"/>
                </a:rPr>
                <a:t>by</a:t>
              </a:r>
              <a:r>
                <a:rPr lang="es-ES" altLang="en-US" sz="1400" dirty="0">
                  <a:latin typeface="Bahnschrift" panose="020B0502040204020203" pitchFamily="34" charset="0"/>
                </a:rPr>
                <a:t> </a:t>
              </a:r>
              <a:r>
                <a:rPr lang="es-ES" altLang="en-US" sz="1400" dirty="0" err="1">
                  <a:latin typeface="Bahnschrift" panose="020B0502040204020203" pitchFamily="34" charset="0"/>
                </a:rPr>
                <a:t>Katerra</a:t>
              </a:r>
              <a:r>
                <a:rPr lang="es-ES" altLang="en-US" sz="1400" dirty="0">
                  <a:latin typeface="Bahnschrift" panose="020B0502040204020203" pitchFamily="34" charset="0"/>
                </a:rPr>
                <a:t> are </a:t>
              </a:r>
              <a:r>
                <a:rPr lang="es-ES" altLang="en-US" sz="1400" dirty="0" err="1">
                  <a:latin typeface="Bahnschrift" panose="020B0502040204020203" pitchFamily="34" charset="0"/>
                </a:rPr>
                <a:t>the</a:t>
              </a:r>
              <a:r>
                <a:rPr lang="es-ES" altLang="en-US" sz="1400" dirty="0">
                  <a:latin typeface="Bahnschrift" panose="020B0502040204020203" pitchFamily="34" charset="0"/>
                </a:rPr>
                <a:t> </a:t>
              </a:r>
              <a:r>
                <a:rPr lang="es-ES" altLang="en-US" sz="1400" dirty="0" err="1">
                  <a:latin typeface="Bahnschrift" panose="020B0502040204020203" pitchFamily="34" charset="0"/>
                </a:rPr>
                <a:t>following</a:t>
              </a:r>
              <a:r>
                <a:rPr lang="es-ES" altLang="en-US" sz="1400" dirty="0">
                  <a:latin typeface="Bahnschrift" panose="020B0502040204020203" pitchFamily="34" charset="0"/>
                </a:rPr>
                <a:t>:</a:t>
              </a:r>
              <a:endParaRPr lang="es-ES" altLang="en-US" sz="1400" b="1" dirty="0">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s-ES" altLang="en-US" sz="1200" b="1" dirty="0">
                  <a:latin typeface="Bahnschrift" panose="020B0502040204020203" pitchFamily="34" charset="0"/>
                </a:rPr>
                <a:t> </a:t>
              </a:r>
              <a:endParaRPr kumimoji="0" lang="es-ES" altLang="en-US" sz="1200" b="1" i="0" u="none" strike="noStrike" cap="none" normalizeH="0" baseline="0" dirty="0">
                <a:ln>
                  <a:noFill/>
                </a:ln>
                <a:solidFill>
                  <a:schemeClr val="tx1"/>
                </a:solidFill>
                <a:effectLst/>
                <a:latin typeface="Bahnschrift" panose="020B0502040204020203" pitchFamily="34" charset="0"/>
              </a:endParaRPr>
            </a:p>
          </p:txBody>
        </p:sp>
        <p:sp>
          <p:nvSpPr>
            <p:cNvPr id="9" name="TextBox 8">
              <a:extLst>
                <a:ext uri="{FF2B5EF4-FFF2-40B4-BE49-F238E27FC236}">
                  <a16:creationId xmlns:a16="http://schemas.microsoft.com/office/drawing/2014/main" id="{141749E0-D71E-B3AB-A662-AAC2FD956358}"/>
                </a:ext>
              </a:extLst>
            </p:cNvPr>
            <p:cNvSpPr txBox="1"/>
            <p:nvPr/>
          </p:nvSpPr>
          <p:spPr>
            <a:xfrm>
              <a:off x="463826" y="2239221"/>
              <a:ext cx="9786731" cy="1169551"/>
            </a:xfrm>
            <a:prstGeom prst="rect">
              <a:avLst/>
            </a:prstGeom>
            <a:noFill/>
          </p:spPr>
          <p:txBody>
            <a:bodyPr wrap="square" rtlCol="0">
              <a:spAutoFit/>
            </a:bodyPr>
            <a:lstStyle/>
            <a:p>
              <a:pPr marL="285750" indent="-285750">
                <a:buFont typeface="Arial" panose="020B0604020202020204" pitchFamily="34" charset="0"/>
                <a:buChar char="•"/>
              </a:pPr>
              <a:r>
                <a:rPr lang="es-ES" sz="1400" dirty="0" err="1">
                  <a:latin typeface="Bahnschrift" panose="020B0502040204020203" pitchFamily="34" charset="0"/>
                </a:rPr>
                <a:t>There</a:t>
              </a:r>
              <a:r>
                <a:rPr lang="es-ES" sz="1400" dirty="0">
                  <a:latin typeface="Bahnschrift" panose="020B0502040204020203" pitchFamily="34" charset="0"/>
                </a:rPr>
                <a:t> </a:t>
              </a:r>
              <a:r>
                <a:rPr lang="es-ES" sz="1400" dirty="0" err="1">
                  <a:latin typeface="Bahnschrift" panose="020B0502040204020203" pitchFamily="34" charset="0"/>
                </a:rPr>
                <a:t>is</a:t>
              </a:r>
              <a:r>
                <a:rPr lang="es-ES" sz="1400" dirty="0">
                  <a:latin typeface="Bahnschrift" panose="020B0502040204020203" pitchFamily="34" charset="0"/>
                </a:rPr>
                <a:t> </a:t>
              </a:r>
              <a:r>
                <a:rPr lang="es-ES" sz="1400" dirty="0" err="1">
                  <a:latin typeface="Bahnschrift" panose="020B0502040204020203" pitchFamily="34" charset="0"/>
                </a:rPr>
                <a:t>now</a:t>
              </a:r>
              <a:r>
                <a:rPr lang="es-ES" sz="1400" dirty="0">
                  <a:latin typeface="Bahnschrift" panose="020B0502040204020203" pitchFamily="34" charset="0"/>
                </a:rPr>
                <a:t> a </a:t>
              </a:r>
              <a:r>
                <a:rPr lang="es-ES" sz="1400" dirty="0" err="1">
                  <a:latin typeface="Bahnschrift" panose="020B0502040204020203" pitchFamily="34" charset="0"/>
                </a:rPr>
                <a:t>market</a:t>
              </a:r>
              <a:r>
                <a:rPr lang="es-ES" sz="1400" dirty="0">
                  <a:latin typeface="Bahnschrift" panose="020B0502040204020203" pitchFamily="34" charset="0"/>
                </a:rPr>
                <a:t> </a:t>
              </a:r>
              <a:r>
                <a:rPr lang="es-ES" sz="1400" dirty="0" err="1">
                  <a:latin typeface="Bahnschrift" panose="020B0502040204020203" pitchFamily="34" charset="0"/>
                </a:rPr>
                <a:t>for</a:t>
              </a:r>
              <a:r>
                <a:rPr lang="es-ES" sz="1400" dirty="0">
                  <a:latin typeface="Bahnschrift" panose="020B0502040204020203" pitchFamily="34" charset="0"/>
                </a:rPr>
                <a:t> </a:t>
              </a:r>
              <a:r>
                <a:rPr lang="es-ES" sz="1400" dirty="0" err="1">
                  <a:latin typeface="Bahnschrift" panose="020B0502040204020203" pitchFamily="34" charset="0"/>
                </a:rPr>
                <a:t>prefabricated</a:t>
              </a:r>
              <a:r>
                <a:rPr lang="es-ES" sz="1400" dirty="0">
                  <a:latin typeface="Bahnschrift" panose="020B0502040204020203" pitchFamily="34" charset="0"/>
                </a:rPr>
                <a:t> modular </a:t>
              </a:r>
              <a:r>
                <a:rPr lang="es-ES" sz="1400" dirty="0" err="1">
                  <a:latin typeface="Bahnschrift" panose="020B0502040204020203" pitchFamily="34" charset="0"/>
                </a:rPr>
                <a:t>homes</a:t>
              </a:r>
              <a:r>
                <a:rPr lang="es-ES" sz="1400" dirty="0">
                  <a:latin typeface="Bahnschrift" panose="020B0502040204020203" pitchFamily="34" charset="0"/>
                </a:rPr>
                <a:t>.</a:t>
              </a:r>
            </a:p>
            <a:p>
              <a:pPr marL="285750" indent="-285750">
                <a:buFont typeface="Arial" panose="020B0604020202020204" pitchFamily="34" charset="0"/>
                <a:buChar char="•"/>
              </a:pPr>
              <a:r>
                <a:rPr lang="es-ES" sz="1400" dirty="0">
                  <a:latin typeface="Bahnschrift" panose="020B0502040204020203" pitchFamily="34" charset="0"/>
                </a:rPr>
                <a:t>New startups </a:t>
              </a:r>
              <a:r>
                <a:rPr lang="es-ES" sz="1400" dirty="0" err="1">
                  <a:latin typeface="Bahnschrift" panose="020B0502040204020203" pitchFamily="34" charset="0"/>
                </a:rPr>
                <a:t>have</a:t>
              </a:r>
              <a:r>
                <a:rPr lang="es-ES" sz="1400" dirty="0">
                  <a:latin typeface="Bahnschrift" panose="020B0502040204020203" pitchFamily="34" charset="0"/>
                </a:rPr>
                <a:t> </a:t>
              </a:r>
              <a:r>
                <a:rPr lang="es-ES" sz="1400" dirty="0" err="1">
                  <a:latin typeface="Bahnschrift" panose="020B0502040204020203" pitchFamily="34" charset="0"/>
                </a:rPr>
                <a:t>focused</a:t>
              </a:r>
              <a:r>
                <a:rPr lang="es-ES" sz="1400" dirty="0">
                  <a:latin typeface="Bahnschrift" panose="020B0502040204020203" pitchFamily="34" charset="0"/>
                </a:rPr>
                <a:t> </a:t>
              </a:r>
              <a:r>
                <a:rPr lang="es-ES" sz="1400" dirty="0" err="1">
                  <a:latin typeface="Bahnschrift" panose="020B0502040204020203" pitchFamily="34" charset="0"/>
                </a:rPr>
                <a:t>on</a:t>
              </a:r>
              <a:r>
                <a:rPr lang="es-ES" sz="1400" dirty="0">
                  <a:latin typeface="Bahnschrift" panose="020B0502040204020203" pitchFamily="34" charset="0"/>
                </a:rPr>
                <a:t> </a:t>
              </a:r>
              <a:r>
                <a:rPr lang="es-ES" sz="1400" dirty="0" err="1">
                  <a:latin typeface="Bahnschrift" panose="020B0502040204020203" pitchFamily="34" charset="0"/>
                </a:rPr>
                <a:t>improving</a:t>
              </a:r>
              <a:r>
                <a:rPr lang="es-ES" sz="1400" dirty="0">
                  <a:latin typeface="Bahnschrift" panose="020B0502040204020203" pitchFamily="34" charset="0"/>
                </a:rPr>
                <a:t> ERP </a:t>
              </a:r>
              <a:r>
                <a:rPr lang="es-ES" sz="1400" dirty="0" err="1">
                  <a:latin typeface="Bahnschrift" panose="020B0502040204020203" pitchFamily="34" charset="0"/>
                </a:rPr>
                <a:t>systems</a:t>
              </a:r>
              <a:r>
                <a:rPr lang="es-ES" sz="1400" dirty="0">
                  <a:latin typeface="Bahnschrift" panose="020B0502040204020203" pitchFamily="34" charset="0"/>
                </a:rPr>
                <a:t> in </a:t>
              </a:r>
              <a:r>
                <a:rPr lang="es-ES" sz="1400" dirty="0" err="1">
                  <a:latin typeface="Bahnschrift" panose="020B0502040204020203" pitchFamily="34" charset="0"/>
                </a:rPr>
                <a:t>the</a:t>
              </a:r>
              <a:r>
                <a:rPr lang="es-ES" sz="1400" dirty="0">
                  <a:latin typeface="Bahnschrift" panose="020B0502040204020203" pitchFamily="34" charset="0"/>
                </a:rPr>
                <a:t> </a:t>
              </a:r>
              <a:r>
                <a:rPr lang="es-ES" sz="1400" dirty="0" err="1">
                  <a:latin typeface="Bahnschrift" panose="020B0502040204020203" pitchFamily="34" charset="0"/>
                </a:rPr>
                <a:t>construction</a:t>
              </a:r>
              <a:r>
                <a:rPr lang="es-ES" sz="1400" dirty="0">
                  <a:latin typeface="Bahnschrift" panose="020B0502040204020203" pitchFamily="34" charset="0"/>
                </a:rPr>
                <a:t> sector. </a:t>
              </a:r>
              <a:r>
                <a:rPr lang="es-ES" sz="1400" dirty="0" err="1">
                  <a:latin typeface="Bahnschrift" panose="020B0502040204020203" pitchFamily="34" charset="0"/>
                </a:rPr>
                <a:t>For</a:t>
              </a:r>
              <a:r>
                <a:rPr lang="es-ES" sz="1400" dirty="0">
                  <a:latin typeface="Bahnschrift" panose="020B0502040204020203" pitchFamily="34" charset="0"/>
                </a:rPr>
                <a:t> </a:t>
              </a:r>
              <a:r>
                <a:rPr lang="es-ES" sz="1400" dirty="0" err="1">
                  <a:latin typeface="Bahnschrift" panose="020B0502040204020203" pitchFamily="34" charset="0"/>
                </a:rPr>
                <a:t>example</a:t>
              </a:r>
              <a:r>
                <a:rPr lang="es-ES" sz="1400" dirty="0">
                  <a:latin typeface="Bahnschrift" panose="020B0502040204020203" pitchFamily="34" charset="0"/>
                </a:rPr>
                <a:t>, </a:t>
              </a:r>
              <a:r>
                <a:rPr lang="es-ES" sz="1400" dirty="0" err="1">
                  <a:latin typeface="Bahnschrift" panose="020B0502040204020203" pitchFamily="34" charset="0"/>
                </a:rPr>
                <a:t>Extracker</a:t>
              </a:r>
              <a:r>
                <a:rPr lang="es-ES" sz="1400" dirty="0">
                  <a:latin typeface="Bahnschrift" panose="020B0502040204020203" pitchFamily="34" charset="0"/>
                </a:rPr>
                <a:t> (</a:t>
              </a:r>
              <a:r>
                <a:rPr lang="es-ES" sz="1400" dirty="0" err="1">
                  <a:latin typeface="Bahnschrift" panose="020B0502040204020203" pitchFamily="34" charset="0"/>
                </a:rPr>
                <a:t>now</a:t>
              </a:r>
              <a:r>
                <a:rPr lang="es-ES" sz="1400" dirty="0">
                  <a:latin typeface="Bahnschrift" panose="020B0502040204020203" pitchFamily="34" charset="0"/>
                </a:rPr>
                <a:t> </a:t>
              </a:r>
              <a:r>
                <a:rPr lang="es-ES" sz="1400" dirty="0" err="1">
                  <a:latin typeface="Bahnschrift" panose="020B0502040204020203" pitchFamily="34" charset="0"/>
                </a:rPr>
                <a:t>Clearstory</a:t>
              </a:r>
              <a:r>
                <a:rPr lang="es-ES" sz="1400" dirty="0">
                  <a:latin typeface="Bahnschrift" panose="020B0502040204020203" pitchFamily="34" charset="0"/>
                </a:rPr>
                <a:t>), a startup </a:t>
              </a:r>
              <a:r>
                <a:rPr lang="es-ES" sz="1400" dirty="0" err="1">
                  <a:latin typeface="Bahnschrift" panose="020B0502040204020203" pitchFamily="34" charset="0"/>
                </a:rPr>
                <a:t>founded</a:t>
              </a:r>
              <a:r>
                <a:rPr lang="es-ES" sz="1400" dirty="0">
                  <a:latin typeface="Bahnschrift" panose="020B0502040204020203" pitchFamily="34" charset="0"/>
                </a:rPr>
                <a:t> in 2018 </a:t>
              </a:r>
              <a:r>
                <a:rPr lang="es-ES" sz="1400" dirty="0" err="1">
                  <a:latin typeface="Bahnschrift" panose="020B0502040204020203" pitchFamily="34" charset="0"/>
                </a:rPr>
                <a:t>digitizes</a:t>
              </a:r>
              <a:r>
                <a:rPr lang="es-ES" sz="1400" dirty="0">
                  <a:latin typeface="Bahnschrift" panose="020B0502040204020203" pitchFamily="34" charset="0"/>
                </a:rPr>
                <a:t> </a:t>
              </a:r>
              <a:r>
                <a:rPr lang="es-ES" sz="1400" dirty="0" err="1">
                  <a:latin typeface="Bahnschrift" panose="020B0502040204020203" pitchFamily="34" charset="0"/>
                </a:rPr>
                <a:t>orders</a:t>
              </a:r>
              <a:r>
                <a:rPr lang="es-ES" sz="1400" dirty="0">
                  <a:latin typeface="Bahnschrift" panose="020B0502040204020203" pitchFamily="34" charset="0"/>
                </a:rPr>
                <a:t> a</a:t>
              </a:r>
              <a:r>
                <a:rPr lang="en-US" sz="1400" dirty="0" err="1">
                  <a:latin typeface="Bahnschrift" panose="020B0502040204020203" pitchFamily="34" charset="0"/>
                </a:rPr>
                <a:t>nd</a:t>
              </a:r>
              <a:r>
                <a:rPr lang="en-US" sz="1400" dirty="0">
                  <a:latin typeface="Bahnschrift" panose="020B0502040204020203" pitchFamily="34" charset="0"/>
                </a:rPr>
                <a:t> helps companies keep track of costs. (</a:t>
              </a:r>
              <a:r>
                <a:rPr lang="en-US" sz="1400" dirty="0" err="1">
                  <a:latin typeface="Bahnschrift" panose="020B0502040204020203" pitchFamily="34" charset="0"/>
                </a:rPr>
                <a:t>Kunthara</a:t>
              </a:r>
              <a:r>
                <a:rPr lang="en-US" sz="1400" dirty="0">
                  <a:latin typeface="Bahnschrift" panose="020B0502040204020203" pitchFamily="34" charset="0"/>
                </a:rPr>
                <a:t> 2021)</a:t>
              </a:r>
            </a:p>
            <a:p>
              <a:pPr marL="285750" indent="-285750">
                <a:buFont typeface="Arial" panose="020B0604020202020204" pitchFamily="34" charset="0"/>
                <a:buChar char="•"/>
              </a:pPr>
              <a:r>
                <a:rPr lang="en-US" sz="1400" dirty="0">
                  <a:latin typeface="Bahnschrift" panose="020B0502040204020203" pitchFamily="34" charset="0"/>
                </a:rPr>
                <a:t>Giant retailers like Home Depot and Ikea have begun to offer prefabricated supplies and materials to facilitate the construction process.</a:t>
              </a:r>
            </a:p>
          </p:txBody>
        </p:sp>
      </p:grpSp>
      <p:grpSp>
        <p:nvGrpSpPr>
          <p:cNvPr id="13" name="Group 12">
            <a:extLst>
              <a:ext uri="{FF2B5EF4-FFF2-40B4-BE49-F238E27FC236}">
                <a16:creationId xmlns:a16="http://schemas.microsoft.com/office/drawing/2014/main" id="{2A704B31-7CEE-635C-A723-F430DD789408}"/>
              </a:ext>
            </a:extLst>
          </p:cNvPr>
          <p:cNvGrpSpPr/>
          <p:nvPr/>
        </p:nvGrpSpPr>
        <p:grpSpPr>
          <a:xfrm>
            <a:off x="463825" y="3621627"/>
            <a:ext cx="9621080" cy="1323440"/>
            <a:chOff x="463825" y="3592687"/>
            <a:chExt cx="9621080" cy="1323440"/>
          </a:xfrm>
        </p:grpSpPr>
        <p:sp>
          <p:nvSpPr>
            <p:cNvPr id="11" name="TextBox 10">
              <a:extLst>
                <a:ext uri="{FF2B5EF4-FFF2-40B4-BE49-F238E27FC236}">
                  <a16:creationId xmlns:a16="http://schemas.microsoft.com/office/drawing/2014/main" id="{4F78D655-959F-CAC9-9987-E570F7AEB415}"/>
                </a:ext>
              </a:extLst>
            </p:cNvPr>
            <p:cNvSpPr txBox="1"/>
            <p:nvPr/>
          </p:nvSpPr>
          <p:spPr>
            <a:xfrm>
              <a:off x="463826" y="3900464"/>
              <a:ext cx="9621079"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s-ES" altLang="en-US" sz="1200" dirty="0">
                  <a:latin typeface="Bahnschrift" panose="020B0502040204020203" pitchFamily="34" charset="0"/>
                </a:rPr>
                <a:t> </a:t>
              </a:r>
              <a:r>
                <a:rPr lang="es-ES" altLang="en-US" sz="1200" dirty="0" err="1">
                  <a:latin typeface="Bahnschrift" panose="020B0502040204020203" pitchFamily="34" charset="0"/>
                </a:rPr>
                <a:t>Jaguar’s</a:t>
              </a:r>
              <a:r>
                <a:rPr lang="es-ES" altLang="en-US" sz="1200" dirty="0">
                  <a:latin typeface="Bahnschrift" panose="020B0502040204020203" pitchFamily="34" charset="0"/>
                </a:rPr>
                <a:t> </a:t>
              </a:r>
              <a:r>
                <a:rPr lang="es-ES" altLang="en-US" sz="1200" dirty="0" err="1">
                  <a:latin typeface="Bahnschrift" panose="020B0502040204020203" pitchFamily="34" charset="0"/>
                </a:rPr>
                <a:t>supply</a:t>
              </a:r>
              <a:r>
                <a:rPr lang="es-ES" altLang="en-US" sz="1200" dirty="0">
                  <a:latin typeface="Bahnschrift" panose="020B0502040204020203" pitchFamily="34" charset="0"/>
                </a:rPr>
                <a:t> </a:t>
              </a:r>
              <a:r>
                <a:rPr lang="es-ES" altLang="en-US" sz="1200" dirty="0" err="1">
                  <a:latin typeface="Bahnschrift" panose="020B0502040204020203" pitchFamily="34" charset="0"/>
                </a:rPr>
                <a:t>chain</a:t>
              </a:r>
              <a:r>
                <a:rPr lang="es-ES" altLang="en-US" sz="1200" dirty="0">
                  <a:latin typeface="Bahnschrift" panose="020B0502040204020203" pitchFamily="34" charset="0"/>
                </a:rPr>
                <a:t> </a:t>
              </a:r>
              <a:r>
                <a:rPr lang="es-ES" altLang="en-US" sz="1200" dirty="0" err="1">
                  <a:latin typeface="Bahnschrift" panose="020B0502040204020203" pitchFamily="34" charset="0"/>
                </a:rPr>
                <a:t>strategy</a:t>
              </a:r>
              <a:r>
                <a:rPr lang="es-ES" altLang="en-US" sz="1200" dirty="0">
                  <a:latin typeface="Bahnschrift" panose="020B0502040204020203" pitchFamily="34" charset="0"/>
                </a:rPr>
                <a:t> </a:t>
              </a:r>
              <a:r>
                <a:rPr lang="es-ES" altLang="en-US" sz="1200" dirty="0" err="1">
                  <a:latin typeface="Bahnschrift" panose="020B0502040204020203" pitchFamily="34" charset="0"/>
                </a:rPr>
                <a:t>called</a:t>
              </a:r>
              <a:r>
                <a:rPr lang="es-ES" altLang="en-US" sz="1200" dirty="0">
                  <a:latin typeface="Bahnschrift" panose="020B0502040204020203" pitchFamily="34" charset="0"/>
                </a:rPr>
                <a:t> Nirvana </a:t>
              </a:r>
              <a:r>
                <a:rPr lang="es-ES" altLang="en-US" sz="1200" dirty="0" err="1">
                  <a:latin typeface="Bahnschrift" panose="020B0502040204020203" pitchFamily="34" charset="0"/>
                </a:rPr>
                <a:t>to</a:t>
              </a:r>
              <a:r>
                <a:rPr lang="es-ES" altLang="en-US" sz="1200" dirty="0">
                  <a:latin typeface="Bahnschrift" panose="020B0502040204020203" pitchFamily="34" charset="0"/>
                </a:rPr>
                <a:t> </a:t>
              </a:r>
              <a:r>
                <a:rPr lang="es-ES" altLang="en-US" sz="1200" dirty="0" err="1">
                  <a:latin typeface="Bahnschrift" panose="020B0502040204020203" pitchFamily="34" charset="0"/>
                </a:rPr>
                <a:t>build</a:t>
              </a:r>
              <a:r>
                <a:rPr lang="es-ES" altLang="en-US" sz="1200" dirty="0">
                  <a:latin typeface="Bahnschrift" panose="020B0502040204020203" pitchFamily="34" charset="0"/>
                </a:rPr>
                <a:t> </a:t>
              </a:r>
              <a:r>
                <a:rPr lang="es-ES" altLang="en-US" sz="1200" dirty="0" err="1">
                  <a:latin typeface="Bahnschrift" panose="020B0502040204020203" pitchFamily="34" charset="0"/>
                </a:rPr>
                <a:t>its</a:t>
              </a:r>
              <a:r>
                <a:rPr lang="es-ES" altLang="en-US" sz="1200" dirty="0">
                  <a:latin typeface="Bahnschrift" panose="020B0502040204020203" pitchFamily="34" charset="0"/>
                </a:rPr>
                <a:t> X-400 </a:t>
              </a:r>
              <a:r>
                <a:rPr lang="es-ES" altLang="en-US" sz="1200" dirty="0" err="1">
                  <a:latin typeface="Bahnschrift" panose="020B0502040204020203" pitchFamily="34" charset="0"/>
                </a:rPr>
                <a:t>model</a:t>
              </a:r>
              <a:r>
                <a:rPr lang="es-ES" altLang="en-US" sz="1200" dirty="0">
                  <a:latin typeface="Bahnschrift" panose="020B0502040204020203" pitchFamily="34" charset="0"/>
                </a:rPr>
                <a:t> </a:t>
              </a:r>
              <a:r>
                <a:rPr lang="es-ES" altLang="en-US" sz="1200" dirty="0" err="1">
                  <a:latin typeface="Bahnschrift" panose="020B0502040204020203" pitchFamily="34" charset="0"/>
                </a:rPr>
                <a:t>perhaps</a:t>
              </a:r>
              <a:r>
                <a:rPr lang="es-ES" altLang="en-US" sz="1200" dirty="0">
                  <a:latin typeface="Bahnschrift" panose="020B0502040204020203" pitchFamily="34" charset="0"/>
                </a:rPr>
                <a:t> </a:t>
              </a:r>
              <a:r>
                <a:rPr lang="es-ES" altLang="en-US" sz="1200" dirty="0" err="1">
                  <a:latin typeface="Bahnschrift" panose="020B0502040204020203" pitchFamily="34" charset="0"/>
                </a:rPr>
                <a:t>offers</a:t>
              </a:r>
              <a:r>
                <a:rPr lang="es-ES" altLang="en-US" sz="1200" dirty="0">
                  <a:latin typeface="Bahnschrift" panose="020B0502040204020203" pitchFamily="34" charset="0"/>
                </a:rPr>
                <a:t> a </a:t>
              </a:r>
              <a:r>
                <a:rPr lang="es-ES" altLang="en-US" sz="1200" dirty="0" err="1">
                  <a:latin typeface="Bahnschrift" panose="020B0502040204020203" pitchFamily="34" charset="0"/>
                </a:rPr>
                <a:t>better</a:t>
              </a:r>
              <a:r>
                <a:rPr lang="es-ES" altLang="en-US" sz="1200" dirty="0">
                  <a:latin typeface="Bahnschrift" panose="020B0502040204020203" pitchFamily="34" charset="0"/>
                </a:rPr>
                <a:t> </a:t>
              </a:r>
              <a:r>
                <a:rPr lang="es-ES" altLang="en-US" sz="1200" dirty="0" err="1">
                  <a:latin typeface="Bahnschrift" panose="020B0502040204020203" pitchFamily="34" charset="0"/>
                </a:rPr>
                <a:t>business</a:t>
              </a:r>
              <a:r>
                <a:rPr lang="es-ES" altLang="en-US" sz="1200" dirty="0">
                  <a:latin typeface="Bahnschrift" panose="020B0502040204020203" pitchFamily="34" charset="0"/>
                </a:rPr>
                <a:t> </a:t>
              </a:r>
              <a:r>
                <a:rPr lang="es-ES" altLang="en-US" sz="1200" dirty="0" err="1">
                  <a:latin typeface="Bahnschrift" panose="020B0502040204020203" pitchFamily="34" charset="0"/>
                </a:rPr>
                <a:t>model</a:t>
              </a:r>
              <a:r>
                <a:rPr lang="es-ES" altLang="en-US" sz="1200" dirty="0">
                  <a:latin typeface="Bahnschrift" panose="020B0502040204020203" pitchFamily="34" charset="0"/>
                </a:rPr>
                <a:t> </a:t>
              </a:r>
              <a:r>
                <a:rPr lang="es-ES" altLang="en-US" sz="1200" dirty="0" err="1">
                  <a:latin typeface="Bahnschrift" panose="020B0502040204020203" pitchFamily="34" charset="0"/>
                </a:rPr>
                <a:t>for</a:t>
              </a:r>
              <a:r>
                <a:rPr lang="es-ES" altLang="en-US" sz="1200" dirty="0">
                  <a:latin typeface="Bahnschrift" panose="020B0502040204020203" pitchFamily="34" charset="0"/>
                </a:rPr>
                <a:t> future </a:t>
              </a:r>
              <a:r>
                <a:rPr lang="es-ES" altLang="en-US" sz="1200" dirty="0" err="1">
                  <a:latin typeface="Bahnschrift" panose="020B0502040204020203" pitchFamily="34" charset="0"/>
                </a:rPr>
                <a:t>construction</a:t>
              </a:r>
              <a:r>
                <a:rPr lang="es-ES" altLang="en-US" sz="1200" dirty="0">
                  <a:latin typeface="Bahnschrift" panose="020B0502040204020203" pitchFamily="34" charset="0"/>
                </a:rPr>
                <a:t> </a:t>
              </a:r>
              <a:r>
                <a:rPr lang="es-ES" altLang="en-US" sz="1200" dirty="0" err="1">
                  <a:latin typeface="Bahnschrift" panose="020B0502040204020203" pitchFamily="34" charset="0"/>
                </a:rPr>
                <a:t>companies</a:t>
              </a:r>
              <a:r>
                <a:rPr lang="es-ES" altLang="en-US" sz="1200" dirty="0">
                  <a:latin typeface="Bahnschrift" panose="020B0502040204020203" pitchFamily="34" charset="0"/>
                </a:rPr>
                <a:t> </a:t>
              </a:r>
              <a:r>
                <a:rPr lang="es-ES" altLang="en-US" sz="1200" dirty="0" err="1">
                  <a:latin typeface="Bahnschrift" panose="020B0502040204020203" pitchFamily="34" charset="0"/>
                </a:rPr>
                <a:t>seeking</a:t>
              </a:r>
              <a:r>
                <a:rPr lang="es-ES" altLang="en-US" sz="1200" dirty="0">
                  <a:latin typeface="Bahnschrift" panose="020B0502040204020203" pitchFamily="34" charset="0"/>
                </a:rPr>
                <a:t> </a:t>
              </a:r>
              <a:r>
                <a:rPr lang="es-ES" altLang="en-US" sz="1200" dirty="0" err="1">
                  <a:latin typeface="Bahnschrift" panose="020B0502040204020203" pitchFamily="34" charset="0"/>
                </a:rPr>
                <a:t>to</a:t>
              </a:r>
              <a:r>
                <a:rPr lang="es-ES" altLang="en-US" sz="1200" dirty="0">
                  <a:latin typeface="Bahnschrift" panose="020B0502040204020203" pitchFamily="34" charset="0"/>
                </a:rPr>
                <a:t> </a:t>
              </a:r>
              <a:r>
                <a:rPr lang="es-ES" altLang="en-US" sz="1200" dirty="0" err="1">
                  <a:latin typeface="Bahnschrift" panose="020B0502040204020203" pitchFamily="34" charset="0"/>
                </a:rPr>
                <a:t>integrate</a:t>
              </a:r>
              <a:r>
                <a:rPr lang="es-ES" altLang="en-US" sz="1200" dirty="0">
                  <a:latin typeface="Bahnschrift" panose="020B0502040204020203" pitchFamily="34" charset="0"/>
                </a:rPr>
                <a:t> </a:t>
              </a:r>
              <a:r>
                <a:rPr lang="es-ES" altLang="en-US" sz="1200" dirty="0" err="1">
                  <a:latin typeface="Bahnschrift" panose="020B0502040204020203" pitchFamily="34" charset="0"/>
                </a:rPr>
                <a:t>all</a:t>
              </a:r>
              <a:r>
                <a:rPr lang="es-ES" altLang="en-US" sz="1200" dirty="0">
                  <a:latin typeface="Bahnschrift" panose="020B0502040204020203" pitchFamily="34" charset="0"/>
                </a:rPr>
                <a:t> </a:t>
              </a:r>
              <a:r>
                <a:rPr lang="es-ES" altLang="en-US" sz="1200" dirty="0" err="1">
                  <a:latin typeface="Bahnschrift" panose="020B0502040204020203" pitchFamily="34" charset="0"/>
                </a:rPr>
                <a:t>aspects</a:t>
              </a:r>
              <a:r>
                <a:rPr lang="es-ES" altLang="en-US" sz="1200" dirty="0">
                  <a:latin typeface="Bahnschrift" panose="020B0502040204020203" pitchFamily="34" charset="0"/>
                </a:rPr>
                <a:t> </a:t>
              </a:r>
              <a:r>
                <a:rPr lang="es-ES" altLang="en-US" sz="1200" dirty="0" err="1">
                  <a:latin typeface="Bahnschrift" panose="020B0502040204020203" pitchFamily="34" charset="0"/>
                </a:rPr>
                <a:t>of</a:t>
              </a:r>
              <a:r>
                <a:rPr lang="es-ES" altLang="en-US" sz="1200" dirty="0">
                  <a:latin typeface="Bahnschrift" panose="020B0502040204020203" pitchFamily="34" charset="0"/>
                </a:rPr>
                <a:t> </a:t>
              </a:r>
              <a:r>
                <a:rPr lang="es-ES" altLang="en-US" sz="1200" dirty="0" err="1">
                  <a:latin typeface="Bahnschrift" panose="020B0502040204020203" pitchFamily="34" charset="0"/>
                </a:rPr>
                <a:t>the</a:t>
              </a:r>
              <a:r>
                <a:rPr lang="es-ES" altLang="en-US" sz="1200" dirty="0">
                  <a:latin typeface="Bahnschrift" panose="020B0502040204020203" pitchFamily="34" charset="0"/>
                </a:rPr>
                <a:t> </a:t>
              </a:r>
              <a:r>
                <a:rPr lang="es-ES" altLang="en-US" sz="1200" dirty="0" err="1">
                  <a:latin typeface="Bahnschrift" panose="020B0502040204020203" pitchFamily="34" charset="0"/>
                </a:rPr>
                <a:t>value</a:t>
              </a:r>
              <a:r>
                <a:rPr lang="es-ES" altLang="en-US" sz="1200" dirty="0">
                  <a:latin typeface="Bahnschrift" panose="020B0502040204020203" pitchFamily="34" charset="0"/>
                </a:rPr>
                <a:t> </a:t>
              </a:r>
              <a:r>
                <a:rPr lang="es-ES" altLang="en-US" sz="1200" dirty="0" err="1">
                  <a:latin typeface="Bahnschrift" panose="020B0502040204020203" pitchFamily="34" charset="0"/>
                </a:rPr>
                <a:t>chain</a:t>
              </a:r>
              <a:r>
                <a:rPr lang="es-ES" altLang="en-US" sz="1200" dirty="0">
                  <a:latin typeface="Bahnschrift" panose="020B0502040204020203" pitchFamily="34" charset="0"/>
                </a:rPr>
                <a:t> </a:t>
              </a:r>
              <a:r>
                <a:rPr lang="es-ES" altLang="en-US" sz="1200" dirty="0" err="1">
                  <a:latin typeface="Bahnschrift" panose="020B0502040204020203" pitchFamily="34" charset="0"/>
                </a:rPr>
                <a:t>into</a:t>
              </a:r>
              <a:r>
                <a:rPr lang="es-ES" altLang="en-US" sz="1200" dirty="0">
                  <a:latin typeface="Bahnschrift" panose="020B0502040204020203" pitchFamily="34" charset="0"/>
                </a:rPr>
                <a:t> a </a:t>
              </a:r>
              <a:r>
                <a:rPr lang="es-ES" altLang="en-US" sz="1200" dirty="0" err="1">
                  <a:latin typeface="Bahnschrift" panose="020B0502040204020203" pitchFamily="34" charset="0"/>
                </a:rPr>
                <a:t>factory</a:t>
              </a:r>
              <a:r>
                <a:rPr lang="es-ES" altLang="en-US" sz="1200" dirty="0">
                  <a:latin typeface="Bahnschrift" panose="020B0502040204020203" pitchFamily="34" charset="0"/>
                </a:rPr>
                <a:t>.  </a:t>
              </a:r>
              <a:r>
                <a:rPr lang="es-ES" altLang="en-US" sz="1200" dirty="0" err="1">
                  <a:latin typeface="Bahnschrift" panose="020B0502040204020203" pitchFamily="34" charset="0"/>
                </a:rPr>
                <a:t>Jaguar’s</a:t>
              </a:r>
              <a:r>
                <a:rPr lang="es-ES" altLang="en-US" sz="1200" dirty="0">
                  <a:latin typeface="Bahnschrift" panose="020B0502040204020203" pitchFamily="34" charset="0"/>
                </a:rPr>
                <a:t> </a:t>
              </a:r>
              <a:r>
                <a:rPr lang="es-ES" altLang="en-US" sz="1200" dirty="0" err="1">
                  <a:latin typeface="Bahnschrift" panose="020B0502040204020203" pitchFamily="34" charset="0"/>
                </a:rPr>
                <a:t>factory</a:t>
              </a:r>
              <a:r>
                <a:rPr lang="es-ES" altLang="en-US" sz="1200" dirty="0">
                  <a:latin typeface="Bahnschrift" panose="020B0502040204020203" pitchFamily="34" charset="0"/>
                </a:rPr>
                <a:t> in </a:t>
              </a:r>
              <a:r>
                <a:rPr lang="es-ES" altLang="en-US" sz="1200" dirty="0" err="1">
                  <a:latin typeface="Bahnschrift" panose="020B0502040204020203" pitchFamily="34" charset="0"/>
                </a:rPr>
                <a:t>Halewood</a:t>
              </a:r>
              <a:r>
                <a:rPr lang="es-ES" altLang="en-US" sz="1200" dirty="0">
                  <a:latin typeface="Bahnschrift" panose="020B0502040204020203" pitchFamily="34" charset="0"/>
                </a:rPr>
                <a:t> </a:t>
              </a:r>
              <a:r>
                <a:rPr lang="es-ES" altLang="en-US" sz="1200" dirty="0" err="1">
                  <a:latin typeface="Bahnschrift" panose="020B0502040204020203" pitchFamily="34" charset="0"/>
                </a:rPr>
                <a:t>was</a:t>
              </a:r>
              <a:r>
                <a:rPr lang="es-ES" altLang="en-US" sz="1200" dirty="0">
                  <a:latin typeface="Bahnschrift" panose="020B0502040204020203" pitchFamily="34" charset="0"/>
                </a:rPr>
                <a:t> </a:t>
              </a:r>
              <a:r>
                <a:rPr lang="es-ES" altLang="en-US" sz="1200" dirty="0" err="1">
                  <a:latin typeface="Bahnschrift" panose="020B0502040204020203" pitchFamily="34" charset="0"/>
                </a:rPr>
                <a:t>completely</a:t>
              </a:r>
              <a:r>
                <a:rPr lang="es-ES" altLang="en-US" sz="1200" dirty="0">
                  <a:latin typeface="Bahnschrift" panose="020B0502040204020203" pitchFamily="34" charset="0"/>
                </a:rPr>
                <a:t> </a:t>
              </a:r>
              <a:r>
                <a:rPr lang="es-ES" altLang="en-US" sz="1200" dirty="0" err="1">
                  <a:latin typeface="Bahnschrift" panose="020B0502040204020203" pitchFamily="34" charset="0"/>
                </a:rPr>
                <a:t>transformed</a:t>
              </a:r>
              <a:r>
                <a:rPr lang="es-ES" altLang="en-US" sz="1200" dirty="0">
                  <a:latin typeface="Bahnschrift" panose="020B0502040204020203" pitchFamily="34" charset="0"/>
                </a:rPr>
                <a:t> </a:t>
              </a:r>
              <a:r>
                <a:rPr lang="es-ES" altLang="en-US" sz="1200" dirty="0" err="1">
                  <a:latin typeface="Bahnschrift" panose="020B0502040204020203" pitchFamily="34" charset="0"/>
                </a:rPr>
                <a:t>to</a:t>
              </a:r>
              <a:r>
                <a:rPr lang="es-ES" altLang="en-US" sz="1200" dirty="0">
                  <a:latin typeface="Bahnschrift" panose="020B0502040204020203" pitchFamily="34" charset="0"/>
                </a:rPr>
                <a:t> </a:t>
              </a:r>
              <a:r>
                <a:rPr lang="es-ES" altLang="en-US" sz="1200" dirty="0" err="1">
                  <a:latin typeface="Bahnschrift" panose="020B0502040204020203" pitchFamily="34" charset="0"/>
                </a:rPr>
                <a:t>build</a:t>
              </a:r>
              <a:r>
                <a:rPr lang="es-ES" altLang="en-US" sz="1200" dirty="0">
                  <a:latin typeface="Bahnschrift" panose="020B0502040204020203" pitchFamily="34" charset="0"/>
                </a:rPr>
                <a:t> </a:t>
              </a:r>
              <a:r>
                <a:rPr lang="es-ES" altLang="en-US" sz="1200" dirty="0" err="1">
                  <a:latin typeface="Bahnschrift" panose="020B0502040204020203" pitchFamily="34" charset="0"/>
                </a:rPr>
                <a:t>highly</a:t>
              </a:r>
              <a:r>
                <a:rPr lang="es-ES" altLang="en-US" sz="1200" dirty="0">
                  <a:latin typeface="Bahnschrift" panose="020B0502040204020203" pitchFamily="34" charset="0"/>
                </a:rPr>
                <a:t> </a:t>
              </a:r>
              <a:r>
                <a:rPr lang="es-ES" altLang="en-US" sz="1200" dirty="0" err="1">
                  <a:latin typeface="Bahnschrift" panose="020B0502040204020203" pitchFamily="34" charset="0"/>
                </a:rPr>
                <a:t>customizable</a:t>
              </a:r>
              <a:r>
                <a:rPr lang="es-ES" altLang="en-US" sz="1200" dirty="0">
                  <a:latin typeface="Bahnschrift" panose="020B0502040204020203" pitchFamily="34" charset="0"/>
                </a:rPr>
                <a:t> cars </a:t>
              </a:r>
              <a:r>
                <a:rPr lang="es-ES" altLang="en-US" sz="1200" dirty="0" err="1">
                  <a:latin typeface="Bahnschrift" panose="020B0502040204020203" pitchFamily="34" charset="0"/>
                </a:rPr>
                <a:t>with</a:t>
              </a:r>
              <a:r>
                <a:rPr lang="es-ES" altLang="en-US" sz="1200" dirty="0">
                  <a:latin typeface="Bahnschrift" panose="020B0502040204020203" pitchFamily="34" charset="0"/>
                </a:rPr>
                <a:t> </a:t>
              </a:r>
              <a:r>
                <a:rPr lang="es-ES" altLang="en-US" sz="1200" dirty="0" err="1">
                  <a:latin typeface="Bahnschrift" panose="020B0502040204020203" pitchFamily="34" charset="0"/>
                </a:rPr>
                <a:t>very</a:t>
              </a:r>
              <a:r>
                <a:rPr lang="es-ES" altLang="en-US" sz="1200" dirty="0">
                  <a:latin typeface="Bahnschrift" panose="020B0502040204020203" pitchFamily="34" charset="0"/>
                </a:rPr>
                <a:t> </a:t>
              </a:r>
              <a:r>
                <a:rPr lang="es-ES" altLang="en-US" sz="1200" dirty="0" err="1">
                  <a:latin typeface="Bahnschrift" panose="020B0502040204020203" pitchFamily="34" charset="0"/>
                </a:rPr>
                <a:t>little</a:t>
              </a:r>
              <a:r>
                <a:rPr lang="es-ES" altLang="en-US" sz="1200" dirty="0">
                  <a:latin typeface="Bahnschrift" panose="020B0502040204020203" pitchFamily="34" charset="0"/>
                </a:rPr>
                <a:t> </a:t>
              </a:r>
              <a:r>
                <a:rPr lang="es-ES" altLang="en-US" sz="1200" dirty="0" err="1">
                  <a:latin typeface="Bahnschrift" panose="020B0502040204020203" pitchFamily="34" charset="0"/>
                </a:rPr>
                <a:t>to</a:t>
              </a:r>
              <a:r>
                <a:rPr lang="es-ES" altLang="en-US" sz="1200" dirty="0">
                  <a:latin typeface="Bahnschrift" panose="020B0502040204020203" pitchFamily="34" charset="0"/>
                </a:rPr>
                <a:t> no surplus </a:t>
              </a:r>
              <a:r>
                <a:rPr lang="es-ES" altLang="en-US" sz="1200" dirty="0" err="1">
                  <a:latin typeface="Bahnschrift" panose="020B0502040204020203" pitchFamily="34" charset="0"/>
                </a:rPr>
                <a:t>inventory</a:t>
              </a:r>
              <a:r>
                <a:rPr lang="es-ES" altLang="en-US" sz="1200" dirty="0">
                  <a:latin typeface="Bahnschrift" panose="020B0502040204020203" pitchFamily="34" charset="0"/>
                </a:rPr>
                <a:t>. </a:t>
              </a:r>
              <a:r>
                <a:rPr lang="es-ES" altLang="en-US" sz="1200" dirty="0" err="1">
                  <a:latin typeface="Bahnschrift" panose="020B0502040204020203" pitchFamily="34" charset="0"/>
                </a:rPr>
                <a:t>Thus</a:t>
              </a:r>
              <a:r>
                <a:rPr lang="es-ES" altLang="en-US" sz="1200" dirty="0">
                  <a:latin typeface="Bahnschrift" panose="020B0502040204020203" pitchFamily="34" charset="0"/>
                </a:rPr>
                <a:t>, </a:t>
              </a:r>
              <a:r>
                <a:rPr lang="es-ES" altLang="en-US" sz="1200" dirty="0" err="1">
                  <a:latin typeface="Bahnschrift" panose="020B0502040204020203" pitchFamily="34" charset="0"/>
                </a:rPr>
                <a:t>the</a:t>
              </a:r>
              <a:r>
                <a:rPr lang="es-ES" altLang="en-US" sz="1200" dirty="0">
                  <a:latin typeface="Bahnschrift" panose="020B0502040204020203" pitchFamily="34" charset="0"/>
                </a:rPr>
                <a:t> </a:t>
              </a:r>
              <a:r>
                <a:rPr lang="es-ES" altLang="en-US" sz="1200" dirty="0" err="1">
                  <a:latin typeface="Bahnschrift" panose="020B0502040204020203" pitchFamily="34" charset="0"/>
                </a:rPr>
                <a:t>company</a:t>
              </a:r>
              <a:r>
                <a:rPr lang="es-ES" altLang="en-US" sz="1200" dirty="0">
                  <a:latin typeface="Bahnschrift" panose="020B0502040204020203" pitchFamily="34" charset="0"/>
                </a:rPr>
                <a:t> </a:t>
              </a:r>
              <a:r>
                <a:rPr lang="es-ES" altLang="en-US" sz="1200" dirty="0" err="1">
                  <a:latin typeface="Bahnschrift" panose="020B0502040204020203" pitchFamily="34" charset="0"/>
                </a:rPr>
                <a:t>successfully</a:t>
              </a:r>
              <a:r>
                <a:rPr lang="es-ES" altLang="en-US" sz="1200" dirty="0">
                  <a:latin typeface="Bahnschrift" panose="020B0502040204020203" pitchFamily="34" charset="0"/>
                </a:rPr>
                <a:t> </a:t>
              </a:r>
              <a:r>
                <a:rPr lang="es-ES" altLang="en-US" sz="1200" dirty="0" err="1">
                  <a:latin typeface="Bahnschrift" panose="020B0502040204020203" pitchFamily="34" charset="0"/>
                </a:rPr>
                <a:t>transformed</a:t>
              </a:r>
              <a:r>
                <a:rPr lang="es-ES" altLang="en-US" sz="1200" dirty="0">
                  <a:latin typeface="Bahnschrift" panose="020B0502040204020203" pitchFamily="34" charset="0"/>
                </a:rPr>
                <a:t> </a:t>
              </a:r>
              <a:r>
                <a:rPr lang="es-ES" altLang="en-US" sz="1200" dirty="0" err="1">
                  <a:latin typeface="Bahnschrift" panose="020B0502040204020203" pitchFamily="34" charset="0"/>
                </a:rPr>
                <a:t>the</a:t>
              </a:r>
              <a:r>
                <a:rPr lang="es-ES" altLang="en-US" sz="1200" dirty="0">
                  <a:latin typeface="Bahnschrift" panose="020B0502040204020203" pitchFamily="34" charset="0"/>
                </a:rPr>
                <a:t> </a:t>
              </a:r>
              <a:r>
                <a:rPr lang="es-ES" altLang="en-US" sz="1200" dirty="0" err="1">
                  <a:latin typeface="Bahnschrift" panose="020B0502040204020203" pitchFamily="34" charset="0"/>
                </a:rPr>
                <a:t>mass</a:t>
              </a:r>
              <a:r>
                <a:rPr lang="es-ES" altLang="en-US" sz="1200" dirty="0">
                  <a:latin typeface="Bahnschrift" panose="020B0502040204020203" pitchFamily="34" charset="0"/>
                </a:rPr>
                <a:t> </a:t>
              </a:r>
              <a:r>
                <a:rPr lang="es-ES" altLang="en-US" sz="1200" dirty="0" err="1">
                  <a:latin typeface="Bahnschrift" panose="020B0502040204020203" pitchFamily="34" charset="0"/>
                </a:rPr>
                <a:t>process</a:t>
              </a:r>
              <a:r>
                <a:rPr lang="es-ES" altLang="en-US" sz="1200" dirty="0">
                  <a:latin typeface="Bahnschrift" panose="020B0502040204020203" pitchFamily="34" charset="0"/>
                </a:rPr>
                <a:t> </a:t>
              </a:r>
              <a:r>
                <a:rPr lang="es-ES" altLang="en-US" sz="1200" dirty="0" err="1">
                  <a:latin typeface="Bahnschrift" panose="020B0502040204020203" pitchFamily="34" charset="0"/>
                </a:rPr>
                <a:t>of</a:t>
              </a:r>
              <a:r>
                <a:rPr lang="es-ES" altLang="en-US" sz="1200" dirty="0">
                  <a:latin typeface="Bahnschrift" panose="020B0502040204020203" pitchFamily="34" charset="0"/>
                </a:rPr>
                <a:t> </a:t>
              </a:r>
              <a:r>
                <a:rPr lang="es-ES" altLang="en-US" sz="1200" dirty="0" err="1">
                  <a:latin typeface="Bahnschrift" panose="020B0502040204020203" pitchFamily="34" charset="0"/>
                </a:rPr>
                <a:t>building</a:t>
              </a:r>
              <a:r>
                <a:rPr lang="es-ES" altLang="en-US" sz="1200" dirty="0">
                  <a:latin typeface="Bahnschrift" panose="020B0502040204020203" pitchFamily="34" charset="0"/>
                </a:rPr>
                <a:t> cars </a:t>
              </a:r>
              <a:r>
                <a:rPr lang="es-ES" altLang="en-US" sz="1200" dirty="0" err="1">
                  <a:latin typeface="Bahnschrift" panose="020B0502040204020203" pitchFamily="34" charset="0"/>
                </a:rPr>
                <a:t>to</a:t>
              </a:r>
              <a:r>
                <a:rPr lang="es-ES" altLang="en-US" sz="1200" dirty="0">
                  <a:latin typeface="Bahnschrift" panose="020B0502040204020203" pitchFamily="34" charset="0"/>
                </a:rPr>
                <a:t> </a:t>
              </a:r>
              <a:r>
                <a:rPr lang="es-ES" altLang="en-US" sz="1200" dirty="0" err="1">
                  <a:latin typeface="Bahnschrift" panose="020B0502040204020203" pitchFamily="34" charset="0"/>
                </a:rPr>
                <a:t>something</a:t>
              </a:r>
              <a:r>
                <a:rPr lang="es-ES" altLang="en-US" sz="1200" dirty="0">
                  <a:latin typeface="Bahnschrift" panose="020B0502040204020203" pitchFamily="34" charset="0"/>
                </a:rPr>
                <a:t> more similar </a:t>
              </a:r>
              <a:r>
                <a:rPr lang="es-ES" altLang="en-US" sz="1200" dirty="0" err="1">
                  <a:latin typeface="Bahnschrift" panose="020B0502040204020203" pitchFamily="34" charset="0"/>
                </a:rPr>
                <a:t>to</a:t>
              </a:r>
              <a:r>
                <a:rPr lang="es-ES" altLang="en-US" sz="1200" dirty="0">
                  <a:latin typeface="Bahnschrift" panose="020B0502040204020203" pitchFamily="34" charset="0"/>
                </a:rPr>
                <a:t> a </a:t>
              </a:r>
              <a:r>
                <a:rPr lang="es-ES" altLang="en-US" sz="1200" dirty="0" err="1">
                  <a:latin typeface="Bahnschrift" panose="020B0502040204020203" pitchFamily="34" charset="0"/>
                </a:rPr>
                <a:t>project</a:t>
              </a:r>
              <a:r>
                <a:rPr lang="es-ES" altLang="en-US" sz="1200" dirty="0">
                  <a:latin typeface="Bahnschrift" panose="020B0502040204020203" pitchFamily="34" charset="0"/>
                </a:rPr>
                <a:t> </a:t>
              </a:r>
              <a:r>
                <a:rPr lang="es-ES" altLang="en-US" sz="1200" dirty="0" err="1">
                  <a:latin typeface="Bahnschrift" panose="020B0502040204020203" pitchFamily="34" charset="0"/>
                </a:rPr>
                <a:t>process</a:t>
              </a:r>
              <a:r>
                <a:rPr lang="es-ES" altLang="en-US" sz="1200" dirty="0">
                  <a:latin typeface="Bahnschrift" panose="020B0502040204020203" pitchFamily="34" charset="0"/>
                </a:rPr>
                <a:t>. </a:t>
              </a:r>
              <a:r>
                <a:rPr lang="es-ES" altLang="en-US" sz="1200" dirty="0" err="1">
                  <a:latin typeface="Bahnschrift" panose="020B0502040204020203" pitchFamily="34" charset="0"/>
                </a:rPr>
                <a:t>This</a:t>
              </a:r>
              <a:r>
                <a:rPr lang="es-ES" altLang="en-US" sz="1200" dirty="0">
                  <a:latin typeface="Bahnschrift" panose="020B0502040204020203" pitchFamily="34" charset="0"/>
                </a:rPr>
                <a:t> </a:t>
              </a:r>
              <a:r>
                <a:rPr lang="es-ES" altLang="en-US" sz="1200" dirty="0" err="1">
                  <a:latin typeface="Bahnschrift" panose="020B0502040204020203" pitchFamily="34" charset="0"/>
                </a:rPr>
                <a:t>model</a:t>
              </a:r>
              <a:r>
                <a:rPr lang="es-ES" altLang="en-US" sz="1200" dirty="0">
                  <a:latin typeface="Bahnschrift" panose="020B0502040204020203" pitchFamily="34" charset="0"/>
                </a:rPr>
                <a:t> </a:t>
              </a:r>
              <a:r>
                <a:rPr lang="es-ES" altLang="en-US" sz="1200" dirty="0" err="1">
                  <a:latin typeface="Bahnschrift" panose="020B0502040204020203" pitchFamily="34" charset="0"/>
                </a:rPr>
                <a:t>of</a:t>
              </a:r>
              <a:r>
                <a:rPr lang="es-ES" altLang="en-US" sz="1200" dirty="0">
                  <a:latin typeface="Bahnschrift" panose="020B0502040204020203" pitchFamily="34" charset="0"/>
                </a:rPr>
                <a:t> </a:t>
              </a:r>
              <a:r>
                <a:rPr lang="es-ES" altLang="en-US" sz="1200" dirty="0" err="1">
                  <a:latin typeface="Bahnschrift" panose="020B0502040204020203" pitchFamily="34" charset="0"/>
                </a:rPr>
                <a:t>production</a:t>
              </a:r>
              <a:r>
                <a:rPr lang="es-ES" altLang="en-US" sz="1200" dirty="0">
                  <a:latin typeface="Bahnschrift" panose="020B0502040204020203" pitchFamily="34" charset="0"/>
                </a:rPr>
                <a:t> </a:t>
              </a:r>
              <a:r>
                <a:rPr lang="es-ES" altLang="en-US" sz="1200" dirty="0" err="1">
                  <a:latin typeface="Bahnschrift" panose="020B0502040204020203" pitchFamily="34" charset="0"/>
                </a:rPr>
                <a:t>was</a:t>
              </a:r>
              <a:r>
                <a:rPr lang="es-ES" altLang="en-US" sz="1200" dirty="0">
                  <a:latin typeface="Bahnschrift" panose="020B0502040204020203" pitchFamily="34" charset="0"/>
                </a:rPr>
                <a:t> </a:t>
              </a:r>
              <a:r>
                <a:rPr lang="es-ES" altLang="en-US" sz="1200" dirty="0" err="1">
                  <a:latin typeface="Bahnschrift" panose="020B0502040204020203" pitchFamily="34" charset="0"/>
                </a:rPr>
                <a:t>later</a:t>
              </a:r>
              <a:r>
                <a:rPr lang="es-ES" altLang="en-US" sz="1200" dirty="0">
                  <a:latin typeface="Bahnschrift" panose="020B0502040204020203" pitchFamily="34" charset="0"/>
                </a:rPr>
                <a:t> </a:t>
              </a:r>
              <a:r>
                <a:rPr lang="es-ES" altLang="en-US" sz="1200" dirty="0" err="1">
                  <a:latin typeface="Bahnschrift" panose="020B0502040204020203" pitchFamily="34" charset="0"/>
                </a:rPr>
                <a:t>adopted</a:t>
              </a:r>
              <a:r>
                <a:rPr lang="es-ES" altLang="en-US" sz="1200" dirty="0">
                  <a:latin typeface="Bahnschrift" panose="020B0502040204020203" pitchFamily="34" charset="0"/>
                </a:rPr>
                <a:t> </a:t>
              </a:r>
              <a:r>
                <a:rPr lang="es-ES" altLang="en-US" sz="1200" dirty="0" err="1">
                  <a:latin typeface="Bahnschrift" panose="020B0502040204020203" pitchFamily="34" charset="0"/>
                </a:rPr>
                <a:t>by</a:t>
              </a:r>
              <a:r>
                <a:rPr lang="es-ES" altLang="en-US" sz="1200" dirty="0">
                  <a:latin typeface="Bahnschrift" panose="020B0502040204020203" pitchFamily="34" charset="0"/>
                </a:rPr>
                <a:t> Rolls Royce, </a:t>
              </a:r>
              <a:r>
                <a:rPr lang="es-ES" altLang="en-US" sz="1200" dirty="0" err="1">
                  <a:latin typeface="Bahnschrift" panose="020B0502040204020203" pitchFamily="34" charset="0"/>
                </a:rPr>
                <a:t>which</a:t>
              </a:r>
              <a:r>
                <a:rPr lang="es-ES" altLang="en-US" sz="1200" dirty="0">
                  <a:latin typeface="Bahnschrift" panose="020B0502040204020203" pitchFamily="34" charset="0"/>
                </a:rPr>
                <a:t> </a:t>
              </a:r>
              <a:r>
                <a:rPr lang="es-ES" altLang="en-US" sz="1200" dirty="0" err="1">
                  <a:latin typeface="Bahnschrift" panose="020B0502040204020203" pitchFamily="34" charset="0"/>
                </a:rPr>
                <a:t>made</a:t>
              </a:r>
              <a:r>
                <a:rPr lang="es-ES" altLang="en-US" sz="1200" dirty="0">
                  <a:latin typeface="Bahnschrift" panose="020B0502040204020203" pitchFamily="34" charset="0"/>
                </a:rPr>
                <a:t> </a:t>
              </a:r>
              <a:r>
                <a:rPr lang="es-ES" altLang="en-US" sz="1200" dirty="0" err="1">
                  <a:latin typeface="Bahnschrift" panose="020B0502040204020203" pitchFamily="34" charset="0"/>
                </a:rPr>
                <a:t>the</a:t>
              </a:r>
              <a:r>
                <a:rPr lang="es-ES" altLang="en-US" sz="1200" dirty="0">
                  <a:latin typeface="Bahnschrift" panose="020B0502040204020203" pitchFamily="34" charset="0"/>
                </a:rPr>
                <a:t> </a:t>
              </a:r>
              <a:r>
                <a:rPr lang="es-ES" altLang="en-US" sz="1200" dirty="0" err="1">
                  <a:latin typeface="Bahnschrift" panose="020B0502040204020203" pitchFamily="34" charset="0"/>
                </a:rPr>
                <a:t>process</a:t>
              </a:r>
              <a:r>
                <a:rPr lang="es-ES" altLang="en-US" sz="1200" dirty="0">
                  <a:latin typeface="Bahnschrift" panose="020B0502040204020203" pitchFamily="34" charset="0"/>
                </a:rPr>
                <a:t> </a:t>
              </a:r>
              <a:r>
                <a:rPr lang="es-ES" altLang="en-US" sz="1200" dirty="0" err="1">
                  <a:latin typeface="Bahnschrift" panose="020B0502040204020203" pitchFamily="34" charset="0"/>
                </a:rPr>
                <a:t>even</a:t>
              </a:r>
              <a:r>
                <a:rPr lang="es-ES" altLang="en-US" sz="1200" dirty="0">
                  <a:latin typeface="Bahnschrift" panose="020B0502040204020203" pitchFamily="34" charset="0"/>
                </a:rPr>
                <a:t> more </a:t>
              </a:r>
              <a:r>
                <a:rPr lang="es-ES" altLang="en-US" sz="1200" dirty="0" err="1">
                  <a:latin typeface="Bahnschrift" panose="020B0502040204020203" pitchFamily="34" charset="0"/>
                </a:rPr>
                <a:t>customizable</a:t>
              </a:r>
              <a:r>
                <a:rPr lang="es-ES" altLang="en-US" sz="1200" dirty="0">
                  <a:latin typeface="Bahnschrift" panose="020B0502040204020203" pitchFamily="34" charset="0"/>
                </a:rPr>
                <a:t>. </a:t>
              </a:r>
              <a:endParaRPr kumimoji="0" lang="es-ES" altLang="en-US" sz="1200" i="0" u="none" strike="noStrike" cap="none" normalizeH="0" baseline="0" dirty="0">
                <a:ln>
                  <a:noFill/>
                </a:ln>
                <a:solidFill>
                  <a:schemeClr val="tx1"/>
                </a:solidFill>
                <a:effectLst/>
                <a:latin typeface="Bahnschrift" panose="020B0502040204020203" pitchFamily="34" charset="0"/>
              </a:endParaRPr>
            </a:p>
          </p:txBody>
        </p:sp>
        <p:sp>
          <p:nvSpPr>
            <p:cNvPr id="12" name="TextBox 11">
              <a:extLst>
                <a:ext uri="{FF2B5EF4-FFF2-40B4-BE49-F238E27FC236}">
                  <a16:creationId xmlns:a16="http://schemas.microsoft.com/office/drawing/2014/main" id="{3F8297E6-640E-B029-33B3-C71F6272B550}"/>
                </a:ext>
              </a:extLst>
            </p:cNvPr>
            <p:cNvSpPr txBox="1"/>
            <p:nvPr/>
          </p:nvSpPr>
          <p:spPr>
            <a:xfrm>
              <a:off x="463825" y="3592687"/>
              <a:ext cx="9621079"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ES" altLang="en-US" sz="1400" b="1" i="0" u="none" strike="noStrike" cap="none" normalizeH="0" baseline="0" dirty="0">
                  <a:ln>
                    <a:noFill/>
                  </a:ln>
                  <a:solidFill>
                    <a:schemeClr val="tx1"/>
                  </a:solidFill>
                  <a:effectLst/>
                  <a:latin typeface="Bahnschrift" panose="020B0502040204020203" pitchFamily="34" charset="0"/>
                </a:rPr>
                <a:t>Final </a:t>
              </a:r>
              <a:r>
                <a:rPr kumimoji="0" lang="es-ES" altLang="en-US" sz="1400" b="1" i="0" u="none" strike="noStrike" cap="none" normalizeH="0" baseline="0" dirty="0" err="1">
                  <a:ln>
                    <a:noFill/>
                  </a:ln>
                  <a:solidFill>
                    <a:schemeClr val="tx1"/>
                  </a:solidFill>
                  <a:effectLst/>
                  <a:latin typeface="Bahnschrift" panose="020B0502040204020203" pitchFamily="34" charset="0"/>
                </a:rPr>
                <a:t>thoughts</a:t>
              </a:r>
              <a:r>
                <a:rPr kumimoji="0" lang="es-ES" altLang="en-US" sz="1400" b="1" i="0" u="none" strike="noStrike" cap="none" normalizeH="0" baseline="0" dirty="0">
                  <a:ln>
                    <a:noFill/>
                  </a:ln>
                  <a:solidFill>
                    <a:schemeClr val="tx1"/>
                  </a:solidFill>
                  <a:effectLst/>
                  <a:latin typeface="Bahnschrift" panose="020B0502040204020203" pitchFamily="34" charset="0"/>
                </a:rPr>
                <a:t>: </a:t>
              </a:r>
              <a:r>
                <a:rPr kumimoji="0" lang="es-ES" altLang="en-US" sz="1400" b="1" i="0" u="none" strike="noStrike" cap="none" normalizeH="0" baseline="0" dirty="0" err="1">
                  <a:ln>
                    <a:noFill/>
                  </a:ln>
                  <a:solidFill>
                    <a:schemeClr val="tx1"/>
                  </a:solidFill>
                  <a:effectLst/>
                  <a:latin typeface="Bahnschrift" panose="020B0502040204020203" pitchFamily="34" charset="0"/>
                </a:rPr>
                <a:t>Perhaps</a:t>
              </a:r>
              <a:r>
                <a:rPr kumimoji="0" lang="es-ES" altLang="en-US" sz="1400" b="1" i="0" u="none" strike="noStrike" cap="none" normalizeH="0" baseline="0" dirty="0">
                  <a:ln>
                    <a:noFill/>
                  </a:ln>
                  <a:solidFill>
                    <a:schemeClr val="tx1"/>
                  </a:solidFill>
                  <a:effectLst/>
                  <a:latin typeface="Bahnschrift" panose="020B0502040204020203" pitchFamily="34" charset="0"/>
                </a:rPr>
                <a:t> </a:t>
              </a:r>
              <a:r>
                <a:rPr kumimoji="0" lang="es-ES" altLang="en-US" sz="1400" b="1" i="0" u="none" strike="noStrike" cap="none" normalizeH="0" baseline="0" dirty="0" err="1">
                  <a:ln>
                    <a:noFill/>
                  </a:ln>
                  <a:solidFill>
                    <a:schemeClr val="tx1"/>
                  </a:solidFill>
                  <a:effectLst/>
                  <a:latin typeface="Bahnschrift" panose="020B0502040204020203" pitchFamily="34" charset="0"/>
                </a:rPr>
                <a:t>following</a:t>
              </a:r>
              <a:r>
                <a:rPr kumimoji="0" lang="es-ES" altLang="en-US" sz="1400" b="1" i="0" u="none" strike="noStrike" cap="none" normalizeH="0" baseline="0" dirty="0">
                  <a:ln>
                    <a:noFill/>
                  </a:ln>
                  <a:solidFill>
                    <a:schemeClr val="tx1"/>
                  </a:solidFill>
                  <a:effectLst/>
                  <a:latin typeface="Bahnschrift" panose="020B0502040204020203" pitchFamily="34" charset="0"/>
                </a:rPr>
                <a:t> </a:t>
              </a:r>
              <a:r>
                <a:rPr kumimoji="0" lang="es-ES" altLang="en-US" sz="1400" b="1" i="0" u="none" strike="noStrike" cap="none" normalizeH="0" baseline="0" dirty="0" err="1">
                  <a:ln>
                    <a:noFill/>
                  </a:ln>
                  <a:solidFill>
                    <a:schemeClr val="tx1"/>
                  </a:solidFill>
                  <a:effectLst/>
                  <a:latin typeface="Bahnschrift" panose="020B0502040204020203" pitchFamily="34" charset="0"/>
                </a:rPr>
                <a:t>the</a:t>
              </a:r>
              <a:r>
                <a:rPr kumimoji="0" lang="es-ES" altLang="en-US" sz="1400" b="1" i="0" u="none" strike="noStrike" cap="none" normalizeH="0" baseline="0" dirty="0">
                  <a:ln>
                    <a:noFill/>
                  </a:ln>
                  <a:solidFill>
                    <a:schemeClr val="tx1"/>
                  </a:solidFill>
                  <a:effectLst/>
                  <a:latin typeface="Bahnschrift" panose="020B0502040204020203" pitchFamily="34" charset="0"/>
                </a:rPr>
                <a:t> </a:t>
              </a:r>
              <a:r>
                <a:rPr kumimoji="0" lang="es-ES" altLang="en-US" sz="1400" b="1" i="0" u="none" strike="noStrike" cap="none" normalizeH="0" baseline="0" dirty="0" err="1">
                  <a:ln>
                    <a:noFill/>
                  </a:ln>
                  <a:solidFill>
                    <a:schemeClr val="tx1"/>
                  </a:solidFill>
                  <a:effectLst/>
                  <a:latin typeface="Bahnschrift" panose="020B0502040204020203" pitchFamily="34" charset="0"/>
                </a:rPr>
                <a:t>productio</a:t>
              </a:r>
              <a:r>
                <a:rPr lang="es-ES" altLang="en-US" sz="1400" b="1" dirty="0" err="1">
                  <a:latin typeface="Bahnschrift" panose="020B0502040204020203" pitchFamily="34" charset="0"/>
                </a:rPr>
                <a:t>n</a:t>
              </a:r>
              <a:r>
                <a:rPr lang="es-ES" altLang="en-US" sz="1400" b="1" dirty="0">
                  <a:latin typeface="Bahnschrift" panose="020B0502040204020203" pitchFamily="34" charset="0"/>
                </a:rPr>
                <a:t> </a:t>
              </a:r>
              <a:r>
                <a:rPr lang="es-ES" altLang="en-US" sz="1400" b="1" dirty="0" err="1">
                  <a:latin typeface="Bahnschrift" panose="020B0502040204020203" pitchFamily="34" charset="0"/>
                </a:rPr>
                <a:t>model</a:t>
              </a:r>
              <a:r>
                <a:rPr lang="es-ES" altLang="en-US" sz="1400" b="1" dirty="0">
                  <a:latin typeface="Bahnschrift" panose="020B0502040204020203" pitchFamily="34" charset="0"/>
                </a:rPr>
                <a:t> </a:t>
              </a:r>
              <a:r>
                <a:rPr lang="es-ES" altLang="en-US" sz="1400" b="1" dirty="0" err="1">
                  <a:latin typeface="Bahnschrift" panose="020B0502040204020203" pitchFamily="34" charset="0"/>
                </a:rPr>
                <a:t>of</a:t>
              </a:r>
              <a:r>
                <a:rPr lang="es-ES" altLang="en-US" sz="1400" b="1" dirty="0">
                  <a:latin typeface="Bahnschrift" panose="020B0502040204020203" pitchFamily="34" charset="0"/>
                </a:rPr>
                <a:t> </a:t>
              </a:r>
              <a:r>
                <a:rPr lang="es-ES" altLang="en-US" sz="1400" b="1" dirty="0" err="1">
                  <a:latin typeface="Bahnschrift" panose="020B0502040204020203" pitchFamily="34" charset="0"/>
                </a:rPr>
                <a:t>companies</a:t>
              </a:r>
              <a:r>
                <a:rPr lang="es-ES" altLang="en-US" sz="1400" b="1" dirty="0">
                  <a:latin typeface="Bahnschrift" panose="020B0502040204020203" pitchFamily="34" charset="0"/>
                </a:rPr>
                <a:t> </a:t>
              </a:r>
              <a:r>
                <a:rPr lang="es-ES" altLang="en-US" sz="1400" b="1" dirty="0" err="1">
                  <a:latin typeface="Bahnschrift" panose="020B0502040204020203" pitchFamily="34" charset="0"/>
                </a:rPr>
                <a:t>like</a:t>
              </a:r>
              <a:r>
                <a:rPr lang="es-ES" altLang="en-US" sz="1400" b="1" dirty="0">
                  <a:latin typeface="Bahnschrift" panose="020B0502040204020203" pitchFamily="34" charset="0"/>
                </a:rPr>
                <a:t> Jaguar and Rolls Royce </a:t>
              </a:r>
              <a:r>
                <a:rPr lang="es-ES" altLang="en-US" sz="1400" b="1" dirty="0" err="1">
                  <a:latin typeface="Bahnschrift" panose="020B0502040204020203" pitchFamily="34" charset="0"/>
                </a:rPr>
                <a:t>is</a:t>
              </a:r>
              <a:r>
                <a:rPr lang="es-ES" altLang="en-US" sz="1400" b="1" dirty="0">
                  <a:latin typeface="Bahnschrift" panose="020B0502040204020203" pitchFamily="34" charset="0"/>
                </a:rPr>
                <a:t> </a:t>
              </a:r>
              <a:r>
                <a:rPr lang="es-ES" altLang="en-US" sz="1400" b="1" dirty="0" err="1">
                  <a:latin typeface="Bahnschrift" panose="020B0502040204020203" pitchFamily="34" charset="0"/>
                </a:rPr>
                <a:t>the</a:t>
              </a:r>
              <a:r>
                <a:rPr lang="es-ES" altLang="en-US" sz="1400" b="1" dirty="0">
                  <a:latin typeface="Bahnschrift" panose="020B0502040204020203" pitchFamily="34" charset="0"/>
                </a:rPr>
                <a:t> </a:t>
              </a:r>
              <a:r>
                <a:rPr lang="es-ES" altLang="en-US" sz="1400" b="1" dirty="0" err="1">
                  <a:latin typeface="Bahnschrift" panose="020B0502040204020203" pitchFamily="34" charset="0"/>
                </a:rPr>
                <a:t>key</a:t>
              </a:r>
              <a:r>
                <a:rPr lang="es-ES" altLang="en-US" sz="1400" b="1" dirty="0">
                  <a:latin typeface="Bahnschrift" panose="020B0502040204020203" pitchFamily="34" charset="0"/>
                </a:rPr>
                <a:t>. </a:t>
              </a:r>
              <a:endParaRPr kumimoji="0" lang="en-US" altLang="en-US" sz="1200" b="1" i="0" u="none" strike="noStrike" cap="none" normalizeH="0" baseline="0" dirty="0">
                <a:ln>
                  <a:noFill/>
                </a:ln>
                <a:solidFill>
                  <a:schemeClr val="tx1"/>
                </a:solidFill>
                <a:effectLst/>
                <a:latin typeface="Bahnschrift" panose="020B0502040204020203" pitchFamily="34" charset="0"/>
              </a:endParaRPr>
            </a:p>
          </p:txBody>
        </p:sp>
      </p:grpSp>
    </p:spTree>
    <p:extLst>
      <p:ext uri="{BB962C8B-B14F-4D97-AF65-F5344CB8AC3E}">
        <p14:creationId xmlns:p14="http://schemas.microsoft.com/office/powerpoint/2010/main" val="207774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E433F1-F95C-C2BE-10E8-3D9452ADEFA0}"/>
              </a:ext>
            </a:extLst>
          </p:cNvPr>
          <p:cNvSpPr/>
          <p:nvPr/>
        </p:nvSpPr>
        <p:spPr>
          <a:xfrm rot="2835731">
            <a:off x="-893072" y="4276072"/>
            <a:ext cx="3280630" cy="3783900"/>
          </a:xfrm>
          <a:prstGeom prst="rect">
            <a:avLst/>
          </a:prstGeom>
          <a:gradFill flip="none" rotWithShape="1">
            <a:gsLst>
              <a:gs pos="0">
                <a:srgbClr val="31BCA5">
                  <a:tint val="66000"/>
                  <a:satMod val="160000"/>
                </a:srgbClr>
              </a:gs>
              <a:gs pos="50000">
                <a:srgbClr val="31BCA5">
                  <a:tint val="44500"/>
                  <a:satMod val="160000"/>
                </a:srgbClr>
              </a:gs>
              <a:gs pos="100000">
                <a:srgbClr val="31BCA5">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A7E0F44-FD6A-FC5B-951A-72151414BA31}"/>
              </a:ext>
            </a:extLst>
          </p:cNvPr>
          <p:cNvSpPr txBox="1"/>
          <p:nvPr/>
        </p:nvSpPr>
        <p:spPr>
          <a:xfrm>
            <a:off x="626165" y="1002917"/>
            <a:ext cx="1237839" cy="338554"/>
          </a:xfrm>
          <a:prstGeom prst="rect">
            <a:avLst/>
          </a:prstGeom>
          <a:noFill/>
        </p:spPr>
        <p:txBody>
          <a:bodyPr wrap="none" rtlCol="0">
            <a:spAutoFit/>
          </a:bodyPr>
          <a:lstStyle/>
          <a:p>
            <a:r>
              <a:rPr lang="en-US" sz="1600" dirty="0">
                <a:latin typeface="Bahnschrift" panose="020B0502040204020203" pitchFamily="34" charset="0"/>
              </a:rPr>
              <a:t>References</a:t>
            </a:r>
          </a:p>
        </p:txBody>
      </p:sp>
      <p:sp>
        <p:nvSpPr>
          <p:cNvPr id="6" name="TextBox 5">
            <a:extLst>
              <a:ext uri="{FF2B5EF4-FFF2-40B4-BE49-F238E27FC236}">
                <a16:creationId xmlns:a16="http://schemas.microsoft.com/office/drawing/2014/main" id="{DE6501F6-7F14-5240-19EB-869D5E35D500}"/>
              </a:ext>
            </a:extLst>
          </p:cNvPr>
          <p:cNvSpPr txBox="1"/>
          <p:nvPr/>
        </p:nvSpPr>
        <p:spPr>
          <a:xfrm>
            <a:off x="626165" y="1445457"/>
            <a:ext cx="10565296" cy="3139321"/>
          </a:xfrm>
          <a:prstGeom prst="rect">
            <a:avLst/>
          </a:prstGeom>
          <a:noFill/>
        </p:spPr>
        <p:txBody>
          <a:bodyPr wrap="square">
            <a:spAutoFit/>
          </a:bodyPr>
          <a:lstStyle/>
          <a:p>
            <a:r>
              <a:rPr lang="en-US" dirty="0">
                <a:latin typeface="Bahnschrift SemiLight SemiConde" panose="020B0502040204020203" pitchFamily="34" charset="0"/>
              </a:rPr>
              <a:t>Stanford University. 2019. Katerra. </a:t>
            </a:r>
            <a:r>
              <a:rPr lang="en-US" dirty="0">
                <a:latin typeface="Bahnschrift SemiLight SemiConde" panose="020B0502040204020203" pitchFamily="34" charset="0"/>
                <a:hlinkClick r:id="rId2"/>
              </a:rPr>
              <a:t>https://services.hbsp.harvard.edu/api/courses/1118688/items/E655-PDF-ENG/sclinks/b30baac1a5f9d4d01ca4e82d6c320263</a:t>
            </a:r>
            <a:endParaRPr lang="en-US" dirty="0">
              <a:latin typeface="Bahnschrift SemiLight SemiConde" panose="020B0502040204020203" pitchFamily="34" charset="0"/>
            </a:endParaRPr>
          </a:p>
          <a:p>
            <a:endParaRPr lang="en-US" dirty="0">
              <a:latin typeface="Bahnschrift SemiLight SemiConde" panose="020B0502040204020203" pitchFamily="34" charset="0"/>
            </a:endParaRPr>
          </a:p>
          <a:p>
            <a:r>
              <a:rPr lang="en-US" dirty="0">
                <a:latin typeface="Bahnschrift SemiLight SemiConde" panose="020B0502040204020203" pitchFamily="34" charset="0"/>
              </a:rPr>
              <a:t>Pitchbook. 2021. “Katerra's downfall reminds us that it's (still) time to build.” </a:t>
            </a:r>
            <a:r>
              <a:rPr lang="en-US" dirty="0">
                <a:latin typeface="Bahnschrift SemiLight SemiConde" panose="020B0502040204020203" pitchFamily="34" charset="0"/>
                <a:hlinkClick r:id="rId3"/>
              </a:rPr>
              <a:t>https://finance.yahoo.com/news/katerras-downfall-reminds-us-still-050000058.html</a:t>
            </a:r>
            <a:endParaRPr lang="en-US" dirty="0">
              <a:latin typeface="Bahnschrift SemiLight SemiConde" panose="020B0502040204020203" pitchFamily="34" charset="0"/>
            </a:endParaRPr>
          </a:p>
          <a:p>
            <a:endParaRPr lang="en-US" dirty="0">
              <a:latin typeface="Bahnschrift SemiLight SemiConde" panose="020B0502040204020203" pitchFamily="34" charset="0"/>
            </a:endParaRPr>
          </a:p>
          <a:p>
            <a:r>
              <a:rPr lang="en-US" dirty="0" err="1">
                <a:latin typeface="Bahnschrift SemiLight SemiConde" panose="020B0502040204020203" pitchFamily="34" charset="0"/>
              </a:rPr>
              <a:t>Constructiondive</a:t>
            </a:r>
            <a:r>
              <a:rPr lang="en-US" dirty="0">
                <a:latin typeface="Bahnschrift SemiLight SemiConde" panose="020B0502040204020203" pitchFamily="34" charset="0"/>
              </a:rPr>
              <a:t>. 2022. </a:t>
            </a:r>
            <a:r>
              <a:rPr lang="en-US" dirty="0">
                <a:latin typeface="Bahnschrift SemiLight SemiConde" panose="020B0502040204020203" pitchFamily="34" charset="0"/>
                <a:hlinkClick r:id="rId4"/>
              </a:rPr>
              <a:t>https://www.constructiondive.com/news/what-does-katerras-demise-mean-for-the-contech-and-modular-industries/608037/</a:t>
            </a:r>
            <a:endParaRPr lang="en-US" dirty="0">
              <a:latin typeface="Bahnschrift SemiLight SemiConde" panose="020B0502040204020203" pitchFamily="34" charset="0"/>
            </a:endParaRPr>
          </a:p>
          <a:p>
            <a:endParaRPr lang="en-US" dirty="0">
              <a:latin typeface="Bahnschrift SemiLight SemiConde" panose="020B0502040204020203" pitchFamily="34" charset="0"/>
            </a:endParaRPr>
          </a:p>
          <a:p>
            <a:r>
              <a:rPr lang="en-US" dirty="0" err="1">
                <a:latin typeface="Bahnschrift SemiLight SemiConde" panose="020B0502040204020203" pitchFamily="34" charset="0"/>
              </a:rPr>
              <a:t>Kunthara</a:t>
            </a:r>
            <a:r>
              <a:rPr lang="en-US" dirty="0">
                <a:latin typeface="Bahnschrift SemiLight SemiConde" panose="020B0502040204020203" pitchFamily="34" charset="0"/>
              </a:rPr>
              <a:t> </a:t>
            </a:r>
            <a:r>
              <a:rPr lang="en-US" dirty="0" err="1">
                <a:latin typeface="Bahnschrift SemiLight SemiConde" panose="020B0502040204020203" pitchFamily="34" charset="0"/>
              </a:rPr>
              <a:t>Sohpia</a:t>
            </a:r>
            <a:r>
              <a:rPr lang="en-US" dirty="0">
                <a:latin typeface="Bahnschrift SemiLight SemiConde" panose="020B0502040204020203" pitchFamily="34" charset="0"/>
              </a:rPr>
              <a:t>. 2021. “What Katerra’s Collapse Means For Construction Tech Investment.” </a:t>
            </a:r>
            <a:r>
              <a:rPr lang="en-US" dirty="0">
                <a:latin typeface="Bahnschrift SemiLight SemiConde" panose="020B0502040204020203" pitchFamily="34" charset="0"/>
                <a:hlinkClick r:id="rId5"/>
              </a:rPr>
              <a:t>https://news.crunchbase.com/venture/katerra-construction-tech-startups-vc-investment/</a:t>
            </a:r>
            <a:endParaRPr lang="en-US" dirty="0">
              <a:latin typeface="Bahnschrift SemiLight SemiConde" panose="020B0502040204020203" pitchFamily="34" charset="0"/>
            </a:endParaRPr>
          </a:p>
        </p:txBody>
      </p:sp>
      <p:pic>
        <p:nvPicPr>
          <p:cNvPr id="12" name="Picture 2" descr="Imperial College Business School - MBA programs">
            <a:extLst>
              <a:ext uri="{FF2B5EF4-FFF2-40B4-BE49-F238E27FC236}">
                <a16:creationId xmlns:a16="http://schemas.microsoft.com/office/drawing/2014/main" id="{76126947-8081-3C9B-01F0-1822F5A041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72" y="375128"/>
            <a:ext cx="1369944" cy="5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595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9E5DA3A0032841B794D79CC7B63F58" ma:contentTypeVersion="7" ma:contentTypeDescription="Create a new document." ma:contentTypeScope="" ma:versionID="b962ab6c9cacfb2f5dc401ba122d13fa">
  <xsd:schema xmlns:xsd="http://www.w3.org/2001/XMLSchema" xmlns:xs="http://www.w3.org/2001/XMLSchema" xmlns:p="http://schemas.microsoft.com/office/2006/metadata/properties" xmlns:ns3="fa13e737-9011-46ee-b7e3-ef6f824dc13a" xmlns:ns4="3de17b81-2c82-491f-9c2b-2e199487596c" targetNamespace="http://schemas.microsoft.com/office/2006/metadata/properties" ma:root="true" ma:fieldsID="dd0ae07a4a19c6df872e662744def485" ns3:_="" ns4:_="">
    <xsd:import namespace="fa13e737-9011-46ee-b7e3-ef6f824dc13a"/>
    <xsd:import namespace="3de17b81-2c82-491f-9c2b-2e199487596c"/>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13e737-9011-46ee-b7e3-ef6f824dc1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e17b81-2c82-491f-9c2b-2e199487596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a13e737-9011-46ee-b7e3-ef6f824dc13a" xsi:nil="true"/>
  </documentManagement>
</p:properties>
</file>

<file path=customXml/itemProps1.xml><?xml version="1.0" encoding="utf-8"?>
<ds:datastoreItem xmlns:ds="http://schemas.openxmlformats.org/officeDocument/2006/customXml" ds:itemID="{2E4001C0-7AF7-4BBE-8599-20BB57CCACC4}">
  <ds:schemaRefs>
    <ds:schemaRef ds:uri="http://schemas.microsoft.com/sharepoint/v3/contenttype/forms"/>
  </ds:schemaRefs>
</ds:datastoreItem>
</file>

<file path=customXml/itemProps2.xml><?xml version="1.0" encoding="utf-8"?>
<ds:datastoreItem xmlns:ds="http://schemas.openxmlformats.org/officeDocument/2006/customXml" ds:itemID="{03128E3D-6783-4D7F-A0AB-F62D5CF315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13e737-9011-46ee-b7e3-ef6f824dc13a"/>
    <ds:schemaRef ds:uri="3de17b81-2c82-491f-9c2b-2e19948759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76A3AF-7E4E-42A3-9A7E-0ABD758B017A}">
  <ds:schemaRefs>
    <ds:schemaRef ds:uri="http://schemas.microsoft.com/office/2006/documentManagement/types"/>
    <ds:schemaRef ds:uri="http://purl.org/dc/elements/1.1/"/>
    <ds:schemaRef ds:uri="http://purl.org/dc/terms/"/>
    <ds:schemaRef ds:uri="3de17b81-2c82-491f-9c2b-2e199487596c"/>
    <ds:schemaRef ds:uri="http://schemas.microsoft.com/office/infopath/2007/PartnerControls"/>
    <ds:schemaRef ds:uri="http://schemas.openxmlformats.org/package/2006/metadata/core-properties"/>
    <ds:schemaRef ds:uri="fa13e737-9011-46ee-b7e3-ef6f824dc13a"/>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5023</TotalTime>
  <Words>3344</Words>
  <Application>Microsoft Office PowerPoint</Application>
  <PresentationFormat>Widescreen</PresentationFormat>
  <Paragraphs>101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Bahnschrift SemiLight SemiConde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REDDEN George</dc:creator>
  <cp:lastModifiedBy>REDDEN George</cp:lastModifiedBy>
  <cp:revision>5</cp:revision>
  <dcterms:created xsi:type="dcterms:W3CDTF">2023-12-01T23:09:23Z</dcterms:created>
  <dcterms:modified xsi:type="dcterms:W3CDTF">2023-12-07T14:21:42Z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0x010100449E5DA3A0032841B794D79CC7B63F58</vt:lpwstr>
  </property>
</Properties>
</file>