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92" r:id="rId1"/>
  </p:sldMasterIdLst>
  <p:sldIdLst>
    <p:sldId id="264"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3" r:id="rId16"/>
    <p:sldId id="272" r:id="rId17"/>
    <p:sldId id="274" r:id="rId18"/>
    <p:sldId id="275" r:id="rId19"/>
    <p:sldId id="276" r:id="rId20"/>
    <p:sldId id="277" r:id="rId21"/>
    <p:sldId id="278" r:id="rId22"/>
    <p:sldId id="280" r:id="rId23"/>
    <p:sldId id="283" r:id="rId24"/>
    <p:sldId id="282" r:id="rId25"/>
    <p:sldId id="281"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73" d="100"/>
          <a:sy n="73"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8ED0E208-E615-4602-A87E-5008A4AA74B0}" type="datetimeFigureOut">
              <a:rPr lang="LID4096" smtClean="0"/>
              <a:t>03/12/2023</a:t>
            </a:fld>
            <a:endParaRPr lang="LID4096"/>
          </a:p>
        </p:txBody>
      </p:sp>
      <p:sp>
        <p:nvSpPr>
          <p:cNvPr id="5" name="Footer Placeholder 4"/>
          <p:cNvSpPr>
            <a:spLocks noGrp="1"/>
          </p:cNvSpPr>
          <p:nvPr>
            <p:ph type="ftr" sz="quarter" idx="11"/>
          </p:nvPr>
        </p:nvSpPr>
        <p:spPr>
          <a:xfrm>
            <a:off x="2416500" y="329307"/>
            <a:ext cx="4973915" cy="309201"/>
          </a:xfrm>
        </p:spPr>
        <p:txBody>
          <a:bodyPr/>
          <a:lstStyle/>
          <a:p>
            <a:endParaRPr lang="LID4096"/>
          </a:p>
        </p:txBody>
      </p:sp>
      <p:sp>
        <p:nvSpPr>
          <p:cNvPr id="6" name="Slide Number Placeholder 5"/>
          <p:cNvSpPr>
            <a:spLocks noGrp="1"/>
          </p:cNvSpPr>
          <p:nvPr>
            <p:ph type="sldNum" sz="quarter" idx="12"/>
          </p:nvPr>
        </p:nvSpPr>
        <p:spPr>
          <a:xfrm>
            <a:off x="1437664" y="798973"/>
            <a:ext cx="811019" cy="503578"/>
          </a:xfrm>
        </p:spPr>
        <p:txBody>
          <a:bodyPr/>
          <a:lstStyle/>
          <a:p>
            <a:fld id="{228766F3-70BB-4909-954E-35EC8CBAF16F}" type="slidenum">
              <a:rPr lang="LID4096" smtClean="0"/>
              <a:t>‹#›</a:t>
            </a:fld>
            <a:endParaRPr lang="LID4096"/>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708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ED0E208-E615-4602-A87E-5008A4AA74B0}" type="datetimeFigureOut">
              <a:rPr lang="LID4096" smtClean="0"/>
              <a:t>03/12/2023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28766F3-70BB-4909-954E-35EC8CBAF16F}" type="slidenum">
              <a:rPr lang="LID4096" smtClean="0"/>
              <a:t>‹#›</a:t>
            </a:fld>
            <a:endParaRPr lang="LID4096"/>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224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ED0E208-E615-4602-A87E-5008A4AA74B0}" type="datetimeFigureOut">
              <a:rPr lang="LID4096" smtClean="0"/>
              <a:t>03/12/2023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28766F3-70BB-4909-954E-35EC8CBAF16F}" type="slidenum">
              <a:rPr lang="LID4096" smtClean="0"/>
              <a:t>‹#›</a:t>
            </a:fld>
            <a:endParaRPr lang="LID4096"/>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331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ED0E208-E615-4602-A87E-5008A4AA74B0}" type="datetimeFigureOut">
              <a:rPr lang="LID4096" smtClean="0"/>
              <a:t>03/12/2023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28766F3-70BB-4909-954E-35EC8CBAF16F}" type="slidenum">
              <a:rPr lang="LID4096" smtClean="0"/>
              <a:t>‹#›</a:t>
            </a:fld>
            <a:endParaRPr lang="LID4096"/>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4457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ED0E208-E615-4602-A87E-5008A4AA74B0}" type="datetimeFigureOut">
              <a:rPr lang="LID4096" smtClean="0"/>
              <a:t>03/12/2023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28766F3-70BB-4909-954E-35EC8CBAF16F}" type="slidenum">
              <a:rPr lang="LID4096" smtClean="0"/>
              <a:t>‹#›</a:t>
            </a:fld>
            <a:endParaRPr lang="LID4096"/>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781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ED0E208-E615-4602-A87E-5008A4AA74B0}" type="datetimeFigureOut">
              <a:rPr lang="LID4096" smtClean="0"/>
              <a:t>03/12/2023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228766F3-70BB-4909-954E-35EC8CBAF16F}" type="slidenum">
              <a:rPr lang="LID4096" smtClean="0"/>
              <a:t>‹#›</a:t>
            </a:fld>
            <a:endParaRPr lang="LID4096"/>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136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447191" y="2824269"/>
            <a:ext cx="4645152" cy="264445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412362" y="2821491"/>
            <a:ext cx="4645152" cy="263737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ED0E208-E615-4602-A87E-5008A4AA74B0}" type="datetimeFigureOut">
              <a:rPr lang="LID4096" smtClean="0"/>
              <a:t>03/12/2023</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228766F3-70BB-4909-954E-35EC8CBAF16F}" type="slidenum">
              <a:rPr lang="LID4096" smtClean="0"/>
              <a:t>‹#›</a:t>
            </a:fld>
            <a:endParaRPr lang="LID4096"/>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1323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ED0E208-E615-4602-A87E-5008A4AA74B0}" type="datetimeFigureOut">
              <a:rPr lang="LID4096" smtClean="0"/>
              <a:t>03/12/2023</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228766F3-70BB-4909-954E-35EC8CBAF16F}" type="slidenum">
              <a:rPr lang="LID4096" smtClean="0"/>
              <a:t>‹#›</a:t>
            </a:fld>
            <a:endParaRPr lang="LID4096"/>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1567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0E208-E615-4602-A87E-5008A4AA74B0}" type="datetimeFigureOut">
              <a:rPr lang="LID4096" smtClean="0"/>
              <a:t>03/12/2023</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228766F3-70BB-4909-954E-35EC8CBAF16F}" type="slidenum">
              <a:rPr lang="LID4096" smtClean="0"/>
              <a:t>‹#›</a:t>
            </a:fld>
            <a:endParaRPr lang="LID4096"/>
          </a:p>
        </p:txBody>
      </p:sp>
    </p:spTree>
    <p:extLst>
      <p:ext uri="{BB962C8B-B14F-4D97-AF65-F5344CB8AC3E}">
        <p14:creationId xmlns:p14="http://schemas.microsoft.com/office/powerpoint/2010/main" val="161105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ED0E208-E615-4602-A87E-5008A4AA74B0}" type="datetimeFigureOut">
              <a:rPr lang="LID4096" smtClean="0"/>
              <a:t>03/12/2023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228766F3-70BB-4909-954E-35EC8CBAF16F}" type="slidenum">
              <a:rPr lang="LID4096" smtClean="0"/>
              <a:t>‹#›</a:t>
            </a:fld>
            <a:endParaRPr lang="LID4096"/>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391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ED0E208-E615-4602-A87E-5008A4AA74B0}" type="datetimeFigureOut">
              <a:rPr lang="LID4096" smtClean="0"/>
              <a:t>03/12/2023</a:t>
            </a:fld>
            <a:endParaRPr lang="LID4096"/>
          </a:p>
        </p:txBody>
      </p:sp>
      <p:sp>
        <p:nvSpPr>
          <p:cNvPr id="6" name="Footer Placeholder 5"/>
          <p:cNvSpPr>
            <a:spLocks noGrp="1"/>
          </p:cNvSpPr>
          <p:nvPr>
            <p:ph type="ftr" sz="quarter" idx="11"/>
          </p:nvPr>
        </p:nvSpPr>
        <p:spPr>
          <a:xfrm>
            <a:off x="1447382" y="318640"/>
            <a:ext cx="5541004" cy="320931"/>
          </a:xfrm>
        </p:spPr>
        <p:txBody>
          <a:bodyPr/>
          <a:lstStyle/>
          <a:p>
            <a:endParaRPr lang="LID4096"/>
          </a:p>
        </p:txBody>
      </p:sp>
      <p:sp>
        <p:nvSpPr>
          <p:cNvPr id="7" name="Slide Number Placeholder 6"/>
          <p:cNvSpPr>
            <a:spLocks noGrp="1"/>
          </p:cNvSpPr>
          <p:nvPr>
            <p:ph type="sldNum" sz="quarter" idx="12"/>
          </p:nvPr>
        </p:nvSpPr>
        <p:spPr/>
        <p:txBody>
          <a:bodyPr/>
          <a:lstStyle/>
          <a:p>
            <a:fld id="{228766F3-70BB-4909-954E-35EC8CBAF16F}" type="slidenum">
              <a:rPr lang="LID4096" smtClean="0"/>
              <a:t>‹#›</a:t>
            </a:fld>
            <a:endParaRPr lang="LID4096"/>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1854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ED0E208-E615-4602-A87E-5008A4AA74B0}" type="datetimeFigureOut">
              <a:rPr lang="LID4096" smtClean="0"/>
              <a:t>03/12/2023</a:t>
            </a:fld>
            <a:endParaRPr lang="LID4096"/>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28766F3-70BB-4909-954E-35EC8CBAF16F}" type="slidenum">
              <a:rPr lang="LID4096" smtClean="0"/>
              <a:t>‹#›</a:t>
            </a:fld>
            <a:endParaRPr lang="LID4096"/>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188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08AE13-9129-3E3F-8466-F4C31210F451}"/>
              </a:ext>
            </a:extLst>
          </p:cNvPr>
          <p:cNvSpPr>
            <a:spLocks noGrp="1"/>
          </p:cNvSpPr>
          <p:nvPr>
            <p:ph type="title"/>
          </p:nvPr>
        </p:nvSpPr>
        <p:spPr>
          <a:xfrm>
            <a:off x="1451577" y="1134134"/>
            <a:ext cx="9603275" cy="1049235"/>
          </a:xfrm>
        </p:spPr>
        <p:txBody>
          <a:bodyPr>
            <a:normAutofit/>
          </a:bodyPr>
          <a:lstStyle/>
          <a:p>
            <a:pPr algn="ctr"/>
            <a:r>
              <a:rPr lang="en-US" sz="6000" dirty="0"/>
              <a:t>Time Reader</a:t>
            </a:r>
            <a:endParaRPr lang="LID4096" sz="6000" dirty="0"/>
          </a:p>
        </p:txBody>
      </p:sp>
      <p:sp>
        <p:nvSpPr>
          <p:cNvPr id="3" name="מציין מיקום תוכן 2">
            <a:extLst>
              <a:ext uri="{FF2B5EF4-FFF2-40B4-BE49-F238E27FC236}">
                <a16:creationId xmlns:a16="http://schemas.microsoft.com/office/drawing/2014/main" id="{689E9B23-F400-CE46-91C7-5C1E58A82DE5}"/>
              </a:ext>
            </a:extLst>
          </p:cNvPr>
          <p:cNvSpPr>
            <a:spLocks noGrp="1"/>
          </p:cNvSpPr>
          <p:nvPr>
            <p:ph idx="1"/>
          </p:nvPr>
        </p:nvSpPr>
        <p:spPr>
          <a:xfrm>
            <a:off x="1451577" y="2052063"/>
            <a:ext cx="9603275" cy="689368"/>
          </a:xfrm>
        </p:spPr>
        <p:txBody>
          <a:bodyPr>
            <a:normAutofit/>
          </a:bodyPr>
          <a:lstStyle/>
          <a:p>
            <a:pPr marL="0" indent="0">
              <a:buNone/>
            </a:pPr>
            <a:r>
              <a:rPr lang="en-US" sz="2800" dirty="0"/>
              <a:t>Introduction to Computational and Biological Vision</a:t>
            </a:r>
            <a:endParaRPr lang="LID4096" sz="2800" dirty="0"/>
          </a:p>
        </p:txBody>
      </p:sp>
      <p:pic>
        <p:nvPicPr>
          <p:cNvPr id="4" name="תמונה 3">
            <a:extLst>
              <a:ext uri="{FF2B5EF4-FFF2-40B4-BE49-F238E27FC236}">
                <a16:creationId xmlns:a16="http://schemas.microsoft.com/office/drawing/2014/main" id="{B3AAE35F-4B4A-8FE4-A550-6828445322D5}"/>
              </a:ext>
            </a:extLst>
          </p:cNvPr>
          <p:cNvPicPr>
            <a:picLocks noChangeAspect="1"/>
          </p:cNvPicPr>
          <p:nvPr/>
        </p:nvPicPr>
        <p:blipFill rotWithShape="1">
          <a:blip r:embed="rId2">
            <a:extLst>
              <a:ext uri="{28A0092B-C50C-407E-A947-70E740481C1C}">
                <a14:useLocalDpi xmlns:a14="http://schemas.microsoft.com/office/drawing/2010/main" val="0"/>
              </a:ext>
            </a:extLst>
          </a:blip>
          <a:srcRect l="65539" t="24929" r="9250" b="40594"/>
          <a:stretch/>
        </p:blipFill>
        <p:spPr>
          <a:xfrm>
            <a:off x="9709427" y="643440"/>
            <a:ext cx="1624050" cy="16390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תיבת טקסט 4">
            <a:extLst>
              <a:ext uri="{FF2B5EF4-FFF2-40B4-BE49-F238E27FC236}">
                <a16:creationId xmlns:a16="http://schemas.microsoft.com/office/drawing/2014/main" id="{67501655-F7CA-78CC-905A-C1E1025641F2}"/>
              </a:ext>
            </a:extLst>
          </p:cNvPr>
          <p:cNvSpPr txBox="1"/>
          <p:nvPr/>
        </p:nvSpPr>
        <p:spPr>
          <a:xfrm>
            <a:off x="723900" y="3987800"/>
            <a:ext cx="5232400" cy="646331"/>
          </a:xfrm>
          <a:prstGeom prst="rect">
            <a:avLst/>
          </a:prstGeom>
          <a:noFill/>
        </p:spPr>
        <p:txBody>
          <a:bodyPr wrap="square" rtlCol="0">
            <a:spAutoFit/>
          </a:bodyPr>
          <a:lstStyle/>
          <a:p>
            <a:r>
              <a:rPr lang="en-US" dirty="0"/>
              <a:t>Alon </a:t>
            </a:r>
            <a:r>
              <a:rPr lang="en-US" dirty="0" err="1"/>
              <a:t>Arbel</a:t>
            </a:r>
            <a:r>
              <a:rPr lang="en-US" dirty="0"/>
              <a:t> – 205730849</a:t>
            </a:r>
          </a:p>
          <a:p>
            <a:r>
              <a:rPr lang="en-US" dirty="0"/>
              <a:t>Gev Keren – 315719906 </a:t>
            </a:r>
            <a:endParaRPr lang="LID4096" dirty="0"/>
          </a:p>
        </p:txBody>
      </p:sp>
    </p:spTree>
    <p:extLst>
      <p:ext uri="{BB962C8B-B14F-4D97-AF65-F5344CB8AC3E}">
        <p14:creationId xmlns:p14="http://schemas.microsoft.com/office/powerpoint/2010/main" val="201505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F03676-26BA-A545-063E-FB9D207900C8}"/>
              </a:ext>
            </a:extLst>
          </p:cNvPr>
          <p:cNvSpPr>
            <a:spLocks noGrp="1"/>
          </p:cNvSpPr>
          <p:nvPr>
            <p:ph type="title"/>
          </p:nvPr>
        </p:nvSpPr>
        <p:spPr>
          <a:xfrm>
            <a:off x="1451578" y="1147419"/>
            <a:ext cx="9603275" cy="1049235"/>
          </a:xfrm>
        </p:spPr>
        <p:txBody>
          <a:bodyPr/>
          <a:lstStyle/>
          <a:p>
            <a:pPr algn="ctr"/>
            <a:r>
              <a:rPr lang="en-US" dirty="0"/>
              <a:t>Hands filtering and classifying</a:t>
            </a:r>
          </a:p>
        </p:txBody>
      </p:sp>
      <p:sp>
        <p:nvSpPr>
          <p:cNvPr id="3" name="מציין מיקום תוכן 2">
            <a:extLst>
              <a:ext uri="{FF2B5EF4-FFF2-40B4-BE49-F238E27FC236}">
                <a16:creationId xmlns:a16="http://schemas.microsoft.com/office/drawing/2014/main" id="{99F763DC-EA0F-3B87-01E9-BD4F811CFEBD}"/>
              </a:ext>
            </a:extLst>
          </p:cNvPr>
          <p:cNvSpPr>
            <a:spLocks noGrp="1"/>
          </p:cNvSpPr>
          <p:nvPr>
            <p:ph idx="1"/>
          </p:nvPr>
        </p:nvSpPr>
        <p:spPr>
          <a:xfrm>
            <a:off x="1451579" y="2015733"/>
            <a:ext cx="9508521" cy="1641868"/>
          </a:xfrm>
        </p:spPr>
        <p:txBody>
          <a:bodyPr/>
          <a:lstStyle/>
          <a:p>
            <a:r>
              <a:rPr lang="en-US" dirty="0"/>
              <a:t>Centralize the lines.</a:t>
            </a:r>
          </a:p>
          <a:p>
            <a:r>
              <a:rPr lang="en-US" dirty="0"/>
              <a:t>Filtering lines by angle and size.</a:t>
            </a:r>
          </a:p>
          <a:p>
            <a:r>
              <a:rPr lang="en-US" dirty="0"/>
              <a:t>Classifying and matching the hours, minutes and seconds hands to the appropriate line.</a:t>
            </a:r>
          </a:p>
          <a:p>
            <a:endParaRPr lang="LID4096" dirty="0"/>
          </a:p>
        </p:txBody>
      </p:sp>
      <p:pic>
        <p:nvPicPr>
          <p:cNvPr id="4" name="תמונה 3">
            <a:extLst>
              <a:ext uri="{FF2B5EF4-FFF2-40B4-BE49-F238E27FC236}">
                <a16:creationId xmlns:a16="http://schemas.microsoft.com/office/drawing/2014/main" id="{6FAC3FB1-090D-C597-71D8-1832ADB9F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8" y="3556002"/>
            <a:ext cx="2561622" cy="2434821"/>
          </a:xfrm>
          <a:prstGeom prst="rect">
            <a:avLst/>
          </a:prstGeom>
        </p:spPr>
      </p:pic>
      <p:pic>
        <p:nvPicPr>
          <p:cNvPr id="5" name="תמונה 4" descr="תמונה שמכילה טקסט, שחור, שעון, שונה&#10;&#10;התיאור נוצר באופן אוטומטי">
            <a:extLst>
              <a:ext uri="{FF2B5EF4-FFF2-40B4-BE49-F238E27FC236}">
                <a16:creationId xmlns:a16="http://schemas.microsoft.com/office/drawing/2014/main" id="{5D5433E4-F2FD-F591-224D-C8F400E14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5265" y="3556002"/>
            <a:ext cx="2479588" cy="2434821"/>
          </a:xfrm>
          <a:prstGeom prst="rect">
            <a:avLst/>
          </a:prstGeom>
        </p:spPr>
      </p:pic>
      <p:sp>
        <p:nvSpPr>
          <p:cNvPr id="6" name="חץ: ימינה 5">
            <a:extLst>
              <a:ext uri="{FF2B5EF4-FFF2-40B4-BE49-F238E27FC236}">
                <a16:creationId xmlns:a16="http://schemas.microsoft.com/office/drawing/2014/main" id="{86F2E083-E9FA-DD62-3E59-650B728D75EF}"/>
              </a:ext>
            </a:extLst>
          </p:cNvPr>
          <p:cNvSpPr/>
          <p:nvPr/>
        </p:nvSpPr>
        <p:spPr>
          <a:xfrm>
            <a:off x="5438185" y="4250381"/>
            <a:ext cx="1985662" cy="104606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spTree>
    <p:extLst>
      <p:ext uri="{BB962C8B-B14F-4D97-AF65-F5344CB8AC3E}">
        <p14:creationId xmlns:p14="http://schemas.microsoft.com/office/powerpoint/2010/main" val="2289044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637AB5-8784-ABC3-8A85-5B74F0802A62}"/>
              </a:ext>
            </a:extLst>
          </p:cNvPr>
          <p:cNvSpPr>
            <a:spLocks noGrp="1"/>
          </p:cNvSpPr>
          <p:nvPr>
            <p:ph type="title"/>
          </p:nvPr>
        </p:nvSpPr>
        <p:spPr>
          <a:xfrm>
            <a:off x="1294362" y="1149531"/>
            <a:ext cx="9603275" cy="907423"/>
          </a:xfrm>
        </p:spPr>
        <p:txBody>
          <a:bodyPr/>
          <a:lstStyle/>
          <a:p>
            <a:pPr algn="ctr"/>
            <a:r>
              <a:rPr lang="en-US" dirty="0"/>
              <a:t>Time calculation</a:t>
            </a:r>
            <a:endParaRPr lang="LID4096" dirty="0"/>
          </a:p>
        </p:txBody>
      </p:sp>
      <p:pic>
        <p:nvPicPr>
          <p:cNvPr id="4" name="תמונה 3">
            <a:extLst>
              <a:ext uri="{FF2B5EF4-FFF2-40B4-BE49-F238E27FC236}">
                <a16:creationId xmlns:a16="http://schemas.microsoft.com/office/drawing/2014/main" id="{8A0CE4AC-965E-D51C-0F2F-ED482F729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2194" y="2469518"/>
            <a:ext cx="3674932" cy="3085311"/>
          </a:xfrm>
          <a:prstGeom prst="rect">
            <a:avLst/>
          </a:prstGeom>
        </p:spPr>
      </p:pic>
      <p:pic>
        <p:nvPicPr>
          <p:cNvPr id="6" name="תמונה 5">
            <a:extLst>
              <a:ext uri="{FF2B5EF4-FFF2-40B4-BE49-F238E27FC236}">
                <a16:creationId xmlns:a16="http://schemas.microsoft.com/office/drawing/2014/main" id="{89958B58-11CE-230D-5621-121EB8C7ADBF}"/>
              </a:ext>
            </a:extLst>
          </p:cNvPr>
          <p:cNvPicPr>
            <a:picLocks noChangeAspect="1"/>
          </p:cNvPicPr>
          <p:nvPr/>
        </p:nvPicPr>
        <p:blipFill>
          <a:blip r:embed="rId3"/>
          <a:stretch>
            <a:fillRect/>
          </a:stretch>
        </p:blipFill>
        <p:spPr>
          <a:xfrm>
            <a:off x="4092005" y="4042497"/>
            <a:ext cx="3599209" cy="2300454"/>
          </a:xfrm>
          <a:prstGeom prst="rect">
            <a:avLst/>
          </a:prstGeom>
        </p:spPr>
      </p:pic>
      <p:sp>
        <p:nvSpPr>
          <p:cNvPr id="7" name="חץ: ימינה 6">
            <a:extLst>
              <a:ext uri="{FF2B5EF4-FFF2-40B4-BE49-F238E27FC236}">
                <a16:creationId xmlns:a16="http://schemas.microsoft.com/office/drawing/2014/main" id="{D1E23D30-4DB4-3681-8818-0F487AEE053C}"/>
              </a:ext>
            </a:extLst>
          </p:cNvPr>
          <p:cNvSpPr/>
          <p:nvPr/>
        </p:nvSpPr>
        <p:spPr>
          <a:xfrm>
            <a:off x="4840024" y="2971736"/>
            <a:ext cx="2103171" cy="104923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pic>
        <p:nvPicPr>
          <p:cNvPr id="3" name="תמונה 2" descr="תמונה שמכילה טקסט, שחור, שעון, שונה&#10;&#10;התיאור נוצר באופן אוטומטי">
            <a:extLst>
              <a:ext uri="{FF2B5EF4-FFF2-40B4-BE49-F238E27FC236}">
                <a16:creationId xmlns:a16="http://schemas.microsoft.com/office/drawing/2014/main" id="{849C0C4E-87ED-5929-93B4-53E3DB9B9F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987" y="2499842"/>
            <a:ext cx="3142038" cy="3085311"/>
          </a:xfrm>
          <a:prstGeom prst="rect">
            <a:avLst/>
          </a:prstGeom>
        </p:spPr>
      </p:pic>
    </p:spTree>
    <p:extLst>
      <p:ext uri="{BB962C8B-B14F-4D97-AF65-F5344CB8AC3E}">
        <p14:creationId xmlns:p14="http://schemas.microsoft.com/office/powerpoint/2010/main" val="427210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455F82E-E22B-FA0F-56B5-0BAA495F4D39}"/>
              </a:ext>
            </a:extLst>
          </p:cNvPr>
          <p:cNvSpPr>
            <a:spLocks noGrp="1"/>
          </p:cNvSpPr>
          <p:nvPr>
            <p:ph type="title"/>
          </p:nvPr>
        </p:nvSpPr>
        <p:spPr>
          <a:xfrm>
            <a:off x="1451578" y="1196404"/>
            <a:ext cx="9603275" cy="1049235"/>
          </a:xfrm>
        </p:spPr>
        <p:txBody>
          <a:bodyPr/>
          <a:lstStyle/>
          <a:p>
            <a:pPr algn="ctr"/>
            <a:r>
              <a:rPr lang="en-US" dirty="0"/>
              <a:t>Difficulties and solutions</a:t>
            </a:r>
            <a:endParaRPr lang="LID4096" dirty="0"/>
          </a:p>
        </p:txBody>
      </p:sp>
      <p:sp>
        <p:nvSpPr>
          <p:cNvPr id="3" name="מציין מיקום תוכן 2">
            <a:extLst>
              <a:ext uri="{FF2B5EF4-FFF2-40B4-BE49-F238E27FC236}">
                <a16:creationId xmlns:a16="http://schemas.microsoft.com/office/drawing/2014/main" id="{CBEE3A9B-2BE4-11B2-F5A8-F0AC878F5EB4}"/>
              </a:ext>
            </a:extLst>
          </p:cNvPr>
          <p:cNvSpPr>
            <a:spLocks noGrp="1"/>
          </p:cNvSpPr>
          <p:nvPr>
            <p:ph idx="1"/>
          </p:nvPr>
        </p:nvSpPr>
        <p:spPr>
          <a:xfrm>
            <a:off x="1451578" y="2054920"/>
            <a:ext cx="9603275" cy="3450613"/>
          </a:xfrm>
        </p:spPr>
        <p:txBody>
          <a:bodyPr/>
          <a:lstStyle/>
          <a:p>
            <a:r>
              <a:rPr lang="en-US" dirty="0"/>
              <a:t>Why not using only the hours hand? Given that the whole information is theoretically represented in the hour hand by itself.</a:t>
            </a:r>
            <a:endParaRPr lang="LID4096" dirty="0"/>
          </a:p>
        </p:txBody>
      </p:sp>
    </p:spTree>
    <p:extLst>
      <p:ext uri="{BB962C8B-B14F-4D97-AF65-F5344CB8AC3E}">
        <p14:creationId xmlns:p14="http://schemas.microsoft.com/office/powerpoint/2010/main" val="1879220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8A0145-AE1D-20AF-8DD5-7A3042BBE4DA}"/>
              </a:ext>
            </a:extLst>
          </p:cNvPr>
          <p:cNvSpPr>
            <a:spLocks noGrp="1"/>
          </p:cNvSpPr>
          <p:nvPr>
            <p:ph type="title"/>
          </p:nvPr>
        </p:nvSpPr>
        <p:spPr>
          <a:xfrm>
            <a:off x="1451578" y="1183341"/>
            <a:ext cx="9603275" cy="1049235"/>
          </a:xfrm>
        </p:spPr>
        <p:txBody>
          <a:bodyPr/>
          <a:lstStyle/>
          <a:p>
            <a:pPr algn="ctr"/>
            <a:r>
              <a:rPr lang="en-US" dirty="0"/>
              <a:t>Number of hands solution</a:t>
            </a:r>
            <a:endParaRPr lang="LID4096"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5BF02C05-E27E-06B2-09E4-748EF28D9458}"/>
                  </a:ext>
                </a:extLst>
              </p:cNvPr>
              <p:cNvSpPr>
                <a:spLocks noGrp="1"/>
              </p:cNvSpPr>
              <p:nvPr>
                <p:ph idx="1"/>
              </p:nvPr>
            </p:nvSpPr>
            <p:spPr>
              <a:xfrm>
                <a:off x="1451579" y="2015732"/>
                <a:ext cx="9603275" cy="3940931"/>
              </a:xfrm>
            </p:spPr>
            <p:txBody>
              <a:bodyPr/>
              <a:lstStyle/>
              <a:p>
                <a:pPr marL="0" indent="0">
                  <a:buNone/>
                </a:pPr>
                <a:r>
                  <a:rPr lang="en-US" dirty="0"/>
                  <a:t>Detecting the hand might result with a small deviation.</a:t>
                </a:r>
              </a:p>
              <a:p>
                <a:pPr marL="0" indent="0">
                  <a:buNone/>
                </a:pPr>
                <a:r>
                  <a:rPr lang="en-US" dirty="0"/>
                  <a:t>While a small deviation in the minutes hand doesn’t impact the result in a drastic error, when discussing the hour hand, even the slightest deviation of a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oMath>
                </a14:m>
                <a:r>
                  <a:rPr lang="en-US" dirty="0"/>
                  <a:t> will cause a 2 minutes error.</a:t>
                </a:r>
              </a:p>
              <a:p>
                <a:pPr marL="0" indent="0">
                  <a:buNone/>
                </a:pPr>
                <a:r>
                  <a:rPr lang="en-US" dirty="0"/>
                  <a:t>It is clear that it is easier, and therefore faster, to calculate only one hand, but we were chasing a more accurate results and therefore there was no escape from the full computation.</a:t>
                </a:r>
              </a:p>
              <a:p>
                <a:pPr marL="0" indent="0">
                  <a:buNone/>
                </a:pPr>
                <a:r>
                  <a:rPr lang="en-US" dirty="0"/>
                  <a:t>This is why, when calculating the time, we calculated the minutes and second hands as well.</a:t>
                </a:r>
              </a:p>
            </p:txBody>
          </p:sp>
        </mc:Choice>
        <mc:Fallback>
          <p:sp>
            <p:nvSpPr>
              <p:cNvPr id="3" name="מציין מיקום תוכן 2">
                <a:extLst>
                  <a:ext uri="{FF2B5EF4-FFF2-40B4-BE49-F238E27FC236}">
                    <a16:creationId xmlns:a16="http://schemas.microsoft.com/office/drawing/2014/main" id="{5BF02C05-E27E-06B2-09E4-748EF28D9458}"/>
                  </a:ext>
                </a:extLst>
              </p:cNvPr>
              <p:cNvSpPr>
                <a:spLocks noGrp="1" noRot="1" noChangeAspect="1" noMove="1" noResize="1" noEditPoints="1" noAdjustHandles="1" noChangeArrowheads="1" noChangeShapeType="1" noTextEdit="1"/>
              </p:cNvSpPr>
              <p:nvPr>
                <p:ph idx="1"/>
              </p:nvPr>
            </p:nvSpPr>
            <p:spPr>
              <a:xfrm>
                <a:off x="1451579" y="2015732"/>
                <a:ext cx="9603275" cy="3940931"/>
              </a:xfrm>
              <a:blipFill>
                <a:blip r:embed="rId2"/>
                <a:stretch>
                  <a:fillRect l="-635" t="-155"/>
                </a:stretch>
              </a:blipFill>
            </p:spPr>
            <p:txBody>
              <a:bodyPr/>
              <a:lstStyle/>
              <a:p>
                <a:r>
                  <a:rPr lang="LID4096">
                    <a:noFill/>
                  </a:rPr>
                  <a:t> </a:t>
                </a:r>
              </a:p>
            </p:txBody>
          </p:sp>
        </mc:Fallback>
      </mc:AlternateContent>
    </p:spTree>
    <p:extLst>
      <p:ext uri="{BB962C8B-B14F-4D97-AF65-F5344CB8AC3E}">
        <p14:creationId xmlns:p14="http://schemas.microsoft.com/office/powerpoint/2010/main" val="3303710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455F82E-E22B-FA0F-56B5-0BAA495F4D39}"/>
              </a:ext>
            </a:extLst>
          </p:cNvPr>
          <p:cNvSpPr>
            <a:spLocks noGrp="1"/>
          </p:cNvSpPr>
          <p:nvPr>
            <p:ph type="title"/>
          </p:nvPr>
        </p:nvSpPr>
        <p:spPr>
          <a:xfrm>
            <a:off x="1451578" y="1196404"/>
            <a:ext cx="9603275" cy="1049235"/>
          </a:xfrm>
        </p:spPr>
        <p:txBody>
          <a:bodyPr/>
          <a:lstStyle/>
          <a:p>
            <a:pPr algn="ctr"/>
            <a:r>
              <a:rPr lang="en-US" dirty="0"/>
              <a:t>Difficulties and solutions</a:t>
            </a:r>
            <a:endParaRPr lang="LID4096" dirty="0"/>
          </a:p>
        </p:txBody>
      </p:sp>
      <p:sp>
        <p:nvSpPr>
          <p:cNvPr id="3" name="מציין מיקום תוכן 2">
            <a:extLst>
              <a:ext uri="{FF2B5EF4-FFF2-40B4-BE49-F238E27FC236}">
                <a16:creationId xmlns:a16="http://schemas.microsoft.com/office/drawing/2014/main" id="{CBEE3A9B-2BE4-11B2-F5A8-F0AC878F5EB4}"/>
              </a:ext>
            </a:extLst>
          </p:cNvPr>
          <p:cNvSpPr>
            <a:spLocks noGrp="1"/>
          </p:cNvSpPr>
          <p:nvPr>
            <p:ph idx="1"/>
          </p:nvPr>
        </p:nvSpPr>
        <p:spPr>
          <a:xfrm>
            <a:off x="1451578" y="2054920"/>
            <a:ext cx="9603275" cy="3450613"/>
          </a:xfrm>
        </p:spPr>
        <p:txBody>
          <a:bodyPr/>
          <a:lstStyle/>
          <a:p>
            <a:r>
              <a:rPr lang="en-US" dirty="0">
                <a:solidFill>
                  <a:schemeClr val="tx1">
                    <a:lumMod val="50000"/>
                    <a:lumOff val="50000"/>
                  </a:schemeClr>
                </a:solidFill>
              </a:rPr>
              <a:t>Why not using only the hours hand? Given that the whole information is theoretically represented in the hour hand by itself.</a:t>
            </a:r>
          </a:p>
          <a:p>
            <a:r>
              <a:rPr lang="en-US" dirty="0"/>
              <a:t>How to deal with a deviation that causes the minutes hand to occur on the wrong side of the ‘12’ spot?</a:t>
            </a:r>
            <a:endParaRPr lang="LID4096" dirty="0"/>
          </a:p>
        </p:txBody>
      </p:sp>
    </p:spTree>
    <p:extLst>
      <p:ext uri="{BB962C8B-B14F-4D97-AF65-F5344CB8AC3E}">
        <p14:creationId xmlns:p14="http://schemas.microsoft.com/office/powerpoint/2010/main" val="3839113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9E2F1E-ABD5-AE99-F239-8A365E52DF25}"/>
              </a:ext>
            </a:extLst>
          </p:cNvPr>
          <p:cNvSpPr>
            <a:spLocks noGrp="1"/>
          </p:cNvSpPr>
          <p:nvPr>
            <p:ph type="title"/>
          </p:nvPr>
        </p:nvSpPr>
        <p:spPr>
          <a:xfrm>
            <a:off x="1451578" y="1214846"/>
            <a:ext cx="9603275" cy="560531"/>
          </a:xfrm>
        </p:spPr>
        <p:txBody>
          <a:bodyPr/>
          <a:lstStyle/>
          <a:p>
            <a:r>
              <a:rPr lang="en-US" dirty="0"/>
              <a:t>For example</a:t>
            </a:r>
            <a:endParaRPr lang="LID4096" dirty="0"/>
          </a:p>
        </p:txBody>
      </p:sp>
      <p:pic>
        <p:nvPicPr>
          <p:cNvPr id="6" name="מציין מיקום תוכן 3">
            <a:extLst>
              <a:ext uri="{FF2B5EF4-FFF2-40B4-BE49-F238E27FC236}">
                <a16:creationId xmlns:a16="http://schemas.microsoft.com/office/drawing/2014/main" id="{65F87474-9A74-762F-7349-46006D8E5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7889" y="1900059"/>
            <a:ext cx="3850652" cy="4424154"/>
          </a:xfrm>
          <a:prstGeom prst="rect">
            <a:avLst/>
          </a:prstGeom>
        </p:spPr>
      </p:pic>
    </p:spTree>
    <p:extLst>
      <p:ext uri="{BB962C8B-B14F-4D97-AF65-F5344CB8AC3E}">
        <p14:creationId xmlns:p14="http://schemas.microsoft.com/office/powerpoint/2010/main" val="2005764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EF07A9-6D3C-A6C3-DB2C-FE101220289C}"/>
              </a:ext>
            </a:extLst>
          </p:cNvPr>
          <p:cNvSpPr>
            <a:spLocks noGrp="1"/>
          </p:cNvSpPr>
          <p:nvPr>
            <p:ph type="title"/>
          </p:nvPr>
        </p:nvSpPr>
        <p:spPr>
          <a:xfrm>
            <a:off x="1451579" y="1149531"/>
            <a:ext cx="9603275" cy="704223"/>
          </a:xfrm>
        </p:spPr>
        <p:txBody>
          <a:bodyPr>
            <a:normAutofit/>
          </a:bodyPr>
          <a:lstStyle/>
          <a:p>
            <a:pPr algn="ctr"/>
            <a:r>
              <a:rPr lang="en-US" dirty="0"/>
              <a:t>Deviation solution</a:t>
            </a:r>
            <a:endParaRPr lang="LID4096" dirty="0"/>
          </a:p>
        </p:txBody>
      </p:sp>
      <p:sp>
        <p:nvSpPr>
          <p:cNvPr id="3" name="מציין מיקום תוכן 2">
            <a:extLst>
              <a:ext uri="{FF2B5EF4-FFF2-40B4-BE49-F238E27FC236}">
                <a16:creationId xmlns:a16="http://schemas.microsoft.com/office/drawing/2014/main" id="{3F88E016-28D4-7619-1E80-7D3CC5A66DF6}"/>
              </a:ext>
            </a:extLst>
          </p:cNvPr>
          <p:cNvSpPr>
            <a:spLocks noGrp="1"/>
          </p:cNvSpPr>
          <p:nvPr>
            <p:ph idx="1"/>
          </p:nvPr>
        </p:nvSpPr>
        <p:spPr/>
        <p:txBody>
          <a:bodyPr/>
          <a:lstStyle/>
          <a:p>
            <a:pPr marL="0" indent="0">
              <a:buNone/>
            </a:pPr>
            <a:r>
              <a:rPr lang="en-US" dirty="0" err="1"/>
              <a:t>HoughLinesP</a:t>
            </a:r>
            <a:r>
              <a:rPr lang="en-US" dirty="0"/>
              <a:t> method can result with a small deviation. Usually, when considering the minutes hand as well, the deviation is negligible. But there is a case when the minutes hand might appear on the ‘wrong’ side of the ‘12’ spot.</a:t>
            </a:r>
          </a:p>
          <a:p>
            <a:pPr marL="0" indent="0">
              <a:buNone/>
            </a:pPr>
            <a:r>
              <a:rPr lang="en-US" dirty="0"/>
              <a:t>Like the human brain when we read the time, we can tell if there is a mistake or not according to the hour hand’s angle. We therefore added a case for this situation that considers the angle of the hours as well for computing the minutes and not just the hours.</a:t>
            </a:r>
            <a:endParaRPr lang="LID4096" dirty="0"/>
          </a:p>
        </p:txBody>
      </p:sp>
    </p:spTree>
    <p:extLst>
      <p:ext uri="{BB962C8B-B14F-4D97-AF65-F5344CB8AC3E}">
        <p14:creationId xmlns:p14="http://schemas.microsoft.com/office/powerpoint/2010/main" val="1708468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a:extLst>
              <a:ext uri="{FF2B5EF4-FFF2-40B4-BE49-F238E27FC236}">
                <a16:creationId xmlns:a16="http://schemas.microsoft.com/office/drawing/2014/main" id="{F0641781-5D80-EDA4-1F3E-3F8B60974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493" y="2004563"/>
            <a:ext cx="3509825" cy="4032565"/>
          </a:xfrm>
          <a:prstGeom prst="rect">
            <a:avLst/>
          </a:prstGeom>
        </p:spPr>
      </p:pic>
      <p:sp>
        <p:nvSpPr>
          <p:cNvPr id="5" name="חץ: ימינה 4">
            <a:extLst>
              <a:ext uri="{FF2B5EF4-FFF2-40B4-BE49-F238E27FC236}">
                <a16:creationId xmlns:a16="http://schemas.microsoft.com/office/drawing/2014/main" id="{7FD9EF38-C95C-F210-2A9C-8302DFC4C3B2}"/>
              </a:ext>
            </a:extLst>
          </p:cNvPr>
          <p:cNvSpPr/>
          <p:nvPr/>
        </p:nvSpPr>
        <p:spPr>
          <a:xfrm>
            <a:off x="5131771" y="3496227"/>
            <a:ext cx="2103171" cy="104923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pic>
        <p:nvPicPr>
          <p:cNvPr id="6" name="תמונה 5" descr="תמונה שמכילה טקסט, שעון&#10;&#10;התיאור נוצר באופן אוטומטי">
            <a:extLst>
              <a:ext uri="{FF2B5EF4-FFF2-40B4-BE49-F238E27FC236}">
                <a16:creationId xmlns:a16="http://schemas.microsoft.com/office/drawing/2014/main" id="{764F34A3-F104-7DE5-97E5-D647053DA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0396" y="2004562"/>
            <a:ext cx="3509824" cy="3999935"/>
          </a:xfrm>
          <a:prstGeom prst="rect">
            <a:avLst/>
          </a:prstGeom>
        </p:spPr>
      </p:pic>
    </p:spTree>
    <p:extLst>
      <p:ext uri="{BB962C8B-B14F-4D97-AF65-F5344CB8AC3E}">
        <p14:creationId xmlns:p14="http://schemas.microsoft.com/office/powerpoint/2010/main" val="2202605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455F82E-E22B-FA0F-56B5-0BAA495F4D39}"/>
              </a:ext>
            </a:extLst>
          </p:cNvPr>
          <p:cNvSpPr>
            <a:spLocks noGrp="1"/>
          </p:cNvSpPr>
          <p:nvPr>
            <p:ph type="title"/>
          </p:nvPr>
        </p:nvSpPr>
        <p:spPr>
          <a:xfrm>
            <a:off x="1451578" y="1196404"/>
            <a:ext cx="9603275" cy="1049235"/>
          </a:xfrm>
        </p:spPr>
        <p:txBody>
          <a:bodyPr/>
          <a:lstStyle/>
          <a:p>
            <a:pPr algn="ctr"/>
            <a:r>
              <a:rPr lang="en-US" dirty="0"/>
              <a:t>Difficulties and solutions</a:t>
            </a:r>
            <a:endParaRPr lang="LID4096" dirty="0"/>
          </a:p>
        </p:txBody>
      </p:sp>
      <p:sp>
        <p:nvSpPr>
          <p:cNvPr id="3" name="מציין מיקום תוכן 2">
            <a:extLst>
              <a:ext uri="{FF2B5EF4-FFF2-40B4-BE49-F238E27FC236}">
                <a16:creationId xmlns:a16="http://schemas.microsoft.com/office/drawing/2014/main" id="{CBEE3A9B-2BE4-11B2-F5A8-F0AC878F5EB4}"/>
              </a:ext>
            </a:extLst>
          </p:cNvPr>
          <p:cNvSpPr>
            <a:spLocks noGrp="1"/>
          </p:cNvSpPr>
          <p:nvPr>
            <p:ph idx="1"/>
          </p:nvPr>
        </p:nvSpPr>
        <p:spPr>
          <a:xfrm>
            <a:off x="1451578" y="2054920"/>
            <a:ext cx="9603275" cy="3450613"/>
          </a:xfrm>
        </p:spPr>
        <p:txBody>
          <a:bodyPr/>
          <a:lstStyle/>
          <a:p>
            <a:r>
              <a:rPr lang="en-US" dirty="0">
                <a:solidFill>
                  <a:schemeClr val="tx1">
                    <a:lumMod val="50000"/>
                    <a:lumOff val="50000"/>
                  </a:schemeClr>
                </a:solidFill>
              </a:rPr>
              <a:t>Why not using only the hours hand? Given that the whole information is theoretically represented in the hour hand by itself.</a:t>
            </a:r>
          </a:p>
          <a:p>
            <a:r>
              <a:rPr lang="en-US" dirty="0">
                <a:solidFill>
                  <a:schemeClr val="tx1">
                    <a:lumMod val="50000"/>
                    <a:lumOff val="50000"/>
                  </a:schemeClr>
                </a:solidFill>
              </a:rPr>
              <a:t>How to deal with a deviation that causes the minutes hand to occur on the wrong side of the ‘12’ spot?</a:t>
            </a:r>
          </a:p>
          <a:p>
            <a:r>
              <a:rPr lang="en-US" dirty="0"/>
              <a:t>How to read time of a clock with a different number of hands? And what if one is on top of another?</a:t>
            </a:r>
            <a:endParaRPr lang="LID4096" dirty="0"/>
          </a:p>
        </p:txBody>
      </p:sp>
    </p:spTree>
    <p:extLst>
      <p:ext uri="{BB962C8B-B14F-4D97-AF65-F5344CB8AC3E}">
        <p14:creationId xmlns:p14="http://schemas.microsoft.com/office/powerpoint/2010/main" val="3162881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32F7D0-C1D7-8252-570A-460B33E468D1}"/>
              </a:ext>
            </a:extLst>
          </p:cNvPr>
          <p:cNvSpPr>
            <a:spLocks noGrp="1"/>
          </p:cNvSpPr>
          <p:nvPr>
            <p:ph type="title"/>
          </p:nvPr>
        </p:nvSpPr>
        <p:spPr>
          <a:xfrm>
            <a:off x="1451579" y="1162594"/>
            <a:ext cx="9603275" cy="691160"/>
          </a:xfrm>
        </p:spPr>
        <p:txBody>
          <a:bodyPr/>
          <a:lstStyle/>
          <a:p>
            <a:pPr algn="ctr"/>
            <a:r>
              <a:rPr lang="en-US" dirty="0"/>
              <a:t>Number Of hands solution</a:t>
            </a:r>
            <a:endParaRPr lang="LID4096" dirty="0"/>
          </a:p>
        </p:txBody>
      </p:sp>
      <p:sp>
        <p:nvSpPr>
          <p:cNvPr id="3" name="מציין מיקום תוכן 2">
            <a:extLst>
              <a:ext uri="{FF2B5EF4-FFF2-40B4-BE49-F238E27FC236}">
                <a16:creationId xmlns:a16="http://schemas.microsoft.com/office/drawing/2014/main" id="{8CF17202-9F66-62CD-5B28-10B744FF3318}"/>
              </a:ext>
            </a:extLst>
          </p:cNvPr>
          <p:cNvSpPr>
            <a:spLocks noGrp="1"/>
          </p:cNvSpPr>
          <p:nvPr>
            <p:ph idx="1"/>
          </p:nvPr>
        </p:nvSpPr>
        <p:spPr/>
        <p:txBody>
          <a:bodyPr/>
          <a:lstStyle/>
          <a:p>
            <a:pPr marL="0" indent="0">
              <a:buNone/>
            </a:pPr>
            <a:r>
              <a:rPr lang="en-US" dirty="0"/>
              <a:t>As calculated, the clock’s hands are represented by lines. For every clock we detected the number of lines and therefore we used a different method for time calculation. When the clock has 3 hands, we computed the seconds hand as well.</a:t>
            </a:r>
          </a:p>
          <a:p>
            <a:pPr marL="0" indent="0">
              <a:buNone/>
            </a:pPr>
            <a:r>
              <a:rPr lang="en-US" dirty="0"/>
              <a:t>When there is only one hand in the picture, we assume that the minutes and the hours are on top of one another, and therefore we calculate the same angle for both.</a:t>
            </a:r>
            <a:endParaRPr lang="LID4096" dirty="0"/>
          </a:p>
        </p:txBody>
      </p:sp>
    </p:spTree>
    <p:extLst>
      <p:ext uri="{BB962C8B-B14F-4D97-AF65-F5344CB8AC3E}">
        <p14:creationId xmlns:p14="http://schemas.microsoft.com/office/powerpoint/2010/main" val="302570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4E9530-460A-9453-329E-68B8D5AB41B2}"/>
              </a:ext>
            </a:extLst>
          </p:cNvPr>
          <p:cNvSpPr>
            <a:spLocks noGrp="1"/>
          </p:cNvSpPr>
          <p:nvPr>
            <p:ph type="title"/>
          </p:nvPr>
        </p:nvSpPr>
        <p:spPr>
          <a:xfrm>
            <a:off x="1527779" y="1222777"/>
            <a:ext cx="9603275" cy="1049235"/>
          </a:xfrm>
        </p:spPr>
        <p:txBody>
          <a:bodyPr/>
          <a:lstStyle/>
          <a:p>
            <a:pPr algn="ctr"/>
            <a:r>
              <a:rPr lang="en-US" dirty="0"/>
              <a:t>Project’s goal</a:t>
            </a:r>
            <a:endParaRPr lang="LID4096" dirty="0"/>
          </a:p>
        </p:txBody>
      </p:sp>
      <p:sp>
        <p:nvSpPr>
          <p:cNvPr id="3" name="מציין מיקום תוכן 2">
            <a:extLst>
              <a:ext uri="{FF2B5EF4-FFF2-40B4-BE49-F238E27FC236}">
                <a16:creationId xmlns:a16="http://schemas.microsoft.com/office/drawing/2014/main" id="{37DECE2D-5A63-8B1C-8D48-1D56BDB35626}"/>
              </a:ext>
            </a:extLst>
          </p:cNvPr>
          <p:cNvSpPr>
            <a:spLocks noGrp="1"/>
          </p:cNvSpPr>
          <p:nvPr>
            <p:ph idx="1"/>
          </p:nvPr>
        </p:nvSpPr>
        <p:spPr>
          <a:xfrm>
            <a:off x="1382225" y="1973594"/>
            <a:ext cx="7342675" cy="756906"/>
          </a:xfrm>
        </p:spPr>
        <p:txBody>
          <a:bodyPr>
            <a:normAutofit/>
          </a:bodyPr>
          <a:lstStyle/>
          <a:p>
            <a:pPr marL="0" indent="0">
              <a:buNone/>
            </a:pPr>
            <a:r>
              <a:rPr lang="en-US" dirty="0"/>
              <a:t>Reading the time of an analog clock</a:t>
            </a:r>
            <a:endParaRPr lang="LID4096" dirty="0"/>
          </a:p>
        </p:txBody>
      </p:sp>
      <p:pic>
        <p:nvPicPr>
          <p:cNvPr id="5" name="תמונה 4">
            <a:extLst>
              <a:ext uri="{FF2B5EF4-FFF2-40B4-BE49-F238E27FC236}">
                <a16:creationId xmlns:a16="http://schemas.microsoft.com/office/drawing/2014/main" id="{A648F497-EDB3-18FC-B8B7-2F5C943BD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224" y="2774565"/>
            <a:ext cx="3347611" cy="24705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חץ: ימינה 5">
            <a:extLst>
              <a:ext uri="{FF2B5EF4-FFF2-40B4-BE49-F238E27FC236}">
                <a16:creationId xmlns:a16="http://schemas.microsoft.com/office/drawing/2014/main" id="{9C015C44-576E-B43E-5B10-3B23BEB7175D}"/>
              </a:ext>
            </a:extLst>
          </p:cNvPr>
          <p:cNvSpPr/>
          <p:nvPr/>
        </p:nvSpPr>
        <p:spPr>
          <a:xfrm>
            <a:off x="5191272" y="3429006"/>
            <a:ext cx="1837100" cy="92709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a:p>
        </p:txBody>
      </p:sp>
      <p:pic>
        <p:nvPicPr>
          <p:cNvPr id="7" name="תמונה 6">
            <a:extLst>
              <a:ext uri="{FF2B5EF4-FFF2-40B4-BE49-F238E27FC236}">
                <a16:creationId xmlns:a16="http://schemas.microsoft.com/office/drawing/2014/main" id="{34CDEB34-4826-43F9-D0A0-6CD806C65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9422" y="2730500"/>
            <a:ext cx="2990354" cy="25105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19864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descr="תמונה שמכילה טקסט, שעון&#10;&#10;התיאור נוצר באופן אוטומטי">
            <a:extLst>
              <a:ext uri="{FF2B5EF4-FFF2-40B4-BE49-F238E27FC236}">
                <a16:creationId xmlns:a16="http://schemas.microsoft.com/office/drawing/2014/main" id="{902B4B93-D143-C7C6-4A85-592B6B7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543" y="2136694"/>
            <a:ext cx="3612989" cy="2910650"/>
          </a:xfrm>
          <a:prstGeom prst="rect">
            <a:avLst/>
          </a:prstGeom>
        </p:spPr>
      </p:pic>
      <p:pic>
        <p:nvPicPr>
          <p:cNvPr id="5" name="תמונה 4">
            <a:extLst>
              <a:ext uri="{FF2B5EF4-FFF2-40B4-BE49-F238E27FC236}">
                <a16:creationId xmlns:a16="http://schemas.microsoft.com/office/drawing/2014/main" id="{3FCE617D-9CFB-3CE8-F4E1-60AAF5F99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977" y="2136693"/>
            <a:ext cx="3146575" cy="2906101"/>
          </a:xfrm>
          <a:prstGeom prst="rect">
            <a:avLst/>
          </a:prstGeom>
        </p:spPr>
      </p:pic>
      <p:sp>
        <p:nvSpPr>
          <p:cNvPr id="6" name="חץ: ימינה 5">
            <a:extLst>
              <a:ext uri="{FF2B5EF4-FFF2-40B4-BE49-F238E27FC236}">
                <a16:creationId xmlns:a16="http://schemas.microsoft.com/office/drawing/2014/main" id="{1CB53151-1399-7381-E835-9751A3C672A4}"/>
              </a:ext>
            </a:extLst>
          </p:cNvPr>
          <p:cNvSpPr/>
          <p:nvPr/>
        </p:nvSpPr>
        <p:spPr>
          <a:xfrm>
            <a:off x="5044414" y="2904382"/>
            <a:ext cx="2103171" cy="104923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spTree>
    <p:extLst>
      <p:ext uri="{BB962C8B-B14F-4D97-AF65-F5344CB8AC3E}">
        <p14:creationId xmlns:p14="http://schemas.microsoft.com/office/powerpoint/2010/main" val="1978326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A74EEA3-E452-CB15-DB29-0D2BFCE3F267}"/>
              </a:ext>
            </a:extLst>
          </p:cNvPr>
          <p:cNvSpPr>
            <a:spLocks noGrp="1"/>
          </p:cNvSpPr>
          <p:nvPr>
            <p:ph type="title"/>
          </p:nvPr>
        </p:nvSpPr>
        <p:spPr>
          <a:xfrm>
            <a:off x="1451579" y="1084217"/>
            <a:ext cx="9603275" cy="769537"/>
          </a:xfrm>
        </p:spPr>
        <p:txBody>
          <a:bodyPr/>
          <a:lstStyle/>
          <a:p>
            <a:pPr algn="ctr"/>
            <a:r>
              <a:rPr lang="en-US" dirty="0"/>
              <a:t>Results and conclusions</a:t>
            </a:r>
            <a:endParaRPr lang="LID4096" dirty="0"/>
          </a:p>
        </p:txBody>
      </p:sp>
      <p:sp>
        <p:nvSpPr>
          <p:cNvPr id="3" name="מציין מיקום תוכן 2">
            <a:extLst>
              <a:ext uri="{FF2B5EF4-FFF2-40B4-BE49-F238E27FC236}">
                <a16:creationId xmlns:a16="http://schemas.microsoft.com/office/drawing/2014/main" id="{7DBAAFF6-4ED2-BB5B-3278-69E2A33C0433}"/>
              </a:ext>
            </a:extLst>
          </p:cNvPr>
          <p:cNvSpPr>
            <a:spLocks noGrp="1"/>
          </p:cNvSpPr>
          <p:nvPr>
            <p:ph idx="1"/>
          </p:nvPr>
        </p:nvSpPr>
        <p:spPr>
          <a:xfrm>
            <a:off x="1451579" y="2015732"/>
            <a:ext cx="9603275" cy="4071559"/>
          </a:xfrm>
        </p:spPr>
        <p:txBody>
          <a:bodyPr/>
          <a:lstStyle/>
          <a:p>
            <a:pPr marL="0" indent="0">
              <a:buNone/>
            </a:pPr>
            <a:r>
              <a:rPr lang="en-US" dirty="0"/>
              <a:t>We managed to read time from a diverse variety of images:</a:t>
            </a:r>
          </a:p>
          <a:p>
            <a:r>
              <a:rPr lang="en-US" dirty="0"/>
              <a:t>Wall, hand &amp; pocket clocks.</a:t>
            </a:r>
          </a:p>
          <a:p>
            <a:r>
              <a:rPr lang="en-US" dirty="0"/>
              <a:t>Clocks with 2 or 3 hands.</a:t>
            </a:r>
          </a:p>
          <a:p>
            <a:r>
              <a:rPr lang="en-US" dirty="0"/>
              <a:t>Clocks with one hand above the other.</a:t>
            </a:r>
          </a:p>
          <a:p>
            <a:r>
              <a:rPr lang="en-US" dirty="0"/>
              <a:t>Clocks that are in the background of the image, which consists of other objects as well.</a:t>
            </a:r>
          </a:p>
          <a:p>
            <a:r>
              <a:rPr lang="en-US" dirty="0"/>
              <a:t>Different sizes of clocks.</a:t>
            </a:r>
          </a:p>
          <a:p>
            <a:r>
              <a:rPr lang="en-US" dirty="0"/>
              <a:t>Different sizes of images.</a:t>
            </a:r>
          </a:p>
          <a:p>
            <a:r>
              <a:rPr lang="en-US" dirty="0"/>
              <a:t>Clocks with or without numbers.</a:t>
            </a:r>
          </a:p>
          <a:p>
            <a:endParaRPr lang="LID4096" dirty="0"/>
          </a:p>
        </p:txBody>
      </p:sp>
    </p:spTree>
    <p:extLst>
      <p:ext uri="{BB962C8B-B14F-4D97-AF65-F5344CB8AC3E}">
        <p14:creationId xmlns:p14="http://schemas.microsoft.com/office/powerpoint/2010/main" val="3489727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9591D0-683D-4453-FA0E-0215C15CC898}"/>
              </a:ext>
            </a:extLst>
          </p:cNvPr>
          <p:cNvSpPr>
            <a:spLocks noGrp="1"/>
          </p:cNvSpPr>
          <p:nvPr>
            <p:ph type="title"/>
          </p:nvPr>
        </p:nvSpPr>
        <p:spPr>
          <a:xfrm>
            <a:off x="1451579" y="1123406"/>
            <a:ext cx="9603275" cy="730348"/>
          </a:xfrm>
        </p:spPr>
        <p:txBody>
          <a:bodyPr/>
          <a:lstStyle/>
          <a:p>
            <a:pPr algn="ctr"/>
            <a:r>
              <a:rPr lang="en-US" dirty="0"/>
              <a:t>examples</a:t>
            </a:r>
            <a:endParaRPr lang="LID4096" dirty="0"/>
          </a:p>
        </p:txBody>
      </p:sp>
      <p:pic>
        <p:nvPicPr>
          <p:cNvPr id="4" name="תמונה 3">
            <a:extLst>
              <a:ext uri="{FF2B5EF4-FFF2-40B4-BE49-F238E27FC236}">
                <a16:creationId xmlns:a16="http://schemas.microsoft.com/office/drawing/2014/main" id="{578FEF37-1C42-5E17-0A8B-F5F3C7AA6E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8927" y="1710789"/>
            <a:ext cx="2786880" cy="2051549"/>
          </a:xfrm>
          <a:prstGeom prst="rect">
            <a:avLst/>
          </a:prstGeom>
        </p:spPr>
      </p:pic>
      <p:pic>
        <p:nvPicPr>
          <p:cNvPr id="5" name="תמונה 4" descr="תמונה שמכילה טקסט, שחור, שעון, שונה&#10;&#10;התיאור נוצר באופן אוטומטי">
            <a:extLst>
              <a:ext uri="{FF2B5EF4-FFF2-40B4-BE49-F238E27FC236}">
                <a16:creationId xmlns:a16="http://schemas.microsoft.com/office/drawing/2014/main" id="{243E912B-ADB5-679E-DFF2-7477976D5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889" y="1710789"/>
            <a:ext cx="2127657" cy="2051549"/>
          </a:xfrm>
          <a:prstGeom prst="rect">
            <a:avLst/>
          </a:prstGeom>
        </p:spPr>
      </p:pic>
      <p:pic>
        <p:nvPicPr>
          <p:cNvPr id="6" name="תמונה 5" descr="תמונה שמכילה טקסט, שחור, שעון, שונה&#10;&#10;התיאור נוצר באופן אוטומטי">
            <a:extLst>
              <a:ext uri="{FF2B5EF4-FFF2-40B4-BE49-F238E27FC236}">
                <a16:creationId xmlns:a16="http://schemas.microsoft.com/office/drawing/2014/main" id="{1A787932-AE8E-7E52-CE25-205F3D9D14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8927" y="4121436"/>
            <a:ext cx="2786879" cy="2736564"/>
          </a:xfrm>
          <a:prstGeom prst="rect">
            <a:avLst/>
          </a:prstGeom>
        </p:spPr>
      </p:pic>
      <p:pic>
        <p:nvPicPr>
          <p:cNvPr id="7" name="תמונה 6">
            <a:extLst>
              <a:ext uri="{FF2B5EF4-FFF2-40B4-BE49-F238E27FC236}">
                <a16:creationId xmlns:a16="http://schemas.microsoft.com/office/drawing/2014/main" id="{90A0EC89-02F6-E7A7-0DEA-5432A60B69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6889" y="4138981"/>
            <a:ext cx="3238639" cy="2719019"/>
          </a:xfrm>
          <a:prstGeom prst="rect">
            <a:avLst/>
          </a:prstGeom>
        </p:spPr>
      </p:pic>
      <p:sp>
        <p:nvSpPr>
          <p:cNvPr id="8" name="חץ: ימינה 7">
            <a:extLst>
              <a:ext uri="{FF2B5EF4-FFF2-40B4-BE49-F238E27FC236}">
                <a16:creationId xmlns:a16="http://schemas.microsoft.com/office/drawing/2014/main" id="{7A8881A7-8C27-5765-B878-26538C187BFB}"/>
              </a:ext>
            </a:extLst>
          </p:cNvPr>
          <p:cNvSpPr/>
          <p:nvPr/>
        </p:nvSpPr>
        <p:spPr>
          <a:xfrm>
            <a:off x="5714762" y="2211945"/>
            <a:ext cx="2103171" cy="104923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sp>
        <p:nvSpPr>
          <p:cNvPr id="9" name="חץ: ימינה 8">
            <a:extLst>
              <a:ext uri="{FF2B5EF4-FFF2-40B4-BE49-F238E27FC236}">
                <a16:creationId xmlns:a16="http://schemas.microsoft.com/office/drawing/2014/main" id="{FF2D9675-54D1-3D60-7C71-2C4ACA7157A6}"/>
              </a:ext>
            </a:extLst>
          </p:cNvPr>
          <p:cNvSpPr/>
          <p:nvPr/>
        </p:nvSpPr>
        <p:spPr>
          <a:xfrm rot="9122843">
            <a:off x="5389038" y="3732760"/>
            <a:ext cx="2523327" cy="81244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sp>
        <p:nvSpPr>
          <p:cNvPr id="10" name="חץ: ימינה 9">
            <a:extLst>
              <a:ext uri="{FF2B5EF4-FFF2-40B4-BE49-F238E27FC236}">
                <a16:creationId xmlns:a16="http://schemas.microsoft.com/office/drawing/2014/main" id="{5467B54C-6F54-E9AF-6567-253FAF7B4A22}"/>
              </a:ext>
            </a:extLst>
          </p:cNvPr>
          <p:cNvSpPr/>
          <p:nvPr/>
        </p:nvSpPr>
        <p:spPr>
          <a:xfrm>
            <a:off x="5714762" y="4981691"/>
            <a:ext cx="2103171" cy="104923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spTree>
    <p:extLst>
      <p:ext uri="{BB962C8B-B14F-4D97-AF65-F5344CB8AC3E}">
        <p14:creationId xmlns:p14="http://schemas.microsoft.com/office/powerpoint/2010/main" val="3334242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9591D0-683D-4453-FA0E-0215C15CC898}"/>
              </a:ext>
            </a:extLst>
          </p:cNvPr>
          <p:cNvSpPr>
            <a:spLocks noGrp="1"/>
          </p:cNvSpPr>
          <p:nvPr>
            <p:ph type="title"/>
          </p:nvPr>
        </p:nvSpPr>
        <p:spPr>
          <a:xfrm>
            <a:off x="1451579" y="1123406"/>
            <a:ext cx="9603275" cy="730348"/>
          </a:xfrm>
        </p:spPr>
        <p:txBody>
          <a:bodyPr/>
          <a:lstStyle/>
          <a:p>
            <a:pPr algn="ctr"/>
            <a:r>
              <a:rPr lang="en-US" dirty="0"/>
              <a:t>examples</a:t>
            </a:r>
            <a:endParaRPr lang="LID4096" dirty="0"/>
          </a:p>
        </p:txBody>
      </p:sp>
      <p:sp>
        <p:nvSpPr>
          <p:cNvPr id="8" name="חץ: ימינה 7">
            <a:extLst>
              <a:ext uri="{FF2B5EF4-FFF2-40B4-BE49-F238E27FC236}">
                <a16:creationId xmlns:a16="http://schemas.microsoft.com/office/drawing/2014/main" id="{7A8881A7-8C27-5765-B878-26538C187BFB}"/>
              </a:ext>
            </a:extLst>
          </p:cNvPr>
          <p:cNvSpPr/>
          <p:nvPr/>
        </p:nvSpPr>
        <p:spPr>
          <a:xfrm>
            <a:off x="5714762" y="2211945"/>
            <a:ext cx="2103171" cy="104923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sp>
        <p:nvSpPr>
          <p:cNvPr id="9" name="חץ: ימינה 8">
            <a:extLst>
              <a:ext uri="{FF2B5EF4-FFF2-40B4-BE49-F238E27FC236}">
                <a16:creationId xmlns:a16="http://schemas.microsoft.com/office/drawing/2014/main" id="{FF2D9675-54D1-3D60-7C71-2C4ACA7157A6}"/>
              </a:ext>
            </a:extLst>
          </p:cNvPr>
          <p:cNvSpPr/>
          <p:nvPr/>
        </p:nvSpPr>
        <p:spPr>
          <a:xfrm rot="9122843">
            <a:off x="5389038" y="3732760"/>
            <a:ext cx="2523327" cy="81244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sp>
        <p:nvSpPr>
          <p:cNvPr id="10" name="חץ: ימינה 9">
            <a:extLst>
              <a:ext uri="{FF2B5EF4-FFF2-40B4-BE49-F238E27FC236}">
                <a16:creationId xmlns:a16="http://schemas.microsoft.com/office/drawing/2014/main" id="{5467B54C-6F54-E9AF-6567-253FAF7B4A22}"/>
              </a:ext>
            </a:extLst>
          </p:cNvPr>
          <p:cNvSpPr/>
          <p:nvPr/>
        </p:nvSpPr>
        <p:spPr>
          <a:xfrm>
            <a:off x="5714762" y="4981691"/>
            <a:ext cx="2103171" cy="104923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pic>
        <p:nvPicPr>
          <p:cNvPr id="3" name="תמונה 2">
            <a:extLst>
              <a:ext uri="{FF2B5EF4-FFF2-40B4-BE49-F238E27FC236}">
                <a16:creationId xmlns:a16="http://schemas.microsoft.com/office/drawing/2014/main" id="{AD3A9F23-7036-BD63-344B-D86D11047B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8927" y="1853754"/>
            <a:ext cx="2127657" cy="2138337"/>
          </a:xfrm>
          <a:prstGeom prst="rect">
            <a:avLst/>
          </a:prstGeom>
        </p:spPr>
      </p:pic>
      <p:pic>
        <p:nvPicPr>
          <p:cNvPr id="11" name="תמונה 10">
            <a:extLst>
              <a:ext uri="{FF2B5EF4-FFF2-40B4-BE49-F238E27FC236}">
                <a16:creationId xmlns:a16="http://schemas.microsoft.com/office/drawing/2014/main" id="{6569546D-5C21-F476-E0F5-8858957A2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5224" y="1889495"/>
            <a:ext cx="2226968" cy="2102596"/>
          </a:xfrm>
          <a:prstGeom prst="rect">
            <a:avLst/>
          </a:prstGeom>
        </p:spPr>
      </p:pic>
      <p:pic>
        <p:nvPicPr>
          <p:cNvPr id="12" name="תמונה 11">
            <a:extLst>
              <a:ext uri="{FF2B5EF4-FFF2-40B4-BE49-F238E27FC236}">
                <a16:creationId xmlns:a16="http://schemas.microsoft.com/office/drawing/2014/main" id="{5765D7C4-2326-D37E-F363-CF9DC0E62E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8927" y="4138980"/>
            <a:ext cx="2217817" cy="2138337"/>
          </a:xfrm>
          <a:prstGeom prst="rect">
            <a:avLst/>
          </a:prstGeom>
        </p:spPr>
      </p:pic>
      <p:pic>
        <p:nvPicPr>
          <p:cNvPr id="13" name="תמונה 12">
            <a:extLst>
              <a:ext uri="{FF2B5EF4-FFF2-40B4-BE49-F238E27FC236}">
                <a16:creationId xmlns:a16="http://schemas.microsoft.com/office/drawing/2014/main" id="{E0C3DD05-04B0-0F48-1FE4-A1FB33274F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6073" y="4027832"/>
            <a:ext cx="2226968" cy="2358418"/>
          </a:xfrm>
          <a:prstGeom prst="rect">
            <a:avLst/>
          </a:prstGeom>
        </p:spPr>
      </p:pic>
    </p:spTree>
    <p:extLst>
      <p:ext uri="{BB962C8B-B14F-4D97-AF65-F5344CB8AC3E}">
        <p14:creationId xmlns:p14="http://schemas.microsoft.com/office/powerpoint/2010/main" val="1364547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9591D0-683D-4453-FA0E-0215C15CC898}"/>
              </a:ext>
            </a:extLst>
          </p:cNvPr>
          <p:cNvSpPr>
            <a:spLocks noGrp="1"/>
          </p:cNvSpPr>
          <p:nvPr>
            <p:ph type="title"/>
          </p:nvPr>
        </p:nvSpPr>
        <p:spPr>
          <a:xfrm>
            <a:off x="1451579" y="1123406"/>
            <a:ext cx="9603275" cy="730348"/>
          </a:xfrm>
        </p:spPr>
        <p:txBody>
          <a:bodyPr/>
          <a:lstStyle/>
          <a:p>
            <a:pPr algn="ctr"/>
            <a:r>
              <a:rPr lang="en-US" dirty="0"/>
              <a:t>examples</a:t>
            </a:r>
            <a:endParaRPr lang="LID4096" dirty="0"/>
          </a:p>
        </p:txBody>
      </p:sp>
      <p:sp>
        <p:nvSpPr>
          <p:cNvPr id="8" name="חץ: ימינה 7">
            <a:extLst>
              <a:ext uri="{FF2B5EF4-FFF2-40B4-BE49-F238E27FC236}">
                <a16:creationId xmlns:a16="http://schemas.microsoft.com/office/drawing/2014/main" id="{7A8881A7-8C27-5765-B878-26538C187BFB}"/>
              </a:ext>
            </a:extLst>
          </p:cNvPr>
          <p:cNvSpPr/>
          <p:nvPr/>
        </p:nvSpPr>
        <p:spPr>
          <a:xfrm>
            <a:off x="5714762" y="2211945"/>
            <a:ext cx="2103171" cy="104923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sp>
        <p:nvSpPr>
          <p:cNvPr id="9" name="חץ: ימינה 8">
            <a:extLst>
              <a:ext uri="{FF2B5EF4-FFF2-40B4-BE49-F238E27FC236}">
                <a16:creationId xmlns:a16="http://schemas.microsoft.com/office/drawing/2014/main" id="{FF2D9675-54D1-3D60-7C71-2C4ACA7157A6}"/>
              </a:ext>
            </a:extLst>
          </p:cNvPr>
          <p:cNvSpPr/>
          <p:nvPr/>
        </p:nvSpPr>
        <p:spPr>
          <a:xfrm rot="9122843">
            <a:off x="5389038" y="3732760"/>
            <a:ext cx="2523327" cy="81244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sp>
        <p:nvSpPr>
          <p:cNvPr id="10" name="חץ: ימינה 9">
            <a:extLst>
              <a:ext uri="{FF2B5EF4-FFF2-40B4-BE49-F238E27FC236}">
                <a16:creationId xmlns:a16="http://schemas.microsoft.com/office/drawing/2014/main" id="{5467B54C-6F54-E9AF-6567-253FAF7B4A22}"/>
              </a:ext>
            </a:extLst>
          </p:cNvPr>
          <p:cNvSpPr/>
          <p:nvPr/>
        </p:nvSpPr>
        <p:spPr>
          <a:xfrm>
            <a:off x="5714762" y="4981691"/>
            <a:ext cx="2103171" cy="104923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pic>
        <p:nvPicPr>
          <p:cNvPr id="3" name="תמונה 2">
            <a:extLst>
              <a:ext uri="{FF2B5EF4-FFF2-40B4-BE49-F238E27FC236}">
                <a16:creationId xmlns:a16="http://schemas.microsoft.com/office/drawing/2014/main" id="{7224BA19-B332-E93C-7CC8-FAB931444E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770" y="1853754"/>
            <a:ext cx="3089912" cy="1712406"/>
          </a:xfrm>
          <a:prstGeom prst="rect">
            <a:avLst/>
          </a:prstGeom>
        </p:spPr>
      </p:pic>
      <p:pic>
        <p:nvPicPr>
          <p:cNvPr id="11" name="תמונה 10" descr="תמונה שמכילה טקסט, שעון, מקורה, קריאה&#10;&#10;התיאור נוצר באופן אוטומטי">
            <a:extLst>
              <a:ext uri="{FF2B5EF4-FFF2-40B4-BE49-F238E27FC236}">
                <a16:creationId xmlns:a16="http://schemas.microsoft.com/office/drawing/2014/main" id="{F205D17A-D3EB-C056-3D59-BEC278B87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5666" y="1853754"/>
            <a:ext cx="1850716" cy="1712406"/>
          </a:xfrm>
          <a:prstGeom prst="rect">
            <a:avLst/>
          </a:prstGeom>
        </p:spPr>
      </p:pic>
      <p:pic>
        <p:nvPicPr>
          <p:cNvPr id="12" name="תמונה 11" descr="תמונה שמכילה טקסט, שעון&#10;&#10;התיאור נוצר באופן אוטומטי">
            <a:extLst>
              <a:ext uri="{FF2B5EF4-FFF2-40B4-BE49-F238E27FC236}">
                <a16:creationId xmlns:a16="http://schemas.microsoft.com/office/drawing/2014/main" id="{32876C9D-B780-5E26-F7A4-5F93DF4048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7063" y="3997581"/>
            <a:ext cx="2298674" cy="2183246"/>
          </a:xfrm>
          <a:prstGeom prst="rect">
            <a:avLst/>
          </a:prstGeom>
        </p:spPr>
      </p:pic>
      <p:pic>
        <p:nvPicPr>
          <p:cNvPr id="13" name="תמונה 12" descr="תמונה שמכילה טקסט, שעון&#10;&#10;התיאור נוצר באופן אוטומטי">
            <a:extLst>
              <a:ext uri="{FF2B5EF4-FFF2-40B4-BE49-F238E27FC236}">
                <a16:creationId xmlns:a16="http://schemas.microsoft.com/office/drawing/2014/main" id="{1C187BEA-70B0-866E-2D24-BD51510B68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5468" y="3972628"/>
            <a:ext cx="3078937" cy="2183246"/>
          </a:xfrm>
          <a:prstGeom prst="rect">
            <a:avLst/>
          </a:prstGeom>
        </p:spPr>
      </p:pic>
    </p:spTree>
    <p:extLst>
      <p:ext uri="{BB962C8B-B14F-4D97-AF65-F5344CB8AC3E}">
        <p14:creationId xmlns:p14="http://schemas.microsoft.com/office/powerpoint/2010/main" val="3119941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9591D0-683D-4453-FA0E-0215C15CC898}"/>
              </a:ext>
            </a:extLst>
          </p:cNvPr>
          <p:cNvSpPr>
            <a:spLocks noGrp="1"/>
          </p:cNvSpPr>
          <p:nvPr>
            <p:ph type="title"/>
          </p:nvPr>
        </p:nvSpPr>
        <p:spPr>
          <a:xfrm>
            <a:off x="1451579" y="1123406"/>
            <a:ext cx="9603275" cy="730348"/>
          </a:xfrm>
        </p:spPr>
        <p:txBody>
          <a:bodyPr/>
          <a:lstStyle/>
          <a:p>
            <a:pPr algn="ctr"/>
            <a:r>
              <a:rPr lang="en-US" dirty="0"/>
              <a:t>examples</a:t>
            </a:r>
            <a:endParaRPr lang="LID4096" dirty="0"/>
          </a:p>
        </p:txBody>
      </p:sp>
      <p:sp>
        <p:nvSpPr>
          <p:cNvPr id="8" name="חץ: ימינה 7">
            <a:extLst>
              <a:ext uri="{FF2B5EF4-FFF2-40B4-BE49-F238E27FC236}">
                <a16:creationId xmlns:a16="http://schemas.microsoft.com/office/drawing/2014/main" id="{7A8881A7-8C27-5765-B878-26538C187BFB}"/>
              </a:ext>
            </a:extLst>
          </p:cNvPr>
          <p:cNvSpPr/>
          <p:nvPr/>
        </p:nvSpPr>
        <p:spPr>
          <a:xfrm>
            <a:off x="5714762" y="2211945"/>
            <a:ext cx="2103171" cy="104923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sp>
        <p:nvSpPr>
          <p:cNvPr id="9" name="חץ: ימינה 8">
            <a:extLst>
              <a:ext uri="{FF2B5EF4-FFF2-40B4-BE49-F238E27FC236}">
                <a16:creationId xmlns:a16="http://schemas.microsoft.com/office/drawing/2014/main" id="{FF2D9675-54D1-3D60-7C71-2C4ACA7157A6}"/>
              </a:ext>
            </a:extLst>
          </p:cNvPr>
          <p:cNvSpPr/>
          <p:nvPr/>
        </p:nvSpPr>
        <p:spPr>
          <a:xfrm rot="9122843">
            <a:off x="5389038" y="3732760"/>
            <a:ext cx="2523327" cy="81244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sp>
        <p:nvSpPr>
          <p:cNvPr id="10" name="חץ: ימינה 9">
            <a:extLst>
              <a:ext uri="{FF2B5EF4-FFF2-40B4-BE49-F238E27FC236}">
                <a16:creationId xmlns:a16="http://schemas.microsoft.com/office/drawing/2014/main" id="{5467B54C-6F54-E9AF-6567-253FAF7B4A22}"/>
              </a:ext>
            </a:extLst>
          </p:cNvPr>
          <p:cNvSpPr/>
          <p:nvPr/>
        </p:nvSpPr>
        <p:spPr>
          <a:xfrm>
            <a:off x="5714762" y="4981691"/>
            <a:ext cx="2103171" cy="104923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pic>
        <p:nvPicPr>
          <p:cNvPr id="3" name="תמונה 2">
            <a:extLst>
              <a:ext uri="{FF2B5EF4-FFF2-40B4-BE49-F238E27FC236}">
                <a16:creationId xmlns:a16="http://schemas.microsoft.com/office/drawing/2014/main" id="{17BA5D59-81A2-7C60-3E4A-54E4865A2C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4432" y="1853754"/>
            <a:ext cx="2210572" cy="2066951"/>
          </a:xfrm>
          <a:prstGeom prst="rect">
            <a:avLst/>
          </a:prstGeom>
        </p:spPr>
      </p:pic>
      <p:pic>
        <p:nvPicPr>
          <p:cNvPr id="11" name="תמונה 10" descr="תמונה שמכילה טקסט, שעון, קריאה, זמן&#10;&#10;התיאור נוצר באופן אוטומטי">
            <a:extLst>
              <a:ext uri="{FF2B5EF4-FFF2-40B4-BE49-F238E27FC236}">
                <a16:creationId xmlns:a16="http://schemas.microsoft.com/office/drawing/2014/main" id="{FAE3CF81-BEFF-FB7D-ECFB-30C040A66A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4931" y="1853754"/>
            <a:ext cx="2305489" cy="2098034"/>
          </a:xfrm>
          <a:prstGeom prst="rect">
            <a:avLst/>
          </a:prstGeom>
        </p:spPr>
      </p:pic>
      <p:pic>
        <p:nvPicPr>
          <p:cNvPr id="12" name="תמונה 11">
            <a:extLst>
              <a:ext uri="{FF2B5EF4-FFF2-40B4-BE49-F238E27FC236}">
                <a16:creationId xmlns:a16="http://schemas.microsoft.com/office/drawing/2014/main" id="{BBF41463-8B3D-1A10-88FB-EB5F85F7EE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4431" y="4055728"/>
            <a:ext cx="2237987" cy="2066951"/>
          </a:xfrm>
          <a:prstGeom prst="rect">
            <a:avLst/>
          </a:prstGeom>
        </p:spPr>
      </p:pic>
      <p:pic>
        <p:nvPicPr>
          <p:cNvPr id="13" name="תמונה 12" descr="תמונה שמכילה טקסט, שעון&#10;&#10;התיאור נוצר באופן אוטומטי">
            <a:extLst>
              <a:ext uri="{FF2B5EF4-FFF2-40B4-BE49-F238E27FC236}">
                <a16:creationId xmlns:a16="http://schemas.microsoft.com/office/drawing/2014/main" id="{AADF26B9-2095-C1B5-A871-BA9F36D14D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4931" y="4097354"/>
            <a:ext cx="2514034" cy="2025325"/>
          </a:xfrm>
          <a:prstGeom prst="rect">
            <a:avLst/>
          </a:prstGeom>
        </p:spPr>
      </p:pic>
    </p:spTree>
    <p:extLst>
      <p:ext uri="{BB962C8B-B14F-4D97-AF65-F5344CB8AC3E}">
        <p14:creationId xmlns:p14="http://schemas.microsoft.com/office/powerpoint/2010/main" val="303007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FDB45A-36F1-D3B2-1AF3-15F778004755}"/>
              </a:ext>
            </a:extLst>
          </p:cNvPr>
          <p:cNvSpPr>
            <a:spLocks noGrp="1"/>
          </p:cNvSpPr>
          <p:nvPr>
            <p:ph type="title"/>
          </p:nvPr>
        </p:nvSpPr>
        <p:spPr>
          <a:xfrm>
            <a:off x="1294362" y="2259874"/>
            <a:ext cx="9603275" cy="1946366"/>
          </a:xfrm>
        </p:spPr>
        <p:txBody>
          <a:bodyPr>
            <a:normAutofit/>
          </a:bodyPr>
          <a:lstStyle/>
          <a:p>
            <a:pPr algn="ctr"/>
            <a:r>
              <a:rPr lang="en-US" sz="7200" dirty="0"/>
              <a:t>questions </a:t>
            </a:r>
            <a:r>
              <a:rPr lang="en-US" sz="7200" dirty="0">
                <a:latin typeface="Arial" panose="020B0604020202020204" pitchFamily="34" charset="0"/>
                <a:cs typeface="Arial" panose="020B0604020202020204" pitchFamily="34" charset="0"/>
              </a:rPr>
              <a:t>?</a:t>
            </a:r>
            <a:endParaRPr lang="LID4096" sz="7200" dirty="0"/>
          </a:p>
        </p:txBody>
      </p:sp>
      <p:pic>
        <p:nvPicPr>
          <p:cNvPr id="4" name="תמונה 3">
            <a:extLst>
              <a:ext uri="{FF2B5EF4-FFF2-40B4-BE49-F238E27FC236}">
                <a16:creationId xmlns:a16="http://schemas.microsoft.com/office/drawing/2014/main" id="{B0504A80-8827-1FF7-0C61-893C05AD2F11}"/>
              </a:ext>
            </a:extLst>
          </p:cNvPr>
          <p:cNvPicPr>
            <a:picLocks noChangeAspect="1"/>
          </p:cNvPicPr>
          <p:nvPr/>
        </p:nvPicPr>
        <p:blipFill rotWithShape="1">
          <a:blip r:embed="rId2"/>
          <a:srcRect l="12912" t="6534" r="16224" b="2898"/>
          <a:stretch/>
        </p:blipFill>
        <p:spPr>
          <a:xfrm>
            <a:off x="4937761" y="3356496"/>
            <a:ext cx="2036717" cy="2685658"/>
          </a:xfrm>
          <a:prstGeom prst="rect">
            <a:avLst/>
          </a:prstGeom>
        </p:spPr>
      </p:pic>
    </p:spTree>
    <p:extLst>
      <p:ext uri="{BB962C8B-B14F-4D97-AF65-F5344CB8AC3E}">
        <p14:creationId xmlns:p14="http://schemas.microsoft.com/office/powerpoint/2010/main" val="44355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C2EEFE-090C-95A5-1182-5D402B8C435A}"/>
              </a:ext>
            </a:extLst>
          </p:cNvPr>
          <p:cNvSpPr>
            <a:spLocks noGrp="1"/>
          </p:cNvSpPr>
          <p:nvPr>
            <p:ph type="title"/>
          </p:nvPr>
        </p:nvSpPr>
        <p:spPr>
          <a:xfrm>
            <a:off x="1451579" y="1254034"/>
            <a:ext cx="9603275" cy="599720"/>
          </a:xfrm>
        </p:spPr>
        <p:txBody>
          <a:bodyPr/>
          <a:lstStyle/>
          <a:p>
            <a:pPr algn="ctr"/>
            <a:r>
              <a:rPr lang="en-US" dirty="0"/>
              <a:t>App’s Benefits</a:t>
            </a:r>
            <a:endParaRPr lang="LID4096" dirty="0">
              <a:latin typeface="Arial" panose="020B0604020202020204" pitchFamily="34" charset="0"/>
              <a:cs typeface="Arial" panose="020B0604020202020204" pitchFamily="34" charset="0"/>
            </a:endParaRPr>
          </a:p>
        </p:txBody>
      </p:sp>
      <p:sp>
        <p:nvSpPr>
          <p:cNvPr id="3" name="מציין מיקום תוכן 2">
            <a:extLst>
              <a:ext uri="{FF2B5EF4-FFF2-40B4-BE49-F238E27FC236}">
                <a16:creationId xmlns:a16="http://schemas.microsoft.com/office/drawing/2014/main" id="{4AA91344-4DFD-DD66-8232-99FE53DDDE50}"/>
              </a:ext>
            </a:extLst>
          </p:cNvPr>
          <p:cNvSpPr>
            <a:spLocks noGrp="1"/>
          </p:cNvSpPr>
          <p:nvPr>
            <p:ph idx="1"/>
          </p:nvPr>
        </p:nvSpPr>
        <p:spPr>
          <a:xfrm>
            <a:off x="1134078" y="1994262"/>
            <a:ext cx="10238275" cy="4066903"/>
          </a:xfrm>
        </p:spPr>
        <p:txBody>
          <a:bodyPr>
            <a:normAutofit/>
          </a:bodyPr>
          <a:lstStyle/>
          <a:p>
            <a:r>
              <a:rPr lang="en-US" dirty="0"/>
              <a:t>Matching pictures with the time being taken from a video or CCTV if consisting a clock in the background. The app can help organize the pictures in a chronological order and therefore, help the officers, or whoever in need, to be more efficient.</a:t>
            </a:r>
          </a:p>
          <a:p>
            <a:r>
              <a:rPr lang="en-US" dirty="0"/>
              <a:t>Find irregularities in CCTV videos, and detect if the camera was being tampered.</a:t>
            </a:r>
          </a:p>
          <a:p>
            <a:r>
              <a:rPr lang="en-US" dirty="0"/>
              <a:t>Kids nowadays are not exposed to analog clocks, and therefore lack the skill of reading an analog clock. With the app, kids will be able to read time. </a:t>
            </a:r>
          </a:p>
          <a:p>
            <a:r>
              <a:rPr lang="en-US" dirty="0"/>
              <a:t>The app can be used as an educational resource for people to self educate how to read an analog clock.</a:t>
            </a:r>
          </a:p>
          <a:p>
            <a:r>
              <a:rPr lang="en-US" dirty="0"/>
              <a:t>Helping people with dysgraphia to read time.</a:t>
            </a:r>
          </a:p>
        </p:txBody>
      </p:sp>
    </p:spTree>
    <p:extLst>
      <p:ext uri="{BB962C8B-B14F-4D97-AF65-F5344CB8AC3E}">
        <p14:creationId xmlns:p14="http://schemas.microsoft.com/office/powerpoint/2010/main" val="138112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A6A2FB-F3B5-FEA2-37DE-DBCBE67E0320}"/>
              </a:ext>
            </a:extLst>
          </p:cNvPr>
          <p:cNvSpPr>
            <a:spLocks noGrp="1"/>
          </p:cNvSpPr>
          <p:nvPr>
            <p:ph type="title"/>
          </p:nvPr>
        </p:nvSpPr>
        <p:spPr>
          <a:xfrm>
            <a:off x="3149600" y="1066800"/>
            <a:ext cx="6604000" cy="1394483"/>
          </a:xfrm>
        </p:spPr>
        <p:txBody>
          <a:bodyPr>
            <a:normAutofit/>
          </a:bodyPr>
          <a:lstStyle/>
          <a:p>
            <a:pPr algn="ctr"/>
            <a:r>
              <a:rPr lang="en-US" sz="3600" dirty="0"/>
              <a:t>So… how does it works </a:t>
            </a:r>
            <a:r>
              <a:rPr lang="en-US" sz="3600" dirty="0">
                <a:latin typeface="Arial" panose="020B0604020202020204" pitchFamily="34" charset="0"/>
                <a:cs typeface="Arial" panose="020B0604020202020204" pitchFamily="34" charset="0"/>
              </a:rPr>
              <a:t>?</a:t>
            </a:r>
            <a:endParaRPr lang="LID4096" sz="3600" dirty="0"/>
          </a:p>
        </p:txBody>
      </p:sp>
      <p:pic>
        <p:nvPicPr>
          <p:cNvPr id="4" name="תמונה 3">
            <a:extLst>
              <a:ext uri="{FF2B5EF4-FFF2-40B4-BE49-F238E27FC236}">
                <a16:creationId xmlns:a16="http://schemas.microsoft.com/office/drawing/2014/main" id="{01D8C272-C2D2-CB34-723F-A264E2A30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956" y="2425044"/>
            <a:ext cx="3576635" cy="2639555"/>
          </a:xfrm>
          <a:prstGeom prst="rect">
            <a:avLst/>
          </a:prstGeom>
          <a:effectLst>
            <a:softEdge rad="50800"/>
          </a:effectLst>
        </p:spPr>
      </p:pic>
      <p:sp>
        <p:nvSpPr>
          <p:cNvPr id="5" name="חץ: ימינה 4">
            <a:extLst>
              <a:ext uri="{FF2B5EF4-FFF2-40B4-BE49-F238E27FC236}">
                <a16:creationId xmlns:a16="http://schemas.microsoft.com/office/drawing/2014/main" id="{714F9E17-1131-261D-F42C-6C8ED5733C0D}"/>
              </a:ext>
            </a:extLst>
          </p:cNvPr>
          <p:cNvSpPr/>
          <p:nvPr/>
        </p:nvSpPr>
        <p:spPr>
          <a:xfrm>
            <a:off x="5442812" y="3129504"/>
            <a:ext cx="2065965" cy="96628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a:p>
        </p:txBody>
      </p:sp>
      <p:pic>
        <p:nvPicPr>
          <p:cNvPr id="6" name="תמונה 5">
            <a:extLst>
              <a:ext uri="{FF2B5EF4-FFF2-40B4-BE49-F238E27FC236}">
                <a16:creationId xmlns:a16="http://schemas.microsoft.com/office/drawing/2014/main" id="{30E9985F-8555-438C-80D1-594D3559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999" y="2461283"/>
            <a:ext cx="3100825" cy="2603317"/>
          </a:xfrm>
          <a:prstGeom prst="rect">
            <a:avLst/>
          </a:prstGeom>
          <a:effectLst>
            <a:softEdge rad="76200"/>
          </a:effectLst>
        </p:spPr>
      </p:pic>
      <p:pic>
        <p:nvPicPr>
          <p:cNvPr id="8" name="תמונה 7">
            <a:extLst>
              <a:ext uri="{FF2B5EF4-FFF2-40B4-BE49-F238E27FC236}">
                <a16:creationId xmlns:a16="http://schemas.microsoft.com/office/drawing/2014/main" id="{6860678D-1BC2-E45D-F89A-E57AB6F8B5E1}"/>
              </a:ext>
            </a:extLst>
          </p:cNvPr>
          <p:cNvPicPr>
            <a:picLocks noChangeAspect="1"/>
          </p:cNvPicPr>
          <p:nvPr/>
        </p:nvPicPr>
        <p:blipFill rotWithShape="1">
          <a:blip r:embed="rId4"/>
          <a:srcRect l="12912" t="6534" r="16224" b="2898"/>
          <a:stretch/>
        </p:blipFill>
        <p:spPr>
          <a:xfrm>
            <a:off x="5658435" y="4095788"/>
            <a:ext cx="1237665" cy="1632011"/>
          </a:xfrm>
          <a:prstGeom prst="rect">
            <a:avLst/>
          </a:prstGeom>
        </p:spPr>
      </p:pic>
    </p:spTree>
    <p:extLst>
      <p:ext uri="{BB962C8B-B14F-4D97-AF65-F5344CB8AC3E}">
        <p14:creationId xmlns:p14="http://schemas.microsoft.com/office/powerpoint/2010/main" val="93786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DBA61C-6294-39B1-636E-132FCCCA72A5}"/>
              </a:ext>
            </a:extLst>
          </p:cNvPr>
          <p:cNvSpPr>
            <a:spLocks noGrp="1"/>
          </p:cNvSpPr>
          <p:nvPr>
            <p:ph type="title"/>
          </p:nvPr>
        </p:nvSpPr>
        <p:spPr>
          <a:xfrm>
            <a:off x="1382798" y="1071219"/>
            <a:ext cx="9603275" cy="1049235"/>
          </a:xfrm>
        </p:spPr>
        <p:txBody>
          <a:bodyPr/>
          <a:lstStyle/>
          <a:p>
            <a:pPr algn="ctr"/>
            <a:r>
              <a:rPr lang="en-US" dirty="0"/>
              <a:t>calculation steps:</a:t>
            </a:r>
            <a:endParaRPr lang="LID4096" dirty="0"/>
          </a:p>
        </p:txBody>
      </p:sp>
      <p:sp>
        <p:nvSpPr>
          <p:cNvPr id="3" name="מציין מיקום תוכן 2">
            <a:extLst>
              <a:ext uri="{FF2B5EF4-FFF2-40B4-BE49-F238E27FC236}">
                <a16:creationId xmlns:a16="http://schemas.microsoft.com/office/drawing/2014/main" id="{EF3E214B-7A24-273A-3083-A0D7898A72D8}"/>
              </a:ext>
            </a:extLst>
          </p:cNvPr>
          <p:cNvSpPr>
            <a:spLocks noGrp="1"/>
          </p:cNvSpPr>
          <p:nvPr>
            <p:ph idx="1"/>
          </p:nvPr>
        </p:nvSpPr>
        <p:spPr>
          <a:xfrm>
            <a:off x="1553114" y="2002818"/>
            <a:ext cx="7159086" cy="3783963"/>
          </a:xfrm>
        </p:spPr>
        <p:txBody>
          <a:bodyPr>
            <a:noAutofit/>
          </a:bodyPr>
          <a:lstStyle/>
          <a:p>
            <a:r>
              <a:rPr lang="en-US" dirty="0"/>
              <a:t>Image processing</a:t>
            </a:r>
          </a:p>
          <a:p>
            <a:r>
              <a:rPr lang="en-US" dirty="0"/>
              <a:t>Clock detection</a:t>
            </a:r>
          </a:p>
          <a:p>
            <a:r>
              <a:rPr lang="en-US" dirty="0"/>
              <a:t>Image cropping &amp; resizing</a:t>
            </a:r>
          </a:p>
          <a:p>
            <a:r>
              <a:rPr lang="en-US" dirty="0"/>
              <a:t>Hands detection</a:t>
            </a:r>
          </a:p>
          <a:p>
            <a:r>
              <a:rPr lang="en-US" dirty="0"/>
              <a:t>Hands filtering and classifying</a:t>
            </a:r>
          </a:p>
          <a:p>
            <a:r>
              <a:rPr lang="en-US" dirty="0"/>
              <a:t>Time calculation</a:t>
            </a:r>
            <a:endParaRPr lang="LID4096" dirty="0"/>
          </a:p>
        </p:txBody>
      </p:sp>
    </p:spTree>
    <p:extLst>
      <p:ext uri="{BB962C8B-B14F-4D97-AF65-F5344CB8AC3E}">
        <p14:creationId xmlns:p14="http://schemas.microsoft.com/office/powerpoint/2010/main" val="223551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B11F08-77A7-7A34-8DA9-BAAF8B9CFA68}"/>
              </a:ext>
            </a:extLst>
          </p:cNvPr>
          <p:cNvSpPr>
            <a:spLocks noGrp="1"/>
          </p:cNvSpPr>
          <p:nvPr>
            <p:ph type="title"/>
          </p:nvPr>
        </p:nvSpPr>
        <p:spPr>
          <a:xfrm>
            <a:off x="1451579" y="1126962"/>
            <a:ext cx="9603275" cy="726792"/>
          </a:xfrm>
        </p:spPr>
        <p:txBody>
          <a:bodyPr>
            <a:noAutofit/>
          </a:bodyPr>
          <a:lstStyle/>
          <a:p>
            <a:pPr algn="ctr"/>
            <a:r>
              <a:rPr lang="en-US" dirty="0"/>
              <a:t>Image processing</a:t>
            </a:r>
            <a:br>
              <a:rPr lang="en-US" dirty="0"/>
            </a:br>
            <a:endParaRPr lang="LID4096" dirty="0"/>
          </a:p>
        </p:txBody>
      </p:sp>
      <p:sp>
        <p:nvSpPr>
          <p:cNvPr id="3" name="מציין מיקום תוכן 2">
            <a:extLst>
              <a:ext uri="{FF2B5EF4-FFF2-40B4-BE49-F238E27FC236}">
                <a16:creationId xmlns:a16="http://schemas.microsoft.com/office/drawing/2014/main" id="{74559965-C06F-6E06-A5DE-061C1F8C0291}"/>
              </a:ext>
            </a:extLst>
          </p:cNvPr>
          <p:cNvSpPr>
            <a:spLocks noGrp="1"/>
          </p:cNvSpPr>
          <p:nvPr>
            <p:ph idx="1"/>
          </p:nvPr>
        </p:nvSpPr>
        <p:spPr>
          <a:xfrm>
            <a:off x="1451579" y="2065227"/>
            <a:ext cx="7433778" cy="640960"/>
          </a:xfrm>
        </p:spPr>
        <p:txBody>
          <a:bodyPr>
            <a:normAutofit/>
          </a:bodyPr>
          <a:lstStyle/>
          <a:p>
            <a:pPr marL="0" indent="0">
              <a:buNone/>
            </a:pPr>
            <a:r>
              <a:rPr lang="en-US" dirty="0"/>
              <a:t>Reading an image, and converting it to a grayscale representation.</a:t>
            </a:r>
          </a:p>
        </p:txBody>
      </p:sp>
      <p:pic>
        <p:nvPicPr>
          <p:cNvPr id="4" name="תמונה 3">
            <a:extLst>
              <a:ext uri="{FF2B5EF4-FFF2-40B4-BE49-F238E27FC236}">
                <a16:creationId xmlns:a16="http://schemas.microsoft.com/office/drawing/2014/main" id="{6E9A5981-DC4D-59DF-721A-DE324ACFAA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1579" y="3142465"/>
            <a:ext cx="3718458" cy="2060740"/>
          </a:xfrm>
          <a:prstGeom prst="rect">
            <a:avLst/>
          </a:prstGeom>
        </p:spPr>
      </p:pic>
      <p:pic>
        <p:nvPicPr>
          <p:cNvPr id="5" name="תמונה 4" descr="תמונה שמכילה טקסט, שעון&#10;&#10;התיאור נוצר באופן אוטומטי">
            <a:extLst>
              <a:ext uri="{FF2B5EF4-FFF2-40B4-BE49-F238E27FC236}">
                <a16:creationId xmlns:a16="http://schemas.microsoft.com/office/drawing/2014/main" id="{88FDB7F8-2272-F06D-2B8B-0150E9F91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014" y="3142464"/>
            <a:ext cx="3742840" cy="2060739"/>
          </a:xfrm>
          <a:prstGeom prst="rect">
            <a:avLst/>
          </a:prstGeom>
        </p:spPr>
      </p:pic>
      <p:sp>
        <p:nvSpPr>
          <p:cNvPr id="6" name="חץ: ימינה 5">
            <a:extLst>
              <a:ext uri="{FF2B5EF4-FFF2-40B4-BE49-F238E27FC236}">
                <a16:creationId xmlns:a16="http://schemas.microsoft.com/office/drawing/2014/main" id="{C77435F7-F1A6-A83A-9F37-F7483B8524AF}"/>
              </a:ext>
            </a:extLst>
          </p:cNvPr>
          <p:cNvSpPr/>
          <p:nvPr/>
        </p:nvSpPr>
        <p:spPr>
          <a:xfrm>
            <a:off x="5401113" y="3644452"/>
            <a:ext cx="1704206" cy="101472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a:p>
        </p:txBody>
      </p:sp>
    </p:spTree>
    <p:extLst>
      <p:ext uri="{BB962C8B-B14F-4D97-AF65-F5344CB8AC3E}">
        <p14:creationId xmlns:p14="http://schemas.microsoft.com/office/powerpoint/2010/main" val="276715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3C59CD-4759-B71E-A2F7-F566F0A628A7}"/>
              </a:ext>
            </a:extLst>
          </p:cNvPr>
          <p:cNvSpPr>
            <a:spLocks noGrp="1"/>
          </p:cNvSpPr>
          <p:nvPr>
            <p:ph type="title"/>
          </p:nvPr>
        </p:nvSpPr>
        <p:spPr>
          <a:xfrm>
            <a:off x="1451579" y="1200571"/>
            <a:ext cx="9603275" cy="653183"/>
          </a:xfrm>
        </p:spPr>
        <p:txBody>
          <a:bodyPr/>
          <a:lstStyle/>
          <a:p>
            <a:pPr algn="ctr"/>
            <a:r>
              <a:rPr lang="en-US" dirty="0"/>
              <a:t>Clock detection</a:t>
            </a:r>
            <a:endParaRPr lang="LID4096" dirty="0"/>
          </a:p>
        </p:txBody>
      </p:sp>
      <p:sp>
        <p:nvSpPr>
          <p:cNvPr id="3" name="מציין מיקום תוכן 2">
            <a:extLst>
              <a:ext uri="{FF2B5EF4-FFF2-40B4-BE49-F238E27FC236}">
                <a16:creationId xmlns:a16="http://schemas.microsoft.com/office/drawing/2014/main" id="{01F174FF-6671-FCA5-88A3-536F98214D95}"/>
              </a:ext>
            </a:extLst>
          </p:cNvPr>
          <p:cNvSpPr>
            <a:spLocks noGrp="1"/>
          </p:cNvSpPr>
          <p:nvPr>
            <p:ph idx="1"/>
          </p:nvPr>
        </p:nvSpPr>
        <p:spPr>
          <a:xfrm>
            <a:off x="1451578" y="2081979"/>
            <a:ext cx="6003321" cy="653183"/>
          </a:xfrm>
        </p:spPr>
        <p:txBody>
          <a:bodyPr>
            <a:normAutofit/>
          </a:bodyPr>
          <a:lstStyle/>
          <a:p>
            <a:pPr marL="0" indent="0">
              <a:buNone/>
            </a:pPr>
            <a:r>
              <a:rPr lang="en-US" sz="2400" dirty="0"/>
              <a:t>Detecting the frame of the clock.</a:t>
            </a:r>
            <a:endParaRPr lang="LID4096" sz="2400" dirty="0"/>
          </a:p>
        </p:txBody>
      </p:sp>
      <p:pic>
        <p:nvPicPr>
          <p:cNvPr id="4" name="תמונה 3" descr="תמונה שמכילה טקסט, שעון&#10;&#10;התיאור נוצר באופן אוטומטי">
            <a:extLst>
              <a:ext uri="{FF2B5EF4-FFF2-40B4-BE49-F238E27FC236}">
                <a16:creationId xmlns:a16="http://schemas.microsoft.com/office/drawing/2014/main" id="{BAFF8C6F-9243-500C-78C2-24D8EE51B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8" y="2735160"/>
            <a:ext cx="2920984" cy="1608240"/>
          </a:xfrm>
          <a:prstGeom prst="rect">
            <a:avLst/>
          </a:prstGeom>
        </p:spPr>
      </p:pic>
      <p:pic>
        <p:nvPicPr>
          <p:cNvPr id="5" name="תמונה 4">
            <a:extLst>
              <a:ext uri="{FF2B5EF4-FFF2-40B4-BE49-F238E27FC236}">
                <a16:creationId xmlns:a16="http://schemas.microsoft.com/office/drawing/2014/main" id="{5969996E-5D9D-0A9C-2FC7-8DAEFCF03C52}"/>
              </a:ext>
            </a:extLst>
          </p:cNvPr>
          <p:cNvPicPr>
            <a:picLocks noChangeAspect="1"/>
          </p:cNvPicPr>
          <p:nvPr/>
        </p:nvPicPr>
        <p:blipFill rotWithShape="1">
          <a:blip r:embed="rId3">
            <a:extLst>
              <a:ext uri="{28A0092B-C50C-407E-A947-70E740481C1C}">
                <a14:useLocalDpi xmlns:a14="http://schemas.microsoft.com/office/drawing/2010/main" val="0"/>
              </a:ext>
            </a:extLst>
          </a:blip>
          <a:srcRect r="26568" b="4090"/>
          <a:stretch/>
        </p:blipFill>
        <p:spPr bwMode="auto">
          <a:xfrm>
            <a:off x="1451578" y="4524807"/>
            <a:ext cx="2935446" cy="2013817"/>
          </a:xfrm>
          <a:prstGeom prst="rect">
            <a:avLst/>
          </a:prstGeom>
          <a:ln>
            <a:noFill/>
          </a:ln>
          <a:extLst>
            <a:ext uri="{53640926-AAD7-44D8-BBD7-CCE9431645EC}">
              <a14:shadowObscured xmlns:a14="http://schemas.microsoft.com/office/drawing/2010/main"/>
            </a:ext>
          </a:extLst>
        </p:spPr>
      </p:pic>
      <p:pic>
        <p:nvPicPr>
          <p:cNvPr id="8" name="תמונה 7" descr="תמונה שמכילה טקסט, מקורה&#10;&#10;התיאור נוצר באופן אוטומטי">
            <a:extLst>
              <a:ext uri="{FF2B5EF4-FFF2-40B4-BE49-F238E27FC236}">
                <a16:creationId xmlns:a16="http://schemas.microsoft.com/office/drawing/2014/main" id="{6E095962-F808-6029-EA33-ED54E4877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5497" y="2735160"/>
            <a:ext cx="2692799" cy="1608240"/>
          </a:xfrm>
          <a:prstGeom prst="rect">
            <a:avLst/>
          </a:prstGeom>
        </p:spPr>
      </p:pic>
      <p:pic>
        <p:nvPicPr>
          <p:cNvPr id="9" name="תמונה 8">
            <a:extLst>
              <a:ext uri="{FF2B5EF4-FFF2-40B4-BE49-F238E27FC236}">
                <a16:creationId xmlns:a16="http://schemas.microsoft.com/office/drawing/2014/main" id="{D7287EE4-0B02-C813-A093-656BAE69A0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1034" y="4524807"/>
            <a:ext cx="2692799" cy="1959543"/>
          </a:xfrm>
          <a:prstGeom prst="rect">
            <a:avLst/>
          </a:prstGeom>
        </p:spPr>
      </p:pic>
      <p:sp>
        <p:nvSpPr>
          <p:cNvPr id="10" name="חץ: ימינה 9">
            <a:extLst>
              <a:ext uri="{FF2B5EF4-FFF2-40B4-BE49-F238E27FC236}">
                <a16:creationId xmlns:a16="http://schemas.microsoft.com/office/drawing/2014/main" id="{D0130122-BAD2-329B-9406-2B18BC60336B}"/>
              </a:ext>
            </a:extLst>
          </p:cNvPr>
          <p:cNvSpPr/>
          <p:nvPr/>
        </p:nvSpPr>
        <p:spPr>
          <a:xfrm>
            <a:off x="5366198" y="4001776"/>
            <a:ext cx="1985662" cy="104606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spTree>
    <p:extLst>
      <p:ext uri="{BB962C8B-B14F-4D97-AF65-F5344CB8AC3E}">
        <p14:creationId xmlns:p14="http://schemas.microsoft.com/office/powerpoint/2010/main" val="226914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C60930E-A161-A049-6A2F-0A44B07799D6}"/>
              </a:ext>
            </a:extLst>
          </p:cNvPr>
          <p:cNvSpPr>
            <a:spLocks noGrp="1"/>
          </p:cNvSpPr>
          <p:nvPr>
            <p:ph type="title"/>
          </p:nvPr>
        </p:nvSpPr>
        <p:spPr>
          <a:xfrm>
            <a:off x="1451579" y="1217849"/>
            <a:ext cx="9603275" cy="552596"/>
          </a:xfrm>
        </p:spPr>
        <p:txBody>
          <a:bodyPr/>
          <a:lstStyle/>
          <a:p>
            <a:pPr algn="ctr"/>
            <a:r>
              <a:rPr lang="en-US" dirty="0"/>
              <a:t>Image Cropping &amp; resizing</a:t>
            </a:r>
            <a:endParaRPr lang="LID4096" dirty="0"/>
          </a:p>
        </p:txBody>
      </p:sp>
      <p:sp>
        <p:nvSpPr>
          <p:cNvPr id="3" name="מציין מיקום תוכן 2">
            <a:extLst>
              <a:ext uri="{FF2B5EF4-FFF2-40B4-BE49-F238E27FC236}">
                <a16:creationId xmlns:a16="http://schemas.microsoft.com/office/drawing/2014/main" id="{F50DA81C-D99A-A638-A6DD-9FC0D57E7D9D}"/>
              </a:ext>
            </a:extLst>
          </p:cNvPr>
          <p:cNvSpPr>
            <a:spLocks noGrp="1"/>
          </p:cNvSpPr>
          <p:nvPr>
            <p:ph idx="1"/>
          </p:nvPr>
        </p:nvSpPr>
        <p:spPr>
          <a:xfrm>
            <a:off x="1311879" y="2068528"/>
            <a:ext cx="9978421" cy="757581"/>
          </a:xfrm>
        </p:spPr>
        <p:txBody>
          <a:bodyPr>
            <a:noAutofit/>
          </a:bodyPr>
          <a:lstStyle/>
          <a:p>
            <a:pPr marL="0" indent="0">
              <a:buNone/>
            </a:pPr>
            <a:r>
              <a:rPr lang="en-US" dirty="0"/>
              <a:t>Centralize the middle of the clock to be the middle of the image, and resize it to a uniform size</a:t>
            </a:r>
            <a:endParaRPr lang="LID4096" dirty="0"/>
          </a:p>
        </p:txBody>
      </p:sp>
      <p:pic>
        <p:nvPicPr>
          <p:cNvPr id="4" name="תמונה 3">
            <a:extLst>
              <a:ext uri="{FF2B5EF4-FFF2-40B4-BE49-F238E27FC236}">
                <a16:creationId xmlns:a16="http://schemas.microsoft.com/office/drawing/2014/main" id="{D79132CE-ACFB-7438-E30E-B7374FB72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937510"/>
            <a:ext cx="3469322" cy="2524618"/>
          </a:xfrm>
          <a:prstGeom prst="rect">
            <a:avLst/>
          </a:prstGeom>
        </p:spPr>
      </p:pic>
      <p:pic>
        <p:nvPicPr>
          <p:cNvPr id="5" name="תמונה 4" descr="תמונה שמכילה טקסט, שחור, שעון, שונה&#10;&#10;התיאור נוצר באופן אוטומטי">
            <a:extLst>
              <a:ext uri="{FF2B5EF4-FFF2-40B4-BE49-F238E27FC236}">
                <a16:creationId xmlns:a16="http://schemas.microsoft.com/office/drawing/2014/main" id="{CE800C75-9ABD-01E4-9167-E119E281A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6578" y="2937510"/>
            <a:ext cx="2618276" cy="2524618"/>
          </a:xfrm>
          <a:prstGeom prst="rect">
            <a:avLst/>
          </a:prstGeom>
        </p:spPr>
      </p:pic>
      <p:sp>
        <p:nvSpPr>
          <p:cNvPr id="6" name="חץ: ימינה 5">
            <a:extLst>
              <a:ext uri="{FF2B5EF4-FFF2-40B4-BE49-F238E27FC236}">
                <a16:creationId xmlns:a16="http://schemas.microsoft.com/office/drawing/2014/main" id="{661E7C92-A435-1B85-ADB4-A01BFFB2E531}"/>
              </a:ext>
            </a:extLst>
          </p:cNvPr>
          <p:cNvSpPr/>
          <p:nvPr/>
        </p:nvSpPr>
        <p:spPr>
          <a:xfrm>
            <a:off x="5685908" y="3676788"/>
            <a:ext cx="1985662" cy="104606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spTree>
    <p:extLst>
      <p:ext uri="{BB962C8B-B14F-4D97-AF65-F5344CB8AC3E}">
        <p14:creationId xmlns:p14="http://schemas.microsoft.com/office/powerpoint/2010/main" val="96124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51F5D5-022C-8232-F81B-3F60BAEF45C2}"/>
              </a:ext>
            </a:extLst>
          </p:cNvPr>
          <p:cNvSpPr>
            <a:spLocks noGrp="1"/>
          </p:cNvSpPr>
          <p:nvPr>
            <p:ph type="title"/>
          </p:nvPr>
        </p:nvSpPr>
        <p:spPr>
          <a:xfrm>
            <a:off x="1451579" y="1134719"/>
            <a:ext cx="9603275" cy="1049235"/>
          </a:xfrm>
        </p:spPr>
        <p:txBody>
          <a:bodyPr/>
          <a:lstStyle/>
          <a:p>
            <a:pPr algn="ctr"/>
            <a:r>
              <a:rPr lang="en-US" dirty="0"/>
              <a:t>Hands detection</a:t>
            </a:r>
            <a:endParaRPr lang="LID4096" dirty="0"/>
          </a:p>
        </p:txBody>
      </p:sp>
      <p:sp>
        <p:nvSpPr>
          <p:cNvPr id="3" name="מציין מיקום תוכן 2">
            <a:extLst>
              <a:ext uri="{FF2B5EF4-FFF2-40B4-BE49-F238E27FC236}">
                <a16:creationId xmlns:a16="http://schemas.microsoft.com/office/drawing/2014/main" id="{D0116500-1A2F-39DC-1347-4B5C0A9D2FC6}"/>
              </a:ext>
            </a:extLst>
          </p:cNvPr>
          <p:cNvSpPr>
            <a:spLocks noGrp="1"/>
          </p:cNvSpPr>
          <p:nvPr>
            <p:ph idx="1"/>
          </p:nvPr>
        </p:nvSpPr>
        <p:spPr>
          <a:xfrm>
            <a:off x="1451579" y="2015733"/>
            <a:ext cx="7044721" cy="536968"/>
          </a:xfrm>
        </p:spPr>
        <p:txBody>
          <a:bodyPr/>
          <a:lstStyle/>
          <a:p>
            <a:pPr marL="0" indent="0">
              <a:buNone/>
            </a:pPr>
            <a:r>
              <a:rPr lang="en-US" dirty="0"/>
              <a:t>Extracting the hands contours of the clock</a:t>
            </a:r>
            <a:endParaRPr lang="LID4096" dirty="0"/>
          </a:p>
        </p:txBody>
      </p:sp>
      <p:pic>
        <p:nvPicPr>
          <p:cNvPr id="4" name="תמונה 3" descr="תמונה שמכילה טקסט, שחור, שעון, שונה&#10;&#10;התיאור נוצר באופן אוטומטי">
            <a:extLst>
              <a:ext uri="{FF2B5EF4-FFF2-40B4-BE49-F238E27FC236}">
                <a16:creationId xmlns:a16="http://schemas.microsoft.com/office/drawing/2014/main" id="{A055BC5D-1490-3750-44F4-10769D9A0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937510"/>
            <a:ext cx="2618276" cy="2524618"/>
          </a:xfrm>
          <a:prstGeom prst="rect">
            <a:avLst/>
          </a:prstGeom>
        </p:spPr>
      </p:pic>
      <p:pic>
        <p:nvPicPr>
          <p:cNvPr id="5" name="תמונה 4">
            <a:extLst>
              <a:ext uri="{FF2B5EF4-FFF2-40B4-BE49-F238E27FC236}">
                <a16:creationId xmlns:a16="http://schemas.microsoft.com/office/drawing/2014/main" id="{21B4196B-18F1-F19F-F220-EB1E6CDD0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6579" y="2937510"/>
            <a:ext cx="2618275" cy="2488670"/>
          </a:xfrm>
          <a:prstGeom prst="rect">
            <a:avLst/>
          </a:prstGeom>
        </p:spPr>
      </p:pic>
      <p:sp>
        <p:nvSpPr>
          <p:cNvPr id="6" name="חץ: ימינה 5">
            <a:extLst>
              <a:ext uri="{FF2B5EF4-FFF2-40B4-BE49-F238E27FC236}">
                <a16:creationId xmlns:a16="http://schemas.microsoft.com/office/drawing/2014/main" id="{00EE408B-BF61-8CE2-086B-B3BDD940BEB6}"/>
              </a:ext>
            </a:extLst>
          </p:cNvPr>
          <p:cNvSpPr/>
          <p:nvPr/>
        </p:nvSpPr>
        <p:spPr>
          <a:xfrm>
            <a:off x="5260385" y="3429000"/>
            <a:ext cx="1985662" cy="104606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sz="1013" dirty="0"/>
          </a:p>
        </p:txBody>
      </p:sp>
    </p:spTree>
    <p:extLst>
      <p:ext uri="{BB962C8B-B14F-4D97-AF65-F5344CB8AC3E}">
        <p14:creationId xmlns:p14="http://schemas.microsoft.com/office/powerpoint/2010/main" val="1624593396"/>
      </p:ext>
    </p:extLst>
  </p:cSld>
  <p:clrMapOvr>
    <a:masterClrMapping/>
  </p:clrMapOvr>
</p:sld>
</file>

<file path=ppt/theme/theme1.xml><?xml version="1.0" encoding="utf-8"?>
<a:theme xmlns:a="http://schemas.openxmlformats.org/drawingml/2006/main" name="גלריה">
  <a:themeElements>
    <a:clrScheme name="גלריה">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גלריה">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גלריה">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263</TotalTime>
  <Words>793</Words>
  <Application>Microsoft Office PowerPoint</Application>
  <PresentationFormat>מסך רחב</PresentationFormat>
  <Paragraphs>68</Paragraphs>
  <Slides>26</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26</vt:i4>
      </vt:variant>
    </vt:vector>
  </HeadingPairs>
  <TitlesOfParts>
    <vt:vector size="30" baseType="lpstr">
      <vt:lpstr>Arial</vt:lpstr>
      <vt:lpstr>Cambria Math</vt:lpstr>
      <vt:lpstr>Gill Sans MT</vt:lpstr>
      <vt:lpstr>גלריה</vt:lpstr>
      <vt:lpstr>Time Reader</vt:lpstr>
      <vt:lpstr>Project’s goal</vt:lpstr>
      <vt:lpstr>App’s Benefits</vt:lpstr>
      <vt:lpstr>So… how does it works ?</vt:lpstr>
      <vt:lpstr>calculation steps:</vt:lpstr>
      <vt:lpstr>Image processing </vt:lpstr>
      <vt:lpstr>Clock detection</vt:lpstr>
      <vt:lpstr>Image Cropping &amp; resizing</vt:lpstr>
      <vt:lpstr>Hands detection</vt:lpstr>
      <vt:lpstr>Hands filtering and classifying</vt:lpstr>
      <vt:lpstr>Time calculation</vt:lpstr>
      <vt:lpstr>Difficulties and solutions</vt:lpstr>
      <vt:lpstr>Number of hands solution</vt:lpstr>
      <vt:lpstr>Difficulties and solutions</vt:lpstr>
      <vt:lpstr>For example</vt:lpstr>
      <vt:lpstr>Deviation solution</vt:lpstr>
      <vt:lpstr>מצגת של PowerPoint‏</vt:lpstr>
      <vt:lpstr>Difficulties and solutions</vt:lpstr>
      <vt:lpstr>Number Of hands solution</vt:lpstr>
      <vt:lpstr>מצגת של PowerPoint‏</vt:lpstr>
      <vt:lpstr>Results and conclusions</vt:lpstr>
      <vt:lpstr>examples</vt:lpstr>
      <vt:lpstr>examples</vt:lpstr>
      <vt:lpstr>examples</vt:lpstr>
      <vt:lpstr>examples</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Reader</dc:title>
  <dc:creator>Gev Keren</dc:creator>
  <cp:lastModifiedBy>Gev Keren</cp:lastModifiedBy>
  <cp:revision>20</cp:revision>
  <dcterms:created xsi:type="dcterms:W3CDTF">2023-03-09T15:38:35Z</dcterms:created>
  <dcterms:modified xsi:type="dcterms:W3CDTF">2023-03-12T18:12:12Z</dcterms:modified>
</cp:coreProperties>
</file>