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0" r:id="rId5"/>
    <p:sldId id="262" r:id="rId6"/>
    <p:sldId id="263" r:id="rId7"/>
    <p:sldId id="266" r:id="rId8"/>
    <p:sldId id="267" r:id="rId9"/>
    <p:sldId id="275" r:id="rId10"/>
    <p:sldId id="264" r:id="rId11"/>
    <p:sldId id="265" r:id="rId12"/>
    <p:sldId id="268" r:id="rId13"/>
    <p:sldId id="272" r:id="rId14"/>
    <p:sldId id="259" r:id="rId15"/>
    <p:sldId id="269" r:id="rId16"/>
    <p:sldId id="270" r:id="rId17"/>
    <p:sldId id="276" r:id="rId18"/>
    <p:sldId id="277" r:id="rId19"/>
    <p:sldId id="271" r:id="rId20"/>
    <p:sldId id="278" r:id="rId21"/>
    <p:sldId id="279" r:id="rId22"/>
    <p:sldId id="273" r:id="rId23"/>
    <p:sldId id="274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2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6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82B5D-537C-402F-BF21-1E24F101BB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2342EB-15FB-467B-B642-35D2D7F66E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64295-13B7-4DA7-9763-31ACBF7A6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DD91-EB8A-463F-8F8B-D25AE6D5CF75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4B53A7-954A-480F-9498-1C223FE25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176611-606C-47AF-8D05-C1CD10A33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FA08F-02F9-4F81-9BD4-072667710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852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DF172-FDD0-45EA-B65E-A0D43C740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E1975B-447F-4D51-ACDC-F646695E94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812B7F-BF15-4449-9246-8CA50256F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DD91-EB8A-463F-8F8B-D25AE6D5CF75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761AA6-1C3D-41C9-A498-357F2FF14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33C6B9-1D46-48F8-9B7D-65D5C76FC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FA08F-02F9-4F81-9BD4-072667710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641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3054F0-7A8B-4B78-80D2-A492253AB0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5ED499-5B54-452C-B3F7-310E04C218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0C2476-3FC7-45E3-8903-C19BBCBDF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DD91-EB8A-463F-8F8B-D25AE6D5CF75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3C5488-6ADE-4C99-9FCE-3C2F8F55B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9404F8-5CA2-4B17-B2EA-224637B79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FA08F-02F9-4F81-9BD4-072667710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816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DC4C6-75F8-4DAD-A79A-EB7EF4EE0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56F0CA-7269-4EBC-A1BB-B9F8E3361E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51CDCB-91F9-4F83-B722-6E7E23671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DD91-EB8A-463F-8F8B-D25AE6D5CF75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B5FA17-F53E-4877-991F-725C4C1B3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717783-7858-4748-912D-F5005DCE9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FA08F-02F9-4F81-9BD4-072667710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380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18446-5D1D-463B-BA16-704CEC21D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FCEE5B-0B23-4E1C-9250-832F1C6376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7A0ACE-8F33-42F6-923A-878AD1341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DD91-EB8A-463F-8F8B-D25AE6D5CF75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07C3C6-BBEC-4642-823C-F526C4983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5BC893-975A-4CF3-8311-853E421E8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FA08F-02F9-4F81-9BD4-072667710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164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7F29C-43A2-427B-A985-C280446A4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47ACDD-1E30-49B9-8390-C291A70BF0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5948E1-E6E4-4DB6-9237-E9DFF0E318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223B6A-8C06-4B19-B0D5-EDEDBE04B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DD91-EB8A-463F-8F8B-D25AE6D5CF75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3FA10C-7F92-4E52-ABC2-FB36FA24A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4CC82A-47B6-4C28-878E-F1F6D9D27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FA08F-02F9-4F81-9BD4-072667710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006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FED34-31B2-43DE-8124-D68B3E6F5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5CC6D5-98B8-4BD9-9CEB-20D47DBCA1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1499B8-707C-4A19-B6AD-738AE3708F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740946-6C99-46A3-88AE-FB9B8942A6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10B2A7-D959-420B-B887-E379B72815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F02C7D-0BCE-4BB7-A517-5272F1336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DD91-EB8A-463F-8F8B-D25AE6D5CF75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8D246F-6B55-4BA1-9B17-51FFA15CF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295160-9E9D-4CCC-A3FA-F4DF04DFC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FA08F-02F9-4F81-9BD4-072667710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320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A6DDF-AC41-4BCB-BACA-C11A42DFD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B80214-D4F0-471D-92DE-EA447CA20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DD91-EB8A-463F-8F8B-D25AE6D5CF75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C95066-29B1-41CA-97E3-84D948263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A22CB9-5152-4F86-88DB-71D94A8F6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FA08F-02F9-4F81-9BD4-072667710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867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2FB03A-8E1C-478A-8315-AB628F54D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DD91-EB8A-463F-8F8B-D25AE6D5CF75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A3B359-9D8E-4024-BF33-6F6534AD7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765209-0554-4C75-A30D-8B244B472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FA08F-02F9-4F81-9BD4-072667710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886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854AF-76DB-4986-9E8F-49FE4B341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ACEBA0-434E-49BB-9C73-0EED8202AA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70D9CD-56C0-4C41-B522-1474E57F90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938C5E-C918-4C43-957C-47CE8ED02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DD91-EB8A-463F-8F8B-D25AE6D5CF75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8F40AD-43B7-4A83-9D17-7E4A24C81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82997E-D4A5-4C43-8A29-4ADF162B6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FA08F-02F9-4F81-9BD4-072667710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771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1C355-9AB0-4E51-A785-9737640AF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E2D25F-599B-4B09-ACC7-B9A03C73B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1A4A0E-4E88-47B0-A252-95B25F956C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479A9-FAA8-469B-BC87-E91A45621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DD91-EB8A-463F-8F8B-D25AE6D5CF75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6987C3-ED28-4B4A-AABA-6EACC17BA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5BEEAB-E23C-4C96-BDD4-D2EC45FF9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FA08F-02F9-4F81-9BD4-072667710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956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378FE8-7954-4CFF-9358-B0FDC8425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17708-5A07-4D80-8A5C-A0F5D7EABB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528727-E03B-4838-B745-86A914D5C4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54DD91-EB8A-463F-8F8B-D25AE6D5CF75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4323C6-5D4D-4C27-A43D-B305CD1406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FED112-8C6F-4035-8F13-3BD75BB817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AFA08F-02F9-4F81-9BD4-072667710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984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2CDED-388C-448B-9554-0BD11C74A7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Web </a:t>
            </a:r>
            <a:r>
              <a:rPr lang="hy-AM" dirty="0">
                <a:solidFill>
                  <a:srgbClr val="FF0000"/>
                </a:solidFill>
              </a:rPr>
              <a:t>ծրագրավորման դասընթաց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7AA0B8-EFCD-4725-912E-B5520DC7EB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y-AM" dirty="0">
                <a:solidFill>
                  <a:schemeClr val="accent4"/>
                </a:solidFill>
              </a:rPr>
              <a:t>Դաս 2</a:t>
            </a:r>
            <a:endParaRPr lang="en-US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53284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66E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65A932D-0DD1-4819-AEE3-217CBA626E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196" y="643467"/>
            <a:ext cx="10817607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1963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6D4DE0D-0DF1-438F-8D74-D8CCE6BB9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solidFill>
                  <a:srgbClr val="FF0000"/>
                </a:solidFill>
              </a:rPr>
              <a:t>HTML 5 Tags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E74FE80-3DD4-4016-8BC6-5F44597784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header - </a:t>
            </a:r>
            <a:r>
              <a:rPr lang="en-US" sz="1800" dirty="0"/>
              <a:t>used to display the header information on a page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nav - </a:t>
            </a:r>
            <a:r>
              <a:rPr lang="en-US" sz="1800" dirty="0"/>
              <a:t>used to display a navbar for navigating a page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section - </a:t>
            </a:r>
            <a:r>
              <a:rPr lang="en-US" sz="1800" dirty="0"/>
              <a:t>used to display a section of the page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article - </a:t>
            </a:r>
            <a:r>
              <a:rPr lang="en-US" sz="1800" dirty="0"/>
              <a:t>used to display independent, self-contained content.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aside - </a:t>
            </a:r>
            <a:r>
              <a:rPr lang="en-US" sz="1800" dirty="0"/>
              <a:t>used to display content aside from main content (on the side)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footer - </a:t>
            </a:r>
            <a:r>
              <a:rPr lang="en-US" sz="1800" dirty="0"/>
              <a:t>used to display the footer information on a page</a:t>
            </a:r>
          </a:p>
        </p:txBody>
      </p:sp>
    </p:spTree>
    <p:extLst>
      <p:ext uri="{BB962C8B-B14F-4D97-AF65-F5344CB8AC3E}">
        <p14:creationId xmlns:p14="http://schemas.microsoft.com/office/powerpoint/2010/main" val="29217665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1" name="Isosceles Triangle 80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html mockup blog with table and form">
            <a:extLst>
              <a:ext uri="{FF2B5EF4-FFF2-40B4-BE49-F238E27FC236}">
                <a16:creationId xmlns:a16="http://schemas.microsoft.com/office/drawing/2014/main" id="{F0209168-2AA8-410C-B192-EFE4754500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34404" y="643467"/>
            <a:ext cx="9523192" cy="5571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3" name="Isosceles Triangle 82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3840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4520309-17D7-408F-A430-25DAE5BB0B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3970" y="643467"/>
            <a:ext cx="9564059" cy="5571065"/>
          </a:xfrm>
          <a:prstGeom prst="rect">
            <a:avLst/>
          </a:prstGeom>
          <a:ln>
            <a:noFill/>
          </a:ln>
        </p:spPr>
      </p:pic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4260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2CDED-388C-448B-9554-0BD11C74A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y-AM" sz="3600" dirty="0">
                <a:solidFill>
                  <a:srgbClr val="FF0000"/>
                </a:solidFill>
              </a:rPr>
              <a:t>Ինչ է </a:t>
            </a:r>
            <a:r>
              <a:rPr lang="en-US" sz="3600" dirty="0">
                <a:solidFill>
                  <a:srgbClr val="FF0000"/>
                </a:solidFill>
              </a:rPr>
              <a:t>Layout-</a:t>
            </a:r>
            <a:r>
              <a:rPr lang="hy-AM" sz="3600" dirty="0">
                <a:solidFill>
                  <a:srgbClr val="FF0000"/>
                </a:solidFill>
              </a:rPr>
              <a:t>ը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FA95109-76D6-4B02-AD36-1092EBFA8855}"/>
              </a:ext>
            </a:extLst>
          </p:cNvPr>
          <p:cNvSpPr/>
          <p:nvPr/>
        </p:nvSpPr>
        <p:spPr>
          <a:xfrm>
            <a:off x="1285630" y="1927590"/>
            <a:ext cx="9870831" cy="6408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D5508B-9F7A-4254-805B-3FD1848F9296}"/>
              </a:ext>
            </a:extLst>
          </p:cNvPr>
          <p:cNvSpPr/>
          <p:nvPr/>
        </p:nvSpPr>
        <p:spPr>
          <a:xfrm>
            <a:off x="1285630" y="2703388"/>
            <a:ext cx="1070708" cy="30011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Sidebar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6661608-86EA-406D-B398-EA716E3120DD}"/>
              </a:ext>
            </a:extLst>
          </p:cNvPr>
          <p:cNvSpPr/>
          <p:nvPr/>
        </p:nvSpPr>
        <p:spPr>
          <a:xfrm>
            <a:off x="2461846" y="2703389"/>
            <a:ext cx="7518400" cy="30011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5EE37C-D9A0-4733-8190-FA0A4FCB27F9}"/>
              </a:ext>
            </a:extLst>
          </p:cNvPr>
          <p:cNvSpPr/>
          <p:nvPr/>
        </p:nvSpPr>
        <p:spPr>
          <a:xfrm>
            <a:off x="10085754" y="2703389"/>
            <a:ext cx="1070707" cy="30011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Sidebar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40DA77E-288E-43D4-AA78-331FAA4CF944}"/>
              </a:ext>
            </a:extLst>
          </p:cNvPr>
          <p:cNvSpPr/>
          <p:nvPr/>
        </p:nvSpPr>
        <p:spPr>
          <a:xfrm>
            <a:off x="1285630" y="5861538"/>
            <a:ext cx="9870831" cy="6408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33764088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4471A-21F0-471E-84BF-1D978A69E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y-AM" sz="3200" dirty="0">
                <a:solidFill>
                  <a:srgbClr val="FF0000"/>
                </a:solidFill>
              </a:rPr>
              <a:t>Նախնական պատկերացում </a:t>
            </a:r>
            <a:r>
              <a:rPr lang="en-US" sz="3200" dirty="0">
                <a:solidFill>
                  <a:srgbClr val="FF0000"/>
                </a:solidFill>
              </a:rPr>
              <a:t>CCS-</a:t>
            </a:r>
            <a:r>
              <a:rPr lang="hy-AM" sz="3200" dirty="0">
                <a:solidFill>
                  <a:srgbClr val="FF0000"/>
                </a:solidFill>
              </a:rPr>
              <a:t>ի մասին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0AC534-08C5-4410-82C7-4BF2F05EE6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CSS - </a:t>
            </a:r>
            <a:r>
              <a:rPr lang="en-US" b="1" dirty="0"/>
              <a:t>C</a:t>
            </a:r>
            <a:r>
              <a:rPr lang="en-US" dirty="0"/>
              <a:t>ascading </a:t>
            </a:r>
            <a:r>
              <a:rPr lang="en-US" b="1" dirty="0"/>
              <a:t>S</a:t>
            </a:r>
            <a:r>
              <a:rPr lang="en-US" dirty="0"/>
              <a:t>tyle </a:t>
            </a:r>
            <a:r>
              <a:rPr lang="en-US" b="1" dirty="0"/>
              <a:t>S</a:t>
            </a:r>
            <a:r>
              <a:rPr lang="en-US" dirty="0"/>
              <a:t>heets</a:t>
            </a:r>
          </a:p>
          <a:p>
            <a:r>
              <a:rPr lang="en-US" dirty="0"/>
              <a:t>Styles are going from </a:t>
            </a:r>
            <a:r>
              <a:rPr lang="en-US" dirty="0">
                <a:solidFill>
                  <a:srgbClr val="FF0000"/>
                </a:solidFill>
              </a:rPr>
              <a:t>top to bottom</a:t>
            </a:r>
          </a:p>
          <a:p>
            <a:r>
              <a:rPr lang="hy-AM" dirty="0"/>
              <a:t>Կա </a:t>
            </a:r>
            <a:r>
              <a:rPr lang="en-US" dirty="0"/>
              <a:t>CSS-</a:t>
            </a:r>
            <a:r>
              <a:rPr lang="hy-AM" dirty="0"/>
              <a:t>ի ներմուծման 3 տարբերակ</a:t>
            </a:r>
          </a:p>
          <a:p>
            <a:pPr lvl="1"/>
            <a:r>
              <a:rPr lang="en-US" dirty="0"/>
              <a:t>inline</a:t>
            </a:r>
          </a:p>
          <a:p>
            <a:pPr lvl="1"/>
            <a:r>
              <a:rPr lang="en-US" dirty="0"/>
              <a:t>&lt;style&gt;&lt;/style&gt;</a:t>
            </a:r>
            <a:r>
              <a:rPr lang="hy-AM" dirty="0"/>
              <a:t> </a:t>
            </a:r>
            <a:endParaRPr lang="en-US" dirty="0"/>
          </a:p>
          <a:p>
            <a:pPr lvl="1"/>
            <a:r>
              <a:rPr lang="en-US" dirty="0"/>
              <a:t>external – </a:t>
            </a:r>
            <a:r>
              <a:rPr lang="en-US" dirty="0">
                <a:solidFill>
                  <a:srgbClr val="FF0000"/>
                </a:solidFill>
              </a:rPr>
              <a:t>best way</a:t>
            </a:r>
          </a:p>
          <a:p>
            <a:pPr marL="228600" lvl="1">
              <a:spcBef>
                <a:spcPts val="1000"/>
              </a:spcBef>
            </a:pPr>
            <a:r>
              <a:rPr lang="en-US" sz="2800" dirty="0"/>
              <a:t>Selector – class/id</a:t>
            </a:r>
          </a:p>
          <a:p>
            <a:pPr lvl="1"/>
            <a:endParaRPr lang="en-US" dirty="0">
              <a:solidFill>
                <a:srgbClr val="FF0000"/>
              </a:solidFill>
            </a:endParaRPr>
          </a:p>
          <a:p>
            <a:pPr lvl="1"/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37937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9D67E-7153-43A6-8BD2-393790B46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Bootstrap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1CC76B-D2C4-470A-AD49-FE958BB385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960 Grid</a:t>
            </a:r>
          </a:p>
          <a:p>
            <a:r>
              <a:rPr lang="en-US" dirty="0"/>
              <a:t>Flexible style</a:t>
            </a:r>
          </a:p>
          <a:p>
            <a:r>
              <a:rPr lang="en-US" dirty="0"/>
              <a:t>Responsive design</a:t>
            </a:r>
          </a:p>
        </p:txBody>
      </p:sp>
    </p:spTree>
    <p:extLst>
      <p:ext uri="{BB962C8B-B14F-4D97-AF65-F5344CB8AC3E}">
        <p14:creationId xmlns:p14="http://schemas.microsoft.com/office/powerpoint/2010/main" val="1323717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E518C-CF11-4F9B-BE75-519EFF21E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Col-</a:t>
            </a:r>
            <a:r>
              <a:rPr lang="hy-AM" dirty="0"/>
              <a:t>երի </a:t>
            </a:r>
            <a:r>
              <a:rPr lang="en-US" dirty="0"/>
              <a:t>width-</a:t>
            </a:r>
            <a:r>
              <a:rPr lang="hy-AM" dirty="0"/>
              <a:t>եր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019DDF-59A2-42B8-A1B2-33AD351DF7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.col - &lt; 576px</a:t>
            </a:r>
          </a:p>
          <a:p>
            <a:r>
              <a:rPr lang="en-US" dirty="0"/>
              <a:t>.col-</a:t>
            </a:r>
            <a:r>
              <a:rPr lang="en-US" dirty="0" err="1"/>
              <a:t>sm</a:t>
            </a:r>
            <a:r>
              <a:rPr lang="en-US" dirty="0"/>
              <a:t> – &gt;=576px  &amp;&amp; &lt; 768px</a:t>
            </a:r>
          </a:p>
          <a:p>
            <a:r>
              <a:rPr lang="en-US" dirty="0"/>
              <a:t>.col-md - &gt;= 768px  &amp;&amp; &lt; 992px</a:t>
            </a:r>
          </a:p>
          <a:p>
            <a:r>
              <a:rPr lang="en-US" dirty="0"/>
              <a:t>.col-lg &gt;= 992px &amp;&amp; &lt; 1200px</a:t>
            </a:r>
          </a:p>
          <a:p>
            <a:r>
              <a:rPr lang="en-US" dirty="0"/>
              <a:t>.col-xl &gt;= 1200px</a:t>
            </a:r>
          </a:p>
          <a:p>
            <a:endParaRPr lang="en-US" dirty="0"/>
          </a:p>
          <a:p>
            <a:r>
              <a:rPr lang="en-US" dirty="0"/>
              <a:t>Px – </a:t>
            </a:r>
            <a:r>
              <a:rPr lang="en-US" dirty="0" err="1"/>
              <a:t>pt</a:t>
            </a:r>
            <a:r>
              <a:rPr lang="en-US" dirty="0"/>
              <a:t> – </a:t>
            </a:r>
            <a:r>
              <a:rPr lang="en-US" dirty="0" err="1"/>
              <a:t>em</a:t>
            </a:r>
            <a:r>
              <a:rPr lang="en-US" dirty="0"/>
              <a:t> – </a:t>
            </a:r>
            <a:r>
              <a:rPr lang="hy-AM" dirty="0"/>
              <a:t>չափման միավորներ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4623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21E35-09BE-4AD3-A9CF-9BB8D16D4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0EB5C2-A12A-4E1C-93D8-AA9DB74588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400" dirty="0"/>
              <a:t>Code execution sequence – </a:t>
            </a:r>
            <a:r>
              <a:rPr lang="hy-AM" sz="1400" dirty="0"/>
              <a:t>կոդի կատարման հաջորդականություն, </a:t>
            </a:r>
            <a:r>
              <a:rPr lang="en-US" sz="1400" dirty="0"/>
              <a:t>FIFO – First input first output – queue -</a:t>
            </a:r>
            <a:r>
              <a:rPr lang="hy-AM" sz="1400" dirty="0"/>
              <a:t>հերթ</a:t>
            </a:r>
            <a:endParaRPr lang="en-US" sz="1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6876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CE79B-0D8F-46CE-84BE-5446DFC78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785" y="248993"/>
            <a:ext cx="10515600" cy="1325563"/>
          </a:xfrm>
        </p:spPr>
        <p:txBody>
          <a:bodyPr>
            <a:normAutofit/>
          </a:bodyPr>
          <a:lstStyle/>
          <a:p>
            <a:r>
              <a:rPr lang="hy-AM" sz="2800" dirty="0">
                <a:solidFill>
                  <a:srgbClr val="FF0000"/>
                </a:solidFill>
              </a:rPr>
              <a:t>Փոփոխականներ և նրանց տիպերը </a:t>
            </a:r>
            <a:r>
              <a:rPr lang="en-US" sz="2800" dirty="0">
                <a:solidFill>
                  <a:srgbClr val="FF0000"/>
                </a:solidFill>
              </a:rPr>
              <a:t>JavaScript-um </a:t>
            </a:r>
            <a:r>
              <a:rPr lang="hy-AM" sz="2800" dirty="0">
                <a:solidFill>
                  <a:srgbClr val="FF0000"/>
                </a:solidFill>
              </a:rPr>
              <a:t>և </a:t>
            </a:r>
            <a:r>
              <a:rPr lang="en-US" sz="2800" dirty="0">
                <a:solidFill>
                  <a:srgbClr val="FF0000"/>
                </a:solidFill>
              </a:rPr>
              <a:t>PHP-</a:t>
            </a:r>
            <a:r>
              <a:rPr lang="hy-AM" sz="2800" dirty="0">
                <a:solidFill>
                  <a:srgbClr val="FF0000"/>
                </a:solidFill>
              </a:rPr>
              <a:t>ում</a:t>
            </a:r>
            <a:br>
              <a:rPr lang="en-US" sz="2800" dirty="0">
                <a:solidFill>
                  <a:srgbClr val="FF0000"/>
                </a:solidFill>
              </a:rPr>
            </a:br>
            <a:br>
              <a:rPr lang="en-US" sz="2800" dirty="0">
                <a:solidFill>
                  <a:srgbClr val="FF0000"/>
                </a:solidFill>
              </a:rPr>
            </a:br>
            <a:r>
              <a:rPr lang="en-US" sz="2800" dirty="0">
                <a:solidFill>
                  <a:srgbClr val="FF0000"/>
                </a:solidFill>
              </a:rPr>
              <a:t>loose type programming languages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0BF5F3-7390-4FC9-9F0A-5269D56630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 fontScale="62500" lnSpcReduction="2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string</a:t>
            </a:r>
            <a:r>
              <a:rPr lang="en-US" dirty="0"/>
              <a:t> - </a:t>
            </a:r>
            <a:r>
              <a:rPr lang="en-US" sz="2900" dirty="0">
                <a:solidFill>
                  <a:schemeClr val="accent1"/>
                </a:solidFill>
              </a:rPr>
              <a:t>var</a:t>
            </a:r>
            <a:r>
              <a:rPr lang="en-US" dirty="0"/>
              <a:t> greeting = "hello";</a:t>
            </a:r>
          </a:p>
          <a:p>
            <a:r>
              <a:rPr lang="en-US" dirty="0">
                <a:solidFill>
                  <a:srgbClr val="FF0000"/>
                </a:solidFill>
              </a:rPr>
              <a:t>number</a:t>
            </a:r>
            <a:r>
              <a:rPr lang="en-US" dirty="0"/>
              <a:t> - </a:t>
            </a:r>
            <a:r>
              <a:rPr lang="en-US" sz="2900" dirty="0">
                <a:solidFill>
                  <a:schemeClr val="accent1"/>
                </a:solidFill>
              </a:rPr>
              <a:t>var </a:t>
            </a:r>
            <a:r>
              <a:rPr lang="en-US" dirty="0" err="1"/>
              <a:t>favoriteNum</a:t>
            </a:r>
            <a:r>
              <a:rPr lang="en-US" dirty="0"/>
              <a:t> = 33;</a:t>
            </a:r>
          </a:p>
          <a:p>
            <a:r>
              <a:rPr lang="en-US" dirty="0" err="1">
                <a:solidFill>
                  <a:srgbClr val="FF0000"/>
                </a:solidFill>
              </a:rPr>
              <a:t>boolean</a:t>
            </a:r>
            <a:r>
              <a:rPr lang="en-US" dirty="0"/>
              <a:t> - </a:t>
            </a:r>
            <a:r>
              <a:rPr lang="en-US" sz="2900" dirty="0">
                <a:solidFill>
                  <a:schemeClr val="accent1"/>
                </a:solidFill>
              </a:rPr>
              <a:t>var</a:t>
            </a:r>
            <a:r>
              <a:rPr lang="en-US" dirty="0"/>
              <a:t> </a:t>
            </a:r>
            <a:r>
              <a:rPr lang="en-US" dirty="0" err="1"/>
              <a:t>isAwesome</a:t>
            </a:r>
            <a:r>
              <a:rPr lang="en-US" dirty="0"/>
              <a:t> = true;</a:t>
            </a:r>
          </a:p>
          <a:p>
            <a:r>
              <a:rPr lang="en-US" dirty="0">
                <a:solidFill>
                  <a:srgbClr val="FF0000"/>
                </a:solidFill>
              </a:rPr>
              <a:t>undefined</a:t>
            </a:r>
            <a:r>
              <a:rPr lang="en-US" dirty="0"/>
              <a:t> - </a:t>
            </a:r>
            <a:r>
              <a:rPr lang="en-US" sz="2900" dirty="0">
                <a:solidFill>
                  <a:schemeClr val="accent1"/>
                </a:solidFill>
              </a:rPr>
              <a:t>var</a:t>
            </a:r>
            <a:r>
              <a:rPr lang="en-US" dirty="0"/>
              <a:t> foo; or </a:t>
            </a:r>
            <a:r>
              <a:rPr lang="en-US" sz="2900" dirty="0">
                <a:solidFill>
                  <a:schemeClr val="accent1"/>
                </a:solidFill>
              </a:rPr>
              <a:t>var</a:t>
            </a:r>
            <a:r>
              <a:rPr lang="en-US" dirty="0"/>
              <a:t> </a:t>
            </a:r>
            <a:r>
              <a:rPr lang="en-US" dirty="0" err="1"/>
              <a:t>setToUndefined</a:t>
            </a:r>
            <a:r>
              <a:rPr lang="en-US" dirty="0"/>
              <a:t> = undefined;</a:t>
            </a:r>
          </a:p>
          <a:p>
            <a:r>
              <a:rPr lang="en-US" dirty="0">
                <a:solidFill>
                  <a:srgbClr val="FF0000"/>
                </a:solidFill>
              </a:rPr>
              <a:t>null</a:t>
            </a:r>
            <a:r>
              <a:rPr lang="en-US" dirty="0"/>
              <a:t> - </a:t>
            </a:r>
            <a:r>
              <a:rPr lang="en-US" sz="2900" dirty="0">
                <a:solidFill>
                  <a:schemeClr val="accent1"/>
                </a:solidFill>
              </a:rPr>
              <a:t>var</a:t>
            </a:r>
            <a:r>
              <a:rPr lang="en-US" dirty="0"/>
              <a:t> empty = null;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var</a:t>
            </a:r>
            <a:r>
              <a:rPr lang="en-US" dirty="0"/>
              <a:t> a = 3;</a:t>
            </a:r>
          </a:p>
          <a:p>
            <a:pPr marL="0" indent="0">
              <a:buNone/>
            </a:pPr>
            <a:r>
              <a:rPr lang="en-US" sz="2900" dirty="0">
                <a:solidFill>
                  <a:schemeClr val="accent1"/>
                </a:solidFill>
              </a:rPr>
              <a:t>var</a:t>
            </a:r>
            <a:r>
              <a:rPr lang="en-US" dirty="0"/>
              <a:t> b = 4;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900" dirty="0">
                <a:solidFill>
                  <a:schemeClr val="accent1"/>
                </a:solidFill>
              </a:rPr>
              <a:t>var </a:t>
            </a:r>
            <a:r>
              <a:rPr lang="en-US" dirty="0"/>
              <a:t>sum = a + b;</a:t>
            </a:r>
          </a:p>
          <a:p>
            <a:pPr marL="0" indent="0">
              <a:buNone/>
            </a:pPr>
            <a:r>
              <a:rPr lang="en-US" sz="2900" dirty="0">
                <a:solidFill>
                  <a:schemeClr val="accent1"/>
                </a:solidFill>
              </a:rPr>
              <a:t>var </a:t>
            </a:r>
            <a:r>
              <a:rPr lang="en-US" dirty="0"/>
              <a:t>sub = a - b;</a:t>
            </a:r>
          </a:p>
          <a:p>
            <a:pPr marL="0" indent="0">
              <a:buNone/>
            </a:pPr>
            <a:r>
              <a:rPr lang="en-US" sz="2900" dirty="0">
                <a:solidFill>
                  <a:schemeClr val="accent1"/>
                </a:solidFill>
              </a:rPr>
              <a:t>var</a:t>
            </a:r>
            <a:r>
              <a:rPr lang="en-US" dirty="0"/>
              <a:t> div = a / b;</a:t>
            </a:r>
          </a:p>
          <a:p>
            <a:pPr marL="0" indent="0">
              <a:buNone/>
            </a:pPr>
            <a:r>
              <a:rPr lang="en-US" sz="2900" dirty="0">
                <a:solidFill>
                  <a:schemeClr val="accent1"/>
                </a:solidFill>
              </a:rPr>
              <a:t>var</a:t>
            </a:r>
            <a:r>
              <a:rPr lang="en-US" dirty="0"/>
              <a:t> modulo = a % b;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AF4F37-2A8A-43F5-8847-ED1B13B8E5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690688"/>
            <a:ext cx="5181600" cy="4486275"/>
          </a:xfrm>
        </p:spPr>
        <p:txBody>
          <a:bodyPr>
            <a:normAutofit fontScale="62500" lnSpcReduction="2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string</a:t>
            </a:r>
            <a:r>
              <a:rPr lang="en-US" dirty="0"/>
              <a:t> - $greeting = "hello";</a:t>
            </a:r>
          </a:p>
          <a:p>
            <a:r>
              <a:rPr lang="en-US" dirty="0">
                <a:solidFill>
                  <a:srgbClr val="FF0000"/>
                </a:solidFill>
              </a:rPr>
              <a:t>integer</a:t>
            </a:r>
            <a:r>
              <a:rPr lang="en-US" dirty="0"/>
              <a:t> - </a:t>
            </a:r>
            <a:r>
              <a:rPr lang="en-US" sz="2900" dirty="0"/>
              <a:t>$</a:t>
            </a:r>
            <a:r>
              <a:rPr lang="en-US" dirty="0" err="1"/>
              <a:t>favoriteNum</a:t>
            </a:r>
            <a:r>
              <a:rPr lang="en-US" dirty="0"/>
              <a:t> = 33;</a:t>
            </a:r>
          </a:p>
          <a:p>
            <a:r>
              <a:rPr lang="en-US" dirty="0">
                <a:solidFill>
                  <a:srgbClr val="FF0000"/>
                </a:solidFill>
              </a:rPr>
              <a:t>float</a:t>
            </a:r>
            <a:r>
              <a:rPr lang="en-US" dirty="0"/>
              <a:t> - </a:t>
            </a:r>
            <a:r>
              <a:rPr lang="en-US" sz="2900" dirty="0"/>
              <a:t>$</a:t>
            </a:r>
            <a:r>
              <a:rPr lang="en-US" dirty="0" err="1"/>
              <a:t>floatNum</a:t>
            </a:r>
            <a:r>
              <a:rPr lang="en-US" dirty="0"/>
              <a:t> = 33.63;</a:t>
            </a:r>
          </a:p>
          <a:p>
            <a:r>
              <a:rPr lang="en-US" dirty="0" err="1">
                <a:solidFill>
                  <a:srgbClr val="FF0000"/>
                </a:solidFill>
              </a:rPr>
              <a:t>boolean</a:t>
            </a:r>
            <a:r>
              <a:rPr lang="en-US" dirty="0"/>
              <a:t> - $</a:t>
            </a:r>
            <a:r>
              <a:rPr lang="en-US" dirty="0" err="1"/>
              <a:t>isAwesome</a:t>
            </a:r>
            <a:r>
              <a:rPr lang="en-US" dirty="0"/>
              <a:t> = true;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$a = 3;</a:t>
            </a:r>
          </a:p>
          <a:p>
            <a:pPr marL="0" indent="0">
              <a:buNone/>
            </a:pPr>
            <a:r>
              <a:rPr lang="en-US" dirty="0"/>
              <a:t>$b = 4;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$sum = $a + $b;</a:t>
            </a:r>
          </a:p>
          <a:p>
            <a:pPr marL="0" indent="0">
              <a:buNone/>
            </a:pPr>
            <a:r>
              <a:rPr lang="en-US" dirty="0"/>
              <a:t>$sub = $a - $b;</a:t>
            </a:r>
          </a:p>
          <a:p>
            <a:pPr marL="0" indent="0">
              <a:buNone/>
            </a:pPr>
            <a:r>
              <a:rPr lang="en-US" dirty="0"/>
              <a:t>$div = $a / $b;</a:t>
            </a:r>
          </a:p>
          <a:p>
            <a:pPr marL="0" indent="0">
              <a:buNone/>
            </a:pPr>
            <a:r>
              <a:rPr lang="en-US" dirty="0"/>
              <a:t>$modulo = $a % $b;</a:t>
            </a:r>
          </a:p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894D556-4451-41E7-A399-6EDB1C1C4B0E}"/>
              </a:ext>
            </a:extLst>
          </p:cNvPr>
          <p:cNvSpPr/>
          <p:nvPr/>
        </p:nvSpPr>
        <p:spPr>
          <a:xfrm>
            <a:off x="9339385" y="3616570"/>
            <a:ext cx="765907" cy="502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Home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B3BE3B9-8634-46E0-AA08-F4443EEB1AF5}"/>
              </a:ext>
            </a:extLst>
          </p:cNvPr>
          <p:cNvCxnSpPr>
            <a:cxnSpLocks/>
            <a:endCxn id="5" idx="2"/>
          </p:cNvCxnSpPr>
          <p:nvPr/>
        </p:nvCxnSpPr>
        <p:spPr>
          <a:xfrm flipH="1" flipV="1">
            <a:off x="9722339" y="4118708"/>
            <a:ext cx="109416" cy="828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A3C21AB7-2BB5-4CD5-A2A8-D7D93F0D1644}"/>
              </a:ext>
            </a:extLst>
          </p:cNvPr>
          <p:cNvSpPr/>
          <p:nvPr/>
        </p:nvSpPr>
        <p:spPr>
          <a:xfrm>
            <a:off x="9722338" y="4947138"/>
            <a:ext cx="382953" cy="356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E836664-E765-45CB-959B-7A62321374F3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10105292" y="3673233"/>
            <a:ext cx="508000" cy="194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1726B9AE-9490-486B-9120-C14AC661C897}"/>
              </a:ext>
            </a:extLst>
          </p:cNvPr>
          <p:cNvSpPr/>
          <p:nvPr/>
        </p:nvSpPr>
        <p:spPr>
          <a:xfrm>
            <a:off x="10683631" y="3429000"/>
            <a:ext cx="1016000" cy="502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LIFO</a:t>
            </a:r>
          </a:p>
          <a:p>
            <a:pPr algn="ctr"/>
            <a:r>
              <a:rPr lang="en-US" dirty="0"/>
              <a:t>Stack</a:t>
            </a:r>
          </a:p>
        </p:txBody>
      </p:sp>
    </p:spTree>
    <p:extLst>
      <p:ext uri="{BB962C8B-B14F-4D97-AF65-F5344CB8AC3E}">
        <p14:creationId xmlns:p14="http://schemas.microsoft.com/office/powerpoint/2010/main" val="131793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2CDED-388C-448B-9554-0BD11C74A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y-AM" dirty="0">
                <a:solidFill>
                  <a:srgbClr val="FF0000"/>
                </a:solidFill>
              </a:rPr>
              <a:t>Դասի գլխավոր նպատակները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72A7298-A4E1-4B65-9089-FD6507D735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HTML</a:t>
            </a:r>
            <a:r>
              <a:rPr lang="hy-AM" sz="2000" dirty="0"/>
              <a:t> -</a:t>
            </a:r>
            <a:r>
              <a:rPr lang="en-US" sz="2000" dirty="0"/>
              <a:t> </a:t>
            </a:r>
            <a:r>
              <a:rPr lang="en-US" sz="2000" b="1" dirty="0"/>
              <a:t>H</a:t>
            </a:r>
            <a:r>
              <a:rPr lang="en-US" sz="2000" dirty="0"/>
              <a:t>yper </a:t>
            </a:r>
            <a:r>
              <a:rPr lang="en-US" sz="2000" b="1" dirty="0"/>
              <a:t>T</a:t>
            </a:r>
            <a:r>
              <a:rPr lang="en-US" sz="2000" dirty="0"/>
              <a:t>ext </a:t>
            </a:r>
            <a:r>
              <a:rPr lang="en-US" sz="2000" b="1" dirty="0"/>
              <a:t>M</a:t>
            </a:r>
            <a:r>
              <a:rPr lang="en-US" sz="2000" dirty="0"/>
              <a:t>arkup </a:t>
            </a:r>
            <a:r>
              <a:rPr lang="en-US" sz="2000" b="1" dirty="0"/>
              <a:t>L</a:t>
            </a:r>
            <a:r>
              <a:rPr lang="en-US" sz="2000" dirty="0"/>
              <a:t>anguage &lt;&gt; XML</a:t>
            </a:r>
            <a:endParaRPr lang="hy-AM" sz="2000" dirty="0"/>
          </a:p>
          <a:p>
            <a:r>
              <a:rPr lang="en-US" sz="2000" dirty="0"/>
              <a:t>Tag-</a:t>
            </a:r>
            <a:r>
              <a:rPr lang="hy-AM" sz="2000" dirty="0"/>
              <a:t>երի հետ ծանոթություն</a:t>
            </a:r>
            <a:endParaRPr lang="en-US" sz="2000" dirty="0"/>
          </a:p>
          <a:p>
            <a:r>
              <a:rPr lang="hy-AM" sz="2000" dirty="0"/>
              <a:t>Ինչ է </a:t>
            </a:r>
            <a:r>
              <a:rPr lang="en-US" sz="2000" dirty="0"/>
              <a:t>Layout-</a:t>
            </a:r>
            <a:r>
              <a:rPr lang="hy-AM" sz="2000" dirty="0"/>
              <a:t>ը</a:t>
            </a:r>
            <a:endParaRPr lang="en-US" sz="2000" dirty="0"/>
          </a:p>
          <a:p>
            <a:r>
              <a:rPr lang="hy-AM" sz="2000" dirty="0"/>
              <a:t>Նախնական պատկերացում </a:t>
            </a:r>
            <a:r>
              <a:rPr lang="en-US" sz="2000" dirty="0"/>
              <a:t>CCS-</a:t>
            </a:r>
            <a:r>
              <a:rPr lang="hy-AM" sz="2000" dirty="0"/>
              <a:t>ի մասին</a:t>
            </a:r>
          </a:p>
          <a:p>
            <a:r>
              <a:rPr lang="en-US" sz="2000" dirty="0"/>
              <a:t>Bootstrap</a:t>
            </a:r>
          </a:p>
          <a:p>
            <a:r>
              <a:rPr lang="hy-AM" sz="2000" dirty="0"/>
              <a:t>Փոփոխականներ և նրանց տիպերը </a:t>
            </a:r>
            <a:r>
              <a:rPr lang="en-US" sz="2000" dirty="0"/>
              <a:t>JavaScript-um </a:t>
            </a:r>
            <a:r>
              <a:rPr lang="hy-AM" sz="2000" dirty="0"/>
              <a:t>և </a:t>
            </a:r>
            <a:r>
              <a:rPr lang="en-US" sz="2000" dirty="0"/>
              <a:t>PHP-</a:t>
            </a:r>
            <a:r>
              <a:rPr lang="hy-AM" sz="2000" dirty="0"/>
              <a:t>ում</a:t>
            </a:r>
            <a:endParaRPr lang="en-US" sz="2000" dirty="0"/>
          </a:p>
          <a:p>
            <a:r>
              <a:rPr lang="en-US" sz="2000" dirty="0" err="1"/>
              <a:t>Javascript</a:t>
            </a:r>
            <a:r>
              <a:rPr lang="en-US" sz="2000" dirty="0"/>
              <a:t>/</a:t>
            </a:r>
            <a:r>
              <a:rPr lang="en-US" sz="2000" dirty="0" err="1"/>
              <a:t>JQuery</a:t>
            </a:r>
            <a:r>
              <a:rPr lang="en-US" sz="2000" dirty="0"/>
              <a:t>: </a:t>
            </a:r>
            <a:r>
              <a:rPr lang="hy-AM" sz="2000" dirty="0"/>
              <a:t>Առաջադրանք նկարների փոխելու մասին</a:t>
            </a:r>
            <a:endParaRPr lang="en-US" sz="2000" dirty="0"/>
          </a:p>
          <a:p>
            <a:r>
              <a:rPr lang="en-US" sz="2000" dirty="0"/>
              <a:t>PHP: </a:t>
            </a:r>
            <a:r>
              <a:rPr lang="hy-AM" sz="2000" dirty="0"/>
              <a:t>Առաջադրանք նահանջ տարի</a:t>
            </a:r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6345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2E8864C-2BF9-41D8-90A0-2C125260F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0967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Detailed info about JS variables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47CC459-E2EB-46DD-87B8-DE0A548553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6CE26B2-323D-40E5-ACD9-30BA86C158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464" y="1492898"/>
            <a:ext cx="11501535" cy="4842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0110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5DA38-D4B5-4967-8A5E-A903CEF3F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3193" y="576141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Detailed info about JS variables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9F004EE-125F-4A33-B7B1-464CD652BB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3193" y="2135248"/>
            <a:ext cx="8610600" cy="34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3740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12A6B-9633-4E08-8392-36F101D90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63490"/>
          </a:xfrm>
        </p:spPr>
        <p:txBody>
          <a:bodyPr>
            <a:noAutofit/>
          </a:bodyPr>
          <a:lstStyle/>
          <a:p>
            <a:r>
              <a:rPr lang="en-US" sz="3200" dirty="0" err="1">
                <a:solidFill>
                  <a:srgbClr val="FF0000"/>
                </a:solidFill>
              </a:rPr>
              <a:t>Javascript</a:t>
            </a:r>
            <a:r>
              <a:rPr lang="en-US" sz="3200" dirty="0">
                <a:solidFill>
                  <a:srgbClr val="FF0000"/>
                </a:solidFill>
              </a:rPr>
              <a:t>/</a:t>
            </a:r>
            <a:r>
              <a:rPr lang="en-US" sz="3200" dirty="0" err="1">
                <a:solidFill>
                  <a:srgbClr val="FF0000"/>
                </a:solidFill>
              </a:rPr>
              <a:t>JQuery</a:t>
            </a:r>
            <a:r>
              <a:rPr lang="en-US" sz="3200" dirty="0">
                <a:solidFill>
                  <a:srgbClr val="FF0000"/>
                </a:solidFill>
              </a:rPr>
              <a:t>: </a:t>
            </a:r>
            <a:r>
              <a:rPr lang="hy-AM" sz="3200" dirty="0">
                <a:solidFill>
                  <a:srgbClr val="FF0000"/>
                </a:solidFill>
              </a:rPr>
              <a:t>Առաջադրանք նկարների փոխելու մասին</a:t>
            </a:r>
            <a:endParaRPr lang="en-US" sz="3200" dirty="0">
              <a:solidFill>
                <a:srgbClr val="FF0000"/>
              </a:solidFill>
            </a:endParaRPr>
          </a:p>
        </p:txBody>
      </p:sp>
      <p:pic>
        <p:nvPicPr>
          <p:cNvPr id="5122" name="Picture 2" descr="Windows 7 Sample Pictures | Flickr">
            <a:extLst>
              <a:ext uri="{FF2B5EF4-FFF2-40B4-BE49-F238E27FC236}">
                <a16:creationId xmlns:a16="http://schemas.microsoft.com/office/drawing/2014/main" id="{59A2261B-81D5-4493-A50F-A2D5D6C97B4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680" y="2384072"/>
            <a:ext cx="2586523" cy="2062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Windows 7 sample pictures - YouTube">
            <a:extLst>
              <a:ext uri="{FF2B5EF4-FFF2-40B4-BE49-F238E27FC236}">
                <a16:creationId xmlns:a16="http://schemas.microsoft.com/office/drawing/2014/main" id="{4CB214E7-253E-4BAD-ACD5-B78DD668ED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0629" y="2413380"/>
            <a:ext cx="2586523" cy="2062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E8388126-B233-4BE3-B556-50E047EF3BAE}"/>
              </a:ext>
            </a:extLst>
          </p:cNvPr>
          <p:cNvSpPr txBox="1">
            <a:spLocks/>
          </p:cNvSpPr>
          <p:nvPr/>
        </p:nvSpPr>
        <p:spPr>
          <a:xfrm>
            <a:off x="1076569" y="1471626"/>
            <a:ext cx="10515600" cy="7401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solidFill>
                  <a:schemeClr val="accent1"/>
                </a:solidFill>
              </a:rPr>
              <a:t>Change the ordering of images</a:t>
            </a:r>
          </a:p>
        </p:txBody>
      </p:sp>
      <p:pic>
        <p:nvPicPr>
          <p:cNvPr id="8" name="Picture 4" descr="Windows 7 sample pictures - YouTube">
            <a:extLst>
              <a:ext uri="{FF2B5EF4-FFF2-40B4-BE49-F238E27FC236}">
                <a16:creationId xmlns:a16="http://schemas.microsoft.com/office/drawing/2014/main" id="{9558377E-7914-48DD-B114-139B83C23E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680" y="4618553"/>
            <a:ext cx="2586523" cy="2062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Windows 7 Sample Pictures | Flickr">
            <a:extLst>
              <a:ext uri="{FF2B5EF4-FFF2-40B4-BE49-F238E27FC236}">
                <a16:creationId xmlns:a16="http://schemas.microsoft.com/office/drawing/2014/main" id="{BD787B87-8C4D-4BD6-9F10-34B7BACCC6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0629" y="4597061"/>
            <a:ext cx="2586523" cy="2062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15681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983FC-37EE-402F-B378-CA6B39C86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PHP: </a:t>
            </a:r>
            <a:r>
              <a:rPr lang="hy-AM" dirty="0">
                <a:solidFill>
                  <a:srgbClr val="FF0000"/>
                </a:solidFill>
              </a:rPr>
              <a:t>Առաջադրանք նահանջ տարի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BBB77-E831-404C-9191-528C70C6B4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y-AM" sz="2000" dirty="0"/>
              <a:t>Տարեթիվը կոչվում է նահանջ, եթե այն ունի 366 օր։ Մաթեմատիկական տեսանկյունից եթե տարեթիվը բաժանվում է 4-ի կամ 100-ի կամ 400-ի, կոչվում է նահանջ տարի։ </a:t>
            </a:r>
          </a:p>
          <a:p>
            <a:r>
              <a:rPr lang="hy-AM" sz="2000" dirty="0"/>
              <a:t>Գտնել տրված միջակայքում ի հայտ եկած նահանջ տարիները, և եթե թիվը նահանջ է, ներկել նրա թվանշանները տարբեր գույնի տարբեր ֆոնտի տարբեր չափի։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33018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7E94E-6FFD-4764-909D-08DD70ACC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569" y="836246"/>
            <a:ext cx="3966855" cy="141534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kern="1200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HTML –ի </a:t>
            </a:r>
            <a:r>
              <a:rPr lang="en-US" sz="2800" kern="1200" dirty="0" err="1">
                <a:solidFill>
                  <a:srgbClr val="FF0000"/>
                </a:solidFill>
                <a:latin typeface="+mj-lt"/>
                <a:ea typeface="+mj-ea"/>
                <a:cs typeface="+mj-cs"/>
              </a:rPr>
              <a:t>հիմնական</a:t>
            </a:r>
            <a:r>
              <a:rPr lang="en-US" sz="2800" kern="1200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800" kern="1200" dirty="0" err="1">
                <a:solidFill>
                  <a:srgbClr val="FF0000"/>
                </a:solidFill>
                <a:latin typeface="+mj-lt"/>
                <a:ea typeface="+mj-ea"/>
                <a:cs typeface="+mj-cs"/>
              </a:rPr>
              <a:t>կառուցվածքը</a:t>
            </a:r>
            <a:endParaRPr lang="en-US" sz="2800" kern="1200" dirty="0">
              <a:solidFill>
                <a:srgbClr val="FF0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FBCFAD-9C67-4FA5-855E-DCA6115DE7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18249" y="2422769"/>
            <a:ext cx="3505494" cy="3785419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1200" dirty="0"/>
              <a:t>DOM – Document Object Model</a:t>
            </a:r>
          </a:p>
          <a:p>
            <a:pPr marL="0" indent="0">
              <a:buNone/>
            </a:pPr>
            <a:r>
              <a:rPr lang="en-US" sz="1200" dirty="0"/>
              <a:t>&lt;!DOCTYPE html&gt; </a:t>
            </a:r>
          </a:p>
          <a:p>
            <a:pPr marL="0" indent="0">
              <a:buNone/>
            </a:pPr>
            <a:r>
              <a:rPr lang="en-US" sz="1200" dirty="0"/>
              <a:t>&lt;html </a:t>
            </a:r>
            <a:r>
              <a:rPr lang="en-US" sz="1200" dirty="0" err="1"/>
              <a:t>lang</a:t>
            </a:r>
            <a:r>
              <a:rPr lang="en-US" sz="1200" dirty="0"/>
              <a:t>="</a:t>
            </a:r>
            <a:r>
              <a:rPr lang="en-US" sz="1200" dirty="0" err="1"/>
              <a:t>en</a:t>
            </a:r>
            <a:r>
              <a:rPr lang="en-US" sz="1200" dirty="0"/>
              <a:t>"&gt;</a:t>
            </a:r>
          </a:p>
          <a:p>
            <a:pPr marL="0" indent="0">
              <a:buNone/>
            </a:pPr>
            <a:r>
              <a:rPr lang="en-US" sz="1200" dirty="0"/>
              <a:t>  &lt;head&gt;</a:t>
            </a:r>
          </a:p>
          <a:p>
            <a:pPr marL="0" indent="0">
              <a:buNone/>
            </a:pPr>
            <a:r>
              <a:rPr lang="en-US" sz="1200" dirty="0"/>
              <a:t>       &lt;meta charset="UTF-8"&gt;</a:t>
            </a:r>
          </a:p>
          <a:p>
            <a:pPr marL="0" indent="0">
              <a:buNone/>
            </a:pPr>
            <a:r>
              <a:rPr lang="en-US" sz="1200" dirty="0"/>
              <a:t>       &lt;title&gt;My first page!&lt;/title&gt;</a:t>
            </a:r>
          </a:p>
          <a:p>
            <a:pPr marL="0" indent="0">
              <a:buNone/>
            </a:pPr>
            <a:r>
              <a:rPr lang="en-US" sz="1200" dirty="0"/>
              <a:t>    &lt;/head&gt;</a:t>
            </a:r>
          </a:p>
          <a:p>
            <a:pPr marL="0" indent="0">
              <a:buNone/>
            </a:pPr>
            <a:r>
              <a:rPr lang="en-US" sz="1200" dirty="0"/>
              <a:t>     &lt;body&gt;</a:t>
            </a:r>
          </a:p>
          <a:p>
            <a:pPr marL="0" indent="0">
              <a:buNone/>
            </a:pPr>
            <a:r>
              <a:rPr lang="en-US" sz="1200" dirty="0"/>
              <a:t>          &lt;h1&gt;Text header!&lt;/h1&gt;</a:t>
            </a:r>
          </a:p>
          <a:p>
            <a:pPr marL="0" indent="0">
              <a:buNone/>
            </a:pPr>
            <a:r>
              <a:rPr lang="en-US" sz="1200" dirty="0"/>
              <a:t>         &lt;div&gt;Text content.&lt;/div&gt;</a:t>
            </a:r>
          </a:p>
          <a:p>
            <a:pPr marL="0" indent="0">
              <a:buNone/>
            </a:pPr>
            <a:r>
              <a:rPr lang="en-US" sz="1200" dirty="0"/>
              <a:t>         &lt;div&gt;Text content.&lt;/div&gt;</a:t>
            </a:r>
          </a:p>
          <a:p>
            <a:pPr marL="0" indent="0">
              <a:buNone/>
            </a:pPr>
            <a:r>
              <a:rPr lang="en-US" sz="1200" dirty="0"/>
              <a:t>    &lt;/body&gt;</a:t>
            </a:r>
          </a:p>
          <a:p>
            <a:pPr marL="0" indent="0">
              <a:buNone/>
            </a:pPr>
            <a:r>
              <a:rPr lang="en-US" sz="1200" dirty="0"/>
              <a:t>&lt;/html&gt;</a:t>
            </a:r>
          </a:p>
        </p:txBody>
      </p:sp>
      <p:sp>
        <p:nvSpPr>
          <p:cNvPr id="25" name="Rectangle 12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F125400-4F82-4EFC-BFC9-612C8120698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405862" y="1369130"/>
            <a:ext cx="6019331" cy="4116494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898517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77C2B-90FB-4B00-BF17-FF0F2F164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9366"/>
          </a:xfrm>
        </p:spPr>
        <p:txBody>
          <a:bodyPr>
            <a:normAutofit fontScale="90000"/>
          </a:bodyPr>
          <a:lstStyle/>
          <a:p>
            <a:br>
              <a:rPr lang="hy-AM" sz="3600" dirty="0">
                <a:solidFill>
                  <a:srgbClr val="FF0000"/>
                </a:solidFill>
              </a:rPr>
            </a:br>
            <a:r>
              <a:rPr lang="en-US" sz="3600" dirty="0">
                <a:solidFill>
                  <a:srgbClr val="FF0000"/>
                </a:solidFill>
              </a:rPr>
              <a:t>Tag-</a:t>
            </a:r>
            <a:r>
              <a:rPr lang="hy-AM" sz="3600" dirty="0">
                <a:solidFill>
                  <a:srgbClr val="FF0000"/>
                </a:solidFill>
              </a:rPr>
              <a:t>երի հետ ծանոթություն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E1887D-FA17-4ABC-B2CF-64B4813990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4661" y="1617785"/>
            <a:ext cx="11228753" cy="5079999"/>
          </a:xfrm>
        </p:spPr>
        <p:txBody>
          <a:bodyPr>
            <a:normAutofit fontScale="25000" lnSpcReduction="20000"/>
          </a:bodyPr>
          <a:lstStyle/>
          <a:p>
            <a:pPr marL="228600" lvl="1">
              <a:spcBef>
                <a:spcPts val="1000"/>
              </a:spcBef>
            </a:pPr>
            <a:r>
              <a:rPr lang="en-US" sz="8000" dirty="0">
                <a:solidFill>
                  <a:schemeClr val="accent1"/>
                </a:solidFill>
              </a:rPr>
              <a:t>Headings, Paragraphs, Breaks and horizontal rows</a:t>
            </a:r>
            <a:endParaRPr lang="hy-AM" sz="8000" dirty="0">
              <a:solidFill>
                <a:schemeClr val="accent1"/>
              </a:solidFill>
            </a:endParaRPr>
          </a:p>
          <a:p>
            <a:pPr lvl="1">
              <a:buFont typeface="Wingdings" panose="05000000000000000000" pitchFamily="2" charset="2"/>
              <a:buChar char="q"/>
            </a:pPr>
            <a:r>
              <a:rPr lang="pt-BR" sz="5600" dirty="0"/>
              <a:t>&lt;h1&gt;&lt;/h1&gt;, &lt;h2&gt;&lt;/h2&gt;, ..., &lt;h6&gt;&lt;/h6&gt;</a:t>
            </a:r>
            <a:endParaRPr lang="hy-AM" sz="5600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hy-AM" sz="5600" dirty="0"/>
              <a:t> &lt;</a:t>
            </a:r>
            <a:r>
              <a:rPr lang="en-US" sz="5600" dirty="0"/>
              <a:t>p</a:t>
            </a:r>
            <a:r>
              <a:rPr lang="hy-AM" sz="5600" dirty="0"/>
              <a:t>&gt;&lt;/</a:t>
            </a:r>
            <a:r>
              <a:rPr lang="en-US" sz="5600" dirty="0"/>
              <a:t>p</a:t>
            </a:r>
            <a:r>
              <a:rPr lang="hy-AM" sz="5600" dirty="0"/>
              <a:t>&gt;</a:t>
            </a:r>
            <a:endParaRPr lang="en-US" sz="5600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5600" dirty="0"/>
              <a:t>&lt;</a:t>
            </a:r>
            <a:r>
              <a:rPr lang="en-US" sz="5600" dirty="0" err="1"/>
              <a:t>br</a:t>
            </a:r>
            <a:r>
              <a:rPr lang="en-US" sz="5600" dirty="0"/>
              <a:t> /&gt;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5600" dirty="0"/>
              <a:t>&lt;</a:t>
            </a:r>
            <a:r>
              <a:rPr lang="en-US" sz="5600" dirty="0" err="1"/>
              <a:t>hr</a:t>
            </a:r>
            <a:r>
              <a:rPr lang="en-US" sz="5600" dirty="0"/>
              <a:t> /&gt;</a:t>
            </a:r>
          </a:p>
          <a:p>
            <a:pPr marL="228600" lvl="1">
              <a:spcBef>
                <a:spcPts val="1000"/>
              </a:spcBef>
            </a:pPr>
            <a:r>
              <a:rPr lang="en-US" sz="8000" dirty="0">
                <a:solidFill>
                  <a:schemeClr val="accent1"/>
                </a:solidFill>
              </a:rPr>
              <a:t>Image in HTML</a:t>
            </a:r>
          </a:p>
          <a:p>
            <a:pPr marL="0" lvl="1" indent="0">
              <a:spcBef>
                <a:spcPts val="1000"/>
              </a:spcBef>
              <a:buNone/>
            </a:pPr>
            <a:r>
              <a:rPr lang="en-US" sz="2800" dirty="0"/>
              <a:t>      </a:t>
            </a:r>
            <a:r>
              <a:rPr lang="en-US" sz="5600" dirty="0"/>
              <a:t>&lt;</a:t>
            </a:r>
            <a:r>
              <a:rPr lang="en-US" sz="5600" dirty="0" err="1"/>
              <a:t>img</a:t>
            </a:r>
            <a:r>
              <a:rPr lang="en-US" sz="5600" dirty="0"/>
              <a:t> </a:t>
            </a:r>
            <a:r>
              <a:rPr lang="en-US" sz="5600" dirty="0" err="1"/>
              <a:t>src</a:t>
            </a:r>
            <a:r>
              <a:rPr lang="en-US" sz="5600" dirty="0"/>
              <a:t>=“” width=“300” height=“300” /&gt;</a:t>
            </a:r>
          </a:p>
          <a:p>
            <a:pPr marL="228600" lvl="1">
              <a:spcBef>
                <a:spcPts val="1000"/>
              </a:spcBef>
            </a:pPr>
            <a:r>
              <a:rPr lang="en-US" sz="8000" dirty="0">
                <a:solidFill>
                  <a:schemeClr val="accent1"/>
                </a:solidFill>
              </a:rPr>
              <a:t>Links in HTML</a:t>
            </a:r>
          </a:p>
          <a:p>
            <a:pPr marL="0" lvl="1" indent="0">
              <a:spcBef>
                <a:spcPts val="1000"/>
              </a:spcBef>
              <a:buNone/>
            </a:pPr>
            <a:r>
              <a:rPr lang="en-US" sz="3700" dirty="0"/>
              <a:t>       </a:t>
            </a:r>
            <a:r>
              <a:rPr lang="en-US" sz="5600" dirty="0"/>
              <a:t>&lt;a </a:t>
            </a:r>
            <a:r>
              <a:rPr lang="en-US" sz="5600" dirty="0" err="1"/>
              <a:t>href</a:t>
            </a:r>
            <a:r>
              <a:rPr lang="en-US" sz="5600" dirty="0"/>
              <a:t>=“”&gt;Text&lt;/a&gt;</a:t>
            </a:r>
          </a:p>
          <a:p>
            <a:r>
              <a:rPr lang="en-US" sz="8000" dirty="0">
                <a:solidFill>
                  <a:schemeClr val="accent1"/>
                </a:solidFill>
              </a:rPr>
              <a:t>Lists in HTML</a:t>
            </a:r>
          </a:p>
          <a:p>
            <a:pPr marL="457200" lvl="1" indent="0">
              <a:buNone/>
            </a:pPr>
            <a:r>
              <a:rPr lang="en-US" sz="5600" dirty="0"/>
              <a:t>&lt;</a:t>
            </a:r>
            <a:r>
              <a:rPr lang="en-US" sz="5600" dirty="0" err="1"/>
              <a:t>ol</a:t>
            </a:r>
            <a:r>
              <a:rPr lang="en-US" sz="5600" dirty="0"/>
              <a:t>&gt;</a:t>
            </a:r>
          </a:p>
          <a:p>
            <a:pPr marL="457200" lvl="1" indent="0">
              <a:buNone/>
            </a:pPr>
            <a:r>
              <a:rPr lang="en-US" sz="5600" dirty="0"/>
              <a:t>  &lt;li&gt;First&lt;/li&gt;</a:t>
            </a:r>
          </a:p>
          <a:p>
            <a:pPr marL="457200" lvl="1" indent="0">
              <a:buNone/>
            </a:pPr>
            <a:r>
              <a:rPr lang="en-US" sz="5600" dirty="0"/>
              <a:t>  &lt;li&gt;Second&lt;/li&gt;</a:t>
            </a:r>
          </a:p>
          <a:p>
            <a:pPr marL="457200" lvl="1" indent="0">
              <a:buNone/>
            </a:pPr>
            <a:r>
              <a:rPr lang="en-US" sz="5600" dirty="0"/>
              <a:t>  &lt;li&gt;Third&lt;/li&gt;</a:t>
            </a:r>
          </a:p>
          <a:p>
            <a:pPr marL="457200" lvl="1" indent="0">
              <a:buNone/>
            </a:pPr>
            <a:r>
              <a:rPr lang="en-US" sz="5600" dirty="0"/>
              <a:t>&lt;/</a:t>
            </a:r>
            <a:r>
              <a:rPr lang="en-US" sz="5600" dirty="0" err="1"/>
              <a:t>ol</a:t>
            </a:r>
            <a:r>
              <a:rPr lang="en-US" sz="5600" dirty="0"/>
              <a:t>&gt;</a:t>
            </a:r>
          </a:p>
          <a:p>
            <a:pPr lvl="1">
              <a:buFont typeface="Wingdings" panose="05000000000000000000" pitchFamily="2" charset="2"/>
              <a:buChar char="q"/>
            </a:pPr>
            <a:endParaRPr lang="en-US" sz="5600" dirty="0"/>
          </a:p>
          <a:p>
            <a:pPr marL="457200" lvl="1" indent="0">
              <a:buNone/>
            </a:pPr>
            <a:r>
              <a:rPr lang="en-US" sz="5600" dirty="0"/>
              <a:t>&lt;ul&gt;</a:t>
            </a:r>
          </a:p>
          <a:p>
            <a:pPr marL="457200" lvl="1" indent="0">
              <a:buNone/>
            </a:pPr>
            <a:r>
              <a:rPr lang="en-US" sz="5600" dirty="0"/>
              <a:t>  &lt;li&gt;Something Not Ordered&lt;/li&gt;</a:t>
            </a:r>
          </a:p>
          <a:p>
            <a:pPr marL="457200" lvl="1" indent="0">
              <a:buNone/>
            </a:pPr>
            <a:r>
              <a:rPr lang="en-US" sz="5600" dirty="0"/>
              <a:t>  &lt;li&gt;Something Not Ordered&lt;/li&gt;</a:t>
            </a:r>
          </a:p>
          <a:p>
            <a:pPr marL="457200" lvl="1" indent="0">
              <a:buNone/>
            </a:pPr>
            <a:r>
              <a:rPr lang="en-US" sz="5600" dirty="0"/>
              <a:t>  &lt;li&gt;Something Not Ordered&lt;/li&gt;</a:t>
            </a:r>
          </a:p>
          <a:p>
            <a:pPr marL="457200" lvl="1" indent="0">
              <a:buNone/>
            </a:pPr>
            <a:r>
              <a:rPr lang="en-US" sz="5600" dirty="0"/>
              <a:t>&lt;/ul&gt;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5405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4431F1-2336-4DD1-862D-E0530726D2C8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797168" y="1690688"/>
            <a:ext cx="4384431" cy="448627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it-IT" dirty="0"/>
              <a:t>&lt;ol type="A"&gt;</a:t>
            </a:r>
          </a:p>
          <a:p>
            <a:pPr marL="0" indent="0">
              <a:buNone/>
            </a:pPr>
            <a:r>
              <a:rPr lang="it-IT" dirty="0"/>
              <a:t>  &lt;li&gt;First&lt;/li&gt;</a:t>
            </a:r>
          </a:p>
          <a:p>
            <a:pPr marL="0" indent="0">
              <a:buNone/>
            </a:pPr>
            <a:r>
              <a:rPr lang="it-IT" dirty="0"/>
              <a:t>  &lt;li&gt;Second&lt;/li&gt;</a:t>
            </a:r>
          </a:p>
          <a:p>
            <a:pPr marL="0" indent="0">
              <a:buNone/>
            </a:pPr>
            <a:r>
              <a:rPr lang="it-IT" dirty="0"/>
              <a:t>  &lt;li&gt;Third&lt;/li&gt;</a:t>
            </a:r>
          </a:p>
          <a:p>
            <a:pPr marL="0" indent="0">
              <a:buNone/>
            </a:pPr>
            <a:r>
              <a:rPr lang="it-IT" dirty="0"/>
              <a:t>&lt;/ol&gt;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&lt;ol type="a"&gt;</a:t>
            </a:r>
          </a:p>
          <a:p>
            <a:pPr marL="0" indent="0">
              <a:buNone/>
            </a:pPr>
            <a:r>
              <a:rPr lang="it-IT" dirty="0"/>
              <a:t>  &lt;li&gt;First&lt;/li&gt;</a:t>
            </a:r>
          </a:p>
          <a:p>
            <a:pPr marL="0" indent="0">
              <a:buNone/>
            </a:pPr>
            <a:r>
              <a:rPr lang="it-IT" dirty="0"/>
              <a:t>  &lt;li&gt;Second&lt;/li&gt;</a:t>
            </a:r>
          </a:p>
          <a:p>
            <a:pPr marL="0" indent="0">
              <a:buNone/>
            </a:pPr>
            <a:r>
              <a:rPr lang="it-IT" dirty="0"/>
              <a:t>  &lt;li&gt;Third&lt;/li&gt;</a:t>
            </a:r>
          </a:p>
          <a:p>
            <a:pPr marL="0" indent="0">
              <a:buNone/>
            </a:pPr>
            <a:r>
              <a:rPr lang="it-IT" dirty="0"/>
              <a:t>&lt;/ol&gt;</a:t>
            </a:r>
          </a:p>
          <a:p>
            <a:pPr marL="0" indent="0">
              <a:buNone/>
            </a:pPr>
            <a:endParaRPr lang="it-IT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D0B882-EF0F-4A4A-B068-E8F384DE7A5D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5986586" y="1516917"/>
            <a:ext cx="4243754" cy="4605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it-IT" dirty="0"/>
              <a:t>&lt;ol type="I"&gt;</a:t>
            </a:r>
          </a:p>
          <a:p>
            <a:pPr marL="0" indent="0">
              <a:buNone/>
            </a:pPr>
            <a:r>
              <a:rPr lang="it-IT" dirty="0"/>
              <a:t>  &lt;li&gt;First&lt;/li&gt;</a:t>
            </a:r>
          </a:p>
          <a:p>
            <a:pPr marL="0" indent="0">
              <a:buNone/>
            </a:pPr>
            <a:r>
              <a:rPr lang="it-IT" dirty="0"/>
              <a:t>  &lt;li&gt;Second&lt;/li&gt;</a:t>
            </a:r>
          </a:p>
          <a:p>
            <a:pPr marL="0" indent="0">
              <a:buNone/>
            </a:pPr>
            <a:r>
              <a:rPr lang="it-IT" dirty="0"/>
              <a:t>  &lt;li&gt;Third&lt;/li&gt;</a:t>
            </a:r>
          </a:p>
          <a:p>
            <a:pPr marL="0" indent="0">
              <a:buNone/>
            </a:pPr>
            <a:r>
              <a:rPr lang="it-IT" dirty="0"/>
              <a:t>&lt;/ol&gt;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&lt;ol type="i"&gt;</a:t>
            </a:r>
          </a:p>
          <a:p>
            <a:pPr marL="0" indent="0">
              <a:buNone/>
            </a:pPr>
            <a:r>
              <a:rPr lang="it-IT" dirty="0"/>
              <a:t>  &lt;li&gt;First&lt;/li&gt;</a:t>
            </a:r>
          </a:p>
          <a:p>
            <a:pPr marL="0" indent="0">
              <a:buNone/>
            </a:pPr>
            <a:r>
              <a:rPr lang="it-IT" dirty="0"/>
              <a:t>  &lt;li&gt;Second&lt;/li&gt;</a:t>
            </a:r>
          </a:p>
          <a:p>
            <a:pPr marL="0" indent="0">
              <a:buNone/>
            </a:pPr>
            <a:r>
              <a:rPr lang="it-IT" dirty="0"/>
              <a:t>  &lt;li&gt;Third&lt;/li&gt;</a:t>
            </a:r>
          </a:p>
          <a:p>
            <a:pPr marL="0" indent="0">
              <a:buNone/>
            </a:pPr>
            <a:r>
              <a:rPr lang="it-IT" dirty="0"/>
              <a:t>&lt;/ol&gt;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48103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4B5507-D563-4671-B3DE-C8F9D96EB569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914400" y="1830265"/>
            <a:ext cx="5181600" cy="3505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Divs</a:t>
            </a:r>
            <a:r>
              <a:rPr lang="en-US" dirty="0"/>
              <a:t> + span</a:t>
            </a:r>
          </a:p>
          <a:p>
            <a:pPr marL="0" indent="0">
              <a:buNone/>
            </a:pPr>
            <a:r>
              <a:rPr lang="en-US" sz="1700" dirty="0">
                <a:highlight>
                  <a:srgbClr val="FFFF00"/>
                </a:highlight>
              </a:rPr>
              <a:t>&lt;div&gt;I'm in a div.&lt;/div&gt;</a:t>
            </a:r>
          </a:p>
          <a:p>
            <a:pPr marL="0" indent="0">
              <a:buNone/>
            </a:pPr>
            <a:r>
              <a:rPr lang="en-US" sz="1700" dirty="0">
                <a:highlight>
                  <a:srgbClr val="FFFF00"/>
                </a:highlight>
              </a:rPr>
              <a:t>&lt;div&gt;I'm in a div as well.&lt;/div&gt;</a:t>
            </a:r>
          </a:p>
          <a:p>
            <a:pPr marL="0" indent="0">
              <a:buNone/>
            </a:pPr>
            <a:r>
              <a:rPr lang="en-US" sz="1700" dirty="0">
                <a:highlight>
                  <a:srgbClr val="FFFF00"/>
                </a:highlight>
              </a:rPr>
              <a:t>&lt;div&gt;I'm in a third div.&lt;/div&gt;</a:t>
            </a:r>
          </a:p>
          <a:p>
            <a:pPr marL="0" indent="0">
              <a:buNone/>
            </a:pPr>
            <a:r>
              <a:rPr lang="en-US" sz="1700" dirty="0">
                <a:highlight>
                  <a:srgbClr val="008000"/>
                </a:highlight>
              </a:rPr>
              <a:t>&lt;span&gt;I'm in a span.&lt;/span&gt;</a:t>
            </a:r>
          </a:p>
          <a:p>
            <a:pPr marL="0" indent="0">
              <a:buNone/>
            </a:pPr>
            <a:r>
              <a:rPr lang="en-US" sz="1700" dirty="0">
                <a:highlight>
                  <a:srgbClr val="008000"/>
                </a:highlight>
              </a:rPr>
              <a:t>&lt;span&gt;I'm in a span as well.&lt;/span&gt;</a:t>
            </a:r>
          </a:p>
          <a:p>
            <a:pPr marL="0" indent="0">
              <a:buNone/>
            </a:pPr>
            <a:r>
              <a:rPr lang="en-US" sz="1700" dirty="0">
                <a:highlight>
                  <a:srgbClr val="008000"/>
                </a:highlight>
              </a:rPr>
              <a:t>&lt;span&gt;I'm in a span third span.&lt;/span&gt;</a:t>
            </a:r>
          </a:p>
          <a:p>
            <a:pPr marL="0" indent="0">
              <a:buNone/>
            </a:pPr>
            <a:r>
              <a:rPr lang="en-US" sz="1700" dirty="0">
                <a:highlight>
                  <a:srgbClr val="008000"/>
                </a:highlight>
              </a:rPr>
              <a:t>&lt;span&gt;I'm in a span forth span.&lt;/span&gt;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7C39BD-5DB7-4A51-9089-28537EEBAA05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6221047" y="1748509"/>
            <a:ext cx="4587630" cy="36597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Text modifications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/>
              <a:t>&lt;b&gt;&lt;/b&gt;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/>
              <a:t>&lt;strong&gt;&lt;/strong&gt;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/>
              <a:t>&lt;u&gt;&lt;/u&gt;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/>
              <a:t>&lt;</a:t>
            </a:r>
            <a:r>
              <a:rPr lang="en-US" sz="1600" dirty="0" err="1"/>
              <a:t>em</a:t>
            </a:r>
            <a:r>
              <a:rPr lang="en-US" sz="1600" dirty="0"/>
              <a:t>&gt;&lt;/</a:t>
            </a:r>
            <a:r>
              <a:rPr lang="en-US" sz="1600" dirty="0" err="1"/>
              <a:t>em</a:t>
            </a:r>
            <a:r>
              <a:rPr lang="en-US" sz="1600" dirty="0"/>
              <a:t>&gt;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/>
              <a:t>&lt;</a:t>
            </a:r>
            <a:r>
              <a:rPr lang="en-US" sz="1600" dirty="0" err="1"/>
              <a:t>i</a:t>
            </a:r>
            <a:r>
              <a:rPr lang="en-US" sz="1600" dirty="0"/>
              <a:t>&gt;&lt;/</a:t>
            </a:r>
            <a:r>
              <a:rPr lang="en-US" sz="1600" dirty="0" err="1"/>
              <a:t>i</a:t>
            </a:r>
            <a:r>
              <a:rPr lang="en-US" sz="1600" dirty="0"/>
              <a:t>&gt;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/>
              <a:t>&lt;small&gt;&lt;/small&gt;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/>
              <a:t>&lt;sup&gt;&lt;/sup&gt;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/>
              <a:t>&lt;sub&gt;&lt;/sub&gt;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/>
              <a:t>&lt;blockquote&gt;&lt;/blockquote&gt;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/>
              <a:t>&lt;cite&gt;&lt;/cite&gt;</a:t>
            </a:r>
          </a:p>
        </p:txBody>
      </p:sp>
    </p:spTree>
    <p:extLst>
      <p:ext uri="{BB962C8B-B14F-4D97-AF65-F5344CB8AC3E}">
        <p14:creationId xmlns:p14="http://schemas.microsoft.com/office/powerpoint/2010/main" val="17906891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69ECC-644B-4761-BDAC-5D740B1939C1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727569" y="109416"/>
            <a:ext cx="5853723" cy="6495073"/>
          </a:xfrm>
        </p:spPr>
        <p:txBody>
          <a:bodyPr>
            <a:normAutofit fontScale="92500" lnSpcReduction="10000"/>
          </a:bodyPr>
          <a:lstStyle/>
          <a:p>
            <a:pPr marL="1828800" lvl="4" indent="0">
              <a:buNone/>
            </a:pPr>
            <a:r>
              <a:rPr lang="en-US" dirty="0"/>
              <a:t>&lt;table&gt;</a:t>
            </a:r>
          </a:p>
          <a:p>
            <a:pPr marL="1828800" lvl="4" indent="0">
              <a:buNone/>
            </a:pPr>
            <a:r>
              <a:rPr lang="en-US" dirty="0"/>
              <a:t>    &lt;</a:t>
            </a:r>
            <a:r>
              <a:rPr lang="en-US" dirty="0" err="1"/>
              <a:t>thead</a:t>
            </a:r>
            <a:r>
              <a:rPr lang="en-US" dirty="0"/>
              <a:t>&gt;</a:t>
            </a:r>
          </a:p>
          <a:p>
            <a:pPr marL="1828800" lvl="4" indent="0">
              <a:buNone/>
            </a:pPr>
            <a:r>
              <a:rPr lang="en-US" dirty="0"/>
              <a:t>        &lt;tr&gt;</a:t>
            </a:r>
          </a:p>
          <a:p>
            <a:pPr marL="1828800" lvl="4" indent="0">
              <a:buNone/>
            </a:pPr>
            <a:r>
              <a:rPr lang="en-US" dirty="0"/>
              <a:t>            &lt;</a:t>
            </a:r>
            <a:r>
              <a:rPr lang="en-US" dirty="0" err="1"/>
              <a:t>th</a:t>
            </a:r>
            <a:r>
              <a:rPr lang="en-US" dirty="0"/>
              <a:t>&gt;heading&lt;/</a:t>
            </a:r>
            <a:r>
              <a:rPr lang="en-US" dirty="0" err="1"/>
              <a:t>th</a:t>
            </a:r>
            <a:r>
              <a:rPr lang="en-US" dirty="0"/>
              <a:t>&gt;</a:t>
            </a:r>
          </a:p>
          <a:p>
            <a:pPr marL="1828800" lvl="4" indent="0">
              <a:buNone/>
            </a:pPr>
            <a:r>
              <a:rPr lang="en-US" dirty="0"/>
              <a:t>            &lt;</a:t>
            </a:r>
            <a:r>
              <a:rPr lang="en-US" dirty="0" err="1"/>
              <a:t>th</a:t>
            </a:r>
            <a:r>
              <a:rPr lang="en-US" dirty="0"/>
              <a:t>&gt;heading&lt;/</a:t>
            </a:r>
            <a:r>
              <a:rPr lang="en-US" dirty="0" err="1"/>
              <a:t>th</a:t>
            </a:r>
            <a:r>
              <a:rPr lang="en-US" dirty="0"/>
              <a:t>&gt;</a:t>
            </a:r>
          </a:p>
          <a:p>
            <a:pPr marL="1828800" lvl="4" indent="0">
              <a:buNone/>
            </a:pPr>
            <a:r>
              <a:rPr lang="en-US" dirty="0"/>
              <a:t>            &lt;</a:t>
            </a:r>
            <a:r>
              <a:rPr lang="en-US" dirty="0" err="1"/>
              <a:t>th</a:t>
            </a:r>
            <a:r>
              <a:rPr lang="en-US" dirty="0"/>
              <a:t>&gt;heading&lt;/</a:t>
            </a:r>
            <a:r>
              <a:rPr lang="en-US" dirty="0" err="1"/>
              <a:t>th</a:t>
            </a:r>
            <a:r>
              <a:rPr lang="en-US" dirty="0"/>
              <a:t>&gt;</a:t>
            </a:r>
          </a:p>
          <a:p>
            <a:pPr marL="1828800" lvl="4" indent="0">
              <a:buNone/>
            </a:pPr>
            <a:r>
              <a:rPr lang="en-US" dirty="0"/>
              <a:t>        &lt;/tr&gt;</a:t>
            </a:r>
          </a:p>
          <a:p>
            <a:pPr marL="1828800" lvl="4" indent="0">
              <a:buNone/>
            </a:pPr>
            <a:r>
              <a:rPr lang="en-US" dirty="0"/>
              <a:t>    &lt;/</a:t>
            </a:r>
            <a:r>
              <a:rPr lang="en-US" dirty="0" err="1"/>
              <a:t>thead</a:t>
            </a:r>
            <a:r>
              <a:rPr lang="en-US" dirty="0"/>
              <a:t>&gt;</a:t>
            </a:r>
          </a:p>
          <a:p>
            <a:pPr marL="1828800" lvl="4" indent="0">
              <a:buNone/>
            </a:pPr>
            <a:r>
              <a:rPr lang="en-US" dirty="0"/>
              <a:t>    &lt;</a:t>
            </a:r>
            <a:r>
              <a:rPr lang="en-US" dirty="0" err="1"/>
              <a:t>tbody</a:t>
            </a:r>
            <a:r>
              <a:rPr lang="en-US" dirty="0"/>
              <a:t>&gt;</a:t>
            </a:r>
          </a:p>
          <a:p>
            <a:pPr marL="1828800" lvl="4" indent="0">
              <a:buNone/>
            </a:pPr>
            <a:r>
              <a:rPr lang="en-US" dirty="0"/>
              <a:t>        &lt;tr&gt;</a:t>
            </a:r>
          </a:p>
          <a:p>
            <a:pPr marL="1828800" lvl="4" indent="0">
              <a:buNone/>
            </a:pPr>
            <a:r>
              <a:rPr lang="en-US" dirty="0"/>
              <a:t>            &lt;td&gt;content&lt;/td&gt;</a:t>
            </a:r>
          </a:p>
          <a:p>
            <a:pPr marL="1828800" lvl="4" indent="0">
              <a:buNone/>
            </a:pPr>
            <a:r>
              <a:rPr lang="en-US" dirty="0"/>
              <a:t>            &lt;td&gt;content&lt;/td&gt;</a:t>
            </a:r>
          </a:p>
          <a:p>
            <a:pPr marL="1828800" lvl="4" indent="0">
              <a:buNone/>
            </a:pPr>
            <a:r>
              <a:rPr lang="en-US" dirty="0"/>
              <a:t>            &lt;td&gt;content&lt;/td&gt;</a:t>
            </a:r>
          </a:p>
          <a:p>
            <a:pPr marL="1828800" lvl="4" indent="0">
              <a:buNone/>
            </a:pPr>
            <a:r>
              <a:rPr lang="en-US" dirty="0"/>
              <a:t>        &lt;/tr&gt;</a:t>
            </a:r>
          </a:p>
          <a:p>
            <a:pPr marL="1828800" lvl="4" indent="0">
              <a:buNone/>
            </a:pPr>
            <a:r>
              <a:rPr lang="en-US" dirty="0"/>
              <a:t>&lt;/</a:t>
            </a:r>
            <a:r>
              <a:rPr lang="en-US" dirty="0" err="1"/>
              <a:t>tbody</a:t>
            </a:r>
            <a:r>
              <a:rPr lang="en-US" dirty="0"/>
              <a:t>&gt;</a:t>
            </a:r>
          </a:p>
          <a:p>
            <a:pPr marL="1828800" lvl="4" indent="0">
              <a:buNone/>
            </a:pPr>
            <a:r>
              <a:rPr lang="en-US" dirty="0"/>
              <a:t>    &lt;</a:t>
            </a:r>
            <a:r>
              <a:rPr lang="en-US" dirty="0" err="1"/>
              <a:t>tfoot</a:t>
            </a:r>
            <a:r>
              <a:rPr lang="en-US" dirty="0"/>
              <a:t>&gt;</a:t>
            </a:r>
          </a:p>
          <a:p>
            <a:pPr marL="1828800" lvl="4" indent="0">
              <a:buNone/>
            </a:pPr>
            <a:r>
              <a:rPr lang="en-US" dirty="0"/>
              <a:t>        &lt;tr&gt;</a:t>
            </a:r>
          </a:p>
          <a:p>
            <a:pPr marL="1828800" lvl="4" indent="0">
              <a:buNone/>
            </a:pPr>
            <a:r>
              <a:rPr lang="en-US" dirty="0"/>
              <a:t>            &lt;td&gt;content&lt;/td&gt;</a:t>
            </a:r>
          </a:p>
          <a:p>
            <a:pPr marL="1828800" lvl="4" indent="0">
              <a:buNone/>
            </a:pPr>
            <a:r>
              <a:rPr lang="en-US" dirty="0"/>
              <a:t>            &lt;td&gt;content&lt;/td&gt;</a:t>
            </a:r>
          </a:p>
          <a:p>
            <a:pPr marL="1828800" lvl="4" indent="0">
              <a:buNone/>
            </a:pPr>
            <a:r>
              <a:rPr lang="en-US" dirty="0"/>
              <a:t>            &lt;td&gt;content&lt;/td&gt;</a:t>
            </a:r>
          </a:p>
          <a:p>
            <a:pPr marL="1828800" lvl="4" indent="0">
              <a:buNone/>
            </a:pPr>
            <a:r>
              <a:rPr lang="en-US" dirty="0"/>
              <a:t>        &lt;/tr&gt;</a:t>
            </a:r>
          </a:p>
          <a:p>
            <a:pPr marL="1828800" lvl="4" indent="0">
              <a:buNone/>
            </a:pPr>
            <a:r>
              <a:rPr lang="en-US" dirty="0"/>
              <a:t>    &lt;/</a:t>
            </a:r>
            <a:r>
              <a:rPr lang="en-US" dirty="0" err="1"/>
              <a:t>tfoot</a:t>
            </a:r>
            <a:r>
              <a:rPr lang="en-US" dirty="0"/>
              <a:t>&gt;</a:t>
            </a:r>
          </a:p>
          <a:p>
            <a:pPr marL="1828800" lvl="4" indent="0">
              <a:buNone/>
            </a:pPr>
            <a:r>
              <a:rPr lang="en-US" dirty="0"/>
              <a:t>&lt;/table&gt;</a:t>
            </a:r>
          </a:p>
        </p:txBody>
      </p:sp>
    </p:spTree>
    <p:extLst>
      <p:ext uri="{BB962C8B-B14F-4D97-AF65-F5344CB8AC3E}">
        <p14:creationId xmlns:p14="http://schemas.microsoft.com/office/powerpoint/2010/main" val="4217447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92208-A259-4BE1-AA0D-6FC5474B0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2583"/>
          </a:xfrm>
        </p:spPr>
        <p:txBody>
          <a:bodyPr>
            <a:normAutofit/>
          </a:bodyPr>
          <a:lstStyle/>
          <a:p>
            <a:r>
              <a:rPr lang="hy-AM" sz="2800" dirty="0">
                <a:solidFill>
                  <a:srgbClr val="FF0000"/>
                </a:solidFill>
              </a:rPr>
              <a:t>Ֆորմաներ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E68D59-595A-4AC7-B894-C106DC0C95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2892"/>
            <a:ext cx="10515600" cy="5114071"/>
          </a:xfrm>
        </p:spPr>
        <p:txBody>
          <a:bodyPr>
            <a:normAutofit lnSpcReduction="10000"/>
          </a:bodyPr>
          <a:lstStyle/>
          <a:p>
            <a:r>
              <a:rPr lang="en-US" sz="1600" dirty="0"/>
              <a:t>form action=“</a:t>
            </a:r>
            <a:r>
              <a:rPr lang="en-US" sz="1600" dirty="0" err="1"/>
              <a:t>url</a:t>
            </a:r>
            <a:r>
              <a:rPr lang="en-US" sz="1600" dirty="0"/>
              <a:t>” method=“request method” =&gt; GET/POST</a:t>
            </a:r>
          </a:p>
          <a:p>
            <a:r>
              <a:rPr lang="en-US" sz="1600" dirty="0"/>
              <a:t>input</a:t>
            </a:r>
          </a:p>
          <a:p>
            <a:pPr marL="0" indent="0">
              <a:buNone/>
            </a:pPr>
            <a:r>
              <a:rPr lang="hy-AM" sz="1600" dirty="0"/>
              <a:t>         </a:t>
            </a:r>
            <a:r>
              <a:rPr lang="en-US" sz="1600" dirty="0">
                <a:solidFill>
                  <a:srgbClr val="FF0000"/>
                </a:solidFill>
              </a:rPr>
              <a:t>type = “text”</a:t>
            </a:r>
          </a:p>
          <a:p>
            <a:pPr marL="0" indent="0">
              <a:buNone/>
            </a:pPr>
            <a:r>
              <a:rPr lang="en-US" sz="1600" dirty="0"/>
              <a:t>	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           </a:t>
            </a:r>
            <a:r>
              <a:rPr lang="en-US" sz="1600" dirty="0">
                <a:solidFill>
                  <a:srgbClr val="FF0000"/>
                </a:solidFill>
              </a:rPr>
              <a:t>type = “password”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           </a:t>
            </a:r>
          </a:p>
          <a:p>
            <a:pPr marL="0" indent="0">
              <a:buNone/>
            </a:pPr>
            <a:r>
              <a:rPr lang="en-US" sz="1600" dirty="0"/>
              <a:t>           </a:t>
            </a:r>
            <a:r>
              <a:rPr lang="en-US" sz="1600" dirty="0">
                <a:solidFill>
                  <a:srgbClr val="FF0000"/>
                </a:solidFill>
              </a:rPr>
              <a:t>type = “hidden”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           </a:t>
            </a:r>
            <a:r>
              <a:rPr lang="en-US" sz="1600" dirty="0">
                <a:solidFill>
                  <a:srgbClr val="FF0000"/>
                </a:solidFill>
              </a:rPr>
              <a:t>type = “radio”</a:t>
            </a:r>
            <a:r>
              <a:rPr lang="en-US" sz="1600" dirty="0"/>
              <a:t>               </a:t>
            </a:r>
          </a:p>
          <a:p>
            <a:pPr marL="0" indent="0">
              <a:buNone/>
            </a:pPr>
            <a:r>
              <a:rPr lang="en-US" sz="1600" dirty="0"/>
              <a:t>           </a:t>
            </a:r>
          </a:p>
          <a:p>
            <a:pPr marL="0" indent="0">
              <a:buNone/>
            </a:pPr>
            <a:r>
              <a:rPr lang="en-US" sz="1600" dirty="0"/>
              <a:t>          </a:t>
            </a:r>
            <a:r>
              <a:rPr lang="en-US" sz="1600" dirty="0">
                <a:solidFill>
                  <a:srgbClr val="FF0000"/>
                </a:solidFill>
              </a:rPr>
              <a:t>type=“checkbox”</a:t>
            </a:r>
            <a:r>
              <a:rPr lang="en-US" sz="1600" dirty="0"/>
              <a:t>  </a:t>
            </a:r>
          </a:p>
          <a:p>
            <a:pPr marL="0" indent="0">
              <a:buNone/>
            </a:pPr>
            <a:r>
              <a:rPr lang="en-US" sz="1600" dirty="0"/>
              <a:t>           </a:t>
            </a:r>
          </a:p>
          <a:p>
            <a:pPr marL="0" indent="0">
              <a:buNone/>
            </a:pPr>
            <a:r>
              <a:rPr lang="en-US" sz="1600" dirty="0"/>
              <a:t>         </a:t>
            </a:r>
            <a:r>
              <a:rPr lang="en-US" sz="1600" dirty="0">
                <a:solidFill>
                  <a:srgbClr val="FF0000"/>
                </a:solidFill>
              </a:rPr>
              <a:t>type=“submit”</a:t>
            </a:r>
            <a:r>
              <a:rPr lang="en-US" sz="1600" dirty="0"/>
              <a:t>    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D88B1E-B68D-47A6-B126-ADDED0C9E0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2506" y="1642811"/>
            <a:ext cx="6076950" cy="7239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5C01A3E-A8D7-4FA3-8746-5D4106ADF8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8367" y="2521895"/>
            <a:ext cx="3657600" cy="8001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7DDEF27-1A3A-4F54-8296-EFEB1C2575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8367" y="3600662"/>
            <a:ext cx="4076700" cy="4191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D769163-CEB3-422B-A0E9-0014A939AD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67062" y="4233033"/>
            <a:ext cx="5857875" cy="4191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B58A376-2BCF-401D-B7B3-EAE7E0B9C76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85476" y="4783849"/>
            <a:ext cx="7514179" cy="4667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5065086-5BB1-4BD9-92D4-FDD7C8BE065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60089" y="5310076"/>
            <a:ext cx="5743575" cy="90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7605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7CA63-1B00-4AEE-AD05-1B4CF576E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1202"/>
          </a:xfrm>
        </p:spPr>
        <p:txBody>
          <a:bodyPr/>
          <a:lstStyle/>
          <a:p>
            <a:r>
              <a:rPr lang="hy-AM" dirty="0">
                <a:solidFill>
                  <a:srgbClr val="FF0000"/>
                </a:solidFill>
              </a:rPr>
              <a:t>Ֆորմաներ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9AE971-C229-4030-B646-601980A8E3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6328"/>
            <a:ext cx="10515600" cy="5523721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 err="1">
                <a:solidFill>
                  <a:srgbClr val="FF0000"/>
                </a:solidFill>
              </a:rPr>
              <a:t>textarea</a:t>
            </a:r>
            <a:endParaRPr lang="en-US" sz="16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600" dirty="0">
                <a:solidFill>
                  <a:srgbClr val="FF0000"/>
                </a:solidFill>
              </a:rPr>
              <a:t>select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D537B3-8C0C-414D-B1F0-D83A577C50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8161" y="1208026"/>
            <a:ext cx="6619875" cy="7715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C121854-A4AF-4B55-B221-1EAD69351A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9165" y="2068463"/>
            <a:ext cx="3829050" cy="442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8493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610</TotalTime>
  <Words>1047</Words>
  <Application>Microsoft Office PowerPoint</Application>
  <PresentationFormat>Widescreen</PresentationFormat>
  <Paragraphs>206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Wingdings</vt:lpstr>
      <vt:lpstr>Office Theme</vt:lpstr>
      <vt:lpstr>Web ծրագրավորման դասընթաց</vt:lpstr>
      <vt:lpstr>Դասի գլխավոր նպատակները</vt:lpstr>
      <vt:lpstr>HTML –ի հիմնական կառուցվածքը</vt:lpstr>
      <vt:lpstr> Tag-երի հետ ծանոթություն </vt:lpstr>
      <vt:lpstr>PowerPoint Presentation</vt:lpstr>
      <vt:lpstr>PowerPoint Presentation</vt:lpstr>
      <vt:lpstr>PowerPoint Presentation</vt:lpstr>
      <vt:lpstr>Ֆորմաներ</vt:lpstr>
      <vt:lpstr>Ֆորմաներ</vt:lpstr>
      <vt:lpstr>PowerPoint Presentation</vt:lpstr>
      <vt:lpstr>HTML 5 Tags</vt:lpstr>
      <vt:lpstr>PowerPoint Presentation</vt:lpstr>
      <vt:lpstr>PowerPoint Presentation</vt:lpstr>
      <vt:lpstr>Ինչ է Layout-ը</vt:lpstr>
      <vt:lpstr>Նախնական պատկերացում CCS-ի մասին</vt:lpstr>
      <vt:lpstr>Bootstrap</vt:lpstr>
      <vt:lpstr>Col-երի width-եր</vt:lpstr>
      <vt:lpstr>PowerPoint Presentation</vt:lpstr>
      <vt:lpstr>Փոփոխականներ և նրանց տիպերը JavaScript-um և PHP-ում  loose type programming languages</vt:lpstr>
      <vt:lpstr>Detailed info about JS variables</vt:lpstr>
      <vt:lpstr>Detailed info about JS variables</vt:lpstr>
      <vt:lpstr>Javascript/JQuery: Առաջադրանք նկարների փոխելու մասին</vt:lpstr>
      <vt:lpstr>PHP: Առաջադրանք նահանջ տարի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ծրագրավորման դասընթաց</dc:title>
  <dc:creator>Gevorg Darbinyan</dc:creator>
  <cp:lastModifiedBy>Gevorg Darbinyan</cp:lastModifiedBy>
  <cp:revision>69</cp:revision>
  <dcterms:created xsi:type="dcterms:W3CDTF">2020-05-11T17:19:35Z</dcterms:created>
  <dcterms:modified xsi:type="dcterms:W3CDTF">2020-05-18T20:22:33Z</dcterms:modified>
</cp:coreProperties>
</file>