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80" r:id="rId7"/>
    <p:sldId id="306" r:id="rId8"/>
    <p:sldId id="282" r:id="rId9"/>
    <p:sldId id="281" r:id="rId10"/>
    <p:sldId id="283" r:id="rId11"/>
    <p:sldId id="284" r:id="rId12"/>
    <p:sldId id="285" r:id="rId13"/>
    <p:sldId id="286" r:id="rId14"/>
    <p:sldId id="288" r:id="rId15"/>
    <p:sldId id="289" r:id="rId16"/>
    <p:sldId id="291" r:id="rId17"/>
    <p:sldId id="292" r:id="rId18"/>
    <p:sldId id="293" r:id="rId19"/>
    <p:sldId id="294" r:id="rId20"/>
    <p:sldId id="290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87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2B5D-537C-402F-BF21-1E24F101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342EB-15FB-467B-B642-35D2D7F6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4295-13B7-4DA7-9763-31ACBF7A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53A7-954A-480F-9498-1C223FE2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6611-606C-47AF-8D05-C1CD10A3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172-FDD0-45EA-B65E-A0D43C74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975B-447F-4D51-ACDC-F646695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2B7F-BF15-4449-9246-8CA50256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1AA6-1C3D-41C9-A498-357F2FF1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C6B9-1D46-48F8-9B7D-65D5C76F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054F0-7A8B-4B78-80D2-A492253A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ED499-5B54-452C-B3F7-310E04C2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2476-3FC7-45E3-8903-C19BBCBD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5488-6ADE-4C99-9FCE-3C2F8F55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04F8-5CA2-4B17-B2EA-224637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C4C6-75F8-4DAD-A79A-EB7EF4EE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F0CA-7269-4EBC-A1BB-B9F8E336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CDCB-91F9-4F83-B722-6E7E2367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A17-F53E-4877-991F-725C4C1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7783-7858-4748-912D-F5005DCE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446-5D1D-463B-BA16-704CEC21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EE5B-0B23-4E1C-9250-832F1C63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0ACE-8F33-42F6-923A-878AD134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C3C6-BBEC-4642-823C-F526C498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C893-975A-4CF3-8311-853E421E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F29C-43A2-427B-A985-C280446A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ACDD-1E30-49B9-8390-C291A70BF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948E1-E6E4-4DB6-9237-E9DFF0E31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3B6A-8C06-4B19-B0D5-EDEDBE04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A10C-7F92-4E52-ABC2-FB36FA24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C82A-47B6-4C28-878E-F1F6D9D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ED34-31B2-43DE-8124-D68B3E6F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C6D5-98B8-4BD9-9CEB-20D47DBC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99B8-707C-4A19-B6AD-738AE370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0946-6C99-46A3-88AE-FB9B8942A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0B2A7-D959-420B-B887-E379B7281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02C7D-0BCE-4BB7-A517-5272F133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246F-6B55-4BA1-9B17-51FFA15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95160-9E9D-4CCC-A3FA-F4DF04DF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6DDF-AC41-4BCB-BACA-C11A42DF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80214-D4F0-471D-92DE-EA447CA2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95066-29B1-41CA-97E3-84D94826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22CB9-5152-4F86-88DB-71D94A8F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FB03A-8E1C-478A-8315-AB628F54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359-9D8E-4024-BF33-6F6534AD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5209-0554-4C75-A30D-8B244B47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54AF-76DB-4986-9E8F-49FE4B34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EBA0-434E-49BB-9C73-0EED820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0D9CD-56C0-4C41-B522-1474E57F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8C5E-C918-4C43-957C-47CE8ED0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F40AD-43B7-4A83-9D17-7E4A24C8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997E-D4A5-4C43-8A29-4ADF162B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C355-9AB0-4E51-A785-9737640A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2D25F-599B-4B09-ACC7-B9A03C73B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4A0E-4E88-47B0-A252-95B25F95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79A9-FAA8-469B-BC87-E91A4562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87C3-ED28-4B4A-AABA-6EACC17B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BEEAB-E23C-4C96-BDD4-D2EC45FF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78FE8-7954-4CFF-9358-B0FDC842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7708-5A07-4D80-8A5C-A0F5D7EA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727-E03B-4838-B745-86A914D5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D91-EB8A-463F-8F8B-D25AE6D5CF7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23C6-5D4D-4C27-A43D-B305CD140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D112-8C6F-4035-8F13-3BD75BB81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hy-AM" dirty="0">
                <a:solidFill>
                  <a:srgbClr val="FF0000"/>
                </a:solidFill>
              </a:rPr>
              <a:t>ծրագրավորման դասընթաց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A0B8-EFCD-4725-912E-B5520DC7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y-AM" dirty="0">
                <a:solidFill>
                  <a:schemeClr val="accent4"/>
                </a:solidFill>
              </a:rPr>
              <a:t>Դաս </a:t>
            </a:r>
            <a:r>
              <a:rPr lang="en-US" dirty="0">
                <a:solidFill>
                  <a:schemeClr val="accent4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4532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/>
              <a:t>Փոփոխականը արժեք ստանում է աջ կողմից վերագրումով և պահում է ձախ կողմում ՝ </a:t>
            </a:r>
            <a:r>
              <a:rPr lang="hy-AM" sz="1600" dirty="0">
                <a:solidFill>
                  <a:schemeClr val="accent5"/>
                </a:solidFill>
              </a:rPr>
              <a:t>$</a:t>
            </a:r>
            <a:r>
              <a:rPr lang="en-US" sz="1600" dirty="0">
                <a:solidFill>
                  <a:schemeClr val="accent5"/>
                </a:solidFill>
              </a:rPr>
              <a:t>b = 45</a:t>
            </a:r>
            <a:r>
              <a:rPr lang="en-US" sz="1600" dirty="0"/>
              <a:t>, </a:t>
            </a:r>
            <a:r>
              <a:rPr lang="hy-AM" sz="1600" dirty="0"/>
              <a:t>աջ մասի </a:t>
            </a:r>
            <a:r>
              <a:rPr lang="hy-AM" sz="1600" dirty="0">
                <a:solidFill>
                  <a:srgbClr val="FF0000"/>
                </a:solidFill>
              </a:rPr>
              <a:t>45</a:t>
            </a:r>
            <a:r>
              <a:rPr lang="hy-AM" sz="1600" dirty="0"/>
              <a:t>-ը գնում է ձախ և պահվում է </a:t>
            </a:r>
            <a:r>
              <a:rPr lang="hy-AM" sz="1600" dirty="0">
                <a:solidFill>
                  <a:srgbClr val="FF0000"/>
                </a:solidFill>
              </a:rPr>
              <a:t>$</a:t>
            </a:r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-</a:t>
            </a:r>
            <a:r>
              <a:rPr lang="hy-AM" sz="1600" dirty="0"/>
              <a:t>ի մեջ:</a:t>
            </a:r>
          </a:p>
          <a:p>
            <a:pPr marL="0" indent="0">
              <a:buNone/>
            </a:pPr>
            <a:r>
              <a:rPr lang="hy-AM" sz="1600" dirty="0"/>
              <a:t>Այս տրաբանությամբ փոխենք տվյալ փոփոխականի արժեքը ինչ-որ արժեքով, օգտագործելով </a:t>
            </a:r>
            <a:r>
              <a:rPr lang="hy-AM" sz="1600" dirty="0">
                <a:solidFill>
                  <a:srgbClr val="FF0000"/>
                </a:solidFill>
              </a:rPr>
              <a:t>գումարման</a:t>
            </a:r>
            <a:r>
              <a:rPr lang="hy-AM" sz="1600" dirty="0"/>
              <a:t>, </a:t>
            </a:r>
            <a:r>
              <a:rPr lang="hy-AM" sz="1600" dirty="0">
                <a:solidFill>
                  <a:srgbClr val="FF0000"/>
                </a:solidFill>
              </a:rPr>
              <a:t>հանման</a:t>
            </a:r>
            <a:r>
              <a:rPr lang="hy-AM" sz="1600" dirty="0"/>
              <a:t>, </a:t>
            </a:r>
            <a:r>
              <a:rPr lang="hy-AM" sz="1600" dirty="0">
                <a:solidFill>
                  <a:srgbClr val="FF0000"/>
                </a:solidFill>
              </a:rPr>
              <a:t>բազմապատկման</a:t>
            </a:r>
            <a:r>
              <a:rPr lang="hy-AM" sz="1600" dirty="0"/>
              <a:t>, </a:t>
            </a:r>
            <a:r>
              <a:rPr lang="hy-AM" sz="1600" dirty="0">
                <a:solidFill>
                  <a:srgbClr val="FF0000"/>
                </a:solidFill>
              </a:rPr>
              <a:t>բաժանման</a:t>
            </a:r>
            <a:r>
              <a:rPr lang="hy-AM" sz="1600" dirty="0"/>
              <a:t>, </a:t>
            </a:r>
            <a:r>
              <a:rPr lang="hy-AM" sz="1600" dirty="0">
                <a:solidFill>
                  <a:srgbClr val="FF0000"/>
                </a:solidFill>
              </a:rPr>
              <a:t>մնացորդի</a:t>
            </a:r>
            <a:r>
              <a:rPr lang="hy-AM" sz="1600" dirty="0"/>
              <a:t>, </a:t>
            </a:r>
            <a:r>
              <a:rPr lang="hy-AM" sz="1600" dirty="0">
                <a:solidFill>
                  <a:srgbClr val="FF0000"/>
                </a:solidFill>
              </a:rPr>
              <a:t>կցման</a:t>
            </a:r>
            <a:r>
              <a:rPr lang="hy-AM" sz="1600" dirty="0"/>
              <a:t>(</a:t>
            </a:r>
            <a:r>
              <a:rPr lang="en-US" sz="1600" dirty="0"/>
              <a:t>concatenation) </a:t>
            </a:r>
            <a:r>
              <a:rPr lang="hy-AM" sz="1600" dirty="0"/>
              <a:t>օպերատորները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hy-AM" sz="1600" dirty="0">
                <a:solidFill>
                  <a:schemeClr val="accent4"/>
                </a:solidFill>
              </a:rPr>
              <a:t>Օրինակ 1</a:t>
            </a:r>
            <a:r>
              <a:rPr lang="en-US" sz="1600" dirty="0">
                <a:solidFill>
                  <a:schemeClr val="accent4"/>
                </a:solidFill>
              </a:rPr>
              <a:t>0</a:t>
            </a:r>
            <a:endParaRPr lang="hy-AM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$a = $a + 2;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գումարած 2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+= 2;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9</a:t>
            </a: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11</a:t>
            </a: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7;</a:t>
            </a:r>
          </a:p>
          <a:p>
            <a:pPr marL="0" indent="0">
              <a:buNone/>
            </a:pPr>
            <a:r>
              <a:rPr lang="en-US" sz="1600" dirty="0"/>
              <a:t>$a = $a - 2;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հանած 2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-= 2;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/>
              <a:t>echo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5</a:t>
            </a: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4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>
                <a:solidFill>
                  <a:schemeClr val="accent4"/>
                </a:solidFill>
              </a:rPr>
              <a:t>Օրինակ 1</a:t>
            </a:r>
            <a:r>
              <a:rPr lang="en-US" sz="1600" dirty="0">
                <a:solidFill>
                  <a:schemeClr val="accent4"/>
                </a:solidFill>
              </a:rPr>
              <a:t>2</a:t>
            </a:r>
            <a:endParaRPr lang="hy-AM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600" dirty="0"/>
              <a:t>$a = 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$a = $a *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բազմապատկած 2-ով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*=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14</a:t>
            </a:r>
            <a:endParaRPr lang="en-US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13</a:t>
            </a:r>
            <a:endParaRPr lang="hy-AM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$a = $a / 2;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բաժանած 2-ի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/=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3.5</a:t>
            </a:r>
          </a:p>
          <a:p>
            <a:pPr marL="0" indent="0">
              <a:buNone/>
            </a:pPr>
            <a:endParaRPr lang="hy-AM" sz="16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2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292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0277"/>
            <a:ext cx="10515600" cy="59084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y-AM" sz="1600" dirty="0">
                <a:solidFill>
                  <a:schemeClr val="accent4"/>
                </a:solidFill>
              </a:rPr>
              <a:t>Օրինակ </a:t>
            </a:r>
            <a:r>
              <a:rPr lang="en-US" sz="1600" dirty="0">
                <a:solidFill>
                  <a:schemeClr val="accent4"/>
                </a:solidFill>
              </a:rPr>
              <a:t>14</a:t>
            </a: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$a = $a %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բաժանած 2-ի վերցրած մնացորդը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%=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1</a:t>
            </a: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15</a:t>
            </a: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7;</a:t>
            </a:r>
          </a:p>
          <a:p>
            <a:pPr marL="0" indent="0">
              <a:buNone/>
            </a:pPr>
            <a:r>
              <a:rPr lang="en-US" sz="1600" dirty="0"/>
              <a:t>$a = $a.2; 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հին ձև(դանդաղ է աշխատում), </a:t>
            </a:r>
            <a:r>
              <a:rPr lang="en-US" sz="1200" dirty="0">
                <a:solidFill>
                  <a:schemeClr val="accent5"/>
                </a:solidFill>
              </a:rPr>
              <a:t>a </a:t>
            </a:r>
            <a:r>
              <a:rPr lang="hy-AM" sz="1200" dirty="0">
                <a:solidFill>
                  <a:schemeClr val="accent5"/>
                </a:solidFill>
              </a:rPr>
              <a:t>փոփոխականի փոխարեն պահում ենք իր այժմյան արժեքը կցած(կպցրած) 2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.= 2;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նոր ձև(արագ է աշխատում)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</a:t>
            </a:r>
            <a:r>
              <a:rPr lang="en-US" sz="1200" dirty="0">
                <a:solidFill>
                  <a:schemeClr val="accent5"/>
                </a:solidFill>
              </a:rPr>
              <a:t>a2</a:t>
            </a:r>
          </a:p>
          <a:p>
            <a:pPr marL="0" indent="0">
              <a:buNone/>
            </a:pPr>
            <a:r>
              <a:rPr lang="hy-AM" sz="1900" dirty="0">
                <a:solidFill>
                  <a:srgbClr val="FFC000"/>
                </a:solidFill>
              </a:rPr>
              <a:t>Օրինակ </a:t>
            </a:r>
            <a:r>
              <a:rPr lang="en-US" sz="1900" dirty="0">
                <a:solidFill>
                  <a:srgbClr val="FFC000"/>
                </a:solidFill>
              </a:rPr>
              <a:t>16 </a:t>
            </a:r>
          </a:p>
          <a:p>
            <a:pPr marL="0" indent="0">
              <a:buNone/>
            </a:pPr>
            <a:r>
              <a:rPr lang="hy-AM" sz="1500" dirty="0"/>
              <a:t>Ունենք</a:t>
            </a:r>
            <a:r>
              <a:rPr lang="hy-AM" sz="1500" dirty="0">
                <a:solidFill>
                  <a:schemeClr val="accent5"/>
                </a:solidFill>
              </a:rPr>
              <a:t> $</a:t>
            </a:r>
            <a:r>
              <a:rPr lang="en-US" sz="1500" dirty="0">
                <a:solidFill>
                  <a:schemeClr val="accent5"/>
                </a:solidFill>
              </a:rPr>
              <a:t>a = 3; $b = 4 </a:t>
            </a:r>
            <a:r>
              <a:rPr lang="hy-AM" sz="1500" dirty="0"/>
              <a:t>փոփոխականները</a:t>
            </a:r>
            <a:r>
              <a:rPr lang="hy-AM" sz="1500" dirty="0">
                <a:solidFill>
                  <a:schemeClr val="accent5"/>
                </a:solidFill>
              </a:rPr>
              <a:t>: </a:t>
            </a:r>
            <a:r>
              <a:rPr lang="hy-AM" sz="1500" dirty="0"/>
              <a:t>Փոխել $</a:t>
            </a:r>
            <a:r>
              <a:rPr lang="en-US" sz="1500" dirty="0"/>
              <a:t>a </a:t>
            </a:r>
            <a:r>
              <a:rPr lang="hy-AM" sz="1500" dirty="0"/>
              <a:t>և $</a:t>
            </a:r>
            <a:r>
              <a:rPr lang="en-US" sz="1500" dirty="0"/>
              <a:t>b </a:t>
            </a:r>
            <a:r>
              <a:rPr lang="hy-AM" sz="1500" dirty="0"/>
              <a:t>փոփոխականների տեղերը, այնպես որ $</a:t>
            </a:r>
            <a:r>
              <a:rPr lang="en-US" sz="1500" dirty="0"/>
              <a:t>a-</a:t>
            </a:r>
            <a:r>
              <a:rPr lang="hy-AM" sz="1500" dirty="0"/>
              <a:t>ն հավասար լինի 4, $</a:t>
            </a:r>
            <a:r>
              <a:rPr lang="en-US" sz="1500" dirty="0"/>
              <a:t>b-</a:t>
            </a:r>
            <a:r>
              <a:rPr lang="hy-AM" sz="1500" dirty="0"/>
              <a:t>ն 3: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FFC000"/>
                </a:solidFill>
              </a:rPr>
              <a:t>I </a:t>
            </a:r>
            <a:r>
              <a:rPr lang="hy-AM" sz="1500" dirty="0">
                <a:solidFill>
                  <a:srgbClr val="FFC000"/>
                </a:solidFill>
              </a:rPr>
              <a:t>եղանակ</a:t>
            </a: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a = </a:t>
            </a:r>
            <a:r>
              <a:rPr lang="en-US" sz="1500" dirty="0">
                <a:solidFill>
                  <a:srgbClr val="FF0000"/>
                </a:solidFill>
              </a:rPr>
              <a:t>3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$b = </a:t>
            </a:r>
            <a:r>
              <a:rPr lang="en-US" sz="1500" dirty="0">
                <a:solidFill>
                  <a:srgbClr val="FF0000"/>
                </a:solidFill>
              </a:rPr>
              <a:t>4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$temp = $a;</a:t>
            </a:r>
            <a:r>
              <a:rPr lang="en-US" sz="1200" dirty="0">
                <a:solidFill>
                  <a:schemeClr val="accent5"/>
                </a:solidFill>
              </a:rPr>
              <a:t>//$temp </a:t>
            </a:r>
            <a:r>
              <a:rPr lang="hy-AM" sz="1200" dirty="0">
                <a:solidFill>
                  <a:schemeClr val="accent5"/>
                </a:solidFill>
              </a:rPr>
              <a:t>փոփոխականի մեջ պահեցինք $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ի արժեքը՝ 3-ը, </a:t>
            </a: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a = $b;</a:t>
            </a:r>
            <a:r>
              <a:rPr lang="en-US" sz="1200" dirty="0">
                <a:solidFill>
                  <a:schemeClr val="accent5"/>
                </a:solidFill>
              </a:rPr>
              <a:t>// $a </a:t>
            </a:r>
            <a:r>
              <a:rPr lang="hy-AM" sz="1200" dirty="0">
                <a:solidFill>
                  <a:schemeClr val="accent5"/>
                </a:solidFill>
              </a:rPr>
              <a:t>փոփոխականի մեջ դնում ենք $</a:t>
            </a:r>
            <a:r>
              <a:rPr lang="en-US" sz="1200" dirty="0">
                <a:solidFill>
                  <a:schemeClr val="accent5"/>
                </a:solidFill>
              </a:rPr>
              <a:t>b-</a:t>
            </a:r>
            <a:r>
              <a:rPr lang="hy-AM" sz="1200" dirty="0">
                <a:solidFill>
                  <a:schemeClr val="accent5"/>
                </a:solidFill>
              </a:rPr>
              <a:t>ի արժեքը՝ 4-ը, այսինքն՝ $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ի արժեքը արդեն 4 է</a:t>
            </a: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b = $temp;</a:t>
            </a:r>
            <a:r>
              <a:rPr lang="en-US" sz="1200" dirty="0">
                <a:solidFill>
                  <a:schemeClr val="accent5"/>
                </a:solidFill>
              </a:rPr>
              <a:t>// $a </a:t>
            </a:r>
            <a:r>
              <a:rPr lang="hy-AM" sz="1200" dirty="0">
                <a:solidFill>
                  <a:schemeClr val="accent5"/>
                </a:solidFill>
              </a:rPr>
              <a:t>փոփոխականի մեջ դնում ենք $</a:t>
            </a:r>
            <a:r>
              <a:rPr lang="en-US" sz="1200" dirty="0">
                <a:solidFill>
                  <a:schemeClr val="accent5"/>
                </a:solidFill>
              </a:rPr>
              <a:t>temp-</a:t>
            </a:r>
            <a:r>
              <a:rPr lang="hy-AM" sz="1200" dirty="0">
                <a:solidFill>
                  <a:schemeClr val="accent5"/>
                </a:solidFill>
              </a:rPr>
              <a:t>ի արժեքը՝ 3-ը, այսինքն՝ $</a:t>
            </a:r>
            <a:r>
              <a:rPr lang="en-US" sz="1200" dirty="0">
                <a:solidFill>
                  <a:schemeClr val="accent5"/>
                </a:solidFill>
              </a:rPr>
              <a:t>b-</a:t>
            </a:r>
            <a:r>
              <a:rPr lang="hy-AM" sz="1200" dirty="0">
                <a:solidFill>
                  <a:schemeClr val="accent5"/>
                </a:solidFill>
              </a:rPr>
              <a:t>ի արժեքը արդեն 3 է</a:t>
            </a: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7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292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908"/>
            <a:ext cx="105156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</a:rPr>
              <a:t>II </a:t>
            </a:r>
            <a:r>
              <a:rPr lang="hy-AM" sz="1900" dirty="0">
                <a:solidFill>
                  <a:srgbClr val="FFC000"/>
                </a:solidFill>
              </a:rPr>
              <a:t>եղանակ</a:t>
            </a:r>
            <a:endParaRPr lang="en-US" sz="19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a = </a:t>
            </a:r>
            <a:r>
              <a:rPr lang="en-US" sz="1500" dirty="0">
                <a:solidFill>
                  <a:srgbClr val="FF0000"/>
                </a:solidFill>
              </a:rPr>
              <a:t>3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$b = </a:t>
            </a:r>
            <a:r>
              <a:rPr lang="en-US" sz="1500" dirty="0">
                <a:solidFill>
                  <a:srgbClr val="FF0000"/>
                </a:solidFill>
              </a:rPr>
              <a:t>4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$a = $a + $b;</a:t>
            </a:r>
            <a:r>
              <a:rPr lang="en-US" sz="1200" dirty="0">
                <a:solidFill>
                  <a:schemeClr val="accent5"/>
                </a:solidFill>
              </a:rPr>
              <a:t>//a</a:t>
            </a:r>
            <a:r>
              <a:rPr lang="hy-AM" sz="1200" dirty="0">
                <a:solidFill>
                  <a:schemeClr val="accent5"/>
                </a:solidFill>
              </a:rPr>
              <a:t>-ն դարձավ</a:t>
            </a:r>
            <a:r>
              <a:rPr lang="en-US" sz="1200" dirty="0">
                <a:solidFill>
                  <a:schemeClr val="accent5"/>
                </a:solidFill>
              </a:rPr>
              <a:t>  7</a:t>
            </a:r>
            <a:r>
              <a:rPr lang="hy-AM" sz="1200" dirty="0">
                <a:solidFill>
                  <a:schemeClr val="accent5"/>
                </a:solidFill>
              </a:rPr>
              <a:t> </a:t>
            </a: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b = $a - $b;</a:t>
            </a:r>
            <a:r>
              <a:rPr lang="en-US" sz="1200" dirty="0">
                <a:solidFill>
                  <a:schemeClr val="accent5"/>
                </a:solidFill>
              </a:rPr>
              <a:t>// $b = </a:t>
            </a:r>
            <a:r>
              <a:rPr lang="hy-AM" sz="1200" dirty="0">
                <a:solidFill>
                  <a:schemeClr val="accent5"/>
                </a:solidFill>
              </a:rPr>
              <a:t>7 – 4 </a:t>
            </a:r>
            <a:r>
              <a:rPr lang="en-US" sz="1200" dirty="0">
                <a:solidFill>
                  <a:schemeClr val="accent5"/>
                </a:solidFill>
              </a:rPr>
              <a:t>= 3</a:t>
            </a:r>
            <a:endParaRPr lang="hy-AM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a = $a - $b;</a:t>
            </a:r>
            <a:r>
              <a:rPr lang="en-US" sz="1200" dirty="0">
                <a:solidFill>
                  <a:schemeClr val="accent5"/>
                </a:solidFill>
              </a:rPr>
              <a:t>// $a = 7 – 3 = 4</a:t>
            </a:r>
            <a:endParaRPr lang="hy-AM" sz="16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4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7CD5-0E9B-48F1-AFEA-144D9238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7" y="593969"/>
            <a:ext cx="10515600" cy="713765"/>
          </a:xfrm>
        </p:spPr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Տրամաբանական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hy-AM" dirty="0">
                <a:solidFill>
                  <a:srgbClr val="FF0000"/>
                </a:solidFill>
              </a:rPr>
              <a:t>Բուլյան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hy-AM" dirty="0">
                <a:solidFill>
                  <a:srgbClr val="FF0000"/>
                </a:solidFill>
              </a:rPr>
              <a:t> տիպ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B342-BD1D-4094-839A-95A83DC9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/>
              <a:t>Բուլյան տիպի փոփոխականները կարող են ընդունել երկու արեք՝ </a:t>
            </a:r>
            <a:r>
              <a:rPr lang="en-US" sz="1600" dirty="0">
                <a:solidFill>
                  <a:srgbClr val="FF0000"/>
                </a:solidFill>
              </a:rPr>
              <a:t>true</a:t>
            </a:r>
            <a:r>
              <a:rPr lang="en-US" sz="1600" dirty="0"/>
              <a:t>(</a:t>
            </a:r>
            <a:r>
              <a:rPr lang="hy-AM" sz="1600" dirty="0"/>
              <a:t>ճշմարիտ) կամ </a:t>
            </a:r>
            <a:r>
              <a:rPr lang="en-US" sz="1600" dirty="0">
                <a:solidFill>
                  <a:srgbClr val="FF0000"/>
                </a:solidFill>
              </a:rPr>
              <a:t>false</a:t>
            </a:r>
            <a:r>
              <a:rPr lang="en-US" sz="1600" dirty="0"/>
              <a:t>(</a:t>
            </a:r>
            <a:r>
              <a:rPr lang="hy-AM" sz="1600" dirty="0"/>
              <a:t>կեղծ)</a:t>
            </a:r>
            <a:r>
              <a:rPr lang="hy-AM" dirty="0"/>
              <a:t> </a:t>
            </a:r>
            <a:endParaRPr lang="en-US" dirty="0"/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1</a:t>
            </a:r>
            <a:r>
              <a:rPr lang="en-US" sz="1600" dirty="0">
                <a:solidFill>
                  <a:srgbClr val="FFC000"/>
                </a:solidFill>
              </a:rPr>
              <a:t>7</a:t>
            </a:r>
            <a:endParaRPr lang="hy-AM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true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echo $a;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կտպի 1</a:t>
            </a:r>
            <a:endParaRPr lang="en-US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18</a:t>
            </a:r>
            <a:endParaRPr lang="hy-AM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200" dirty="0"/>
              <a:t>$</a:t>
            </a:r>
            <a:r>
              <a:rPr lang="en-US" sz="1200" dirty="0"/>
              <a:t>a = </a:t>
            </a:r>
            <a:r>
              <a:rPr lang="en-US" sz="1200" dirty="0">
                <a:solidFill>
                  <a:srgbClr val="FF0000"/>
                </a:solidFill>
              </a:rPr>
              <a:t>false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echo</a:t>
            </a:r>
            <a:r>
              <a:rPr lang="en-US" sz="1200" dirty="0"/>
              <a:t> $a;</a:t>
            </a:r>
            <a:r>
              <a:rPr lang="en-US" sz="12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ոչինչ չի տպի</a:t>
            </a:r>
          </a:p>
          <a:p>
            <a:pPr marL="0" indent="0">
              <a:buNone/>
            </a:pPr>
            <a:br>
              <a:rPr lang="hy-AM" sz="1200" dirty="0"/>
            </a:br>
            <a:endParaRPr lang="hy-AM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235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30A7-F1FA-4D8E-A337-EBE1484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Տրամաբանական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hy-AM" dirty="0">
                <a:solidFill>
                  <a:srgbClr val="FF0000"/>
                </a:solidFill>
              </a:rPr>
              <a:t>Բուլյան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hy-AM" dirty="0">
                <a:solidFill>
                  <a:srgbClr val="FF0000"/>
                </a:solidFill>
              </a:rPr>
              <a:t> տիպ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54E-8387-4EE7-B2FC-A4824618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y-AM" sz="1900" dirty="0">
                <a:solidFill>
                  <a:srgbClr val="FF0000"/>
                </a:solidFill>
              </a:rPr>
              <a:t>!</a:t>
            </a:r>
            <a:r>
              <a:rPr lang="hy-AM" sz="1900" dirty="0"/>
              <a:t> սիմվոլը կոչվում է բացասում, այսինքն՝ հակառակ գործողություն: </a:t>
            </a:r>
            <a:r>
              <a:rPr lang="hy-AM" sz="1900" dirty="0">
                <a:solidFill>
                  <a:srgbClr val="FF0000"/>
                </a:solidFill>
              </a:rPr>
              <a:t>1</a:t>
            </a:r>
            <a:r>
              <a:rPr lang="hy-AM" sz="1900" dirty="0"/>
              <a:t>-ի բացասումը </a:t>
            </a:r>
            <a:r>
              <a:rPr lang="hy-AM" sz="1900" dirty="0">
                <a:solidFill>
                  <a:srgbClr val="FF0000"/>
                </a:solidFill>
              </a:rPr>
              <a:t>0</a:t>
            </a:r>
            <a:r>
              <a:rPr lang="hy-AM" sz="1900" dirty="0"/>
              <a:t>-ն է, և հակառակը </a:t>
            </a:r>
            <a:r>
              <a:rPr lang="hy-AM" sz="1900" dirty="0">
                <a:solidFill>
                  <a:srgbClr val="FF0000"/>
                </a:solidFill>
              </a:rPr>
              <a:t>0</a:t>
            </a:r>
            <a:r>
              <a:rPr lang="hy-AM" sz="1900" dirty="0"/>
              <a:t>-ի բացասումը </a:t>
            </a:r>
            <a:r>
              <a:rPr lang="hy-AM" sz="1900" dirty="0">
                <a:solidFill>
                  <a:srgbClr val="FF0000"/>
                </a:solidFill>
              </a:rPr>
              <a:t>1</a:t>
            </a:r>
            <a:r>
              <a:rPr lang="hy-AM" sz="1900" dirty="0"/>
              <a:t>-ն է, այսինքն</a:t>
            </a:r>
          </a:p>
          <a:p>
            <a:pPr marL="0" indent="0">
              <a:buNone/>
            </a:pPr>
            <a:r>
              <a:rPr lang="hy-AM" sz="1900" dirty="0">
                <a:solidFill>
                  <a:srgbClr val="FF0000"/>
                </a:solidFill>
              </a:rPr>
              <a:t>!1 = 0</a:t>
            </a:r>
          </a:p>
          <a:p>
            <a:pPr marL="0" indent="0">
              <a:buNone/>
            </a:pPr>
            <a:r>
              <a:rPr lang="hy-AM" sz="1900" dirty="0">
                <a:solidFill>
                  <a:srgbClr val="FF0000"/>
                </a:solidFill>
              </a:rPr>
              <a:t>!0 = 1</a:t>
            </a:r>
          </a:p>
          <a:p>
            <a:pPr marL="0" indent="0">
              <a:buNone/>
            </a:pPr>
            <a:endParaRPr lang="hy-AM" sz="1900" dirty="0"/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false</a:t>
            </a:r>
            <a:r>
              <a:rPr lang="en-US" sz="1900" dirty="0"/>
              <a:t> </a:t>
            </a:r>
            <a:r>
              <a:rPr lang="hy-AM" sz="1900" dirty="0"/>
              <a:t>արժեքին համարժեք են </a:t>
            </a:r>
            <a:r>
              <a:rPr lang="hy-AM" sz="1900" dirty="0">
                <a:solidFill>
                  <a:srgbClr val="FF0000"/>
                </a:solidFill>
              </a:rPr>
              <a:t>0</a:t>
            </a:r>
            <a:r>
              <a:rPr lang="hy-AM" sz="1900" dirty="0"/>
              <a:t>, </a:t>
            </a:r>
            <a:r>
              <a:rPr lang="en-US" sz="1900" dirty="0">
                <a:solidFill>
                  <a:srgbClr val="FF0000"/>
                </a:solidFill>
              </a:rPr>
              <a:t>null</a:t>
            </a:r>
            <a:r>
              <a:rPr lang="en-US" sz="1900" dirty="0"/>
              <a:t>, </a:t>
            </a:r>
            <a:r>
              <a:rPr lang="en-US" sz="1900" dirty="0">
                <a:solidFill>
                  <a:srgbClr val="FF0000"/>
                </a:solidFill>
              </a:rPr>
              <a:t>''</a:t>
            </a:r>
            <a:r>
              <a:rPr lang="en-US" sz="1900" dirty="0"/>
              <a:t>,</a:t>
            </a:r>
            <a:r>
              <a:rPr lang="en-US" sz="1900" dirty="0">
                <a:solidFill>
                  <a:srgbClr val="FF0000"/>
                </a:solidFill>
              </a:rPr>
              <a:t>""</a:t>
            </a:r>
            <a:r>
              <a:rPr lang="en-US" sz="1900" dirty="0"/>
              <a:t> </a:t>
            </a:r>
            <a:r>
              <a:rPr lang="hy-AM" sz="1900" dirty="0"/>
              <a:t>արժեքները: 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true</a:t>
            </a:r>
            <a:r>
              <a:rPr lang="en-US" sz="1900" dirty="0"/>
              <a:t> </a:t>
            </a:r>
            <a:r>
              <a:rPr lang="hy-AM" sz="1900" dirty="0"/>
              <a:t>արժեքին համարժեք  է 1 արժեքը:</a:t>
            </a:r>
            <a:br>
              <a:rPr lang="hy-AM" sz="1900" dirty="0"/>
            </a:br>
            <a:endParaRPr lang="hy-AM" sz="1900" dirty="0"/>
          </a:p>
        </p:txBody>
      </p:sp>
    </p:spTree>
    <p:extLst>
      <p:ext uri="{BB962C8B-B14F-4D97-AF65-F5344CB8AC3E}">
        <p14:creationId xmlns:p14="http://schemas.microsoft.com/office/powerpoint/2010/main" val="130708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30A7-F1FA-4D8E-A337-EBE1484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Տրամաբանական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hy-AM" dirty="0">
                <a:solidFill>
                  <a:srgbClr val="FF0000"/>
                </a:solidFill>
              </a:rPr>
              <a:t>Բուլյան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hy-AM" dirty="0">
                <a:solidFill>
                  <a:srgbClr val="FF0000"/>
                </a:solidFill>
              </a:rPr>
              <a:t> տիպ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54E-8387-4EE7-B2FC-A4824618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y-AM" dirty="0"/>
              <a:t>Տրամաբանական օպերատորներ</a:t>
            </a:r>
            <a:br>
              <a:rPr lang="hy-AM" sz="2000" dirty="0"/>
            </a:br>
            <a:r>
              <a:rPr lang="hy-AM" dirty="0"/>
              <a:t>1-երով և 0-երով կատարվող գործողությունների բազմությունը անվանում են Բուլյան հանրահաշիվ:</a:t>
            </a:r>
          </a:p>
          <a:p>
            <a:pPr marL="0" indent="0">
              <a:buNone/>
            </a:pPr>
            <a:r>
              <a:rPr lang="hy-AM" dirty="0"/>
              <a:t>Տրամաբանական գործողությունները օգտագործվում են բուլյան արժեքների(0,1 թվերի) հետ:</a:t>
            </a:r>
          </a:p>
          <a:p>
            <a:pPr marL="0" indent="0">
              <a:buNone/>
            </a:pPr>
            <a:br>
              <a:rPr lang="hy-AM" dirty="0"/>
            </a:br>
            <a:endParaRPr lang="hy-AM" dirty="0"/>
          </a:p>
          <a:p>
            <a:pPr marL="0" indent="0">
              <a:buNone/>
            </a:pPr>
            <a:r>
              <a:rPr lang="hy-AM" dirty="0"/>
              <a:t>ա) Տրամաբանական "և" - &amp;&amp;, </a:t>
            </a:r>
            <a:r>
              <a:rPr lang="en-US" dirty="0"/>
              <a:t>and(</a:t>
            </a:r>
            <a:r>
              <a:rPr lang="hy-AM" dirty="0"/>
              <a:t>կոնյուկցիա), կվերադարձնի </a:t>
            </a:r>
            <a:r>
              <a:rPr lang="en-US" dirty="0"/>
              <a:t>true </a:t>
            </a:r>
            <a:r>
              <a:rPr lang="hy-AM" dirty="0"/>
              <a:t>այն և միայն այն դեպքում, եթե դիտարկվող երկու արժեքները միաժամանակ լինեն </a:t>
            </a:r>
            <a:r>
              <a:rPr lang="en-US" dirty="0"/>
              <a:t>true(</a:t>
            </a:r>
            <a:r>
              <a:rPr lang="hy-AM" dirty="0"/>
              <a:t>ճշմարիտ է) </a:t>
            </a:r>
          </a:p>
          <a:p>
            <a:pPr marL="0" indent="0">
              <a:buNone/>
            </a:pPr>
            <a:br>
              <a:rPr lang="hy-AM" dirty="0"/>
            </a:br>
            <a:endParaRPr lang="hy-AM" dirty="0"/>
          </a:p>
          <a:p>
            <a:pPr marL="0" indent="0">
              <a:buNone/>
            </a:pPr>
            <a:r>
              <a:rPr lang="hy-AM" dirty="0"/>
              <a:t> </a:t>
            </a:r>
            <a:r>
              <a:rPr lang="en-US" dirty="0"/>
              <a:t>A B  &amp;&amp;</a:t>
            </a:r>
          </a:p>
          <a:p>
            <a:pPr marL="0" indent="0">
              <a:buNone/>
            </a:pPr>
            <a:r>
              <a:rPr lang="en-US" dirty="0"/>
              <a:t> 0 0   0</a:t>
            </a:r>
          </a:p>
          <a:p>
            <a:pPr marL="0" indent="0">
              <a:buNone/>
            </a:pPr>
            <a:r>
              <a:rPr lang="en-US" dirty="0"/>
              <a:t> 0 1   0</a:t>
            </a:r>
          </a:p>
          <a:p>
            <a:pPr marL="0" indent="0">
              <a:buNone/>
            </a:pPr>
            <a:r>
              <a:rPr lang="en-US" dirty="0"/>
              <a:t> 1 0   0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1 1   1</a:t>
            </a:r>
            <a:endParaRPr lang="en-US" dirty="0"/>
          </a:p>
          <a:p>
            <a:pPr marL="0" indent="0">
              <a:buNone/>
            </a:pPr>
            <a:br>
              <a:rPr lang="hy-AM" sz="1900" dirty="0"/>
            </a:br>
            <a:endParaRPr lang="hy-AM" sz="1900" dirty="0"/>
          </a:p>
        </p:txBody>
      </p:sp>
    </p:spTree>
    <p:extLst>
      <p:ext uri="{BB962C8B-B14F-4D97-AF65-F5344CB8AC3E}">
        <p14:creationId xmlns:p14="http://schemas.microsoft.com/office/powerpoint/2010/main" val="282029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30A7-F1FA-4D8E-A337-EBE1484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Տրամաբանական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hy-AM" dirty="0">
                <a:solidFill>
                  <a:srgbClr val="FF0000"/>
                </a:solidFill>
              </a:rPr>
              <a:t>Բուլյան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hy-AM" dirty="0">
                <a:solidFill>
                  <a:srgbClr val="FF0000"/>
                </a:solidFill>
              </a:rPr>
              <a:t> տիպ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54E-8387-4EE7-B2FC-A4824618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38"/>
            <a:ext cx="10515600" cy="458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900" dirty="0"/>
              <a:t>բ) Տրամաբանական "կամ" - ||, </a:t>
            </a:r>
            <a:r>
              <a:rPr lang="en-US" sz="1900" dirty="0"/>
              <a:t>or(</a:t>
            </a:r>
            <a:r>
              <a:rPr lang="hy-AM" sz="1900" dirty="0"/>
              <a:t>դիզյունկցիա),կվերադարձնի </a:t>
            </a:r>
            <a:r>
              <a:rPr lang="en-US" sz="1900" dirty="0"/>
              <a:t>true </a:t>
            </a:r>
            <a:r>
              <a:rPr lang="hy-AM" sz="1900" dirty="0"/>
              <a:t>այն և միայն այն դեպքում, եթե դիտարկվող երկու արժեքներից գոնե մեկը լինի </a:t>
            </a:r>
            <a:r>
              <a:rPr lang="en-US" sz="1900" dirty="0"/>
              <a:t>true(</a:t>
            </a:r>
            <a:r>
              <a:rPr lang="hy-AM" sz="1900" dirty="0"/>
              <a:t>ճշմարիտ է) </a:t>
            </a:r>
          </a:p>
          <a:p>
            <a:pPr marL="0" indent="0">
              <a:buNone/>
            </a:pPr>
            <a:br>
              <a:rPr lang="hy-AM" sz="1900" dirty="0"/>
            </a:br>
            <a:endParaRPr lang="hy-AM" sz="1900" dirty="0"/>
          </a:p>
          <a:p>
            <a:pPr marL="0" indent="0">
              <a:buNone/>
            </a:pPr>
            <a:r>
              <a:rPr lang="hy-AM" sz="1900" dirty="0"/>
              <a:t> </a:t>
            </a:r>
            <a:r>
              <a:rPr lang="en-US" sz="1900" dirty="0"/>
              <a:t>A B  ||</a:t>
            </a:r>
          </a:p>
          <a:p>
            <a:pPr marL="0" indent="0">
              <a:buNone/>
            </a:pPr>
            <a:r>
              <a:rPr lang="en-US" sz="1900" dirty="0"/>
              <a:t> 0 0   0</a:t>
            </a:r>
          </a:p>
          <a:p>
            <a:pPr marL="0" indent="0">
              <a:buNone/>
            </a:pPr>
            <a:r>
              <a:rPr lang="en-US" sz="1900" dirty="0"/>
              <a:t> </a:t>
            </a:r>
            <a:r>
              <a:rPr lang="en-US" sz="1900" b="1" dirty="0"/>
              <a:t>0 1   1</a:t>
            </a: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 1 0   1</a:t>
            </a: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 1 1   1</a:t>
            </a:r>
            <a:endParaRPr lang="en-US" sz="1900" dirty="0"/>
          </a:p>
          <a:p>
            <a:pPr marL="0" indent="0">
              <a:buNone/>
            </a:pPr>
            <a:br>
              <a:rPr lang="en-US" dirty="0"/>
            </a:br>
            <a:br>
              <a:rPr lang="hy-AM" sz="1900" dirty="0"/>
            </a:br>
            <a:endParaRPr lang="hy-AM" sz="1900" dirty="0"/>
          </a:p>
        </p:txBody>
      </p:sp>
    </p:spTree>
    <p:extLst>
      <p:ext uri="{BB962C8B-B14F-4D97-AF65-F5344CB8AC3E}">
        <p14:creationId xmlns:p14="http://schemas.microsoft.com/office/powerpoint/2010/main" val="324014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30A7-F1FA-4D8E-A337-EBE1484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Տրամաբանական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hy-AM" dirty="0">
                <a:solidFill>
                  <a:srgbClr val="FF0000"/>
                </a:solidFill>
              </a:rPr>
              <a:t>Բուլյան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hy-AM" dirty="0">
                <a:solidFill>
                  <a:srgbClr val="FF0000"/>
                </a:solidFill>
              </a:rPr>
              <a:t> տիպ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54E-8387-4EE7-B2FC-A4824618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38"/>
            <a:ext cx="10515600" cy="458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/>
              <a:t>գ) Տրամաբանական "ոչ" - ! (բացասում),կվերադարձնի </a:t>
            </a:r>
            <a:r>
              <a:rPr lang="en-US" sz="1600" dirty="0"/>
              <a:t>true </a:t>
            </a:r>
            <a:r>
              <a:rPr lang="hy-AM" sz="1600" dirty="0"/>
              <a:t>այն և միայն այն դեպքում, եթե դիտարկվող երկու արժեքը լինեն </a:t>
            </a:r>
            <a:r>
              <a:rPr lang="en-US" sz="1600" dirty="0"/>
              <a:t>false(</a:t>
            </a:r>
            <a:r>
              <a:rPr lang="hy-AM" sz="1600" dirty="0"/>
              <a:t>կեղծ է) </a:t>
            </a:r>
          </a:p>
          <a:p>
            <a:pPr marL="0" indent="0">
              <a:buNone/>
            </a:pPr>
            <a:br>
              <a:rPr lang="hy-AM" sz="1600" dirty="0"/>
            </a:br>
            <a:endParaRPr lang="hy-AM" sz="1600" dirty="0"/>
          </a:p>
          <a:p>
            <a:pPr marL="0" indent="0">
              <a:buNone/>
            </a:pPr>
            <a:r>
              <a:rPr lang="hy-AM" sz="1600" dirty="0"/>
              <a:t> </a:t>
            </a:r>
            <a:r>
              <a:rPr lang="en-US" sz="1600" dirty="0"/>
              <a:t>A  !</a:t>
            </a:r>
          </a:p>
          <a:p>
            <a:pPr marL="0" indent="0">
              <a:buNone/>
            </a:pPr>
            <a:r>
              <a:rPr lang="en-US" sz="1600" dirty="0"/>
              <a:t> 0  0</a:t>
            </a:r>
          </a:p>
          <a:p>
            <a:pPr marL="0" indent="0">
              <a:buNone/>
            </a:pPr>
            <a:r>
              <a:rPr lang="en-US" sz="1600" dirty="0"/>
              <a:t> 1  1</a:t>
            </a:r>
          </a:p>
          <a:p>
            <a:pPr marL="0" indent="0">
              <a:buNone/>
            </a:pPr>
            <a:br>
              <a:rPr lang="en-US" dirty="0"/>
            </a:br>
            <a:br>
              <a:rPr lang="hy-AM" sz="1900" dirty="0"/>
            </a:br>
            <a:endParaRPr lang="hy-AM" sz="1900" dirty="0"/>
          </a:p>
        </p:txBody>
      </p:sp>
    </p:spTree>
    <p:extLst>
      <p:ext uri="{BB962C8B-B14F-4D97-AF65-F5344CB8AC3E}">
        <p14:creationId xmlns:p14="http://schemas.microsoft.com/office/powerpoint/2010/main" val="6032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30A7-F1FA-4D8E-A337-EBE1484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Տրամաբանական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hy-AM" dirty="0">
                <a:solidFill>
                  <a:srgbClr val="FF0000"/>
                </a:solidFill>
              </a:rPr>
              <a:t>Բուլյան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hy-AM" dirty="0">
                <a:solidFill>
                  <a:srgbClr val="FF0000"/>
                </a:solidFill>
              </a:rPr>
              <a:t> տիպ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54E-8387-4EE7-B2FC-A4824618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38"/>
            <a:ext cx="10515600" cy="458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700" dirty="0"/>
              <a:t>դ) Գումար մոդուլ երկուսով տրամաբանական օպերատոր - ^, </a:t>
            </a:r>
            <a:r>
              <a:rPr lang="en-US" sz="1700" dirty="0" err="1"/>
              <a:t>xor</a:t>
            </a:r>
            <a:r>
              <a:rPr lang="en-US" sz="1700" dirty="0"/>
              <a:t>,</a:t>
            </a:r>
            <a:r>
              <a:rPr lang="hy-AM" sz="1700" dirty="0"/>
              <a:t>կվերադարձնի </a:t>
            </a:r>
            <a:r>
              <a:rPr lang="en-US" sz="1700" dirty="0"/>
              <a:t>true </a:t>
            </a:r>
            <a:r>
              <a:rPr lang="hy-AM" sz="1700" dirty="0"/>
              <a:t>այն և միայն այն դեպքում, եթե դիտարկվող երկու արժեքները տարբեր են(տիպիկ օրինակ տղան աղջկա հետ կարող է ամուսնանալ, աղջիկը տղայի հետ կարող է ամուսնանալ, տղան տղայի հետ չի կարող ամուսնանալ, աղջիկը աղջկա հետ չի կարող ամուսնանալ)</a:t>
            </a:r>
          </a:p>
          <a:p>
            <a:pPr marL="0" indent="0">
              <a:buNone/>
            </a:pPr>
            <a:r>
              <a:rPr lang="hy-AM" sz="1700" dirty="0"/>
              <a:t> </a:t>
            </a:r>
            <a:r>
              <a:rPr lang="en-US" sz="1700" dirty="0"/>
              <a:t>A B  ^</a:t>
            </a:r>
          </a:p>
          <a:p>
            <a:pPr marL="0" indent="0">
              <a:buNone/>
            </a:pPr>
            <a:r>
              <a:rPr lang="en-US" sz="1700" dirty="0"/>
              <a:t> 0 0   0</a:t>
            </a:r>
          </a:p>
          <a:p>
            <a:pPr marL="0" indent="0">
              <a:buNone/>
            </a:pPr>
            <a:r>
              <a:rPr lang="en-US" sz="1700" b="1" dirty="0"/>
              <a:t> 0 1   1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 1 0   1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1 1   0</a:t>
            </a:r>
          </a:p>
          <a:p>
            <a:pPr marL="0" indent="0">
              <a:buNone/>
            </a:pPr>
            <a:br>
              <a:rPr lang="en-US" dirty="0"/>
            </a:br>
            <a:br>
              <a:rPr lang="hy-AM" sz="1900" dirty="0"/>
            </a:br>
            <a:endParaRPr lang="hy-AM" sz="1900" dirty="0"/>
          </a:p>
        </p:txBody>
      </p:sp>
    </p:spTree>
    <p:extLst>
      <p:ext uri="{BB962C8B-B14F-4D97-AF65-F5344CB8AC3E}">
        <p14:creationId xmlns:p14="http://schemas.microsoft.com/office/powerpoint/2010/main" val="267303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Դասի գլխավոր նպատակները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y-AM" sz="2000" dirty="0"/>
              <a:t>Ծրագրավորման հիմունքները</a:t>
            </a:r>
          </a:p>
          <a:p>
            <a:r>
              <a:rPr lang="hy-AM" sz="2000" dirty="0"/>
              <a:t>Փոփոխականների օրինակներ</a:t>
            </a:r>
            <a:endParaRPr lang="en-US" sz="2000" dirty="0"/>
          </a:p>
          <a:p>
            <a:r>
              <a:rPr lang="hy-AM" sz="2000" dirty="0"/>
              <a:t>Տրամաբանական</a:t>
            </a:r>
            <a:r>
              <a:rPr lang="en-US" sz="2000" dirty="0"/>
              <a:t>(</a:t>
            </a:r>
            <a:r>
              <a:rPr lang="hy-AM" sz="2000" dirty="0"/>
              <a:t>Բուլյան</a:t>
            </a:r>
            <a:r>
              <a:rPr lang="en-US" sz="2000" dirty="0"/>
              <a:t>)</a:t>
            </a:r>
            <a:r>
              <a:rPr lang="hy-AM" sz="2000" dirty="0"/>
              <a:t> տիպ</a:t>
            </a:r>
          </a:p>
          <a:p>
            <a:r>
              <a:rPr lang="hy-AM" sz="2000" dirty="0"/>
              <a:t>Ինկրեմենտ/Դեկրեմենտ</a:t>
            </a:r>
          </a:p>
          <a:p>
            <a:r>
              <a:rPr lang="hy-AM" sz="2000" dirty="0"/>
              <a:t>Գործողությունը կրկնվող օպերատորներ</a:t>
            </a:r>
            <a:r>
              <a:rPr lang="en-US" sz="2000" dirty="0"/>
              <a:t> - </a:t>
            </a:r>
            <a:r>
              <a:rPr lang="hy-AM" sz="2000" dirty="0"/>
              <a:t>ցիկլեր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34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15"/>
            <a:ext cx="10515600" cy="4645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/>
              <a:t>Համեմատություն անելու համար, օգտագործվում են հետևյալ օպերատորները․</a:t>
            </a:r>
          </a:p>
          <a:p>
            <a:pPr marL="0" indent="0">
              <a:buNone/>
            </a:pPr>
            <a:r>
              <a:rPr lang="hy-AM" sz="1700" dirty="0">
                <a:solidFill>
                  <a:srgbClr val="FF0000"/>
                </a:solidFill>
              </a:rPr>
              <a:t>==</a:t>
            </a:r>
            <a:r>
              <a:rPr lang="hy-AM" sz="1700" dirty="0"/>
              <a:t> - հավասարության օպերատոր</a:t>
            </a:r>
          </a:p>
          <a:p>
            <a:pPr marL="0" indent="0">
              <a:buNone/>
            </a:pPr>
            <a:r>
              <a:rPr lang="hy-AM" sz="1700" dirty="0">
                <a:solidFill>
                  <a:srgbClr val="FFC000"/>
                </a:solidFill>
              </a:rPr>
              <a:t>Օրինակ 19</a:t>
            </a:r>
          </a:p>
          <a:p>
            <a:pPr marL="0" indent="0">
              <a:buNone/>
            </a:pPr>
            <a:endParaRPr lang="hy-AM" sz="1700" dirty="0"/>
          </a:p>
          <a:p>
            <a:pPr marL="0" indent="0">
              <a:buNone/>
            </a:pPr>
            <a:r>
              <a:rPr lang="hy-AM" sz="1700" dirty="0"/>
              <a:t>$</a:t>
            </a:r>
            <a:r>
              <a:rPr lang="en-US" sz="1700" dirty="0"/>
              <a:t>a = </a:t>
            </a:r>
            <a:r>
              <a:rPr lang="en-US" sz="1700" dirty="0">
                <a:solidFill>
                  <a:srgbClr val="FF0000"/>
                </a:solidFill>
              </a:rPr>
              <a:t>1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$b = </a:t>
            </a:r>
            <a:r>
              <a:rPr lang="en-US" sz="1700" dirty="0">
                <a:solidFill>
                  <a:srgbClr val="FF0000"/>
                </a:solidFill>
              </a:rPr>
              <a:t>1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==</a:t>
            </a:r>
            <a:r>
              <a:rPr lang="en-US" sz="1400" dirty="0"/>
              <a:t> $b)</a:t>
            </a:r>
            <a:r>
              <a:rPr lang="en-US" sz="14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կվերադարձնի </a:t>
            </a:r>
            <a:r>
              <a:rPr lang="en-US" sz="1200" dirty="0">
                <a:solidFill>
                  <a:schemeClr val="accent5"/>
                </a:solidFill>
              </a:rPr>
              <a:t>true, </a:t>
            </a:r>
            <a:r>
              <a:rPr lang="hy-AM" sz="1200" dirty="0">
                <a:solidFill>
                  <a:schemeClr val="accent5"/>
                </a:solidFill>
              </a:rPr>
              <a:t>եթե $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ն և $</a:t>
            </a:r>
            <a:r>
              <a:rPr lang="en-US" sz="1200" dirty="0">
                <a:solidFill>
                  <a:schemeClr val="accent5"/>
                </a:solidFill>
              </a:rPr>
              <a:t>b-</a:t>
            </a:r>
            <a:r>
              <a:rPr lang="hy-AM" sz="1200" dirty="0">
                <a:solidFill>
                  <a:schemeClr val="accent5"/>
                </a:solidFill>
              </a:rPr>
              <a:t>ն արժեքներով իրար հավասար են</a:t>
            </a: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/>
              <a:t>echo $a." </a:t>
            </a:r>
            <a:r>
              <a:rPr lang="hy-AM" sz="1400" dirty="0"/>
              <a:t>և $</a:t>
            </a:r>
            <a:r>
              <a:rPr lang="en-US" sz="1400" dirty="0"/>
              <a:t>b </a:t>
            </a:r>
            <a:r>
              <a:rPr lang="hy-AM" sz="1400" dirty="0"/>
              <a:t>փոփոխականները իրար հավասար են";</a:t>
            </a:r>
          </a:p>
          <a:p>
            <a:pPr marL="0" indent="0">
              <a:buNone/>
            </a:pPr>
            <a:r>
              <a:rPr lang="hy-AM" sz="1400" dirty="0"/>
              <a:t>}</a:t>
            </a:r>
          </a:p>
          <a:p>
            <a:pPr marL="0" indent="0">
              <a:buNone/>
            </a:pPr>
            <a:endParaRPr lang="hy-AM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9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5095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y-AM" sz="1600" dirty="0">
                <a:solidFill>
                  <a:srgbClr val="FF0000"/>
                </a:solidFill>
              </a:rPr>
              <a:t>===</a:t>
            </a:r>
            <a:r>
              <a:rPr lang="hy-AM" sz="1600" dirty="0"/>
              <a:t> - համարժեքության օպերատոր</a:t>
            </a: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20</a:t>
            </a:r>
            <a:endParaRPr lang="hy-AM" sz="1600" dirty="0"/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$b =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===</a:t>
            </a:r>
            <a:r>
              <a:rPr lang="en-US" sz="1400" dirty="0"/>
              <a:t> $b</a:t>
            </a:r>
            <a:r>
              <a:rPr lang="en-US" sz="1400" dirty="0">
                <a:solidFill>
                  <a:schemeClr val="accent5"/>
                </a:solidFill>
              </a:rPr>
              <a:t>)// </a:t>
            </a:r>
            <a:r>
              <a:rPr lang="hy-AM" sz="1200" dirty="0">
                <a:solidFill>
                  <a:schemeClr val="accent5"/>
                </a:solidFill>
              </a:rPr>
              <a:t>կվերադարձնի </a:t>
            </a:r>
            <a:r>
              <a:rPr lang="en-US" sz="1200" dirty="0">
                <a:solidFill>
                  <a:schemeClr val="accent5"/>
                </a:solidFill>
              </a:rPr>
              <a:t>true,</a:t>
            </a:r>
            <a:r>
              <a:rPr lang="hy-AM" sz="1200" dirty="0">
                <a:solidFill>
                  <a:schemeClr val="accent5"/>
                </a:solidFill>
              </a:rPr>
              <a:t>քանի որ $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ն և $</a:t>
            </a:r>
            <a:r>
              <a:rPr lang="en-US" sz="1200" dirty="0">
                <a:solidFill>
                  <a:schemeClr val="accent5"/>
                </a:solidFill>
              </a:rPr>
              <a:t>b-</a:t>
            </a:r>
            <a:r>
              <a:rPr lang="hy-AM" sz="1200" dirty="0">
                <a:solidFill>
                  <a:schemeClr val="accent5"/>
                </a:solidFill>
              </a:rPr>
              <a:t>ն արժեքներով իրար հավասար են և նույն տիպ ունեն</a:t>
            </a: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>
                <a:solidFill>
                  <a:srgbClr val="FF0000"/>
                </a:solidFill>
              </a:rPr>
              <a:t>echo</a:t>
            </a:r>
            <a:r>
              <a:rPr lang="en-US" sz="1400" dirty="0"/>
              <a:t> $a." </a:t>
            </a:r>
            <a:r>
              <a:rPr lang="hy-AM" sz="1400" dirty="0"/>
              <a:t>և $</a:t>
            </a:r>
            <a:r>
              <a:rPr lang="en-US" sz="1400" dirty="0"/>
              <a:t>b </a:t>
            </a:r>
            <a:r>
              <a:rPr lang="hy-AM" sz="1400" dirty="0"/>
              <a:t>փոփոխականները իրար հավասար են և նույն տիպ ունեն";</a:t>
            </a:r>
          </a:p>
          <a:p>
            <a:pPr marL="0" indent="0">
              <a:buNone/>
            </a:pPr>
            <a:r>
              <a:rPr lang="hy-AM" sz="1400" dirty="0"/>
              <a:t>}</a:t>
            </a:r>
          </a:p>
          <a:p>
            <a:pPr marL="0" indent="0">
              <a:buNone/>
            </a:pPr>
            <a:br>
              <a:rPr lang="hy-AM" sz="1600" dirty="0"/>
            </a:br>
            <a:r>
              <a:rPr lang="hy-AM" sz="1900" dirty="0">
                <a:solidFill>
                  <a:srgbClr val="FFC000"/>
                </a:solidFill>
              </a:rPr>
              <a:t>Օրինակ </a:t>
            </a:r>
            <a:r>
              <a:rPr lang="en-US" sz="1900" dirty="0">
                <a:solidFill>
                  <a:srgbClr val="FFC000"/>
                </a:solidFill>
              </a:rPr>
              <a:t>21</a:t>
            </a:r>
            <a:endParaRPr lang="hy-AM" sz="19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"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";</a:t>
            </a:r>
          </a:p>
          <a:p>
            <a:pPr marL="0" indent="0">
              <a:buNone/>
            </a:pPr>
            <a:r>
              <a:rPr lang="en-US" sz="1600" dirty="0"/>
              <a:t>if($a </a:t>
            </a:r>
            <a:r>
              <a:rPr lang="en-US" sz="1600" dirty="0">
                <a:solidFill>
                  <a:srgbClr val="FF0000"/>
                </a:solidFill>
              </a:rPr>
              <a:t>===</a:t>
            </a:r>
            <a:r>
              <a:rPr lang="en-US" sz="1600" dirty="0"/>
              <a:t> $b)// </a:t>
            </a:r>
            <a:r>
              <a:rPr lang="hy-AM" sz="1300" dirty="0">
                <a:solidFill>
                  <a:schemeClr val="accent5"/>
                </a:solidFill>
              </a:rPr>
              <a:t>կվերադարձնի </a:t>
            </a:r>
            <a:r>
              <a:rPr lang="en-US" sz="1300" dirty="0">
                <a:solidFill>
                  <a:schemeClr val="accent5"/>
                </a:solidFill>
              </a:rPr>
              <a:t>false </a:t>
            </a:r>
            <a:r>
              <a:rPr lang="hy-AM" sz="1300" dirty="0">
                <a:solidFill>
                  <a:schemeClr val="accent5"/>
                </a:solidFill>
              </a:rPr>
              <a:t>և չի մտնի </a:t>
            </a:r>
            <a:r>
              <a:rPr lang="en-US" sz="1300" dirty="0">
                <a:solidFill>
                  <a:schemeClr val="accent5"/>
                </a:solidFill>
              </a:rPr>
              <a:t>if-</a:t>
            </a:r>
            <a:r>
              <a:rPr lang="hy-AM" sz="1300" dirty="0">
                <a:solidFill>
                  <a:schemeClr val="accent5"/>
                </a:solidFill>
              </a:rPr>
              <a:t>ի մեջ, քանի որ $</a:t>
            </a:r>
            <a:r>
              <a:rPr lang="en-US" sz="1300" dirty="0">
                <a:solidFill>
                  <a:schemeClr val="accent5"/>
                </a:solidFill>
              </a:rPr>
              <a:t>a-</a:t>
            </a:r>
            <a:r>
              <a:rPr lang="hy-AM" sz="1300" dirty="0">
                <a:solidFill>
                  <a:schemeClr val="accent5"/>
                </a:solidFill>
              </a:rPr>
              <a:t>ն և $</a:t>
            </a:r>
            <a:r>
              <a:rPr lang="en-US" sz="1300" dirty="0">
                <a:solidFill>
                  <a:schemeClr val="accent5"/>
                </a:solidFill>
              </a:rPr>
              <a:t>b-</a:t>
            </a:r>
            <a:r>
              <a:rPr lang="hy-AM" sz="1300" dirty="0">
                <a:solidFill>
                  <a:schemeClr val="accent5"/>
                </a:solidFill>
              </a:rPr>
              <a:t>ն արժեքներով իրար հավասար են, բայց նույն տիպ չեն</a:t>
            </a:r>
          </a:p>
          <a:p>
            <a:pPr marL="0" indent="0">
              <a:buNone/>
            </a:pPr>
            <a:r>
              <a:rPr lang="hy-AM" sz="1600" dirty="0"/>
              <a:t>{</a:t>
            </a:r>
          </a:p>
          <a:p>
            <a:pPr marL="0" indent="0">
              <a:buNone/>
            </a:pPr>
            <a:r>
              <a:rPr lang="hy-AM" sz="1600" dirty="0"/>
              <a:t>     </a:t>
            </a:r>
            <a:r>
              <a:rPr lang="en-US" sz="1600" dirty="0"/>
              <a:t>echo $a." </a:t>
            </a:r>
            <a:r>
              <a:rPr lang="hy-AM" sz="1600" dirty="0"/>
              <a:t>և $</a:t>
            </a:r>
            <a:r>
              <a:rPr lang="en-US" sz="1600" dirty="0"/>
              <a:t>b </a:t>
            </a:r>
            <a:r>
              <a:rPr lang="hy-AM" sz="1600" dirty="0"/>
              <a:t>փոփոխականները իրար հավասար են և նույն տիպ ունեն";</a:t>
            </a:r>
          </a:p>
          <a:p>
            <a:pPr marL="0" indent="0">
              <a:buNone/>
            </a:pPr>
            <a:r>
              <a:rPr lang="hy-AM" sz="1600" dirty="0"/>
              <a:t>}</a:t>
            </a:r>
            <a:br>
              <a:rPr lang="hy-AM" sz="1600" dirty="0"/>
            </a:b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141324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5095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y-AM" sz="1500" dirty="0">
                <a:solidFill>
                  <a:srgbClr val="FF0000"/>
                </a:solidFill>
              </a:rPr>
              <a:t>!=</a:t>
            </a:r>
            <a:r>
              <a:rPr lang="hy-AM" sz="1500" dirty="0"/>
              <a:t> - անհավասարության օպերատոր</a:t>
            </a:r>
          </a:p>
          <a:p>
            <a:pPr marL="0" indent="0">
              <a:buNone/>
            </a:pPr>
            <a:r>
              <a:rPr lang="hy-AM" sz="1500" dirty="0">
                <a:solidFill>
                  <a:srgbClr val="FFC000"/>
                </a:solidFill>
              </a:rPr>
              <a:t>Օրինակ </a:t>
            </a:r>
            <a:r>
              <a:rPr lang="en-US" sz="1500" dirty="0">
                <a:solidFill>
                  <a:srgbClr val="FFC000"/>
                </a:solidFill>
              </a:rPr>
              <a:t>22</a:t>
            </a:r>
            <a:endParaRPr lang="hy-AM" sz="15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y-AM" sz="1500" dirty="0"/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</a:t>
            </a:r>
            <a:r>
              <a:rPr lang="en-US" sz="1400" dirty="0">
                <a:solidFill>
                  <a:srgbClr val="FF0000"/>
                </a:solidFill>
              </a:rPr>
              <a:t>2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$b =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!=</a:t>
            </a:r>
            <a:r>
              <a:rPr lang="en-US" sz="1400" dirty="0"/>
              <a:t> $b)</a:t>
            </a:r>
            <a:r>
              <a:rPr lang="en-US" sz="1400" dirty="0">
                <a:solidFill>
                  <a:schemeClr val="accent5"/>
                </a:solidFill>
              </a:rPr>
              <a:t>// </a:t>
            </a:r>
            <a:r>
              <a:rPr lang="hy-AM" sz="1200" dirty="0">
                <a:solidFill>
                  <a:schemeClr val="accent5"/>
                </a:solidFill>
              </a:rPr>
              <a:t>կվերադարձնի </a:t>
            </a:r>
            <a:r>
              <a:rPr lang="en-US" sz="1200" dirty="0">
                <a:solidFill>
                  <a:schemeClr val="accent5"/>
                </a:solidFill>
              </a:rPr>
              <a:t>true, </a:t>
            </a:r>
            <a:r>
              <a:rPr lang="hy-AM" sz="1200" dirty="0">
                <a:solidFill>
                  <a:schemeClr val="accent5"/>
                </a:solidFill>
              </a:rPr>
              <a:t>եթե $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ն և $</a:t>
            </a:r>
            <a:r>
              <a:rPr lang="en-US" sz="1200" dirty="0">
                <a:solidFill>
                  <a:schemeClr val="accent5"/>
                </a:solidFill>
              </a:rPr>
              <a:t>b-</a:t>
            </a:r>
            <a:r>
              <a:rPr lang="hy-AM" sz="1200" dirty="0">
                <a:solidFill>
                  <a:schemeClr val="accent5"/>
                </a:solidFill>
              </a:rPr>
              <a:t>ն արժեքներով իրար հավասար չեն</a:t>
            </a: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/>
              <a:t>echo $a." </a:t>
            </a:r>
            <a:r>
              <a:rPr lang="hy-AM" sz="1400" dirty="0"/>
              <a:t>և $</a:t>
            </a:r>
            <a:r>
              <a:rPr lang="en-US" sz="1400" dirty="0"/>
              <a:t>b </a:t>
            </a:r>
            <a:r>
              <a:rPr lang="hy-AM" sz="1400" dirty="0"/>
              <a:t>փոփոխականները իրար հավասար չեն";</a:t>
            </a:r>
          </a:p>
          <a:p>
            <a:pPr marL="0" indent="0">
              <a:buNone/>
            </a:pPr>
            <a:r>
              <a:rPr lang="hy-AM" sz="1400" dirty="0"/>
              <a:t>}</a:t>
            </a:r>
          </a:p>
          <a:p>
            <a:pPr marL="0" indent="0">
              <a:buNone/>
            </a:pPr>
            <a:br>
              <a:rPr lang="hy-AM" sz="1600" dirty="0"/>
            </a:b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if($a </a:t>
            </a:r>
            <a:r>
              <a:rPr lang="en-US" sz="1600" dirty="0">
                <a:solidFill>
                  <a:srgbClr val="FF0000"/>
                </a:solidFill>
              </a:rPr>
              <a:t>&lt;&gt;</a:t>
            </a:r>
            <a:r>
              <a:rPr lang="en-US" sz="1600" dirty="0"/>
              <a:t> $b)</a:t>
            </a:r>
            <a:r>
              <a:rPr lang="en-US" sz="1600" dirty="0">
                <a:solidFill>
                  <a:schemeClr val="accent5"/>
                </a:solidFill>
              </a:rPr>
              <a:t>// </a:t>
            </a:r>
            <a:r>
              <a:rPr lang="hy-AM" sz="1400" dirty="0">
                <a:solidFill>
                  <a:schemeClr val="accent5"/>
                </a:solidFill>
              </a:rPr>
              <a:t>կվերադարձնի </a:t>
            </a:r>
            <a:r>
              <a:rPr lang="en-US" sz="1400" dirty="0">
                <a:solidFill>
                  <a:schemeClr val="accent5"/>
                </a:solidFill>
              </a:rPr>
              <a:t>true, </a:t>
            </a:r>
            <a:r>
              <a:rPr lang="hy-AM" sz="1400" dirty="0">
                <a:solidFill>
                  <a:schemeClr val="accent5"/>
                </a:solidFill>
              </a:rPr>
              <a:t>եթե $</a:t>
            </a:r>
            <a:r>
              <a:rPr lang="en-US" sz="1400" dirty="0">
                <a:solidFill>
                  <a:schemeClr val="accent5"/>
                </a:solidFill>
              </a:rPr>
              <a:t>a-</a:t>
            </a:r>
            <a:r>
              <a:rPr lang="hy-AM" sz="1400" dirty="0">
                <a:solidFill>
                  <a:schemeClr val="accent5"/>
                </a:solidFill>
              </a:rPr>
              <a:t>ն և $</a:t>
            </a:r>
            <a:r>
              <a:rPr lang="en-US" sz="1400" dirty="0">
                <a:solidFill>
                  <a:schemeClr val="accent5"/>
                </a:solidFill>
              </a:rPr>
              <a:t>b-</a:t>
            </a:r>
            <a:r>
              <a:rPr lang="hy-AM" sz="1400" dirty="0">
                <a:solidFill>
                  <a:schemeClr val="accent5"/>
                </a:solidFill>
              </a:rPr>
              <a:t>ն արժեքներով իրար հավասար չեն</a:t>
            </a:r>
          </a:p>
          <a:p>
            <a:pPr marL="0" indent="0">
              <a:buNone/>
            </a:pPr>
            <a:r>
              <a:rPr lang="hy-AM" sz="1600" dirty="0"/>
              <a:t>{</a:t>
            </a:r>
          </a:p>
          <a:p>
            <a:pPr marL="0" indent="0">
              <a:buNone/>
            </a:pPr>
            <a:r>
              <a:rPr lang="hy-AM" sz="1600" dirty="0"/>
              <a:t>     </a:t>
            </a:r>
            <a:r>
              <a:rPr lang="en-US" sz="1600" dirty="0"/>
              <a:t>echo $a." </a:t>
            </a:r>
            <a:r>
              <a:rPr lang="hy-AM" sz="1600" dirty="0"/>
              <a:t>և $</a:t>
            </a:r>
            <a:r>
              <a:rPr lang="en-US" sz="1600" dirty="0"/>
              <a:t>b </a:t>
            </a:r>
            <a:r>
              <a:rPr lang="hy-AM" sz="1600" dirty="0"/>
              <a:t>փոփոխականները իրար հավասար չեն";</a:t>
            </a:r>
          </a:p>
          <a:p>
            <a:pPr marL="0" indent="0">
              <a:buNone/>
            </a:pPr>
            <a:r>
              <a:rPr lang="hy-AM" sz="1600" dirty="0"/>
              <a:t>}</a:t>
            </a:r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4066354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5095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y-AM" sz="1400" dirty="0">
                <a:solidFill>
                  <a:srgbClr val="FF0000"/>
                </a:solidFill>
              </a:rPr>
              <a:t>!==</a:t>
            </a:r>
            <a:r>
              <a:rPr lang="hy-AM" sz="1400" dirty="0"/>
              <a:t> - անհամարժեքության օպերատոր</a:t>
            </a: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23</a:t>
            </a:r>
            <a:endParaRPr lang="hy-AM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$b = "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";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!==</a:t>
            </a:r>
            <a:r>
              <a:rPr lang="en-US" sz="1400" dirty="0"/>
              <a:t> $b)</a:t>
            </a:r>
            <a:r>
              <a:rPr lang="en-US" sz="1400" dirty="0">
                <a:solidFill>
                  <a:schemeClr val="accent5"/>
                </a:solidFill>
              </a:rPr>
              <a:t>// </a:t>
            </a:r>
            <a:r>
              <a:rPr lang="hy-AM" sz="1500" dirty="0">
                <a:solidFill>
                  <a:schemeClr val="accent5"/>
                </a:solidFill>
              </a:rPr>
              <a:t>կվերադարձնի </a:t>
            </a:r>
            <a:r>
              <a:rPr lang="en-US" sz="1500" dirty="0">
                <a:solidFill>
                  <a:schemeClr val="accent5"/>
                </a:solidFill>
              </a:rPr>
              <a:t>true,</a:t>
            </a:r>
            <a:r>
              <a:rPr lang="hy-AM" sz="1500" dirty="0">
                <a:solidFill>
                  <a:schemeClr val="accent5"/>
                </a:solidFill>
              </a:rPr>
              <a:t>քանի որ $</a:t>
            </a:r>
            <a:r>
              <a:rPr lang="en-US" sz="1500" dirty="0">
                <a:solidFill>
                  <a:schemeClr val="accent5"/>
                </a:solidFill>
              </a:rPr>
              <a:t>a-</a:t>
            </a:r>
            <a:r>
              <a:rPr lang="hy-AM" sz="1500" dirty="0">
                <a:solidFill>
                  <a:schemeClr val="accent5"/>
                </a:solidFill>
              </a:rPr>
              <a:t>ն և $</a:t>
            </a:r>
            <a:r>
              <a:rPr lang="en-US" sz="1500" dirty="0">
                <a:solidFill>
                  <a:schemeClr val="accent5"/>
                </a:solidFill>
              </a:rPr>
              <a:t>b-</a:t>
            </a:r>
            <a:r>
              <a:rPr lang="hy-AM" sz="1500" dirty="0">
                <a:solidFill>
                  <a:schemeClr val="accent5"/>
                </a:solidFill>
              </a:rPr>
              <a:t>ն արժեքներով իրար հավասար են և նույն տիպը ունեն</a:t>
            </a: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/>
              <a:t>echo $a." </a:t>
            </a:r>
            <a:r>
              <a:rPr lang="hy-AM" sz="1400" dirty="0"/>
              <a:t>և $</a:t>
            </a:r>
            <a:r>
              <a:rPr lang="en-US" sz="1400" dirty="0"/>
              <a:t>b </a:t>
            </a:r>
            <a:r>
              <a:rPr lang="hy-AM" sz="1400" dirty="0"/>
              <a:t>փոփոխականները իրար հավասար են և նույն տիպը չունեն";</a:t>
            </a:r>
          </a:p>
          <a:p>
            <a:pPr marL="0" indent="0">
              <a:buNone/>
            </a:pPr>
            <a:r>
              <a:rPr lang="hy-AM" sz="1400" dirty="0"/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hy-AM" sz="1500" dirty="0">
                <a:solidFill>
                  <a:srgbClr val="FF0000"/>
                </a:solidFill>
              </a:rPr>
              <a:t>&lt;</a:t>
            </a:r>
            <a:r>
              <a:rPr lang="hy-AM" sz="1500" dirty="0"/>
              <a:t> - փոքր է</a:t>
            </a: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</a:t>
            </a:r>
            <a:r>
              <a:rPr lang="en-US" sz="1600" dirty="0">
                <a:solidFill>
                  <a:srgbClr val="FFC000"/>
                </a:solidFill>
              </a:rPr>
              <a:t>24</a:t>
            </a:r>
            <a:br>
              <a:rPr lang="hy-AM" sz="1600" dirty="0"/>
            </a:b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12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14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if($a 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/>
              <a:t> $b)</a:t>
            </a:r>
            <a:r>
              <a:rPr lang="en-US" sz="1600" dirty="0">
                <a:solidFill>
                  <a:schemeClr val="accent5"/>
                </a:solidFill>
              </a:rPr>
              <a:t>// </a:t>
            </a:r>
            <a:r>
              <a:rPr lang="hy-AM" sz="1600" dirty="0">
                <a:solidFill>
                  <a:schemeClr val="accent5"/>
                </a:solidFill>
              </a:rPr>
              <a:t>կվերադարձնի </a:t>
            </a:r>
            <a:r>
              <a:rPr lang="en-US" sz="1600" dirty="0">
                <a:solidFill>
                  <a:schemeClr val="accent5"/>
                </a:solidFill>
              </a:rPr>
              <a:t>true,</a:t>
            </a:r>
            <a:r>
              <a:rPr lang="hy-AM" sz="1600" dirty="0">
                <a:solidFill>
                  <a:schemeClr val="accent5"/>
                </a:solidFill>
              </a:rPr>
              <a:t>քանի որ $</a:t>
            </a:r>
            <a:r>
              <a:rPr lang="en-US" sz="1600" dirty="0">
                <a:solidFill>
                  <a:schemeClr val="accent5"/>
                </a:solidFill>
              </a:rPr>
              <a:t>a-</a:t>
            </a:r>
            <a:r>
              <a:rPr lang="hy-AM" sz="1600" dirty="0">
                <a:solidFill>
                  <a:schemeClr val="accent5"/>
                </a:solidFill>
              </a:rPr>
              <a:t>ն փոքր է $</a:t>
            </a:r>
            <a:r>
              <a:rPr lang="en-US" sz="1600" dirty="0">
                <a:solidFill>
                  <a:schemeClr val="accent5"/>
                </a:solidFill>
              </a:rPr>
              <a:t>b-</a:t>
            </a:r>
            <a:r>
              <a:rPr lang="hy-AM" sz="1600" dirty="0">
                <a:solidFill>
                  <a:schemeClr val="accent5"/>
                </a:solidFill>
              </a:rPr>
              <a:t>ից</a:t>
            </a:r>
          </a:p>
          <a:p>
            <a:pPr marL="0" indent="0">
              <a:buNone/>
            </a:pPr>
            <a:r>
              <a:rPr lang="hy-AM" sz="1600" dirty="0"/>
              <a:t>{</a:t>
            </a:r>
          </a:p>
          <a:p>
            <a:pPr marL="0" indent="0">
              <a:buNone/>
            </a:pPr>
            <a:r>
              <a:rPr lang="hy-AM" sz="1600" dirty="0"/>
              <a:t>     </a:t>
            </a:r>
            <a:r>
              <a:rPr lang="en-US" sz="1600" dirty="0"/>
              <a:t>echo $a."-</a:t>
            </a:r>
            <a:r>
              <a:rPr lang="hy-AM" sz="1600" dirty="0"/>
              <a:t>ն փոքր է $</a:t>
            </a:r>
            <a:r>
              <a:rPr lang="en-US" sz="1600" dirty="0"/>
              <a:t>b-</a:t>
            </a:r>
            <a:r>
              <a:rPr lang="hy-AM" sz="1600" dirty="0"/>
              <a:t>ից";</a:t>
            </a:r>
          </a:p>
          <a:p>
            <a:pPr marL="0" indent="0">
              <a:buNone/>
            </a:pPr>
            <a:r>
              <a:rPr lang="hy-AM" sz="1600" dirty="0"/>
              <a:t>}</a:t>
            </a:r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952197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50956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y-AM" sz="1400" dirty="0">
                <a:solidFill>
                  <a:srgbClr val="FF0000"/>
                </a:solidFill>
              </a:rPr>
              <a:t>&gt;</a:t>
            </a:r>
            <a:r>
              <a:rPr lang="hy-AM" sz="1400" dirty="0"/>
              <a:t> - մեծ է</a:t>
            </a:r>
          </a:p>
          <a:p>
            <a:pPr marL="0" indent="0">
              <a:buNone/>
            </a:pPr>
            <a:r>
              <a:rPr lang="hy-AM" sz="1400" dirty="0">
                <a:solidFill>
                  <a:srgbClr val="FFC000"/>
                </a:solidFill>
              </a:rPr>
              <a:t>Օրինակ </a:t>
            </a:r>
            <a:r>
              <a:rPr lang="en-US" sz="1400" dirty="0">
                <a:solidFill>
                  <a:srgbClr val="FFC000"/>
                </a:solidFill>
              </a:rPr>
              <a:t>25</a:t>
            </a:r>
            <a:br>
              <a:rPr lang="hy-AM" sz="1400" dirty="0"/>
            </a:br>
            <a:endParaRPr lang="hy-AM" sz="1400" dirty="0"/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</a:t>
            </a:r>
            <a:r>
              <a:rPr lang="en-US" sz="1400" dirty="0">
                <a:solidFill>
                  <a:srgbClr val="FF0000"/>
                </a:solidFill>
              </a:rPr>
              <a:t>10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$b = </a:t>
            </a:r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&gt;</a:t>
            </a:r>
            <a:r>
              <a:rPr lang="en-US" sz="1400" dirty="0"/>
              <a:t> $b</a:t>
            </a:r>
            <a:r>
              <a:rPr lang="en-US" sz="1200" dirty="0"/>
              <a:t>)// </a:t>
            </a:r>
            <a:r>
              <a:rPr lang="hy-AM" sz="1200" dirty="0"/>
              <a:t>կվերադարձնի </a:t>
            </a:r>
            <a:r>
              <a:rPr lang="en-US" sz="1200" dirty="0"/>
              <a:t>true,</a:t>
            </a:r>
            <a:r>
              <a:rPr lang="hy-AM" sz="1200" dirty="0"/>
              <a:t>քանի որ $</a:t>
            </a:r>
            <a:r>
              <a:rPr lang="en-US" sz="1200" dirty="0"/>
              <a:t>a-</a:t>
            </a:r>
            <a:r>
              <a:rPr lang="hy-AM" sz="1200" dirty="0"/>
              <a:t>ն մեծ է $</a:t>
            </a:r>
            <a:r>
              <a:rPr lang="en-US" sz="1200" dirty="0"/>
              <a:t>b-</a:t>
            </a:r>
            <a:r>
              <a:rPr lang="hy-AM" sz="1200" dirty="0"/>
              <a:t>ից</a:t>
            </a: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>
                <a:solidFill>
                  <a:srgbClr val="FF0000"/>
                </a:solidFill>
              </a:rPr>
              <a:t>echo</a:t>
            </a:r>
            <a:r>
              <a:rPr lang="en-US" sz="1400" dirty="0"/>
              <a:t> $a."-</a:t>
            </a:r>
            <a:r>
              <a:rPr lang="hy-AM" sz="1400" dirty="0"/>
              <a:t>ն մեծ է $</a:t>
            </a:r>
            <a:r>
              <a:rPr lang="en-US" sz="1400" dirty="0"/>
              <a:t>b-</a:t>
            </a:r>
            <a:r>
              <a:rPr lang="hy-AM" sz="1400" dirty="0"/>
              <a:t>ից";</a:t>
            </a:r>
          </a:p>
          <a:p>
            <a:pPr marL="0" indent="0">
              <a:buNone/>
            </a:pPr>
            <a:r>
              <a:rPr lang="hy-AM" sz="1400" dirty="0"/>
              <a:t>}</a:t>
            </a:r>
            <a:endParaRPr lang="en-US" sz="1400" dirty="0"/>
          </a:p>
          <a:p>
            <a:pPr marL="0" indent="0">
              <a:buNone/>
            </a:pPr>
            <a:r>
              <a:rPr lang="hy-AM" sz="1500" dirty="0">
                <a:solidFill>
                  <a:srgbClr val="FF0000"/>
                </a:solidFill>
              </a:rPr>
              <a:t>&lt;=</a:t>
            </a:r>
            <a:r>
              <a:rPr lang="hy-AM" sz="1500" dirty="0"/>
              <a:t> - փոքր է կամ հավասար</a:t>
            </a:r>
          </a:p>
          <a:p>
            <a:pPr marL="0" indent="0">
              <a:buNone/>
            </a:pPr>
            <a:r>
              <a:rPr lang="hy-AM" sz="1700" dirty="0">
                <a:solidFill>
                  <a:srgbClr val="FFC000"/>
                </a:solidFill>
              </a:rPr>
              <a:t>Օրինակ </a:t>
            </a:r>
            <a:r>
              <a:rPr lang="en-US" sz="1700" dirty="0">
                <a:solidFill>
                  <a:srgbClr val="FFC000"/>
                </a:solidFill>
              </a:rPr>
              <a:t>26</a:t>
            </a:r>
            <a:endParaRPr lang="hy-AM" sz="1500" dirty="0"/>
          </a:p>
          <a:p>
            <a:pPr marL="0" indent="0">
              <a:buNone/>
            </a:pPr>
            <a:r>
              <a:rPr lang="hy-AM" sz="1500" dirty="0"/>
              <a:t>$</a:t>
            </a:r>
            <a:r>
              <a:rPr lang="en-US" sz="1500" dirty="0"/>
              <a:t>a = </a:t>
            </a:r>
            <a:r>
              <a:rPr lang="en-US" sz="1500" dirty="0">
                <a:solidFill>
                  <a:srgbClr val="FF0000"/>
                </a:solidFill>
              </a:rPr>
              <a:t>12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$b = </a:t>
            </a:r>
            <a:r>
              <a:rPr lang="en-US" sz="1500" dirty="0">
                <a:solidFill>
                  <a:srgbClr val="FF0000"/>
                </a:solidFill>
              </a:rPr>
              <a:t>14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if($a </a:t>
            </a:r>
            <a:r>
              <a:rPr lang="en-US" sz="1500" dirty="0">
                <a:solidFill>
                  <a:srgbClr val="FF0000"/>
                </a:solidFill>
              </a:rPr>
              <a:t>&lt;=</a:t>
            </a:r>
            <a:r>
              <a:rPr lang="en-US" sz="1500" dirty="0"/>
              <a:t> $b)</a:t>
            </a:r>
            <a:r>
              <a:rPr lang="en-US" sz="1300" dirty="0">
                <a:solidFill>
                  <a:schemeClr val="accent5"/>
                </a:solidFill>
              </a:rPr>
              <a:t>// </a:t>
            </a:r>
            <a:r>
              <a:rPr lang="hy-AM" sz="1300" dirty="0">
                <a:solidFill>
                  <a:schemeClr val="accent5"/>
                </a:solidFill>
              </a:rPr>
              <a:t>կվերադարձնի </a:t>
            </a:r>
            <a:r>
              <a:rPr lang="en-US" sz="1300" dirty="0">
                <a:solidFill>
                  <a:schemeClr val="accent5"/>
                </a:solidFill>
              </a:rPr>
              <a:t>true,</a:t>
            </a:r>
            <a:r>
              <a:rPr lang="hy-AM" sz="1300" dirty="0">
                <a:solidFill>
                  <a:schemeClr val="accent5"/>
                </a:solidFill>
              </a:rPr>
              <a:t>քանի որ գոնե մի պայման տեղի ունի $</a:t>
            </a:r>
            <a:r>
              <a:rPr lang="en-US" sz="1300" dirty="0">
                <a:solidFill>
                  <a:schemeClr val="accent5"/>
                </a:solidFill>
              </a:rPr>
              <a:t>a-</a:t>
            </a:r>
            <a:r>
              <a:rPr lang="hy-AM" sz="1300" dirty="0">
                <a:solidFill>
                  <a:schemeClr val="accent5"/>
                </a:solidFill>
              </a:rPr>
              <a:t>ն փոքր է  $</a:t>
            </a:r>
            <a:r>
              <a:rPr lang="en-US" sz="1300" dirty="0">
                <a:solidFill>
                  <a:schemeClr val="accent5"/>
                </a:solidFill>
              </a:rPr>
              <a:t>b-</a:t>
            </a:r>
            <a:r>
              <a:rPr lang="hy-AM" sz="1300" dirty="0">
                <a:solidFill>
                  <a:schemeClr val="accent5"/>
                </a:solidFill>
              </a:rPr>
              <a:t>ից</a:t>
            </a:r>
          </a:p>
          <a:p>
            <a:pPr marL="0" indent="0">
              <a:buNone/>
            </a:pPr>
            <a:r>
              <a:rPr lang="hy-AM" sz="1500" dirty="0"/>
              <a:t>{</a:t>
            </a:r>
          </a:p>
          <a:p>
            <a:pPr marL="0" indent="0">
              <a:buNone/>
            </a:pPr>
            <a:r>
              <a:rPr lang="hy-AM" sz="1500" dirty="0"/>
              <a:t>     </a:t>
            </a:r>
            <a:r>
              <a:rPr lang="en-US" sz="1500" dirty="0">
                <a:solidFill>
                  <a:srgbClr val="FF0000"/>
                </a:solidFill>
              </a:rPr>
              <a:t>echo</a:t>
            </a:r>
            <a:r>
              <a:rPr lang="en-US" sz="1500" dirty="0"/>
              <a:t> $a."-</a:t>
            </a:r>
            <a:r>
              <a:rPr lang="hy-AM" sz="1500" dirty="0"/>
              <a:t>ն փոքր է  $</a:t>
            </a:r>
            <a:r>
              <a:rPr lang="en-US" sz="1500" dirty="0"/>
              <a:t>b-</a:t>
            </a:r>
            <a:r>
              <a:rPr lang="hy-AM" sz="1500" dirty="0"/>
              <a:t>ից";</a:t>
            </a:r>
          </a:p>
          <a:p>
            <a:pPr marL="0" indent="0">
              <a:buNone/>
            </a:pPr>
            <a:r>
              <a:rPr lang="hy-AM" sz="1500" dirty="0"/>
              <a:t>}</a:t>
            </a:r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4055672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7"/>
            <a:ext cx="10515600" cy="1009651"/>
          </a:xfrm>
        </p:spPr>
        <p:txBody>
          <a:bodyPr/>
          <a:lstStyle/>
          <a:p>
            <a:r>
              <a:rPr lang="hy-AM" dirty="0"/>
              <a:t>Համեմատություն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5095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400" dirty="0">
                <a:solidFill>
                  <a:srgbClr val="FF0000"/>
                </a:solidFill>
              </a:rPr>
              <a:t>&gt;=</a:t>
            </a:r>
            <a:r>
              <a:rPr lang="hy-AM" sz="1400" dirty="0"/>
              <a:t>- մեծ է կամ հավասար</a:t>
            </a:r>
          </a:p>
          <a:p>
            <a:pPr marL="0" indent="0">
              <a:buNone/>
            </a:pPr>
            <a:r>
              <a:rPr lang="hy-AM" sz="1400" dirty="0">
                <a:solidFill>
                  <a:srgbClr val="FFC000"/>
                </a:solidFill>
              </a:rPr>
              <a:t>Օրինակ </a:t>
            </a:r>
            <a:r>
              <a:rPr lang="en-US" sz="1400" dirty="0">
                <a:solidFill>
                  <a:srgbClr val="FFC000"/>
                </a:solidFill>
              </a:rPr>
              <a:t>27</a:t>
            </a:r>
            <a:br>
              <a:rPr lang="hy-AM" sz="1400" dirty="0"/>
            </a:br>
            <a:endParaRPr lang="hy-AM" sz="1400" dirty="0"/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</a:t>
            </a:r>
            <a:r>
              <a:rPr lang="en-US" sz="1400" dirty="0">
                <a:solidFill>
                  <a:srgbClr val="FF0000"/>
                </a:solidFill>
              </a:rPr>
              <a:t>10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$b = </a:t>
            </a:r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if($a </a:t>
            </a:r>
            <a:r>
              <a:rPr lang="en-US" sz="1400" dirty="0">
                <a:solidFill>
                  <a:srgbClr val="FF0000"/>
                </a:solidFill>
              </a:rPr>
              <a:t>&gt;=</a:t>
            </a:r>
            <a:r>
              <a:rPr lang="en-US" sz="1400" dirty="0"/>
              <a:t> $b)</a:t>
            </a:r>
            <a:r>
              <a:rPr lang="en-US" sz="1400" dirty="0">
                <a:solidFill>
                  <a:schemeClr val="accent5"/>
                </a:solidFill>
              </a:rPr>
              <a:t>// </a:t>
            </a:r>
            <a:r>
              <a:rPr lang="hy-AM" sz="1400" dirty="0">
                <a:solidFill>
                  <a:schemeClr val="accent5"/>
                </a:solidFill>
              </a:rPr>
              <a:t>կվերադարձնի </a:t>
            </a:r>
            <a:r>
              <a:rPr lang="en-US" sz="1400" dirty="0">
                <a:solidFill>
                  <a:schemeClr val="accent5"/>
                </a:solidFill>
              </a:rPr>
              <a:t>true,</a:t>
            </a:r>
            <a:r>
              <a:rPr lang="hy-AM" sz="1400" dirty="0">
                <a:solidFill>
                  <a:schemeClr val="accent5"/>
                </a:solidFill>
              </a:rPr>
              <a:t>քանի որ գոնե մի պայման տեղի ունի $</a:t>
            </a:r>
            <a:r>
              <a:rPr lang="en-US" sz="1400" dirty="0">
                <a:solidFill>
                  <a:schemeClr val="accent5"/>
                </a:solidFill>
              </a:rPr>
              <a:t>a-</a:t>
            </a:r>
            <a:r>
              <a:rPr lang="hy-AM" sz="1400" dirty="0">
                <a:solidFill>
                  <a:schemeClr val="accent5"/>
                </a:solidFill>
              </a:rPr>
              <a:t>ն մեծ է $</a:t>
            </a:r>
            <a:r>
              <a:rPr lang="en-US" sz="1400" dirty="0">
                <a:solidFill>
                  <a:schemeClr val="accent5"/>
                </a:solidFill>
              </a:rPr>
              <a:t>b-</a:t>
            </a:r>
            <a:r>
              <a:rPr lang="hy-AM" sz="1400" dirty="0">
                <a:solidFill>
                  <a:schemeClr val="accent5"/>
                </a:solidFill>
              </a:rPr>
              <a:t>ից</a:t>
            </a:r>
          </a:p>
          <a:p>
            <a:pPr marL="0" indent="0">
              <a:buNone/>
            </a:pPr>
            <a:r>
              <a:rPr lang="hy-AM" sz="1400" dirty="0"/>
              <a:t>{</a:t>
            </a:r>
          </a:p>
          <a:p>
            <a:pPr marL="0" indent="0">
              <a:buNone/>
            </a:pPr>
            <a:r>
              <a:rPr lang="hy-AM" sz="1400" dirty="0"/>
              <a:t>     </a:t>
            </a:r>
            <a:r>
              <a:rPr lang="en-US" sz="1400" dirty="0"/>
              <a:t>echo $a."-</a:t>
            </a:r>
            <a:r>
              <a:rPr lang="hy-AM" sz="1400" dirty="0"/>
              <a:t>ն մեծ է $</a:t>
            </a:r>
            <a:r>
              <a:rPr lang="en-US" sz="1400" dirty="0"/>
              <a:t>b-</a:t>
            </a:r>
            <a:r>
              <a:rPr lang="hy-AM" sz="1400" dirty="0"/>
              <a:t>ից";</a:t>
            </a:r>
          </a:p>
          <a:p>
            <a:pPr marL="0" indent="0">
              <a:buNone/>
            </a:pPr>
            <a:r>
              <a:rPr lang="hy-AM" sz="1400" dirty="0"/>
              <a:t>}</a:t>
            </a:r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271132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Debugging-</a:t>
            </a:r>
            <a:r>
              <a:rPr lang="hy-AM" sz="1400" dirty="0">
                <a:solidFill>
                  <a:srgbClr val="FF0000"/>
                </a:solidFill>
              </a:rPr>
              <a:t>ի հիմունքները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09563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hy-AM" sz="2500" dirty="0"/>
              <a:t>Ծրագրավորման ամենակարևոր նպատակներից մեկը ունեցած տվյալների(արժեքների) ճիշտ բաշխումն է: Վերջի վերջո էկրանին մենք տեսնում ենք արժեքներ: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sz="2500" dirty="0"/>
              <a:t>Մենք մեզ համար ցանկալի արդյունքը կստանանք այն դեպքում, երբ կարողանանք փոփոխականներին ճիշտ ձևով տալ արժեքներև ավտոմացնել: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sz="2500" dirty="0"/>
              <a:t>Ավելի մանրամասն փոփոխականի արժեքներն արտածելու համար, օգտագործվում են </a:t>
            </a:r>
            <a:r>
              <a:rPr lang="en-US" sz="2500" dirty="0" err="1">
                <a:solidFill>
                  <a:srgbClr val="FF0000"/>
                </a:solidFill>
              </a:rPr>
              <a:t>var_dump</a:t>
            </a:r>
            <a:r>
              <a:rPr lang="en-US" sz="2500" dirty="0"/>
              <a:t> </a:t>
            </a:r>
            <a:r>
              <a:rPr lang="hy-AM" sz="2500" dirty="0"/>
              <a:t>և </a:t>
            </a:r>
            <a:r>
              <a:rPr lang="en-US" sz="2500" dirty="0" err="1">
                <a:solidFill>
                  <a:srgbClr val="FF0000"/>
                </a:solidFill>
              </a:rPr>
              <a:t>print_r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hy-AM" sz="2500" dirty="0"/>
              <a:t>ֆունկցիաները, որոնք ի տարբերություն </a:t>
            </a:r>
            <a:r>
              <a:rPr lang="en-US" sz="2500" dirty="0"/>
              <a:t>echo </a:t>
            </a:r>
            <a:r>
              <a:rPr lang="hy-AM" sz="2500" dirty="0"/>
              <a:t>կամ </a:t>
            </a:r>
            <a:r>
              <a:rPr lang="en-US" sz="2500" dirty="0"/>
              <a:t>print </a:t>
            </a:r>
            <a:r>
              <a:rPr lang="hy-AM" sz="2500" dirty="0"/>
              <a:t>ֆունկցիաների, ավելի մանրամասն կերպով արտածում են տվյալ փոփոխականի(ների) արժեքը(արժեքները):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dirty="0">
                <a:solidFill>
                  <a:srgbClr val="FFC000"/>
                </a:solidFill>
              </a:rPr>
              <a:t>Օրինակ 28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dirty="0"/>
              <a:t>$</a:t>
            </a:r>
            <a:r>
              <a:rPr lang="en-US" dirty="0"/>
              <a:t>number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var_dump</a:t>
            </a:r>
            <a:r>
              <a:rPr lang="en-US" dirty="0"/>
              <a:t>($number);</a:t>
            </a:r>
            <a:r>
              <a:rPr lang="en-US" dirty="0">
                <a:solidFill>
                  <a:schemeClr val="accent5"/>
                </a:solidFill>
              </a:rPr>
              <a:t>// </a:t>
            </a:r>
            <a:r>
              <a:rPr lang="hy-AM" dirty="0">
                <a:solidFill>
                  <a:schemeClr val="accent5"/>
                </a:solidFill>
              </a:rPr>
              <a:t>կտպի </a:t>
            </a:r>
            <a:r>
              <a:rPr lang="en-US" dirty="0">
                <a:solidFill>
                  <a:schemeClr val="accent5"/>
                </a:solidFill>
              </a:rPr>
              <a:t>int(10)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hy-AM" dirty="0">
                <a:solidFill>
                  <a:srgbClr val="FFC000"/>
                </a:solidFill>
              </a:rPr>
              <a:t>Օրինակ 29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dirty="0"/>
              <a:t>$</a:t>
            </a:r>
            <a:r>
              <a:rPr lang="en-US" dirty="0" err="1"/>
              <a:t>myString</a:t>
            </a:r>
            <a:r>
              <a:rPr lang="en-US" dirty="0"/>
              <a:t> = "</a:t>
            </a:r>
            <a:r>
              <a:rPr lang="en-US" dirty="0">
                <a:solidFill>
                  <a:srgbClr val="FF0000"/>
                </a:solidFill>
              </a:rPr>
              <a:t>Yerevan</a:t>
            </a:r>
            <a:r>
              <a:rPr lang="en-US" dirty="0"/>
              <a:t>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var_dump</a:t>
            </a:r>
            <a:r>
              <a:rPr lang="en-US" dirty="0"/>
              <a:t>($</a:t>
            </a:r>
            <a:r>
              <a:rPr lang="en-US" dirty="0" err="1"/>
              <a:t>myString</a:t>
            </a:r>
            <a:r>
              <a:rPr lang="en-US" dirty="0"/>
              <a:t> );</a:t>
            </a:r>
            <a:r>
              <a:rPr lang="en-US" sz="2200" dirty="0">
                <a:solidFill>
                  <a:schemeClr val="accent5"/>
                </a:solidFill>
              </a:rPr>
              <a:t>// </a:t>
            </a:r>
            <a:r>
              <a:rPr lang="hy-AM" sz="2200" dirty="0">
                <a:solidFill>
                  <a:schemeClr val="accent5"/>
                </a:solidFill>
              </a:rPr>
              <a:t>կտպի </a:t>
            </a:r>
            <a:r>
              <a:rPr lang="en-US" sz="2200" dirty="0">
                <a:solidFill>
                  <a:schemeClr val="accent5"/>
                </a:solidFill>
              </a:rPr>
              <a:t>string(7) "Yerevan"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355379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Debugging-</a:t>
            </a:r>
            <a:r>
              <a:rPr lang="hy-AM" sz="1400" dirty="0">
                <a:solidFill>
                  <a:srgbClr val="FF0000"/>
                </a:solidFill>
              </a:rPr>
              <a:t>ի հիմունքները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494214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hy-AM" sz="3700" dirty="0">
                <a:solidFill>
                  <a:srgbClr val="FFC000"/>
                </a:solidFill>
              </a:rPr>
              <a:t>Օրինակ 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sz="3700" dirty="0"/>
              <a:t>$</a:t>
            </a:r>
            <a:r>
              <a:rPr lang="en-US" sz="3700" dirty="0"/>
              <a:t>flag = true;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/>
              <a:t>var_dump</a:t>
            </a:r>
            <a:r>
              <a:rPr lang="en-US" sz="3700" dirty="0"/>
              <a:t>($flag);</a:t>
            </a:r>
            <a:r>
              <a:rPr lang="en-US" sz="3700" dirty="0">
                <a:solidFill>
                  <a:schemeClr val="accent5"/>
                </a:solidFill>
              </a:rPr>
              <a:t>// </a:t>
            </a:r>
            <a:r>
              <a:rPr lang="hy-AM" sz="3700" dirty="0">
                <a:solidFill>
                  <a:schemeClr val="accent5"/>
                </a:solidFill>
              </a:rPr>
              <a:t>կտպի </a:t>
            </a:r>
            <a:r>
              <a:rPr lang="en-US" sz="3700" dirty="0">
                <a:solidFill>
                  <a:schemeClr val="accent5"/>
                </a:solidFill>
              </a:rPr>
              <a:t>bool(true)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700" dirty="0"/>
          </a:p>
          <a:p>
            <a:pPr marL="0" indent="0">
              <a:lnSpc>
                <a:spcPct val="120000"/>
              </a:lnSpc>
              <a:buNone/>
            </a:pPr>
            <a:r>
              <a:rPr lang="hy-AM" sz="3700" dirty="0">
                <a:solidFill>
                  <a:srgbClr val="FFC000"/>
                </a:solidFill>
              </a:rPr>
              <a:t>Օրինակ 31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y-AM" sz="3700" dirty="0"/>
              <a:t>$</a:t>
            </a:r>
            <a:r>
              <a:rPr lang="en-US" sz="3700" dirty="0"/>
              <a:t>number = </a:t>
            </a:r>
            <a:r>
              <a:rPr lang="en-US" sz="3700" dirty="0">
                <a:solidFill>
                  <a:srgbClr val="FF0000"/>
                </a:solidFill>
              </a:rPr>
              <a:t>2.5</a:t>
            </a:r>
            <a:r>
              <a:rPr lang="en-US" sz="37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>
                <a:solidFill>
                  <a:srgbClr val="FF0000"/>
                </a:solidFill>
              </a:rPr>
              <a:t>var_dump</a:t>
            </a:r>
            <a:r>
              <a:rPr lang="en-US" sz="3700" dirty="0"/>
              <a:t>($number);</a:t>
            </a:r>
            <a:r>
              <a:rPr lang="en-US" sz="3700" dirty="0">
                <a:solidFill>
                  <a:schemeClr val="accent5"/>
                </a:solidFill>
              </a:rPr>
              <a:t>// </a:t>
            </a:r>
            <a:r>
              <a:rPr lang="hy-AM" sz="3700" dirty="0">
                <a:solidFill>
                  <a:schemeClr val="accent5"/>
                </a:solidFill>
              </a:rPr>
              <a:t>կտպի </a:t>
            </a:r>
            <a:r>
              <a:rPr lang="en-US" sz="3700" dirty="0">
                <a:solidFill>
                  <a:schemeClr val="accent5"/>
                </a:solidFill>
              </a:rPr>
              <a:t>float(2.5)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3700" dirty="0"/>
            </a:br>
            <a:endParaRPr lang="en-US" sz="3700" dirty="0"/>
          </a:p>
          <a:p>
            <a:pPr marL="0" indent="0">
              <a:lnSpc>
                <a:spcPct val="120000"/>
              </a:lnSpc>
              <a:buNone/>
            </a:pPr>
            <a:r>
              <a:rPr lang="hy-AM" sz="3700" dirty="0">
                <a:solidFill>
                  <a:schemeClr val="accent6"/>
                </a:solidFill>
              </a:rPr>
              <a:t>Համեմատության տարբեր օրինակներ</a:t>
            </a:r>
          </a:p>
          <a:p>
            <a:pPr marL="0" indent="0">
              <a:lnSpc>
                <a:spcPct val="120000"/>
              </a:lnSpc>
              <a:buNone/>
            </a:pPr>
            <a:endParaRPr lang="hy-AM" sz="37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>
                <a:solidFill>
                  <a:srgbClr val="FF0000"/>
                </a:solidFill>
              </a:rPr>
              <a:t>var_dump</a:t>
            </a:r>
            <a:r>
              <a:rPr lang="en-US" sz="3700" dirty="0"/>
              <a:t>(1 == true);  </a:t>
            </a:r>
            <a:r>
              <a:rPr lang="en-US" sz="3700" dirty="0">
                <a:solidFill>
                  <a:schemeClr val="accent5"/>
                </a:solidFill>
              </a:rPr>
              <a:t>// </a:t>
            </a:r>
            <a:r>
              <a:rPr lang="hy-AM" sz="3700" dirty="0">
                <a:solidFill>
                  <a:schemeClr val="accent5"/>
                </a:solidFill>
              </a:rPr>
              <a:t>կտպի </a:t>
            </a:r>
            <a:r>
              <a:rPr lang="en-US" sz="3700" dirty="0">
                <a:solidFill>
                  <a:schemeClr val="accent5"/>
                </a:solidFill>
              </a:rPr>
              <a:t>true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>
                <a:solidFill>
                  <a:srgbClr val="FF0000"/>
                </a:solidFill>
              </a:rPr>
              <a:t>var_dump</a:t>
            </a:r>
            <a:r>
              <a:rPr lang="en-US" sz="3700" dirty="0"/>
              <a:t>(0 == false); </a:t>
            </a:r>
            <a:r>
              <a:rPr lang="en-US" sz="3700" dirty="0">
                <a:solidFill>
                  <a:schemeClr val="accent5"/>
                </a:solidFill>
              </a:rPr>
              <a:t>// </a:t>
            </a:r>
            <a:r>
              <a:rPr lang="hy-AM" sz="3700" dirty="0">
                <a:solidFill>
                  <a:schemeClr val="accent5"/>
                </a:solidFill>
              </a:rPr>
              <a:t>կտպի </a:t>
            </a:r>
            <a:r>
              <a:rPr lang="en-US" sz="3700" dirty="0">
                <a:solidFill>
                  <a:schemeClr val="accent5"/>
                </a:solidFill>
              </a:rPr>
              <a:t>true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>
                <a:solidFill>
                  <a:srgbClr val="FF0000"/>
                </a:solidFill>
              </a:rPr>
              <a:t>var_dump</a:t>
            </a:r>
            <a:r>
              <a:rPr lang="en-US" sz="3700" dirty="0"/>
              <a:t>(41 &lt; true); </a:t>
            </a:r>
            <a:r>
              <a:rPr lang="en-US" sz="3700" dirty="0">
                <a:solidFill>
                  <a:schemeClr val="accent5"/>
                </a:solidFill>
              </a:rPr>
              <a:t>//  </a:t>
            </a:r>
            <a:r>
              <a:rPr lang="hy-AM" sz="3700" dirty="0">
                <a:solidFill>
                  <a:schemeClr val="accent5"/>
                </a:solidFill>
              </a:rPr>
              <a:t>կտպի </a:t>
            </a:r>
            <a:r>
              <a:rPr lang="en-US" sz="3700" dirty="0">
                <a:solidFill>
                  <a:schemeClr val="accent5"/>
                </a:solidFill>
              </a:rPr>
              <a:t>false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>
                <a:solidFill>
                  <a:srgbClr val="FF0000"/>
                </a:solidFill>
              </a:rPr>
              <a:t>var_dump</a:t>
            </a:r>
            <a:r>
              <a:rPr lang="en-US" sz="3700" dirty="0"/>
              <a:t>(-5 &lt; false);</a:t>
            </a:r>
            <a:r>
              <a:rPr lang="en-US" sz="3700" dirty="0">
                <a:solidFill>
                  <a:schemeClr val="accent5"/>
                </a:solidFill>
              </a:rPr>
              <a:t>//  </a:t>
            </a:r>
            <a:r>
              <a:rPr lang="hy-AM" sz="3700" dirty="0">
                <a:solidFill>
                  <a:schemeClr val="accent5"/>
                </a:solidFill>
              </a:rPr>
              <a:t>կտպի </a:t>
            </a:r>
            <a:r>
              <a:rPr lang="en-US" sz="3700" dirty="0">
                <a:solidFill>
                  <a:schemeClr val="accent5"/>
                </a:solidFill>
              </a:rPr>
              <a:t>false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58978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hy-AM" sz="1400" dirty="0">
                <a:solidFill>
                  <a:srgbClr val="FF0000"/>
                </a:solidFill>
              </a:rPr>
              <a:t>Ինկրեմենտ/Դեկրեմենտ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494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400" dirty="0">
                <a:solidFill>
                  <a:schemeClr val="accent6"/>
                </a:solidFill>
              </a:rPr>
              <a:t>Փոփոխականի արժեքը մեծացնել կամ փոքրացնել տրված արժեքով և պահել փոփոխականի մեջ կատարվում է հետևյալ կերպ.</a:t>
            </a:r>
          </a:p>
          <a:p>
            <a:pPr marL="0" indent="0">
              <a:buNone/>
            </a:pPr>
            <a:br>
              <a:rPr lang="hy-AM" sz="1200" dirty="0">
                <a:solidFill>
                  <a:schemeClr val="accent5"/>
                </a:solidFill>
              </a:rPr>
            </a:br>
            <a:r>
              <a:rPr lang="en-US" sz="1200" dirty="0"/>
              <a:t>$a = </a:t>
            </a:r>
            <a:r>
              <a:rPr lang="en-US" sz="1200" dirty="0">
                <a:solidFill>
                  <a:srgbClr val="FF0000"/>
                </a:solidFill>
              </a:rPr>
              <a:t>11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$a +=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dirty="0"/>
              <a:t>;</a:t>
            </a:r>
            <a:r>
              <a:rPr lang="en-US" sz="1200" dirty="0">
                <a:solidFill>
                  <a:schemeClr val="accent5"/>
                </a:solidFill>
              </a:rPr>
              <a:t>// a-</a:t>
            </a:r>
            <a:r>
              <a:rPr lang="hy-AM" sz="1200" dirty="0">
                <a:solidFill>
                  <a:schemeClr val="accent5"/>
                </a:solidFill>
              </a:rPr>
              <a:t>ի արժեքը մեծացավ 4-ով, դարձավ 15</a:t>
            </a:r>
          </a:p>
          <a:p>
            <a:pPr marL="0" indent="0">
              <a:buNone/>
            </a:pPr>
            <a:r>
              <a:rPr lang="hy-AM" sz="1200" dirty="0"/>
              <a:t>$</a:t>
            </a:r>
            <a:r>
              <a:rPr lang="en-US" sz="1200" dirty="0"/>
              <a:t>a -= </a:t>
            </a:r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/>
              <a:t>;</a:t>
            </a:r>
            <a:r>
              <a:rPr lang="en-US" sz="1200" dirty="0">
                <a:solidFill>
                  <a:schemeClr val="accent5"/>
                </a:solidFill>
              </a:rPr>
              <a:t>// a-</a:t>
            </a:r>
            <a:r>
              <a:rPr lang="hy-AM" sz="1200" dirty="0">
                <a:solidFill>
                  <a:schemeClr val="accent5"/>
                </a:solidFill>
              </a:rPr>
              <a:t>ի արժեքը փոքրացավ 3-ով, դարձավ 12</a:t>
            </a:r>
          </a:p>
          <a:p>
            <a:pPr marL="0" indent="0">
              <a:buNone/>
            </a:pPr>
            <a:r>
              <a:rPr lang="hy-AM" sz="1800" dirty="0">
                <a:solidFill>
                  <a:schemeClr val="accent6"/>
                </a:solidFill>
              </a:rPr>
              <a:t>Եթե ցանկանում ենք տվյալ փոփոխականի արժեքը մեծացնել 1-ով, ապա կարող ենք գրել.</a:t>
            </a:r>
            <a:endParaRPr lang="hy-AM" sz="1400" dirty="0"/>
          </a:p>
          <a:p>
            <a:pPr marL="0" indent="0">
              <a:buNone/>
            </a:pPr>
            <a:r>
              <a:rPr lang="hy-AM" sz="1400" dirty="0">
                <a:highlight>
                  <a:srgbClr val="FFFF00"/>
                </a:highlight>
              </a:rPr>
              <a:t>$</a:t>
            </a:r>
            <a:r>
              <a:rPr lang="en-US" sz="1400" dirty="0">
                <a:highlight>
                  <a:srgbClr val="FFFF00"/>
                </a:highlight>
              </a:rPr>
              <a:t>a = $a + 1;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$a += 1;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hy-AM" sz="1400" dirty="0">
                <a:solidFill>
                  <a:schemeClr val="accent6"/>
                </a:solidFill>
              </a:rPr>
              <a:t>Եթե ցանկանում ենք տվյալ փոփոխականի արժեքը փոքրացնել 1-ով, ապա կարող ենք գրել.</a:t>
            </a:r>
            <a:br>
              <a:rPr lang="hy-AM" sz="1400" dirty="0"/>
            </a:br>
            <a:endParaRPr lang="hy-AM" sz="1400" dirty="0"/>
          </a:p>
          <a:p>
            <a:pPr marL="0" indent="0">
              <a:buNone/>
            </a:pPr>
            <a:r>
              <a:rPr lang="hy-AM" sz="1400" dirty="0">
                <a:highlight>
                  <a:srgbClr val="FFFF00"/>
                </a:highlight>
              </a:rPr>
              <a:t>$</a:t>
            </a:r>
            <a:r>
              <a:rPr lang="en-US" sz="1400" dirty="0">
                <a:highlight>
                  <a:srgbClr val="FFFF00"/>
                </a:highlight>
              </a:rPr>
              <a:t>a = $a - 1;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$a -= 1;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227367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hy-AM" sz="1400" dirty="0">
                <a:solidFill>
                  <a:srgbClr val="FF0000"/>
                </a:solidFill>
              </a:rPr>
              <a:t>Ինկրեմենտ/Դեկրեմենտ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4942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y-AM" sz="1400" dirty="0">
                <a:highlight>
                  <a:srgbClr val="008000"/>
                </a:highlight>
              </a:rPr>
              <a:t>1-ով մեծացնելը կոչվում է ինկրեմենտ անել(թարգմանաբար ավելացնել),</a:t>
            </a:r>
          </a:p>
          <a:p>
            <a:pPr marL="0" indent="0">
              <a:buNone/>
            </a:pPr>
            <a:r>
              <a:rPr lang="hy-AM" sz="1400" dirty="0">
                <a:highlight>
                  <a:srgbClr val="008000"/>
                </a:highlight>
              </a:rPr>
              <a:t> </a:t>
            </a:r>
            <a:r>
              <a:rPr lang="hy-AM" sz="1400" dirty="0">
                <a:highlight>
                  <a:srgbClr val="FF0000"/>
                </a:highlight>
              </a:rPr>
              <a:t>1-ով փոքրացնելը կոչվում է դեկրեմենտ անել(թարգմանաբար նվազեցնել)</a:t>
            </a:r>
          </a:p>
          <a:p>
            <a:pPr marL="0" indent="0">
              <a:buNone/>
            </a:pPr>
            <a:r>
              <a:rPr lang="hy-AM" sz="1400" dirty="0">
                <a:solidFill>
                  <a:schemeClr val="accent6"/>
                </a:solidFill>
              </a:rPr>
              <a:t>Ինկրեմենտը</a:t>
            </a:r>
            <a:r>
              <a:rPr lang="hy-AM" sz="1400" dirty="0"/>
              <a:t> և </a:t>
            </a:r>
            <a:r>
              <a:rPr lang="hy-AM" sz="1400" dirty="0">
                <a:solidFill>
                  <a:srgbClr val="FF0000"/>
                </a:solidFill>
              </a:rPr>
              <a:t>դեկրեմենտը</a:t>
            </a:r>
            <a:r>
              <a:rPr lang="hy-AM" sz="1400" dirty="0"/>
              <a:t> լինում են երկու տեսակի</a:t>
            </a:r>
          </a:p>
          <a:p>
            <a:pPr marL="0" indent="0">
              <a:buNone/>
            </a:pPr>
            <a:r>
              <a:rPr lang="hy-AM" sz="1400" dirty="0"/>
              <a:t>1. </a:t>
            </a:r>
            <a:r>
              <a:rPr lang="hy-AM" sz="1400" dirty="0">
                <a:solidFill>
                  <a:srgbClr val="FF0000"/>
                </a:solidFill>
              </a:rPr>
              <a:t>Պոստֆիքսով</a:t>
            </a:r>
            <a:r>
              <a:rPr lang="hy-AM" sz="1400" dirty="0"/>
              <a:t>(ինկրեմենտ վերջից)</a:t>
            </a:r>
          </a:p>
          <a:p>
            <a:pPr marL="0" indent="0">
              <a:buNone/>
            </a:pPr>
            <a:r>
              <a:rPr lang="hy-AM" sz="1400" dirty="0"/>
              <a:t>2. </a:t>
            </a:r>
            <a:r>
              <a:rPr lang="hy-AM" sz="1400" dirty="0">
                <a:solidFill>
                  <a:srgbClr val="FF0000"/>
                </a:solidFill>
              </a:rPr>
              <a:t>Պրեֆիքս</a:t>
            </a:r>
            <a:r>
              <a:rPr lang="hy-AM" sz="1400" dirty="0"/>
              <a:t>(ինկրեմենտ սկզբից)</a:t>
            </a:r>
          </a:p>
          <a:p>
            <a:pPr marL="0" indent="0">
              <a:buNone/>
            </a:pPr>
            <a:r>
              <a:rPr lang="hy-AM" sz="1600" dirty="0">
                <a:solidFill>
                  <a:schemeClr val="accent6"/>
                </a:solidFill>
              </a:rPr>
              <a:t>Ինկրեմենտ անելու համար օգտագործվում են այս գրելաձևերը.</a:t>
            </a:r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4;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</a:rPr>
              <a:t>$a++;//a-</a:t>
            </a:r>
            <a:r>
              <a:rPr lang="hy-AM" sz="2200" dirty="0">
                <a:highlight>
                  <a:srgbClr val="FFFF00"/>
                </a:highlight>
              </a:rPr>
              <a:t>ի արժեքը մեծացնում ենք 1-ով պոստֆիքսով(++ -ը գրվում է փոփոխականից հետո)</a:t>
            </a:r>
          </a:p>
          <a:p>
            <a:pPr marL="0" indent="0">
              <a:buNone/>
            </a:pPr>
            <a:r>
              <a:rPr lang="hy-AM" sz="2200" dirty="0">
                <a:highlight>
                  <a:srgbClr val="FFFF00"/>
                </a:highlight>
              </a:rPr>
              <a:t>++$</a:t>
            </a:r>
            <a:r>
              <a:rPr lang="en-US" sz="2200" dirty="0">
                <a:highlight>
                  <a:srgbClr val="FFFF00"/>
                </a:highlight>
              </a:rPr>
              <a:t>a;//a-</a:t>
            </a:r>
            <a:r>
              <a:rPr lang="hy-AM" sz="2200" dirty="0">
                <a:highlight>
                  <a:srgbClr val="FFFF00"/>
                </a:highlight>
              </a:rPr>
              <a:t>ի արժեքը մեծացնում ենք 1-ով պրեֆիքսով(++ -ը գրվում է փոփոխականից առաջ)</a:t>
            </a:r>
            <a:br>
              <a:rPr lang="hy-AM" dirty="0"/>
            </a:br>
            <a:endParaRPr lang="hy-AM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y-AM" sz="1600" dirty="0">
                <a:solidFill>
                  <a:srgbClr val="FF0000"/>
                </a:solidFill>
              </a:rPr>
              <a:t>Դեկրեմենտ անելու համար օգտագործվում են այս գրելաձևերը</a:t>
            </a:r>
            <a:r>
              <a:rPr lang="hy-AM" dirty="0"/>
              <a:t>.</a:t>
            </a:r>
            <a:br>
              <a:rPr lang="hy-AM" dirty="0"/>
            </a:br>
            <a:endParaRPr lang="hy-AM" dirty="0"/>
          </a:p>
          <a:p>
            <a:pPr marL="0" indent="0">
              <a:buNone/>
            </a:pPr>
            <a:r>
              <a:rPr lang="hy-AM" sz="1400" dirty="0"/>
              <a:t>$</a:t>
            </a:r>
            <a:r>
              <a:rPr lang="en-US" sz="1400" dirty="0"/>
              <a:t>a = 4;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$a--;//a-</a:t>
            </a:r>
            <a:r>
              <a:rPr lang="hy-AM" sz="1700" dirty="0">
                <a:highlight>
                  <a:srgbClr val="FFFF00"/>
                </a:highlight>
              </a:rPr>
              <a:t>ի արժեքը փոքրացնում ենք 1-ով պոստֆիքսով(-- -ը գրվում է փոփոխականից հետո)</a:t>
            </a:r>
          </a:p>
          <a:p>
            <a:pPr marL="0" indent="0">
              <a:buNone/>
            </a:pPr>
            <a:r>
              <a:rPr lang="hy-AM" sz="1700" dirty="0">
                <a:highlight>
                  <a:srgbClr val="FFFF00"/>
                </a:highlight>
              </a:rPr>
              <a:t>--$</a:t>
            </a:r>
            <a:r>
              <a:rPr lang="en-US" sz="1700" dirty="0">
                <a:highlight>
                  <a:srgbClr val="FFFF00"/>
                </a:highlight>
              </a:rPr>
              <a:t>a;//a-</a:t>
            </a:r>
            <a:r>
              <a:rPr lang="hy-AM" sz="1700" dirty="0">
                <a:highlight>
                  <a:srgbClr val="FFFF00"/>
                </a:highlight>
              </a:rPr>
              <a:t>ի արժեքը փոքրացնում ենք 1-ով պրեֆիքսով(-- -ը գրվում է փոփոխականից առաջ)</a:t>
            </a:r>
          </a:p>
          <a:p>
            <a:pPr marL="0" indent="0">
              <a:buNone/>
            </a:pPr>
            <a:endParaRPr lang="hy-AM" sz="1400" dirty="0"/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407243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7C2B-90FB-4B00-BF17-FF0F2F16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366"/>
          </a:xfrm>
        </p:spPr>
        <p:txBody>
          <a:bodyPr>
            <a:normAutofit fontScale="90000"/>
          </a:bodyPr>
          <a:lstStyle/>
          <a:p>
            <a:br>
              <a:rPr lang="hy-AM" sz="3600" dirty="0">
                <a:solidFill>
                  <a:srgbClr val="FF0000"/>
                </a:solidFill>
              </a:rPr>
            </a:br>
            <a:r>
              <a:rPr lang="hy-AM" sz="3600" dirty="0">
                <a:solidFill>
                  <a:srgbClr val="FF0000"/>
                </a:solidFill>
              </a:rPr>
              <a:t>Փոփոխականներ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887D-FA17-4ABC-B2CF-64B48139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1" y="1617785"/>
            <a:ext cx="11228753" cy="5079999"/>
          </a:xfrm>
        </p:spPr>
        <p:txBody>
          <a:bodyPr>
            <a:normAutofit fontScale="25000" lnSpcReduction="20000"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hy-AM" sz="5600" dirty="0">
                <a:solidFill>
                  <a:schemeClr val="accent5"/>
                </a:solidFill>
              </a:rPr>
              <a:t>Տվյալների հետ գործողություններ կատարելու համար, մեզ անհրաժեշտ է այդ տվյալները ինչ-որ տեղ պահել:Փոփոխականը դա տվյալները պահելու ժամանակավոր միջոց է:</a:t>
            </a:r>
            <a:r>
              <a:rPr lang="en-US" sz="5600" dirty="0">
                <a:solidFill>
                  <a:schemeClr val="accent5"/>
                </a:solidFill>
              </a:rPr>
              <a:t>PHP-</a:t>
            </a:r>
            <a:r>
              <a:rPr lang="hy-AM" sz="5600" dirty="0">
                <a:solidFill>
                  <a:schemeClr val="accent5"/>
                </a:solidFill>
              </a:rPr>
              <a:t>ում փոփոխական հայտարարելու համար պետք է օգտագործել $(</a:t>
            </a:r>
            <a:r>
              <a:rPr lang="en-US" sz="5600" dirty="0">
                <a:solidFill>
                  <a:schemeClr val="accent5"/>
                </a:solidFill>
              </a:rPr>
              <a:t>Shift+4) </a:t>
            </a:r>
            <a:r>
              <a:rPr lang="hy-AM" sz="5600" dirty="0">
                <a:solidFill>
                  <a:schemeClr val="accent5"/>
                </a:solidFill>
              </a:rPr>
              <a:t>սիմվոլը և հետո գրել փոփոխականի անունը: Փոփոխականի անունը չի կարող սկսվել թվով:</a:t>
            </a:r>
            <a:endParaRPr lang="hy-AM" sz="35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6400" dirty="0">
                <a:solidFill>
                  <a:schemeClr val="accent4"/>
                </a:solidFill>
              </a:rPr>
              <a:t>Օրինակներ</a:t>
            </a:r>
          </a:p>
          <a:p>
            <a:pPr marL="0" indent="0">
              <a:buNone/>
            </a:pPr>
            <a:r>
              <a:rPr lang="hy-AM" sz="5600" dirty="0">
                <a:solidFill>
                  <a:schemeClr val="accent6"/>
                </a:solidFill>
              </a:rPr>
              <a:t>$</a:t>
            </a:r>
            <a:r>
              <a:rPr lang="en-US" sz="5600" dirty="0" err="1">
                <a:solidFill>
                  <a:schemeClr val="accent6"/>
                </a:solidFill>
              </a:rPr>
              <a:t>myVariable</a:t>
            </a:r>
            <a:r>
              <a:rPr lang="en-US" sz="5600" dirty="0">
                <a:solidFill>
                  <a:schemeClr val="accent6"/>
                </a:solidFill>
              </a:rPr>
              <a:t> = 5; </a:t>
            </a:r>
            <a:r>
              <a:rPr lang="en-US" sz="4800" dirty="0">
                <a:solidFill>
                  <a:schemeClr val="accent5"/>
                </a:solidFill>
              </a:rPr>
              <a:t>// </a:t>
            </a:r>
            <a:r>
              <a:rPr lang="hy-AM" sz="4800" dirty="0">
                <a:solidFill>
                  <a:schemeClr val="accent5"/>
                </a:solidFill>
              </a:rPr>
              <a:t>վավեր փոփոխական</a:t>
            </a:r>
          </a:p>
          <a:p>
            <a:pPr marL="0" indent="0">
              <a:buNone/>
            </a:pPr>
            <a:r>
              <a:rPr lang="hy-AM" sz="5600" dirty="0">
                <a:solidFill>
                  <a:schemeClr val="accent6"/>
                </a:solidFill>
              </a:rPr>
              <a:t>$</a:t>
            </a:r>
            <a:r>
              <a:rPr lang="en-US" sz="5600" dirty="0">
                <a:solidFill>
                  <a:schemeClr val="accent6"/>
                </a:solidFill>
              </a:rPr>
              <a:t>a = 'This is a text'; </a:t>
            </a:r>
            <a:r>
              <a:rPr lang="en-US" sz="5600" dirty="0">
                <a:solidFill>
                  <a:schemeClr val="accent5"/>
                </a:solidFill>
              </a:rPr>
              <a:t>// </a:t>
            </a:r>
            <a:r>
              <a:rPr lang="hy-AM" sz="5600" dirty="0">
                <a:solidFill>
                  <a:schemeClr val="accent5"/>
                </a:solidFill>
              </a:rPr>
              <a:t>վավեր փոփոխական</a:t>
            </a:r>
          </a:p>
          <a:p>
            <a:pPr marL="0" indent="0">
              <a:buNone/>
            </a:pPr>
            <a:r>
              <a:rPr lang="hy-AM" sz="5600" dirty="0">
                <a:solidFill>
                  <a:srgbClr val="FF0000"/>
                </a:solidFill>
              </a:rPr>
              <a:t>$45 = 41; </a:t>
            </a:r>
            <a:r>
              <a:rPr lang="hy-AM" sz="5600" dirty="0">
                <a:solidFill>
                  <a:schemeClr val="accent5"/>
                </a:solidFill>
              </a:rPr>
              <a:t>// անվավեր փոփոխական</a:t>
            </a:r>
          </a:p>
          <a:p>
            <a:pPr marL="0" indent="0">
              <a:buNone/>
            </a:pPr>
            <a:endParaRPr lang="hy-AM" sz="1500" dirty="0"/>
          </a:p>
          <a:p>
            <a:pPr marL="0" indent="0">
              <a:buNone/>
            </a:pPr>
            <a:endParaRPr lang="hy-AM" sz="1500" dirty="0"/>
          </a:p>
          <a:p>
            <a:pPr marL="0" indent="0">
              <a:buNone/>
            </a:pPr>
            <a:r>
              <a:rPr lang="en-US" sz="5600" dirty="0">
                <a:solidFill>
                  <a:schemeClr val="accent5"/>
                </a:solidFill>
              </a:rPr>
              <a:t>PHP-</a:t>
            </a:r>
            <a:r>
              <a:rPr lang="hy-AM" sz="5600" dirty="0">
                <a:solidFill>
                  <a:schemeClr val="accent5"/>
                </a:solidFill>
              </a:rPr>
              <a:t>ում փոփոխականները կարող են ունենալ հետևյալ տիպերը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accent6"/>
                </a:solidFill>
              </a:rPr>
              <a:t>integer</a:t>
            </a:r>
            <a:r>
              <a:rPr lang="en-US" sz="4800" dirty="0">
                <a:solidFill>
                  <a:schemeClr val="accent5"/>
                </a:solidFill>
              </a:rPr>
              <a:t>(</a:t>
            </a:r>
            <a:r>
              <a:rPr lang="hy-AM" sz="4800" dirty="0">
                <a:solidFill>
                  <a:schemeClr val="accent5"/>
                </a:solidFill>
              </a:rPr>
              <a:t>տվյալների ամբողջ տիպ - 0, 45, 89, 4, -78, ....)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accent6"/>
                </a:solidFill>
              </a:rPr>
              <a:t>string </a:t>
            </a:r>
            <a:r>
              <a:rPr lang="en-US" sz="5600" dirty="0">
                <a:solidFill>
                  <a:schemeClr val="accent5"/>
                </a:solidFill>
              </a:rPr>
              <a:t>(</a:t>
            </a:r>
            <a:r>
              <a:rPr lang="hy-AM" sz="5600" dirty="0">
                <a:solidFill>
                  <a:schemeClr val="accent5"/>
                </a:solidFill>
              </a:rPr>
              <a:t>տվյալների տողային տիպ - '</a:t>
            </a:r>
            <a:r>
              <a:rPr lang="en-US" sz="5600" dirty="0" err="1">
                <a:solidFill>
                  <a:schemeClr val="accent5"/>
                </a:solidFill>
              </a:rPr>
              <a:t>Barev</a:t>
            </a:r>
            <a:r>
              <a:rPr lang="en-US" sz="5600" dirty="0">
                <a:solidFill>
                  <a:schemeClr val="accent5"/>
                </a:solidFill>
              </a:rPr>
              <a:t> </a:t>
            </a:r>
            <a:r>
              <a:rPr lang="en-US" sz="5600" dirty="0" err="1">
                <a:solidFill>
                  <a:schemeClr val="accent5"/>
                </a:solidFill>
              </a:rPr>
              <a:t>dzez</a:t>
            </a:r>
            <a:r>
              <a:rPr lang="en-US" sz="5600" dirty="0">
                <a:solidFill>
                  <a:schemeClr val="accent5"/>
                </a:solidFill>
              </a:rPr>
              <a:t>','</a:t>
            </a:r>
            <a:r>
              <a:rPr lang="en-US" sz="5600" dirty="0" err="1">
                <a:solidFill>
                  <a:schemeClr val="accent5"/>
                </a:solidFill>
              </a:rPr>
              <a:t>Inchpes</a:t>
            </a:r>
            <a:r>
              <a:rPr lang="en-US" sz="5600" dirty="0">
                <a:solidFill>
                  <a:schemeClr val="accent5"/>
                </a:solidFill>
              </a:rPr>
              <a:t> eq') - </a:t>
            </a:r>
            <a:r>
              <a:rPr lang="hy-AM" sz="5600" dirty="0">
                <a:solidFill>
                  <a:schemeClr val="accent5"/>
                </a:solidFill>
              </a:rPr>
              <a:t>տողային տիպ փոփոխականի արժեքները դրվում է մեկ կամ հատանոց չակերտների մեջ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accent6"/>
                </a:solidFill>
              </a:rPr>
              <a:t>float</a:t>
            </a:r>
            <a:r>
              <a:rPr lang="en-US" sz="5600" dirty="0">
                <a:solidFill>
                  <a:schemeClr val="accent5"/>
                </a:solidFill>
              </a:rPr>
              <a:t>(double, real)(</a:t>
            </a:r>
            <a:r>
              <a:rPr lang="hy-AM" sz="5600" dirty="0">
                <a:solidFill>
                  <a:schemeClr val="accent5"/>
                </a:solidFill>
              </a:rPr>
              <a:t>տվյալների կոտորակարժեք տիպ - 1.23, -45.0, 2.0)  </a:t>
            </a:r>
          </a:p>
          <a:p>
            <a:pPr marL="0" indent="0">
              <a:buNone/>
            </a:pPr>
            <a:r>
              <a:rPr lang="en-US" sz="5600" dirty="0" err="1">
                <a:solidFill>
                  <a:schemeClr val="accent6"/>
                </a:solidFill>
              </a:rPr>
              <a:t>boolean</a:t>
            </a:r>
            <a:r>
              <a:rPr lang="en-US" sz="5600" dirty="0">
                <a:solidFill>
                  <a:schemeClr val="accent5"/>
                </a:solidFill>
              </a:rPr>
              <a:t>(</a:t>
            </a:r>
            <a:r>
              <a:rPr lang="hy-AM" sz="5600" dirty="0">
                <a:solidFill>
                  <a:schemeClr val="accent5"/>
                </a:solidFill>
              </a:rPr>
              <a:t>տվյալների տրամաբանական տիպ, կարող է ընդունել երկու արժեք - </a:t>
            </a:r>
            <a:r>
              <a:rPr lang="en-US" sz="5600" dirty="0">
                <a:solidFill>
                  <a:schemeClr val="accent5"/>
                </a:solidFill>
              </a:rPr>
              <a:t>true </a:t>
            </a:r>
            <a:r>
              <a:rPr lang="hy-AM" sz="5600" dirty="0">
                <a:solidFill>
                  <a:schemeClr val="accent5"/>
                </a:solidFill>
              </a:rPr>
              <a:t>կամ </a:t>
            </a:r>
            <a:r>
              <a:rPr lang="en-US" sz="5600" dirty="0">
                <a:solidFill>
                  <a:schemeClr val="accent5"/>
                </a:solidFill>
              </a:rPr>
              <a:t>false)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accent6"/>
                </a:solidFill>
              </a:rPr>
              <a:t>array</a:t>
            </a:r>
            <a:r>
              <a:rPr lang="en-US" sz="5600" dirty="0"/>
              <a:t> - </a:t>
            </a:r>
            <a:r>
              <a:rPr lang="hy-AM" sz="5600" dirty="0"/>
              <a:t>կքննարկենք հետագայում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accent6"/>
                </a:solidFill>
              </a:rPr>
              <a:t>object</a:t>
            </a:r>
            <a:r>
              <a:rPr lang="en-US" sz="5600" dirty="0"/>
              <a:t> - </a:t>
            </a:r>
            <a:r>
              <a:rPr lang="hy-AM" sz="5600" dirty="0"/>
              <a:t>կքննարկենք հետագայում</a:t>
            </a:r>
          </a:p>
          <a:p>
            <a:pPr marL="0" indent="0">
              <a:buNone/>
            </a:pPr>
            <a:endParaRPr lang="hy-AM" sz="15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hy-AM" sz="18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0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hy-AM" sz="1400" dirty="0">
                <a:solidFill>
                  <a:srgbClr val="FF0000"/>
                </a:solidFill>
              </a:rPr>
              <a:t>Ինկրեմենտ/Դեկրեմենտ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494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800" dirty="0">
                <a:highlight>
                  <a:srgbClr val="FF0000"/>
                </a:highlight>
              </a:rPr>
              <a:t>Կարևոր է</a:t>
            </a:r>
          </a:p>
          <a:p>
            <a:pPr marL="0" indent="0">
              <a:buNone/>
            </a:pPr>
            <a:r>
              <a:rPr lang="hy-AM" sz="1800" dirty="0">
                <a:highlight>
                  <a:srgbClr val="FFFF00"/>
                </a:highlight>
              </a:rPr>
              <a:t>Պոստֆիքսի և պրեֆիսքի տարբերությունը հետևյալում է</a:t>
            </a:r>
          </a:p>
          <a:p>
            <a:pPr marL="0" indent="0">
              <a:buNone/>
            </a:pPr>
            <a:r>
              <a:rPr lang="hy-AM" sz="1800" dirty="0">
                <a:highlight>
                  <a:srgbClr val="FFFF00"/>
                </a:highlight>
              </a:rPr>
              <a:t>Պոստֆիքսի ժամանակ վերցվում է ընթացիկ արժեքը, հետո նոր կատարվում է գործողություն</a:t>
            </a:r>
          </a:p>
          <a:p>
            <a:pPr marL="0" indent="0">
              <a:buNone/>
            </a:pPr>
            <a:r>
              <a:rPr lang="hy-AM" sz="1800" dirty="0">
                <a:highlight>
                  <a:srgbClr val="FFFF00"/>
                </a:highlight>
              </a:rPr>
              <a:t>Պրեֆիքսի ժամանակ կատարվում է գործողություն, հետո նոր վերցվում է արժեքը</a:t>
            </a:r>
          </a:p>
          <a:p>
            <a:pPr marL="0" indent="0">
              <a:buNone/>
            </a:pPr>
            <a:endParaRPr lang="hy-AM" sz="1400" dirty="0"/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948990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B22-07A0-4D07-B39A-2B13409F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376238"/>
            <a:ext cx="10515600" cy="530348"/>
          </a:xfrm>
        </p:spPr>
        <p:txBody>
          <a:bodyPr>
            <a:normAutofit/>
          </a:bodyPr>
          <a:lstStyle/>
          <a:p>
            <a:r>
              <a:rPr lang="hy-AM" sz="1400" dirty="0">
                <a:solidFill>
                  <a:srgbClr val="FF0000"/>
                </a:solidFill>
              </a:rPr>
              <a:t>Ինկրեմենտ/Դեկրեմենտ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0406-46FD-473B-B2CC-303AB6A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16" y="906586"/>
            <a:ext cx="10515600" cy="5494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32</a:t>
            </a:r>
          </a:p>
          <a:p>
            <a:pPr marL="0" indent="0">
              <a:buNone/>
            </a:pPr>
            <a:r>
              <a:rPr lang="hy-AM" sz="1200" dirty="0"/>
              <a:t>$</a:t>
            </a:r>
            <a:r>
              <a:rPr lang="en-US" sz="1200" dirty="0"/>
              <a:t>a= </a:t>
            </a:r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echo</a:t>
            </a:r>
            <a:r>
              <a:rPr lang="en-US" sz="1200" dirty="0"/>
              <a:t> $a++;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5</a:t>
            </a:r>
          </a:p>
          <a:p>
            <a:pPr marL="0" indent="0">
              <a:buNone/>
            </a:pPr>
            <a:endParaRPr lang="hy-AM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hy-AM" sz="1600" dirty="0">
                <a:solidFill>
                  <a:srgbClr val="FFC000"/>
                </a:solidFill>
              </a:rPr>
              <a:t>Օրինակ 33 </a:t>
            </a: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r>
              <a:rPr lang="hy-AM" sz="1200" dirty="0"/>
              <a:t>$</a:t>
            </a:r>
            <a:r>
              <a:rPr lang="en-US" sz="1200" dirty="0"/>
              <a:t>a = </a:t>
            </a:r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echo</a:t>
            </a:r>
            <a:r>
              <a:rPr lang="en-US" sz="1200" dirty="0"/>
              <a:t> ++$a;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6</a:t>
            </a:r>
          </a:p>
          <a:p>
            <a:pPr marL="0" indent="0">
              <a:buNone/>
            </a:pPr>
            <a:endParaRPr lang="hy-AM" sz="1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hy-AM" sz="1400" dirty="0"/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hy-AM" sz="1400" dirty="0"/>
          </a:p>
          <a:p>
            <a:pPr marL="0" indent="0">
              <a:buNone/>
            </a:pPr>
            <a:endParaRPr lang="hy-AM" sz="1400" dirty="0"/>
          </a:p>
          <a:p>
            <a:pPr marL="0" indent="0">
              <a:buNone/>
            </a:pP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3170827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292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>
                <a:solidFill>
                  <a:srgbClr val="FF0000"/>
                </a:solidFill>
              </a:rPr>
              <a:t>Խնդիրներ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5322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300" b="1" dirty="0"/>
              <a:t>Խնդիր:</a:t>
            </a:r>
            <a:r>
              <a:rPr lang="hy-AM" sz="1300" dirty="0"/>
              <a:t> </a:t>
            </a:r>
            <a:r>
              <a:rPr lang="hy-AM" sz="1300" i="1" dirty="0"/>
              <a:t>Պատահական թվերի գենարացման ֆունկցիայի միջոցով ստանալ թիվ 1-ից 2016 միջակայքում:Եթե գեներացված թիվը երկնիշ թիվ է, ապա գտնել այդ </a:t>
            </a:r>
            <a:endParaRPr lang="hy-AM" sz="1300" dirty="0"/>
          </a:p>
          <a:p>
            <a:pPr marL="0" indent="0">
              <a:buNone/>
            </a:pPr>
            <a:r>
              <a:rPr lang="hy-AM" sz="1300" i="1" dirty="0"/>
              <a:t>երկնիշ թվի թվանշաններից մեծագույնը(օրինակ 26, պետք է տպի 6, 29 - պետք է տպի 9): </a:t>
            </a:r>
            <a:endParaRPr lang="hy-AM" sz="1300" dirty="0"/>
          </a:p>
          <a:p>
            <a:pPr marL="0" indent="0">
              <a:buNone/>
            </a:pPr>
            <a:r>
              <a:rPr lang="hy-AM" sz="1300" i="1" dirty="0"/>
              <a:t>Եթե գեներացված թիվը եռանիշ է, ապա տպել այդ եռանիշ թվի թվանշանների գումարի և թվանշանների տարբերության բաժանումից ստացված մնացորդը: </a:t>
            </a:r>
            <a:endParaRPr lang="hy-AM" sz="1300" dirty="0"/>
          </a:p>
          <a:p>
            <a:pPr marL="0" indent="0">
              <a:buNone/>
            </a:pPr>
            <a:r>
              <a:rPr lang="hy-AM" sz="1300" i="1" dirty="0"/>
              <a:t>Եթե ստացված մնացորդը մեծ է կամ հավասար 1-ից, ապա այդ մնացորդի քանակով տպել նկար(եթե մնացորդը ստացվել է 3, ուրեմն 3 նկար, 4 - 4 նկար):</a:t>
            </a:r>
            <a:endParaRPr lang="hy-AM" sz="1300" dirty="0"/>
          </a:p>
          <a:p>
            <a:pPr marL="0" indent="0">
              <a:buNone/>
            </a:pPr>
            <a:r>
              <a:rPr lang="hy-AM" sz="1300" i="1" dirty="0"/>
              <a:t>Եթե գեներացված թիվը քառանիշ է և եթե այդ թիվը համապատասխանում է նահանջ տարի լինելու պայմանին և չի վերջանում 0-ով, </a:t>
            </a:r>
            <a:endParaRPr lang="hy-AM" sz="1300" dirty="0"/>
          </a:p>
          <a:p>
            <a:pPr marL="0" indent="0">
              <a:buNone/>
            </a:pPr>
            <a:r>
              <a:rPr lang="hy-AM" sz="1300" i="1" dirty="0"/>
              <a:t>ապա տպել այդ թվի թվանշաններով բայց հակառակ դասավորվածությամբ թիվը, օրինակ եթե թիվը ստացվել է 1996, ապա տպի 6991, 1972 - 2791</a:t>
            </a:r>
            <a:endParaRPr lang="hy-AM" sz="13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29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16D48D-64C8-42F0-A433-6CCBF554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08" y="195943"/>
            <a:ext cx="7865706" cy="6447453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742-6D7D-403E-9B11-EBEFA8C5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31F1-2336-4DD1-862D-E0530726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320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PHP-</a:t>
            </a:r>
            <a:r>
              <a:rPr lang="hy-AM" sz="2400" dirty="0"/>
              <a:t>ում փոփոխականը իր տիպը ստանում է արժեք վերագրելուց հետո: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a;// </a:t>
            </a:r>
            <a:r>
              <a:rPr lang="hy-AM" sz="1600" dirty="0"/>
              <a:t>դեռ հայտնի չէ </a:t>
            </a:r>
            <a:r>
              <a:rPr lang="en-US" sz="1600" dirty="0"/>
              <a:t>a-</a:t>
            </a:r>
            <a:r>
              <a:rPr lang="hy-AM" sz="1600" dirty="0"/>
              <a:t>ն ինչ տիպի է: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; // a-</a:t>
            </a:r>
            <a:r>
              <a:rPr lang="hy-AM" sz="1600" dirty="0"/>
              <a:t>ն ամբողջ տիպի փոփոխական է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Hayastan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/>
              <a:t>; // a-</a:t>
            </a:r>
            <a:r>
              <a:rPr lang="hy-AM" sz="1600" dirty="0"/>
              <a:t>ն տողային տիպի փոփոխական է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PHP-</a:t>
            </a:r>
            <a:r>
              <a:rPr lang="hy-AM" sz="1600" dirty="0">
                <a:solidFill>
                  <a:schemeClr val="accent2"/>
                </a:solidFill>
              </a:rPr>
              <a:t>ում մի տիպից մյուս տիպի անցումը կատարվում է ավտոմատ </a:t>
            </a:r>
            <a:r>
              <a:rPr lang="hy-AM" sz="2400" dirty="0"/>
              <a:t>– </a:t>
            </a:r>
            <a:r>
              <a:rPr lang="en-US" sz="2000" dirty="0">
                <a:solidFill>
                  <a:srgbClr val="FF0000"/>
                </a:solidFill>
              </a:rPr>
              <a:t>loose type programming language</a:t>
            </a:r>
            <a:endParaRPr lang="hy-AM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$a = </a:t>
            </a:r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// </a:t>
            </a:r>
            <a:r>
              <a:rPr lang="hy-AM" sz="1600" dirty="0"/>
              <a:t>կտպի 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 "$a"; // </a:t>
            </a:r>
            <a:r>
              <a:rPr lang="hy-AM" sz="1600" dirty="0">
                <a:solidFill>
                  <a:srgbClr val="FF0000"/>
                </a:solidFill>
              </a:rPr>
              <a:t>կտպի 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 '$a';// </a:t>
            </a:r>
            <a:r>
              <a:rPr lang="hy-AM" sz="1600" dirty="0">
                <a:solidFill>
                  <a:srgbClr val="FF0000"/>
                </a:solidFill>
              </a:rPr>
              <a:t>կտպի $</a:t>
            </a:r>
            <a:r>
              <a:rPr lang="en-US" sz="16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hy-AM" sz="1600" i="1" dirty="0">
                <a:solidFill>
                  <a:schemeClr val="accent5"/>
                </a:solidFill>
              </a:rPr>
              <a:t>Այստեղից հետևություն, որ երկու հատանող չակերտները(</a:t>
            </a:r>
            <a:r>
              <a:rPr lang="en-US" sz="1600" i="1" dirty="0">
                <a:solidFill>
                  <a:srgbClr val="FF0000"/>
                </a:solidFill>
              </a:rPr>
              <a:t>double quote</a:t>
            </a:r>
            <a:r>
              <a:rPr lang="en-US" sz="1600" i="1" dirty="0">
                <a:solidFill>
                  <a:schemeClr val="accent5"/>
                </a:solidFill>
              </a:rPr>
              <a:t>) </a:t>
            </a:r>
            <a:r>
              <a:rPr lang="hy-AM" sz="1600" i="1" dirty="0">
                <a:solidFill>
                  <a:schemeClr val="accent5"/>
                </a:solidFill>
              </a:rPr>
              <a:t>իրենց աշխատանքով տարբերվում են մի հատանոց չակերտներից(</a:t>
            </a:r>
            <a:r>
              <a:rPr lang="en-US" sz="1600" i="1" dirty="0">
                <a:solidFill>
                  <a:srgbClr val="FF0000"/>
                </a:solidFill>
              </a:rPr>
              <a:t>single quote</a:t>
            </a:r>
            <a:r>
              <a:rPr lang="en-US" sz="1600" i="1" dirty="0">
                <a:solidFill>
                  <a:schemeClr val="accent5"/>
                </a:solidFill>
              </a:rPr>
              <a:t>). </a:t>
            </a:r>
            <a:r>
              <a:rPr lang="hy-AM" sz="1600" i="1" dirty="0">
                <a:solidFill>
                  <a:schemeClr val="accent5"/>
                </a:solidFill>
              </a:rPr>
              <a:t>երկու հատանոց չակերտները </a:t>
            </a:r>
            <a:r>
              <a:rPr lang="en-US" sz="1600" i="1" dirty="0">
                <a:solidFill>
                  <a:srgbClr val="FF0000"/>
                </a:solidFill>
              </a:rPr>
              <a:t>parse</a:t>
            </a:r>
            <a:r>
              <a:rPr lang="en-US" sz="1600" i="1" dirty="0">
                <a:solidFill>
                  <a:schemeClr val="accent5"/>
                </a:solidFill>
              </a:rPr>
              <a:t>(</a:t>
            </a:r>
            <a:r>
              <a:rPr lang="hy-AM" sz="1600" i="1" dirty="0">
                <a:solidFill>
                  <a:schemeClr val="accent5"/>
                </a:solidFill>
              </a:rPr>
              <a:t>վերցնում են փոփոխականի արժեքը), իսկ մեկ հատանոց չակերտները ուղղակի որպես սիմվոլ են վերցնում փոփոխականը: Մեկ հատանոց չակերտները ավելի արագ են աշխատում քան երկու հատանոց չակերտները:</a:t>
            </a:r>
            <a:endParaRPr lang="en-US" sz="1600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48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y-AM" sz="2000" dirty="0">
                <a:solidFill>
                  <a:srgbClr val="FFC000"/>
                </a:solidFill>
              </a:rPr>
              <a:t>Օրինակ 1</a:t>
            </a: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$a = 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$a; // </a:t>
            </a:r>
            <a:r>
              <a:rPr lang="hy-AM" sz="1600" dirty="0"/>
              <a:t>կտպի </a:t>
            </a:r>
            <a:r>
              <a:rPr lang="hy-AM" sz="1600" dirty="0">
                <a:solidFill>
                  <a:srgbClr val="FF0000"/>
                </a:solidFill>
              </a:rPr>
              <a:t>7</a:t>
            </a:r>
            <a:r>
              <a:rPr lang="hy-AM" sz="1600" dirty="0"/>
              <a:t>, քանի որ փոփոխականը հիշում է միայն վերջին արժեքը</a:t>
            </a:r>
            <a:r>
              <a:rPr lang="en-US" sz="1600" dirty="0"/>
              <a:t>, LIFO(</a:t>
            </a:r>
            <a:r>
              <a:rPr lang="en-US" sz="1600" dirty="0">
                <a:solidFill>
                  <a:srgbClr val="FF0000"/>
                </a:solidFill>
              </a:rPr>
              <a:t>Last Input First Output</a:t>
            </a:r>
            <a:r>
              <a:rPr lang="en-US" sz="1600" dirty="0"/>
              <a:t>)</a:t>
            </a:r>
            <a:endParaRPr lang="en-US" sz="24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hy-AM" sz="2000" dirty="0">
                <a:solidFill>
                  <a:schemeClr val="accent4"/>
                </a:solidFill>
              </a:rPr>
              <a:t>Օրինակ 2</a:t>
            </a:r>
            <a:endParaRPr lang="hy-AM" sz="20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$c = $a + $b;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$c; //</a:t>
            </a:r>
            <a:r>
              <a:rPr lang="hy-AM" sz="1600" dirty="0"/>
              <a:t>կտպի </a:t>
            </a:r>
            <a:r>
              <a:rPr lang="hy-AM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y-AM" sz="2400" dirty="0">
                <a:solidFill>
                  <a:schemeClr val="accent4"/>
                </a:solidFill>
              </a:rPr>
              <a:t>Օրինակ 3</a:t>
            </a:r>
            <a:endParaRPr lang="hy-AM" sz="21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hy-AM" sz="2100" dirty="0"/>
              <a:t>$</a:t>
            </a:r>
            <a:r>
              <a:rPr lang="en-US" sz="2100" dirty="0"/>
              <a:t>a = </a:t>
            </a:r>
            <a:r>
              <a:rPr lang="en-US" sz="2100" dirty="0">
                <a:solidFill>
                  <a:srgbClr val="FF0000"/>
                </a:solidFill>
              </a:rPr>
              <a:t>3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en-US" sz="2100" dirty="0"/>
              <a:t>$b = </a:t>
            </a:r>
            <a:r>
              <a:rPr lang="en-US" sz="2100" dirty="0">
                <a:solidFill>
                  <a:srgbClr val="FF0000"/>
                </a:solidFill>
              </a:rPr>
              <a:t>2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en-US" sz="2100" dirty="0"/>
              <a:t>$c = $a - $b;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echo</a:t>
            </a:r>
            <a:r>
              <a:rPr lang="en-US" sz="2100" dirty="0"/>
              <a:t> $c; //</a:t>
            </a:r>
            <a:r>
              <a:rPr lang="hy-AM" sz="2100" dirty="0"/>
              <a:t>կտպի 1</a:t>
            </a:r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8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y-AM" sz="2000" dirty="0">
                <a:solidFill>
                  <a:srgbClr val="FFC000"/>
                </a:solidFill>
              </a:rPr>
              <a:t>Օրինակ </a:t>
            </a:r>
            <a:r>
              <a:rPr lang="en-US" sz="2000" dirty="0">
                <a:solidFill>
                  <a:srgbClr val="FFC000"/>
                </a:solidFill>
              </a:rPr>
              <a:t>4</a:t>
            </a:r>
            <a:endParaRPr lang="hy-AM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$c = $a * $b;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$c; //</a:t>
            </a:r>
            <a:r>
              <a:rPr lang="hy-AM" sz="1600" dirty="0"/>
              <a:t>կտպի </a:t>
            </a:r>
            <a:r>
              <a:rPr lang="en-US" sz="1600" dirty="0">
                <a:solidFill>
                  <a:srgbClr val="FF0000"/>
                </a:solidFill>
              </a:rPr>
              <a:t>6</a:t>
            </a:r>
          </a:p>
          <a:p>
            <a:pPr marL="0" indent="0">
              <a:buNone/>
            </a:pPr>
            <a:r>
              <a:rPr lang="hy-AM" sz="2000" dirty="0">
                <a:solidFill>
                  <a:schemeClr val="accent4"/>
                </a:solidFill>
              </a:rPr>
              <a:t>Օրինակ </a:t>
            </a:r>
            <a:r>
              <a:rPr lang="en-US" sz="2000" dirty="0">
                <a:solidFill>
                  <a:schemeClr val="accent4"/>
                </a:solidFill>
              </a:rPr>
              <a:t>5</a:t>
            </a:r>
            <a:endParaRPr lang="hy-AM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$c = $a / $b;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$c; //</a:t>
            </a:r>
            <a:r>
              <a:rPr lang="hy-AM" sz="1600" dirty="0"/>
              <a:t>կտպի 1</a:t>
            </a:r>
            <a:r>
              <a:rPr lang="en-US" sz="1600" dirty="0"/>
              <a:t>.5</a:t>
            </a:r>
            <a:endParaRPr lang="hy-AM" sz="1600" dirty="0"/>
          </a:p>
          <a:p>
            <a:pPr marL="0" indent="0">
              <a:buNone/>
            </a:pPr>
            <a:r>
              <a:rPr lang="hy-AM" sz="1900" dirty="0">
                <a:solidFill>
                  <a:srgbClr val="FFC000"/>
                </a:solidFill>
              </a:rPr>
              <a:t>Օրինակ 6</a:t>
            </a:r>
            <a:r>
              <a:rPr lang="hy-AM" sz="1900" dirty="0"/>
              <a:t> </a:t>
            </a:r>
          </a:p>
          <a:p>
            <a:pPr marL="0" indent="0">
              <a:buNone/>
            </a:pPr>
            <a:r>
              <a:rPr lang="hy-AM" sz="1900" dirty="0"/>
              <a:t>$</a:t>
            </a:r>
            <a:r>
              <a:rPr lang="en-US" sz="1900" dirty="0"/>
              <a:t>a = </a:t>
            </a:r>
            <a:r>
              <a:rPr lang="en-US" sz="1900" dirty="0">
                <a:solidFill>
                  <a:srgbClr val="FF0000"/>
                </a:solidFill>
              </a:rPr>
              <a:t>3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$b = </a:t>
            </a:r>
            <a:r>
              <a:rPr lang="en-US" sz="1900" dirty="0">
                <a:solidFill>
                  <a:srgbClr val="FF0000"/>
                </a:solidFill>
              </a:rPr>
              <a:t>2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$c = $a % $b; </a:t>
            </a:r>
            <a:r>
              <a:rPr lang="en-US" sz="1300" dirty="0">
                <a:solidFill>
                  <a:schemeClr val="accent5"/>
                </a:solidFill>
              </a:rPr>
              <a:t>// </a:t>
            </a:r>
            <a:r>
              <a:rPr lang="hy-AM" sz="1300" dirty="0">
                <a:solidFill>
                  <a:schemeClr val="accent5"/>
                </a:solidFill>
              </a:rPr>
              <a:t>մնացորդով բաժանում, տվյալ դեպքում 3-ը բաժանում ենք 2-ի վերցնում են մնացորդը, </a:t>
            </a:r>
            <a:r>
              <a:rPr lang="hy-AM" sz="1300" dirty="0">
                <a:solidFill>
                  <a:srgbClr val="FF0000"/>
                </a:solidFill>
              </a:rPr>
              <a:t>3-ի մեջ քանի հատ 2 կա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echo</a:t>
            </a:r>
            <a:r>
              <a:rPr lang="en-US" sz="1900" dirty="0"/>
              <a:t> $c; </a:t>
            </a:r>
            <a:r>
              <a:rPr lang="en-US" sz="1300" dirty="0">
                <a:solidFill>
                  <a:schemeClr val="accent5"/>
                </a:solidFill>
              </a:rPr>
              <a:t>//</a:t>
            </a:r>
            <a:r>
              <a:rPr lang="hy-AM" sz="1300" dirty="0">
                <a:solidFill>
                  <a:schemeClr val="accent5"/>
                </a:solidFill>
              </a:rPr>
              <a:t>կտպի </a:t>
            </a:r>
            <a:r>
              <a:rPr lang="en-US" sz="1300" dirty="0">
                <a:solidFill>
                  <a:schemeClr val="accent5"/>
                </a:solidFill>
              </a:rPr>
              <a:t>1</a:t>
            </a:r>
            <a:endParaRPr lang="hy-AM" sz="13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7 % 2 =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5% 2 =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9 % 7 = 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7 % 9 = 7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7 - 0 * 9 = 7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x % y = x, </a:t>
            </a:r>
            <a:r>
              <a:rPr lang="hy-AM" sz="1600" dirty="0">
                <a:solidFill>
                  <a:srgbClr val="FF0000"/>
                </a:solidFill>
              </a:rPr>
              <a:t>եթե </a:t>
            </a:r>
            <a:r>
              <a:rPr lang="en-US" sz="1600" dirty="0">
                <a:solidFill>
                  <a:srgbClr val="FF0000"/>
                </a:solidFill>
              </a:rPr>
              <a:t>x &lt; 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2 % 3 = 2</a:t>
            </a:r>
            <a:endParaRPr lang="hy-AM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8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2000" dirty="0">
                <a:solidFill>
                  <a:srgbClr val="FFC000"/>
                </a:solidFill>
              </a:rPr>
              <a:t>Օրինակ 7</a:t>
            </a:r>
            <a:endParaRPr lang="hy-AM" sz="20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$c = ($a + $b)*($a - 2) + 5 * 7 + $a;</a:t>
            </a:r>
            <a:r>
              <a:rPr lang="en-US" sz="1300" dirty="0">
                <a:solidFill>
                  <a:schemeClr val="accent5"/>
                </a:solidFill>
              </a:rPr>
              <a:t>// </a:t>
            </a:r>
            <a:r>
              <a:rPr lang="hy-AM" sz="1300" dirty="0">
                <a:solidFill>
                  <a:schemeClr val="accent5"/>
                </a:solidFill>
              </a:rPr>
              <a:t>սկզբում կատարում ենք փակագծերի միջի գործողությունը, այնուհետև բազմապատկման գործողությունը, հետո գումարման գործողությունը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$c; // 53</a:t>
            </a:r>
            <a:endParaRPr lang="en-US" sz="2100" dirty="0"/>
          </a:p>
          <a:p>
            <a:pPr marL="0" indent="0">
              <a:buNone/>
            </a:pPr>
            <a:r>
              <a:rPr lang="hy-AM" sz="2000" dirty="0">
                <a:solidFill>
                  <a:srgbClr val="FFC000"/>
                </a:solidFill>
              </a:rPr>
              <a:t>Օրինակ 8</a:t>
            </a:r>
            <a:endParaRPr lang="hy-AM" sz="20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"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 </a:t>
            </a:r>
            <a:r>
              <a:rPr lang="en-US" sz="1600" dirty="0" err="1"/>
              <a:t>seghanner</a:t>
            </a:r>
            <a:r>
              <a:rPr lang="en-US" sz="1600" dirty="0"/>
              <a:t> </a:t>
            </a:r>
            <a:r>
              <a:rPr lang="en-US" sz="1600" dirty="0" err="1"/>
              <a:t>ev</a:t>
            </a:r>
            <a:r>
              <a:rPr lang="en-US" sz="1600" dirty="0"/>
              <a:t> </a:t>
            </a:r>
            <a:r>
              <a:rPr lang="en-US" sz="1600" dirty="0" err="1"/>
              <a:t>atorner</a:t>
            </a:r>
            <a:r>
              <a:rPr lang="en-US" sz="1600" dirty="0"/>
              <a:t>";</a:t>
            </a:r>
          </a:p>
          <a:p>
            <a:pPr marL="0" indent="0">
              <a:buNone/>
            </a:pPr>
            <a:r>
              <a:rPr lang="en-US" sz="1600" dirty="0"/>
              <a:t>$c = $a + $b; </a:t>
            </a:r>
            <a:r>
              <a:rPr lang="en-US" sz="1300" dirty="0">
                <a:solidFill>
                  <a:schemeClr val="accent5"/>
                </a:solidFill>
              </a:rPr>
              <a:t>// a -</a:t>
            </a:r>
            <a:r>
              <a:rPr lang="hy-AM" sz="1300" dirty="0">
                <a:solidFill>
                  <a:schemeClr val="accent5"/>
                </a:solidFill>
              </a:rPr>
              <a:t>ն ամբողջ տիպի փոփոխական է, </a:t>
            </a:r>
            <a:r>
              <a:rPr lang="en-US" sz="1300" dirty="0">
                <a:solidFill>
                  <a:schemeClr val="accent5"/>
                </a:solidFill>
              </a:rPr>
              <a:t>b-</a:t>
            </a:r>
            <a:r>
              <a:rPr lang="hy-AM" sz="1300" dirty="0">
                <a:solidFill>
                  <a:schemeClr val="accent5"/>
                </a:solidFill>
              </a:rPr>
              <a:t>ն տողային տիպի, բայց նրա մեջ կա ամբողջ թիվ՝ 7-ը, որը տողի ամենասկզբում է գրված, այդ պատճառով </a:t>
            </a:r>
            <a:r>
              <a:rPr lang="hy-AM" sz="1300" dirty="0">
                <a:solidFill>
                  <a:srgbClr val="FF0000"/>
                </a:solidFill>
              </a:rPr>
              <a:t>ինտերպրետատորը(գործիքը, որը կոդը դարձնում է ծրագիր)</a:t>
            </a:r>
            <a:r>
              <a:rPr lang="hy-AM" sz="1300" dirty="0">
                <a:solidFill>
                  <a:schemeClr val="accent5"/>
                </a:solidFill>
              </a:rPr>
              <a:t> 3 կգումարի 7 և կտպի 10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echo</a:t>
            </a:r>
            <a:r>
              <a:rPr lang="en-US" sz="1600" dirty="0"/>
              <a:t> $c; </a:t>
            </a:r>
            <a:r>
              <a:rPr lang="en-US" sz="1400" dirty="0">
                <a:solidFill>
                  <a:schemeClr val="accent5"/>
                </a:solidFill>
              </a:rPr>
              <a:t>//</a:t>
            </a:r>
            <a:r>
              <a:rPr lang="hy-AM" sz="1400" dirty="0">
                <a:solidFill>
                  <a:schemeClr val="accent5"/>
                </a:solidFill>
              </a:rPr>
              <a:t>կտպի 10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1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hy-AM" dirty="0">
                <a:solidFill>
                  <a:srgbClr val="FF0000"/>
                </a:solidFill>
              </a:rPr>
              <a:t>Փոփոխականներ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1600" dirty="0">
                <a:solidFill>
                  <a:schemeClr val="accent4"/>
                </a:solidFill>
              </a:rPr>
              <a:t>Օրինակ 9 </a:t>
            </a:r>
          </a:p>
          <a:p>
            <a:pPr marL="0" indent="0">
              <a:buNone/>
            </a:pPr>
            <a:endParaRPr lang="hy-AM" sz="1600" dirty="0"/>
          </a:p>
          <a:p>
            <a:pPr marL="0" indent="0">
              <a:buNone/>
            </a:pPr>
            <a:r>
              <a:rPr lang="hy-AM" sz="1600" dirty="0"/>
              <a:t>$</a:t>
            </a:r>
            <a:r>
              <a:rPr lang="en-US" sz="1600" dirty="0"/>
              <a:t>a = </a:t>
            </a:r>
            <a:r>
              <a:rPr lang="en-US" sz="1600" dirty="0">
                <a:solidFill>
                  <a:srgbClr val="FF0000"/>
                </a:solidFill>
              </a:rPr>
              <a:t>'b'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$b = </a:t>
            </a:r>
            <a:r>
              <a:rPr lang="en-US" sz="1600" dirty="0">
                <a:solidFill>
                  <a:srgbClr val="FF0000"/>
                </a:solidFill>
              </a:rPr>
              <a:t>'c'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echo $$a; </a:t>
            </a:r>
            <a:r>
              <a:rPr lang="en-US" sz="1200" dirty="0">
                <a:solidFill>
                  <a:schemeClr val="accent5"/>
                </a:solidFill>
              </a:rPr>
              <a:t>//</a:t>
            </a:r>
            <a:r>
              <a:rPr lang="hy-AM" sz="1200" dirty="0">
                <a:solidFill>
                  <a:schemeClr val="accent5"/>
                </a:solidFill>
              </a:rPr>
              <a:t>կտպի </a:t>
            </a:r>
            <a:r>
              <a:rPr lang="en-US" sz="1200" dirty="0">
                <a:solidFill>
                  <a:schemeClr val="accent5"/>
                </a:solidFill>
              </a:rPr>
              <a:t>c: a </a:t>
            </a:r>
            <a:r>
              <a:rPr lang="hy-AM" sz="1200" dirty="0">
                <a:solidFill>
                  <a:schemeClr val="accent5"/>
                </a:solidFill>
              </a:rPr>
              <a:t>փոփոխականի արժեքը հավասար է </a:t>
            </a:r>
            <a:r>
              <a:rPr lang="en-US" sz="1200" dirty="0">
                <a:solidFill>
                  <a:schemeClr val="accent5"/>
                </a:solidFill>
              </a:rPr>
              <a:t>b, </a:t>
            </a:r>
            <a:r>
              <a:rPr lang="hy-AM" sz="1200" dirty="0">
                <a:solidFill>
                  <a:schemeClr val="accent5"/>
                </a:solidFill>
              </a:rPr>
              <a:t>իսկ </a:t>
            </a:r>
            <a:r>
              <a:rPr lang="en-US" sz="1200" dirty="0">
                <a:solidFill>
                  <a:schemeClr val="accent5"/>
                </a:solidFill>
              </a:rPr>
              <a:t>b </a:t>
            </a:r>
            <a:r>
              <a:rPr lang="hy-AM" sz="1200" dirty="0">
                <a:solidFill>
                  <a:schemeClr val="accent5"/>
                </a:solidFill>
              </a:rPr>
              <a:t>փոփոխականի արժեքը հավասար է </a:t>
            </a:r>
            <a:r>
              <a:rPr lang="en-US" sz="1200" dirty="0">
                <a:solidFill>
                  <a:schemeClr val="accent5"/>
                </a:solidFill>
              </a:rPr>
              <a:t>c, </a:t>
            </a:r>
            <a:r>
              <a:rPr lang="hy-AM" sz="1200" dirty="0">
                <a:solidFill>
                  <a:schemeClr val="accent5"/>
                </a:solidFill>
              </a:rPr>
              <a:t>այդ պատճառով երկու հատ դոլլարի նշան 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ն կտպի </a:t>
            </a:r>
            <a:r>
              <a:rPr lang="en-US" sz="1200" dirty="0">
                <a:solidFill>
                  <a:schemeClr val="accent5"/>
                </a:solidFill>
              </a:rPr>
              <a:t>c: </a:t>
            </a:r>
            <a:r>
              <a:rPr lang="hy-AM" sz="1200" dirty="0">
                <a:solidFill>
                  <a:schemeClr val="accent5"/>
                </a:solidFill>
              </a:rPr>
              <a:t>Այս տրամաբանությամբ է աշխատում էս կոդը. Երևանից - Մոսկվա - Լոնդոն, ուրեմն Երևան - Լոնդոն: Մեր օրինակում </a:t>
            </a:r>
            <a:r>
              <a:rPr lang="en-US" sz="1200" dirty="0">
                <a:solidFill>
                  <a:schemeClr val="accent5"/>
                </a:solidFill>
              </a:rPr>
              <a:t>a-</a:t>
            </a:r>
            <a:r>
              <a:rPr lang="hy-AM" sz="1200" dirty="0">
                <a:solidFill>
                  <a:schemeClr val="accent5"/>
                </a:solidFill>
              </a:rPr>
              <a:t>ից </a:t>
            </a:r>
            <a:r>
              <a:rPr lang="en-US" sz="1200" dirty="0">
                <a:solidFill>
                  <a:schemeClr val="accent5"/>
                </a:solidFill>
              </a:rPr>
              <a:t>b, b-</a:t>
            </a:r>
            <a:r>
              <a:rPr lang="hy-AM" sz="1200" dirty="0">
                <a:solidFill>
                  <a:schemeClr val="accent5"/>
                </a:solidFill>
              </a:rPr>
              <a:t>ից </a:t>
            </a:r>
            <a:r>
              <a:rPr lang="en-US" sz="1200" dirty="0">
                <a:solidFill>
                  <a:schemeClr val="accent5"/>
                </a:solidFill>
              </a:rPr>
              <a:t>c, </a:t>
            </a:r>
            <a:r>
              <a:rPr lang="hy-AM" sz="1200" dirty="0">
                <a:solidFill>
                  <a:schemeClr val="accent5"/>
                </a:solidFill>
              </a:rPr>
              <a:t>ուրեմն </a:t>
            </a:r>
            <a:r>
              <a:rPr lang="en-US" sz="1200" dirty="0">
                <a:solidFill>
                  <a:schemeClr val="accent5"/>
                </a:solidFill>
              </a:rPr>
              <a:t>a -</a:t>
            </a:r>
            <a:r>
              <a:rPr lang="hy-AM" sz="1200" dirty="0">
                <a:solidFill>
                  <a:schemeClr val="accent5"/>
                </a:solidFill>
              </a:rPr>
              <a:t>ից </a:t>
            </a:r>
            <a:r>
              <a:rPr lang="en-US" sz="1200" dirty="0">
                <a:solidFill>
                  <a:schemeClr val="accent5"/>
                </a:solidFill>
              </a:rPr>
              <a:t>c:</a:t>
            </a:r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4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1873</Words>
  <Application>Microsoft Office PowerPoint</Application>
  <PresentationFormat>Widescreen</PresentationFormat>
  <Paragraphs>379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Web ծրագրավորման դասընթաց</vt:lpstr>
      <vt:lpstr>Դասի գլխավոր նպատակները</vt:lpstr>
      <vt:lpstr> Փոփոխականներ 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Փոփոխականներ</vt:lpstr>
      <vt:lpstr>Տրամաբանական(Բուլյան) տիպ</vt:lpstr>
      <vt:lpstr>Տրամաբանական(Բուլյան) տիպ</vt:lpstr>
      <vt:lpstr>Տրամաբանական(Բուլյան) տիպ</vt:lpstr>
      <vt:lpstr>Տրամաբանական(Բուլյան) տիպ</vt:lpstr>
      <vt:lpstr>Տրամաբանական(Բուլյան) տիպ</vt:lpstr>
      <vt:lpstr>Տրամաբանական(Բուլյան) տիպ</vt:lpstr>
      <vt:lpstr>Համեմատություն</vt:lpstr>
      <vt:lpstr>Համեմատություն</vt:lpstr>
      <vt:lpstr>Համեմատություն</vt:lpstr>
      <vt:lpstr>Համեմատություն</vt:lpstr>
      <vt:lpstr>Համեմատություն</vt:lpstr>
      <vt:lpstr>Համեմատություն</vt:lpstr>
      <vt:lpstr>Debugging-ի հիմունքները</vt:lpstr>
      <vt:lpstr>Debugging-ի հիմունքները</vt:lpstr>
      <vt:lpstr>Ինկրեմենտ/Դեկրեմենտ</vt:lpstr>
      <vt:lpstr>Ինկրեմենտ/Դեկրեմենտ</vt:lpstr>
      <vt:lpstr>Ինկրեմենտ/Դեկրեմենտ</vt:lpstr>
      <vt:lpstr>Ինկրեմենտ/Դեկրեմենտ</vt:lpstr>
      <vt:lpstr>Խնդիրներ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ծրագրավորման դասընթաց</dc:title>
  <dc:creator>Gevorg Darbinyan</dc:creator>
  <cp:lastModifiedBy>Gevorg Darbinyan</cp:lastModifiedBy>
  <cp:revision>95</cp:revision>
  <dcterms:created xsi:type="dcterms:W3CDTF">2020-05-19T20:58:21Z</dcterms:created>
  <dcterms:modified xsi:type="dcterms:W3CDTF">2020-05-21T21:12:36Z</dcterms:modified>
</cp:coreProperties>
</file>