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80" r:id="rId7"/>
    <p:sldId id="306" r:id="rId8"/>
    <p:sldId id="282" r:id="rId9"/>
    <p:sldId id="281" r:id="rId10"/>
    <p:sldId id="283" r:id="rId11"/>
    <p:sldId id="284" r:id="rId12"/>
    <p:sldId id="285" r:id="rId13"/>
    <p:sldId id="286" r:id="rId14"/>
    <p:sldId id="288" r:id="rId15"/>
    <p:sldId id="289" r:id="rId16"/>
    <p:sldId id="291" r:id="rId17"/>
    <p:sldId id="292" r:id="rId18"/>
    <p:sldId id="293" r:id="rId19"/>
    <p:sldId id="294" r:id="rId20"/>
    <p:sldId id="290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7" r:id="rId33"/>
    <p:sldId id="307" r:id="rId34"/>
    <p:sldId id="308" r:id="rId35"/>
    <p:sldId id="309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</a:t>
            </a:r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Փոփոխականը արժեք ստանում է աջ կողմից վերագրումով և պահում է ձախ կողմում ՝ </a:t>
            </a:r>
            <a:r>
              <a:rPr lang="hy-AM" sz="1600" dirty="0">
                <a:solidFill>
                  <a:schemeClr val="accent5"/>
                </a:solidFill>
              </a:rPr>
              <a:t>$</a:t>
            </a:r>
            <a:r>
              <a:rPr lang="en-US" sz="1600" dirty="0">
                <a:solidFill>
                  <a:schemeClr val="accent5"/>
                </a:solidFill>
              </a:rPr>
              <a:t>b = 45</a:t>
            </a:r>
            <a:r>
              <a:rPr lang="en-US" sz="1600" dirty="0"/>
              <a:t>, </a:t>
            </a:r>
            <a:r>
              <a:rPr lang="hy-AM" sz="1600" dirty="0"/>
              <a:t>աջ մասի </a:t>
            </a:r>
            <a:r>
              <a:rPr lang="hy-AM" sz="1600" dirty="0">
                <a:solidFill>
                  <a:srgbClr val="FF0000"/>
                </a:solidFill>
              </a:rPr>
              <a:t>45</a:t>
            </a:r>
            <a:r>
              <a:rPr lang="hy-AM" sz="1600" dirty="0"/>
              <a:t>-ը գնում է ձախ և պահվում է </a:t>
            </a:r>
            <a:r>
              <a:rPr lang="hy-AM" sz="1600" dirty="0">
                <a:solidFill>
                  <a:srgbClr val="FF0000"/>
                </a:solidFill>
              </a:rPr>
              <a:t>$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-</a:t>
            </a:r>
            <a:r>
              <a:rPr lang="hy-AM" sz="1600" dirty="0"/>
              <a:t>ի մեջ:</a:t>
            </a:r>
          </a:p>
          <a:p>
            <a:pPr marL="0" indent="0">
              <a:buNone/>
            </a:pPr>
            <a:r>
              <a:rPr lang="hy-AM" sz="1600" dirty="0"/>
              <a:t>Այս տրաբանությամբ փոխենք տվյալ փոփոխականի արժեքը ինչ-որ արժեքով, օգտագործելով </a:t>
            </a:r>
            <a:r>
              <a:rPr lang="hy-AM" sz="1600" dirty="0">
                <a:solidFill>
                  <a:srgbClr val="FF0000"/>
                </a:solidFill>
              </a:rPr>
              <a:t>գումարման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հանման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բազմապատկման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բաժանման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մնացորդի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կցման</a:t>
            </a:r>
            <a:r>
              <a:rPr lang="hy-AM" sz="1600" dirty="0"/>
              <a:t>(</a:t>
            </a:r>
            <a:r>
              <a:rPr lang="en-US" sz="1600" dirty="0"/>
              <a:t>concatenation) </a:t>
            </a:r>
            <a:r>
              <a:rPr lang="hy-AM" sz="1600" dirty="0"/>
              <a:t>օպերատորները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- </a:t>
            </a:r>
            <a:r>
              <a:rPr lang="hy-AM" sz="1600" dirty="0"/>
              <a:t>վերագրում, </a:t>
            </a:r>
            <a:r>
              <a:rPr lang="en-US" sz="1600" dirty="0"/>
              <a:t>assignment</a:t>
            </a:r>
          </a:p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1</a:t>
            </a:r>
            <a:r>
              <a:rPr lang="en-US" sz="1600" dirty="0">
                <a:solidFill>
                  <a:schemeClr val="accent4"/>
                </a:solidFill>
              </a:rPr>
              <a:t>0</a:t>
            </a:r>
            <a:endParaRPr lang="hy-AM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+ 2;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գումարած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+= 2;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9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11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7;</a:t>
            </a:r>
          </a:p>
          <a:p>
            <a:pPr marL="0" indent="0">
              <a:buNone/>
            </a:pPr>
            <a:r>
              <a:rPr lang="en-US" sz="1600" dirty="0"/>
              <a:t>$a = $a - 2;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հանած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-= 2;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/>
              <a:t>echo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5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4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1</a:t>
            </a:r>
            <a:r>
              <a:rPr lang="en-US" sz="1600" dirty="0">
                <a:solidFill>
                  <a:schemeClr val="accent4"/>
                </a:solidFill>
              </a:rPr>
              <a:t>2</a:t>
            </a:r>
            <a:endParaRPr lang="hy-AM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*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բազմապատկած 2-ով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*=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14</a:t>
            </a: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13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/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բաժանած 2-ի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/=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3.5</a:t>
            </a:r>
          </a:p>
          <a:p>
            <a:pPr marL="0" indent="0">
              <a:buNone/>
            </a:pPr>
            <a:endParaRPr lang="hy-AM" sz="1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0277"/>
            <a:ext cx="10515600" cy="5908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</a:t>
            </a:r>
            <a:r>
              <a:rPr lang="en-US" sz="1600" dirty="0">
                <a:solidFill>
                  <a:schemeClr val="accent4"/>
                </a:solidFill>
              </a:rPr>
              <a:t>14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%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բաժանած 2-ի վերցրած մնացորդը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%=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1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15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7;</a:t>
            </a:r>
          </a:p>
          <a:p>
            <a:pPr marL="0" indent="0">
              <a:buNone/>
            </a:pPr>
            <a:r>
              <a:rPr lang="en-US" sz="1600" dirty="0"/>
              <a:t>$a = $a.2;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կցած(կպցրած)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.= 2;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</a:t>
            </a:r>
            <a:r>
              <a:rPr lang="en-US" sz="1200" dirty="0">
                <a:solidFill>
                  <a:schemeClr val="accent5"/>
                </a:solidFill>
              </a:rPr>
              <a:t>a2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C000"/>
                </a:solidFill>
              </a:rPr>
              <a:t>Օրինակ </a:t>
            </a:r>
            <a:r>
              <a:rPr lang="en-US" sz="1900" dirty="0">
                <a:solidFill>
                  <a:srgbClr val="FFC000"/>
                </a:solidFill>
              </a:rPr>
              <a:t>16 </a:t>
            </a:r>
          </a:p>
          <a:p>
            <a:pPr marL="0" indent="0">
              <a:buNone/>
            </a:pPr>
            <a:r>
              <a:rPr lang="hy-AM" sz="1500" dirty="0"/>
              <a:t>Ունենք</a:t>
            </a:r>
            <a:r>
              <a:rPr lang="hy-AM" sz="1500" dirty="0">
                <a:solidFill>
                  <a:schemeClr val="accent5"/>
                </a:solidFill>
              </a:rPr>
              <a:t> $</a:t>
            </a:r>
            <a:r>
              <a:rPr lang="en-US" sz="1500" dirty="0">
                <a:solidFill>
                  <a:schemeClr val="accent5"/>
                </a:solidFill>
              </a:rPr>
              <a:t>a = 3; $b = 4 </a:t>
            </a:r>
            <a:r>
              <a:rPr lang="hy-AM" sz="1500" dirty="0"/>
              <a:t>փոփոխականները</a:t>
            </a:r>
            <a:r>
              <a:rPr lang="hy-AM" sz="1500" dirty="0">
                <a:solidFill>
                  <a:schemeClr val="accent5"/>
                </a:solidFill>
              </a:rPr>
              <a:t>: </a:t>
            </a:r>
            <a:r>
              <a:rPr lang="hy-AM" sz="1500" dirty="0"/>
              <a:t>Փոխել $</a:t>
            </a:r>
            <a:r>
              <a:rPr lang="en-US" sz="1500" dirty="0"/>
              <a:t>a </a:t>
            </a:r>
            <a:r>
              <a:rPr lang="hy-AM" sz="1500" dirty="0"/>
              <a:t>և $</a:t>
            </a:r>
            <a:r>
              <a:rPr lang="en-US" sz="1500" dirty="0"/>
              <a:t>b </a:t>
            </a:r>
            <a:r>
              <a:rPr lang="hy-AM" sz="1500" dirty="0"/>
              <a:t>փոփոխականների տեղերը, այնպես որ $</a:t>
            </a:r>
            <a:r>
              <a:rPr lang="en-US" sz="1500" dirty="0"/>
              <a:t>a-</a:t>
            </a:r>
            <a:r>
              <a:rPr lang="hy-AM" sz="1500" dirty="0"/>
              <a:t>ն հավասար լինի 4, $</a:t>
            </a:r>
            <a:r>
              <a:rPr lang="en-US" sz="1500" dirty="0"/>
              <a:t>b-</a:t>
            </a:r>
            <a:r>
              <a:rPr lang="hy-AM" sz="1500" dirty="0"/>
              <a:t>ն 3: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FFC000"/>
                </a:solidFill>
              </a:rPr>
              <a:t>I </a:t>
            </a:r>
            <a:r>
              <a:rPr lang="hy-AM" sz="1500" dirty="0">
                <a:solidFill>
                  <a:srgbClr val="FFC000"/>
                </a:solidFill>
              </a:rPr>
              <a:t>եղանակ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3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$temp = $a;</a:t>
            </a:r>
            <a:r>
              <a:rPr lang="en-US" sz="1200" dirty="0">
                <a:solidFill>
                  <a:schemeClr val="accent5"/>
                </a:solidFill>
              </a:rPr>
              <a:t>//$temp </a:t>
            </a:r>
            <a:r>
              <a:rPr lang="hy-AM" sz="1200" dirty="0">
                <a:solidFill>
                  <a:schemeClr val="accent5"/>
                </a:solidFill>
              </a:rPr>
              <a:t>փոփոխականի մեջ պահեցինք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 արժեքը՝ 3-ը, 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$b;</a:t>
            </a:r>
            <a:r>
              <a:rPr lang="en-US" sz="1200" dirty="0">
                <a:solidFill>
                  <a:schemeClr val="accent5"/>
                </a:solidFill>
              </a:rPr>
              <a:t>// $a </a:t>
            </a:r>
            <a:r>
              <a:rPr lang="hy-AM" sz="1200" dirty="0">
                <a:solidFill>
                  <a:schemeClr val="accent5"/>
                </a:solidFill>
              </a:rPr>
              <a:t>փոփոխականի մեջ դնում ենք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ի արժեքը՝ 4-ը, այսինքն՝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 արժեքը արդեն 4 է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b = $temp;</a:t>
            </a:r>
            <a:r>
              <a:rPr lang="en-US" sz="1200" dirty="0">
                <a:solidFill>
                  <a:schemeClr val="accent5"/>
                </a:solidFill>
              </a:rPr>
              <a:t>// $a </a:t>
            </a:r>
            <a:r>
              <a:rPr lang="hy-AM" sz="1200" dirty="0">
                <a:solidFill>
                  <a:schemeClr val="accent5"/>
                </a:solidFill>
              </a:rPr>
              <a:t>փոփոխականի մեջ դնում ենք $</a:t>
            </a:r>
            <a:r>
              <a:rPr lang="en-US" sz="1200" dirty="0">
                <a:solidFill>
                  <a:schemeClr val="accent5"/>
                </a:solidFill>
              </a:rPr>
              <a:t>temp-</a:t>
            </a:r>
            <a:r>
              <a:rPr lang="hy-AM" sz="1200" dirty="0">
                <a:solidFill>
                  <a:schemeClr val="accent5"/>
                </a:solidFill>
              </a:rPr>
              <a:t>ի արժեքը՝ 3-ը, այսինքն՝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ի արժեքը արդեն 3 է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08"/>
            <a:ext cx="105156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</a:rPr>
              <a:t>II </a:t>
            </a:r>
            <a:r>
              <a:rPr lang="hy-AM" sz="1900" dirty="0">
                <a:solidFill>
                  <a:srgbClr val="FFC000"/>
                </a:solidFill>
              </a:rPr>
              <a:t>եղանակ</a:t>
            </a:r>
            <a:endParaRPr lang="en-US" sz="19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3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$a = $a + $b;</a:t>
            </a:r>
            <a:r>
              <a:rPr lang="en-US" sz="1200" dirty="0">
                <a:solidFill>
                  <a:schemeClr val="accent5"/>
                </a:solidFill>
              </a:rPr>
              <a:t>//$a</a:t>
            </a:r>
            <a:r>
              <a:rPr lang="hy-AM" sz="1200" dirty="0">
                <a:solidFill>
                  <a:schemeClr val="accent5"/>
                </a:solidFill>
              </a:rPr>
              <a:t>-ն դարձավ</a:t>
            </a:r>
            <a:r>
              <a:rPr lang="en-US" sz="1200" dirty="0">
                <a:solidFill>
                  <a:schemeClr val="accent5"/>
                </a:solidFill>
              </a:rPr>
              <a:t>  7</a:t>
            </a:r>
            <a:r>
              <a:rPr lang="hy-AM" sz="1200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b = $a - $b;</a:t>
            </a:r>
            <a:r>
              <a:rPr lang="en-US" sz="1200" dirty="0">
                <a:solidFill>
                  <a:schemeClr val="accent5"/>
                </a:solidFill>
              </a:rPr>
              <a:t>// $b = </a:t>
            </a:r>
            <a:r>
              <a:rPr lang="hy-AM" sz="1200" dirty="0">
                <a:solidFill>
                  <a:schemeClr val="accent5"/>
                </a:solidFill>
              </a:rPr>
              <a:t>7 – 4 </a:t>
            </a:r>
            <a:r>
              <a:rPr lang="en-US" sz="1200" dirty="0">
                <a:solidFill>
                  <a:schemeClr val="accent5"/>
                </a:solidFill>
              </a:rPr>
              <a:t>= 3</a:t>
            </a: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$a - $b;</a:t>
            </a:r>
            <a:r>
              <a:rPr lang="en-US" sz="1200" dirty="0">
                <a:solidFill>
                  <a:schemeClr val="accent5"/>
                </a:solidFill>
              </a:rPr>
              <a:t>// $a = 7 – 3 = 4</a:t>
            </a: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4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7CD5-0E9B-48F1-AFEA-144D923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7" y="593969"/>
            <a:ext cx="10515600" cy="713765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342-BD1D-4094-839A-95A83DC9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08" y="19741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Բուլյան տիպի փոփոխականները կարող են ընդունել երկու արժեք՝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/>
              <a:t>(</a:t>
            </a:r>
            <a:r>
              <a:rPr lang="hy-AM" sz="1600" dirty="0"/>
              <a:t>ճշմարիտ) կամ 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(</a:t>
            </a:r>
            <a:r>
              <a:rPr lang="hy-AM" sz="1600" dirty="0"/>
              <a:t>կեղծ)</a:t>
            </a:r>
            <a:br>
              <a:rPr lang="en-US" sz="1600" dirty="0"/>
            </a:br>
            <a:r>
              <a:rPr lang="hy-AM" sz="1600" dirty="0"/>
              <a:t>Ասույթների հանրահաշիվ։</a:t>
            </a:r>
            <a:endParaRPr lang="en-US" dirty="0"/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1</a:t>
            </a:r>
            <a:r>
              <a:rPr lang="en-US" sz="1600" dirty="0">
                <a:solidFill>
                  <a:srgbClr val="FFC000"/>
                </a:solidFill>
              </a:rPr>
              <a:t>7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echo $a;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կտպի 1</a:t>
            </a: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18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=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$a;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ոչինչ չի տպի</a:t>
            </a:r>
          </a:p>
          <a:p>
            <a:pPr marL="0" indent="0">
              <a:buNone/>
            </a:pPr>
            <a:br>
              <a:rPr lang="hy-AM" sz="1200" dirty="0"/>
            </a:b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35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30" y="183344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</a:t>
            </a:r>
            <a:r>
              <a:rPr lang="hy-AM" sz="1900" dirty="0"/>
              <a:t> սիմվոլը կոչվում է բացասում, այսինքն՝ հակառակ գործողություն: </a:t>
            </a:r>
            <a:r>
              <a:rPr lang="hy-AM" sz="1900" dirty="0">
                <a:solidFill>
                  <a:srgbClr val="FF0000"/>
                </a:solidFill>
              </a:rPr>
              <a:t>1</a:t>
            </a:r>
            <a:r>
              <a:rPr lang="hy-AM" sz="1900" dirty="0"/>
              <a:t>-ի բացասումը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-ն է, և հակառակը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-ի բացասումը </a:t>
            </a:r>
            <a:r>
              <a:rPr lang="hy-AM" sz="1900" dirty="0">
                <a:solidFill>
                  <a:srgbClr val="FF0000"/>
                </a:solidFill>
              </a:rPr>
              <a:t>1</a:t>
            </a:r>
            <a:r>
              <a:rPr lang="hy-AM" sz="1900" dirty="0"/>
              <a:t>-ն է, այսինքն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!1 = 0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!0 = 1</a:t>
            </a:r>
          </a:p>
          <a:p>
            <a:pPr marL="0" indent="0">
              <a:buNone/>
            </a:pPr>
            <a:endParaRPr lang="hy-AM" sz="1900" dirty="0"/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false</a:t>
            </a:r>
            <a:r>
              <a:rPr lang="en-US" sz="1900" dirty="0"/>
              <a:t> </a:t>
            </a:r>
            <a:r>
              <a:rPr lang="hy-AM" sz="1900" dirty="0"/>
              <a:t>արժեքին համարժեք են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, </a:t>
            </a:r>
            <a:r>
              <a:rPr lang="en-US" sz="1900" dirty="0">
                <a:solidFill>
                  <a:srgbClr val="FF0000"/>
                </a:solidFill>
              </a:rPr>
              <a:t>null</a:t>
            </a:r>
            <a:r>
              <a:rPr lang="en-US" sz="1900" dirty="0"/>
              <a:t>, </a:t>
            </a:r>
            <a:r>
              <a:rPr lang="en-US" sz="1900" dirty="0">
                <a:solidFill>
                  <a:srgbClr val="FF0000"/>
                </a:solidFill>
              </a:rPr>
              <a:t>''</a:t>
            </a:r>
            <a:r>
              <a:rPr lang="en-US" sz="1900" dirty="0"/>
              <a:t>,</a:t>
            </a:r>
            <a:r>
              <a:rPr lang="en-US" sz="1900" dirty="0">
                <a:solidFill>
                  <a:srgbClr val="FF0000"/>
                </a:solidFill>
              </a:rPr>
              <a:t>""</a:t>
            </a:r>
            <a:r>
              <a:rPr lang="en-US" sz="1900" dirty="0"/>
              <a:t> </a:t>
            </a:r>
            <a:r>
              <a:rPr lang="hy-AM" sz="1900" dirty="0"/>
              <a:t>արժեքները: </a:t>
            </a:r>
            <a:endParaRPr lang="en-US" sz="1900" dirty="0"/>
          </a:p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Քանի որ </a:t>
            </a:r>
            <a:r>
              <a:rPr lang="en-US" sz="1900" dirty="0">
                <a:solidFill>
                  <a:srgbClr val="FF0000"/>
                </a:solidFill>
              </a:rPr>
              <a:t>PHP-</a:t>
            </a:r>
            <a:r>
              <a:rPr lang="hy-AM" sz="1900" dirty="0">
                <a:solidFill>
                  <a:srgbClr val="FF0000"/>
                </a:solidFill>
              </a:rPr>
              <a:t>ն </a:t>
            </a:r>
            <a:r>
              <a:rPr lang="en-US" sz="1900" dirty="0">
                <a:solidFill>
                  <a:srgbClr val="FF0000"/>
                </a:solidFill>
              </a:rPr>
              <a:t>loose type programming language</a:t>
            </a:r>
            <a:r>
              <a:rPr lang="hy-AM" sz="1900" dirty="0">
                <a:solidFill>
                  <a:srgbClr val="FF0000"/>
                </a:solidFill>
              </a:rPr>
              <a:t> 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</a:rPr>
              <a:t>false == 0; //true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</a:rPr>
              <a:t>false == null;// true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</a:rPr>
              <a:t>false == NULL; // true;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</a:rPr>
              <a:t>FALSE == ‘’; //true</a:t>
            </a:r>
            <a:endParaRPr lang="hy-AM" sz="19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true</a:t>
            </a:r>
            <a:r>
              <a:rPr lang="en-US" sz="1900" dirty="0"/>
              <a:t> </a:t>
            </a:r>
            <a:r>
              <a:rPr lang="hy-AM" sz="1900" dirty="0"/>
              <a:t>արժեքին համարժեք  է 1 արժեքը:</a:t>
            </a: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130708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429"/>
          </a:xfrm>
        </p:spPr>
        <p:txBody>
          <a:bodyPr>
            <a:normAutofit/>
          </a:bodyPr>
          <a:lstStyle/>
          <a:p>
            <a:r>
              <a:rPr lang="hy-AM" sz="2000" dirty="0">
                <a:solidFill>
                  <a:srgbClr val="FF0000"/>
                </a:solidFill>
              </a:rPr>
              <a:t>Տրամաբանական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hy-AM" sz="2000" dirty="0">
                <a:solidFill>
                  <a:srgbClr val="FF0000"/>
                </a:solidFill>
              </a:rPr>
              <a:t>Բուլյան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hy-AM" sz="2000" dirty="0">
                <a:solidFill>
                  <a:srgbClr val="FF0000"/>
                </a:solidFill>
              </a:rPr>
              <a:t> տիպ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954"/>
            <a:ext cx="10515600" cy="56817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y-AM" dirty="0"/>
              <a:t>Տրամաբանական օպերատորներ</a:t>
            </a:r>
            <a:br>
              <a:rPr lang="hy-AM" sz="2000" dirty="0"/>
            </a:br>
            <a:r>
              <a:rPr lang="hy-AM" dirty="0"/>
              <a:t>1-երով և 0-երով կատարվող գործողությունների բազմությունը անվանում են Բուլյան հանրահաշիվ:</a:t>
            </a:r>
          </a:p>
          <a:p>
            <a:pPr marL="0" indent="0">
              <a:buNone/>
            </a:pPr>
            <a:r>
              <a:rPr lang="hy-AM" dirty="0"/>
              <a:t>Տրամաբանական գործողությունները օգտագործվում են բուլյան արժեքների(0,1 թվերի) հետ:</a:t>
            </a:r>
          </a:p>
          <a:p>
            <a:pPr marL="0" indent="0">
              <a:buNone/>
            </a:pP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dirty="0"/>
              <a:t>ա) Տրամաբանական "և" - &amp;&amp;, </a:t>
            </a:r>
            <a:r>
              <a:rPr lang="en-US" dirty="0"/>
              <a:t>and(</a:t>
            </a:r>
            <a:r>
              <a:rPr lang="hy-AM" dirty="0"/>
              <a:t>կոնյուկցիա), կվերադարձնի </a:t>
            </a:r>
            <a:r>
              <a:rPr lang="en-US" dirty="0"/>
              <a:t>true </a:t>
            </a:r>
            <a:r>
              <a:rPr lang="hy-AM" dirty="0"/>
              <a:t>այն և միայն այն դեպքում, եթե դիտարկվող երկու արժեքները միաժամանակ լինեն </a:t>
            </a:r>
            <a:r>
              <a:rPr lang="en-US" dirty="0"/>
              <a:t>true(</a:t>
            </a:r>
            <a:r>
              <a:rPr lang="hy-AM" dirty="0"/>
              <a:t>ճշմարիտ է) </a:t>
            </a:r>
          </a:p>
          <a:p>
            <a:pPr marL="0" indent="0">
              <a:buNone/>
            </a:pP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dirty="0"/>
              <a:t> </a:t>
            </a:r>
            <a:r>
              <a:rPr lang="en-US" dirty="0"/>
              <a:t>A B  &amp;&amp;   A B C &amp;&amp;</a:t>
            </a:r>
          </a:p>
          <a:p>
            <a:pPr marL="0" indent="0">
              <a:buNone/>
            </a:pPr>
            <a:r>
              <a:rPr lang="en-US" dirty="0"/>
              <a:t> 0 0   0      0 0 0  0</a:t>
            </a:r>
          </a:p>
          <a:p>
            <a:pPr marL="0" indent="0">
              <a:buNone/>
            </a:pPr>
            <a:r>
              <a:rPr lang="en-US" dirty="0"/>
              <a:t> 0 1   0      0 0 1  0</a:t>
            </a:r>
          </a:p>
          <a:p>
            <a:pPr marL="0" indent="0">
              <a:buNone/>
            </a:pPr>
            <a:r>
              <a:rPr lang="en-US" dirty="0"/>
              <a:t> 1 0   0      0 1 0  0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1 1   1      </a:t>
            </a:r>
            <a:r>
              <a:rPr lang="en-US" dirty="0"/>
              <a:t>0 1 1  0</a:t>
            </a:r>
          </a:p>
          <a:p>
            <a:pPr marL="0" indent="0">
              <a:buNone/>
            </a:pPr>
            <a:r>
              <a:rPr lang="en-US" dirty="0"/>
              <a:t>                 1 0 0  0</a:t>
            </a:r>
          </a:p>
          <a:p>
            <a:pPr marL="0" indent="0">
              <a:buNone/>
            </a:pPr>
            <a:r>
              <a:rPr lang="en-US" dirty="0"/>
              <a:t>                 1 0 1  0</a:t>
            </a:r>
          </a:p>
          <a:p>
            <a:pPr marL="0" indent="0">
              <a:buNone/>
            </a:pPr>
            <a:r>
              <a:rPr lang="en-US" sz="2900" dirty="0"/>
              <a:t>                 1 1 0  0</a:t>
            </a:r>
          </a:p>
          <a:p>
            <a:pPr marL="0" indent="0">
              <a:buNone/>
            </a:pPr>
            <a:r>
              <a:rPr lang="en-US" sz="1900" dirty="0"/>
              <a:t>                         </a:t>
            </a:r>
            <a:r>
              <a:rPr lang="en-US" sz="1900" b="1" dirty="0"/>
              <a:t>1   1  1      1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(111)2 = 1* 2(2) + 1 * 2(1) + 1 * 2(0) = 7</a:t>
            </a:r>
            <a:br>
              <a:rPr lang="hy-AM" sz="1900" dirty="0"/>
            </a:br>
            <a:r>
              <a:rPr lang="en-US" sz="1900" dirty="0"/>
              <a:t>                          </a:t>
            </a: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282029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900" dirty="0"/>
              <a:t>բ) Տրամաբանական "կամ" - ||, </a:t>
            </a:r>
            <a:r>
              <a:rPr lang="en-US" sz="1900" dirty="0"/>
              <a:t>or(</a:t>
            </a:r>
            <a:r>
              <a:rPr lang="hy-AM" sz="1900" dirty="0"/>
              <a:t>դիզյունկցիա),կվերադարձնի </a:t>
            </a:r>
            <a:r>
              <a:rPr lang="en-US" sz="1900" dirty="0"/>
              <a:t>true </a:t>
            </a:r>
            <a:r>
              <a:rPr lang="hy-AM" sz="1900" dirty="0"/>
              <a:t>այն և միայն այն դեպքում, եթե դիտարկվող երկու արժեքներից գոնե մեկը լինի </a:t>
            </a:r>
            <a:r>
              <a:rPr lang="en-US" sz="1900" dirty="0"/>
              <a:t>true(</a:t>
            </a:r>
            <a:r>
              <a:rPr lang="hy-AM" sz="1900" dirty="0"/>
              <a:t>ճշմարիտ է) </a:t>
            </a:r>
          </a:p>
          <a:p>
            <a:pPr marL="0" indent="0">
              <a:buNone/>
            </a:pPr>
            <a:br>
              <a:rPr lang="hy-AM" sz="1900" dirty="0"/>
            </a:br>
            <a:endParaRPr lang="hy-AM" sz="1900" dirty="0"/>
          </a:p>
          <a:p>
            <a:pPr marL="0" indent="0">
              <a:buNone/>
            </a:pPr>
            <a:r>
              <a:rPr lang="hy-AM" sz="1900" dirty="0"/>
              <a:t> </a:t>
            </a:r>
            <a:r>
              <a:rPr lang="en-US" sz="1900" dirty="0"/>
              <a:t>A B  ||</a:t>
            </a:r>
          </a:p>
          <a:p>
            <a:pPr marL="0" indent="0">
              <a:buNone/>
            </a:pPr>
            <a:r>
              <a:rPr lang="en-US" sz="1900" dirty="0"/>
              <a:t> 0 0   0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r>
              <a:rPr lang="en-US" sz="1900" b="1" dirty="0"/>
              <a:t>0 1   1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 1 0   1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 1 1   1</a:t>
            </a:r>
            <a:endParaRPr lang="en-US" sz="1900" dirty="0"/>
          </a:p>
          <a:p>
            <a:pPr marL="0" indent="0">
              <a:buNone/>
            </a:pP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324014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գ) Տրամաբանական "ոչ" - ! (բացասում),կվերադարձնի </a:t>
            </a:r>
            <a:r>
              <a:rPr lang="en-US" sz="1600" dirty="0"/>
              <a:t>true </a:t>
            </a:r>
            <a:r>
              <a:rPr lang="hy-AM" sz="1600" dirty="0"/>
              <a:t>այն և միայն այն դեպքում, եթե դիտարկվող երկու արժեքը լինեն </a:t>
            </a:r>
            <a:r>
              <a:rPr lang="en-US" sz="1600" dirty="0"/>
              <a:t>false(</a:t>
            </a:r>
            <a:r>
              <a:rPr lang="hy-AM" sz="1600" dirty="0"/>
              <a:t>կեղծ է) </a:t>
            </a:r>
          </a:p>
          <a:p>
            <a:pPr marL="0" indent="0">
              <a:buNone/>
            </a:pPr>
            <a:br>
              <a:rPr lang="hy-AM" sz="1600" dirty="0"/>
            </a:br>
            <a:endParaRPr lang="hy-AM" sz="1600" dirty="0"/>
          </a:p>
          <a:p>
            <a:pPr marL="0" indent="0">
              <a:buNone/>
            </a:pPr>
            <a:r>
              <a:rPr lang="hy-AM" sz="1600" dirty="0"/>
              <a:t> </a:t>
            </a:r>
            <a:r>
              <a:rPr lang="en-US" sz="1600" dirty="0"/>
              <a:t>A  !</a:t>
            </a:r>
          </a:p>
          <a:p>
            <a:pPr marL="0" indent="0">
              <a:buNone/>
            </a:pPr>
            <a:r>
              <a:rPr lang="en-US" sz="1600" dirty="0"/>
              <a:t> 0  1</a:t>
            </a:r>
          </a:p>
          <a:p>
            <a:pPr marL="0" indent="0">
              <a:buNone/>
            </a:pPr>
            <a:r>
              <a:rPr lang="en-US" sz="1600" dirty="0"/>
              <a:t> 1  0</a:t>
            </a:r>
          </a:p>
          <a:p>
            <a:pPr marL="0" indent="0">
              <a:buNone/>
            </a:pP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6032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1700" dirty="0"/>
              <a:t>դ) Գումար մոդուլ երկուսով տրամաբանական օպերատոր - ^, </a:t>
            </a:r>
            <a:r>
              <a:rPr lang="en-US" sz="1700" dirty="0" err="1"/>
              <a:t>xor</a:t>
            </a:r>
            <a:r>
              <a:rPr lang="en-US" sz="1700" dirty="0"/>
              <a:t>,</a:t>
            </a:r>
            <a:r>
              <a:rPr lang="hy-AM" sz="1700" dirty="0"/>
              <a:t>կվերադարձնի </a:t>
            </a:r>
            <a:r>
              <a:rPr lang="en-US" sz="1700" dirty="0"/>
              <a:t>true </a:t>
            </a:r>
            <a:r>
              <a:rPr lang="hy-AM" sz="1700" dirty="0"/>
              <a:t>այն և միայն այն դեպքում, եթե դիտարկվող երկու արժեքները տարբեր են(տիպիկ օրինակ տղան աղջկա հետ կարող է ամուսնանալ, աղջիկը տղայի հետ կարող է ամուսնանալ, տղան տղայի հետ չի կարող ամուսնանալ, աղջիկը աղջկա հետ չի կարող ամուսնանալ)</a:t>
            </a:r>
          </a:p>
          <a:p>
            <a:pPr marL="0" indent="0">
              <a:buNone/>
            </a:pPr>
            <a:r>
              <a:rPr lang="hy-AM" sz="1700" dirty="0"/>
              <a:t> </a:t>
            </a:r>
            <a:r>
              <a:rPr lang="en-US" sz="1700" dirty="0"/>
              <a:t>A B  ^</a:t>
            </a:r>
          </a:p>
          <a:p>
            <a:pPr marL="0" indent="0">
              <a:buNone/>
            </a:pPr>
            <a:r>
              <a:rPr lang="en-US" sz="1700" dirty="0"/>
              <a:t> 0 0   0</a:t>
            </a:r>
          </a:p>
          <a:p>
            <a:pPr marL="0" indent="0">
              <a:buNone/>
            </a:pPr>
            <a:r>
              <a:rPr lang="en-US" sz="1700" b="1" dirty="0"/>
              <a:t> 0 1   1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 1 0   1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1 1   0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Decimal(10)</a:t>
            </a:r>
          </a:p>
          <a:p>
            <a:pPr marL="0" indent="0">
              <a:buNone/>
            </a:pPr>
            <a:r>
              <a:rPr lang="en-US" sz="1700" dirty="0"/>
              <a:t>0 + 0 = 0</a:t>
            </a:r>
          </a:p>
          <a:p>
            <a:pPr marL="0" indent="0">
              <a:buNone/>
            </a:pPr>
            <a:r>
              <a:rPr lang="en-US" sz="1700" dirty="0"/>
              <a:t>9 + 0 = 0</a:t>
            </a:r>
          </a:p>
          <a:p>
            <a:pPr marL="0" indent="0">
              <a:buNone/>
            </a:pPr>
            <a:r>
              <a:rPr lang="en-US" sz="1300" dirty="0"/>
              <a:t>Binary(2)</a:t>
            </a: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267303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sz="2000" dirty="0"/>
              <a:t>Ծրագրավորման հիմունքները</a:t>
            </a:r>
          </a:p>
          <a:p>
            <a:r>
              <a:rPr lang="hy-AM" sz="2000" dirty="0"/>
              <a:t>Փոփոխականների օրինակներ</a:t>
            </a:r>
            <a:endParaRPr lang="en-US" sz="2000" dirty="0"/>
          </a:p>
          <a:p>
            <a:r>
              <a:rPr lang="hy-AM" sz="2000" dirty="0"/>
              <a:t>Տրամաբանական</a:t>
            </a:r>
            <a:r>
              <a:rPr lang="en-US" sz="2000" dirty="0"/>
              <a:t>(</a:t>
            </a:r>
            <a:r>
              <a:rPr lang="hy-AM" sz="2000" dirty="0"/>
              <a:t>Բուլյան</a:t>
            </a:r>
            <a:r>
              <a:rPr lang="en-US" sz="2000" dirty="0"/>
              <a:t>)</a:t>
            </a:r>
            <a:r>
              <a:rPr lang="hy-AM" sz="2000" dirty="0"/>
              <a:t> տիպ</a:t>
            </a:r>
          </a:p>
          <a:p>
            <a:r>
              <a:rPr lang="hy-AM" sz="2000" dirty="0"/>
              <a:t>Ինկրեմենտ/Դեկրեմենտ</a:t>
            </a:r>
          </a:p>
          <a:p>
            <a:r>
              <a:rPr lang="hy-AM" sz="2000" dirty="0"/>
              <a:t>Գործողությունը կրկնվող օպերատորներ</a:t>
            </a:r>
            <a:r>
              <a:rPr lang="en-US" sz="2000" dirty="0"/>
              <a:t> - </a:t>
            </a:r>
            <a:r>
              <a:rPr lang="hy-AM" sz="2000" dirty="0"/>
              <a:t>ցիկլեր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5"/>
            <a:ext cx="10515600" cy="4645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Համեմատություն անելու համար, օգտագործվում են հետևյալ օպերատորները․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0000"/>
                </a:solidFill>
              </a:rPr>
              <a:t>==</a:t>
            </a:r>
            <a:r>
              <a:rPr lang="hy-AM" sz="1700" dirty="0"/>
              <a:t> - հավասարության օպերատոր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C000"/>
                </a:solidFill>
              </a:rPr>
              <a:t>Օրինակ 19</a:t>
            </a:r>
          </a:p>
          <a:p>
            <a:pPr marL="0" indent="0">
              <a:buNone/>
            </a:pPr>
            <a:endParaRPr lang="hy-AM" sz="1700" dirty="0"/>
          </a:p>
          <a:p>
            <a:pPr marL="0" indent="0">
              <a:buNone/>
            </a:pPr>
            <a:r>
              <a:rPr lang="hy-AM" sz="1700" dirty="0"/>
              <a:t>$</a:t>
            </a:r>
            <a:r>
              <a:rPr lang="en-US" sz="1700" dirty="0"/>
              <a:t>a = </a:t>
            </a:r>
            <a:r>
              <a:rPr lang="en-US" sz="1700" dirty="0">
                <a:solidFill>
                  <a:srgbClr val="FF0000"/>
                </a:solidFill>
              </a:rPr>
              <a:t>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$b = </a:t>
            </a:r>
            <a:r>
              <a:rPr lang="en-US" sz="1700" dirty="0">
                <a:solidFill>
                  <a:srgbClr val="FF0000"/>
                </a:solidFill>
              </a:rPr>
              <a:t>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==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 </a:t>
            </a:r>
            <a:r>
              <a:rPr lang="hy-AM" sz="1200" dirty="0">
                <a:solidFill>
                  <a:schemeClr val="accent5"/>
                </a:solidFill>
              </a:rPr>
              <a:t>եթե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y-AM" sz="1600" dirty="0">
                <a:solidFill>
                  <a:srgbClr val="FF0000"/>
                </a:solidFill>
              </a:rPr>
              <a:t>===</a:t>
            </a:r>
            <a:r>
              <a:rPr lang="hy-AM" sz="1600" dirty="0"/>
              <a:t> - համարժեքության օպերատոր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20</a:t>
            </a:r>
            <a:endParaRPr lang="hy-AM" sz="16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;// </a:t>
            </a:r>
            <a:r>
              <a:rPr lang="en-US" sz="1400" dirty="0" err="1"/>
              <a:t>gettype</a:t>
            </a:r>
            <a:r>
              <a:rPr lang="en-US" sz="1400" dirty="0"/>
              <a:t>($a); integer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 // </a:t>
            </a:r>
            <a:r>
              <a:rPr lang="en-US" sz="1400" dirty="0" err="1"/>
              <a:t>gettype</a:t>
            </a:r>
            <a:r>
              <a:rPr lang="en-US" sz="1400" dirty="0"/>
              <a:t>($b); integer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===</a:t>
            </a:r>
            <a:r>
              <a:rPr lang="en-US" sz="1400" dirty="0"/>
              <a:t> $b</a:t>
            </a:r>
            <a:r>
              <a:rPr lang="en-US" sz="1400" dirty="0">
                <a:solidFill>
                  <a:schemeClr val="accent5"/>
                </a:solidFill>
              </a:rPr>
              <a:t>)//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</a:t>
            </a:r>
            <a:r>
              <a:rPr lang="hy-AM" sz="1200" dirty="0">
                <a:solidFill>
                  <a:schemeClr val="accent5"/>
                </a:solidFill>
              </a:rPr>
              <a:t>քանի որ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են և նույն տիպ ունեն</a:t>
            </a: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>
                <a:solidFill>
                  <a:srgbClr val="FF0000"/>
                </a:solidFill>
              </a:rPr>
              <a:t>echo</a:t>
            </a:r>
            <a:r>
              <a:rPr lang="en-US" sz="1400" dirty="0"/>
              <a:t>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 և նույն տիպ ունեն";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br>
              <a:rPr lang="hy-AM" sz="1600" dirty="0"/>
            </a:br>
            <a:r>
              <a:rPr lang="hy-AM" sz="1900" dirty="0">
                <a:solidFill>
                  <a:srgbClr val="FFC000"/>
                </a:solidFill>
              </a:rPr>
              <a:t>Օրինակ </a:t>
            </a:r>
            <a:r>
              <a:rPr lang="en-US" sz="1900" dirty="0">
                <a:solidFill>
                  <a:srgbClr val="FFC000"/>
                </a:solidFill>
              </a:rPr>
              <a:t>21</a:t>
            </a:r>
            <a:endParaRPr lang="hy-AM" sz="19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"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===</a:t>
            </a:r>
            <a:r>
              <a:rPr lang="en-US" sz="1600" dirty="0"/>
              <a:t> $b)// </a:t>
            </a:r>
            <a:r>
              <a:rPr lang="hy-AM" sz="1300" dirty="0">
                <a:solidFill>
                  <a:schemeClr val="accent5"/>
                </a:solidFill>
              </a:rPr>
              <a:t>կվերադարձնի </a:t>
            </a:r>
            <a:r>
              <a:rPr lang="en-US" sz="1300" dirty="0">
                <a:solidFill>
                  <a:schemeClr val="accent5"/>
                </a:solidFill>
              </a:rPr>
              <a:t>false </a:t>
            </a:r>
            <a:r>
              <a:rPr lang="hy-AM" sz="1300" dirty="0">
                <a:solidFill>
                  <a:schemeClr val="accent5"/>
                </a:solidFill>
              </a:rPr>
              <a:t>և չի մտնի </a:t>
            </a:r>
            <a:r>
              <a:rPr lang="en-US" sz="1300" dirty="0">
                <a:solidFill>
                  <a:schemeClr val="accent5"/>
                </a:solidFill>
              </a:rPr>
              <a:t>if-</a:t>
            </a:r>
            <a:r>
              <a:rPr lang="hy-AM" sz="1300" dirty="0">
                <a:solidFill>
                  <a:schemeClr val="accent5"/>
                </a:solidFill>
              </a:rPr>
              <a:t>ի մեջ, քանի որ $</a:t>
            </a:r>
            <a:r>
              <a:rPr lang="en-US" sz="1300" dirty="0">
                <a:solidFill>
                  <a:schemeClr val="accent5"/>
                </a:solidFill>
              </a:rPr>
              <a:t>a-</a:t>
            </a:r>
            <a:r>
              <a:rPr lang="hy-AM" sz="1300" dirty="0">
                <a:solidFill>
                  <a:schemeClr val="accent5"/>
                </a:solidFill>
              </a:rPr>
              <a:t>ն և $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ն արժեքներով իրար հավասար են, բայց նույն տիպ չեն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 </a:t>
            </a:r>
            <a:r>
              <a:rPr lang="hy-AM" sz="1600" dirty="0"/>
              <a:t>և $</a:t>
            </a:r>
            <a:r>
              <a:rPr lang="en-US" sz="1600" dirty="0"/>
              <a:t>b </a:t>
            </a:r>
            <a:r>
              <a:rPr lang="hy-AM" sz="1600" dirty="0"/>
              <a:t>փոփոխականները իրար հավասար են և նույն տիպ ունեն";</a:t>
            </a:r>
          </a:p>
          <a:p>
            <a:pPr marL="0" indent="0">
              <a:buNone/>
            </a:pPr>
            <a:r>
              <a:rPr lang="hy-AM" sz="1600" dirty="0"/>
              <a:t>}</a:t>
            </a:r>
            <a:br>
              <a:rPr lang="hy-AM" sz="1600" dirty="0"/>
            </a:b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141324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!=</a:t>
            </a:r>
            <a:r>
              <a:rPr lang="hy-AM" sz="1500" dirty="0"/>
              <a:t> - անհավասարության օպերատոր</a:t>
            </a:r>
          </a:p>
          <a:p>
            <a:pPr marL="0" indent="0">
              <a:buNone/>
            </a:pPr>
            <a:r>
              <a:rPr lang="hy-AM" sz="1500" dirty="0">
                <a:solidFill>
                  <a:srgbClr val="FFC000"/>
                </a:solidFill>
              </a:rPr>
              <a:t>Օրինակ </a:t>
            </a:r>
            <a:r>
              <a:rPr lang="en-US" sz="1500" dirty="0">
                <a:solidFill>
                  <a:srgbClr val="FFC000"/>
                </a:solidFill>
              </a:rPr>
              <a:t>22</a:t>
            </a:r>
            <a:endParaRPr lang="hy-AM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!=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 </a:t>
            </a:r>
            <a:r>
              <a:rPr lang="hy-AM" sz="1200" dirty="0">
                <a:solidFill>
                  <a:schemeClr val="accent5"/>
                </a:solidFill>
              </a:rPr>
              <a:t>եթե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չեն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չեն";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br>
              <a:rPr lang="hy-AM" sz="1600" dirty="0"/>
            </a:b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&lt;&gt;</a:t>
            </a:r>
            <a:r>
              <a:rPr lang="en-US" sz="1600" dirty="0"/>
              <a:t> $b)</a:t>
            </a:r>
            <a:r>
              <a:rPr lang="en-US" sz="1600" dirty="0">
                <a:solidFill>
                  <a:schemeClr val="accent5"/>
                </a:solidFill>
              </a:rPr>
              <a:t>// </a:t>
            </a:r>
            <a:r>
              <a:rPr lang="hy-AM" sz="1400" dirty="0">
                <a:solidFill>
                  <a:schemeClr val="accent5"/>
                </a:solidFill>
              </a:rPr>
              <a:t>կվերադարձնի </a:t>
            </a:r>
            <a:r>
              <a:rPr lang="en-US" sz="1400" dirty="0">
                <a:solidFill>
                  <a:schemeClr val="accent5"/>
                </a:solidFill>
              </a:rPr>
              <a:t>true, </a:t>
            </a:r>
            <a:r>
              <a:rPr lang="hy-AM" sz="1400" dirty="0">
                <a:solidFill>
                  <a:schemeClr val="accent5"/>
                </a:solidFill>
              </a:rPr>
              <a:t>եթե $</a:t>
            </a:r>
            <a:r>
              <a:rPr lang="en-US" sz="1400" dirty="0">
                <a:solidFill>
                  <a:schemeClr val="accent5"/>
                </a:solidFill>
              </a:rPr>
              <a:t>a-</a:t>
            </a:r>
            <a:r>
              <a:rPr lang="hy-AM" sz="1400" dirty="0">
                <a:solidFill>
                  <a:schemeClr val="accent5"/>
                </a:solidFill>
              </a:rPr>
              <a:t>ն և $</a:t>
            </a:r>
            <a:r>
              <a:rPr lang="en-US" sz="1400" dirty="0">
                <a:solidFill>
                  <a:schemeClr val="accent5"/>
                </a:solidFill>
              </a:rPr>
              <a:t>b-</a:t>
            </a:r>
            <a:r>
              <a:rPr lang="hy-AM" sz="1400" dirty="0">
                <a:solidFill>
                  <a:schemeClr val="accent5"/>
                </a:solidFill>
              </a:rPr>
              <a:t>ն արժեքներով իրար հավասար չեն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 </a:t>
            </a:r>
            <a:r>
              <a:rPr lang="hy-AM" sz="1600" dirty="0"/>
              <a:t>և $</a:t>
            </a:r>
            <a:r>
              <a:rPr lang="en-US" sz="1600" dirty="0"/>
              <a:t>b </a:t>
            </a:r>
            <a:r>
              <a:rPr lang="hy-AM" sz="1600" dirty="0"/>
              <a:t>փոփոխականները իրար հավասար չեն";</a:t>
            </a:r>
          </a:p>
          <a:p>
            <a:pPr marL="0" indent="0">
              <a:buNone/>
            </a:pPr>
            <a:r>
              <a:rPr lang="hy-AM" sz="1600" dirty="0"/>
              <a:t>}</a:t>
            </a:r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6635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!==</a:t>
            </a:r>
            <a:r>
              <a:rPr lang="hy-AM" sz="1400" dirty="0"/>
              <a:t> - անհամարժեքության օպերատոր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23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"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!==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500" dirty="0">
                <a:solidFill>
                  <a:schemeClr val="accent5"/>
                </a:solidFill>
              </a:rPr>
              <a:t>կվերադարձնի </a:t>
            </a:r>
            <a:r>
              <a:rPr lang="en-US" sz="1500" dirty="0">
                <a:solidFill>
                  <a:schemeClr val="accent5"/>
                </a:solidFill>
              </a:rPr>
              <a:t>true,</a:t>
            </a:r>
            <a:r>
              <a:rPr lang="hy-AM" sz="1500" dirty="0">
                <a:solidFill>
                  <a:schemeClr val="accent5"/>
                </a:solidFill>
              </a:rPr>
              <a:t>քանի որ $</a:t>
            </a:r>
            <a:r>
              <a:rPr lang="en-US" sz="1500" dirty="0">
                <a:solidFill>
                  <a:schemeClr val="accent5"/>
                </a:solidFill>
              </a:rPr>
              <a:t>a-</a:t>
            </a:r>
            <a:r>
              <a:rPr lang="hy-AM" sz="1500" dirty="0">
                <a:solidFill>
                  <a:schemeClr val="accent5"/>
                </a:solidFill>
              </a:rPr>
              <a:t>ն և $</a:t>
            </a:r>
            <a:r>
              <a:rPr lang="en-US" sz="1500" dirty="0">
                <a:solidFill>
                  <a:schemeClr val="accent5"/>
                </a:solidFill>
              </a:rPr>
              <a:t>b-</a:t>
            </a:r>
            <a:r>
              <a:rPr lang="hy-AM" sz="1500" dirty="0">
                <a:solidFill>
                  <a:schemeClr val="accent5"/>
                </a:solidFill>
              </a:rPr>
              <a:t>ն արժեքներով իրար հավասար են և նույն տիպը չեն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 և նույն տիպը չունեն";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&lt;</a:t>
            </a:r>
            <a:r>
              <a:rPr lang="hy-AM" sz="1500" dirty="0"/>
              <a:t> - փոքր է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24</a:t>
            </a:r>
            <a:br>
              <a:rPr lang="hy-AM" sz="1600" dirty="0"/>
            </a:b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14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/>
              <a:t> $b)</a:t>
            </a:r>
            <a:r>
              <a:rPr lang="en-US" sz="1600" dirty="0">
                <a:solidFill>
                  <a:schemeClr val="accent5"/>
                </a:solidFill>
              </a:rPr>
              <a:t>// </a:t>
            </a:r>
            <a:r>
              <a:rPr lang="hy-AM" sz="1600" dirty="0">
                <a:solidFill>
                  <a:schemeClr val="accent5"/>
                </a:solidFill>
              </a:rPr>
              <a:t>կվերադարձնի </a:t>
            </a:r>
            <a:r>
              <a:rPr lang="en-US" sz="1600" dirty="0">
                <a:solidFill>
                  <a:schemeClr val="accent5"/>
                </a:solidFill>
              </a:rPr>
              <a:t>true,</a:t>
            </a:r>
            <a:r>
              <a:rPr lang="hy-AM" sz="1600" dirty="0">
                <a:solidFill>
                  <a:schemeClr val="accent5"/>
                </a:solidFill>
              </a:rPr>
              <a:t>քանի որ $</a:t>
            </a:r>
            <a:r>
              <a:rPr lang="en-US" sz="1600" dirty="0">
                <a:solidFill>
                  <a:schemeClr val="accent5"/>
                </a:solidFill>
              </a:rPr>
              <a:t>a-</a:t>
            </a:r>
            <a:r>
              <a:rPr lang="hy-AM" sz="1600" dirty="0">
                <a:solidFill>
                  <a:schemeClr val="accent5"/>
                </a:solidFill>
              </a:rPr>
              <a:t>ն փոքր է $</a:t>
            </a:r>
            <a:r>
              <a:rPr lang="en-US" sz="1600" dirty="0">
                <a:solidFill>
                  <a:schemeClr val="accent5"/>
                </a:solidFill>
              </a:rPr>
              <a:t>b-</a:t>
            </a:r>
            <a:r>
              <a:rPr lang="hy-AM" sz="16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$a."-</a:t>
            </a:r>
            <a:r>
              <a:rPr lang="hy-AM" sz="1600" dirty="0"/>
              <a:t>ն փոքր է $</a:t>
            </a:r>
            <a:r>
              <a:rPr lang="en-US" sz="1600" dirty="0"/>
              <a:t>b-</a:t>
            </a:r>
            <a:r>
              <a:rPr lang="hy-AM" sz="1600" dirty="0"/>
              <a:t>ից";</a:t>
            </a:r>
          </a:p>
          <a:p>
            <a:pPr marL="0" indent="0">
              <a:buNone/>
            </a:pPr>
            <a:r>
              <a:rPr lang="hy-AM" sz="16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95219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&gt;</a:t>
            </a:r>
            <a:r>
              <a:rPr lang="hy-AM" sz="1400" dirty="0"/>
              <a:t> - մեծ է</a:t>
            </a:r>
          </a:p>
          <a:p>
            <a:pPr marL="0" indent="0">
              <a:buNone/>
            </a:pPr>
            <a:r>
              <a:rPr lang="hy-AM" sz="1400" dirty="0">
                <a:solidFill>
                  <a:srgbClr val="FFC000"/>
                </a:solidFill>
              </a:rPr>
              <a:t>Օրինակ </a:t>
            </a:r>
            <a:r>
              <a:rPr lang="en-US" sz="1400" dirty="0">
                <a:solidFill>
                  <a:srgbClr val="FFC000"/>
                </a:solidFill>
              </a:rPr>
              <a:t>25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10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r>
              <a:rPr lang="en-US" sz="1400" dirty="0"/>
              <a:t> $b</a:t>
            </a:r>
            <a:r>
              <a:rPr lang="en-US" sz="1200" dirty="0"/>
              <a:t>)// </a:t>
            </a:r>
            <a:r>
              <a:rPr lang="hy-AM" sz="1200" dirty="0"/>
              <a:t>կվերադարձնի </a:t>
            </a:r>
            <a:r>
              <a:rPr lang="en-US" sz="1200" dirty="0"/>
              <a:t>true,</a:t>
            </a:r>
            <a:r>
              <a:rPr lang="hy-AM" sz="1200" dirty="0"/>
              <a:t>քանի որ $</a:t>
            </a:r>
            <a:r>
              <a:rPr lang="en-US" sz="1200" dirty="0"/>
              <a:t>a-</a:t>
            </a:r>
            <a:r>
              <a:rPr lang="hy-AM" sz="1200" dirty="0"/>
              <a:t>ն մեծ է $</a:t>
            </a:r>
            <a:r>
              <a:rPr lang="en-US" sz="1200" dirty="0"/>
              <a:t>b-</a:t>
            </a:r>
            <a:r>
              <a:rPr lang="hy-AM" sz="1200" dirty="0"/>
              <a:t>ից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>
                <a:solidFill>
                  <a:srgbClr val="FF0000"/>
                </a:solidFill>
              </a:rPr>
              <a:t>echo</a:t>
            </a:r>
            <a:r>
              <a:rPr lang="en-US" sz="1400" dirty="0"/>
              <a:t> $a."-</a:t>
            </a:r>
            <a:r>
              <a:rPr lang="hy-AM" sz="1400" dirty="0"/>
              <a:t>ն մեծ է $</a:t>
            </a:r>
            <a:r>
              <a:rPr lang="en-US" sz="1400" dirty="0"/>
              <a:t>b-</a:t>
            </a:r>
            <a:r>
              <a:rPr lang="hy-AM" sz="1400" dirty="0"/>
              <a:t>ից";</a:t>
            </a:r>
          </a:p>
          <a:p>
            <a:pPr marL="0" indent="0">
              <a:buNone/>
            </a:pPr>
            <a:r>
              <a:rPr lang="hy-AM" sz="1400" dirty="0"/>
              <a:t>}</a:t>
            </a:r>
            <a:endParaRPr lang="en-US" sz="1400" dirty="0"/>
          </a:p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&lt;=</a:t>
            </a:r>
            <a:r>
              <a:rPr lang="hy-AM" sz="1500" dirty="0"/>
              <a:t> - փոքր է կամ հավասար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C000"/>
                </a:solidFill>
              </a:rPr>
              <a:t>Օրինակ </a:t>
            </a:r>
            <a:r>
              <a:rPr lang="en-US" sz="1700" dirty="0">
                <a:solidFill>
                  <a:srgbClr val="FFC000"/>
                </a:solidFill>
              </a:rPr>
              <a:t>26</a:t>
            </a:r>
            <a:endParaRPr lang="hy-AM" sz="1500" dirty="0"/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12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14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if($a </a:t>
            </a:r>
            <a:r>
              <a:rPr lang="en-US" sz="1500" dirty="0">
                <a:solidFill>
                  <a:srgbClr val="FF0000"/>
                </a:solidFill>
              </a:rPr>
              <a:t>&lt;=</a:t>
            </a:r>
            <a:r>
              <a:rPr lang="en-US" sz="1500" dirty="0"/>
              <a:t> $b)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կվերադարձնի </a:t>
            </a:r>
            <a:r>
              <a:rPr lang="en-US" sz="1300" dirty="0">
                <a:solidFill>
                  <a:schemeClr val="accent5"/>
                </a:solidFill>
              </a:rPr>
              <a:t>true,</a:t>
            </a:r>
            <a:r>
              <a:rPr lang="hy-AM" sz="1300" dirty="0">
                <a:solidFill>
                  <a:schemeClr val="accent5"/>
                </a:solidFill>
              </a:rPr>
              <a:t>քանի որ գոնե մի պայման տեղի ունի $</a:t>
            </a:r>
            <a:r>
              <a:rPr lang="en-US" sz="1300" dirty="0">
                <a:solidFill>
                  <a:schemeClr val="accent5"/>
                </a:solidFill>
              </a:rPr>
              <a:t>a-</a:t>
            </a:r>
            <a:r>
              <a:rPr lang="hy-AM" sz="1300" dirty="0">
                <a:solidFill>
                  <a:schemeClr val="accent5"/>
                </a:solidFill>
              </a:rPr>
              <a:t>ն փոքր է  $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500" dirty="0"/>
              <a:t>{</a:t>
            </a:r>
          </a:p>
          <a:p>
            <a:pPr marL="0" indent="0">
              <a:buNone/>
            </a:pPr>
            <a:r>
              <a:rPr lang="hy-AM" sz="1500" dirty="0"/>
              <a:t>     </a:t>
            </a:r>
            <a:r>
              <a:rPr lang="en-US" sz="1500" dirty="0">
                <a:solidFill>
                  <a:srgbClr val="FF0000"/>
                </a:solidFill>
              </a:rPr>
              <a:t>echo</a:t>
            </a:r>
            <a:r>
              <a:rPr lang="en-US" sz="1500" dirty="0"/>
              <a:t> $a."-</a:t>
            </a:r>
            <a:r>
              <a:rPr lang="hy-AM" sz="1500" dirty="0"/>
              <a:t>ն փոքր է  $</a:t>
            </a:r>
            <a:r>
              <a:rPr lang="en-US" sz="1500" dirty="0"/>
              <a:t>b-</a:t>
            </a:r>
            <a:r>
              <a:rPr lang="hy-AM" sz="1500" dirty="0"/>
              <a:t>ից";</a:t>
            </a:r>
          </a:p>
          <a:p>
            <a:pPr marL="0" indent="0">
              <a:buNone/>
            </a:pPr>
            <a:r>
              <a:rPr lang="hy-AM" sz="15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5567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5"/>
            <a:ext cx="10515600" cy="509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&gt;=</a:t>
            </a:r>
            <a:r>
              <a:rPr lang="hy-AM" sz="1400" dirty="0"/>
              <a:t>- մեծ է կամ հավասար</a:t>
            </a:r>
          </a:p>
          <a:p>
            <a:pPr marL="0" indent="0">
              <a:buNone/>
            </a:pPr>
            <a:r>
              <a:rPr lang="hy-AM" sz="1400" dirty="0">
                <a:solidFill>
                  <a:srgbClr val="FFC000"/>
                </a:solidFill>
              </a:rPr>
              <a:t>Օրինակ </a:t>
            </a:r>
            <a:r>
              <a:rPr lang="en-US" sz="1400" dirty="0">
                <a:solidFill>
                  <a:srgbClr val="FFC000"/>
                </a:solidFill>
              </a:rPr>
              <a:t>27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10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&gt;=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400" dirty="0">
                <a:solidFill>
                  <a:schemeClr val="accent5"/>
                </a:solidFill>
              </a:rPr>
              <a:t>կվերադարձնի </a:t>
            </a:r>
            <a:r>
              <a:rPr lang="en-US" sz="1400" dirty="0">
                <a:solidFill>
                  <a:schemeClr val="accent5"/>
                </a:solidFill>
              </a:rPr>
              <a:t>true,</a:t>
            </a:r>
            <a:r>
              <a:rPr lang="hy-AM" sz="1400" dirty="0">
                <a:solidFill>
                  <a:schemeClr val="accent5"/>
                </a:solidFill>
              </a:rPr>
              <a:t>քանի որ գոնե մի պայման տեղի ունի $</a:t>
            </a:r>
            <a:r>
              <a:rPr lang="en-US" sz="1400" dirty="0">
                <a:solidFill>
                  <a:schemeClr val="accent5"/>
                </a:solidFill>
              </a:rPr>
              <a:t>a-</a:t>
            </a:r>
            <a:r>
              <a:rPr lang="hy-AM" sz="1400" dirty="0">
                <a:solidFill>
                  <a:schemeClr val="accent5"/>
                </a:solidFill>
              </a:rPr>
              <a:t>ն մեծ է $</a:t>
            </a:r>
            <a:r>
              <a:rPr lang="en-US" sz="1400" dirty="0">
                <a:solidFill>
                  <a:schemeClr val="accent5"/>
                </a:solidFill>
              </a:rPr>
              <a:t>b-</a:t>
            </a:r>
            <a:r>
              <a:rPr lang="hy-AM" sz="14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$a."-</a:t>
            </a:r>
            <a:r>
              <a:rPr lang="hy-AM" sz="1400" dirty="0"/>
              <a:t>ն մեծ է $</a:t>
            </a:r>
            <a:r>
              <a:rPr lang="en-US" sz="1400" dirty="0"/>
              <a:t>b-</a:t>
            </a:r>
            <a:r>
              <a:rPr lang="hy-AM" sz="1400" dirty="0"/>
              <a:t>ից";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271132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Debugging-</a:t>
            </a:r>
            <a:r>
              <a:rPr lang="hy-AM" sz="1400" dirty="0">
                <a:solidFill>
                  <a:srgbClr val="FF0000"/>
                </a:solidFill>
              </a:rPr>
              <a:t>ի հիմունքները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0956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Ծրագրավորման ամենակարևոր նպատակներից մեկը ունեցած տվյալների(արժեքների) ճիշտ բաշխումն է: Վերջի վերջո էկրանին մենք տեսնում ենք արժեքներ: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Մենք մեզ համար ցանկալի արդյունքը կստանանք այն դեպքում, երբ կարողանանք փոփոխականներին ճիշտ ձևով տալ արժեքներ և ավտոմացնել: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Ավելի մանրամասն փոփոխականի արժեքներն արտածելու համար, օգտագործվում են </a:t>
            </a:r>
            <a:r>
              <a:rPr lang="en-US" sz="2500" dirty="0" err="1">
                <a:solidFill>
                  <a:srgbClr val="FF0000"/>
                </a:solidFill>
              </a:rPr>
              <a:t>var_dump</a:t>
            </a:r>
            <a:r>
              <a:rPr lang="en-US" sz="2500" dirty="0"/>
              <a:t> </a:t>
            </a:r>
            <a:r>
              <a:rPr lang="hy-AM" sz="2500" dirty="0"/>
              <a:t>և </a:t>
            </a:r>
            <a:r>
              <a:rPr lang="en-US" sz="2500" dirty="0" err="1">
                <a:solidFill>
                  <a:srgbClr val="FF0000"/>
                </a:solidFill>
              </a:rPr>
              <a:t>print_r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hy-AM" sz="2500" dirty="0"/>
              <a:t>ֆունկցիաները, որոնք ի տարբերություն </a:t>
            </a:r>
            <a:r>
              <a:rPr lang="en-US" sz="2500" dirty="0"/>
              <a:t>echo </a:t>
            </a:r>
            <a:r>
              <a:rPr lang="hy-AM" sz="2500" dirty="0"/>
              <a:t>կամ </a:t>
            </a:r>
            <a:r>
              <a:rPr lang="en-US" sz="2500" dirty="0"/>
              <a:t>print </a:t>
            </a:r>
            <a:r>
              <a:rPr lang="hy-AM" sz="2500" dirty="0"/>
              <a:t>ֆունկցիաների, ավելի մանրամասն կերպով արտածում են տվյալ փոփոխականի(ների) արժեքը(արժեքները):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>
                <a:solidFill>
                  <a:srgbClr val="FFC000"/>
                </a:solidFill>
              </a:rPr>
              <a:t>Օրինակ 28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/>
              <a:t>$</a:t>
            </a:r>
            <a:r>
              <a:rPr lang="en-US" dirty="0"/>
              <a:t>number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var_dump</a:t>
            </a:r>
            <a:r>
              <a:rPr lang="en-US" dirty="0"/>
              <a:t>($number);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hy-AM" dirty="0">
                <a:solidFill>
                  <a:schemeClr val="accent5"/>
                </a:solidFill>
              </a:rPr>
              <a:t>կտպի </a:t>
            </a:r>
            <a:r>
              <a:rPr lang="en-US" dirty="0">
                <a:solidFill>
                  <a:schemeClr val="accent5"/>
                </a:solidFill>
              </a:rPr>
              <a:t>int(10)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hy-AM" dirty="0">
                <a:solidFill>
                  <a:srgbClr val="FFC000"/>
                </a:solidFill>
              </a:rPr>
              <a:t>Օրինակ 29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/>
              <a:t>$</a:t>
            </a:r>
            <a:r>
              <a:rPr lang="en-US" dirty="0" err="1"/>
              <a:t>myString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Yerevan</a:t>
            </a:r>
            <a:r>
              <a:rPr lang="en-US" dirty="0"/>
              <a:t>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var_dump</a:t>
            </a:r>
            <a:r>
              <a:rPr lang="en-US" dirty="0"/>
              <a:t>($</a:t>
            </a:r>
            <a:r>
              <a:rPr lang="en-US" dirty="0" err="1"/>
              <a:t>myString</a:t>
            </a:r>
            <a:r>
              <a:rPr lang="en-US" dirty="0"/>
              <a:t> );</a:t>
            </a:r>
            <a:r>
              <a:rPr lang="en-US" sz="2200" dirty="0">
                <a:solidFill>
                  <a:schemeClr val="accent5"/>
                </a:solidFill>
              </a:rPr>
              <a:t>// </a:t>
            </a:r>
            <a:r>
              <a:rPr lang="hy-AM" sz="2200" dirty="0">
                <a:solidFill>
                  <a:schemeClr val="accent5"/>
                </a:solidFill>
              </a:rPr>
              <a:t>կտպի </a:t>
            </a:r>
            <a:r>
              <a:rPr lang="en-US" sz="2200" dirty="0">
                <a:solidFill>
                  <a:schemeClr val="accent5"/>
                </a:solidFill>
              </a:rPr>
              <a:t>string(7) "Yerevan"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355379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Debugging-</a:t>
            </a:r>
            <a:r>
              <a:rPr lang="hy-AM" sz="1400" dirty="0">
                <a:solidFill>
                  <a:srgbClr val="FF0000"/>
                </a:solidFill>
              </a:rPr>
              <a:t>ի հիմունքները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rgbClr val="FFC000"/>
                </a:solidFill>
              </a:rPr>
              <a:t>Օրինակ 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/>
              <a:t>$</a:t>
            </a:r>
            <a:r>
              <a:rPr lang="en-US" sz="3700" dirty="0"/>
              <a:t>flag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/>
              <a:t>var_dump</a:t>
            </a:r>
            <a:r>
              <a:rPr lang="en-US" sz="3700" dirty="0"/>
              <a:t>($flag);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bool(true)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rgbClr val="FFC000"/>
                </a:solidFill>
              </a:rPr>
              <a:t>Օրինակ 31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/>
              <a:t>$</a:t>
            </a:r>
            <a:r>
              <a:rPr lang="en-US" sz="3700" dirty="0"/>
              <a:t>number = </a:t>
            </a:r>
            <a:r>
              <a:rPr lang="en-US" sz="3700" dirty="0">
                <a:solidFill>
                  <a:srgbClr val="FF0000"/>
                </a:solidFill>
              </a:rPr>
              <a:t>2.5</a:t>
            </a:r>
            <a:r>
              <a:rPr lang="en-US" sz="37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($number);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float(2.5)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3700" dirty="0"/>
            </a:br>
            <a:endParaRPr lang="en-US" sz="3700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chemeClr val="accent6"/>
                </a:solidFill>
              </a:rPr>
              <a:t>Համեմատության տարբեր օրինակներ</a:t>
            </a:r>
          </a:p>
          <a:p>
            <a:pPr marL="0" indent="0">
              <a:lnSpc>
                <a:spcPct val="120000"/>
              </a:lnSpc>
              <a:buNone/>
            </a:pPr>
            <a:endParaRPr lang="hy-AM" sz="37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(1 == true);  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true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(0 == false); </a:t>
            </a:r>
            <a:r>
              <a:rPr lang="en-US" sz="3700" dirty="0">
                <a:solidFill>
                  <a:schemeClr val="accent5"/>
                </a:solidFill>
              </a:rPr>
              <a:t>//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true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(41 &lt; true); </a:t>
            </a:r>
            <a:r>
              <a:rPr lang="en-US" sz="3700" dirty="0">
                <a:solidFill>
                  <a:schemeClr val="accent5"/>
                </a:solidFill>
              </a:rPr>
              <a:t>// 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(-5 &lt; false);</a:t>
            </a:r>
            <a:r>
              <a:rPr lang="en-US" sz="3700" dirty="0">
                <a:solidFill>
                  <a:schemeClr val="accent5"/>
                </a:solidFill>
              </a:rPr>
              <a:t>// 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false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58978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Փոփոխականի արժեքը մեծացնել կամ փոքրացնել տրված արժեքով և պահել փոփոխականի մեջ կատարվում է հետևյալ կերպ.</a:t>
            </a:r>
          </a:p>
          <a:p>
            <a:pPr marL="0" indent="0">
              <a:buNone/>
            </a:pPr>
            <a:br>
              <a:rPr lang="hy-AM" sz="1200" dirty="0">
                <a:solidFill>
                  <a:schemeClr val="accent5"/>
                </a:solidFill>
              </a:rPr>
            </a:br>
            <a:r>
              <a:rPr lang="en-US" sz="1200" dirty="0"/>
              <a:t>$a = </a:t>
            </a:r>
            <a:r>
              <a:rPr lang="en-US" sz="1200" dirty="0">
                <a:solidFill>
                  <a:srgbClr val="FF0000"/>
                </a:solidFill>
              </a:rPr>
              <a:t>11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$a +=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 a-</a:t>
            </a:r>
            <a:r>
              <a:rPr lang="hy-AM" sz="1200" dirty="0">
                <a:solidFill>
                  <a:schemeClr val="accent5"/>
                </a:solidFill>
              </a:rPr>
              <a:t>ի արժեքը մեծացավ 4-ով, դարձավ 15</a:t>
            </a: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-= 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 a-</a:t>
            </a:r>
            <a:r>
              <a:rPr lang="hy-AM" sz="1200" dirty="0">
                <a:solidFill>
                  <a:schemeClr val="accent5"/>
                </a:solidFill>
              </a:rPr>
              <a:t>ի արժեքը փոքրացավ 3-ով, դարձավ 12</a:t>
            </a:r>
          </a:p>
          <a:p>
            <a:pPr marL="0" indent="0">
              <a:buNone/>
            </a:pPr>
            <a:r>
              <a:rPr lang="hy-AM" sz="1800" dirty="0">
                <a:solidFill>
                  <a:schemeClr val="accent6"/>
                </a:solidFill>
              </a:rPr>
              <a:t>Եթե ցանկանում ենք տվյալ փոփոխականի արժեքը մեծացնել 1-ով, ապա կարող ենք գրել.</a:t>
            </a:r>
            <a:endParaRPr lang="hy-AM" sz="1400" dirty="0"/>
          </a:p>
          <a:p>
            <a:pPr marL="0" indent="0">
              <a:buNone/>
            </a:pPr>
            <a:r>
              <a:rPr lang="hy-AM" sz="1400" dirty="0">
                <a:highlight>
                  <a:srgbClr val="FFFF00"/>
                </a:highlight>
              </a:rPr>
              <a:t>$</a:t>
            </a:r>
            <a:r>
              <a:rPr lang="en-US" sz="1400" dirty="0">
                <a:highlight>
                  <a:srgbClr val="FFFF00"/>
                </a:highlight>
              </a:rPr>
              <a:t>a = $a + 1;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 +=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$a++;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++$a;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Եթե ցանկանում ենք տվյալ փոփոխականի արժեքը փոքրացնել 1-ով, ապա կարող ենք գրել.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>
                <a:highlight>
                  <a:srgbClr val="FFFF00"/>
                </a:highlight>
              </a:rPr>
              <a:t>$</a:t>
            </a:r>
            <a:r>
              <a:rPr lang="en-US" sz="1400" dirty="0">
                <a:highlight>
                  <a:srgbClr val="FFFF00"/>
                </a:highlight>
              </a:rPr>
              <a:t>a = $a - 1;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 -=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$a--;</a:t>
            </a: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22736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y-AM" sz="1400" dirty="0">
                <a:highlight>
                  <a:srgbClr val="008000"/>
                </a:highlight>
              </a:rPr>
              <a:t>1-ով մեծացնելը կոչվում է ինկրեմենտ անել(թարգմանաբար ավելացնել),</a:t>
            </a:r>
          </a:p>
          <a:p>
            <a:pPr marL="0" indent="0">
              <a:buNone/>
            </a:pPr>
            <a:r>
              <a:rPr lang="hy-AM" sz="1400" dirty="0">
                <a:highlight>
                  <a:srgbClr val="008000"/>
                </a:highlight>
              </a:rPr>
              <a:t> </a:t>
            </a:r>
            <a:r>
              <a:rPr lang="hy-AM" sz="1400" dirty="0">
                <a:highlight>
                  <a:srgbClr val="FF0000"/>
                </a:highlight>
              </a:rPr>
              <a:t>1-ով փոքրացնելը կոչվում է դեկրեմենտ անել(թարգմանաբար նվազեցնել)</a:t>
            </a:r>
          </a:p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Ինկրեմենտը</a:t>
            </a:r>
            <a:r>
              <a:rPr lang="hy-AM" sz="1400" dirty="0"/>
              <a:t> և </a:t>
            </a:r>
            <a:r>
              <a:rPr lang="hy-AM" sz="1400" dirty="0">
                <a:solidFill>
                  <a:srgbClr val="FF0000"/>
                </a:solidFill>
              </a:rPr>
              <a:t>դեկրեմենտը</a:t>
            </a:r>
            <a:r>
              <a:rPr lang="hy-AM" sz="1400" dirty="0"/>
              <a:t> լինում են երկու տեսակի</a:t>
            </a:r>
          </a:p>
          <a:p>
            <a:pPr marL="0" indent="0">
              <a:buNone/>
            </a:pPr>
            <a:r>
              <a:rPr lang="hy-AM" sz="1400" dirty="0"/>
              <a:t>1. </a:t>
            </a:r>
            <a:r>
              <a:rPr lang="hy-AM" sz="1400" dirty="0">
                <a:solidFill>
                  <a:srgbClr val="FF0000"/>
                </a:solidFill>
              </a:rPr>
              <a:t>Պոստֆիքսով</a:t>
            </a:r>
            <a:r>
              <a:rPr lang="hy-AM" sz="1400" dirty="0"/>
              <a:t>(ինկրեմենտ վերջից)</a:t>
            </a:r>
          </a:p>
          <a:p>
            <a:pPr marL="0" indent="0">
              <a:buNone/>
            </a:pPr>
            <a:r>
              <a:rPr lang="hy-AM" sz="1400" dirty="0"/>
              <a:t>2. </a:t>
            </a:r>
            <a:r>
              <a:rPr lang="hy-AM" sz="1400" dirty="0">
                <a:solidFill>
                  <a:srgbClr val="FF0000"/>
                </a:solidFill>
              </a:rPr>
              <a:t>Պրեֆիքս</a:t>
            </a:r>
            <a:r>
              <a:rPr lang="hy-AM" sz="1400" dirty="0"/>
              <a:t>(ինկրեմենտ սկզբից)</a:t>
            </a:r>
          </a:p>
          <a:p>
            <a:pPr marL="0" indent="0">
              <a:buNone/>
            </a:pPr>
            <a:r>
              <a:rPr lang="hy-AM" sz="1600" dirty="0">
                <a:solidFill>
                  <a:schemeClr val="accent6"/>
                </a:solidFill>
              </a:rPr>
              <a:t>Ինկրեմենտ անելու համար օգտագործվում են այս գրելաձևերը.</a:t>
            </a:r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4;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$a++;//a-</a:t>
            </a:r>
            <a:r>
              <a:rPr lang="hy-AM" sz="2200" dirty="0">
                <a:highlight>
                  <a:srgbClr val="FFFF00"/>
                </a:highlight>
              </a:rPr>
              <a:t>ի արժեքը մեծացնում ենք 1-ով պոստֆիքսով(++ -ը գրվում է փոփոխականից հետո)</a:t>
            </a:r>
          </a:p>
          <a:p>
            <a:pPr marL="0" indent="0">
              <a:buNone/>
            </a:pPr>
            <a:r>
              <a:rPr lang="hy-AM" sz="2200" dirty="0">
                <a:highlight>
                  <a:srgbClr val="FFFF00"/>
                </a:highlight>
              </a:rPr>
              <a:t>++$</a:t>
            </a:r>
            <a:r>
              <a:rPr lang="en-US" sz="2200" dirty="0">
                <a:highlight>
                  <a:srgbClr val="FFFF00"/>
                </a:highlight>
              </a:rPr>
              <a:t>a;//a-</a:t>
            </a:r>
            <a:r>
              <a:rPr lang="hy-AM" sz="2200" dirty="0">
                <a:highlight>
                  <a:srgbClr val="FFFF00"/>
                </a:highlight>
              </a:rPr>
              <a:t>ի արժեքը մեծացնում ենք 1-ով պրեֆիքսով(++ -ը գրվում է փոփոխականից առաջ)</a:t>
            </a:r>
            <a:br>
              <a:rPr lang="hy-AM" dirty="0"/>
            </a:b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0000"/>
                </a:solidFill>
              </a:rPr>
              <a:t>Դեկրեմենտ անելու համար օգտագործվում են այս գրելաձևերը</a:t>
            </a:r>
            <a:r>
              <a:rPr lang="hy-AM" dirty="0"/>
              <a:t>.</a:t>
            </a: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4;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$a--;//a-</a:t>
            </a:r>
            <a:r>
              <a:rPr lang="hy-AM" sz="1700" dirty="0">
                <a:highlight>
                  <a:srgbClr val="FFFF00"/>
                </a:highlight>
              </a:rPr>
              <a:t>ի արժեքը փոքրացնում ենք 1-ով պոստֆիքսով(-- -ը գրվում է փոփոխականից հետո)</a:t>
            </a:r>
          </a:p>
          <a:p>
            <a:pPr marL="0" indent="0">
              <a:buNone/>
            </a:pPr>
            <a:r>
              <a:rPr lang="hy-AM" sz="1700" dirty="0">
                <a:highlight>
                  <a:srgbClr val="FFFF00"/>
                </a:highlight>
              </a:rPr>
              <a:t>--$</a:t>
            </a:r>
            <a:r>
              <a:rPr lang="en-US" sz="1700" dirty="0">
                <a:highlight>
                  <a:srgbClr val="FFFF00"/>
                </a:highlight>
              </a:rPr>
              <a:t>a;//a-</a:t>
            </a:r>
            <a:r>
              <a:rPr lang="hy-AM" sz="1700" dirty="0">
                <a:highlight>
                  <a:srgbClr val="FFFF00"/>
                </a:highlight>
              </a:rPr>
              <a:t>ի արժեքը փոքրացնում ենք 1-ով պրեֆիքսով(-- -ը գրվում է փոփոխականից առաջ)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724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hy-AM" sz="3600" dirty="0">
                <a:solidFill>
                  <a:srgbClr val="FF0000"/>
                </a:solidFill>
              </a:rPr>
              <a:t>Փոփոխականներ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 fontScale="25000" lnSpcReduction="2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hy-AM" sz="5600" dirty="0">
                <a:solidFill>
                  <a:schemeClr val="accent5"/>
                </a:solidFill>
              </a:rPr>
              <a:t>Տվյալների հետ գործողություններ կատարելու համար, մեզ անհրաժեշտ է այդ տվյալները ինչ-որ տեղ պահել:Փոփոխականը դա տվյալները պահելու ժամանակավոր միջոց է:</a:t>
            </a:r>
            <a:r>
              <a:rPr lang="en-US" sz="5600" dirty="0">
                <a:solidFill>
                  <a:schemeClr val="accent5"/>
                </a:solidFill>
              </a:rPr>
              <a:t>PHP-</a:t>
            </a:r>
            <a:r>
              <a:rPr lang="hy-AM" sz="5600" dirty="0">
                <a:solidFill>
                  <a:schemeClr val="accent5"/>
                </a:solidFill>
              </a:rPr>
              <a:t>ում փոփոխական հայտարարելու համար պետք է օգտագործել $(</a:t>
            </a:r>
            <a:r>
              <a:rPr lang="en-US" sz="5600" dirty="0">
                <a:solidFill>
                  <a:schemeClr val="accent5"/>
                </a:solidFill>
              </a:rPr>
              <a:t>Shift+4) </a:t>
            </a:r>
            <a:r>
              <a:rPr lang="hy-AM" sz="5600" dirty="0">
                <a:solidFill>
                  <a:schemeClr val="accent5"/>
                </a:solidFill>
              </a:rPr>
              <a:t>սիմվոլը և հետո գրել փոփոխականի անունը: Փոփոխականի անունը չի կարող սկսվել թվով:</a:t>
            </a:r>
            <a:endParaRPr lang="hy-AM" sz="35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6400" dirty="0">
                <a:solidFill>
                  <a:schemeClr val="accent4"/>
                </a:solidFill>
              </a:rPr>
              <a:t>Օրինակներ</a:t>
            </a:r>
          </a:p>
          <a:p>
            <a:pPr marL="0" indent="0">
              <a:buNone/>
            </a:pPr>
            <a:r>
              <a:rPr lang="hy-AM" sz="5600" dirty="0">
                <a:solidFill>
                  <a:schemeClr val="accent6"/>
                </a:solidFill>
              </a:rPr>
              <a:t>$</a:t>
            </a:r>
            <a:r>
              <a:rPr lang="en-US" sz="5600" dirty="0" err="1">
                <a:solidFill>
                  <a:schemeClr val="accent6"/>
                </a:solidFill>
              </a:rPr>
              <a:t>myVariable</a:t>
            </a:r>
            <a:r>
              <a:rPr lang="en-US" sz="5600" dirty="0">
                <a:solidFill>
                  <a:schemeClr val="accent6"/>
                </a:solidFill>
              </a:rPr>
              <a:t> = 5; </a:t>
            </a:r>
            <a:r>
              <a:rPr lang="en-US" sz="4800" dirty="0">
                <a:solidFill>
                  <a:schemeClr val="accent5"/>
                </a:solidFill>
              </a:rPr>
              <a:t>// </a:t>
            </a:r>
            <a:r>
              <a:rPr lang="hy-AM" sz="4800" dirty="0">
                <a:solidFill>
                  <a:schemeClr val="accent5"/>
                </a:solidFill>
              </a:rPr>
              <a:t>վավեր փոփոխական</a:t>
            </a:r>
          </a:p>
          <a:p>
            <a:pPr marL="0" indent="0">
              <a:buNone/>
            </a:pPr>
            <a:r>
              <a:rPr lang="hy-AM" sz="5600" dirty="0">
                <a:solidFill>
                  <a:schemeClr val="accent6"/>
                </a:solidFill>
              </a:rPr>
              <a:t>$</a:t>
            </a:r>
            <a:r>
              <a:rPr lang="en-US" sz="5600" dirty="0">
                <a:solidFill>
                  <a:schemeClr val="accent6"/>
                </a:solidFill>
              </a:rPr>
              <a:t>a = 'This is a text'; </a:t>
            </a:r>
            <a:r>
              <a:rPr lang="en-US" sz="5600" dirty="0">
                <a:solidFill>
                  <a:schemeClr val="accent5"/>
                </a:solidFill>
              </a:rPr>
              <a:t>// </a:t>
            </a:r>
            <a:r>
              <a:rPr lang="hy-AM" sz="5600" dirty="0">
                <a:solidFill>
                  <a:schemeClr val="accent5"/>
                </a:solidFill>
              </a:rPr>
              <a:t>վավեր փոփոխական</a:t>
            </a:r>
          </a:p>
          <a:p>
            <a:pPr marL="0" indent="0">
              <a:buNone/>
            </a:pPr>
            <a:r>
              <a:rPr lang="hy-AM" sz="5600" dirty="0">
                <a:solidFill>
                  <a:srgbClr val="FF0000"/>
                </a:solidFill>
              </a:rPr>
              <a:t>$45 = 41; </a:t>
            </a:r>
            <a:r>
              <a:rPr lang="hy-AM" sz="5600" dirty="0">
                <a:solidFill>
                  <a:schemeClr val="accent5"/>
                </a:solidFill>
              </a:rPr>
              <a:t>// անվավեր փոփոխական</a:t>
            </a:r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r>
              <a:rPr lang="en-US" sz="5600" dirty="0">
                <a:solidFill>
                  <a:schemeClr val="accent5"/>
                </a:solidFill>
              </a:rPr>
              <a:t>PHP-</a:t>
            </a:r>
            <a:r>
              <a:rPr lang="hy-AM" sz="5600" dirty="0">
                <a:solidFill>
                  <a:schemeClr val="accent5"/>
                </a:solidFill>
              </a:rPr>
              <a:t>ում փոփոխականները կարող են ունենալ հետևյալ տիպերը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integer</a:t>
            </a:r>
            <a:r>
              <a:rPr lang="en-US" sz="4800" dirty="0">
                <a:solidFill>
                  <a:schemeClr val="accent5"/>
                </a:solidFill>
              </a:rPr>
              <a:t>(</a:t>
            </a:r>
            <a:r>
              <a:rPr lang="hy-AM" sz="4800" dirty="0">
                <a:solidFill>
                  <a:schemeClr val="accent5"/>
                </a:solidFill>
              </a:rPr>
              <a:t>տվյալների ամբողջ տիպ - 0, 45, 89, 4, -78, ....)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string </a:t>
            </a:r>
            <a:r>
              <a:rPr lang="en-US" sz="5600" dirty="0">
                <a:solidFill>
                  <a:schemeClr val="accent5"/>
                </a:solidFill>
              </a:rPr>
              <a:t>(</a:t>
            </a:r>
            <a:r>
              <a:rPr lang="hy-AM" sz="5600" dirty="0">
                <a:solidFill>
                  <a:schemeClr val="accent5"/>
                </a:solidFill>
              </a:rPr>
              <a:t>տվյալների տողային տիպ - '</a:t>
            </a:r>
            <a:r>
              <a:rPr lang="en-US" sz="5600" dirty="0" err="1">
                <a:solidFill>
                  <a:schemeClr val="accent5"/>
                </a:solidFill>
              </a:rPr>
              <a:t>Barev</a:t>
            </a:r>
            <a:r>
              <a:rPr lang="en-US" sz="5600" dirty="0">
                <a:solidFill>
                  <a:schemeClr val="accent5"/>
                </a:solidFill>
              </a:rPr>
              <a:t> </a:t>
            </a:r>
            <a:r>
              <a:rPr lang="en-US" sz="5600" dirty="0" err="1">
                <a:solidFill>
                  <a:schemeClr val="accent5"/>
                </a:solidFill>
              </a:rPr>
              <a:t>dzez</a:t>
            </a:r>
            <a:r>
              <a:rPr lang="en-US" sz="5600" dirty="0">
                <a:solidFill>
                  <a:schemeClr val="accent5"/>
                </a:solidFill>
              </a:rPr>
              <a:t>','</a:t>
            </a:r>
            <a:r>
              <a:rPr lang="en-US" sz="5600" dirty="0" err="1">
                <a:solidFill>
                  <a:schemeClr val="accent5"/>
                </a:solidFill>
              </a:rPr>
              <a:t>Inchpes</a:t>
            </a:r>
            <a:r>
              <a:rPr lang="en-US" sz="5600" dirty="0">
                <a:solidFill>
                  <a:schemeClr val="accent5"/>
                </a:solidFill>
              </a:rPr>
              <a:t> eq') - </a:t>
            </a:r>
            <a:r>
              <a:rPr lang="hy-AM" sz="5600" dirty="0">
                <a:solidFill>
                  <a:schemeClr val="accent5"/>
                </a:solidFill>
              </a:rPr>
              <a:t>տողային տիպ փոփոխականի արժեքները դրվում է մեկ կամ հատանոց չակերտների մեջ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float</a:t>
            </a:r>
            <a:r>
              <a:rPr lang="en-US" sz="5600" dirty="0">
                <a:solidFill>
                  <a:schemeClr val="accent5"/>
                </a:solidFill>
              </a:rPr>
              <a:t>(double, real)(</a:t>
            </a:r>
            <a:r>
              <a:rPr lang="hy-AM" sz="5600" dirty="0">
                <a:solidFill>
                  <a:schemeClr val="accent5"/>
                </a:solidFill>
              </a:rPr>
              <a:t>տվյալների կոտորակարժեք տիպ - 1.23, -45.0, 2.0)  </a:t>
            </a:r>
          </a:p>
          <a:p>
            <a:pPr marL="0" indent="0">
              <a:buNone/>
            </a:pPr>
            <a:r>
              <a:rPr lang="en-US" sz="5600" dirty="0" err="1">
                <a:solidFill>
                  <a:schemeClr val="accent6"/>
                </a:solidFill>
              </a:rPr>
              <a:t>boolean</a:t>
            </a:r>
            <a:r>
              <a:rPr lang="en-US" sz="5600" dirty="0">
                <a:solidFill>
                  <a:schemeClr val="accent5"/>
                </a:solidFill>
              </a:rPr>
              <a:t>(</a:t>
            </a:r>
            <a:r>
              <a:rPr lang="hy-AM" sz="5600" dirty="0">
                <a:solidFill>
                  <a:schemeClr val="accent5"/>
                </a:solidFill>
              </a:rPr>
              <a:t>տվյալների տրամաբանական տիպ, կարող է ընդունել երկու արժեք - </a:t>
            </a:r>
            <a:r>
              <a:rPr lang="en-US" sz="5600" dirty="0">
                <a:solidFill>
                  <a:schemeClr val="accent5"/>
                </a:solidFill>
              </a:rPr>
              <a:t>true </a:t>
            </a:r>
            <a:r>
              <a:rPr lang="hy-AM" sz="5600" dirty="0">
                <a:solidFill>
                  <a:schemeClr val="accent5"/>
                </a:solidFill>
              </a:rPr>
              <a:t>կամ </a:t>
            </a:r>
            <a:r>
              <a:rPr lang="en-US" sz="5600" dirty="0">
                <a:solidFill>
                  <a:schemeClr val="accent5"/>
                </a:solidFill>
              </a:rPr>
              <a:t>false)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array</a:t>
            </a:r>
            <a:r>
              <a:rPr lang="en-US" sz="5600" dirty="0"/>
              <a:t> - </a:t>
            </a:r>
            <a:r>
              <a:rPr lang="hy-AM" sz="5600" dirty="0"/>
              <a:t>կքննարկենք հետագայում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object</a:t>
            </a:r>
            <a:r>
              <a:rPr lang="en-US" sz="5600" dirty="0"/>
              <a:t> - </a:t>
            </a:r>
            <a:r>
              <a:rPr lang="hy-AM" sz="5600" dirty="0"/>
              <a:t>կքննարկենք հետագայում</a:t>
            </a:r>
          </a:p>
          <a:p>
            <a:pPr marL="0" indent="0">
              <a:buNone/>
            </a:pPr>
            <a:endParaRPr lang="hy-AM" sz="15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hy-AM" sz="18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800" dirty="0">
                <a:highlight>
                  <a:srgbClr val="FF0000"/>
                </a:highlight>
              </a:rPr>
              <a:t>Կարևոր է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Պոստֆիքսի և պրեֆիսքի տարբերությունը հետևյալում է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Պոստֆիքսի ժամանակ վերցվում է ընթացիկ արժեքը, հետո նոր կատարվում է գործողություն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Պրեֆիքսի ժամանակ կատարվում է գործողություն, հետո նոր վերցվում է արժեքը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948990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32</a:t>
            </a: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a=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$a++;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5</a:t>
            </a:r>
          </a:p>
          <a:p>
            <a:pPr marL="0" indent="0">
              <a:buNone/>
            </a:pP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33 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=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++$a;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6</a:t>
            </a:r>
          </a:p>
          <a:p>
            <a:pPr marL="0" indent="0">
              <a:buNone/>
            </a:pP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317082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Խնդիրներ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32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300" b="1" dirty="0"/>
              <a:t>Խնդիր:</a:t>
            </a:r>
            <a:r>
              <a:rPr lang="hy-AM" sz="1300" dirty="0"/>
              <a:t> </a:t>
            </a:r>
            <a:r>
              <a:rPr lang="hy-AM" sz="1300" i="1" dirty="0"/>
              <a:t>Պատահական թվերի գեներացման ֆունկցիայի միջոցով ստանալ թիվ 1-ից 2016 միջակայքում:Եթե գեներացված թիվը երկնիշ թիվ է, ապա գտնել այդ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երկնիշ թվի թվանշաններից մեծագույնը(օրինակ 26, պետք է տպի 6, 29 - պետք է տպի 9):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գեներացված թիվը եռանիշ է, ապա տպել այդ եռանիշ թվի թվանշանների գումարի և թվանշանների տարբերության բաժանումից ստացված մնացորդը: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ստացված մնացորդը մեծ է կամ հավասար 1-ից, ապա այդ մնացորդի քանակով տպել նկար(եթե մնացորդը ստացվել է 3, ուրեմն 3 նկար, 4 - 4 նկար):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գեներացված թիվը քառանիշ է և եթե այդ թիվը համապատասխանում է նահանջ տարի լինելու պայմանին և չի վերջանում 0-ով,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ապա տպել այդ թվի թվանշաններով բայց հակառակ դասավորվածությամբ թիվը, օրինակ եթե թիվը ստացվել է 1996, ապա տպի 6991, 1972 - 2791</a:t>
            </a:r>
            <a:endParaRPr lang="hy-AM" sz="13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29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E72-C008-437F-A186-6D7AD8FE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Խնդիրներ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B4D0-87C6-483A-B152-3CB4483C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hy-AM" sz="2400" dirty="0"/>
              <a:t>Ֆորմայի տեքստայի դաշտի մեջ մուտքագրել թիվ և հաշվել նրա թվանշանների քանակը</a:t>
            </a:r>
          </a:p>
          <a:p>
            <a:r>
              <a:rPr lang="hy-AM" sz="2400" dirty="0"/>
              <a:t>Գտնել տրված միջակայքում </a:t>
            </a:r>
            <a:r>
              <a:rPr lang="en-US" sz="2400" dirty="0"/>
              <a:t>3-</a:t>
            </a:r>
            <a:r>
              <a:rPr lang="hy-AM" sz="2400" dirty="0"/>
              <a:t>ի և </a:t>
            </a:r>
            <a:r>
              <a:rPr lang="en-US" sz="2400" dirty="0"/>
              <a:t>5-</a:t>
            </a:r>
            <a:r>
              <a:rPr lang="hy-AM" sz="2400" dirty="0"/>
              <a:t>ի վրա բաժանվող զույգ թվերի գումարը։</a:t>
            </a:r>
          </a:p>
          <a:p>
            <a:r>
              <a:rPr lang="hy-AM" sz="2400" dirty="0"/>
              <a:t>Տրված միջակայքում գտնել պարզ թվերը</a:t>
            </a:r>
          </a:p>
          <a:p>
            <a:r>
              <a:rPr lang="hy-AM" sz="2400" dirty="0"/>
              <a:t>Տրված միջակայքում գտնել կատարյալ թվերը</a:t>
            </a:r>
            <a:r>
              <a:rPr lang="en-US" sz="2400" dirty="0"/>
              <a:t>(6,28,496)</a:t>
            </a:r>
          </a:p>
          <a:p>
            <a:pPr marL="0" indent="0">
              <a:buNone/>
            </a:pPr>
            <a:r>
              <a:rPr lang="en-US" sz="2400" dirty="0"/>
              <a:t>6 = 1 + 2 + 3</a:t>
            </a:r>
          </a:p>
          <a:p>
            <a:pPr marL="0" indent="0">
              <a:buNone/>
            </a:pPr>
            <a:r>
              <a:rPr lang="hy-AM" sz="2400" dirty="0"/>
              <a:t>Ընկեր թվեր։ 36 </a:t>
            </a:r>
            <a:r>
              <a:rPr lang="en-US" sz="2400" dirty="0"/>
              <a:t>%</a:t>
            </a:r>
            <a:r>
              <a:rPr lang="hy-AM" sz="2400" dirty="0"/>
              <a:t> 3 </a:t>
            </a:r>
            <a:r>
              <a:rPr lang="en-US" sz="2400" dirty="0"/>
              <a:t>+ 6, 48 % 4 +8</a:t>
            </a:r>
          </a:p>
          <a:p>
            <a:pPr marL="0" indent="0">
              <a:buNone/>
            </a:pPr>
            <a:r>
              <a:rPr lang="hy-AM" sz="2400" dirty="0"/>
              <a:t>Գտնել տրված միջակայքում ընկեր թվերը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973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F9FD-70CA-4EDA-8104-8113D24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9951"/>
          </a:xfrm>
        </p:spPr>
        <p:txBody>
          <a:bodyPr>
            <a:normAutofit fontScale="90000"/>
          </a:bodyPr>
          <a:lstStyle/>
          <a:p>
            <a:r>
              <a:rPr lang="hy-AM" dirty="0"/>
              <a:t>Ստանալ հետևյալ եռանկյունները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CD206-1B81-44DE-9CE7-80B414DD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3151"/>
            <a:ext cx="2699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9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A1AA-F375-40C2-9C0D-56ECBC72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A397-5EC5-4257-9A7D-E401FD6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dirty="0"/>
              <a:t>Նկարել շախմատի դաշտ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6D48D-64C8-42F0-A433-6CCBF554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195943"/>
            <a:ext cx="7865706" cy="6447453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742-6D7D-403E-9B11-EBEFA8C5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320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PHP-</a:t>
            </a:r>
            <a:r>
              <a:rPr lang="hy-AM" sz="2400" dirty="0"/>
              <a:t>ում փոփոխականը իր տիպը ստանում է արժեք վերագրելուց հետո: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a;// </a:t>
            </a:r>
            <a:r>
              <a:rPr lang="hy-AM" sz="1600" dirty="0"/>
              <a:t>դեռ հայտնի չէ </a:t>
            </a:r>
            <a:r>
              <a:rPr lang="en-US" sz="1600" dirty="0"/>
              <a:t>a-</a:t>
            </a:r>
            <a:r>
              <a:rPr lang="hy-AM" sz="1600" dirty="0"/>
              <a:t>ն ինչ տիպի է: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; // a-</a:t>
            </a:r>
            <a:r>
              <a:rPr lang="hy-AM" sz="1600" dirty="0"/>
              <a:t>ն ամբողջ տիպի փոփոխական է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Hayastan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; // a-</a:t>
            </a:r>
            <a:r>
              <a:rPr lang="hy-AM" sz="1600" dirty="0"/>
              <a:t>ն տողային տիպի փոփոխական է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PHP-</a:t>
            </a:r>
            <a:r>
              <a:rPr lang="hy-AM" sz="1600" dirty="0">
                <a:solidFill>
                  <a:schemeClr val="accent2"/>
                </a:solidFill>
              </a:rPr>
              <a:t>ում մի տիպից մյուս տիպի անցումը կատարվում է ավտոմատ </a:t>
            </a:r>
            <a:r>
              <a:rPr lang="hy-AM" sz="2400" dirty="0"/>
              <a:t>– </a:t>
            </a:r>
            <a:r>
              <a:rPr lang="en-US" sz="2000" dirty="0">
                <a:solidFill>
                  <a:srgbClr val="FF0000"/>
                </a:solidFill>
              </a:rPr>
              <a:t>loose type programming language</a:t>
            </a:r>
            <a:endParaRPr lang="hy-AM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// </a:t>
            </a:r>
            <a:r>
              <a:rPr lang="hy-AM" sz="1600" dirty="0"/>
              <a:t>կտպի 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 "$a"; // </a:t>
            </a:r>
            <a:r>
              <a:rPr lang="hy-AM" sz="1600" dirty="0">
                <a:solidFill>
                  <a:srgbClr val="FF0000"/>
                </a:solidFill>
              </a:rPr>
              <a:t>կտպի 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 '$a';// </a:t>
            </a:r>
            <a:r>
              <a:rPr lang="hy-AM" sz="1600" dirty="0">
                <a:solidFill>
                  <a:srgbClr val="FF0000"/>
                </a:solidFill>
              </a:rPr>
              <a:t>կտպի $</a:t>
            </a:r>
            <a:r>
              <a:rPr lang="en-US" sz="16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hy-AM" sz="1600" i="1" dirty="0">
                <a:solidFill>
                  <a:schemeClr val="accent5"/>
                </a:solidFill>
              </a:rPr>
              <a:t>Այստեղից հետևություն, որ երկու հատանող չակերտները(</a:t>
            </a:r>
            <a:r>
              <a:rPr lang="en-US" sz="1600" i="1" dirty="0">
                <a:solidFill>
                  <a:srgbClr val="FF0000"/>
                </a:solidFill>
              </a:rPr>
              <a:t>double quote</a:t>
            </a:r>
            <a:r>
              <a:rPr lang="en-US" sz="1600" i="1" dirty="0">
                <a:solidFill>
                  <a:schemeClr val="accent5"/>
                </a:solidFill>
              </a:rPr>
              <a:t>) </a:t>
            </a:r>
            <a:r>
              <a:rPr lang="hy-AM" sz="1600" i="1" dirty="0">
                <a:solidFill>
                  <a:schemeClr val="accent5"/>
                </a:solidFill>
              </a:rPr>
              <a:t>իրենց աշխատանքով տարբերվում են մի հատանոց չակերտներից(</a:t>
            </a:r>
            <a:r>
              <a:rPr lang="en-US" sz="1600" i="1" dirty="0">
                <a:solidFill>
                  <a:srgbClr val="FF0000"/>
                </a:solidFill>
              </a:rPr>
              <a:t>single quote</a:t>
            </a:r>
            <a:r>
              <a:rPr lang="en-US" sz="1600" i="1" dirty="0">
                <a:solidFill>
                  <a:schemeClr val="accent5"/>
                </a:solidFill>
              </a:rPr>
              <a:t>). </a:t>
            </a:r>
            <a:r>
              <a:rPr lang="hy-AM" sz="1600" i="1" dirty="0">
                <a:solidFill>
                  <a:schemeClr val="accent5"/>
                </a:solidFill>
              </a:rPr>
              <a:t>երկու հատանոց չակերտները </a:t>
            </a:r>
            <a:r>
              <a:rPr lang="en-US" sz="1600" i="1" dirty="0">
                <a:solidFill>
                  <a:srgbClr val="FF0000"/>
                </a:solidFill>
              </a:rPr>
              <a:t>parse</a:t>
            </a:r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hy-AM" sz="1600" i="1" dirty="0">
                <a:solidFill>
                  <a:schemeClr val="accent5"/>
                </a:solidFill>
              </a:rPr>
              <a:t>վերցնում են փոփոխականի արժեքը), իսկ մեկ հատանոց չակերտները ուղղակի որպես սիմվոլ են վերցնում փոփոխականը: Մեկ հատանոց չակերտները ավելի արագ են աշխատում քան երկու հատանոց չակերտները:</a:t>
            </a:r>
            <a:endParaRPr lang="en-US" sz="1600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1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// </a:t>
            </a:r>
            <a:r>
              <a:rPr lang="hy-AM" sz="1600" dirty="0"/>
              <a:t>կտպի </a:t>
            </a:r>
            <a:r>
              <a:rPr lang="hy-AM" sz="1600" dirty="0">
                <a:solidFill>
                  <a:srgbClr val="FF0000"/>
                </a:solidFill>
              </a:rPr>
              <a:t>7</a:t>
            </a:r>
            <a:r>
              <a:rPr lang="hy-AM" sz="1600" dirty="0"/>
              <a:t>, քանի որ փոփոխականը հիշում է միայն վերջին արժեքը</a:t>
            </a:r>
            <a:r>
              <a:rPr lang="en-US" sz="1600" dirty="0"/>
              <a:t>, LIFO(</a:t>
            </a:r>
            <a:r>
              <a:rPr lang="en-US" sz="1600" dirty="0">
                <a:solidFill>
                  <a:srgbClr val="FF0000"/>
                </a:solidFill>
              </a:rPr>
              <a:t>Last Input First Output</a:t>
            </a:r>
            <a:r>
              <a:rPr lang="en-US" sz="1600" dirty="0"/>
              <a:t>)</a:t>
            </a:r>
            <a:endParaRPr lang="en-US" sz="2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2000" dirty="0">
                <a:solidFill>
                  <a:schemeClr val="accent4"/>
                </a:solidFill>
              </a:rPr>
              <a:t>Օրինակ 2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+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</a:t>
            </a:r>
            <a:r>
              <a:rPr lang="hy-AM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y-AM" sz="2400" dirty="0">
                <a:solidFill>
                  <a:schemeClr val="accent4"/>
                </a:solidFill>
              </a:rPr>
              <a:t>Օրինակ 3</a:t>
            </a:r>
            <a:endParaRPr lang="hy-AM" sz="21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2100" dirty="0"/>
              <a:t>$</a:t>
            </a:r>
            <a:r>
              <a:rPr lang="en-US" sz="2100" dirty="0"/>
              <a:t>a =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$b = </a:t>
            </a:r>
            <a:r>
              <a:rPr lang="en-US" sz="2100" dirty="0">
                <a:solidFill>
                  <a:srgbClr val="FF0000"/>
                </a:solidFill>
              </a:rPr>
              <a:t>2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$c = $a - $b;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echo</a:t>
            </a:r>
            <a:r>
              <a:rPr lang="en-US" sz="2100" dirty="0"/>
              <a:t> $c; //</a:t>
            </a:r>
            <a:r>
              <a:rPr lang="hy-AM" sz="2100" dirty="0"/>
              <a:t>կտպի 1</a:t>
            </a: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</a:t>
            </a:r>
            <a:r>
              <a:rPr lang="en-US" sz="2000" dirty="0">
                <a:solidFill>
                  <a:srgbClr val="FFC000"/>
                </a:solidFill>
              </a:rPr>
              <a:t>4</a:t>
            </a:r>
            <a:endParaRPr lang="hy-AM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*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hy-AM" sz="2000" dirty="0">
                <a:solidFill>
                  <a:schemeClr val="accent4"/>
                </a:solidFill>
              </a:rPr>
              <a:t>Օրինակ </a:t>
            </a:r>
            <a:r>
              <a:rPr lang="en-US" sz="2000" dirty="0">
                <a:solidFill>
                  <a:schemeClr val="accent4"/>
                </a:solidFill>
              </a:rPr>
              <a:t>5</a:t>
            </a:r>
            <a:endParaRPr lang="hy-AM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/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1</a:t>
            </a:r>
            <a:r>
              <a:rPr lang="en-US" sz="1600" dirty="0"/>
              <a:t>.5</a:t>
            </a:r>
            <a:endParaRPr lang="hy-AM" sz="1600" dirty="0"/>
          </a:p>
          <a:p>
            <a:pPr marL="0" indent="0">
              <a:buNone/>
            </a:pPr>
            <a:r>
              <a:rPr lang="hy-AM" sz="1900" dirty="0">
                <a:solidFill>
                  <a:srgbClr val="FFC000"/>
                </a:solidFill>
              </a:rPr>
              <a:t>Օրինակ 6</a:t>
            </a:r>
            <a:r>
              <a:rPr lang="hy-AM" sz="1900" dirty="0"/>
              <a:t> </a:t>
            </a:r>
          </a:p>
          <a:p>
            <a:pPr marL="0" indent="0">
              <a:buNone/>
            </a:pPr>
            <a:r>
              <a:rPr lang="hy-AM" sz="1900" dirty="0"/>
              <a:t>$</a:t>
            </a:r>
            <a:r>
              <a:rPr lang="en-US" sz="1900" dirty="0"/>
              <a:t>a = </a:t>
            </a:r>
            <a:r>
              <a:rPr lang="en-US" sz="1900" dirty="0">
                <a:solidFill>
                  <a:srgbClr val="FF0000"/>
                </a:solidFill>
              </a:rPr>
              <a:t>3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$b = </a:t>
            </a:r>
            <a:r>
              <a:rPr lang="en-US" sz="1900" dirty="0">
                <a:solidFill>
                  <a:srgbClr val="FF0000"/>
                </a:solidFill>
              </a:rPr>
              <a:t>2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$c = $a % $b; 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մնացորդով բաժանում, տվյալ դեպքում 3-ը բաժանում ենք 2-ի վերցնում են մնացորդը, </a:t>
            </a:r>
            <a:r>
              <a:rPr lang="hy-AM" sz="1300" dirty="0">
                <a:solidFill>
                  <a:srgbClr val="FF0000"/>
                </a:solidFill>
              </a:rPr>
              <a:t>3-ի մեջ քանի հատ 2 կա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echo</a:t>
            </a:r>
            <a:r>
              <a:rPr lang="en-US" sz="1900" dirty="0"/>
              <a:t> $c; </a:t>
            </a:r>
            <a:r>
              <a:rPr lang="en-US" sz="1300" dirty="0">
                <a:solidFill>
                  <a:schemeClr val="accent5"/>
                </a:solidFill>
              </a:rPr>
              <a:t>//</a:t>
            </a:r>
            <a:r>
              <a:rPr lang="hy-AM" sz="1300" dirty="0">
                <a:solidFill>
                  <a:schemeClr val="accent5"/>
                </a:solidFill>
              </a:rPr>
              <a:t>կտպի </a:t>
            </a:r>
            <a:r>
              <a:rPr lang="en-US" sz="1300" dirty="0">
                <a:solidFill>
                  <a:schemeClr val="accent5"/>
                </a:solidFill>
              </a:rPr>
              <a:t>1</a:t>
            </a:r>
            <a:endParaRPr lang="hy-AM" sz="1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7 % 2 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5% 2 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9 % 7 =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7 % 9 = 7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7 - 0 * 9 = 7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x % y = x, </a:t>
            </a:r>
            <a:r>
              <a:rPr lang="hy-AM" sz="1600" dirty="0">
                <a:solidFill>
                  <a:srgbClr val="FF0000"/>
                </a:solidFill>
              </a:rPr>
              <a:t>եթե </a:t>
            </a:r>
            <a:r>
              <a:rPr lang="en-US" sz="1600" dirty="0">
                <a:solidFill>
                  <a:srgbClr val="FF0000"/>
                </a:solidFill>
              </a:rPr>
              <a:t>x &lt; 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2 % 3 = 2</a:t>
            </a: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7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($a + $b)*($a - 2) + 5 * 7 + $a;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սկզբում կատարում ենք փակագծերի միջի գործողությունը, այնուհետև բազմապատկման գործողությունը, հետո գումարման գործողությունը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 53</a:t>
            </a:r>
            <a:endParaRPr lang="en-US" sz="2100" dirty="0"/>
          </a:p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8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"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 </a:t>
            </a:r>
            <a:r>
              <a:rPr lang="en-US" sz="1600" dirty="0" err="1"/>
              <a:t>seghanner</a:t>
            </a:r>
            <a:r>
              <a:rPr lang="en-US" sz="1600" dirty="0"/>
              <a:t> </a:t>
            </a:r>
            <a:r>
              <a:rPr lang="en-US" sz="1600" dirty="0" err="1"/>
              <a:t>ev</a:t>
            </a:r>
            <a:r>
              <a:rPr lang="en-US" sz="1600" dirty="0"/>
              <a:t> </a:t>
            </a:r>
            <a:r>
              <a:rPr lang="en-US" sz="1600" dirty="0" err="1"/>
              <a:t>atorner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$c = $a + $b; </a:t>
            </a:r>
            <a:r>
              <a:rPr lang="en-US" sz="1300" dirty="0">
                <a:solidFill>
                  <a:schemeClr val="accent5"/>
                </a:solidFill>
              </a:rPr>
              <a:t>// a -</a:t>
            </a:r>
            <a:r>
              <a:rPr lang="hy-AM" sz="1300" dirty="0">
                <a:solidFill>
                  <a:schemeClr val="accent5"/>
                </a:solidFill>
              </a:rPr>
              <a:t>ն ամբողջ տիպի փոփոխական է, 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ն տողային տիպի, բայց նրա մեջ կա ամբողջ թիվ՝ 7-ը, որը տողի ամենասկզբում է գրված, այդ պատճառով </a:t>
            </a:r>
            <a:r>
              <a:rPr lang="hy-AM" sz="1300" dirty="0">
                <a:solidFill>
                  <a:srgbClr val="FF0000"/>
                </a:solidFill>
              </a:rPr>
              <a:t>ինտերպրետատորը(գործիքը, որը կոդը դարձնում է ծրագիր)</a:t>
            </a:r>
            <a:r>
              <a:rPr lang="hy-AM" sz="1300" dirty="0">
                <a:solidFill>
                  <a:schemeClr val="accent5"/>
                </a:solidFill>
              </a:rPr>
              <a:t> 3 կգումարի 7 և կտպի 10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</a:t>
            </a:r>
            <a:r>
              <a:rPr lang="en-US" sz="1400" dirty="0">
                <a:solidFill>
                  <a:schemeClr val="accent5"/>
                </a:solidFill>
              </a:rPr>
              <a:t>//</a:t>
            </a:r>
            <a:r>
              <a:rPr lang="hy-AM" sz="1400" dirty="0">
                <a:solidFill>
                  <a:schemeClr val="accent5"/>
                </a:solidFill>
              </a:rPr>
              <a:t>կտպի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9 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'b’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b = </a:t>
            </a:r>
            <a:r>
              <a:rPr lang="en-US" sz="1600" dirty="0">
                <a:solidFill>
                  <a:srgbClr val="FF0000"/>
                </a:solidFill>
              </a:rPr>
              <a:t>'c'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echo $$a;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</a:t>
            </a:r>
            <a:r>
              <a:rPr lang="en-US" sz="1200" dirty="0">
                <a:solidFill>
                  <a:schemeClr val="accent5"/>
                </a:solidFill>
              </a:rPr>
              <a:t>c: a </a:t>
            </a:r>
            <a:r>
              <a:rPr lang="hy-AM" sz="1200" dirty="0">
                <a:solidFill>
                  <a:schemeClr val="accent5"/>
                </a:solidFill>
              </a:rPr>
              <a:t>փոփոխականի արժեքը հավասար է </a:t>
            </a:r>
            <a:r>
              <a:rPr lang="en-US" sz="1200" dirty="0">
                <a:solidFill>
                  <a:schemeClr val="accent5"/>
                </a:solidFill>
              </a:rPr>
              <a:t>b, </a:t>
            </a:r>
            <a:r>
              <a:rPr lang="hy-AM" sz="1200" dirty="0">
                <a:solidFill>
                  <a:schemeClr val="accent5"/>
                </a:solidFill>
              </a:rPr>
              <a:t>իսկ </a:t>
            </a:r>
            <a:r>
              <a:rPr lang="en-US" sz="1200" dirty="0">
                <a:solidFill>
                  <a:schemeClr val="accent5"/>
                </a:solidFill>
              </a:rPr>
              <a:t>b </a:t>
            </a:r>
            <a:r>
              <a:rPr lang="hy-AM" sz="1200" dirty="0">
                <a:solidFill>
                  <a:schemeClr val="accent5"/>
                </a:solidFill>
              </a:rPr>
              <a:t>փոփոխականի արժեքը հավասար է </a:t>
            </a:r>
            <a:r>
              <a:rPr lang="en-US" sz="1200" dirty="0">
                <a:solidFill>
                  <a:schemeClr val="accent5"/>
                </a:solidFill>
              </a:rPr>
              <a:t>c, </a:t>
            </a:r>
            <a:r>
              <a:rPr lang="hy-AM" sz="1200" dirty="0">
                <a:solidFill>
                  <a:schemeClr val="accent5"/>
                </a:solidFill>
              </a:rPr>
              <a:t>այդ պատճառով երկու հատ դոլլարի նշան 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կտպի </a:t>
            </a:r>
            <a:r>
              <a:rPr lang="en-US" sz="1200" dirty="0">
                <a:solidFill>
                  <a:schemeClr val="accent5"/>
                </a:solidFill>
              </a:rPr>
              <a:t>c: </a:t>
            </a:r>
            <a:r>
              <a:rPr lang="hy-AM" sz="1200" dirty="0">
                <a:solidFill>
                  <a:schemeClr val="accent5"/>
                </a:solidFill>
              </a:rPr>
              <a:t>Այս տրամաբանությամբ է աշխատում էս կոդը. Երևանից - Մոսկվա - Լոնդոն, ուրեմն Երևան - Լոնդոն: Մեր օրինակում 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b, b-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c, </a:t>
            </a:r>
            <a:r>
              <a:rPr lang="hy-AM" sz="1200" dirty="0">
                <a:solidFill>
                  <a:schemeClr val="accent5"/>
                </a:solidFill>
              </a:rPr>
              <a:t>ուրեմն </a:t>
            </a:r>
            <a:r>
              <a:rPr lang="en-US" sz="1200" dirty="0">
                <a:solidFill>
                  <a:schemeClr val="accent5"/>
                </a:solidFill>
              </a:rPr>
              <a:t>a 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c:</a:t>
            </a:r>
          </a:p>
          <a:p>
            <a:pPr marL="0" indent="0"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200" dirty="0">
                <a:solidFill>
                  <a:schemeClr val="accent1"/>
                </a:solidFill>
              </a:rPr>
              <a:t>$</a:t>
            </a:r>
            <a:r>
              <a:rPr lang="en-US" sz="1200" dirty="0">
                <a:solidFill>
                  <a:schemeClr val="accent1"/>
                </a:solidFill>
              </a:rPr>
              <a:t>a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FF0000"/>
                </a:solidFill>
              </a:rPr>
              <a:t>'b’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hy-AM" sz="1200" dirty="0">
                <a:solidFill>
                  <a:schemeClr val="accent1"/>
                </a:solidFill>
              </a:rPr>
              <a:t>$</a:t>
            </a:r>
            <a:r>
              <a:rPr lang="en-US" sz="1200" dirty="0">
                <a:solidFill>
                  <a:schemeClr val="accent1"/>
                </a:solidFill>
              </a:rPr>
              <a:t>a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FF0000"/>
                </a:solidFill>
              </a:rPr>
              <a:t>‘c’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$b; </a:t>
            </a:r>
            <a:r>
              <a:rPr lang="en-US" sz="1200" dirty="0">
                <a:solidFill>
                  <a:schemeClr val="accent1"/>
                </a:solidFill>
              </a:rPr>
              <a:t>// c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4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1941</Words>
  <Application>Microsoft Office PowerPoint</Application>
  <PresentationFormat>Widescreen</PresentationFormat>
  <Paragraphs>412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Web ծրագրավորման դասընթաց</vt:lpstr>
      <vt:lpstr>Դասի գլխավոր նպատակները</vt:lpstr>
      <vt:lpstr> Փոփոխականներ 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Համեմատություն</vt:lpstr>
      <vt:lpstr>Համեմատություն</vt:lpstr>
      <vt:lpstr>Համեմատություն</vt:lpstr>
      <vt:lpstr>Համեմատություն</vt:lpstr>
      <vt:lpstr>Համեմատություն</vt:lpstr>
      <vt:lpstr>Համեմատություն</vt:lpstr>
      <vt:lpstr>Debugging-ի հիմունքները</vt:lpstr>
      <vt:lpstr>Debugging-ի հիմունքները</vt:lpstr>
      <vt:lpstr>Ինկրեմենտ/Դեկրեմենտ</vt:lpstr>
      <vt:lpstr>Ինկրեմենտ/Դեկրեմենտ</vt:lpstr>
      <vt:lpstr>Ինկրեմենտ/Դեկրեմենտ</vt:lpstr>
      <vt:lpstr>Ինկրեմենտ/Դեկրեմենտ</vt:lpstr>
      <vt:lpstr>Խնդիրներ</vt:lpstr>
      <vt:lpstr>Խնդիրներ</vt:lpstr>
      <vt:lpstr>Ստանալ հետևյալ եռանկյունները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133</cp:revision>
  <dcterms:created xsi:type="dcterms:W3CDTF">2020-05-19T20:58:21Z</dcterms:created>
  <dcterms:modified xsi:type="dcterms:W3CDTF">2020-05-25T19:52:34Z</dcterms:modified>
</cp:coreProperties>
</file>