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6" r:id="rId8"/>
    <p:sldId id="267" r:id="rId9"/>
    <p:sldId id="275" r:id="rId10"/>
    <p:sldId id="264" r:id="rId11"/>
    <p:sldId id="265" r:id="rId12"/>
    <p:sldId id="268" r:id="rId13"/>
    <p:sldId id="272" r:id="rId14"/>
    <p:sldId id="259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2B5D-537C-402F-BF21-1E24F101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342EB-15FB-467B-B642-35D2D7F66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4295-13B7-4DA7-9763-31ACBF7A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53A7-954A-480F-9498-1C223FE2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6611-606C-47AF-8D05-C1CD10A3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F172-FDD0-45EA-B65E-A0D43C74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975B-447F-4D51-ACDC-F646695E9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2B7F-BF15-4449-9246-8CA50256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1AA6-1C3D-41C9-A498-357F2FF1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3C6B9-1D46-48F8-9B7D-65D5C76F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054F0-7A8B-4B78-80D2-A492253AB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ED499-5B54-452C-B3F7-310E04C21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2476-3FC7-45E3-8903-C19BBCBD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5488-6ADE-4C99-9FCE-3C2F8F55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04F8-5CA2-4B17-B2EA-224637B7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1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C4C6-75F8-4DAD-A79A-EB7EF4EE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F0CA-7269-4EBC-A1BB-B9F8E336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CDCB-91F9-4F83-B722-6E7E2367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A17-F53E-4877-991F-725C4C1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7783-7858-4748-912D-F5005DCE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8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8446-5D1D-463B-BA16-704CEC21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CEE5B-0B23-4E1C-9250-832F1C63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A0ACE-8F33-42F6-923A-878AD134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C3C6-BBEC-4642-823C-F526C498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C893-975A-4CF3-8311-853E421E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F29C-43A2-427B-A985-C280446A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ACDD-1E30-49B9-8390-C291A70BF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948E1-E6E4-4DB6-9237-E9DFF0E31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3B6A-8C06-4B19-B0D5-EDEDBE04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FA10C-7F92-4E52-ABC2-FB36FA24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CC82A-47B6-4C28-878E-F1F6D9D2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ED34-31B2-43DE-8124-D68B3E6F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CC6D5-98B8-4BD9-9CEB-20D47DBC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99B8-707C-4A19-B6AD-738AE370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40946-6C99-46A3-88AE-FB9B8942A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0B2A7-D959-420B-B887-E379B7281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02C7D-0BCE-4BB7-A517-5272F133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D246F-6B55-4BA1-9B17-51FFA15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95160-9E9D-4CCC-A3FA-F4DF04DF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2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6DDF-AC41-4BCB-BACA-C11A42DF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80214-D4F0-471D-92DE-EA447CA2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95066-29B1-41CA-97E3-84D94826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22CB9-5152-4F86-88DB-71D94A8F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FB03A-8E1C-478A-8315-AB628F54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B359-9D8E-4024-BF33-6F6534AD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5209-0554-4C75-A30D-8B244B47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8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54AF-76DB-4986-9E8F-49FE4B34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EBA0-434E-49BB-9C73-0EED8202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0D9CD-56C0-4C41-B522-1474E57F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38C5E-C918-4C43-957C-47CE8ED0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F40AD-43B7-4A83-9D17-7E4A24C8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2997E-D4A5-4C43-8A29-4ADF162B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C355-9AB0-4E51-A785-9737640A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2D25F-599B-4B09-ACC7-B9A03C73B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A4A0E-4E88-47B0-A252-95B25F956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479A9-FAA8-469B-BC87-E91A4562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4DD91-EB8A-463F-8F8B-D25AE6D5CF7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987C3-ED28-4B4A-AABA-6EACC17B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BEEAB-E23C-4C96-BDD4-D2EC45FF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78FE8-7954-4CFF-9358-B0FDC842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17708-5A07-4D80-8A5C-A0F5D7EA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8727-E03B-4838-B745-86A914D5C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D91-EB8A-463F-8F8B-D25AE6D5CF7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23C6-5D4D-4C27-A43D-B305CD140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D112-8C6F-4035-8F13-3BD75BB81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FA08F-02F9-4F81-9BD4-072667710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hy-AM" dirty="0">
                <a:solidFill>
                  <a:srgbClr val="FF0000"/>
                </a:solidFill>
              </a:rPr>
              <a:t>ծրագրավորման դասընթաց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AA0B8-EFCD-4725-912E-B5520DC7E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y-AM" dirty="0">
                <a:solidFill>
                  <a:schemeClr val="accent4"/>
                </a:solidFill>
              </a:rPr>
              <a:t>Դաս 2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32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A932D-0DD1-4819-AEE3-217CBA62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6" y="643467"/>
            <a:ext cx="1081760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D4DE0D-0DF1-438F-8D74-D8CCE6BB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HTML 5 Tags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74FE80-3DD4-4016-8BC6-5F4459778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header - </a:t>
            </a:r>
            <a:r>
              <a:rPr lang="en-US" sz="1800" dirty="0"/>
              <a:t>used to display the header information on a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nav - </a:t>
            </a:r>
            <a:r>
              <a:rPr lang="en-US" sz="1800" dirty="0"/>
              <a:t>used to display a navbar for navigating a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section - </a:t>
            </a:r>
            <a:r>
              <a:rPr lang="en-US" sz="1800" dirty="0"/>
              <a:t>used to display a section of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article - </a:t>
            </a:r>
            <a:r>
              <a:rPr lang="en-US" sz="1800" dirty="0"/>
              <a:t>used to display independent, self-contained content.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aside - </a:t>
            </a:r>
            <a:r>
              <a:rPr lang="en-US" sz="1800" dirty="0"/>
              <a:t>used to display content aside from main content (on the side)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footer - </a:t>
            </a:r>
            <a:r>
              <a:rPr lang="en-US" sz="1800" dirty="0"/>
              <a:t>used to display the footer information on a page</a:t>
            </a:r>
          </a:p>
        </p:txBody>
      </p:sp>
    </p:spTree>
    <p:extLst>
      <p:ext uri="{BB962C8B-B14F-4D97-AF65-F5344CB8AC3E}">
        <p14:creationId xmlns:p14="http://schemas.microsoft.com/office/powerpoint/2010/main" val="292176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html mockup blog with table and form">
            <a:extLst>
              <a:ext uri="{FF2B5EF4-FFF2-40B4-BE49-F238E27FC236}">
                <a16:creationId xmlns:a16="http://schemas.microsoft.com/office/drawing/2014/main" id="{F0209168-2AA8-410C-B192-EFE475450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4404" y="643467"/>
            <a:ext cx="9523192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520309-17D7-408F-A430-25DAE5BB0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70" y="643467"/>
            <a:ext cx="9564059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2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sz="3600" dirty="0">
                <a:solidFill>
                  <a:srgbClr val="FF0000"/>
                </a:solidFill>
              </a:rPr>
              <a:t>Ինչ է </a:t>
            </a:r>
            <a:r>
              <a:rPr lang="en-US" sz="3600" dirty="0">
                <a:solidFill>
                  <a:srgbClr val="FF0000"/>
                </a:solidFill>
              </a:rPr>
              <a:t>Layout-</a:t>
            </a:r>
            <a:r>
              <a:rPr lang="hy-AM" sz="3600" dirty="0">
                <a:solidFill>
                  <a:srgbClr val="FF0000"/>
                </a:solidFill>
              </a:rPr>
              <a:t>ը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A95109-76D6-4B02-AD36-1092EBFA8855}"/>
              </a:ext>
            </a:extLst>
          </p:cNvPr>
          <p:cNvSpPr/>
          <p:nvPr/>
        </p:nvSpPr>
        <p:spPr>
          <a:xfrm>
            <a:off x="1285630" y="1927590"/>
            <a:ext cx="9870831" cy="64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5508B-9F7A-4254-805B-3FD1848F9296}"/>
              </a:ext>
            </a:extLst>
          </p:cNvPr>
          <p:cNvSpPr/>
          <p:nvPr/>
        </p:nvSpPr>
        <p:spPr>
          <a:xfrm>
            <a:off x="1285630" y="2703388"/>
            <a:ext cx="1070708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61608-86EA-406D-B398-EA716E3120DD}"/>
              </a:ext>
            </a:extLst>
          </p:cNvPr>
          <p:cNvSpPr/>
          <p:nvPr/>
        </p:nvSpPr>
        <p:spPr>
          <a:xfrm>
            <a:off x="2461846" y="2703389"/>
            <a:ext cx="7518400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5EE37C-D9A0-4733-8190-FA0A4FCB27F9}"/>
              </a:ext>
            </a:extLst>
          </p:cNvPr>
          <p:cNvSpPr/>
          <p:nvPr/>
        </p:nvSpPr>
        <p:spPr>
          <a:xfrm>
            <a:off x="10085754" y="2703389"/>
            <a:ext cx="1070707" cy="3001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DA77E-288E-43D4-AA78-331FAA4CF944}"/>
              </a:ext>
            </a:extLst>
          </p:cNvPr>
          <p:cNvSpPr/>
          <p:nvPr/>
        </p:nvSpPr>
        <p:spPr>
          <a:xfrm>
            <a:off x="1285630" y="5861538"/>
            <a:ext cx="9870831" cy="640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764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471A-21F0-471E-84BF-1D978A69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sz="3200" dirty="0">
                <a:solidFill>
                  <a:srgbClr val="FF0000"/>
                </a:solidFill>
              </a:rPr>
              <a:t>Նախնական պատկերացում </a:t>
            </a:r>
            <a:r>
              <a:rPr lang="en-US" sz="3200" dirty="0">
                <a:solidFill>
                  <a:srgbClr val="FF0000"/>
                </a:solidFill>
              </a:rPr>
              <a:t>CCS-</a:t>
            </a:r>
            <a:r>
              <a:rPr lang="hy-AM" sz="3200" dirty="0">
                <a:solidFill>
                  <a:srgbClr val="FF0000"/>
                </a:solidFill>
              </a:rPr>
              <a:t>ի մասին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AC534-08C5-4410-82C7-4BF2F05EE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- 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</a:t>
            </a:r>
          </a:p>
          <a:p>
            <a:r>
              <a:rPr lang="en-US" dirty="0"/>
              <a:t>Styles are going from </a:t>
            </a:r>
            <a:r>
              <a:rPr lang="en-US" dirty="0">
                <a:solidFill>
                  <a:srgbClr val="FF0000"/>
                </a:solidFill>
              </a:rPr>
              <a:t>top to bottom</a:t>
            </a:r>
          </a:p>
          <a:p>
            <a:r>
              <a:rPr lang="hy-AM" dirty="0"/>
              <a:t>Կա </a:t>
            </a:r>
            <a:r>
              <a:rPr lang="en-US" dirty="0"/>
              <a:t>CSS-</a:t>
            </a:r>
            <a:r>
              <a:rPr lang="hy-AM" dirty="0"/>
              <a:t>ի ներմուծման 3 տարբերակ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&lt;style&gt;&lt;/style&gt;</a:t>
            </a:r>
            <a:r>
              <a:rPr lang="hy-AM" dirty="0"/>
              <a:t> </a:t>
            </a:r>
            <a:endParaRPr lang="en-US" dirty="0"/>
          </a:p>
          <a:p>
            <a:pPr lvl="1"/>
            <a:r>
              <a:rPr lang="en-US" dirty="0"/>
              <a:t>external – </a:t>
            </a:r>
            <a:r>
              <a:rPr lang="en-US" dirty="0">
                <a:solidFill>
                  <a:srgbClr val="FF0000"/>
                </a:solidFill>
              </a:rPr>
              <a:t>best way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Selector – class/id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9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D67E-7153-43A6-8BD2-393790B4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C76B-D2C4-470A-AD49-FE958BB3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960 Grid</a:t>
            </a:r>
          </a:p>
          <a:p>
            <a:r>
              <a:rPr lang="en-US" dirty="0"/>
              <a:t>Flexible style</a:t>
            </a:r>
          </a:p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13237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E79B-0D8F-46CE-84BE-5446DFC7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y-AM" sz="2800" dirty="0">
                <a:solidFill>
                  <a:srgbClr val="FF0000"/>
                </a:solidFill>
              </a:rPr>
              <a:t>Փոփոխականներ և նրանց տիպերը </a:t>
            </a:r>
            <a:r>
              <a:rPr lang="en-US" sz="2800" dirty="0">
                <a:solidFill>
                  <a:srgbClr val="FF0000"/>
                </a:solidFill>
              </a:rPr>
              <a:t>JavaScript-um </a:t>
            </a:r>
            <a:r>
              <a:rPr lang="hy-AM" sz="2800" dirty="0">
                <a:solidFill>
                  <a:srgbClr val="FF0000"/>
                </a:solidFill>
              </a:rPr>
              <a:t>և </a:t>
            </a:r>
            <a:r>
              <a:rPr lang="en-US" sz="2800" dirty="0">
                <a:solidFill>
                  <a:srgbClr val="FF0000"/>
                </a:solidFill>
              </a:rPr>
              <a:t>PHP-</a:t>
            </a:r>
            <a:r>
              <a:rPr lang="hy-AM" sz="2800" dirty="0">
                <a:solidFill>
                  <a:srgbClr val="FF0000"/>
                </a:solidFill>
              </a:rPr>
              <a:t>ում</a:t>
            </a:r>
            <a:br>
              <a:rPr lang="en-US" sz="2800" dirty="0">
                <a:solidFill>
                  <a:srgbClr val="FF0000"/>
                </a:solidFill>
              </a:rPr>
            </a:b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loose type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BF5F3-7390-4FC9-9F0A-5269D5663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greeting = "hello";</a:t>
            </a:r>
          </a:p>
          <a:p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 </a:t>
            </a:r>
            <a:r>
              <a:rPr lang="en-US" dirty="0" err="1"/>
              <a:t>favoriteNum</a:t>
            </a:r>
            <a:r>
              <a:rPr lang="en-US" dirty="0"/>
              <a:t> = 33;</a:t>
            </a:r>
          </a:p>
          <a:p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isAwesome</a:t>
            </a:r>
            <a:r>
              <a:rPr lang="en-US" dirty="0"/>
              <a:t> = true;</a:t>
            </a:r>
          </a:p>
          <a:p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foo; or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setToUndefined</a:t>
            </a:r>
            <a:r>
              <a:rPr lang="en-US" dirty="0"/>
              <a:t> = undefined;</a:t>
            </a:r>
          </a:p>
          <a:p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- </a:t>
            </a: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empty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var</a:t>
            </a:r>
            <a:r>
              <a:rPr lang="en-US" dirty="0"/>
              <a:t> a = 3;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b = 4;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 </a:t>
            </a:r>
            <a:r>
              <a:rPr lang="en-US" dirty="0"/>
              <a:t>sum = a + b;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 </a:t>
            </a:r>
            <a:r>
              <a:rPr lang="en-US" dirty="0"/>
              <a:t>sub = a - b;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div = a / b;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accent1"/>
                </a:solidFill>
              </a:rPr>
              <a:t>var</a:t>
            </a:r>
            <a:r>
              <a:rPr lang="en-US" dirty="0"/>
              <a:t> modulo = a % b;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F4F37-2A8A-43F5-8847-ED1B13B8E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- $greeting = "hello";</a:t>
            </a:r>
          </a:p>
          <a:p>
            <a:r>
              <a:rPr lang="en-US" dirty="0">
                <a:solidFill>
                  <a:srgbClr val="FF0000"/>
                </a:solidFill>
              </a:rPr>
              <a:t>integer</a:t>
            </a:r>
            <a:r>
              <a:rPr lang="en-US" dirty="0"/>
              <a:t> - </a:t>
            </a:r>
            <a:r>
              <a:rPr lang="en-US" sz="2900" dirty="0"/>
              <a:t>$</a:t>
            </a:r>
            <a:r>
              <a:rPr lang="en-US" dirty="0" err="1"/>
              <a:t>favoriteNum</a:t>
            </a:r>
            <a:r>
              <a:rPr lang="en-US" dirty="0"/>
              <a:t> = 33;</a:t>
            </a:r>
          </a:p>
          <a:p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- </a:t>
            </a:r>
            <a:r>
              <a:rPr lang="en-US" sz="2900" dirty="0"/>
              <a:t>$</a:t>
            </a:r>
            <a:r>
              <a:rPr lang="en-US" dirty="0" err="1"/>
              <a:t>floatNum</a:t>
            </a:r>
            <a:r>
              <a:rPr lang="en-US" dirty="0"/>
              <a:t> = 33.63;</a:t>
            </a:r>
          </a:p>
          <a:p>
            <a:r>
              <a:rPr lang="en-US" dirty="0" err="1">
                <a:solidFill>
                  <a:srgbClr val="FF0000"/>
                </a:solidFill>
              </a:rPr>
              <a:t>boolean</a:t>
            </a:r>
            <a:r>
              <a:rPr lang="en-US" dirty="0"/>
              <a:t> - $</a:t>
            </a:r>
            <a:r>
              <a:rPr lang="en-US" dirty="0" err="1"/>
              <a:t>isAwesome</a:t>
            </a:r>
            <a:r>
              <a:rPr lang="en-US" dirty="0"/>
              <a:t> 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$a = 3;</a:t>
            </a:r>
          </a:p>
          <a:p>
            <a:pPr marL="0" indent="0">
              <a:buNone/>
            </a:pPr>
            <a:r>
              <a:rPr lang="en-US" dirty="0"/>
              <a:t>$b = 4;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$sum = $a + $b;</a:t>
            </a:r>
          </a:p>
          <a:p>
            <a:pPr marL="0" indent="0">
              <a:buNone/>
            </a:pPr>
            <a:r>
              <a:rPr lang="en-US" dirty="0"/>
              <a:t>$sub = $a - $b;</a:t>
            </a:r>
          </a:p>
          <a:p>
            <a:pPr marL="0" indent="0">
              <a:buNone/>
            </a:pPr>
            <a:r>
              <a:rPr lang="en-US" dirty="0"/>
              <a:t>$div = $a / $b;</a:t>
            </a:r>
          </a:p>
          <a:p>
            <a:pPr marL="0" indent="0">
              <a:buNone/>
            </a:pPr>
            <a:r>
              <a:rPr lang="en-US" dirty="0"/>
              <a:t>$modulo = $a % $b;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94D556-4451-41E7-A399-6EDB1C1C4B0E}"/>
              </a:ext>
            </a:extLst>
          </p:cNvPr>
          <p:cNvSpPr/>
          <p:nvPr/>
        </p:nvSpPr>
        <p:spPr>
          <a:xfrm>
            <a:off x="9339385" y="3616570"/>
            <a:ext cx="765907" cy="50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3BE3B9-8634-46E0-AA08-F4443EEB1AF5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9722339" y="4118708"/>
            <a:ext cx="109416" cy="828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3C21AB7-2BB5-4CD5-A2A8-D7D93F0D1644}"/>
              </a:ext>
            </a:extLst>
          </p:cNvPr>
          <p:cNvSpPr/>
          <p:nvPr/>
        </p:nvSpPr>
        <p:spPr>
          <a:xfrm>
            <a:off x="9722338" y="4947138"/>
            <a:ext cx="382953" cy="356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836664-E765-45CB-959B-7A62321374F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0105292" y="3673233"/>
            <a:ext cx="508000" cy="19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726B9AE-9490-486B-9120-C14AC661C897}"/>
              </a:ext>
            </a:extLst>
          </p:cNvPr>
          <p:cNvSpPr/>
          <p:nvPr/>
        </p:nvSpPr>
        <p:spPr>
          <a:xfrm>
            <a:off x="10683631" y="3429000"/>
            <a:ext cx="1016000" cy="50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LIFO</a:t>
            </a:r>
          </a:p>
          <a:p>
            <a:pPr algn="ctr"/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31793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2A6B-9633-4E08-8392-36F101D9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3490"/>
          </a:xfrm>
        </p:spPr>
        <p:txBody>
          <a:bodyPr>
            <a:no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Javascript</a:t>
            </a:r>
            <a:r>
              <a:rPr lang="en-US" sz="3200" dirty="0">
                <a:solidFill>
                  <a:srgbClr val="FF0000"/>
                </a:solidFill>
              </a:rPr>
              <a:t>/</a:t>
            </a:r>
            <a:r>
              <a:rPr lang="en-US" sz="3200" dirty="0" err="1">
                <a:solidFill>
                  <a:srgbClr val="FF0000"/>
                </a:solidFill>
              </a:rPr>
              <a:t>JQuery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hy-AM" sz="3200" dirty="0">
                <a:solidFill>
                  <a:srgbClr val="FF0000"/>
                </a:solidFill>
              </a:rPr>
              <a:t>Առաջադրանք նկարների փոխելու մասին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Windows 7 Sample Pictures | Flickr">
            <a:extLst>
              <a:ext uri="{FF2B5EF4-FFF2-40B4-BE49-F238E27FC236}">
                <a16:creationId xmlns:a16="http://schemas.microsoft.com/office/drawing/2014/main" id="{59A2261B-81D5-4493-A50F-A2D5D6C97B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0" y="2384072"/>
            <a:ext cx="258652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indows 7 sample pictures - YouTube">
            <a:extLst>
              <a:ext uri="{FF2B5EF4-FFF2-40B4-BE49-F238E27FC236}">
                <a16:creationId xmlns:a16="http://schemas.microsoft.com/office/drawing/2014/main" id="{4CB214E7-253E-4BAD-ACD5-B78DD668E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29" y="2413380"/>
            <a:ext cx="258652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8388126-B233-4BE3-B556-50E047EF3BAE}"/>
              </a:ext>
            </a:extLst>
          </p:cNvPr>
          <p:cNvSpPr txBox="1">
            <a:spLocks/>
          </p:cNvSpPr>
          <p:nvPr/>
        </p:nvSpPr>
        <p:spPr>
          <a:xfrm>
            <a:off x="1076569" y="1471626"/>
            <a:ext cx="10515600" cy="740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/>
                </a:solidFill>
              </a:rPr>
              <a:t>Change the ordering of images</a:t>
            </a:r>
          </a:p>
        </p:txBody>
      </p:sp>
      <p:pic>
        <p:nvPicPr>
          <p:cNvPr id="8" name="Picture 4" descr="Windows 7 sample pictures - YouTube">
            <a:extLst>
              <a:ext uri="{FF2B5EF4-FFF2-40B4-BE49-F238E27FC236}">
                <a16:creationId xmlns:a16="http://schemas.microsoft.com/office/drawing/2014/main" id="{9558377E-7914-48DD-B114-139B83C23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0" y="4618553"/>
            <a:ext cx="258652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indows 7 Sample Pictures | Flickr">
            <a:extLst>
              <a:ext uri="{FF2B5EF4-FFF2-40B4-BE49-F238E27FC236}">
                <a16:creationId xmlns:a16="http://schemas.microsoft.com/office/drawing/2014/main" id="{BD787B87-8C4D-4BD6-9F10-34B7BACCC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629" y="4597061"/>
            <a:ext cx="2586523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56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83FC-37EE-402F-B378-CA6B39C8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PHP: </a:t>
            </a:r>
            <a:r>
              <a:rPr lang="hy-AM" dirty="0">
                <a:solidFill>
                  <a:srgbClr val="FF0000"/>
                </a:solidFill>
              </a:rPr>
              <a:t>Առաջադրանք նահանջ տարի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BB77-E831-404C-9191-528C70C6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y-AM" sz="2000" dirty="0"/>
              <a:t>Տարեթիվը կոչվում է նահանջ, եթե այն ունի 366 օր։ Մաթեմատիկական տեսանկյունից եթե տարեթիվը բաժանվում է 4-ի կամ 100-ի կամ 400-ի, կոչվում է նահանջ տարի։ </a:t>
            </a:r>
          </a:p>
          <a:p>
            <a:r>
              <a:rPr lang="hy-AM" sz="2000" dirty="0"/>
              <a:t>Գտնել տրված միջակայքում ի հայտ եկած նահանջ տարիները, և եթե թիվը նահանջ է, ներկել նրա թվանշանները տարբեր գույնի տարբեր ֆոնտի տարբեր չափի։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301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CDED-388C-448B-9554-0BD11C74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Դասի գլխավոր նպատակները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2A7298-A4E1-4B65-9089-FD6507D7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HTML</a:t>
            </a:r>
            <a:r>
              <a:rPr lang="hy-AM" sz="2000" dirty="0"/>
              <a:t> -</a:t>
            </a:r>
            <a:r>
              <a:rPr lang="en-US" sz="2000" dirty="0"/>
              <a:t> </a:t>
            </a:r>
            <a:r>
              <a:rPr lang="en-US" sz="2000" b="1" dirty="0"/>
              <a:t>H</a:t>
            </a:r>
            <a:r>
              <a:rPr lang="en-US" sz="2000" dirty="0"/>
              <a:t>yper </a:t>
            </a:r>
            <a:r>
              <a:rPr lang="en-US" sz="2000" b="1" dirty="0"/>
              <a:t>T</a:t>
            </a:r>
            <a:r>
              <a:rPr lang="en-US" sz="2000" dirty="0"/>
              <a:t>ext </a:t>
            </a:r>
            <a:r>
              <a:rPr lang="en-US" sz="2000" b="1" dirty="0"/>
              <a:t>M</a:t>
            </a:r>
            <a:r>
              <a:rPr lang="en-US" sz="2000" dirty="0"/>
              <a:t>arkup </a:t>
            </a:r>
            <a:r>
              <a:rPr lang="en-US" sz="2000" b="1" dirty="0"/>
              <a:t>L</a:t>
            </a:r>
            <a:r>
              <a:rPr lang="en-US" sz="2000" dirty="0"/>
              <a:t>anguage &lt;&gt; XML</a:t>
            </a:r>
            <a:endParaRPr lang="hy-AM" sz="2000" dirty="0"/>
          </a:p>
          <a:p>
            <a:r>
              <a:rPr lang="en-US" sz="2000" dirty="0"/>
              <a:t>Tag-</a:t>
            </a:r>
            <a:r>
              <a:rPr lang="hy-AM" sz="2000" dirty="0"/>
              <a:t>երի հետ ծանոթություն</a:t>
            </a:r>
            <a:endParaRPr lang="en-US" sz="2000" dirty="0"/>
          </a:p>
          <a:p>
            <a:r>
              <a:rPr lang="hy-AM" sz="2000" dirty="0"/>
              <a:t>Ինչ է </a:t>
            </a:r>
            <a:r>
              <a:rPr lang="en-US" sz="2000" dirty="0"/>
              <a:t>Layout-</a:t>
            </a:r>
            <a:r>
              <a:rPr lang="hy-AM" sz="2000" dirty="0"/>
              <a:t>ը</a:t>
            </a:r>
            <a:endParaRPr lang="en-US" sz="2000" dirty="0"/>
          </a:p>
          <a:p>
            <a:r>
              <a:rPr lang="hy-AM" sz="2000" dirty="0"/>
              <a:t>Նախնական պատկերացում </a:t>
            </a:r>
            <a:r>
              <a:rPr lang="en-US" sz="2000" dirty="0"/>
              <a:t>CCS-</a:t>
            </a:r>
            <a:r>
              <a:rPr lang="hy-AM" sz="2000" dirty="0"/>
              <a:t>ի մասին</a:t>
            </a:r>
          </a:p>
          <a:p>
            <a:r>
              <a:rPr lang="en-US" sz="2000" dirty="0"/>
              <a:t>Bootstrap</a:t>
            </a:r>
          </a:p>
          <a:p>
            <a:r>
              <a:rPr lang="hy-AM" sz="2000" dirty="0"/>
              <a:t>Փոփոխականներ և նրանց տիպերը </a:t>
            </a:r>
            <a:r>
              <a:rPr lang="en-US" sz="2000" dirty="0"/>
              <a:t>JavaScript-um </a:t>
            </a:r>
            <a:r>
              <a:rPr lang="hy-AM" sz="2000" dirty="0"/>
              <a:t>և </a:t>
            </a:r>
            <a:r>
              <a:rPr lang="en-US" sz="2000" dirty="0"/>
              <a:t>PHP-</a:t>
            </a:r>
            <a:r>
              <a:rPr lang="hy-AM" sz="2000" dirty="0"/>
              <a:t>ում</a:t>
            </a:r>
            <a:endParaRPr lang="en-US" sz="2000" dirty="0"/>
          </a:p>
          <a:p>
            <a:r>
              <a:rPr lang="en-US" sz="2000" dirty="0" err="1"/>
              <a:t>Javascript</a:t>
            </a:r>
            <a:r>
              <a:rPr lang="en-US" sz="2000" dirty="0"/>
              <a:t>/</a:t>
            </a:r>
            <a:r>
              <a:rPr lang="en-US" sz="2000" dirty="0" err="1"/>
              <a:t>JQuery</a:t>
            </a:r>
            <a:r>
              <a:rPr lang="en-US" sz="2000" dirty="0"/>
              <a:t>: </a:t>
            </a:r>
            <a:r>
              <a:rPr lang="hy-AM" sz="2000" dirty="0"/>
              <a:t>Առաջադրանք նկարների փոխելու մասին</a:t>
            </a:r>
            <a:endParaRPr lang="en-US" sz="2000" dirty="0"/>
          </a:p>
          <a:p>
            <a:r>
              <a:rPr lang="en-US" sz="2000" dirty="0"/>
              <a:t>PHP: </a:t>
            </a:r>
            <a:r>
              <a:rPr lang="hy-AM" sz="2000" dirty="0"/>
              <a:t>Առաջադրանք նահանջ տարի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63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E94E-6FFD-4764-909D-08DD70AC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836246"/>
            <a:ext cx="3966855" cy="14153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HTML –ի </a:t>
            </a:r>
            <a:r>
              <a:rPr lang="en-US" sz="28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հիմնական</a:t>
            </a:r>
            <a:r>
              <a:rPr lang="en-US" sz="28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կառուցվածքը</a:t>
            </a:r>
            <a:endParaRPr lang="en-US" sz="28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BCFAD-9C67-4FA5-855E-DCA6115DE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8249" y="2422769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200" dirty="0"/>
              <a:t>DOM – Document Object Model</a:t>
            </a:r>
          </a:p>
          <a:p>
            <a:pPr marL="0" indent="0">
              <a:buNone/>
            </a:pPr>
            <a:r>
              <a:rPr lang="en-US" sz="1200" dirty="0"/>
              <a:t>&lt;!DOCTYPE html&gt; </a:t>
            </a:r>
          </a:p>
          <a:p>
            <a:pPr marL="0" indent="0">
              <a:buNone/>
            </a:pPr>
            <a:r>
              <a:rPr lang="en-US" sz="1200" dirty="0"/>
              <a:t>&lt;html </a:t>
            </a:r>
            <a:r>
              <a:rPr lang="en-US" sz="1200" dirty="0" err="1"/>
              <a:t>lang</a:t>
            </a:r>
            <a:r>
              <a:rPr lang="en-US" sz="1200" dirty="0"/>
              <a:t>="</a:t>
            </a:r>
            <a:r>
              <a:rPr lang="en-US" sz="1200" dirty="0" err="1"/>
              <a:t>en</a:t>
            </a:r>
            <a:r>
              <a:rPr lang="en-US" sz="1200" dirty="0"/>
              <a:t>"&gt;</a:t>
            </a:r>
          </a:p>
          <a:p>
            <a:pPr marL="0" indent="0">
              <a:buNone/>
            </a:pPr>
            <a:r>
              <a:rPr lang="en-US" sz="1200" dirty="0"/>
              <a:t>  &lt;head&gt;</a:t>
            </a:r>
          </a:p>
          <a:p>
            <a:pPr marL="0" indent="0">
              <a:buNone/>
            </a:pPr>
            <a:r>
              <a:rPr lang="en-US" sz="1200" dirty="0"/>
              <a:t>       &lt;meta charset="UTF-8"&gt;</a:t>
            </a:r>
          </a:p>
          <a:p>
            <a:pPr marL="0" indent="0">
              <a:buNone/>
            </a:pPr>
            <a:r>
              <a:rPr lang="en-US" sz="1200" dirty="0"/>
              <a:t>       &lt;title&gt;My first page!&lt;/title&gt;</a:t>
            </a:r>
          </a:p>
          <a:p>
            <a:pPr marL="0" indent="0">
              <a:buNone/>
            </a:pPr>
            <a:r>
              <a:rPr lang="en-US" sz="1200" dirty="0"/>
              <a:t>    &lt;/head&gt;</a:t>
            </a:r>
          </a:p>
          <a:p>
            <a:pPr marL="0" indent="0">
              <a:buNone/>
            </a:pPr>
            <a:r>
              <a:rPr lang="en-US" sz="1200" dirty="0"/>
              <a:t>     &lt;body&gt;</a:t>
            </a:r>
          </a:p>
          <a:p>
            <a:pPr marL="0" indent="0">
              <a:buNone/>
            </a:pPr>
            <a:r>
              <a:rPr lang="en-US" sz="1200" dirty="0"/>
              <a:t>          &lt;h1&gt;Text header!&lt;/h1&gt;</a:t>
            </a:r>
          </a:p>
          <a:p>
            <a:pPr marL="0" indent="0">
              <a:buNone/>
            </a:pPr>
            <a:r>
              <a:rPr lang="en-US" sz="1200" dirty="0"/>
              <a:t>         &lt;div&gt;Text content.&lt;/div&gt;</a:t>
            </a:r>
          </a:p>
          <a:p>
            <a:pPr marL="0" indent="0">
              <a:buNone/>
            </a:pPr>
            <a:r>
              <a:rPr lang="en-US" sz="1200" dirty="0"/>
              <a:t>         &lt;div&gt;Text content.&lt;/div&gt;</a:t>
            </a:r>
          </a:p>
          <a:p>
            <a:pPr marL="0" indent="0">
              <a:buNone/>
            </a:pPr>
            <a:r>
              <a:rPr lang="en-US" sz="1200" dirty="0"/>
              <a:t>    &lt;/body&gt;</a:t>
            </a:r>
          </a:p>
          <a:p>
            <a:pPr marL="0" indent="0">
              <a:buNone/>
            </a:pPr>
            <a:r>
              <a:rPr lang="en-US" sz="1200" dirty="0"/>
              <a:t>&lt;/html&gt;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125400-4F82-4EFC-BFC9-612C812069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05862" y="1369130"/>
            <a:ext cx="6019331" cy="41164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9851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7C2B-90FB-4B00-BF17-FF0F2F16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366"/>
          </a:xfrm>
        </p:spPr>
        <p:txBody>
          <a:bodyPr>
            <a:normAutofit fontScale="90000"/>
          </a:bodyPr>
          <a:lstStyle/>
          <a:p>
            <a:br>
              <a:rPr lang="hy-AM" sz="3600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Tag-</a:t>
            </a:r>
            <a:r>
              <a:rPr lang="hy-AM" sz="3600" dirty="0">
                <a:solidFill>
                  <a:srgbClr val="FF0000"/>
                </a:solidFill>
              </a:rPr>
              <a:t>երի հետ ծանոթություն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887D-FA17-4ABC-B2CF-64B48139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61" y="1617785"/>
            <a:ext cx="11228753" cy="5079999"/>
          </a:xfrm>
        </p:spPr>
        <p:txBody>
          <a:bodyPr>
            <a:normAutofit fontScale="25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8000" dirty="0">
                <a:solidFill>
                  <a:schemeClr val="accent1"/>
                </a:solidFill>
              </a:rPr>
              <a:t>Headings, Paragraphs, Breaks and horizontal rows</a:t>
            </a:r>
            <a:endParaRPr lang="hy-AM" sz="8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5600" dirty="0"/>
              <a:t>&lt;h1&gt;&lt;/h1&gt;, &lt;h2&gt;&lt;/h2&gt;, ..., &lt;h6&gt;&lt;/h6&gt;</a:t>
            </a:r>
            <a:endParaRPr lang="hy-AM" sz="5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hy-AM" sz="5600" dirty="0"/>
              <a:t> &lt;</a:t>
            </a:r>
            <a:r>
              <a:rPr lang="en-US" sz="5600" dirty="0"/>
              <a:t>p</a:t>
            </a:r>
            <a:r>
              <a:rPr lang="hy-AM" sz="5600" dirty="0"/>
              <a:t>&gt;&lt;/</a:t>
            </a:r>
            <a:r>
              <a:rPr lang="en-US" sz="5600" dirty="0"/>
              <a:t>p</a:t>
            </a:r>
            <a:r>
              <a:rPr lang="hy-AM" sz="5600" dirty="0"/>
              <a:t>&gt;</a:t>
            </a:r>
            <a:endParaRPr lang="en-US" sz="5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5600" dirty="0"/>
              <a:t>&lt;</a:t>
            </a:r>
            <a:r>
              <a:rPr lang="en-US" sz="5600" dirty="0" err="1"/>
              <a:t>br</a:t>
            </a:r>
            <a:r>
              <a:rPr lang="en-US" sz="5600" dirty="0"/>
              <a:t> /&gt;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5600" dirty="0"/>
              <a:t>&lt;</a:t>
            </a:r>
            <a:r>
              <a:rPr lang="en-US" sz="5600" dirty="0" err="1"/>
              <a:t>hr</a:t>
            </a:r>
            <a:r>
              <a:rPr lang="en-US" sz="5600" dirty="0"/>
              <a:t> /&gt;</a:t>
            </a:r>
          </a:p>
          <a:p>
            <a:pPr marL="228600" lvl="1">
              <a:spcBef>
                <a:spcPts val="1000"/>
              </a:spcBef>
            </a:pPr>
            <a:r>
              <a:rPr lang="en-US" sz="8000" dirty="0">
                <a:solidFill>
                  <a:schemeClr val="accent1"/>
                </a:solidFill>
              </a:rPr>
              <a:t>Image in HTML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      </a:t>
            </a:r>
            <a:r>
              <a:rPr lang="en-US" sz="5600" dirty="0"/>
              <a:t>&lt;</a:t>
            </a:r>
            <a:r>
              <a:rPr lang="en-US" sz="5600" dirty="0" err="1"/>
              <a:t>img</a:t>
            </a:r>
            <a:r>
              <a:rPr lang="en-US" sz="5600" dirty="0"/>
              <a:t> </a:t>
            </a:r>
            <a:r>
              <a:rPr lang="en-US" sz="5600" dirty="0" err="1"/>
              <a:t>src</a:t>
            </a:r>
            <a:r>
              <a:rPr lang="en-US" sz="5600" dirty="0"/>
              <a:t>=“” width=“300” height=“300” /&gt;</a:t>
            </a:r>
          </a:p>
          <a:p>
            <a:pPr marL="228600" lvl="1">
              <a:spcBef>
                <a:spcPts val="1000"/>
              </a:spcBef>
            </a:pPr>
            <a:r>
              <a:rPr lang="en-US" sz="8000" dirty="0">
                <a:solidFill>
                  <a:schemeClr val="accent1"/>
                </a:solidFill>
              </a:rPr>
              <a:t>Links in HTML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3700" dirty="0"/>
              <a:t>       </a:t>
            </a:r>
            <a:r>
              <a:rPr lang="en-US" sz="5600" dirty="0"/>
              <a:t>&lt;a </a:t>
            </a:r>
            <a:r>
              <a:rPr lang="en-US" sz="5600" dirty="0" err="1"/>
              <a:t>href</a:t>
            </a:r>
            <a:r>
              <a:rPr lang="en-US" sz="5600" dirty="0"/>
              <a:t>=“”&gt;Text&lt;/a&gt;</a:t>
            </a:r>
          </a:p>
          <a:p>
            <a:r>
              <a:rPr lang="en-US" sz="8000" dirty="0">
                <a:solidFill>
                  <a:schemeClr val="accent1"/>
                </a:solidFill>
              </a:rPr>
              <a:t>Lists in HTML</a:t>
            </a:r>
          </a:p>
          <a:p>
            <a:pPr marL="457200" lvl="1" indent="0">
              <a:buNone/>
            </a:pPr>
            <a:r>
              <a:rPr lang="en-US" sz="5600" dirty="0"/>
              <a:t>&lt;</a:t>
            </a:r>
            <a:r>
              <a:rPr lang="en-US" sz="5600" dirty="0" err="1"/>
              <a:t>ol</a:t>
            </a:r>
            <a:r>
              <a:rPr lang="en-US" sz="5600" dirty="0"/>
              <a:t>&gt;</a:t>
            </a:r>
          </a:p>
          <a:p>
            <a:pPr marL="457200" lvl="1" indent="0">
              <a:buNone/>
            </a:pPr>
            <a:r>
              <a:rPr lang="en-US" sz="5600" dirty="0"/>
              <a:t>  &lt;li&gt;First&lt;/li&gt;</a:t>
            </a:r>
          </a:p>
          <a:p>
            <a:pPr marL="457200" lvl="1" indent="0">
              <a:buNone/>
            </a:pPr>
            <a:r>
              <a:rPr lang="en-US" sz="5600" dirty="0"/>
              <a:t>  &lt;li&gt;Second&lt;/li&gt;</a:t>
            </a:r>
          </a:p>
          <a:p>
            <a:pPr marL="457200" lvl="1" indent="0">
              <a:buNone/>
            </a:pPr>
            <a:r>
              <a:rPr lang="en-US" sz="5600" dirty="0"/>
              <a:t>  &lt;li&gt;Third&lt;/li&gt;</a:t>
            </a:r>
          </a:p>
          <a:p>
            <a:pPr marL="457200" lvl="1" indent="0">
              <a:buNone/>
            </a:pPr>
            <a:r>
              <a:rPr lang="en-US" sz="5600" dirty="0"/>
              <a:t>&lt;/</a:t>
            </a:r>
            <a:r>
              <a:rPr lang="en-US" sz="5600" dirty="0" err="1"/>
              <a:t>ol</a:t>
            </a:r>
            <a:r>
              <a:rPr lang="en-US" sz="5600" dirty="0"/>
              <a:t>&gt;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5600" dirty="0"/>
          </a:p>
          <a:p>
            <a:pPr marL="457200" lvl="1" indent="0">
              <a:buNone/>
            </a:pPr>
            <a:r>
              <a:rPr lang="en-US" sz="5600" dirty="0"/>
              <a:t>&lt;ul&gt;</a:t>
            </a:r>
          </a:p>
          <a:p>
            <a:pPr marL="457200" lvl="1" indent="0">
              <a:buNone/>
            </a:pPr>
            <a:r>
              <a:rPr lang="en-US" sz="5600" dirty="0"/>
              <a:t>  &lt;li&gt;Something Not Ordered&lt;/li&gt;</a:t>
            </a:r>
          </a:p>
          <a:p>
            <a:pPr marL="457200" lvl="1" indent="0">
              <a:buNone/>
            </a:pPr>
            <a:r>
              <a:rPr lang="en-US" sz="5600" dirty="0"/>
              <a:t>  &lt;li&gt;Something Not Ordered&lt;/li&gt;</a:t>
            </a:r>
          </a:p>
          <a:p>
            <a:pPr marL="457200" lvl="1" indent="0">
              <a:buNone/>
            </a:pPr>
            <a:r>
              <a:rPr lang="en-US" sz="5600" dirty="0"/>
              <a:t>  &lt;li&gt;Something Not Ordered&lt;/li&gt;</a:t>
            </a:r>
          </a:p>
          <a:p>
            <a:pPr marL="457200" lvl="1" indent="0">
              <a:buNone/>
            </a:pPr>
            <a:r>
              <a:rPr lang="en-US" sz="5600" dirty="0"/>
              <a:t>&lt;/ul&gt;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0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31F1-2336-4DD1-862D-E0530726D2C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97168" y="1690688"/>
            <a:ext cx="4384431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&lt;ol type="A"&gt;</a:t>
            </a:r>
          </a:p>
          <a:p>
            <a:pPr marL="0" indent="0">
              <a:buNone/>
            </a:pPr>
            <a:r>
              <a:rPr lang="it-IT" dirty="0"/>
              <a:t>  &lt;li&gt;First&lt;/li&gt;</a:t>
            </a:r>
          </a:p>
          <a:p>
            <a:pPr marL="0" indent="0">
              <a:buNone/>
            </a:pPr>
            <a:r>
              <a:rPr lang="it-IT" dirty="0"/>
              <a:t>  &lt;li&gt;Second&lt;/li&gt;</a:t>
            </a:r>
          </a:p>
          <a:p>
            <a:pPr marL="0" indent="0">
              <a:buNone/>
            </a:pPr>
            <a:r>
              <a:rPr lang="it-IT" dirty="0"/>
              <a:t>  &lt;li&gt;Third&lt;/li&gt;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&lt;ol type="a"&gt;</a:t>
            </a:r>
          </a:p>
          <a:p>
            <a:pPr marL="0" indent="0">
              <a:buNone/>
            </a:pPr>
            <a:r>
              <a:rPr lang="it-IT" dirty="0"/>
              <a:t>  &lt;li&gt;First&lt;/li&gt;</a:t>
            </a:r>
          </a:p>
          <a:p>
            <a:pPr marL="0" indent="0">
              <a:buNone/>
            </a:pPr>
            <a:r>
              <a:rPr lang="it-IT" dirty="0"/>
              <a:t>  &lt;li&gt;Second&lt;/li&gt;</a:t>
            </a:r>
          </a:p>
          <a:p>
            <a:pPr marL="0" indent="0">
              <a:buNone/>
            </a:pPr>
            <a:r>
              <a:rPr lang="it-IT" dirty="0"/>
              <a:t>  &lt;li&gt;Third&lt;/li&gt;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0B882-EF0F-4A4A-B068-E8F384DE7A5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986586" y="1516917"/>
            <a:ext cx="4243754" cy="4605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&lt;ol type="I"&gt;</a:t>
            </a:r>
          </a:p>
          <a:p>
            <a:pPr marL="0" indent="0">
              <a:buNone/>
            </a:pPr>
            <a:r>
              <a:rPr lang="it-IT" dirty="0"/>
              <a:t>  &lt;li&gt;First&lt;/li&gt;</a:t>
            </a:r>
          </a:p>
          <a:p>
            <a:pPr marL="0" indent="0">
              <a:buNone/>
            </a:pPr>
            <a:r>
              <a:rPr lang="it-IT" dirty="0"/>
              <a:t>  &lt;li&gt;Second&lt;/li&gt;</a:t>
            </a:r>
          </a:p>
          <a:p>
            <a:pPr marL="0" indent="0">
              <a:buNone/>
            </a:pPr>
            <a:r>
              <a:rPr lang="it-IT" dirty="0"/>
              <a:t>  &lt;li&gt;Third&lt;/li&gt;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&lt;ol type="i"&gt;</a:t>
            </a:r>
          </a:p>
          <a:p>
            <a:pPr marL="0" indent="0">
              <a:buNone/>
            </a:pPr>
            <a:r>
              <a:rPr lang="it-IT" dirty="0"/>
              <a:t>  &lt;li&gt;First&lt;/li&gt;</a:t>
            </a:r>
          </a:p>
          <a:p>
            <a:pPr marL="0" indent="0">
              <a:buNone/>
            </a:pPr>
            <a:r>
              <a:rPr lang="it-IT" dirty="0"/>
              <a:t>  &lt;li&gt;Second&lt;/li&gt;</a:t>
            </a:r>
          </a:p>
          <a:p>
            <a:pPr marL="0" indent="0">
              <a:buNone/>
            </a:pPr>
            <a:r>
              <a:rPr lang="it-IT" dirty="0"/>
              <a:t>  &lt;li&gt;Third&lt;/li&gt;</a:t>
            </a:r>
          </a:p>
          <a:p>
            <a:pPr marL="0" indent="0">
              <a:buNone/>
            </a:pPr>
            <a:r>
              <a:rPr lang="it-IT" dirty="0"/>
              <a:t>&lt;/ol&gt;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1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B5507-D563-4671-B3DE-C8F9D96EB56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14400" y="1830265"/>
            <a:ext cx="51816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Divs</a:t>
            </a:r>
            <a:r>
              <a:rPr lang="en-US" dirty="0"/>
              <a:t> + span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FF00"/>
                </a:highlight>
              </a:rPr>
              <a:t>&lt;div&gt;I'm in a div.&lt;/div&gt;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FF00"/>
                </a:highlight>
              </a:rPr>
              <a:t>&lt;div&gt;I'm in a div as well.&lt;/div&gt;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FFFF00"/>
                </a:highlight>
              </a:rPr>
              <a:t>&lt;div&gt;I'm in a third div.&lt;/div&gt;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008000"/>
                </a:highlight>
              </a:rPr>
              <a:t>&lt;span&gt;I'm in a span.&lt;/span&gt;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008000"/>
                </a:highlight>
              </a:rPr>
              <a:t>&lt;span&gt;I'm in a span as well.&lt;/span&gt;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008000"/>
                </a:highlight>
              </a:rPr>
              <a:t>&lt;span&gt;I'm in a span third span.&lt;/span&gt;</a:t>
            </a:r>
          </a:p>
          <a:p>
            <a:pPr marL="0" indent="0">
              <a:buNone/>
            </a:pPr>
            <a:r>
              <a:rPr lang="en-US" sz="1700" dirty="0">
                <a:highlight>
                  <a:srgbClr val="008000"/>
                </a:highlight>
              </a:rPr>
              <a:t>&lt;span&gt;I'm in a span forth span.&lt;/span&gt;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C39BD-5DB7-4A51-9089-28537EEBAA0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221047" y="1748509"/>
            <a:ext cx="4587630" cy="36597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Text modifications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&lt;b&gt;&lt;/b&gt;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&lt;strong&gt;&lt;/strong&gt;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&lt;u&gt;&lt;/u&gt;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</a:t>
            </a:r>
            <a:r>
              <a:rPr lang="en-US" sz="1600" dirty="0" err="1"/>
              <a:t>em</a:t>
            </a:r>
            <a:r>
              <a:rPr lang="en-US" sz="1600" dirty="0"/>
              <a:t>&gt;&lt;/</a:t>
            </a:r>
            <a:r>
              <a:rPr lang="en-US" sz="1600" dirty="0" err="1"/>
              <a:t>em</a:t>
            </a:r>
            <a:r>
              <a:rPr lang="en-US" sz="16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</a:t>
            </a:r>
            <a:r>
              <a:rPr lang="en-US" sz="1600" dirty="0" err="1"/>
              <a:t>i</a:t>
            </a:r>
            <a:r>
              <a:rPr lang="en-US" sz="1600" dirty="0"/>
              <a:t>&gt;&lt;/</a:t>
            </a:r>
            <a:r>
              <a:rPr lang="en-US" sz="1600" dirty="0" err="1"/>
              <a:t>i</a:t>
            </a:r>
            <a:r>
              <a:rPr lang="en-US" sz="1600" dirty="0"/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&lt;small&gt;&lt;/small&gt;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&lt;sup&gt;&lt;/sup&gt;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&lt;sub&gt;&lt;/sub&gt;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&lt;blockquote&gt;&lt;/blockquote&gt;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&lt;cite&gt;&lt;/cite&gt;</a:t>
            </a:r>
          </a:p>
        </p:txBody>
      </p:sp>
    </p:spTree>
    <p:extLst>
      <p:ext uri="{BB962C8B-B14F-4D97-AF65-F5344CB8AC3E}">
        <p14:creationId xmlns:p14="http://schemas.microsoft.com/office/powerpoint/2010/main" val="179068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9ECC-644B-4761-BDAC-5D740B1939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27569" y="109416"/>
            <a:ext cx="5853723" cy="6495073"/>
          </a:xfrm>
        </p:spPr>
        <p:txBody>
          <a:bodyPr>
            <a:normAutofit fontScale="92500" lnSpcReduction="10000"/>
          </a:bodyPr>
          <a:lstStyle/>
          <a:p>
            <a:pPr marL="1828800" lvl="4" indent="0">
              <a:buNone/>
            </a:pPr>
            <a:r>
              <a:rPr lang="en-US" dirty="0"/>
              <a:t>&lt;table&gt;</a:t>
            </a:r>
          </a:p>
          <a:p>
            <a:pPr marL="1828800" lvl="4" indent="0">
              <a:buNone/>
            </a:pPr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&lt;tr&gt;</a:t>
            </a:r>
          </a:p>
          <a:p>
            <a:pPr marL="1828800" lvl="4" indent="0">
              <a:buNone/>
            </a:pPr>
            <a:r>
              <a:rPr lang="en-US" dirty="0"/>
              <a:t>            &lt;</a:t>
            </a:r>
            <a:r>
              <a:rPr lang="en-US" dirty="0" err="1"/>
              <a:t>th</a:t>
            </a:r>
            <a:r>
              <a:rPr lang="en-US" dirty="0"/>
              <a:t>&gt;heading&lt;/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    &lt;</a:t>
            </a:r>
            <a:r>
              <a:rPr lang="en-US" dirty="0" err="1"/>
              <a:t>th</a:t>
            </a:r>
            <a:r>
              <a:rPr lang="en-US" dirty="0"/>
              <a:t>&gt;heading&lt;/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    &lt;</a:t>
            </a:r>
            <a:r>
              <a:rPr lang="en-US" dirty="0" err="1"/>
              <a:t>th</a:t>
            </a:r>
            <a:r>
              <a:rPr lang="en-US" dirty="0"/>
              <a:t>&gt;heading&lt;/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&lt;/tr&gt;</a:t>
            </a:r>
          </a:p>
          <a:p>
            <a:pPr marL="1828800" lvl="4" indent="0">
              <a:buNone/>
            </a:pPr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&lt;tr&gt;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&lt;/tr&gt;</a:t>
            </a:r>
          </a:p>
          <a:p>
            <a:pPr marL="1828800" lvl="4" indent="0">
              <a:buNone/>
            </a:pPr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&lt;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        &lt;tr&gt;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    &lt;td&gt;content&lt;/td&gt;</a:t>
            </a:r>
          </a:p>
          <a:p>
            <a:pPr marL="1828800" lvl="4" indent="0">
              <a:buNone/>
            </a:pPr>
            <a:r>
              <a:rPr lang="en-US" dirty="0"/>
              <a:t>        &lt;/tr&gt;</a:t>
            </a:r>
          </a:p>
          <a:p>
            <a:pPr marL="1828800" lvl="4" indent="0">
              <a:buNone/>
            </a:pPr>
            <a:r>
              <a:rPr lang="en-US" dirty="0"/>
              <a:t>    &lt;/</a:t>
            </a:r>
            <a:r>
              <a:rPr lang="en-US" dirty="0" err="1"/>
              <a:t>tfoot</a:t>
            </a:r>
            <a:r>
              <a:rPr lang="en-US" dirty="0"/>
              <a:t>&gt;</a:t>
            </a:r>
          </a:p>
          <a:p>
            <a:pPr marL="1828800" lvl="4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421744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2208-A259-4BE1-AA0D-6FC5474B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2583"/>
          </a:xfrm>
        </p:spPr>
        <p:txBody>
          <a:bodyPr>
            <a:normAutofit/>
          </a:bodyPr>
          <a:lstStyle/>
          <a:p>
            <a:r>
              <a:rPr lang="hy-AM" sz="2800" dirty="0">
                <a:solidFill>
                  <a:srgbClr val="FF0000"/>
                </a:solidFill>
              </a:rPr>
              <a:t>Ֆորմաներ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8D59-595A-4AC7-B894-C106DC0C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892"/>
            <a:ext cx="10515600" cy="5114071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form action=“</a:t>
            </a:r>
            <a:r>
              <a:rPr lang="en-US" sz="1600" dirty="0" err="1"/>
              <a:t>url</a:t>
            </a:r>
            <a:r>
              <a:rPr lang="en-US" sz="1600" dirty="0"/>
              <a:t>” method=“request method” =&gt; GET/POST</a:t>
            </a:r>
          </a:p>
          <a:p>
            <a:r>
              <a:rPr lang="en-US" sz="1600" dirty="0"/>
              <a:t>input</a:t>
            </a:r>
          </a:p>
          <a:p>
            <a:pPr marL="0" indent="0">
              <a:buNone/>
            </a:pPr>
            <a:r>
              <a:rPr lang="hy-AM" sz="1600" dirty="0"/>
              <a:t>         </a:t>
            </a:r>
            <a:r>
              <a:rPr lang="en-US" sz="1600" dirty="0">
                <a:solidFill>
                  <a:srgbClr val="FF0000"/>
                </a:solidFill>
              </a:rPr>
              <a:t>type = “text”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</a:t>
            </a:r>
            <a:r>
              <a:rPr lang="en-US" sz="1600" dirty="0">
                <a:solidFill>
                  <a:srgbClr val="FF0000"/>
                </a:solidFill>
              </a:rPr>
              <a:t>type = “password”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</a:t>
            </a:r>
          </a:p>
          <a:p>
            <a:pPr marL="0" indent="0">
              <a:buNone/>
            </a:pPr>
            <a:r>
              <a:rPr lang="en-US" sz="1600" dirty="0"/>
              <a:t>           </a:t>
            </a:r>
            <a:r>
              <a:rPr lang="en-US" sz="1600" dirty="0">
                <a:solidFill>
                  <a:srgbClr val="FF0000"/>
                </a:solidFill>
              </a:rPr>
              <a:t>type = “hidden”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  </a:t>
            </a:r>
            <a:r>
              <a:rPr lang="en-US" sz="1600" dirty="0">
                <a:solidFill>
                  <a:srgbClr val="FF0000"/>
                </a:solidFill>
              </a:rPr>
              <a:t>type = “radio”</a:t>
            </a:r>
            <a:r>
              <a:rPr lang="en-US" sz="1600" dirty="0"/>
              <a:t>               </a:t>
            </a:r>
          </a:p>
          <a:p>
            <a:pPr marL="0" indent="0">
              <a:buNone/>
            </a:pPr>
            <a:r>
              <a:rPr lang="en-US" sz="1600" dirty="0"/>
              <a:t>           </a:t>
            </a:r>
          </a:p>
          <a:p>
            <a:pPr marL="0" indent="0">
              <a:buNone/>
            </a:pPr>
            <a:r>
              <a:rPr lang="en-US" sz="1600" dirty="0"/>
              <a:t>          </a:t>
            </a:r>
            <a:r>
              <a:rPr lang="en-US" sz="1600" dirty="0">
                <a:solidFill>
                  <a:srgbClr val="FF0000"/>
                </a:solidFill>
              </a:rPr>
              <a:t>type=“checkbox”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         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>
                <a:solidFill>
                  <a:srgbClr val="FF0000"/>
                </a:solidFill>
              </a:rPr>
              <a:t>type=“submit”</a:t>
            </a:r>
            <a:r>
              <a:rPr lang="en-US" sz="1600" dirty="0"/>
              <a:t>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88B1E-B68D-47A6-B126-ADDED0C9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506" y="1642811"/>
            <a:ext cx="6076950" cy="723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C01A3E-A8D7-4FA3-8746-5D4106AD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367" y="2521895"/>
            <a:ext cx="3657600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DDEF27-1A3A-4F54-8296-EFEB1C257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367" y="3600662"/>
            <a:ext cx="407670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69163-CEB3-422B-A0E9-0014A939A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062" y="4233033"/>
            <a:ext cx="5857875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58A376-2BCF-401D-B7B3-EAE7E0B9C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5476" y="4783849"/>
            <a:ext cx="7514179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65086-5BB1-4BD9-92D4-FDD7C8BE06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0089" y="5310076"/>
            <a:ext cx="57435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6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CA63-1B00-4AEE-AD05-1B4CF576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hy-AM" dirty="0">
                <a:solidFill>
                  <a:srgbClr val="FF0000"/>
                </a:solidFill>
              </a:rPr>
              <a:t>Ֆորմաներ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E971-C229-4030-B646-601980A8E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10515600" cy="552372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olidFill>
                  <a:srgbClr val="FF0000"/>
                </a:solidFill>
              </a:rPr>
              <a:t>textarea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select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537B3-8C0C-414D-B1F0-D83A577C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61" y="1208026"/>
            <a:ext cx="6619875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21854-A4AF-4B55-B221-1EAD6935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65" y="2068463"/>
            <a:ext cx="38290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4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975</Words>
  <Application>Microsoft Office PowerPoint</Application>
  <PresentationFormat>Widescreen</PresentationFormat>
  <Paragraphs>195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Web ծրագրավորման դասընթաց</vt:lpstr>
      <vt:lpstr>Դասի գլխավոր նպատակները</vt:lpstr>
      <vt:lpstr>HTML –ի հիմնական կառուցվածքը</vt:lpstr>
      <vt:lpstr> Tag-երի հետ ծանոթություն </vt:lpstr>
      <vt:lpstr>PowerPoint Presentation</vt:lpstr>
      <vt:lpstr>PowerPoint Presentation</vt:lpstr>
      <vt:lpstr>PowerPoint Presentation</vt:lpstr>
      <vt:lpstr>Ֆորմաներ</vt:lpstr>
      <vt:lpstr>Ֆորմաներ</vt:lpstr>
      <vt:lpstr>PowerPoint Presentation</vt:lpstr>
      <vt:lpstr>HTML 5 Tags</vt:lpstr>
      <vt:lpstr>PowerPoint Presentation</vt:lpstr>
      <vt:lpstr>PowerPoint Presentation</vt:lpstr>
      <vt:lpstr>Ինչ է Layout-ը</vt:lpstr>
      <vt:lpstr>Նախնական պատկերացում CCS-ի մասին</vt:lpstr>
      <vt:lpstr>Bootstrap</vt:lpstr>
      <vt:lpstr>Փոփոխականներ և նրանց տիպերը JavaScript-um և PHP-ում  loose type programming languages</vt:lpstr>
      <vt:lpstr>Javascript/JQuery: Առաջադրանք նկարների փոխելու մասին</vt:lpstr>
      <vt:lpstr>PHP: Առաջադրանք նահանջ տարի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ծրագրավորման դասընթաց</dc:title>
  <dc:creator>Gevorg Darbinyan</dc:creator>
  <cp:lastModifiedBy>Gevorg Darbinyan</cp:lastModifiedBy>
  <cp:revision>57</cp:revision>
  <dcterms:created xsi:type="dcterms:W3CDTF">2020-05-11T17:19:35Z</dcterms:created>
  <dcterms:modified xsi:type="dcterms:W3CDTF">2020-05-13T20:16:50Z</dcterms:modified>
</cp:coreProperties>
</file>