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9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1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4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7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1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4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F4EE-6F61-400F-82F4-4B8CFE099A1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4FE0-10AA-40C9-A0E2-EB90FE156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631065"/>
            <a:ext cx="110371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err="1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PoW</a:t>
            </a:r>
            <a:r>
              <a:rPr lang="zh-CN" altLang="en-US" sz="3600" baseline="300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（</a:t>
            </a:r>
            <a:r>
              <a:rPr lang="en-US" altLang="zh-CN" sz="3600" baseline="300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Proof of Work</a:t>
            </a:r>
            <a:r>
              <a:rPr lang="zh-CN" altLang="en-US" sz="3600" baseline="300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）</a:t>
            </a:r>
            <a:r>
              <a:rPr lang="en-US" altLang="zh-CN" sz="36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 </a:t>
            </a:r>
            <a:endParaRPr lang="en-US" altLang="zh-CN" dirty="0"/>
          </a:p>
          <a:p>
            <a:r>
              <a:rPr lang="zh-CN" altLang="en-US" sz="2400" dirty="0">
                <a:latin typeface="+mn-ea"/>
              </a:rPr>
              <a:t>为了创建区块，每个节点都要完成一项称为</a:t>
            </a:r>
            <a:r>
              <a:rPr lang="en-US" altLang="zh-CN" sz="2400" dirty="0" err="1">
                <a:latin typeface="+mn-ea"/>
              </a:rPr>
              <a:t>PoW</a:t>
            </a:r>
            <a:r>
              <a:rPr lang="zh-CN" altLang="en-US" sz="2400" dirty="0">
                <a:latin typeface="+mn-ea"/>
              </a:rPr>
              <a:t>的任务。该任务完成的条件是，节点找到一个特定</a:t>
            </a:r>
            <a:r>
              <a:rPr lang="en-US" altLang="zh-CN" sz="2400" dirty="0" err="1">
                <a:latin typeface="+mn-ea"/>
              </a:rPr>
              <a:t>Nounce</a:t>
            </a:r>
            <a:r>
              <a:rPr lang="zh-CN" altLang="en-US" sz="2400" dirty="0">
                <a:latin typeface="+mn-ea"/>
              </a:rPr>
              <a:t>，使得待创建区块的哈希值是由一系列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位开始。这类似于一场所有节点都参与的竞赛，最先胜出的节点创建区块，并将新创建的区块广播给其他节点。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7" y="5094869"/>
            <a:ext cx="9216202" cy="1527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7" y="2868013"/>
            <a:ext cx="8023538" cy="154197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342900" y="3593206"/>
            <a:ext cx="10631623" cy="2363128"/>
          </a:xfrm>
          <a:custGeom>
            <a:avLst/>
            <a:gdLst>
              <a:gd name="connsiteX0" fmla="*/ 584379 w 10631623"/>
              <a:gd name="connsiteY0" fmla="*/ 0 h 2363128"/>
              <a:gd name="connsiteX1" fmla="*/ 43466 w 10631623"/>
              <a:gd name="connsiteY1" fmla="*/ 463639 h 2363128"/>
              <a:gd name="connsiteX2" fmla="*/ 210892 w 10631623"/>
              <a:gd name="connsiteY2" fmla="*/ 1107583 h 2363128"/>
              <a:gd name="connsiteX3" fmla="*/ 1614689 w 10631623"/>
              <a:gd name="connsiteY3" fmla="*/ 1210614 h 2363128"/>
              <a:gd name="connsiteX4" fmla="*/ 10101866 w 10631623"/>
              <a:gd name="connsiteY4" fmla="*/ 1171977 h 2363128"/>
              <a:gd name="connsiteX5" fmla="*/ 9728379 w 10631623"/>
              <a:gd name="connsiteY5" fmla="*/ 2253802 h 2363128"/>
              <a:gd name="connsiteX6" fmla="*/ 9676863 w 10631623"/>
              <a:gd name="connsiteY6" fmla="*/ 2279560 h 236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1623" h="2363128">
                <a:moveTo>
                  <a:pt x="584379" y="0"/>
                </a:moveTo>
                <a:cubicBezTo>
                  <a:pt x="345046" y="139521"/>
                  <a:pt x="105714" y="279042"/>
                  <a:pt x="43466" y="463639"/>
                </a:cubicBezTo>
                <a:cubicBezTo>
                  <a:pt x="-18782" y="648236"/>
                  <a:pt x="-50978" y="983087"/>
                  <a:pt x="210892" y="1107583"/>
                </a:cubicBezTo>
                <a:cubicBezTo>
                  <a:pt x="472762" y="1232079"/>
                  <a:pt x="1614689" y="1210614"/>
                  <a:pt x="1614689" y="1210614"/>
                </a:cubicBezTo>
                <a:cubicBezTo>
                  <a:pt x="3263185" y="1221346"/>
                  <a:pt x="8749584" y="998112"/>
                  <a:pt x="10101866" y="1171977"/>
                </a:cubicBezTo>
                <a:cubicBezTo>
                  <a:pt x="11454148" y="1345842"/>
                  <a:pt x="9799213" y="2069205"/>
                  <a:pt x="9728379" y="2253802"/>
                </a:cubicBezTo>
                <a:cubicBezTo>
                  <a:pt x="9657545" y="2438399"/>
                  <a:pt x="9689742" y="2348247"/>
                  <a:pt x="9676863" y="2279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631065"/>
            <a:ext cx="11037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err="1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PoW</a:t>
            </a:r>
            <a:r>
              <a:rPr lang="zh-CN" altLang="en-US" sz="3600" baseline="300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（</a:t>
            </a:r>
            <a:r>
              <a:rPr lang="en-US" altLang="zh-CN" sz="3600" baseline="300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Proof of Work</a:t>
            </a:r>
            <a:r>
              <a:rPr lang="zh-CN" altLang="en-US" sz="3600" baseline="300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）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一旦区块创建完成，该节点就会向全网广播该区块，收到该区块的节点验证区块内容，通过验证的话就将该区块添加到当前区块链的最末端，然后开始下一个区块的创建工作。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若要改动某个区块中的信息，则需要修改该区块的内容及其后续所有区块的</a:t>
            </a:r>
            <a:r>
              <a:rPr lang="en-US" altLang="zh-CN" sz="2400" dirty="0" err="1">
                <a:latin typeface="+mn-ea"/>
                <a:cs typeface="Arial Unicode MS" panose="020B0604020202020204" pitchFamily="34" charset="-122"/>
              </a:rPr>
              <a:t>prevHash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，也就是说需要对该区块及后续区块再做一次</a:t>
            </a:r>
            <a:r>
              <a:rPr lang="en-US" altLang="zh-CN" sz="2400" dirty="0" err="1">
                <a:latin typeface="+mn-ea"/>
                <a:cs typeface="Arial Unicode MS" panose="020B0604020202020204" pitchFamily="34" charset="-122"/>
              </a:rPr>
              <a:t>PoW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任务。</a:t>
            </a:r>
            <a:endParaRPr lang="en-US" altLang="zh-CN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27" y="5171494"/>
            <a:ext cx="9216202" cy="1527544"/>
            <a:chOff x="837127" y="5171494"/>
            <a:chExt cx="9216202" cy="15275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127" y="5171494"/>
              <a:ext cx="9216202" cy="1527544"/>
            </a:xfrm>
            <a:prstGeom prst="rect">
              <a:avLst/>
            </a:prstGeom>
          </p:spPr>
        </p:pic>
        <p:sp>
          <p:nvSpPr>
            <p:cNvPr id="2" name="Lightning Bolt 1"/>
            <p:cNvSpPr/>
            <p:nvPr/>
          </p:nvSpPr>
          <p:spPr>
            <a:xfrm>
              <a:off x="1692928" y="6063178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ightning Bolt 6"/>
            <p:cNvSpPr/>
            <p:nvPr/>
          </p:nvSpPr>
          <p:spPr>
            <a:xfrm>
              <a:off x="4519948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Lightning Bolt 7"/>
            <p:cNvSpPr/>
            <p:nvPr/>
          </p:nvSpPr>
          <p:spPr>
            <a:xfrm>
              <a:off x="7788928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Lightning Bolt 8"/>
            <p:cNvSpPr/>
            <p:nvPr/>
          </p:nvSpPr>
          <p:spPr>
            <a:xfrm>
              <a:off x="5894079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Lightning Bolt 11"/>
            <p:cNvSpPr/>
            <p:nvPr/>
          </p:nvSpPr>
          <p:spPr>
            <a:xfrm>
              <a:off x="9130048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ightning Bolt 13"/>
            <p:cNvSpPr/>
            <p:nvPr/>
          </p:nvSpPr>
          <p:spPr>
            <a:xfrm>
              <a:off x="2678636" y="5686544"/>
              <a:ext cx="433052" cy="24514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45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307" y="811369"/>
            <a:ext cx="110371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aseline="30000" dirty="0"/>
              <a:t>Hash Function</a:t>
            </a:r>
            <a:endParaRPr lang="en-US" altLang="zh-CN" dirty="0"/>
          </a:p>
          <a:p>
            <a:r>
              <a:rPr lang="en-US" altLang="zh-CN" dirty="0"/>
              <a:t>+  </a:t>
            </a:r>
            <a:r>
              <a:rPr lang="zh-CN" altLang="en-US" dirty="0"/>
              <a:t>输入任意长度、任意内容的数据</a:t>
            </a:r>
            <a:endParaRPr lang="en-US" altLang="zh-CN" dirty="0"/>
          </a:p>
          <a:p>
            <a:r>
              <a:rPr lang="en-US" altLang="zh-CN" dirty="0"/>
              <a:t>+  </a:t>
            </a:r>
            <a:r>
              <a:rPr lang="zh-CN" altLang="en-US" dirty="0"/>
              <a:t>输出固定长度的数据，比如</a:t>
            </a:r>
            <a:r>
              <a:rPr lang="en-US" altLang="zh-CN" dirty="0"/>
              <a:t>256bit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5307" y="2518922"/>
            <a:ext cx="6723809" cy="2818416"/>
            <a:chOff x="605307" y="2518922"/>
            <a:chExt cx="6723809" cy="28184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07" y="2937338"/>
              <a:ext cx="6723809" cy="24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5307" y="2518922"/>
              <a:ext cx="3412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SHA-256: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7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631065"/>
            <a:ext cx="11037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Network</a:t>
            </a:r>
          </a:p>
          <a:p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比特币以如下的步骤运行网络：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产生新的交易，并广播到全网；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每个节点都收集交易内容，将其放到一个区块中；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为了创建区块，每个节点都进行</a:t>
            </a:r>
            <a:r>
              <a:rPr lang="en-US" altLang="zh-CN" sz="2400" dirty="0" err="1">
                <a:latin typeface="+mn-ea"/>
                <a:cs typeface="Arial Unicode MS" panose="020B0604020202020204" pitchFamily="34" charset="-122"/>
              </a:rPr>
              <a:t>PoW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过程；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一旦某个节点完成</a:t>
            </a:r>
            <a:r>
              <a:rPr lang="en-US" altLang="zh-CN" sz="2400" dirty="0" err="1">
                <a:latin typeface="+mn-ea"/>
                <a:cs typeface="Arial Unicode MS" panose="020B0604020202020204" pitchFamily="34" charset="-122"/>
              </a:rPr>
              <a:t>PoW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过程，就会将新建的区块向全网广播；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当节点收到区块时，如果区块内交易有效，没有被支付过，就会接收该区块；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区块接受新的区块时，会开始新的区块创建工作，待创建区块的</a:t>
            </a:r>
            <a:r>
              <a:rPr lang="en-US" altLang="zh-CN" sz="2400" dirty="0" err="1">
                <a:latin typeface="+mn-ea"/>
                <a:cs typeface="Arial Unicode MS" panose="020B0604020202020204" pitchFamily="34" charset="-122"/>
              </a:rPr>
              <a:t>prevhash</a:t>
            </a:r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指向刚刚接受的区块。</a:t>
            </a:r>
            <a:endParaRPr lang="en-US" altLang="zh-CN" sz="2400" dirty="0">
              <a:latin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70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127" y="631065"/>
            <a:ext cx="11037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>
                <a:latin typeface="Gadugi" panose="020B0502040204020203" pitchFamily="34" charset="0"/>
                <a:ea typeface="Gadugi" panose="020B0502040204020203" pitchFamily="34" charset="0"/>
                <a:cs typeface="Arial Unicode MS" panose="020B0604020202020204" pitchFamily="34" charset="-122"/>
              </a:rPr>
              <a:t>Network</a:t>
            </a:r>
          </a:p>
          <a:p>
            <a:r>
              <a:rPr lang="zh-CN" altLang="en-US" sz="2400" dirty="0">
                <a:latin typeface="+mn-ea"/>
                <a:cs typeface="Arial Unicode MS" panose="020B0604020202020204" pitchFamily="34" charset="-122"/>
              </a:rPr>
              <a:t>区块总是认为最长的链是正确的，并致力于扩展最长的链。如果两个节点同时完成区块创建工作，并向全网广播，那么其他节点先收到哪个就用哪个区块来扩展区块链。收到后来的区块时，也会将其保存。等待下一轮区块创建完成时，就可以判断哪个是较长的链了。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27" y="2908500"/>
            <a:ext cx="9877148" cy="23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4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399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Arial</vt:lpstr>
      <vt:lpstr>Calibri</vt:lpstr>
      <vt:lpstr>Calibri Light</vt:lpstr>
      <vt:lpstr>Gadugi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gexin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Ge</dc:creator>
  <cp:lastModifiedBy>Xin Ge</cp:lastModifiedBy>
  <cp:revision>56</cp:revision>
  <dcterms:created xsi:type="dcterms:W3CDTF">2018-07-12T08:28:42Z</dcterms:created>
  <dcterms:modified xsi:type="dcterms:W3CDTF">2018-07-12T14:09:47Z</dcterms:modified>
</cp:coreProperties>
</file>