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49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54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789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847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18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667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415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04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268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378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253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079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0DC95-96D7-4443-A9FE-D9D3645C5F4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927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50DFCFD-95EB-4C2A-9A28-9BC333FA3F46}"/>
              </a:ext>
            </a:extLst>
          </p:cNvPr>
          <p:cNvGrpSpPr/>
          <p:nvPr/>
        </p:nvGrpSpPr>
        <p:grpSpPr>
          <a:xfrm>
            <a:off x="-2568295" y="227068"/>
            <a:ext cx="9291530" cy="7761232"/>
            <a:chOff x="-2568295" y="227068"/>
            <a:chExt cx="9291530" cy="77612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66B870-DB03-4EF3-B42E-F88EF4DD3927}"/>
                </a:ext>
              </a:extLst>
            </p:cNvPr>
            <p:cNvSpPr txBox="1"/>
            <p:nvPr/>
          </p:nvSpPr>
          <p:spPr>
            <a:xfrm>
              <a:off x="1097809" y="890032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6978F2-B60C-4EBD-8DB3-833C0F053698}"/>
                </a:ext>
              </a:extLst>
            </p:cNvPr>
            <p:cNvSpPr txBox="1"/>
            <p:nvPr/>
          </p:nvSpPr>
          <p:spPr>
            <a:xfrm>
              <a:off x="4687678" y="52070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6D4348F-66EB-4872-AC81-7E7CAE08BAB8}"/>
                    </a:ext>
                  </a:extLst>
                </p:cNvPr>
                <p:cNvSpPr txBox="1"/>
                <p:nvPr/>
              </p:nvSpPr>
              <p:spPr>
                <a:xfrm>
                  <a:off x="4687678" y="832882"/>
                  <a:ext cx="2035557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Public Key: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Private Key: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sub>
                        <m:sup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a14:m>
                  <a:endParaRPr lang="en-SG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Certificate (contains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)</a:t>
                  </a: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6D4348F-66EB-4872-AC81-7E7CAE08BA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7678" y="832882"/>
                  <a:ext cx="2035557" cy="738664"/>
                </a:xfrm>
                <a:prstGeom prst="rect">
                  <a:avLst/>
                </a:prstGeom>
                <a:blipFill>
                  <a:blip r:embed="rId2"/>
                  <a:stretch>
                    <a:fillRect l="-898" t="-1653" b="-7438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840C23-3563-4A74-82B7-7EDD2895D5B9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1491507" y="1259364"/>
              <a:ext cx="0" cy="6728936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CFC0CE-D5FF-4DBF-974E-96F787353D9A}"/>
                </a:ext>
              </a:extLst>
            </p:cNvPr>
            <p:cNvCxnSpPr>
              <a:cxnSpLocks/>
            </p:cNvCxnSpPr>
            <p:nvPr/>
          </p:nvCxnSpPr>
          <p:spPr>
            <a:xfrm>
              <a:off x="5384799" y="1571546"/>
              <a:ext cx="0" cy="641675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90345B3-25C4-4F27-A304-4808F7FB5E38}"/>
                </a:ext>
              </a:extLst>
            </p:cNvPr>
            <p:cNvCxnSpPr/>
            <p:nvPr/>
          </p:nvCxnSpPr>
          <p:spPr>
            <a:xfrm>
              <a:off x="1500660" y="1502480"/>
              <a:ext cx="3893293" cy="3810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61F4A5F-B27D-4A03-8CD5-E432B10DB72B}"/>
                </a:ext>
              </a:extLst>
            </p:cNvPr>
            <p:cNvSpPr txBox="1"/>
            <p:nvPr/>
          </p:nvSpPr>
          <p:spPr>
            <a:xfrm rot="324564">
              <a:off x="2600322" y="1402556"/>
              <a:ext cx="18421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generated nonce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705B0E8-02F0-4116-AF43-CCD293F403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0134" y="2128175"/>
              <a:ext cx="3884140" cy="369916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444AABD-40A8-46EB-8EF1-96353FA0166D}"/>
                    </a:ext>
                  </a:extLst>
                </p:cNvPr>
                <p:cNvSpPr txBox="1"/>
                <p:nvPr/>
              </p:nvSpPr>
              <p:spPr>
                <a:xfrm rot="21274454">
                  <a:off x="2742732" y="1985172"/>
                  <a:ext cx="14841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 =</a:t>
                  </a:r>
                  <a:r>
                    <a:rPr lang="en-SG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{ nonce } </a:t>
                  </a: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444AABD-40A8-46EB-8EF1-96353FA01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4454">
                  <a:off x="2742732" y="1985172"/>
                  <a:ext cx="1484124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210" t="-1351" b="-13514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DD3A151-2718-4CFB-A0CF-65209AC4C0C8}"/>
                </a:ext>
              </a:extLst>
            </p:cNvPr>
            <p:cNvCxnSpPr/>
            <p:nvPr/>
          </p:nvCxnSpPr>
          <p:spPr>
            <a:xfrm>
              <a:off x="1500660" y="2770786"/>
              <a:ext cx="3893293" cy="3810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F98170-A59B-4D5C-A41F-EFCA9C4804FF}"/>
                </a:ext>
              </a:extLst>
            </p:cNvPr>
            <p:cNvSpPr txBox="1"/>
            <p:nvPr/>
          </p:nvSpPr>
          <p:spPr>
            <a:xfrm rot="324564">
              <a:off x="1959924" y="2670862"/>
              <a:ext cx="31229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“Give me your certificate signed by CA”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8D1AB3D-CDB1-47AF-8B05-953ABB4DFC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9813" y="3344560"/>
              <a:ext cx="3884140" cy="369916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E61C840-BA79-4046-A51D-834BFFBAF75C}"/>
                </a:ext>
              </a:extLst>
            </p:cNvPr>
            <p:cNvSpPr txBox="1"/>
            <p:nvPr/>
          </p:nvSpPr>
          <p:spPr>
            <a:xfrm rot="21274454">
              <a:off x="2492921" y="3201557"/>
              <a:ext cx="20569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Server’s signed certificate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DF5B2B4-7667-4988-A95C-6BD4B56C0FB1}"/>
                    </a:ext>
                  </a:extLst>
                </p:cNvPr>
                <p:cNvSpPr txBox="1"/>
                <p:nvPr/>
              </p:nvSpPr>
              <p:spPr>
                <a:xfrm>
                  <a:off x="-2568295" y="3570429"/>
                  <a:ext cx="3893293" cy="13886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Checking:</a:t>
                  </a: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Extract CA’s public key from CACSE.crt</a:t>
                  </a: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Verify Server’s cert with CA’s public key (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𝑪𝑨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Extract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endPara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Compute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(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{ nonce })</a:t>
                  </a: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Check that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(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{ nonce }) = nonce</a:t>
                  </a: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DF5B2B4-7667-4988-A95C-6BD4B56C0F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568295" y="3570429"/>
                  <a:ext cx="3893293" cy="1388650"/>
                </a:xfrm>
                <a:prstGeom prst="rect">
                  <a:avLst/>
                </a:prstGeom>
                <a:blipFill>
                  <a:blip r:embed="rId4"/>
                  <a:stretch>
                    <a:fillRect l="-313" t="-437" b="-349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E0EAED1-B394-49EE-A179-3895C0BCFB6F}"/>
                </a:ext>
              </a:extLst>
            </p:cNvPr>
            <p:cNvSpPr txBox="1"/>
            <p:nvPr/>
          </p:nvSpPr>
          <p:spPr>
            <a:xfrm>
              <a:off x="198685" y="5689661"/>
              <a:ext cx="14593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check failed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085F0A1-1058-4A9A-9B4E-23BA2392F05A}"/>
                </a:ext>
              </a:extLst>
            </p:cNvPr>
            <p:cNvSpPr txBox="1"/>
            <p:nvPr/>
          </p:nvSpPr>
          <p:spPr>
            <a:xfrm>
              <a:off x="-107259" y="6344921"/>
              <a:ext cx="1765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check succeeded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9EAA38D-6AF6-4113-80F0-DDDF85D43083}"/>
                </a:ext>
              </a:extLst>
            </p:cNvPr>
            <p:cNvCxnSpPr/>
            <p:nvPr/>
          </p:nvCxnSpPr>
          <p:spPr>
            <a:xfrm>
              <a:off x="1509813" y="5824508"/>
              <a:ext cx="3893293" cy="3810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D62A91C-F208-446E-B1C1-F9EF276875C0}"/>
                </a:ext>
              </a:extLst>
            </p:cNvPr>
            <p:cNvSpPr txBox="1"/>
            <p:nvPr/>
          </p:nvSpPr>
          <p:spPr>
            <a:xfrm rot="324564">
              <a:off x="3103367" y="5726596"/>
              <a:ext cx="6351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“Bye”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D2B00C4-393C-4E43-8655-E4DAABE2AFF8}"/>
                </a:ext>
              </a:extLst>
            </p:cNvPr>
            <p:cNvCxnSpPr/>
            <p:nvPr/>
          </p:nvCxnSpPr>
          <p:spPr>
            <a:xfrm>
              <a:off x="1499413" y="6560121"/>
              <a:ext cx="3893293" cy="3810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C6E34E-2962-4BD6-80D0-6EC476F51263}"/>
                </a:ext>
              </a:extLst>
            </p:cNvPr>
            <p:cNvSpPr txBox="1"/>
            <p:nvPr/>
          </p:nvSpPr>
          <p:spPr>
            <a:xfrm rot="324564">
              <a:off x="2382840" y="6462209"/>
              <a:ext cx="2055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Handshake for file upload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251A511-870D-4B7C-B137-E4297B2973D2}"/>
                </a:ext>
              </a:extLst>
            </p:cNvPr>
            <p:cNvSpPr txBox="1"/>
            <p:nvPr/>
          </p:nvSpPr>
          <p:spPr>
            <a:xfrm>
              <a:off x="2951352" y="227068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176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8529D8A-4160-4757-84B6-D5E6DDA16400}"/>
              </a:ext>
            </a:extLst>
          </p:cNvPr>
          <p:cNvGrpSpPr/>
          <p:nvPr/>
        </p:nvGrpSpPr>
        <p:grpSpPr>
          <a:xfrm>
            <a:off x="-2391259" y="226425"/>
            <a:ext cx="10838280" cy="9402484"/>
            <a:chOff x="-2391259" y="226425"/>
            <a:chExt cx="10838280" cy="94024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66B870-DB03-4EF3-B42E-F88EF4DD3927}"/>
                </a:ext>
              </a:extLst>
            </p:cNvPr>
            <p:cNvSpPr txBox="1"/>
            <p:nvPr/>
          </p:nvSpPr>
          <p:spPr>
            <a:xfrm>
              <a:off x="1097809" y="890032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6978F2-B60C-4EBD-8DB3-833C0F053698}"/>
                </a:ext>
              </a:extLst>
            </p:cNvPr>
            <p:cNvSpPr txBox="1"/>
            <p:nvPr/>
          </p:nvSpPr>
          <p:spPr>
            <a:xfrm>
              <a:off x="4687678" y="52070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6D4348F-66EB-4872-AC81-7E7CAE08BAB8}"/>
                    </a:ext>
                  </a:extLst>
                </p:cNvPr>
                <p:cNvSpPr txBox="1"/>
                <p:nvPr/>
              </p:nvSpPr>
              <p:spPr>
                <a:xfrm>
                  <a:off x="4687678" y="832882"/>
                  <a:ext cx="2035557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Public Key: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Private Key: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sub>
                        <m:sup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a14:m>
                  <a:endParaRPr lang="en-SG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Certificate (contains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)</a:t>
                  </a: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6D4348F-66EB-4872-AC81-7E7CAE08BA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7678" y="832882"/>
                  <a:ext cx="2035557" cy="738664"/>
                </a:xfrm>
                <a:prstGeom prst="rect">
                  <a:avLst/>
                </a:prstGeom>
                <a:blipFill>
                  <a:blip r:embed="rId2"/>
                  <a:stretch>
                    <a:fillRect l="-898" t="-1653" b="-7438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840C23-3563-4A74-82B7-7EDD2895D5B9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1491507" y="1259364"/>
              <a:ext cx="0" cy="8369545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CFC0CE-D5FF-4DBF-974E-96F787353D9A}"/>
                </a:ext>
              </a:extLst>
            </p:cNvPr>
            <p:cNvCxnSpPr>
              <a:cxnSpLocks/>
            </p:cNvCxnSpPr>
            <p:nvPr/>
          </p:nvCxnSpPr>
          <p:spPr>
            <a:xfrm>
              <a:off x="5384799" y="1571546"/>
              <a:ext cx="0" cy="805736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90345B3-25C4-4F27-A304-4808F7FB5E38}"/>
                </a:ext>
              </a:extLst>
            </p:cNvPr>
            <p:cNvCxnSpPr/>
            <p:nvPr/>
          </p:nvCxnSpPr>
          <p:spPr>
            <a:xfrm>
              <a:off x="1500660" y="1502480"/>
              <a:ext cx="3893293" cy="3810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61F4A5F-B27D-4A03-8CD5-E432B10DB72B}"/>
                </a:ext>
              </a:extLst>
            </p:cNvPr>
            <p:cNvSpPr txBox="1"/>
            <p:nvPr/>
          </p:nvSpPr>
          <p:spPr>
            <a:xfrm rot="324564">
              <a:off x="2600322" y="1402556"/>
              <a:ext cx="18421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generated nonce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705B0E8-02F0-4116-AF43-CCD293F403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0134" y="2128175"/>
              <a:ext cx="3884140" cy="369916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444AABD-40A8-46EB-8EF1-96353FA0166D}"/>
                    </a:ext>
                  </a:extLst>
                </p:cNvPr>
                <p:cNvSpPr txBox="1"/>
                <p:nvPr/>
              </p:nvSpPr>
              <p:spPr>
                <a:xfrm rot="21274454">
                  <a:off x="2742732" y="1985172"/>
                  <a:ext cx="14841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 =</a:t>
                  </a:r>
                  <a:r>
                    <a:rPr lang="en-SG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{ nonce } </a:t>
                  </a: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444AABD-40A8-46EB-8EF1-96353FA01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4454">
                  <a:off x="2742732" y="1985172"/>
                  <a:ext cx="1484124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210" t="-1351" b="-13514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DD3A151-2718-4CFB-A0CF-65209AC4C0C8}"/>
                </a:ext>
              </a:extLst>
            </p:cNvPr>
            <p:cNvCxnSpPr/>
            <p:nvPr/>
          </p:nvCxnSpPr>
          <p:spPr>
            <a:xfrm>
              <a:off x="1500660" y="2770786"/>
              <a:ext cx="3893293" cy="3810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F98170-A59B-4D5C-A41F-EFCA9C4804FF}"/>
                </a:ext>
              </a:extLst>
            </p:cNvPr>
            <p:cNvSpPr txBox="1"/>
            <p:nvPr/>
          </p:nvSpPr>
          <p:spPr>
            <a:xfrm rot="324564">
              <a:off x="1959924" y="2670862"/>
              <a:ext cx="31229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“Give me your certificate signed by CA”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8D1AB3D-CDB1-47AF-8B05-953ABB4DFC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9813" y="3344560"/>
              <a:ext cx="3884140" cy="369916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E61C840-BA79-4046-A51D-834BFFBAF75C}"/>
                </a:ext>
              </a:extLst>
            </p:cNvPr>
            <p:cNvSpPr txBox="1"/>
            <p:nvPr/>
          </p:nvSpPr>
          <p:spPr>
            <a:xfrm rot="21274454">
              <a:off x="2492921" y="3201557"/>
              <a:ext cx="20569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Server’s signed certificate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DF5B2B4-7667-4988-A95C-6BD4B56C0FB1}"/>
                    </a:ext>
                  </a:extLst>
                </p:cNvPr>
                <p:cNvSpPr txBox="1"/>
                <p:nvPr/>
              </p:nvSpPr>
              <p:spPr>
                <a:xfrm>
                  <a:off x="-2391259" y="3299836"/>
                  <a:ext cx="3716257" cy="13886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Checking:</a:t>
                  </a: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Extract CA’s public key from CACSE.crt</a:t>
                  </a: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Verify Server’s cert with CA’s public key (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𝑪𝑨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Extract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endPara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Compute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(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{ nonce })</a:t>
                  </a: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Check that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(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{ nonce }) = nonce</a:t>
                  </a: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DF5B2B4-7667-4988-A95C-6BD4B56C0F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391259" y="3299836"/>
                  <a:ext cx="3716257" cy="1388650"/>
                </a:xfrm>
                <a:prstGeom prst="rect">
                  <a:avLst/>
                </a:prstGeom>
                <a:blipFill>
                  <a:blip r:embed="rId4"/>
                  <a:stretch>
                    <a:fillRect l="-327" r="-818" b="-34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E0EAED1-B394-49EE-A179-3895C0BCFB6F}"/>
                </a:ext>
              </a:extLst>
            </p:cNvPr>
            <p:cNvSpPr txBox="1"/>
            <p:nvPr/>
          </p:nvSpPr>
          <p:spPr>
            <a:xfrm>
              <a:off x="198685" y="4974776"/>
              <a:ext cx="14593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check failed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085F0A1-1058-4A9A-9B4E-23BA2392F05A}"/>
                </a:ext>
              </a:extLst>
            </p:cNvPr>
            <p:cNvSpPr txBox="1"/>
            <p:nvPr/>
          </p:nvSpPr>
          <p:spPr>
            <a:xfrm>
              <a:off x="-107259" y="5630036"/>
              <a:ext cx="1765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check succeeded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9EAA38D-6AF6-4113-80F0-DDDF85D43083}"/>
                </a:ext>
              </a:extLst>
            </p:cNvPr>
            <p:cNvCxnSpPr/>
            <p:nvPr/>
          </p:nvCxnSpPr>
          <p:spPr>
            <a:xfrm>
              <a:off x="1509813" y="5109623"/>
              <a:ext cx="3893293" cy="3810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D62A91C-F208-446E-B1C1-F9EF276875C0}"/>
                </a:ext>
              </a:extLst>
            </p:cNvPr>
            <p:cNvSpPr txBox="1"/>
            <p:nvPr/>
          </p:nvSpPr>
          <p:spPr>
            <a:xfrm rot="324564">
              <a:off x="3103367" y="5011711"/>
              <a:ext cx="6351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“Bye”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D2B00C4-393C-4E43-8655-E4DAABE2AFF8}"/>
                </a:ext>
              </a:extLst>
            </p:cNvPr>
            <p:cNvCxnSpPr/>
            <p:nvPr/>
          </p:nvCxnSpPr>
          <p:spPr>
            <a:xfrm>
              <a:off x="1499413" y="5845236"/>
              <a:ext cx="3893293" cy="3810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C6E34E-2962-4BD6-80D0-6EC476F51263}"/>
                </a:ext>
              </a:extLst>
            </p:cNvPr>
            <p:cNvSpPr txBox="1"/>
            <p:nvPr/>
          </p:nvSpPr>
          <p:spPr>
            <a:xfrm rot="324564">
              <a:off x="2382840" y="5747324"/>
              <a:ext cx="2055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Handshake for file upload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98EE21C-BAEE-4928-BA51-18007E58CFB4}"/>
                </a:ext>
              </a:extLst>
            </p:cNvPr>
            <p:cNvCxnSpPr/>
            <p:nvPr/>
          </p:nvCxnSpPr>
          <p:spPr>
            <a:xfrm>
              <a:off x="1499413" y="6460716"/>
              <a:ext cx="3893293" cy="3810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CBD10EB-5134-4854-93E5-6D2889ED3B46}"/>
                    </a:ext>
                  </a:extLst>
                </p:cNvPr>
                <p:cNvSpPr txBox="1"/>
                <p:nvPr/>
              </p:nvSpPr>
              <p:spPr>
                <a:xfrm rot="324564">
                  <a:off x="2255979" y="6362804"/>
                  <a:ext cx="23090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SG" sz="1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(file name),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SG" sz="1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(file size)</a:t>
                  </a: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CBD10EB-5134-4854-93E5-6D2889ED3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24564">
                  <a:off x="2255979" y="6362804"/>
                  <a:ext cx="2309094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1628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08597D9-6770-4741-AFD6-C05F7ACC0AAA}"/>
                </a:ext>
              </a:extLst>
            </p:cNvPr>
            <p:cNvCxnSpPr/>
            <p:nvPr/>
          </p:nvCxnSpPr>
          <p:spPr>
            <a:xfrm>
              <a:off x="1499413" y="6971464"/>
              <a:ext cx="3893293" cy="3810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D09D614-821F-4D83-B27D-385E1B7A3281}"/>
                    </a:ext>
                  </a:extLst>
                </p:cNvPr>
                <p:cNvSpPr txBox="1"/>
                <p:nvPr/>
              </p:nvSpPr>
              <p:spPr>
                <a:xfrm rot="324564">
                  <a:off x="2730181" y="6873552"/>
                  <a:ext cx="13606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(file block 1)</a:t>
                  </a: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D09D614-821F-4D83-B27D-385E1B7A3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24564">
                  <a:off x="2730181" y="6873552"/>
                  <a:ext cx="1360694" cy="307777"/>
                </a:xfrm>
                <a:prstGeom prst="rect">
                  <a:avLst/>
                </a:prstGeom>
                <a:blipFill>
                  <a:blip r:embed="rId6"/>
                  <a:stretch>
                    <a:fillRect r="-439" b="-125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04285AC-BD24-4BE4-909C-DAB07AA9C0FF}"/>
                </a:ext>
              </a:extLst>
            </p:cNvPr>
            <p:cNvCxnSpPr/>
            <p:nvPr/>
          </p:nvCxnSpPr>
          <p:spPr>
            <a:xfrm>
              <a:off x="1499414" y="7744431"/>
              <a:ext cx="3893293" cy="3810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D8500EF-889F-4DB3-A3D9-14E32EA04868}"/>
                    </a:ext>
                  </a:extLst>
                </p:cNvPr>
                <p:cNvSpPr txBox="1"/>
                <p:nvPr/>
              </p:nvSpPr>
              <p:spPr>
                <a:xfrm rot="324564">
                  <a:off x="2730182" y="7646519"/>
                  <a:ext cx="13606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(file block n)</a:t>
                  </a: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D8500EF-889F-4DB3-A3D9-14E32EA048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24564">
                  <a:off x="2730182" y="7646519"/>
                  <a:ext cx="1360694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439" b="-12329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D0E0920-389C-4670-A404-13E8E59C9175}"/>
                </a:ext>
              </a:extLst>
            </p:cNvPr>
            <p:cNvSpPr txBox="1"/>
            <p:nvPr/>
          </p:nvSpPr>
          <p:spPr>
            <a:xfrm>
              <a:off x="3300559" y="7100032"/>
              <a:ext cx="21993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SG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SG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34DFE8F-6C0D-4721-9F85-B11B37392658}"/>
                </a:ext>
              </a:extLst>
            </p:cNvPr>
            <p:cNvCxnSpPr/>
            <p:nvPr/>
          </p:nvCxnSpPr>
          <p:spPr>
            <a:xfrm>
              <a:off x="1512215" y="8814682"/>
              <a:ext cx="3893293" cy="3810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FA03E7-577E-45D9-A627-22EE7DDD945A}"/>
                </a:ext>
              </a:extLst>
            </p:cNvPr>
            <p:cNvSpPr txBox="1"/>
            <p:nvPr/>
          </p:nvSpPr>
          <p:spPr>
            <a:xfrm rot="324564">
              <a:off x="2709034" y="8716770"/>
              <a:ext cx="14285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Close connection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D3906B7-D81D-4CAA-BE6B-148421D6B084}"/>
                    </a:ext>
                  </a:extLst>
                </p:cNvPr>
                <p:cNvSpPr txBox="1"/>
                <p:nvPr/>
              </p:nvSpPr>
              <p:spPr>
                <a:xfrm>
                  <a:off x="5533974" y="7277187"/>
                  <a:ext cx="1809096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Decrypt file block  (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(file block))</a:t>
                  </a:r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D3906B7-D81D-4CAA-BE6B-148421D6B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3974" y="7277187"/>
                  <a:ext cx="1809096" cy="523220"/>
                </a:xfrm>
                <a:prstGeom prst="rect">
                  <a:avLst/>
                </a:prstGeom>
                <a:blipFill>
                  <a:blip r:embed="rId8"/>
                  <a:stretch>
                    <a:fillRect l="-669" t="-1136" b="-909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3033782-259F-4F39-B879-18CB63D80BDA}"/>
                    </a:ext>
                  </a:extLst>
                </p:cNvPr>
                <p:cNvSpPr txBox="1"/>
                <p:nvPr/>
              </p:nvSpPr>
              <p:spPr>
                <a:xfrm>
                  <a:off x="5526369" y="6586479"/>
                  <a:ext cx="292065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Decrypt file name  (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(file name))</a:t>
                  </a: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- Decrypt </a:t>
                  </a:r>
                  <a:r>
                    <a:rPr lang="en-SG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file size  </a:t>
                  </a:r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(file size))</a:t>
                  </a: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3033782-259F-4F39-B879-18CB63D80B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369" y="6586479"/>
                  <a:ext cx="2920652" cy="523220"/>
                </a:xfrm>
                <a:prstGeom prst="rect">
                  <a:avLst/>
                </a:prstGeom>
                <a:blipFill>
                  <a:blip r:embed="rId9"/>
                  <a:stretch>
                    <a:fillRect l="-416" b="-1022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DAF81F-78FC-4CA9-A5A4-E3909581D8F0}"/>
                </a:ext>
              </a:extLst>
            </p:cNvPr>
            <p:cNvSpPr txBox="1"/>
            <p:nvPr/>
          </p:nvSpPr>
          <p:spPr>
            <a:xfrm>
              <a:off x="2771110" y="226425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CP-1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915BE9D-27E2-4C9D-9E4F-29260590B169}"/>
                    </a:ext>
                  </a:extLst>
                </p:cNvPr>
                <p:cNvSpPr txBox="1"/>
                <p:nvPr/>
              </p:nvSpPr>
              <p:spPr>
                <a:xfrm>
                  <a:off x="-462605" y="7059846"/>
                  <a:ext cx="1809096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Encrypt file block  (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sub>
                        <m:sup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(file block))</a:t>
                  </a: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915BE9D-27E2-4C9D-9E4F-29260590B1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62605" y="7059846"/>
                  <a:ext cx="1809096" cy="523220"/>
                </a:xfrm>
                <a:prstGeom prst="rect">
                  <a:avLst/>
                </a:prstGeom>
                <a:blipFill>
                  <a:blip r:embed="rId10"/>
                  <a:stretch>
                    <a:fillRect l="-669" t="-1136" b="-1022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CD58027-58DD-475D-8E9E-89027FF238ED}"/>
                </a:ext>
              </a:extLst>
            </p:cNvPr>
            <p:cNvSpPr txBox="1"/>
            <p:nvPr/>
          </p:nvSpPr>
          <p:spPr>
            <a:xfrm>
              <a:off x="-470210" y="6369138"/>
              <a:ext cx="180909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Encrypt file name &amp; file size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6393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8C18834-E9E1-457C-912C-BC3232F83B0C}"/>
              </a:ext>
            </a:extLst>
          </p:cNvPr>
          <p:cNvGrpSpPr/>
          <p:nvPr/>
        </p:nvGrpSpPr>
        <p:grpSpPr>
          <a:xfrm>
            <a:off x="-2391259" y="226425"/>
            <a:ext cx="11706317" cy="9402484"/>
            <a:chOff x="-2391259" y="226425"/>
            <a:chExt cx="11706317" cy="94024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66B870-DB03-4EF3-B42E-F88EF4DD3927}"/>
                </a:ext>
              </a:extLst>
            </p:cNvPr>
            <p:cNvSpPr txBox="1"/>
            <p:nvPr/>
          </p:nvSpPr>
          <p:spPr>
            <a:xfrm>
              <a:off x="1097809" y="890032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6978F2-B60C-4EBD-8DB3-833C0F053698}"/>
                </a:ext>
              </a:extLst>
            </p:cNvPr>
            <p:cNvSpPr txBox="1"/>
            <p:nvPr/>
          </p:nvSpPr>
          <p:spPr>
            <a:xfrm>
              <a:off x="4687678" y="52070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6D4348F-66EB-4872-AC81-7E7CAE08BAB8}"/>
                    </a:ext>
                  </a:extLst>
                </p:cNvPr>
                <p:cNvSpPr txBox="1"/>
                <p:nvPr/>
              </p:nvSpPr>
              <p:spPr>
                <a:xfrm>
                  <a:off x="4687678" y="832882"/>
                  <a:ext cx="2035557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Public Key: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Private Key: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sub>
                        <m:sup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a14:m>
                  <a:endParaRPr lang="en-SG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Certificate (contains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)</a:t>
                  </a: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6D4348F-66EB-4872-AC81-7E7CAE08BA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7678" y="832882"/>
                  <a:ext cx="2035557" cy="738664"/>
                </a:xfrm>
                <a:prstGeom prst="rect">
                  <a:avLst/>
                </a:prstGeom>
                <a:blipFill>
                  <a:blip r:embed="rId2"/>
                  <a:stretch>
                    <a:fillRect l="-898" t="-1653" b="-7438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840C23-3563-4A74-82B7-7EDD2895D5B9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1491507" y="1259364"/>
              <a:ext cx="0" cy="8369545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CFC0CE-D5FF-4DBF-974E-96F787353D9A}"/>
                </a:ext>
              </a:extLst>
            </p:cNvPr>
            <p:cNvCxnSpPr>
              <a:cxnSpLocks/>
            </p:cNvCxnSpPr>
            <p:nvPr/>
          </p:nvCxnSpPr>
          <p:spPr>
            <a:xfrm>
              <a:off x="5384799" y="1571546"/>
              <a:ext cx="0" cy="805736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90345B3-25C4-4F27-A304-4808F7FB5E38}"/>
                </a:ext>
              </a:extLst>
            </p:cNvPr>
            <p:cNvCxnSpPr/>
            <p:nvPr/>
          </p:nvCxnSpPr>
          <p:spPr>
            <a:xfrm>
              <a:off x="1500660" y="1502480"/>
              <a:ext cx="3893293" cy="3810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61F4A5F-B27D-4A03-8CD5-E432B10DB72B}"/>
                </a:ext>
              </a:extLst>
            </p:cNvPr>
            <p:cNvSpPr txBox="1"/>
            <p:nvPr/>
          </p:nvSpPr>
          <p:spPr>
            <a:xfrm rot="324564">
              <a:off x="2600322" y="1402556"/>
              <a:ext cx="18421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generated nonce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705B0E8-02F0-4116-AF43-CCD293F403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0134" y="2128175"/>
              <a:ext cx="3884140" cy="369916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444AABD-40A8-46EB-8EF1-96353FA0166D}"/>
                    </a:ext>
                  </a:extLst>
                </p:cNvPr>
                <p:cNvSpPr txBox="1"/>
                <p:nvPr/>
              </p:nvSpPr>
              <p:spPr>
                <a:xfrm rot="21274454">
                  <a:off x="2742732" y="1985172"/>
                  <a:ext cx="14841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 =</a:t>
                  </a:r>
                  <a:r>
                    <a:rPr lang="en-SG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{ nonce } </a:t>
                  </a: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444AABD-40A8-46EB-8EF1-96353FA01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4454">
                  <a:off x="2742732" y="1985172"/>
                  <a:ext cx="1484124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210" t="-1351" b="-13514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DD3A151-2718-4CFB-A0CF-65209AC4C0C8}"/>
                </a:ext>
              </a:extLst>
            </p:cNvPr>
            <p:cNvCxnSpPr/>
            <p:nvPr/>
          </p:nvCxnSpPr>
          <p:spPr>
            <a:xfrm>
              <a:off x="1500660" y="2770786"/>
              <a:ext cx="3893293" cy="3810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F98170-A59B-4D5C-A41F-EFCA9C4804FF}"/>
                </a:ext>
              </a:extLst>
            </p:cNvPr>
            <p:cNvSpPr txBox="1"/>
            <p:nvPr/>
          </p:nvSpPr>
          <p:spPr>
            <a:xfrm rot="324564">
              <a:off x="1959924" y="2670862"/>
              <a:ext cx="31229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“Give me your certificate signed by CA”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8D1AB3D-CDB1-47AF-8B05-953ABB4DFC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9813" y="3344560"/>
              <a:ext cx="3884140" cy="369916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E61C840-BA79-4046-A51D-834BFFBAF75C}"/>
                </a:ext>
              </a:extLst>
            </p:cNvPr>
            <p:cNvSpPr txBox="1"/>
            <p:nvPr/>
          </p:nvSpPr>
          <p:spPr>
            <a:xfrm rot="21274454">
              <a:off x="2492921" y="3201557"/>
              <a:ext cx="20569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Server’s signed certificate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DF5B2B4-7667-4988-A95C-6BD4B56C0FB1}"/>
                    </a:ext>
                  </a:extLst>
                </p:cNvPr>
                <p:cNvSpPr txBox="1"/>
                <p:nvPr/>
              </p:nvSpPr>
              <p:spPr>
                <a:xfrm>
                  <a:off x="-2391259" y="3299836"/>
                  <a:ext cx="3716257" cy="13886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Checking:</a:t>
                  </a: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Extract CA’s public key from CACSE.crt</a:t>
                  </a: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Verify Server’s cert with CA’s public key (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𝑪𝑨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Extract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endPara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Compute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(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{ nonce })</a:t>
                  </a: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Check that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(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{ nonce }) = nonce</a:t>
                  </a: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DF5B2B4-7667-4988-A95C-6BD4B56C0F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391259" y="3299836"/>
                  <a:ext cx="3716257" cy="1388650"/>
                </a:xfrm>
                <a:prstGeom prst="rect">
                  <a:avLst/>
                </a:prstGeom>
                <a:blipFill>
                  <a:blip r:embed="rId4"/>
                  <a:stretch>
                    <a:fillRect l="-327" r="-818" b="-34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E0EAED1-B394-49EE-A179-3895C0BCFB6F}"/>
                </a:ext>
              </a:extLst>
            </p:cNvPr>
            <p:cNvSpPr txBox="1"/>
            <p:nvPr/>
          </p:nvSpPr>
          <p:spPr>
            <a:xfrm>
              <a:off x="198685" y="4974776"/>
              <a:ext cx="14593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check failed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085F0A1-1058-4A9A-9B4E-23BA2392F05A}"/>
                </a:ext>
              </a:extLst>
            </p:cNvPr>
            <p:cNvSpPr txBox="1"/>
            <p:nvPr/>
          </p:nvSpPr>
          <p:spPr>
            <a:xfrm>
              <a:off x="-107259" y="5630036"/>
              <a:ext cx="1765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check succeeded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9EAA38D-6AF6-4113-80F0-DDDF85D43083}"/>
                </a:ext>
              </a:extLst>
            </p:cNvPr>
            <p:cNvCxnSpPr/>
            <p:nvPr/>
          </p:nvCxnSpPr>
          <p:spPr>
            <a:xfrm>
              <a:off x="1509813" y="5109623"/>
              <a:ext cx="3893293" cy="3810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D62A91C-F208-446E-B1C1-F9EF276875C0}"/>
                </a:ext>
              </a:extLst>
            </p:cNvPr>
            <p:cNvSpPr txBox="1"/>
            <p:nvPr/>
          </p:nvSpPr>
          <p:spPr>
            <a:xfrm rot="324564">
              <a:off x="3103367" y="5011711"/>
              <a:ext cx="6351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“Bye”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D2B00C4-393C-4E43-8655-E4DAABE2AFF8}"/>
                </a:ext>
              </a:extLst>
            </p:cNvPr>
            <p:cNvCxnSpPr/>
            <p:nvPr/>
          </p:nvCxnSpPr>
          <p:spPr>
            <a:xfrm>
              <a:off x="1499413" y="5845236"/>
              <a:ext cx="3893293" cy="3810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FC6E34E-2962-4BD6-80D0-6EC476F51263}"/>
                    </a:ext>
                  </a:extLst>
                </p:cNvPr>
                <p:cNvSpPr txBox="1"/>
                <p:nvPr/>
              </p:nvSpPr>
              <p:spPr>
                <a:xfrm rot="324564">
                  <a:off x="2669265" y="5747324"/>
                  <a:ext cx="14825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(Session Key)</a:t>
                  </a:r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FC6E34E-2962-4BD6-80D0-6EC476F512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24564">
                  <a:off x="2669265" y="5747324"/>
                  <a:ext cx="1482522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2162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98EE21C-BAEE-4928-BA51-18007E58CFB4}"/>
                </a:ext>
              </a:extLst>
            </p:cNvPr>
            <p:cNvCxnSpPr/>
            <p:nvPr/>
          </p:nvCxnSpPr>
          <p:spPr>
            <a:xfrm>
              <a:off x="1499412" y="6769796"/>
              <a:ext cx="3893293" cy="3810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CBD10EB-5134-4854-93E5-6D2889ED3B46}"/>
                    </a:ext>
                  </a:extLst>
                </p:cNvPr>
                <p:cNvSpPr txBox="1"/>
                <p:nvPr/>
              </p:nvSpPr>
              <p:spPr>
                <a:xfrm rot="324564">
                  <a:off x="2121326" y="6671884"/>
                  <a:ext cx="25783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𝒔𝒆𝒔𝒔</m:t>
                          </m:r>
                        </m:sub>
                      </m:sSub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(file name),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𝒔𝒆𝒔𝒔</m:t>
                          </m:r>
                        </m:sub>
                      </m:sSub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(file size)</a:t>
                  </a: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CBD10EB-5134-4854-93E5-6D2889ED3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24564">
                  <a:off x="2121326" y="6671884"/>
                  <a:ext cx="2578398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0989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08597D9-6770-4741-AFD6-C05F7ACC0AAA}"/>
                </a:ext>
              </a:extLst>
            </p:cNvPr>
            <p:cNvCxnSpPr/>
            <p:nvPr/>
          </p:nvCxnSpPr>
          <p:spPr>
            <a:xfrm>
              <a:off x="1499413" y="7523548"/>
              <a:ext cx="3893293" cy="3810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D09D614-821F-4D83-B27D-385E1B7A3281}"/>
                    </a:ext>
                  </a:extLst>
                </p:cNvPr>
                <p:cNvSpPr txBox="1"/>
                <p:nvPr/>
              </p:nvSpPr>
              <p:spPr>
                <a:xfrm rot="324564">
                  <a:off x="2932159" y="7425636"/>
                  <a:ext cx="95673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𝒔𝒆𝒔𝒔</m:t>
                          </m:r>
                        </m:sub>
                      </m:sSub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(file)</a:t>
                  </a: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D09D614-821F-4D83-B27D-385E1B7A3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24564">
                  <a:off x="2932159" y="7425636"/>
                  <a:ext cx="956737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617" b="-15152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34DFE8F-6C0D-4721-9F85-B11B37392658}"/>
                </a:ext>
              </a:extLst>
            </p:cNvPr>
            <p:cNvCxnSpPr/>
            <p:nvPr/>
          </p:nvCxnSpPr>
          <p:spPr>
            <a:xfrm>
              <a:off x="1512214" y="9123762"/>
              <a:ext cx="3893293" cy="3810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FA03E7-577E-45D9-A627-22EE7DDD945A}"/>
                </a:ext>
              </a:extLst>
            </p:cNvPr>
            <p:cNvSpPr txBox="1"/>
            <p:nvPr/>
          </p:nvSpPr>
          <p:spPr>
            <a:xfrm rot="324564">
              <a:off x="2709033" y="9025850"/>
              <a:ext cx="14285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Close connection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D3906B7-D81D-4CAA-BE6B-148421D6B084}"/>
                    </a:ext>
                  </a:extLst>
                </p:cNvPr>
                <p:cNvSpPr txBox="1"/>
                <p:nvPr/>
              </p:nvSpPr>
              <p:spPr>
                <a:xfrm>
                  <a:off x="5526370" y="7622301"/>
                  <a:ext cx="1809096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Decrypt file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𝒔𝒆𝒔𝒔</m:t>
                          </m:r>
                        </m:sub>
                      </m:sSub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(file block))</a:t>
                  </a:r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D3906B7-D81D-4CAA-BE6B-148421D6B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370" y="7622301"/>
                  <a:ext cx="1809096" cy="523220"/>
                </a:xfrm>
                <a:prstGeom prst="rect">
                  <a:avLst/>
                </a:prstGeom>
                <a:blipFill>
                  <a:blip r:embed="rId8"/>
                  <a:stretch>
                    <a:fillRect l="-671" b="-1022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3033782-259F-4F39-B879-18CB63D80BDA}"/>
                    </a:ext>
                  </a:extLst>
                </p:cNvPr>
                <p:cNvSpPr txBox="1"/>
                <p:nvPr/>
              </p:nvSpPr>
              <p:spPr>
                <a:xfrm>
                  <a:off x="5526369" y="6960296"/>
                  <a:ext cx="3788688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Decrypt file name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𝒔𝒆𝒔𝒔</m:t>
                          </m:r>
                        </m:sub>
                      </m:sSub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(file name))</a:t>
                  </a: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Decrypt file size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𝒔𝒆𝒔𝒔</m:t>
                          </m:r>
                        </m:sub>
                      </m:sSub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(file size))</a:t>
                  </a: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3033782-259F-4F39-B879-18CB63D80B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369" y="6960296"/>
                  <a:ext cx="3788688" cy="523220"/>
                </a:xfrm>
                <a:prstGeom prst="rect">
                  <a:avLst/>
                </a:prstGeom>
                <a:blipFill>
                  <a:blip r:embed="rId9"/>
                  <a:stretch>
                    <a:fillRect l="-321" t="-1136" b="-909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DAF81F-78FC-4CA9-A5A4-E3909581D8F0}"/>
                </a:ext>
              </a:extLst>
            </p:cNvPr>
            <p:cNvSpPr txBox="1"/>
            <p:nvPr/>
          </p:nvSpPr>
          <p:spPr>
            <a:xfrm>
              <a:off x="2771110" y="226425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CP-2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3876553-B710-44FE-A098-8AD3EBF8F73D}"/>
                    </a:ext>
                  </a:extLst>
                </p:cNvPr>
                <p:cNvSpPr txBox="1"/>
                <p:nvPr/>
              </p:nvSpPr>
              <p:spPr>
                <a:xfrm>
                  <a:off x="5526369" y="5788379"/>
                  <a:ext cx="3788689" cy="7386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Decrypt Session Key  </a:t>
                  </a:r>
                  <a:b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(Session Key)) =  Session Key ; </a:t>
                  </a: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Let Session Key be</a:t>
                  </a:r>
                  <a:r>
                    <a:rPr lang="en-SG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𝒔𝒆𝒔𝒔</m:t>
                          </m:r>
                        </m:sub>
                      </m:sSub>
                    </m:oMath>
                  </a14:m>
                  <a:endParaRPr lang="en-SG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3876553-B710-44FE-A098-8AD3EBF8F7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369" y="5788379"/>
                  <a:ext cx="3788689" cy="738664"/>
                </a:xfrm>
                <a:prstGeom prst="rect">
                  <a:avLst/>
                </a:prstGeom>
                <a:blipFill>
                  <a:blip r:embed="rId10"/>
                  <a:stretch>
                    <a:fillRect l="-321" t="-813" b="-650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85CFE2F-7961-4E34-91CF-E58DD3A4FDCB}"/>
                    </a:ext>
                  </a:extLst>
                </p:cNvPr>
                <p:cNvSpPr txBox="1"/>
                <p:nvPr/>
              </p:nvSpPr>
              <p:spPr>
                <a:xfrm>
                  <a:off x="-406518" y="7236018"/>
                  <a:ext cx="1809096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Encrypt file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𝒔𝒆𝒔𝒔</m:t>
                          </m:r>
                        </m:sub>
                      </m:sSub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(file))</a:t>
                  </a:r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85CFE2F-7961-4E34-91CF-E58DD3A4F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06518" y="7236018"/>
                  <a:ext cx="1809096" cy="523220"/>
                </a:xfrm>
                <a:prstGeom prst="rect">
                  <a:avLst/>
                </a:prstGeom>
                <a:blipFill>
                  <a:blip r:embed="rId11"/>
                  <a:stretch>
                    <a:fillRect l="-669" t="-1136" b="-1022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54D3DE5-F2FF-46CA-9C5C-C0361AB11602}"/>
                </a:ext>
              </a:extLst>
            </p:cNvPr>
            <p:cNvSpPr txBox="1"/>
            <p:nvPr/>
          </p:nvSpPr>
          <p:spPr>
            <a:xfrm>
              <a:off x="-406519" y="6574013"/>
              <a:ext cx="180909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Encrypt file name &amp; file size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5543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422</Words>
  <Application>Microsoft Office PowerPoint</Application>
  <PresentationFormat>A4 Paper (210x297 mm)</PresentationFormat>
  <Paragraphs>82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- Ashlyn Goh Er Xuan</dc:creator>
  <cp:lastModifiedBy>Student - Ashlyn Goh Er Xuan</cp:lastModifiedBy>
  <cp:revision>18</cp:revision>
  <dcterms:created xsi:type="dcterms:W3CDTF">2019-04-09T10:25:30Z</dcterms:created>
  <dcterms:modified xsi:type="dcterms:W3CDTF">2019-04-12T14:13:48Z</dcterms:modified>
</cp:coreProperties>
</file>