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7" r:id="rId2"/>
    <p:sldId id="257" r:id="rId3"/>
    <p:sldId id="258" r:id="rId4"/>
    <p:sldId id="268" r:id="rId5"/>
    <p:sldId id="269" r:id="rId6"/>
    <p:sldId id="270" r:id="rId7"/>
    <p:sldId id="259" r:id="rId8"/>
    <p:sldId id="260" r:id="rId9"/>
    <p:sldId id="261" r:id="rId10"/>
    <p:sldId id="262" r:id="rId11"/>
    <p:sldId id="266" r:id="rId12"/>
    <p:sldId id="263" r:id="rId13"/>
    <p:sldId id="264"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napToObjects="1">
      <p:cViewPr varScale="1">
        <p:scale>
          <a:sx n="67" d="100"/>
          <a:sy n="67" d="100"/>
        </p:scale>
        <p:origin x="126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B3120B-9644-F641-90AB-474093FC2506}" type="datetimeFigureOut">
              <a:rPr lang="en-US" smtClean="0"/>
              <a:t>5/2/2019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ED685E-CB96-5745-A716-08D279A80DD7}" type="slidenum">
              <a:rPr lang="en-US" smtClean="0"/>
              <a:t>‹#›</a:t>
            </a:fld>
            <a:endParaRPr lang="en-US"/>
          </a:p>
        </p:txBody>
      </p:sp>
    </p:spTree>
    <p:extLst>
      <p:ext uri="{BB962C8B-B14F-4D97-AF65-F5344CB8AC3E}">
        <p14:creationId xmlns:p14="http://schemas.microsoft.com/office/powerpoint/2010/main" val="29325753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2C909BC1-DAD0-47DB-9CE6-6D9A3F9A51DF}" type="slidenum">
              <a:rPr lang="en-US" altLang="en-US" sz="1100" b="0"/>
              <a:pPr/>
              <a:t>1</a:t>
            </a:fld>
            <a:endParaRPr lang="en-US" altLang="en-US" sz="1100" b="0"/>
          </a:p>
        </p:txBody>
      </p:sp>
    </p:spTree>
    <p:extLst>
      <p:ext uri="{BB962C8B-B14F-4D97-AF65-F5344CB8AC3E}">
        <p14:creationId xmlns:p14="http://schemas.microsoft.com/office/powerpoint/2010/main" val="4042571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D86223-2655-694D-B3DC-F603CDF7A61B}"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48C4E-9F27-B64B-8BD3-BF3C4CB71332}" type="slidenum">
              <a:rPr lang="en-US" smtClean="0"/>
              <a:t>‹#›</a:t>
            </a:fld>
            <a:endParaRPr lang="en-US"/>
          </a:p>
        </p:txBody>
      </p:sp>
    </p:spTree>
    <p:extLst>
      <p:ext uri="{BB962C8B-B14F-4D97-AF65-F5344CB8AC3E}">
        <p14:creationId xmlns:p14="http://schemas.microsoft.com/office/powerpoint/2010/main" val="89315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D86223-2655-694D-B3DC-F603CDF7A61B}"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48C4E-9F27-B64B-8BD3-BF3C4CB71332}" type="slidenum">
              <a:rPr lang="en-US" smtClean="0"/>
              <a:t>‹#›</a:t>
            </a:fld>
            <a:endParaRPr lang="en-US"/>
          </a:p>
        </p:txBody>
      </p:sp>
    </p:spTree>
    <p:extLst>
      <p:ext uri="{BB962C8B-B14F-4D97-AF65-F5344CB8AC3E}">
        <p14:creationId xmlns:p14="http://schemas.microsoft.com/office/powerpoint/2010/main" val="191996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D86223-2655-694D-B3DC-F603CDF7A61B}"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48C4E-9F27-B64B-8BD3-BF3C4CB71332}" type="slidenum">
              <a:rPr lang="en-US" smtClean="0"/>
              <a:t>‹#›</a:t>
            </a:fld>
            <a:endParaRPr lang="en-US"/>
          </a:p>
        </p:txBody>
      </p:sp>
    </p:spTree>
    <p:extLst>
      <p:ext uri="{BB962C8B-B14F-4D97-AF65-F5344CB8AC3E}">
        <p14:creationId xmlns:p14="http://schemas.microsoft.com/office/powerpoint/2010/main" val="609370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3"/>
          <p:cNvSpPr/>
          <p:nvPr/>
        </p:nvSpPr>
        <p:spPr>
          <a:xfrm>
            <a:off x="0" y="6727600"/>
            <a:ext cx="9144000" cy="13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00" y="421233"/>
            <a:ext cx="8520600" cy="1108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Economica"/>
              <a:buNone/>
              <a:defRPr sz="4200" b="0" i="0" u="none" strike="noStrike" cap="none">
                <a:solidFill>
                  <a:schemeClr val="dk1"/>
                </a:solidFill>
                <a:latin typeface="Economica"/>
                <a:ea typeface="Economica"/>
                <a:cs typeface="Economica"/>
                <a:sym typeface="Economica"/>
              </a:defRPr>
            </a:lvl1pPr>
            <a:lvl2pPr lvl="1"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a:endParaRPr/>
          </a:p>
        </p:txBody>
      </p:sp>
      <p:sp>
        <p:nvSpPr>
          <p:cNvPr id="18" name="Google Shape;18;p3"/>
          <p:cNvSpPr txBox="1">
            <a:spLocks noGrp="1"/>
          </p:cNvSpPr>
          <p:nvPr>
            <p:ph type="body" idx="1"/>
          </p:nvPr>
        </p:nvSpPr>
        <p:spPr>
          <a:xfrm>
            <a:off x="311700" y="1633633"/>
            <a:ext cx="8520600" cy="44720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
        <p:nvSpPr>
          <p:cNvPr id="19" name="Google Shape;19;p3"/>
          <p:cNvSpPr txBox="1">
            <a:spLocks noGrp="1"/>
          </p:cNvSpPr>
          <p:nvPr>
            <p:ph type="sldNum" idx="12"/>
          </p:nvPr>
        </p:nvSpPr>
        <p:spPr>
          <a:xfrm>
            <a:off x="8472457" y="6217621"/>
            <a:ext cx="548700" cy="524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31122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D86223-2655-694D-B3DC-F603CDF7A61B}"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48C4E-9F27-B64B-8BD3-BF3C4CB71332}" type="slidenum">
              <a:rPr lang="en-US" smtClean="0"/>
              <a:t>‹#›</a:t>
            </a:fld>
            <a:endParaRPr lang="en-US"/>
          </a:p>
        </p:txBody>
      </p:sp>
    </p:spTree>
    <p:extLst>
      <p:ext uri="{BB962C8B-B14F-4D97-AF65-F5344CB8AC3E}">
        <p14:creationId xmlns:p14="http://schemas.microsoft.com/office/powerpoint/2010/main" val="46286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86223-2655-694D-B3DC-F603CDF7A61B}"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48C4E-9F27-B64B-8BD3-BF3C4CB71332}" type="slidenum">
              <a:rPr lang="en-US" smtClean="0"/>
              <a:t>‹#›</a:t>
            </a:fld>
            <a:endParaRPr lang="en-US"/>
          </a:p>
        </p:txBody>
      </p:sp>
    </p:spTree>
    <p:extLst>
      <p:ext uri="{BB962C8B-B14F-4D97-AF65-F5344CB8AC3E}">
        <p14:creationId xmlns:p14="http://schemas.microsoft.com/office/powerpoint/2010/main" val="428659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D86223-2655-694D-B3DC-F603CDF7A61B}" type="datetimeFigureOut">
              <a:rPr lang="en-US" smtClean="0"/>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48C4E-9F27-B64B-8BD3-BF3C4CB71332}" type="slidenum">
              <a:rPr lang="en-US" smtClean="0"/>
              <a:t>‹#›</a:t>
            </a:fld>
            <a:endParaRPr lang="en-US"/>
          </a:p>
        </p:txBody>
      </p:sp>
    </p:spTree>
    <p:extLst>
      <p:ext uri="{BB962C8B-B14F-4D97-AF65-F5344CB8AC3E}">
        <p14:creationId xmlns:p14="http://schemas.microsoft.com/office/powerpoint/2010/main" val="23788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D86223-2655-694D-B3DC-F603CDF7A61B}" type="datetimeFigureOut">
              <a:rPr lang="en-US" smtClean="0"/>
              <a:t>5/2/2019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148C4E-9F27-B64B-8BD3-BF3C4CB71332}" type="slidenum">
              <a:rPr lang="en-US" smtClean="0"/>
              <a:t>‹#›</a:t>
            </a:fld>
            <a:endParaRPr lang="en-US"/>
          </a:p>
        </p:txBody>
      </p:sp>
    </p:spTree>
    <p:extLst>
      <p:ext uri="{BB962C8B-B14F-4D97-AF65-F5344CB8AC3E}">
        <p14:creationId xmlns:p14="http://schemas.microsoft.com/office/powerpoint/2010/main" val="2897577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D86223-2655-694D-B3DC-F603CDF7A61B}" type="datetimeFigureOut">
              <a:rPr lang="en-US" smtClean="0"/>
              <a:t>5/2/2019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148C4E-9F27-B64B-8BD3-BF3C4CB71332}" type="slidenum">
              <a:rPr lang="en-US" smtClean="0"/>
              <a:t>‹#›</a:t>
            </a:fld>
            <a:endParaRPr lang="en-US"/>
          </a:p>
        </p:txBody>
      </p:sp>
    </p:spTree>
    <p:extLst>
      <p:ext uri="{BB962C8B-B14F-4D97-AF65-F5344CB8AC3E}">
        <p14:creationId xmlns:p14="http://schemas.microsoft.com/office/powerpoint/2010/main" val="211564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86223-2655-694D-B3DC-F603CDF7A61B}" type="datetimeFigureOut">
              <a:rPr lang="en-US" smtClean="0"/>
              <a:t>5/2/2019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148C4E-9F27-B64B-8BD3-BF3C4CB71332}" type="slidenum">
              <a:rPr lang="en-US" smtClean="0"/>
              <a:t>‹#›</a:t>
            </a:fld>
            <a:endParaRPr lang="en-US"/>
          </a:p>
        </p:txBody>
      </p:sp>
    </p:spTree>
    <p:extLst>
      <p:ext uri="{BB962C8B-B14F-4D97-AF65-F5344CB8AC3E}">
        <p14:creationId xmlns:p14="http://schemas.microsoft.com/office/powerpoint/2010/main" val="105345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D86223-2655-694D-B3DC-F603CDF7A61B}" type="datetimeFigureOut">
              <a:rPr lang="en-US" smtClean="0"/>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48C4E-9F27-B64B-8BD3-BF3C4CB71332}" type="slidenum">
              <a:rPr lang="en-US" smtClean="0"/>
              <a:t>‹#›</a:t>
            </a:fld>
            <a:endParaRPr lang="en-US"/>
          </a:p>
        </p:txBody>
      </p:sp>
    </p:spTree>
    <p:extLst>
      <p:ext uri="{BB962C8B-B14F-4D97-AF65-F5344CB8AC3E}">
        <p14:creationId xmlns:p14="http://schemas.microsoft.com/office/powerpoint/2010/main" val="3865010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D86223-2655-694D-B3DC-F603CDF7A61B}" type="datetimeFigureOut">
              <a:rPr lang="en-US" smtClean="0"/>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48C4E-9F27-B64B-8BD3-BF3C4CB71332}" type="slidenum">
              <a:rPr lang="en-US" smtClean="0"/>
              <a:t>‹#›</a:t>
            </a:fld>
            <a:endParaRPr lang="en-US"/>
          </a:p>
        </p:txBody>
      </p:sp>
    </p:spTree>
    <p:extLst>
      <p:ext uri="{BB962C8B-B14F-4D97-AF65-F5344CB8AC3E}">
        <p14:creationId xmlns:p14="http://schemas.microsoft.com/office/powerpoint/2010/main" val="3095420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86223-2655-694D-B3DC-F603CDF7A61B}" type="datetimeFigureOut">
              <a:rPr lang="en-US" smtClean="0"/>
              <a:t>5/2/2019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148C4E-9F27-B64B-8BD3-BF3C4CB71332}" type="slidenum">
              <a:rPr lang="en-US" smtClean="0"/>
              <a:t>‹#›</a:t>
            </a:fld>
            <a:endParaRPr lang="en-US"/>
          </a:p>
        </p:txBody>
      </p:sp>
    </p:spTree>
    <p:extLst>
      <p:ext uri="{BB962C8B-B14F-4D97-AF65-F5344CB8AC3E}">
        <p14:creationId xmlns:p14="http://schemas.microsoft.com/office/powerpoint/2010/main" val="2119270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12618" y="0"/>
            <a:ext cx="8229600" cy="1143000"/>
          </a:xfrm>
        </p:spPr>
        <p:txBody>
          <a:bodyPr>
            <a:normAutofit/>
          </a:bodyPr>
          <a:lstStyle/>
          <a:p>
            <a:r>
              <a:rPr lang="en-US" altLang="en-US" dirty="0"/>
              <a:t>Email Client</a:t>
            </a:r>
          </a:p>
        </p:txBody>
      </p:sp>
      <p:pic>
        <p:nvPicPr>
          <p:cNvPr id="6" name="Picture 5"/>
          <p:cNvPicPr>
            <a:picLocks noChangeAspect="1"/>
          </p:cNvPicPr>
          <p:nvPr/>
        </p:nvPicPr>
        <p:blipFill>
          <a:blip r:embed="rId3"/>
          <a:stretch>
            <a:fillRect/>
          </a:stretch>
        </p:blipFill>
        <p:spPr>
          <a:xfrm>
            <a:off x="990600" y="2590800"/>
            <a:ext cx="2590800" cy="2590800"/>
          </a:xfrm>
          <a:prstGeom prst="rect">
            <a:avLst/>
          </a:prstGeom>
        </p:spPr>
      </p:pic>
      <p:sp>
        <p:nvSpPr>
          <p:cNvPr id="9" name="TextBox 8"/>
          <p:cNvSpPr txBox="1"/>
          <p:nvPr/>
        </p:nvSpPr>
        <p:spPr>
          <a:xfrm>
            <a:off x="1066800" y="1371600"/>
            <a:ext cx="2392452" cy="1200328"/>
          </a:xfrm>
          <a:prstGeom prst="rect">
            <a:avLst/>
          </a:prstGeom>
          <a:noFill/>
        </p:spPr>
        <p:txBody>
          <a:bodyPr wrap="none" rtlCol="0">
            <a:spAutoFit/>
          </a:bodyPr>
          <a:lstStyle/>
          <a:p>
            <a:pPr algn="ctr"/>
            <a:r>
              <a:rPr lang="en-US" sz="2400" dirty="0"/>
              <a:t>Email address(</a:t>
            </a:r>
            <a:r>
              <a:rPr lang="en-US" sz="2400" dirty="0" err="1"/>
              <a:t>es</a:t>
            </a:r>
            <a:r>
              <a:rPr lang="en-US" sz="2400" dirty="0"/>
              <a:t>)</a:t>
            </a:r>
          </a:p>
          <a:p>
            <a:pPr algn="ctr"/>
            <a:r>
              <a:rPr lang="en-US" sz="2400" dirty="0"/>
              <a:t>(</a:t>
            </a:r>
            <a:r>
              <a:rPr lang="en-US" sz="2400" dirty="0">
                <a:solidFill>
                  <a:srgbClr val="0000FF"/>
                </a:solidFill>
              </a:rPr>
              <a:t>valid</a:t>
            </a:r>
            <a:r>
              <a:rPr lang="en-US" sz="2400" dirty="0"/>
              <a:t> and </a:t>
            </a:r>
            <a:r>
              <a:rPr lang="en-US" sz="2400" dirty="0">
                <a:solidFill>
                  <a:srgbClr val="FF0000"/>
                </a:solidFill>
              </a:rPr>
              <a:t>invalid</a:t>
            </a:r>
            <a:r>
              <a:rPr lang="en-US" sz="2400" dirty="0"/>
              <a:t>)</a:t>
            </a:r>
          </a:p>
          <a:p>
            <a:pPr algn="ctr"/>
            <a:endParaRPr lang="en-US" sz="2400" dirty="0"/>
          </a:p>
        </p:txBody>
      </p:sp>
      <p:cxnSp>
        <p:nvCxnSpPr>
          <p:cNvPr id="15" name="Straight Arrow Connector 14"/>
          <p:cNvCxnSpPr/>
          <p:nvPr/>
        </p:nvCxnSpPr>
        <p:spPr>
          <a:xfrm>
            <a:off x="2286000" y="5105400"/>
            <a:ext cx="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600201" y="5867401"/>
            <a:ext cx="1330600" cy="646331"/>
          </a:xfrm>
          <a:prstGeom prst="rect">
            <a:avLst/>
          </a:prstGeom>
          <a:noFill/>
        </p:spPr>
        <p:txBody>
          <a:bodyPr wrap="none" rtlCol="0">
            <a:spAutoFit/>
          </a:bodyPr>
          <a:lstStyle/>
          <a:p>
            <a:pPr algn="ctr"/>
            <a:r>
              <a:rPr lang="en-US" dirty="0">
                <a:solidFill>
                  <a:srgbClr val="FF0000"/>
                </a:solidFill>
              </a:rPr>
              <a:t>Delivery</a:t>
            </a:r>
          </a:p>
          <a:p>
            <a:pPr algn="ctr"/>
            <a:r>
              <a:rPr lang="en-US" dirty="0">
                <a:solidFill>
                  <a:srgbClr val="FF0000"/>
                </a:solidFill>
              </a:rPr>
              <a:t>(pass or fail)</a:t>
            </a:r>
          </a:p>
        </p:txBody>
      </p:sp>
      <p:cxnSp>
        <p:nvCxnSpPr>
          <p:cNvPr id="21" name="Straight Arrow Connector 20"/>
          <p:cNvCxnSpPr/>
          <p:nvPr/>
        </p:nvCxnSpPr>
        <p:spPr>
          <a:xfrm>
            <a:off x="2133600" y="2209800"/>
            <a:ext cx="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960198" y="1143000"/>
            <a:ext cx="3147015" cy="4524315"/>
          </a:xfrm>
          <a:prstGeom prst="rect">
            <a:avLst/>
          </a:prstGeom>
          <a:noFill/>
        </p:spPr>
        <p:txBody>
          <a:bodyPr wrap="none" rtlCol="0">
            <a:spAutoFit/>
          </a:bodyPr>
          <a:lstStyle/>
          <a:p>
            <a:r>
              <a:rPr lang="en-US" sz="2400" dirty="0"/>
              <a:t>Failure Test: </a:t>
            </a:r>
          </a:p>
          <a:p>
            <a:endParaRPr lang="en-US" sz="2400" dirty="0"/>
          </a:p>
          <a:p>
            <a:pPr marL="342900" indent="-342900">
              <a:buFontTx/>
              <a:buChar char="-"/>
            </a:pPr>
            <a:r>
              <a:rPr lang="en-US" sz="2400" dirty="0"/>
              <a:t>Invalid email address</a:t>
            </a:r>
          </a:p>
          <a:p>
            <a:pPr marL="342900" indent="-342900">
              <a:buFontTx/>
              <a:buChar char="-"/>
            </a:pPr>
            <a:r>
              <a:rPr lang="en-US" sz="2400" dirty="0"/>
              <a:t>Invalid SMTP server</a:t>
            </a:r>
          </a:p>
          <a:p>
            <a:pPr marL="342900" indent="-342900">
              <a:buFontTx/>
              <a:buChar char="-"/>
            </a:pPr>
            <a:r>
              <a:rPr lang="en-US" sz="2400" dirty="0"/>
              <a:t>Invalid IMAP server</a:t>
            </a:r>
          </a:p>
          <a:p>
            <a:pPr marL="342900" indent="-342900">
              <a:buFontTx/>
              <a:buChar char="-"/>
            </a:pPr>
            <a:r>
              <a:rPr lang="en-US" sz="2400" dirty="0"/>
              <a:t>Large Message</a:t>
            </a:r>
          </a:p>
          <a:p>
            <a:pPr marL="342900" indent="-342900">
              <a:buFontTx/>
              <a:buChar char="-"/>
            </a:pPr>
            <a:r>
              <a:rPr lang="en-US" sz="2400" dirty="0"/>
              <a:t>Blank recipient</a:t>
            </a:r>
          </a:p>
          <a:p>
            <a:pPr marL="342900" indent="-342900">
              <a:buFontTx/>
              <a:buChar char="-"/>
            </a:pPr>
            <a:endParaRPr lang="en-US" sz="2400" dirty="0"/>
          </a:p>
          <a:p>
            <a:pPr marL="342900" indent="-342900">
              <a:buFontTx/>
              <a:buChar char="-"/>
            </a:pPr>
            <a:endParaRPr lang="en-US" sz="2400" dirty="0"/>
          </a:p>
          <a:p>
            <a:r>
              <a:rPr lang="en-US" sz="2400" dirty="0"/>
              <a:t>Successful Test: </a:t>
            </a:r>
          </a:p>
          <a:p>
            <a:r>
              <a:rPr lang="en-US" sz="2400" dirty="0"/>
              <a:t>- Sending a valid email</a:t>
            </a:r>
          </a:p>
          <a:p>
            <a:pPr marL="342900" indent="-342900">
              <a:buFontTx/>
              <a:buChar char="-"/>
            </a:pPr>
            <a:endParaRPr lang="en-US" sz="2400" dirty="0"/>
          </a:p>
        </p:txBody>
      </p:sp>
    </p:spTree>
    <p:extLst>
      <p:ext uri="{BB962C8B-B14F-4D97-AF65-F5344CB8AC3E}">
        <p14:creationId xmlns:p14="http://schemas.microsoft.com/office/powerpoint/2010/main" val="30993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4143" y="72572"/>
            <a:ext cx="1133928" cy="4596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1000</a:t>
            </a:r>
          </a:p>
        </p:txBody>
      </p:sp>
      <p:sp>
        <p:nvSpPr>
          <p:cNvPr id="5" name="Rectangle 4"/>
          <p:cNvSpPr/>
          <p:nvPr/>
        </p:nvSpPr>
        <p:spPr>
          <a:xfrm>
            <a:off x="3574143" y="841826"/>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x –y &gt; 0</a:t>
            </a:r>
          </a:p>
        </p:txBody>
      </p:sp>
      <p:sp>
        <p:nvSpPr>
          <p:cNvPr id="6" name="Rectangle 5"/>
          <p:cNvSpPr/>
          <p:nvPr/>
        </p:nvSpPr>
        <p:spPr>
          <a:xfrm>
            <a:off x="3574143" y="158931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 &gt; 5</a:t>
            </a:r>
          </a:p>
        </p:txBody>
      </p:sp>
      <p:sp>
        <p:nvSpPr>
          <p:cNvPr id="7" name="Rectangle 6"/>
          <p:cNvSpPr/>
          <p:nvPr/>
        </p:nvSpPr>
        <p:spPr>
          <a:xfrm>
            <a:off x="2864758" y="2462587"/>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-1</a:t>
            </a:r>
          </a:p>
        </p:txBody>
      </p:sp>
      <p:sp>
        <p:nvSpPr>
          <p:cNvPr id="8" name="Rectangle 7"/>
          <p:cNvSpPr/>
          <p:nvPr/>
        </p:nvSpPr>
        <p:spPr>
          <a:xfrm>
            <a:off x="5146221" y="2276319"/>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 &lt;= 12</a:t>
            </a:r>
          </a:p>
        </p:txBody>
      </p:sp>
      <p:sp>
        <p:nvSpPr>
          <p:cNvPr id="9" name="Rectangle 8"/>
          <p:cNvSpPr/>
          <p:nvPr/>
        </p:nvSpPr>
        <p:spPr>
          <a:xfrm>
            <a:off x="3490685" y="3957559"/>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 &lt;= 1000</a:t>
            </a:r>
          </a:p>
        </p:txBody>
      </p:sp>
      <p:sp>
        <p:nvSpPr>
          <p:cNvPr id="10" name="Rectangle 9"/>
          <p:cNvSpPr/>
          <p:nvPr/>
        </p:nvSpPr>
        <p:spPr>
          <a:xfrm>
            <a:off x="3007179" y="484535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- 3</a:t>
            </a:r>
          </a:p>
        </p:txBody>
      </p:sp>
      <p:sp>
        <p:nvSpPr>
          <p:cNvPr id="11" name="Rectangle 10"/>
          <p:cNvSpPr/>
          <p:nvPr/>
        </p:nvSpPr>
        <p:spPr>
          <a:xfrm>
            <a:off x="4751614" y="3113310"/>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-2</a:t>
            </a:r>
          </a:p>
        </p:txBody>
      </p:sp>
      <p:sp>
        <p:nvSpPr>
          <p:cNvPr id="12" name="Rectangle 11"/>
          <p:cNvSpPr/>
          <p:nvPr/>
        </p:nvSpPr>
        <p:spPr>
          <a:xfrm>
            <a:off x="4972050" y="484535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 &lt; 1</a:t>
            </a:r>
          </a:p>
        </p:txBody>
      </p:sp>
      <p:sp>
        <p:nvSpPr>
          <p:cNvPr id="13" name="Rectangle 12"/>
          <p:cNvSpPr/>
          <p:nvPr/>
        </p:nvSpPr>
        <p:spPr>
          <a:xfrm>
            <a:off x="4259943" y="5641217"/>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+ 1</a:t>
            </a:r>
          </a:p>
        </p:txBody>
      </p:sp>
      <p:cxnSp>
        <p:nvCxnSpPr>
          <p:cNvPr id="15" name="Straight Arrow Connector 14"/>
          <p:cNvCxnSpPr>
            <a:stCxn id="4" idx="2"/>
            <a:endCxn id="5" idx="0"/>
          </p:cNvCxnSpPr>
          <p:nvPr/>
        </p:nvCxnSpPr>
        <p:spPr>
          <a:xfrm>
            <a:off x="4141107" y="532191"/>
            <a:ext cx="0" cy="309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6" idx="0"/>
          </p:cNvCxnSpPr>
          <p:nvPr/>
        </p:nvCxnSpPr>
        <p:spPr>
          <a:xfrm>
            <a:off x="4141107" y="1214361"/>
            <a:ext cx="0" cy="3749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7" idx="0"/>
          </p:cNvCxnSpPr>
          <p:nvPr/>
        </p:nvCxnSpPr>
        <p:spPr>
          <a:xfrm flipH="1">
            <a:off x="3431723" y="1961846"/>
            <a:ext cx="703035" cy="500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8" idx="0"/>
          </p:cNvCxnSpPr>
          <p:nvPr/>
        </p:nvCxnSpPr>
        <p:spPr>
          <a:xfrm>
            <a:off x="4287157" y="1961846"/>
            <a:ext cx="1426028" cy="3144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1" idx="0"/>
          </p:cNvCxnSpPr>
          <p:nvPr/>
        </p:nvCxnSpPr>
        <p:spPr>
          <a:xfrm flipH="1">
            <a:off x="5318578" y="2648853"/>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stCxn id="5" idx="3"/>
          </p:cNvCxnSpPr>
          <p:nvPr/>
        </p:nvCxnSpPr>
        <p:spPr>
          <a:xfrm>
            <a:off x="4708072" y="1028094"/>
            <a:ext cx="1005115" cy="20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5713185" y="861918"/>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exit</a:t>
            </a:r>
          </a:p>
        </p:txBody>
      </p:sp>
      <p:cxnSp>
        <p:nvCxnSpPr>
          <p:cNvPr id="20" name="Straight Arrow Connector 19"/>
          <p:cNvCxnSpPr>
            <a:stCxn id="7" idx="2"/>
            <a:endCxn id="9" idx="0"/>
          </p:cNvCxnSpPr>
          <p:nvPr/>
        </p:nvCxnSpPr>
        <p:spPr>
          <a:xfrm>
            <a:off x="3431723" y="2835122"/>
            <a:ext cx="625927" cy="11224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427309" y="3493103"/>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a:stCxn id="8" idx="3"/>
            <a:endCxn id="9" idx="3"/>
          </p:cNvCxnSpPr>
          <p:nvPr/>
        </p:nvCxnSpPr>
        <p:spPr>
          <a:xfrm flipH="1">
            <a:off x="4624613" y="2462587"/>
            <a:ext cx="1655536" cy="1681240"/>
          </a:xfrm>
          <a:prstGeom prst="curvedConnector3">
            <a:avLst>
              <a:gd name="adj1" fmla="val -13808"/>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9" idx="2"/>
          </p:cNvCxnSpPr>
          <p:nvPr/>
        </p:nvCxnSpPr>
        <p:spPr>
          <a:xfrm flipH="1">
            <a:off x="3556909" y="4330094"/>
            <a:ext cx="500740" cy="51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2" idx="0"/>
          </p:cNvCxnSpPr>
          <p:nvPr/>
        </p:nvCxnSpPr>
        <p:spPr>
          <a:xfrm>
            <a:off x="4347726" y="4330094"/>
            <a:ext cx="1191288" cy="51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4259943" y="635084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Loop exit</a:t>
            </a:r>
          </a:p>
        </p:txBody>
      </p:sp>
      <p:cxnSp>
        <p:nvCxnSpPr>
          <p:cNvPr id="36" name="Straight Arrow Connector 35"/>
          <p:cNvCxnSpPr>
            <a:endCxn id="35" idx="1"/>
          </p:cNvCxnSpPr>
          <p:nvPr/>
        </p:nvCxnSpPr>
        <p:spPr>
          <a:xfrm>
            <a:off x="3490685" y="5228404"/>
            <a:ext cx="769258" cy="13087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4948917" y="5176760"/>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3" idx="2"/>
          </p:cNvCxnSpPr>
          <p:nvPr/>
        </p:nvCxnSpPr>
        <p:spPr>
          <a:xfrm flipH="1">
            <a:off x="4534207" y="6013752"/>
            <a:ext cx="292700" cy="3370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Curved Connector 41"/>
          <p:cNvCxnSpPr>
            <a:stCxn id="12" idx="3"/>
            <a:endCxn id="35" idx="3"/>
          </p:cNvCxnSpPr>
          <p:nvPr/>
        </p:nvCxnSpPr>
        <p:spPr>
          <a:xfrm flipH="1">
            <a:off x="5393872" y="5031620"/>
            <a:ext cx="712107" cy="1505489"/>
          </a:xfrm>
          <a:prstGeom prst="curvedConnector3">
            <a:avLst>
              <a:gd name="adj1" fmla="val -32102"/>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44" name="Curved Connector 43"/>
          <p:cNvCxnSpPr>
            <a:stCxn id="35" idx="1"/>
            <a:endCxn id="5" idx="1"/>
          </p:cNvCxnSpPr>
          <p:nvPr/>
        </p:nvCxnSpPr>
        <p:spPr>
          <a:xfrm rot="10800000">
            <a:off x="3574143" y="1028095"/>
            <a:ext cx="685800" cy="5509015"/>
          </a:xfrm>
          <a:prstGeom prst="curvedConnector3">
            <a:avLst>
              <a:gd name="adj1" fmla="val 441986"/>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39867" y="381581"/>
            <a:ext cx="2755044" cy="369332"/>
          </a:xfrm>
          <a:prstGeom prst="rect">
            <a:avLst/>
          </a:prstGeom>
          <a:noFill/>
        </p:spPr>
        <p:txBody>
          <a:bodyPr wrap="none" rtlCol="0">
            <a:spAutoFit/>
          </a:bodyPr>
          <a:lstStyle/>
          <a:p>
            <a:r>
              <a:rPr lang="en-US" b="1" dirty="0" err="1">
                <a:solidFill>
                  <a:srgbClr val="0000FF"/>
                </a:solidFill>
              </a:rPr>
              <a:t>Ans</a:t>
            </a:r>
            <a:r>
              <a:rPr lang="en-US" b="1" dirty="0">
                <a:solidFill>
                  <a:srgbClr val="0000FF"/>
                </a:solidFill>
              </a:rPr>
              <a:t>: T stands for threshold</a:t>
            </a:r>
          </a:p>
        </p:txBody>
      </p:sp>
      <p:sp>
        <p:nvSpPr>
          <p:cNvPr id="14" name="TextBox 13"/>
          <p:cNvSpPr txBox="1"/>
          <p:nvPr/>
        </p:nvSpPr>
        <p:spPr>
          <a:xfrm>
            <a:off x="6453583" y="3938989"/>
            <a:ext cx="2976183" cy="1754327"/>
          </a:xfrm>
          <a:prstGeom prst="rect">
            <a:avLst/>
          </a:prstGeom>
          <a:noFill/>
        </p:spPr>
        <p:txBody>
          <a:bodyPr wrap="none" rtlCol="0">
            <a:spAutoFit/>
          </a:bodyPr>
          <a:lstStyle/>
          <a:p>
            <a:r>
              <a:rPr lang="en-US" dirty="0">
                <a:solidFill>
                  <a:srgbClr val="0000FF"/>
                </a:solidFill>
              </a:rPr>
              <a:t>Test1 =&gt; {X = 1010, y = -20}</a:t>
            </a:r>
          </a:p>
          <a:p>
            <a:r>
              <a:rPr lang="en-US" dirty="0">
                <a:solidFill>
                  <a:srgbClr val="0000FF"/>
                </a:solidFill>
              </a:rPr>
              <a:t>Test2 =&gt; {X = 5, y = -20}</a:t>
            </a:r>
          </a:p>
          <a:p>
            <a:r>
              <a:rPr lang="en-US" dirty="0">
                <a:solidFill>
                  <a:srgbClr val="0000FF"/>
                </a:solidFill>
              </a:rPr>
              <a:t>Test3 =&gt; {X = 5, y = 15}</a:t>
            </a:r>
          </a:p>
          <a:p>
            <a:endParaRPr lang="en-US" dirty="0">
              <a:solidFill>
                <a:srgbClr val="0000FF"/>
              </a:solidFill>
            </a:endParaRPr>
          </a:p>
          <a:p>
            <a:r>
              <a:rPr lang="en-US" dirty="0">
                <a:solidFill>
                  <a:srgbClr val="0000FF"/>
                </a:solidFill>
              </a:rPr>
              <a:t>The crossed branch can never </a:t>
            </a:r>
          </a:p>
          <a:p>
            <a:r>
              <a:rPr lang="en-US" dirty="0">
                <a:solidFill>
                  <a:srgbClr val="0000FF"/>
                </a:solidFill>
              </a:rPr>
              <a:t>be executed by any test.</a:t>
            </a:r>
          </a:p>
        </p:txBody>
      </p:sp>
      <p:sp>
        <p:nvSpPr>
          <p:cNvPr id="33" name="Multiply 32"/>
          <p:cNvSpPr/>
          <p:nvPr/>
        </p:nvSpPr>
        <p:spPr>
          <a:xfrm>
            <a:off x="6185266" y="5454949"/>
            <a:ext cx="268317" cy="372535"/>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2"/>
          <a:stretch>
            <a:fillRect/>
          </a:stretch>
        </p:blipFill>
        <p:spPr>
          <a:xfrm>
            <a:off x="4879904" y="750163"/>
            <a:ext cx="533400" cy="555860"/>
          </a:xfrm>
          <a:prstGeom prst="rect">
            <a:avLst/>
          </a:prstGeom>
        </p:spPr>
      </p:pic>
      <p:pic>
        <p:nvPicPr>
          <p:cNvPr id="37" name="Picture 36"/>
          <p:cNvPicPr>
            <a:picLocks noChangeAspect="1"/>
          </p:cNvPicPr>
          <p:nvPr/>
        </p:nvPicPr>
        <p:blipFill>
          <a:blip r:embed="rId2"/>
          <a:stretch>
            <a:fillRect/>
          </a:stretch>
        </p:blipFill>
        <p:spPr>
          <a:xfrm>
            <a:off x="3608042" y="1961846"/>
            <a:ext cx="390644" cy="407093"/>
          </a:xfrm>
          <a:prstGeom prst="rect">
            <a:avLst/>
          </a:prstGeom>
        </p:spPr>
      </p:pic>
      <p:pic>
        <p:nvPicPr>
          <p:cNvPr id="41" name="Picture 40"/>
          <p:cNvPicPr>
            <a:picLocks noChangeAspect="1"/>
          </p:cNvPicPr>
          <p:nvPr/>
        </p:nvPicPr>
        <p:blipFill>
          <a:blip r:embed="rId2"/>
          <a:stretch>
            <a:fillRect/>
          </a:stretch>
        </p:blipFill>
        <p:spPr>
          <a:xfrm>
            <a:off x="4762506" y="4314159"/>
            <a:ext cx="390644" cy="407093"/>
          </a:xfrm>
          <a:prstGeom prst="rect">
            <a:avLst/>
          </a:prstGeom>
        </p:spPr>
      </p:pic>
      <p:pic>
        <p:nvPicPr>
          <p:cNvPr id="43" name="Picture 42"/>
          <p:cNvPicPr>
            <a:picLocks noChangeAspect="1"/>
          </p:cNvPicPr>
          <p:nvPr/>
        </p:nvPicPr>
        <p:blipFill>
          <a:blip r:embed="rId2"/>
          <a:stretch>
            <a:fillRect/>
          </a:stretch>
        </p:blipFill>
        <p:spPr>
          <a:xfrm>
            <a:off x="4957828" y="5187888"/>
            <a:ext cx="390644" cy="407093"/>
          </a:xfrm>
          <a:prstGeom prst="rect">
            <a:avLst/>
          </a:prstGeom>
        </p:spPr>
      </p:pic>
      <p:pic>
        <p:nvPicPr>
          <p:cNvPr id="45" name="Picture 44"/>
          <p:cNvPicPr>
            <a:picLocks noChangeAspect="1"/>
          </p:cNvPicPr>
          <p:nvPr/>
        </p:nvPicPr>
        <p:blipFill>
          <a:blip r:embed="rId2"/>
          <a:stretch>
            <a:fillRect/>
          </a:stretch>
        </p:blipFill>
        <p:spPr>
          <a:xfrm>
            <a:off x="4719584" y="1869226"/>
            <a:ext cx="390644" cy="407093"/>
          </a:xfrm>
          <a:prstGeom prst="rect">
            <a:avLst/>
          </a:prstGeom>
        </p:spPr>
      </p:pic>
      <p:pic>
        <p:nvPicPr>
          <p:cNvPr id="46" name="Picture 45"/>
          <p:cNvPicPr>
            <a:picLocks noChangeAspect="1"/>
          </p:cNvPicPr>
          <p:nvPr/>
        </p:nvPicPr>
        <p:blipFill>
          <a:blip r:embed="rId2"/>
          <a:stretch>
            <a:fillRect/>
          </a:stretch>
        </p:blipFill>
        <p:spPr>
          <a:xfrm>
            <a:off x="5348472" y="2681132"/>
            <a:ext cx="390644" cy="407093"/>
          </a:xfrm>
          <a:prstGeom prst="rect">
            <a:avLst/>
          </a:prstGeom>
        </p:spPr>
      </p:pic>
      <p:pic>
        <p:nvPicPr>
          <p:cNvPr id="47" name="Picture 46"/>
          <p:cNvPicPr>
            <a:picLocks noChangeAspect="1"/>
          </p:cNvPicPr>
          <p:nvPr/>
        </p:nvPicPr>
        <p:blipFill>
          <a:blip r:embed="rId2"/>
          <a:stretch>
            <a:fillRect/>
          </a:stretch>
        </p:blipFill>
        <p:spPr>
          <a:xfrm>
            <a:off x="3665051" y="4365682"/>
            <a:ext cx="390644" cy="407093"/>
          </a:xfrm>
          <a:prstGeom prst="rect">
            <a:avLst/>
          </a:prstGeom>
        </p:spPr>
      </p:pic>
      <p:pic>
        <p:nvPicPr>
          <p:cNvPr id="48" name="Picture 47"/>
          <p:cNvPicPr>
            <a:picLocks noChangeAspect="1"/>
          </p:cNvPicPr>
          <p:nvPr/>
        </p:nvPicPr>
        <p:blipFill>
          <a:blip r:embed="rId2"/>
          <a:stretch>
            <a:fillRect/>
          </a:stretch>
        </p:blipFill>
        <p:spPr>
          <a:xfrm>
            <a:off x="6280149" y="2884332"/>
            <a:ext cx="390644" cy="407093"/>
          </a:xfrm>
          <a:prstGeom prst="rect">
            <a:avLst/>
          </a:prstGeom>
        </p:spPr>
      </p:pic>
    </p:spTree>
    <p:extLst>
      <p:ext uri="{BB962C8B-B14F-4D97-AF65-F5344CB8AC3E}">
        <p14:creationId xmlns:p14="http://schemas.microsoft.com/office/powerpoint/2010/main" val="299777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dissolv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dissolv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dissolv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dissolve">
                                      <p:cBhvr>
                                        <p:cTn id="37" dur="500"/>
                                        <p:tgtEl>
                                          <p:spTgt spid="4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dissolve">
                                      <p:cBhvr>
                                        <p:cTn id="4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9</a:t>
            </a:r>
          </a:p>
        </p:txBody>
      </p:sp>
      <p:sp>
        <p:nvSpPr>
          <p:cNvPr id="3" name="Content Placeholder 2"/>
          <p:cNvSpPr>
            <a:spLocks noGrp="1"/>
          </p:cNvSpPr>
          <p:nvPr>
            <p:ph idx="1"/>
          </p:nvPr>
        </p:nvSpPr>
        <p:spPr/>
        <p:txBody>
          <a:bodyPr>
            <a:normAutofit fontScale="85000" lnSpcReduction="10000"/>
          </a:bodyPr>
          <a:lstStyle/>
          <a:p>
            <a:r>
              <a:rPr lang="en-US" dirty="0"/>
              <a:t>Assume that the loop in the manipulate() function is terminated after </a:t>
            </a:r>
            <a:r>
              <a:rPr lang="en-US" b="1" dirty="0"/>
              <a:t>at most</a:t>
            </a:r>
            <a:r>
              <a:rPr lang="en-US" dirty="0"/>
              <a:t> 100 iterations (i.e. after 0 iteration, 1 iteration, …., 100 iterations etc.). Based on this assumption, compute the possible number of executed paths in the manipulate() function. Explain your answer.</a:t>
            </a:r>
          </a:p>
          <a:p>
            <a:endParaRPr lang="en-US" dirty="0"/>
          </a:p>
          <a:p>
            <a:pPr marL="0" indent="0">
              <a:buNone/>
            </a:pPr>
            <a:r>
              <a:rPr lang="en-US" dirty="0">
                <a:solidFill>
                  <a:srgbClr val="0000FF"/>
                </a:solidFill>
              </a:rPr>
              <a:t>Ans. 201 paths. There are three feasible paths inside the loop, but only two among them can terminate after at most 100 iterations. Since the loop can execute 0 to 100 iterations, the total number of paths is 201. </a:t>
            </a:r>
            <a:endParaRPr lang="en-SG" dirty="0">
              <a:solidFill>
                <a:srgbClr val="0000FF"/>
              </a:solidFill>
            </a:endParaRPr>
          </a:p>
        </p:txBody>
      </p:sp>
    </p:spTree>
    <p:extLst>
      <p:ext uri="{BB962C8B-B14F-4D97-AF65-F5344CB8AC3E}">
        <p14:creationId xmlns:p14="http://schemas.microsoft.com/office/powerpoint/2010/main" val="228804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10</a:t>
            </a:r>
          </a:p>
        </p:txBody>
      </p:sp>
      <p:sp>
        <p:nvSpPr>
          <p:cNvPr id="3" name="Content Placeholder 2"/>
          <p:cNvSpPr>
            <a:spLocks noGrp="1"/>
          </p:cNvSpPr>
          <p:nvPr>
            <p:ph idx="1"/>
          </p:nvPr>
        </p:nvSpPr>
        <p:spPr/>
        <p:txBody>
          <a:bodyPr/>
          <a:lstStyle/>
          <a:p>
            <a:pPr algn="just"/>
            <a:r>
              <a:rPr lang="en-US" dirty="0"/>
              <a:t>Consider your test cases that obtain branch coverage in the manipulate() function. Argue whether the test suite also obtains the condition coverage.</a:t>
            </a:r>
          </a:p>
        </p:txBody>
      </p:sp>
      <p:sp>
        <p:nvSpPr>
          <p:cNvPr id="4" name="TextBox 3"/>
          <p:cNvSpPr txBox="1"/>
          <p:nvPr/>
        </p:nvSpPr>
        <p:spPr>
          <a:xfrm>
            <a:off x="194596" y="3809887"/>
            <a:ext cx="8133281" cy="646331"/>
          </a:xfrm>
          <a:prstGeom prst="rect">
            <a:avLst/>
          </a:prstGeom>
          <a:noFill/>
        </p:spPr>
        <p:txBody>
          <a:bodyPr wrap="none" rtlCol="0">
            <a:spAutoFit/>
          </a:bodyPr>
          <a:lstStyle/>
          <a:p>
            <a:r>
              <a:rPr lang="en-US" b="1" dirty="0" err="1">
                <a:solidFill>
                  <a:srgbClr val="0000FF"/>
                </a:solidFill>
              </a:rPr>
              <a:t>Ans</a:t>
            </a:r>
            <a:r>
              <a:rPr lang="en-US" b="1" dirty="0">
                <a:solidFill>
                  <a:srgbClr val="0000FF"/>
                </a:solidFill>
              </a:rPr>
              <a:t>: Yes, it also obtains condition coverage, as all the branch conditions are atomic </a:t>
            </a:r>
          </a:p>
          <a:p>
            <a:r>
              <a:rPr lang="en-US" b="1" dirty="0">
                <a:solidFill>
                  <a:srgbClr val="0000FF"/>
                </a:solidFill>
              </a:rPr>
              <a:t>conditions in the manipulate() function.  </a:t>
            </a:r>
          </a:p>
        </p:txBody>
      </p:sp>
    </p:spTree>
    <p:extLst>
      <p:ext uri="{BB962C8B-B14F-4D97-AF65-F5344CB8AC3E}">
        <p14:creationId xmlns:p14="http://schemas.microsoft.com/office/powerpoint/2010/main" val="3794247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11</a:t>
            </a:r>
          </a:p>
        </p:txBody>
      </p:sp>
      <p:sp>
        <p:nvSpPr>
          <p:cNvPr id="3" name="Content Placeholder 2"/>
          <p:cNvSpPr>
            <a:spLocks noGrp="1"/>
          </p:cNvSpPr>
          <p:nvPr>
            <p:ph idx="1"/>
          </p:nvPr>
        </p:nvSpPr>
        <p:spPr/>
        <p:txBody>
          <a:bodyPr/>
          <a:lstStyle/>
          <a:p>
            <a:pPr marL="0" indent="0" algn="just">
              <a:buNone/>
            </a:pPr>
            <a:r>
              <a:rPr lang="en-US" dirty="0"/>
              <a:t>Consider </a:t>
            </a:r>
            <a:r>
              <a:rPr lang="en-US" dirty="0" err="1"/>
              <a:t>Disk.java</a:t>
            </a:r>
            <a:r>
              <a:rPr lang="en-US" dirty="0"/>
              <a:t>. Assume that specification requires all the functions in the Disk class to be terminating. Write a </a:t>
            </a:r>
            <a:r>
              <a:rPr lang="en-US" dirty="0" err="1"/>
              <a:t>Junit</a:t>
            </a:r>
            <a:r>
              <a:rPr lang="en-US" dirty="0"/>
              <a:t> test that potentially reveals a bug in the manipulate() function.</a:t>
            </a:r>
          </a:p>
        </p:txBody>
      </p:sp>
      <p:sp>
        <p:nvSpPr>
          <p:cNvPr id="4" name="TextBox 3"/>
          <p:cNvSpPr txBox="1"/>
          <p:nvPr/>
        </p:nvSpPr>
        <p:spPr>
          <a:xfrm>
            <a:off x="990600" y="5253594"/>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err="1"/>
              <a:t>DiskFaultTest.java</a:t>
            </a:r>
            <a:endParaRPr lang="en-US" dirty="0"/>
          </a:p>
        </p:txBody>
      </p:sp>
    </p:spTree>
    <p:extLst>
      <p:ext uri="{BB962C8B-B14F-4D97-AF65-F5344CB8AC3E}">
        <p14:creationId xmlns:p14="http://schemas.microsoft.com/office/powerpoint/2010/main" val="4235605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4143" y="72572"/>
            <a:ext cx="1133928" cy="4596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1000</a:t>
            </a:r>
          </a:p>
        </p:txBody>
      </p:sp>
      <p:sp>
        <p:nvSpPr>
          <p:cNvPr id="5" name="Rectangle 4"/>
          <p:cNvSpPr/>
          <p:nvPr/>
        </p:nvSpPr>
        <p:spPr>
          <a:xfrm>
            <a:off x="3574143" y="841826"/>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x –y &gt; 0</a:t>
            </a:r>
          </a:p>
        </p:txBody>
      </p:sp>
      <p:sp>
        <p:nvSpPr>
          <p:cNvPr id="6" name="Rectangle 5"/>
          <p:cNvSpPr/>
          <p:nvPr/>
        </p:nvSpPr>
        <p:spPr>
          <a:xfrm>
            <a:off x="3574143" y="158931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 &gt; 5</a:t>
            </a:r>
          </a:p>
        </p:txBody>
      </p:sp>
      <p:sp>
        <p:nvSpPr>
          <p:cNvPr id="7" name="Rectangle 6"/>
          <p:cNvSpPr/>
          <p:nvPr/>
        </p:nvSpPr>
        <p:spPr>
          <a:xfrm>
            <a:off x="2864758" y="2462587"/>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-1</a:t>
            </a:r>
          </a:p>
        </p:txBody>
      </p:sp>
      <p:sp>
        <p:nvSpPr>
          <p:cNvPr id="8" name="Rectangle 7"/>
          <p:cNvSpPr/>
          <p:nvPr/>
        </p:nvSpPr>
        <p:spPr>
          <a:xfrm>
            <a:off x="5146221" y="2276319"/>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 &lt;= 12</a:t>
            </a:r>
          </a:p>
        </p:txBody>
      </p:sp>
      <p:sp>
        <p:nvSpPr>
          <p:cNvPr id="9" name="Rectangle 8"/>
          <p:cNvSpPr/>
          <p:nvPr/>
        </p:nvSpPr>
        <p:spPr>
          <a:xfrm>
            <a:off x="3490685" y="3957559"/>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 &lt;= 1000</a:t>
            </a:r>
          </a:p>
        </p:txBody>
      </p:sp>
      <p:sp>
        <p:nvSpPr>
          <p:cNvPr id="10" name="Rectangle 9"/>
          <p:cNvSpPr/>
          <p:nvPr/>
        </p:nvSpPr>
        <p:spPr>
          <a:xfrm>
            <a:off x="3007179" y="484535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- 3</a:t>
            </a:r>
          </a:p>
        </p:txBody>
      </p:sp>
      <p:sp>
        <p:nvSpPr>
          <p:cNvPr id="11" name="Rectangle 10"/>
          <p:cNvSpPr/>
          <p:nvPr/>
        </p:nvSpPr>
        <p:spPr>
          <a:xfrm>
            <a:off x="4751614" y="3113310"/>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-2</a:t>
            </a:r>
          </a:p>
        </p:txBody>
      </p:sp>
      <p:sp>
        <p:nvSpPr>
          <p:cNvPr id="12" name="Rectangle 11"/>
          <p:cNvSpPr/>
          <p:nvPr/>
        </p:nvSpPr>
        <p:spPr>
          <a:xfrm>
            <a:off x="4972050" y="484535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 &lt; 1</a:t>
            </a:r>
          </a:p>
        </p:txBody>
      </p:sp>
      <p:sp>
        <p:nvSpPr>
          <p:cNvPr id="13" name="Rectangle 12"/>
          <p:cNvSpPr/>
          <p:nvPr/>
        </p:nvSpPr>
        <p:spPr>
          <a:xfrm>
            <a:off x="4259943" y="5641217"/>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+ 1</a:t>
            </a:r>
          </a:p>
        </p:txBody>
      </p:sp>
      <p:cxnSp>
        <p:nvCxnSpPr>
          <p:cNvPr id="15" name="Straight Arrow Connector 14"/>
          <p:cNvCxnSpPr>
            <a:stCxn id="4" idx="2"/>
            <a:endCxn id="5" idx="0"/>
          </p:cNvCxnSpPr>
          <p:nvPr/>
        </p:nvCxnSpPr>
        <p:spPr>
          <a:xfrm>
            <a:off x="4141107" y="532191"/>
            <a:ext cx="0" cy="309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6" idx="0"/>
          </p:cNvCxnSpPr>
          <p:nvPr/>
        </p:nvCxnSpPr>
        <p:spPr>
          <a:xfrm>
            <a:off x="4141107" y="1214361"/>
            <a:ext cx="0" cy="3749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7" idx="0"/>
          </p:cNvCxnSpPr>
          <p:nvPr/>
        </p:nvCxnSpPr>
        <p:spPr>
          <a:xfrm flipH="1">
            <a:off x="3431723" y="1961846"/>
            <a:ext cx="703035" cy="500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8" idx="0"/>
          </p:cNvCxnSpPr>
          <p:nvPr/>
        </p:nvCxnSpPr>
        <p:spPr>
          <a:xfrm>
            <a:off x="4287157" y="1961846"/>
            <a:ext cx="1426028" cy="3144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1" idx="0"/>
          </p:cNvCxnSpPr>
          <p:nvPr/>
        </p:nvCxnSpPr>
        <p:spPr>
          <a:xfrm flipH="1">
            <a:off x="5318578" y="2648853"/>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stCxn id="5" idx="3"/>
          </p:cNvCxnSpPr>
          <p:nvPr/>
        </p:nvCxnSpPr>
        <p:spPr>
          <a:xfrm>
            <a:off x="4708072" y="1028094"/>
            <a:ext cx="1005115" cy="20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5713185" y="861918"/>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exit</a:t>
            </a:r>
          </a:p>
        </p:txBody>
      </p:sp>
      <p:cxnSp>
        <p:nvCxnSpPr>
          <p:cNvPr id="20" name="Straight Arrow Connector 19"/>
          <p:cNvCxnSpPr>
            <a:stCxn id="7" idx="2"/>
            <a:endCxn id="9" idx="0"/>
          </p:cNvCxnSpPr>
          <p:nvPr/>
        </p:nvCxnSpPr>
        <p:spPr>
          <a:xfrm>
            <a:off x="3431723" y="2835122"/>
            <a:ext cx="625927" cy="11224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427309" y="3493103"/>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a:stCxn id="8" idx="3"/>
            <a:endCxn id="9" idx="3"/>
          </p:cNvCxnSpPr>
          <p:nvPr/>
        </p:nvCxnSpPr>
        <p:spPr>
          <a:xfrm flipH="1">
            <a:off x="4624613" y="2462587"/>
            <a:ext cx="1655536" cy="1681240"/>
          </a:xfrm>
          <a:prstGeom prst="curvedConnector3">
            <a:avLst>
              <a:gd name="adj1" fmla="val -13808"/>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9" idx="2"/>
          </p:cNvCxnSpPr>
          <p:nvPr/>
        </p:nvCxnSpPr>
        <p:spPr>
          <a:xfrm flipH="1">
            <a:off x="3556909" y="4330094"/>
            <a:ext cx="500740" cy="51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2" idx="0"/>
          </p:cNvCxnSpPr>
          <p:nvPr/>
        </p:nvCxnSpPr>
        <p:spPr>
          <a:xfrm>
            <a:off x="4347726" y="4330094"/>
            <a:ext cx="1191288" cy="51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4259943" y="635084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Loop exit</a:t>
            </a:r>
          </a:p>
        </p:txBody>
      </p:sp>
      <p:cxnSp>
        <p:nvCxnSpPr>
          <p:cNvPr id="36" name="Straight Arrow Connector 35"/>
          <p:cNvCxnSpPr>
            <a:endCxn id="35" idx="1"/>
          </p:cNvCxnSpPr>
          <p:nvPr/>
        </p:nvCxnSpPr>
        <p:spPr>
          <a:xfrm>
            <a:off x="3490685" y="5228404"/>
            <a:ext cx="769258" cy="13087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4948917" y="5176760"/>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3" idx="2"/>
          </p:cNvCxnSpPr>
          <p:nvPr/>
        </p:nvCxnSpPr>
        <p:spPr>
          <a:xfrm flipH="1">
            <a:off x="4534207" y="6013752"/>
            <a:ext cx="292700" cy="3370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Curved Connector 41"/>
          <p:cNvCxnSpPr>
            <a:stCxn id="12" idx="3"/>
            <a:endCxn id="35" idx="3"/>
          </p:cNvCxnSpPr>
          <p:nvPr/>
        </p:nvCxnSpPr>
        <p:spPr>
          <a:xfrm flipH="1">
            <a:off x="5393872" y="5031620"/>
            <a:ext cx="712107" cy="1505489"/>
          </a:xfrm>
          <a:prstGeom prst="curvedConnector3">
            <a:avLst>
              <a:gd name="adj1" fmla="val -32102"/>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44" name="Curved Connector 43"/>
          <p:cNvCxnSpPr>
            <a:stCxn id="35" idx="1"/>
            <a:endCxn id="5" idx="1"/>
          </p:cNvCxnSpPr>
          <p:nvPr/>
        </p:nvCxnSpPr>
        <p:spPr>
          <a:xfrm rot="10800000">
            <a:off x="3574143" y="1028095"/>
            <a:ext cx="685800" cy="5509015"/>
          </a:xfrm>
          <a:prstGeom prst="curvedConnector3">
            <a:avLst>
              <a:gd name="adj1" fmla="val 441986"/>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39867" y="381581"/>
            <a:ext cx="2755044" cy="369332"/>
          </a:xfrm>
          <a:prstGeom prst="rect">
            <a:avLst/>
          </a:prstGeom>
          <a:noFill/>
        </p:spPr>
        <p:txBody>
          <a:bodyPr wrap="none" rtlCol="0">
            <a:spAutoFit/>
          </a:bodyPr>
          <a:lstStyle/>
          <a:p>
            <a:r>
              <a:rPr lang="en-US" b="1" dirty="0" err="1">
                <a:solidFill>
                  <a:srgbClr val="0000FF"/>
                </a:solidFill>
              </a:rPr>
              <a:t>Ans</a:t>
            </a:r>
            <a:r>
              <a:rPr lang="en-US" b="1" dirty="0">
                <a:solidFill>
                  <a:srgbClr val="0000FF"/>
                </a:solidFill>
              </a:rPr>
              <a:t>: T stands for threshold</a:t>
            </a:r>
          </a:p>
        </p:txBody>
      </p:sp>
      <p:sp>
        <p:nvSpPr>
          <p:cNvPr id="14" name="TextBox 13"/>
          <p:cNvSpPr txBox="1"/>
          <p:nvPr/>
        </p:nvSpPr>
        <p:spPr>
          <a:xfrm>
            <a:off x="5885542" y="3831291"/>
            <a:ext cx="3095995" cy="1200329"/>
          </a:xfrm>
          <a:prstGeom prst="rect">
            <a:avLst/>
          </a:prstGeom>
          <a:noFill/>
        </p:spPr>
        <p:txBody>
          <a:bodyPr wrap="none" rtlCol="0">
            <a:spAutoFit/>
          </a:bodyPr>
          <a:lstStyle/>
          <a:p>
            <a:r>
              <a:rPr lang="en-US" dirty="0" err="1">
                <a:solidFill>
                  <a:srgbClr val="0000FF"/>
                </a:solidFill>
              </a:rPr>
              <a:t>TestFault</a:t>
            </a:r>
            <a:r>
              <a:rPr lang="en-US" dirty="0">
                <a:solidFill>
                  <a:srgbClr val="0000FF"/>
                </a:solidFill>
              </a:rPr>
              <a:t> =&gt; {X = 1010, y = -20}</a:t>
            </a:r>
          </a:p>
          <a:p>
            <a:endParaRPr lang="en-US" dirty="0">
              <a:solidFill>
                <a:srgbClr val="0000FF"/>
              </a:solidFill>
            </a:endParaRPr>
          </a:p>
          <a:p>
            <a:r>
              <a:rPr lang="en-US" dirty="0">
                <a:solidFill>
                  <a:srgbClr val="0000FF"/>
                </a:solidFill>
              </a:rPr>
              <a:t>The changes to “t” cancels out </a:t>
            </a:r>
          </a:p>
          <a:p>
            <a:r>
              <a:rPr lang="en-US" dirty="0">
                <a:solidFill>
                  <a:srgbClr val="0000FF"/>
                </a:solidFill>
              </a:rPr>
              <a:t>and the loop never terminates. </a:t>
            </a:r>
          </a:p>
        </p:txBody>
      </p:sp>
    </p:spTree>
    <p:extLst>
      <p:ext uri="{BB962C8B-B14F-4D97-AF65-F5344CB8AC3E}">
        <p14:creationId xmlns:p14="http://schemas.microsoft.com/office/powerpoint/2010/main" val="1394657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6</a:t>
            </a:r>
          </a:p>
        </p:txBody>
      </p:sp>
      <p:sp>
        <p:nvSpPr>
          <p:cNvPr id="3" name="Content Placeholder 2"/>
          <p:cNvSpPr>
            <a:spLocks noGrp="1"/>
          </p:cNvSpPr>
          <p:nvPr>
            <p:ph idx="1"/>
          </p:nvPr>
        </p:nvSpPr>
        <p:spPr/>
        <p:txBody>
          <a:bodyPr/>
          <a:lstStyle/>
          <a:p>
            <a:r>
              <a:rPr lang="en-US" dirty="0"/>
              <a:t>Open </a:t>
            </a:r>
            <a:r>
              <a:rPr lang="en-US" dirty="0" err="1"/>
              <a:t>Disk.java</a:t>
            </a:r>
            <a:r>
              <a:rPr lang="en-US" dirty="0"/>
              <a:t>. Draw the control flow graph of the function manipulate().</a:t>
            </a:r>
          </a:p>
        </p:txBody>
      </p:sp>
      <p:sp>
        <p:nvSpPr>
          <p:cNvPr id="4" name="TextBox 3"/>
          <p:cNvSpPr txBox="1"/>
          <p:nvPr/>
        </p:nvSpPr>
        <p:spPr>
          <a:xfrm>
            <a:off x="990600" y="5253594"/>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err="1"/>
              <a:t>Disk.java</a:t>
            </a:r>
            <a:endParaRPr lang="en-US" dirty="0"/>
          </a:p>
        </p:txBody>
      </p:sp>
    </p:spTree>
    <p:extLst>
      <p:ext uri="{BB962C8B-B14F-4D97-AF65-F5344CB8AC3E}">
        <p14:creationId xmlns:p14="http://schemas.microsoft.com/office/powerpoint/2010/main" val="1460023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4143" y="72572"/>
            <a:ext cx="1133928" cy="4596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1000</a:t>
            </a:r>
          </a:p>
        </p:txBody>
      </p:sp>
      <p:sp>
        <p:nvSpPr>
          <p:cNvPr id="5" name="Rectangle 4"/>
          <p:cNvSpPr/>
          <p:nvPr/>
        </p:nvSpPr>
        <p:spPr>
          <a:xfrm>
            <a:off x="3574143" y="841826"/>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x –y &gt; 0</a:t>
            </a:r>
          </a:p>
        </p:txBody>
      </p:sp>
      <p:sp>
        <p:nvSpPr>
          <p:cNvPr id="6" name="Rectangle 5"/>
          <p:cNvSpPr/>
          <p:nvPr/>
        </p:nvSpPr>
        <p:spPr>
          <a:xfrm>
            <a:off x="3574143" y="158931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 &gt; 5</a:t>
            </a:r>
          </a:p>
        </p:txBody>
      </p:sp>
      <p:sp>
        <p:nvSpPr>
          <p:cNvPr id="7" name="Rectangle 6"/>
          <p:cNvSpPr/>
          <p:nvPr/>
        </p:nvSpPr>
        <p:spPr>
          <a:xfrm>
            <a:off x="2864758" y="2462587"/>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-1</a:t>
            </a:r>
          </a:p>
        </p:txBody>
      </p:sp>
      <p:sp>
        <p:nvSpPr>
          <p:cNvPr id="8" name="Rectangle 7"/>
          <p:cNvSpPr/>
          <p:nvPr/>
        </p:nvSpPr>
        <p:spPr>
          <a:xfrm>
            <a:off x="5146221" y="2276319"/>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 &lt;= 12</a:t>
            </a:r>
          </a:p>
        </p:txBody>
      </p:sp>
      <p:sp>
        <p:nvSpPr>
          <p:cNvPr id="9" name="Rectangle 8"/>
          <p:cNvSpPr/>
          <p:nvPr/>
        </p:nvSpPr>
        <p:spPr>
          <a:xfrm>
            <a:off x="3490685" y="3957559"/>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 &lt;= 1000</a:t>
            </a:r>
          </a:p>
        </p:txBody>
      </p:sp>
      <p:sp>
        <p:nvSpPr>
          <p:cNvPr id="10" name="Rectangle 9"/>
          <p:cNvSpPr/>
          <p:nvPr/>
        </p:nvSpPr>
        <p:spPr>
          <a:xfrm>
            <a:off x="3007179" y="484535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- 3</a:t>
            </a:r>
          </a:p>
        </p:txBody>
      </p:sp>
      <p:sp>
        <p:nvSpPr>
          <p:cNvPr id="11" name="Rectangle 10"/>
          <p:cNvSpPr/>
          <p:nvPr/>
        </p:nvSpPr>
        <p:spPr>
          <a:xfrm>
            <a:off x="4751614" y="3113310"/>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-2</a:t>
            </a:r>
          </a:p>
        </p:txBody>
      </p:sp>
      <p:sp>
        <p:nvSpPr>
          <p:cNvPr id="12" name="Rectangle 11"/>
          <p:cNvSpPr/>
          <p:nvPr/>
        </p:nvSpPr>
        <p:spPr>
          <a:xfrm>
            <a:off x="4972050" y="484535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 &lt; 1</a:t>
            </a:r>
          </a:p>
        </p:txBody>
      </p:sp>
      <p:sp>
        <p:nvSpPr>
          <p:cNvPr id="13" name="Rectangle 12"/>
          <p:cNvSpPr/>
          <p:nvPr/>
        </p:nvSpPr>
        <p:spPr>
          <a:xfrm>
            <a:off x="4259943" y="5641217"/>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+ 1</a:t>
            </a:r>
          </a:p>
        </p:txBody>
      </p:sp>
      <p:cxnSp>
        <p:nvCxnSpPr>
          <p:cNvPr id="15" name="Straight Arrow Connector 14"/>
          <p:cNvCxnSpPr>
            <a:stCxn id="4" idx="2"/>
            <a:endCxn id="5" idx="0"/>
          </p:cNvCxnSpPr>
          <p:nvPr/>
        </p:nvCxnSpPr>
        <p:spPr>
          <a:xfrm>
            <a:off x="4141107" y="532191"/>
            <a:ext cx="0" cy="309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6" idx="0"/>
          </p:cNvCxnSpPr>
          <p:nvPr/>
        </p:nvCxnSpPr>
        <p:spPr>
          <a:xfrm>
            <a:off x="4141107" y="1214361"/>
            <a:ext cx="0" cy="3749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7" idx="0"/>
          </p:cNvCxnSpPr>
          <p:nvPr/>
        </p:nvCxnSpPr>
        <p:spPr>
          <a:xfrm flipH="1">
            <a:off x="3431723" y="1961846"/>
            <a:ext cx="703035" cy="500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8" idx="0"/>
          </p:cNvCxnSpPr>
          <p:nvPr/>
        </p:nvCxnSpPr>
        <p:spPr>
          <a:xfrm>
            <a:off x="4287157" y="1961846"/>
            <a:ext cx="1426028" cy="3144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1" idx="0"/>
          </p:cNvCxnSpPr>
          <p:nvPr/>
        </p:nvCxnSpPr>
        <p:spPr>
          <a:xfrm flipH="1">
            <a:off x="5318578" y="2648853"/>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stCxn id="5" idx="3"/>
          </p:cNvCxnSpPr>
          <p:nvPr/>
        </p:nvCxnSpPr>
        <p:spPr>
          <a:xfrm>
            <a:off x="4708072" y="1028094"/>
            <a:ext cx="1005115" cy="20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5713185" y="861918"/>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exit</a:t>
            </a:r>
          </a:p>
        </p:txBody>
      </p:sp>
      <p:cxnSp>
        <p:nvCxnSpPr>
          <p:cNvPr id="20" name="Straight Arrow Connector 19"/>
          <p:cNvCxnSpPr>
            <a:stCxn id="7" idx="2"/>
            <a:endCxn id="9" idx="0"/>
          </p:cNvCxnSpPr>
          <p:nvPr/>
        </p:nvCxnSpPr>
        <p:spPr>
          <a:xfrm>
            <a:off x="3431723" y="2835122"/>
            <a:ext cx="625927" cy="11224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427309" y="3493103"/>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a:stCxn id="8" idx="3"/>
            <a:endCxn id="9" idx="3"/>
          </p:cNvCxnSpPr>
          <p:nvPr/>
        </p:nvCxnSpPr>
        <p:spPr>
          <a:xfrm flipH="1">
            <a:off x="4624613" y="2462587"/>
            <a:ext cx="1655536" cy="1681240"/>
          </a:xfrm>
          <a:prstGeom prst="curvedConnector3">
            <a:avLst>
              <a:gd name="adj1" fmla="val -13808"/>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9" idx="2"/>
          </p:cNvCxnSpPr>
          <p:nvPr/>
        </p:nvCxnSpPr>
        <p:spPr>
          <a:xfrm flipH="1">
            <a:off x="3556909" y="4330094"/>
            <a:ext cx="500740" cy="51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2" idx="0"/>
          </p:cNvCxnSpPr>
          <p:nvPr/>
        </p:nvCxnSpPr>
        <p:spPr>
          <a:xfrm>
            <a:off x="4347726" y="4330094"/>
            <a:ext cx="1191288" cy="51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4259943" y="635084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Loop exit</a:t>
            </a:r>
          </a:p>
        </p:txBody>
      </p:sp>
      <p:cxnSp>
        <p:nvCxnSpPr>
          <p:cNvPr id="36" name="Straight Arrow Connector 35"/>
          <p:cNvCxnSpPr>
            <a:endCxn id="35" idx="1"/>
          </p:cNvCxnSpPr>
          <p:nvPr/>
        </p:nvCxnSpPr>
        <p:spPr>
          <a:xfrm>
            <a:off x="3490685" y="5228404"/>
            <a:ext cx="769258" cy="13087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4948917" y="5176760"/>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3" idx="2"/>
          </p:cNvCxnSpPr>
          <p:nvPr/>
        </p:nvCxnSpPr>
        <p:spPr>
          <a:xfrm flipH="1">
            <a:off x="4534207" y="6013752"/>
            <a:ext cx="292700" cy="3370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Curved Connector 41"/>
          <p:cNvCxnSpPr>
            <a:stCxn id="12" idx="3"/>
            <a:endCxn id="35" idx="3"/>
          </p:cNvCxnSpPr>
          <p:nvPr/>
        </p:nvCxnSpPr>
        <p:spPr>
          <a:xfrm flipH="1">
            <a:off x="5393872" y="5031620"/>
            <a:ext cx="712107" cy="1505489"/>
          </a:xfrm>
          <a:prstGeom prst="curvedConnector3">
            <a:avLst>
              <a:gd name="adj1" fmla="val -32102"/>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44" name="Curved Connector 43"/>
          <p:cNvCxnSpPr>
            <a:stCxn id="35" idx="1"/>
            <a:endCxn id="5" idx="1"/>
          </p:cNvCxnSpPr>
          <p:nvPr/>
        </p:nvCxnSpPr>
        <p:spPr>
          <a:xfrm rot="10800000">
            <a:off x="3574143" y="1028095"/>
            <a:ext cx="685800" cy="5509015"/>
          </a:xfrm>
          <a:prstGeom prst="curvedConnector3">
            <a:avLst>
              <a:gd name="adj1" fmla="val 441986"/>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39867" y="381581"/>
            <a:ext cx="2755044" cy="369332"/>
          </a:xfrm>
          <a:prstGeom prst="rect">
            <a:avLst/>
          </a:prstGeom>
          <a:noFill/>
        </p:spPr>
        <p:txBody>
          <a:bodyPr wrap="none" rtlCol="0">
            <a:spAutoFit/>
          </a:bodyPr>
          <a:lstStyle/>
          <a:p>
            <a:r>
              <a:rPr lang="en-US" b="1" dirty="0" err="1">
                <a:solidFill>
                  <a:srgbClr val="0000FF"/>
                </a:solidFill>
              </a:rPr>
              <a:t>Ans</a:t>
            </a:r>
            <a:r>
              <a:rPr lang="en-US" b="1" dirty="0">
                <a:solidFill>
                  <a:srgbClr val="0000FF"/>
                </a:solidFill>
              </a:rPr>
              <a:t>: T stands for threshold</a:t>
            </a:r>
          </a:p>
        </p:txBody>
      </p:sp>
    </p:spTree>
    <p:extLst>
      <p:ext uri="{BB962C8B-B14F-4D97-AF65-F5344CB8AC3E}">
        <p14:creationId xmlns:p14="http://schemas.microsoft.com/office/powerpoint/2010/main" val="318195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4143" y="72572"/>
            <a:ext cx="1133928" cy="4596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1000</a:t>
            </a:r>
          </a:p>
        </p:txBody>
      </p:sp>
      <p:sp>
        <p:nvSpPr>
          <p:cNvPr id="5" name="Rectangle 4"/>
          <p:cNvSpPr/>
          <p:nvPr/>
        </p:nvSpPr>
        <p:spPr>
          <a:xfrm>
            <a:off x="3574143" y="841826"/>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x –y &gt; 0</a:t>
            </a:r>
          </a:p>
        </p:txBody>
      </p:sp>
      <p:sp>
        <p:nvSpPr>
          <p:cNvPr id="6" name="Rectangle 5"/>
          <p:cNvSpPr/>
          <p:nvPr/>
        </p:nvSpPr>
        <p:spPr>
          <a:xfrm>
            <a:off x="3574143" y="158931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 &gt; 5</a:t>
            </a:r>
          </a:p>
        </p:txBody>
      </p:sp>
      <p:sp>
        <p:nvSpPr>
          <p:cNvPr id="7" name="Rectangle 6"/>
          <p:cNvSpPr/>
          <p:nvPr/>
        </p:nvSpPr>
        <p:spPr>
          <a:xfrm>
            <a:off x="2864758" y="2462587"/>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-1</a:t>
            </a:r>
          </a:p>
        </p:txBody>
      </p:sp>
      <p:sp>
        <p:nvSpPr>
          <p:cNvPr id="8" name="Rectangle 7"/>
          <p:cNvSpPr/>
          <p:nvPr/>
        </p:nvSpPr>
        <p:spPr>
          <a:xfrm>
            <a:off x="5146221" y="2276319"/>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 &lt;= 12</a:t>
            </a:r>
          </a:p>
        </p:txBody>
      </p:sp>
      <p:sp>
        <p:nvSpPr>
          <p:cNvPr id="9" name="Rectangle 8"/>
          <p:cNvSpPr/>
          <p:nvPr/>
        </p:nvSpPr>
        <p:spPr>
          <a:xfrm>
            <a:off x="3490685" y="3957559"/>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 &lt;= 1000</a:t>
            </a:r>
          </a:p>
        </p:txBody>
      </p:sp>
      <p:sp>
        <p:nvSpPr>
          <p:cNvPr id="10" name="Rectangle 9"/>
          <p:cNvSpPr/>
          <p:nvPr/>
        </p:nvSpPr>
        <p:spPr>
          <a:xfrm>
            <a:off x="3007179" y="484535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- 3</a:t>
            </a:r>
          </a:p>
        </p:txBody>
      </p:sp>
      <p:sp>
        <p:nvSpPr>
          <p:cNvPr id="11" name="Rectangle 10"/>
          <p:cNvSpPr/>
          <p:nvPr/>
        </p:nvSpPr>
        <p:spPr>
          <a:xfrm>
            <a:off x="4751614" y="3113310"/>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-2</a:t>
            </a:r>
          </a:p>
        </p:txBody>
      </p:sp>
      <p:sp>
        <p:nvSpPr>
          <p:cNvPr id="12" name="Rectangle 11"/>
          <p:cNvSpPr/>
          <p:nvPr/>
        </p:nvSpPr>
        <p:spPr>
          <a:xfrm>
            <a:off x="4972050" y="484535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 &lt; 1</a:t>
            </a:r>
          </a:p>
        </p:txBody>
      </p:sp>
      <p:sp>
        <p:nvSpPr>
          <p:cNvPr id="13" name="Rectangle 12"/>
          <p:cNvSpPr/>
          <p:nvPr/>
        </p:nvSpPr>
        <p:spPr>
          <a:xfrm>
            <a:off x="4259943" y="5641217"/>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+ 1</a:t>
            </a:r>
          </a:p>
        </p:txBody>
      </p:sp>
      <p:cxnSp>
        <p:nvCxnSpPr>
          <p:cNvPr id="15" name="Straight Arrow Connector 14"/>
          <p:cNvCxnSpPr>
            <a:stCxn id="4" idx="2"/>
            <a:endCxn id="5" idx="0"/>
          </p:cNvCxnSpPr>
          <p:nvPr/>
        </p:nvCxnSpPr>
        <p:spPr>
          <a:xfrm>
            <a:off x="4141107" y="532191"/>
            <a:ext cx="0" cy="309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6" idx="0"/>
          </p:cNvCxnSpPr>
          <p:nvPr/>
        </p:nvCxnSpPr>
        <p:spPr>
          <a:xfrm>
            <a:off x="4141107" y="1214361"/>
            <a:ext cx="0" cy="3749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7" idx="0"/>
          </p:cNvCxnSpPr>
          <p:nvPr/>
        </p:nvCxnSpPr>
        <p:spPr>
          <a:xfrm flipH="1">
            <a:off x="3431723" y="1961846"/>
            <a:ext cx="703035" cy="500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8" idx="0"/>
          </p:cNvCxnSpPr>
          <p:nvPr/>
        </p:nvCxnSpPr>
        <p:spPr>
          <a:xfrm>
            <a:off x="4287157" y="1961846"/>
            <a:ext cx="1426028" cy="3144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1" idx="0"/>
          </p:cNvCxnSpPr>
          <p:nvPr/>
        </p:nvCxnSpPr>
        <p:spPr>
          <a:xfrm flipH="1">
            <a:off x="5318578" y="2648853"/>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stCxn id="5" idx="3"/>
          </p:cNvCxnSpPr>
          <p:nvPr/>
        </p:nvCxnSpPr>
        <p:spPr>
          <a:xfrm>
            <a:off x="4708072" y="1028094"/>
            <a:ext cx="1005115" cy="20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5713185" y="861918"/>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exit</a:t>
            </a:r>
          </a:p>
        </p:txBody>
      </p:sp>
      <p:cxnSp>
        <p:nvCxnSpPr>
          <p:cNvPr id="20" name="Straight Arrow Connector 19"/>
          <p:cNvCxnSpPr>
            <a:stCxn id="7" idx="2"/>
            <a:endCxn id="9" idx="0"/>
          </p:cNvCxnSpPr>
          <p:nvPr/>
        </p:nvCxnSpPr>
        <p:spPr>
          <a:xfrm>
            <a:off x="3431723" y="2835122"/>
            <a:ext cx="625927" cy="11224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427309" y="3493103"/>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a:stCxn id="8" idx="3"/>
            <a:endCxn id="9" idx="3"/>
          </p:cNvCxnSpPr>
          <p:nvPr/>
        </p:nvCxnSpPr>
        <p:spPr>
          <a:xfrm flipH="1">
            <a:off x="4624613" y="2462587"/>
            <a:ext cx="1655536" cy="1681240"/>
          </a:xfrm>
          <a:prstGeom prst="curvedConnector3">
            <a:avLst>
              <a:gd name="adj1" fmla="val -13808"/>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9" idx="2"/>
          </p:cNvCxnSpPr>
          <p:nvPr/>
        </p:nvCxnSpPr>
        <p:spPr>
          <a:xfrm flipH="1">
            <a:off x="3556909" y="4330094"/>
            <a:ext cx="500740" cy="51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2" idx="0"/>
          </p:cNvCxnSpPr>
          <p:nvPr/>
        </p:nvCxnSpPr>
        <p:spPr>
          <a:xfrm>
            <a:off x="4347726" y="4330094"/>
            <a:ext cx="1191288" cy="51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4259943" y="635084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Loop exit</a:t>
            </a:r>
          </a:p>
        </p:txBody>
      </p:sp>
      <p:cxnSp>
        <p:nvCxnSpPr>
          <p:cNvPr id="36" name="Straight Arrow Connector 35"/>
          <p:cNvCxnSpPr>
            <a:endCxn id="35" idx="1"/>
          </p:cNvCxnSpPr>
          <p:nvPr/>
        </p:nvCxnSpPr>
        <p:spPr>
          <a:xfrm>
            <a:off x="3490685" y="5228404"/>
            <a:ext cx="769258" cy="13087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4948917" y="5176760"/>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3" idx="2"/>
          </p:cNvCxnSpPr>
          <p:nvPr/>
        </p:nvCxnSpPr>
        <p:spPr>
          <a:xfrm flipH="1">
            <a:off x="4534207" y="6013752"/>
            <a:ext cx="292700" cy="3370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Curved Connector 41"/>
          <p:cNvCxnSpPr>
            <a:stCxn id="12" idx="3"/>
            <a:endCxn id="35" idx="3"/>
          </p:cNvCxnSpPr>
          <p:nvPr/>
        </p:nvCxnSpPr>
        <p:spPr>
          <a:xfrm flipH="1">
            <a:off x="5393872" y="5031620"/>
            <a:ext cx="712107" cy="1505489"/>
          </a:xfrm>
          <a:prstGeom prst="curvedConnector3">
            <a:avLst>
              <a:gd name="adj1" fmla="val -32102"/>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44" name="Curved Connector 43"/>
          <p:cNvCxnSpPr>
            <a:stCxn id="35" idx="1"/>
            <a:endCxn id="5" idx="1"/>
          </p:cNvCxnSpPr>
          <p:nvPr/>
        </p:nvCxnSpPr>
        <p:spPr>
          <a:xfrm rot="10800000">
            <a:off x="3574143" y="1028095"/>
            <a:ext cx="685800" cy="5509015"/>
          </a:xfrm>
          <a:prstGeom prst="curvedConnector3">
            <a:avLst>
              <a:gd name="adj1" fmla="val 459764"/>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39867" y="381581"/>
            <a:ext cx="2068515" cy="646331"/>
          </a:xfrm>
          <a:prstGeom prst="rect">
            <a:avLst/>
          </a:prstGeom>
          <a:noFill/>
        </p:spPr>
        <p:txBody>
          <a:bodyPr wrap="none" rtlCol="0">
            <a:spAutoFit/>
          </a:bodyPr>
          <a:lstStyle/>
          <a:p>
            <a:r>
              <a:rPr lang="en-US" b="1" dirty="0">
                <a:solidFill>
                  <a:srgbClr val="0000FF"/>
                </a:solidFill>
              </a:rPr>
              <a:t>Instrumentation for</a:t>
            </a:r>
          </a:p>
          <a:p>
            <a:r>
              <a:rPr lang="en-US" b="1" dirty="0">
                <a:solidFill>
                  <a:srgbClr val="0000FF"/>
                </a:solidFill>
              </a:rPr>
              <a:t>Branch Coverage</a:t>
            </a:r>
          </a:p>
        </p:txBody>
      </p:sp>
      <p:sp>
        <p:nvSpPr>
          <p:cNvPr id="33" name="Multiply 32">
            <a:extLst>
              <a:ext uri="{FF2B5EF4-FFF2-40B4-BE49-F238E27FC236}">
                <a16:creationId xmlns:a16="http://schemas.microsoft.com/office/drawing/2014/main" id="{7769C3D7-FB5C-4201-B641-CE693EC261E6}"/>
              </a:ext>
            </a:extLst>
          </p:cNvPr>
          <p:cNvSpPr/>
          <p:nvPr/>
        </p:nvSpPr>
        <p:spPr>
          <a:xfrm>
            <a:off x="6185266" y="5454949"/>
            <a:ext cx="268317" cy="372535"/>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FCE9EF83-ABBA-490F-9CAC-ABBF8B6A5D0F}"/>
              </a:ext>
            </a:extLst>
          </p:cNvPr>
          <p:cNvPicPr>
            <a:picLocks noChangeAspect="1"/>
          </p:cNvPicPr>
          <p:nvPr/>
        </p:nvPicPr>
        <p:blipFill>
          <a:blip r:embed="rId2"/>
          <a:stretch>
            <a:fillRect/>
          </a:stretch>
        </p:blipFill>
        <p:spPr>
          <a:xfrm>
            <a:off x="3141183" y="2032012"/>
            <a:ext cx="307774" cy="320734"/>
          </a:xfrm>
          <a:prstGeom prst="rect">
            <a:avLst/>
          </a:prstGeom>
        </p:spPr>
      </p:pic>
      <p:pic>
        <p:nvPicPr>
          <p:cNvPr id="37" name="Picture 36">
            <a:extLst>
              <a:ext uri="{FF2B5EF4-FFF2-40B4-BE49-F238E27FC236}">
                <a16:creationId xmlns:a16="http://schemas.microsoft.com/office/drawing/2014/main" id="{59D45C88-A93C-4ECB-9AA0-49A00636D3DB}"/>
              </a:ext>
            </a:extLst>
          </p:cNvPr>
          <p:cNvPicPr>
            <a:picLocks noChangeAspect="1"/>
          </p:cNvPicPr>
          <p:nvPr/>
        </p:nvPicPr>
        <p:blipFill>
          <a:blip r:embed="rId2"/>
          <a:stretch>
            <a:fillRect/>
          </a:stretch>
        </p:blipFill>
        <p:spPr>
          <a:xfrm>
            <a:off x="3203776" y="4472816"/>
            <a:ext cx="307774" cy="320734"/>
          </a:xfrm>
          <a:prstGeom prst="rect">
            <a:avLst/>
          </a:prstGeom>
        </p:spPr>
      </p:pic>
      <p:pic>
        <p:nvPicPr>
          <p:cNvPr id="40" name="Picture 39">
            <a:extLst>
              <a:ext uri="{FF2B5EF4-FFF2-40B4-BE49-F238E27FC236}">
                <a16:creationId xmlns:a16="http://schemas.microsoft.com/office/drawing/2014/main" id="{BA8CA1CA-082F-421A-9321-D64185AAE610}"/>
              </a:ext>
            </a:extLst>
          </p:cNvPr>
          <p:cNvPicPr>
            <a:picLocks noChangeAspect="1"/>
          </p:cNvPicPr>
          <p:nvPr/>
        </p:nvPicPr>
        <p:blipFill>
          <a:blip r:embed="rId2"/>
          <a:stretch>
            <a:fillRect/>
          </a:stretch>
        </p:blipFill>
        <p:spPr>
          <a:xfrm>
            <a:off x="5010804" y="2746003"/>
            <a:ext cx="307774" cy="320734"/>
          </a:xfrm>
          <a:prstGeom prst="rect">
            <a:avLst/>
          </a:prstGeom>
        </p:spPr>
      </p:pic>
      <p:pic>
        <p:nvPicPr>
          <p:cNvPr id="41" name="Picture 40">
            <a:extLst>
              <a:ext uri="{FF2B5EF4-FFF2-40B4-BE49-F238E27FC236}">
                <a16:creationId xmlns:a16="http://schemas.microsoft.com/office/drawing/2014/main" id="{1883744F-D476-414B-B0F8-3229E0DD20EE}"/>
              </a:ext>
            </a:extLst>
          </p:cNvPr>
          <p:cNvPicPr>
            <a:picLocks noChangeAspect="1"/>
          </p:cNvPicPr>
          <p:nvPr/>
        </p:nvPicPr>
        <p:blipFill>
          <a:blip r:embed="rId2"/>
          <a:stretch>
            <a:fillRect/>
          </a:stretch>
        </p:blipFill>
        <p:spPr>
          <a:xfrm>
            <a:off x="4696226" y="5251461"/>
            <a:ext cx="307774" cy="320734"/>
          </a:xfrm>
          <a:prstGeom prst="rect">
            <a:avLst/>
          </a:prstGeom>
        </p:spPr>
      </p:pic>
    </p:spTree>
    <p:extLst>
      <p:ext uri="{BB962C8B-B14F-4D97-AF65-F5344CB8AC3E}">
        <p14:creationId xmlns:p14="http://schemas.microsoft.com/office/powerpoint/2010/main" val="312307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dissolv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dissolv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4143" y="72572"/>
            <a:ext cx="1133928" cy="4596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1000</a:t>
            </a:r>
          </a:p>
        </p:txBody>
      </p:sp>
      <p:sp>
        <p:nvSpPr>
          <p:cNvPr id="5" name="Rectangle 4"/>
          <p:cNvSpPr/>
          <p:nvPr/>
        </p:nvSpPr>
        <p:spPr>
          <a:xfrm>
            <a:off x="3574143" y="841826"/>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x –y &gt; 0</a:t>
            </a:r>
          </a:p>
        </p:txBody>
      </p:sp>
      <p:sp>
        <p:nvSpPr>
          <p:cNvPr id="6" name="Rectangle 5"/>
          <p:cNvSpPr/>
          <p:nvPr/>
        </p:nvSpPr>
        <p:spPr>
          <a:xfrm>
            <a:off x="3574143" y="158931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 &gt; 5</a:t>
            </a:r>
          </a:p>
        </p:txBody>
      </p:sp>
      <p:sp>
        <p:nvSpPr>
          <p:cNvPr id="7" name="Rectangle 6"/>
          <p:cNvSpPr/>
          <p:nvPr/>
        </p:nvSpPr>
        <p:spPr>
          <a:xfrm>
            <a:off x="2864758" y="2462587"/>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-1</a:t>
            </a:r>
          </a:p>
        </p:txBody>
      </p:sp>
      <p:sp>
        <p:nvSpPr>
          <p:cNvPr id="8" name="Rectangle 7"/>
          <p:cNvSpPr/>
          <p:nvPr/>
        </p:nvSpPr>
        <p:spPr>
          <a:xfrm>
            <a:off x="5146221" y="2276319"/>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 &lt;= 12</a:t>
            </a:r>
          </a:p>
        </p:txBody>
      </p:sp>
      <p:sp>
        <p:nvSpPr>
          <p:cNvPr id="9" name="Rectangle 8"/>
          <p:cNvSpPr/>
          <p:nvPr/>
        </p:nvSpPr>
        <p:spPr>
          <a:xfrm>
            <a:off x="3490685" y="3957559"/>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 &lt;= 1000</a:t>
            </a:r>
          </a:p>
        </p:txBody>
      </p:sp>
      <p:sp>
        <p:nvSpPr>
          <p:cNvPr id="10" name="Rectangle 9"/>
          <p:cNvSpPr/>
          <p:nvPr/>
        </p:nvSpPr>
        <p:spPr>
          <a:xfrm>
            <a:off x="3007179" y="484535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- 3</a:t>
            </a:r>
          </a:p>
        </p:txBody>
      </p:sp>
      <p:sp>
        <p:nvSpPr>
          <p:cNvPr id="11" name="Rectangle 10"/>
          <p:cNvSpPr/>
          <p:nvPr/>
        </p:nvSpPr>
        <p:spPr>
          <a:xfrm>
            <a:off x="4751614" y="3113310"/>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-2</a:t>
            </a:r>
          </a:p>
        </p:txBody>
      </p:sp>
      <p:sp>
        <p:nvSpPr>
          <p:cNvPr id="12" name="Rectangle 11"/>
          <p:cNvSpPr/>
          <p:nvPr/>
        </p:nvSpPr>
        <p:spPr>
          <a:xfrm>
            <a:off x="4972050" y="484535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 &lt; 1</a:t>
            </a:r>
          </a:p>
        </p:txBody>
      </p:sp>
      <p:sp>
        <p:nvSpPr>
          <p:cNvPr id="13" name="Rectangle 12"/>
          <p:cNvSpPr/>
          <p:nvPr/>
        </p:nvSpPr>
        <p:spPr>
          <a:xfrm>
            <a:off x="4259943" y="5641217"/>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+ 1</a:t>
            </a:r>
          </a:p>
        </p:txBody>
      </p:sp>
      <p:cxnSp>
        <p:nvCxnSpPr>
          <p:cNvPr id="15" name="Straight Arrow Connector 14"/>
          <p:cNvCxnSpPr>
            <a:stCxn id="4" idx="2"/>
            <a:endCxn id="5" idx="0"/>
          </p:cNvCxnSpPr>
          <p:nvPr/>
        </p:nvCxnSpPr>
        <p:spPr>
          <a:xfrm>
            <a:off x="4141107" y="532191"/>
            <a:ext cx="0" cy="309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6" idx="0"/>
          </p:cNvCxnSpPr>
          <p:nvPr/>
        </p:nvCxnSpPr>
        <p:spPr>
          <a:xfrm>
            <a:off x="4141107" y="1214361"/>
            <a:ext cx="0" cy="3749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7" idx="0"/>
          </p:cNvCxnSpPr>
          <p:nvPr/>
        </p:nvCxnSpPr>
        <p:spPr>
          <a:xfrm flipH="1">
            <a:off x="3431723" y="1961846"/>
            <a:ext cx="703035" cy="500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8" idx="0"/>
          </p:cNvCxnSpPr>
          <p:nvPr/>
        </p:nvCxnSpPr>
        <p:spPr>
          <a:xfrm>
            <a:off x="4287157" y="1961846"/>
            <a:ext cx="1426028" cy="3144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1" idx="0"/>
          </p:cNvCxnSpPr>
          <p:nvPr/>
        </p:nvCxnSpPr>
        <p:spPr>
          <a:xfrm flipH="1">
            <a:off x="5318578" y="2648853"/>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stCxn id="5" idx="3"/>
          </p:cNvCxnSpPr>
          <p:nvPr/>
        </p:nvCxnSpPr>
        <p:spPr>
          <a:xfrm>
            <a:off x="4708072" y="1028094"/>
            <a:ext cx="1005115" cy="20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5713185" y="861918"/>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exit</a:t>
            </a:r>
          </a:p>
        </p:txBody>
      </p:sp>
      <p:cxnSp>
        <p:nvCxnSpPr>
          <p:cNvPr id="20" name="Straight Arrow Connector 19"/>
          <p:cNvCxnSpPr>
            <a:stCxn id="7" idx="2"/>
            <a:endCxn id="9" idx="0"/>
          </p:cNvCxnSpPr>
          <p:nvPr/>
        </p:nvCxnSpPr>
        <p:spPr>
          <a:xfrm>
            <a:off x="3431723" y="2835122"/>
            <a:ext cx="625927" cy="11224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427309" y="3493103"/>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a:stCxn id="8" idx="3"/>
            <a:endCxn id="9" idx="3"/>
          </p:cNvCxnSpPr>
          <p:nvPr/>
        </p:nvCxnSpPr>
        <p:spPr>
          <a:xfrm flipH="1">
            <a:off x="4624613" y="2462587"/>
            <a:ext cx="1655536" cy="1681240"/>
          </a:xfrm>
          <a:prstGeom prst="curvedConnector3">
            <a:avLst>
              <a:gd name="adj1" fmla="val -13808"/>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9" idx="2"/>
          </p:cNvCxnSpPr>
          <p:nvPr/>
        </p:nvCxnSpPr>
        <p:spPr>
          <a:xfrm flipH="1">
            <a:off x="3556909" y="4330094"/>
            <a:ext cx="500740" cy="51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2" idx="0"/>
          </p:cNvCxnSpPr>
          <p:nvPr/>
        </p:nvCxnSpPr>
        <p:spPr>
          <a:xfrm>
            <a:off x="4347726" y="4330094"/>
            <a:ext cx="1191288" cy="51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4259943" y="635084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Loop exit</a:t>
            </a:r>
          </a:p>
        </p:txBody>
      </p:sp>
      <p:cxnSp>
        <p:nvCxnSpPr>
          <p:cNvPr id="36" name="Straight Arrow Connector 35"/>
          <p:cNvCxnSpPr>
            <a:endCxn id="35" idx="1"/>
          </p:cNvCxnSpPr>
          <p:nvPr/>
        </p:nvCxnSpPr>
        <p:spPr>
          <a:xfrm>
            <a:off x="3490685" y="5228404"/>
            <a:ext cx="769258" cy="13087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4948917" y="5176760"/>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3" idx="2"/>
          </p:cNvCxnSpPr>
          <p:nvPr/>
        </p:nvCxnSpPr>
        <p:spPr>
          <a:xfrm flipH="1">
            <a:off x="4534207" y="6013752"/>
            <a:ext cx="292700" cy="3370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Curved Connector 41"/>
          <p:cNvCxnSpPr>
            <a:stCxn id="12" idx="3"/>
            <a:endCxn id="35" idx="3"/>
          </p:cNvCxnSpPr>
          <p:nvPr/>
        </p:nvCxnSpPr>
        <p:spPr>
          <a:xfrm flipH="1">
            <a:off x="5393872" y="5031620"/>
            <a:ext cx="712107" cy="1505489"/>
          </a:xfrm>
          <a:prstGeom prst="curvedConnector3">
            <a:avLst>
              <a:gd name="adj1" fmla="val -32102"/>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44" name="Curved Connector 43"/>
          <p:cNvCxnSpPr>
            <a:stCxn id="35" idx="1"/>
            <a:endCxn id="5" idx="1"/>
          </p:cNvCxnSpPr>
          <p:nvPr/>
        </p:nvCxnSpPr>
        <p:spPr>
          <a:xfrm rot="10800000">
            <a:off x="3574143" y="1028095"/>
            <a:ext cx="685800" cy="5509015"/>
          </a:xfrm>
          <a:prstGeom prst="curvedConnector3">
            <a:avLst>
              <a:gd name="adj1" fmla="val 459764"/>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39867" y="381581"/>
            <a:ext cx="2068515" cy="646331"/>
          </a:xfrm>
          <a:prstGeom prst="rect">
            <a:avLst/>
          </a:prstGeom>
          <a:noFill/>
        </p:spPr>
        <p:txBody>
          <a:bodyPr wrap="none" rtlCol="0">
            <a:spAutoFit/>
          </a:bodyPr>
          <a:lstStyle/>
          <a:p>
            <a:r>
              <a:rPr lang="en-US" b="1" dirty="0">
                <a:solidFill>
                  <a:srgbClr val="0000FF"/>
                </a:solidFill>
              </a:rPr>
              <a:t>Instrumentation for</a:t>
            </a:r>
          </a:p>
          <a:p>
            <a:r>
              <a:rPr lang="en-US" b="1" dirty="0">
                <a:solidFill>
                  <a:srgbClr val="0000FF"/>
                </a:solidFill>
              </a:rPr>
              <a:t>Condition Coverage</a:t>
            </a:r>
          </a:p>
        </p:txBody>
      </p:sp>
      <p:sp>
        <p:nvSpPr>
          <p:cNvPr id="33" name="Multiply 32">
            <a:extLst>
              <a:ext uri="{FF2B5EF4-FFF2-40B4-BE49-F238E27FC236}">
                <a16:creationId xmlns:a16="http://schemas.microsoft.com/office/drawing/2014/main" id="{7769C3D7-FB5C-4201-B641-CE693EC261E6}"/>
              </a:ext>
            </a:extLst>
          </p:cNvPr>
          <p:cNvSpPr/>
          <p:nvPr/>
        </p:nvSpPr>
        <p:spPr>
          <a:xfrm>
            <a:off x="6185266" y="5454949"/>
            <a:ext cx="268317" cy="372535"/>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FCE9EF83-ABBA-490F-9CAC-ABBF8B6A5D0F}"/>
              </a:ext>
            </a:extLst>
          </p:cNvPr>
          <p:cNvPicPr>
            <a:picLocks noChangeAspect="1"/>
          </p:cNvPicPr>
          <p:nvPr/>
        </p:nvPicPr>
        <p:blipFill>
          <a:blip r:embed="rId2"/>
          <a:stretch>
            <a:fillRect/>
          </a:stretch>
        </p:blipFill>
        <p:spPr>
          <a:xfrm>
            <a:off x="3141183" y="2032012"/>
            <a:ext cx="307774" cy="320734"/>
          </a:xfrm>
          <a:prstGeom prst="rect">
            <a:avLst/>
          </a:prstGeom>
        </p:spPr>
      </p:pic>
      <p:pic>
        <p:nvPicPr>
          <p:cNvPr id="37" name="Picture 36">
            <a:extLst>
              <a:ext uri="{FF2B5EF4-FFF2-40B4-BE49-F238E27FC236}">
                <a16:creationId xmlns:a16="http://schemas.microsoft.com/office/drawing/2014/main" id="{59D45C88-A93C-4ECB-9AA0-49A00636D3DB}"/>
              </a:ext>
            </a:extLst>
          </p:cNvPr>
          <p:cNvPicPr>
            <a:picLocks noChangeAspect="1"/>
          </p:cNvPicPr>
          <p:nvPr/>
        </p:nvPicPr>
        <p:blipFill>
          <a:blip r:embed="rId2"/>
          <a:stretch>
            <a:fillRect/>
          </a:stretch>
        </p:blipFill>
        <p:spPr>
          <a:xfrm>
            <a:off x="3203776" y="4472816"/>
            <a:ext cx="307774" cy="320734"/>
          </a:xfrm>
          <a:prstGeom prst="rect">
            <a:avLst/>
          </a:prstGeom>
        </p:spPr>
      </p:pic>
      <p:pic>
        <p:nvPicPr>
          <p:cNvPr id="40" name="Picture 39">
            <a:extLst>
              <a:ext uri="{FF2B5EF4-FFF2-40B4-BE49-F238E27FC236}">
                <a16:creationId xmlns:a16="http://schemas.microsoft.com/office/drawing/2014/main" id="{BA8CA1CA-082F-421A-9321-D64185AAE610}"/>
              </a:ext>
            </a:extLst>
          </p:cNvPr>
          <p:cNvPicPr>
            <a:picLocks noChangeAspect="1"/>
          </p:cNvPicPr>
          <p:nvPr/>
        </p:nvPicPr>
        <p:blipFill>
          <a:blip r:embed="rId2"/>
          <a:stretch>
            <a:fillRect/>
          </a:stretch>
        </p:blipFill>
        <p:spPr>
          <a:xfrm>
            <a:off x="5010804" y="2746003"/>
            <a:ext cx="307774" cy="320734"/>
          </a:xfrm>
          <a:prstGeom prst="rect">
            <a:avLst/>
          </a:prstGeom>
        </p:spPr>
      </p:pic>
      <p:pic>
        <p:nvPicPr>
          <p:cNvPr id="41" name="Picture 40">
            <a:extLst>
              <a:ext uri="{FF2B5EF4-FFF2-40B4-BE49-F238E27FC236}">
                <a16:creationId xmlns:a16="http://schemas.microsoft.com/office/drawing/2014/main" id="{1883744F-D476-414B-B0F8-3229E0DD20EE}"/>
              </a:ext>
            </a:extLst>
          </p:cNvPr>
          <p:cNvPicPr>
            <a:picLocks noChangeAspect="1"/>
          </p:cNvPicPr>
          <p:nvPr/>
        </p:nvPicPr>
        <p:blipFill>
          <a:blip r:embed="rId2"/>
          <a:stretch>
            <a:fillRect/>
          </a:stretch>
        </p:blipFill>
        <p:spPr>
          <a:xfrm>
            <a:off x="4696226" y="5251461"/>
            <a:ext cx="307774" cy="320734"/>
          </a:xfrm>
          <a:prstGeom prst="rect">
            <a:avLst/>
          </a:prstGeom>
        </p:spPr>
      </p:pic>
    </p:spTree>
    <p:extLst>
      <p:ext uri="{BB962C8B-B14F-4D97-AF65-F5344CB8AC3E}">
        <p14:creationId xmlns:p14="http://schemas.microsoft.com/office/powerpoint/2010/main" val="196145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dissolv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dissolv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4143" y="72572"/>
            <a:ext cx="1133928" cy="4596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1000</a:t>
            </a:r>
          </a:p>
        </p:txBody>
      </p:sp>
      <p:sp>
        <p:nvSpPr>
          <p:cNvPr id="5" name="Rectangle 4"/>
          <p:cNvSpPr/>
          <p:nvPr/>
        </p:nvSpPr>
        <p:spPr>
          <a:xfrm>
            <a:off x="3574143" y="841826"/>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x –y &gt; 0</a:t>
            </a:r>
          </a:p>
        </p:txBody>
      </p:sp>
      <p:sp>
        <p:nvSpPr>
          <p:cNvPr id="6" name="Rectangle 5"/>
          <p:cNvSpPr/>
          <p:nvPr/>
        </p:nvSpPr>
        <p:spPr>
          <a:xfrm>
            <a:off x="3574143" y="158931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 &gt; 5</a:t>
            </a:r>
          </a:p>
        </p:txBody>
      </p:sp>
      <p:sp>
        <p:nvSpPr>
          <p:cNvPr id="7" name="Rectangle 6"/>
          <p:cNvSpPr/>
          <p:nvPr/>
        </p:nvSpPr>
        <p:spPr>
          <a:xfrm>
            <a:off x="2864758" y="2462587"/>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-1</a:t>
            </a:r>
          </a:p>
        </p:txBody>
      </p:sp>
      <p:sp>
        <p:nvSpPr>
          <p:cNvPr id="8" name="Rectangle 7"/>
          <p:cNvSpPr/>
          <p:nvPr/>
        </p:nvSpPr>
        <p:spPr>
          <a:xfrm>
            <a:off x="5146221" y="2276319"/>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 &lt;= 12</a:t>
            </a:r>
          </a:p>
        </p:txBody>
      </p:sp>
      <p:sp>
        <p:nvSpPr>
          <p:cNvPr id="9" name="Rectangle 8"/>
          <p:cNvSpPr/>
          <p:nvPr/>
        </p:nvSpPr>
        <p:spPr>
          <a:xfrm>
            <a:off x="3490685" y="3957559"/>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 &lt;= 1000</a:t>
            </a:r>
          </a:p>
        </p:txBody>
      </p:sp>
      <p:sp>
        <p:nvSpPr>
          <p:cNvPr id="10" name="Rectangle 9"/>
          <p:cNvSpPr/>
          <p:nvPr/>
        </p:nvSpPr>
        <p:spPr>
          <a:xfrm>
            <a:off x="3007179" y="484535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- 3</a:t>
            </a:r>
          </a:p>
        </p:txBody>
      </p:sp>
      <p:sp>
        <p:nvSpPr>
          <p:cNvPr id="11" name="Rectangle 10"/>
          <p:cNvSpPr/>
          <p:nvPr/>
        </p:nvSpPr>
        <p:spPr>
          <a:xfrm>
            <a:off x="4751614" y="3113310"/>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-2</a:t>
            </a:r>
          </a:p>
        </p:txBody>
      </p:sp>
      <p:sp>
        <p:nvSpPr>
          <p:cNvPr id="12" name="Rectangle 11"/>
          <p:cNvSpPr/>
          <p:nvPr/>
        </p:nvSpPr>
        <p:spPr>
          <a:xfrm>
            <a:off x="4972050" y="484535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 &lt; 1</a:t>
            </a:r>
          </a:p>
        </p:txBody>
      </p:sp>
      <p:sp>
        <p:nvSpPr>
          <p:cNvPr id="13" name="Rectangle 12"/>
          <p:cNvSpPr/>
          <p:nvPr/>
        </p:nvSpPr>
        <p:spPr>
          <a:xfrm>
            <a:off x="4259943" y="5641217"/>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+ 1</a:t>
            </a:r>
          </a:p>
        </p:txBody>
      </p:sp>
      <p:cxnSp>
        <p:nvCxnSpPr>
          <p:cNvPr id="15" name="Straight Arrow Connector 14"/>
          <p:cNvCxnSpPr>
            <a:stCxn id="4" idx="2"/>
            <a:endCxn id="5" idx="0"/>
          </p:cNvCxnSpPr>
          <p:nvPr/>
        </p:nvCxnSpPr>
        <p:spPr>
          <a:xfrm>
            <a:off x="4141107" y="532191"/>
            <a:ext cx="0" cy="309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6" idx="0"/>
          </p:cNvCxnSpPr>
          <p:nvPr/>
        </p:nvCxnSpPr>
        <p:spPr>
          <a:xfrm>
            <a:off x="4141107" y="1214361"/>
            <a:ext cx="0" cy="3749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7" idx="0"/>
          </p:cNvCxnSpPr>
          <p:nvPr/>
        </p:nvCxnSpPr>
        <p:spPr>
          <a:xfrm flipH="1">
            <a:off x="3431723" y="1961846"/>
            <a:ext cx="703035" cy="500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8" idx="0"/>
          </p:cNvCxnSpPr>
          <p:nvPr/>
        </p:nvCxnSpPr>
        <p:spPr>
          <a:xfrm>
            <a:off x="4287157" y="1961846"/>
            <a:ext cx="1426028" cy="3144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1" idx="0"/>
          </p:cNvCxnSpPr>
          <p:nvPr/>
        </p:nvCxnSpPr>
        <p:spPr>
          <a:xfrm flipH="1">
            <a:off x="5318578" y="2648853"/>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stCxn id="5" idx="3"/>
          </p:cNvCxnSpPr>
          <p:nvPr/>
        </p:nvCxnSpPr>
        <p:spPr>
          <a:xfrm>
            <a:off x="4708072" y="1028094"/>
            <a:ext cx="1005115" cy="20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5713185" y="861918"/>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exit</a:t>
            </a:r>
          </a:p>
        </p:txBody>
      </p:sp>
      <p:cxnSp>
        <p:nvCxnSpPr>
          <p:cNvPr id="20" name="Straight Arrow Connector 19"/>
          <p:cNvCxnSpPr>
            <a:stCxn id="7" idx="2"/>
            <a:endCxn id="9" idx="0"/>
          </p:cNvCxnSpPr>
          <p:nvPr/>
        </p:nvCxnSpPr>
        <p:spPr>
          <a:xfrm>
            <a:off x="3431723" y="2835122"/>
            <a:ext cx="625927" cy="11224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427309" y="3493103"/>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a:stCxn id="8" idx="3"/>
            <a:endCxn id="9" idx="3"/>
          </p:cNvCxnSpPr>
          <p:nvPr/>
        </p:nvCxnSpPr>
        <p:spPr>
          <a:xfrm flipH="1">
            <a:off x="4624613" y="2462587"/>
            <a:ext cx="1655536" cy="1681240"/>
          </a:xfrm>
          <a:prstGeom prst="curvedConnector3">
            <a:avLst>
              <a:gd name="adj1" fmla="val -13808"/>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9" idx="2"/>
          </p:cNvCxnSpPr>
          <p:nvPr/>
        </p:nvCxnSpPr>
        <p:spPr>
          <a:xfrm flipH="1">
            <a:off x="3556909" y="4330094"/>
            <a:ext cx="500740" cy="51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2" idx="0"/>
          </p:cNvCxnSpPr>
          <p:nvPr/>
        </p:nvCxnSpPr>
        <p:spPr>
          <a:xfrm>
            <a:off x="4347726" y="4330094"/>
            <a:ext cx="1191288" cy="51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4259943" y="635084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Loop exit</a:t>
            </a:r>
          </a:p>
        </p:txBody>
      </p:sp>
      <p:cxnSp>
        <p:nvCxnSpPr>
          <p:cNvPr id="36" name="Straight Arrow Connector 35"/>
          <p:cNvCxnSpPr>
            <a:endCxn id="35" idx="1"/>
          </p:cNvCxnSpPr>
          <p:nvPr/>
        </p:nvCxnSpPr>
        <p:spPr>
          <a:xfrm>
            <a:off x="3490685" y="5228404"/>
            <a:ext cx="769258" cy="13087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4948917" y="5176760"/>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3" idx="2"/>
          </p:cNvCxnSpPr>
          <p:nvPr/>
        </p:nvCxnSpPr>
        <p:spPr>
          <a:xfrm flipH="1">
            <a:off x="4534207" y="6013752"/>
            <a:ext cx="292700" cy="3370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Curved Connector 41"/>
          <p:cNvCxnSpPr>
            <a:stCxn id="12" idx="3"/>
            <a:endCxn id="35" idx="3"/>
          </p:cNvCxnSpPr>
          <p:nvPr/>
        </p:nvCxnSpPr>
        <p:spPr>
          <a:xfrm flipH="1">
            <a:off x="5393872" y="5031620"/>
            <a:ext cx="712107" cy="1505489"/>
          </a:xfrm>
          <a:prstGeom prst="curvedConnector3">
            <a:avLst>
              <a:gd name="adj1" fmla="val -32102"/>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44" name="Curved Connector 43"/>
          <p:cNvCxnSpPr>
            <a:stCxn id="35" idx="1"/>
            <a:endCxn id="5" idx="1"/>
          </p:cNvCxnSpPr>
          <p:nvPr/>
        </p:nvCxnSpPr>
        <p:spPr>
          <a:xfrm rot="10800000">
            <a:off x="3574143" y="1028095"/>
            <a:ext cx="685800" cy="5509015"/>
          </a:xfrm>
          <a:prstGeom prst="curvedConnector3">
            <a:avLst>
              <a:gd name="adj1" fmla="val 459764"/>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39867" y="381581"/>
            <a:ext cx="2068515" cy="646331"/>
          </a:xfrm>
          <a:prstGeom prst="rect">
            <a:avLst/>
          </a:prstGeom>
          <a:noFill/>
        </p:spPr>
        <p:txBody>
          <a:bodyPr wrap="none" rtlCol="0">
            <a:spAutoFit/>
          </a:bodyPr>
          <a:lstStyle/>
          <a:p>
            <a:r>
              <a:rPr lang="en-US" b="1" dirty="0">
                <a:solidFill>
                  <a:srgbClr val="0000FF"/>
                </a:solidFill>
              </a:rPr>
              <a:t>Instrumentation for</a:t>
            </a:r>
          </a:p>
          <a:p>
            <a:r>
              <a:rPr lang="en-US" b="1" dirty="0">
                <a:solidFill>
                  <a:srgbClr val="0000FF"/>
                </a:solidFill>
              </a:rPr>
              <a:t>Path Coverage</a:t>
            </a:r>
          </a:p>
        </p:txBody>
      </p:sp>
      <p:sp>
        <p:nvSpPr>
          <p:cNvPr id="33" name="Multiply 32">
            <a:extLst>
              <a:ext uri="{FF2B5EF4-FFF2-40B4-BE49-F238E27FC236}">
                <a16:creationId xmlns:a16="http://schemas.microsoft.com/office/drawing/2014/main" id="{7769C3D7-FB5C-4201-B641-CE693EC261E6}"/>
              </a:ext>
            </a:extLst>
          </p:cNvPr>
          <p:cNvSpPr/>
          <p:nvPr/>
        </p:nvSpPr>
        <p:spPr>
          <a:xfrm>
            <a:off x="6185266" y="5454949"/>
            <a:ext cx="268317" cy="372535"/>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FCE9EF83-ABBA-490F-9CAC-ABBF8B6A5D0F}"/>
              </a:ext>
            </a:extLst>
          </p:cNvPr>
          <p:cNvPicPr>
            <a:picLocks noChangeAspect="1"/>
          </p:cNvPicPr>
          <p:nvPr/>
        </p:nvPicPr>
        <p:blipFill>
          <a:blip r:embed="rId2"/>
          <a:stretch>
            <a:fillRect/>
          </a:stretch>
        </p:blipFill>
        <p:spPr>
          <a:xfrm>
            <a:off x="3141183" y="2032012"/>
            <a:ext cx="307774" cy="320734"/>
          </a:xfrm>
          <a:prstGeom prst="rect">
            <a:avLst/>
          </a:prstGeom>
        </p:spPr>
      </p:pic>
      <p:pic>
        <p:nvPicPr>
          <p:cNvPr id="37" name="Picture 36">
            <a:extLst>
              <a:ext uri="{FF2B5EF4-FFF2-40B4-BE49-F238E27FC236}">
                <a16:creationId xmlns:a16="http://schemas.microsoft.com/office/drawing/2014/main" id="{59D45C88-A93C-4ECB-9AA0-49A00636D3DB}"/>
              </a:ext>
            </a:extLst>
          </p:cNvPr>
          <p:cNvPicPr>
            <a:picLocks noChangeAspect="1"/>
          </p:cNvPicPr>
          <p:nvPr/>
        </p:nvPicPr>
        <p:blipFill>
          <a:blip r:embed="rId2"/>
          <a:stretch>
            <a:fillRect/>
          </a:stretch>
        </p:blipFill>
        <p:spPr>
          <a:xfrm>
            <a:off x="3203776" y="4472816"/>
            <a:ext cx="307774" cy="320734"/>
          </a:xfrm>
          <a:prstGeom prst="rect">
            <a:avLst/>
          </a:prstGeom>
        </p:spPr>
      </p:pic>
      <p:pic>
        <p:nvPicPr>
          <p:cNvPr id="40" name="Picture 39">
            <a:extLst>
              <a:ext uri="{FF2B5EF4-FFF2-40B4-BE49-F238E27FC236}">
                <a16:creationId xmlns:a16="http://schemas.microsoft.com/office/drawing/2014/main" id="{BA8CA1CA-082F-421A-9321-D64185AAE610}"/>
              </a:ext>
            </a:extLst>
          </p:cNvPr>
          <p:cNvPicPr>
            <a:picLocks noChangeAspect="1"/>
          </p:cNvPicPr>
          <p:nvPr/>
        </p:nvPicPr>
        <p:blipFill>
          <a:blip r:embed="rId2"/>
          <a:stretch>
            <a:fillRect/>
          </a:stretch>
        </p:blipFill>
        <p:spPr>
          <a:xfrm>
            <a:off x="5010804" y="2746003"/>
            <a:ext cx="307774" cy="320734"/>
          </a:xfrm>
          <a:prstGeom prst="rect">
            <a:avLst/>
          </a:prstGeom>
        </p:spPr>
      </p:pic>
      <p:pic>
        <p:nvPicPr>
          <p:cNvPr id="41" name="Picture 40">
            <a:extLst>
              <a:ext uri="{FF2B5EF4-FFF2-40B4-BE49-F238E27FC236}">
                <a16:creationId xmlns:a16="http://schemas.microsoft.com/office/drawing/2014/main" id="{1883744F-D476-414B-B0F8-3229E0DD20EE}"/>
              </a:ext>
            </a:extLst>
          </p:cNvPr>
          <p:cNvPicPr>
            <a:picLocks noChangeAspect="1"/>
          </p:cNvPicPr>
          <p:nvPr/>
        </p:nvPicPr>
        <p:blipFill>
          <a:blip r:embed="rId2"/>
          <a:stretch>
            <a:fillRect/>
          </a:stretch>
        </p:blipFill>
        <p:spPr>
          <a:xfrm>
            <a:off x="4696226" y="5251461"/>
            <a:ext cx="307774" cy="320734"/>
          </a:xfrm>
          <a:prstGeom prst="rect">
            <a:avLst/>
          </a:prstGeom>
        </p:spPr>
      </p:pic>
    </p:spTree>
    <p:extLst>
      <p:ext uri="{BB962C8B-B14F-4D97-AF65-F5344CB8AC3E}">
        <p14:creationId xmlns:p14="http://schemas.microsoft.com/office/powerpoint/2010/main" val="410249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dissolv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dissolv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7</a:t>
            </a:r>
          </a:p>
        </p:txBody>
      </p:sp>
      <p:sp>
        <p:nvSpPr>
          <p:cNvPr id="3" name="Content Placeholder 2"/>
          <p:cNvSpPr>
            <a:spLocks noGrp="1"/>
          </p:cNvSpPr>
          <p:nvPr>
            <p:ph idx="1"/>
          </p:nvPr>
        </p:nvSpPr>
        <p:spPr/>
        <p:txBody>
          <a:bodyPr/>
          <a:lstStyle/>
          <a:p>
            <a:r>
              <a:rPr lang="en-US" dirty="0"/>
              <a:t>Write a set of tests to cover each statement (if feasible) of the manipulate() function. How many tests did you write? Is it the minimum number of tests to cover all the statements? </a:t>
            </a:r>
          </a:p>
        </p:txBody>
      </p:sp>
      <p:sp>
        <p:nvSpPr>
          <p:cNvPr id="4" name="TextBox 3"/>
          <p:cNvSpPr txBox="1"/>
          <p:nvPr/>
        </p:nvSpPr>
        <p:spPr>
          <a:xfrm>
            <a:off x="990600" y="5562601"/>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err="1"/>
              <a:t>Disk.java</a:t>
            </a:r>
            <a:endParaRPr lang="en-US" dirty="0"/>
          </a:p>
        </p:txBody>
      </p:sp>
    </p:spTree>
    <p:extLst>
      <p:ext uri="{BB962C8B-B14F-4D97-AF65-F5344CB8AC3E}">
        <p14:creationId xmlns:p14="http://schemas.microsoft.com/office/powerpoint/2010/main" val="1085603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4143" y="72572"/>
            <a:ext cx="1133928" cy="4596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1000</a:t>
            </a:r>
          </a:p>
        </p:txBody>
      </p:sp>
      <p:sp>
        <p:nvSpPr>
          <p:cNvPr id="5" name="Rectangle 4"/>
          <p:cNvSpPr/>
          <p:nvPr/>
        </p:nvSpPr>
        <p:spPr>
          <a:xfrm>
            <a:off x="3574143" y="841826"/>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x –y &gt; 0</a:t>
            </a:r>
          </a:p>
        </p:txBody>
      </p:sp>
      <p:sp>
        <p:nvSpPr>
          <p:cNvPr id="6" name="Rectangle 5"/>
          <p:cNvSpPr/>
          <p:nvPr/>
        </p:nvSpPr>
        <p:spPr>
          <a:xfrm>
            <a:off x="3574143" y="158931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 &gt; 5</a:t>
            </a:r>
          </a:p>
        </p:txBody>
      </p:sp>
      <p:sp>
        <p:nvSpPr>
          <p:cNvPr id="7" name="Rectangle 6"/>
          <p:cNvSpPr/>
          <p:nvPr/>
        </p:nvSpPr>
        <p:spPr>
          <a:xfrm>
            <a:off x="2864758" y="2462587"/>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-1</a:t>
            </a:r>
          </a:p>
        </p:txBody>
      </p:sp>
      <p:sp>
        <p:nvSpPr>
          <p:cNvPr id="8" name="Rectangle 7"/>
          <p:cNvSpPr/>
          <p:nvPr/>
        </p:nvSpPr>
        <p:spPr>
          <a:xfrm>
            <a:off x="5146221" y="2276319"/>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 &lt;= 12</a:t>
            </a:r>
          </a:p>
        </p:txBody>
      </p:sp>
      <p:sp>
        <p:nvSpPr>
          <p:cNvPr id="9" name="Rectangle 8"/>
          <p:cNvSpPr/>
          <p:nvPr/>
        </p:nvSpPr>
        <p:spPr>
          <a:xfrm>
            <a:off x="3490685" y="3957559"/>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 &lt;= 1000</a:t>
            </a:r>
          </a:p>
        </p:txBody>
      </p:sp>
      <p:sp>
        <p:nvSpPr>
          <p:cNvPr id="10" name="Rectangle 9"/>
          <p:cNvSpPr/>
          <p:nvPr/>
        </p:nvSpPr>
        <p:spPr>
          <a:xfrm>
            <a:off x="3007179" y="484535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- 3</a:t>
            </a:r>
          </a:p>
        </p:txBody>
      </p:sp>
      <p:sp>
        <p:nvSpPr>
          <p:cNvPr id="11" name="Rectangle 10"/>
          <p:cNvSpPr/>
          <p:nvPr/>
        </p:nvSpPr>
        <p:spPr>
          <a:xfrm>
            <a:off x="4751614" y="3113310"/>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-2</a:t>
            </a:r>
          </a:p>
        </p:txBody>
      </p:sp>
      <p:sp>
        <p:nvSpPr>
          <p:cNvPr id="12" name="Rectangle 11"/>
          <p:cNvSpPr/>
          <p:nvPr/>
        </p:nvSpPr>
        <p:spPr>
          <a:xfrm>
            <a:off x="4972050" y="484535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 &lt; 1</a:t>
            </a:r>
          </a:p>
        </p:txBody>
      </p:sp>
      <p:sp>
        <p:nvSpPr>
          <p:cNvPr id="13" name="Rectangle 12"/>
          <p:cNvSpPr/>
          <p:nvPr/>
        </p:nvSpPr>
        <p:spPr>
          <a:xfrm>
            <a:off x="4259943" y="5641217"/>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t + 1</a:t>
            </a:r>
          </a:p>
        </p:txBody>
      </p:sp>
      <p:cxnSp>
        <p:nvCxnSpPr>
          <p:cNvPr id="15" name="Straight Arrow Connector 14"/>
          <p:cNvCxnSpPr>
            <a:stCxn id="4" idx="2"/>
            <a:endCxn id="5" idx="0"/>
          </p:cNvCxnSpPr>
          <p:nvPr/>
        </p:nvCxnSpPr>
        <p:spPr>
          <a:xfrm>
            <a:off x="4141107" y="532191"/>
            <a:ext cx="0" cy="309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6" idx="0"/>
          </p:cNvCxnSpPr>
          <p:nvPr/>
        </p:nvCxnSpPr>
        <p:spPr>
          <a:xfrm>
            <a:off x="4141107" y="1214361"/>
            <a:ext cx="0" cy="3749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7" idx="0"/>
          </p:cNvCxnSpPr>
          <p:nvPr/>
        </p:nvCxnSpPr>
        <p:spPr>
          <a:xfrm flipH="1">
            <a:off x="3431723" y="1961846"/>
            <a:ext cx="703035" cy="500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8" idx="0"/>
          </p:cNvCxnSpPr>
          <p:nvPr/>
        </p:nvCxnSpPr>
        <p:spPr>
          <a:xfrm>
            <a:off x="4287157" y="1961846"/>
            <a:ext cx="1426028" cy="3144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1" idx="0"/>
          </p:cNvCxnSpPr>
          <p:nvPr/>
        </p:nvCxnSpPr>
        <p:spPr>
          <a:xfrm flipH="1">
            <a:off x="5318578" y="2648853"/>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stCxn id="5" idx="3"/>
          </p:cNvCxnSpPr>
          <p:nvPr/>
        </p:nvCxnSpPr>
        <p:spPr>
          <a:xfrm>
            <a:off x="4708072" y="1028094"/>
            <a:ext cx="1005115" cy="20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5713185" y="861918"/>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exit</a:t>
            </a:r>
          </a:p>
        </p:txBody>
      </p:sp>
      <p:cxnSp>
        <p:nvCxnSpPr>
          <p:cNvPr id="20" name="Straight Arrow Connector 19"/>
          <p:cNvCxnSpPr>
            <a:stCxn id="7" idx="2"/>
            <a:endCxn id="9" idx="0"/>
          </p:cNvCxnSpPr>
          <p:nvPr/>
        </p:nvCxnSpPr>
        <p:spPr>
          <a:xfrm>
            <a:off x="3431723" y="2835122"/>
            <a:ext cx="625927" cy="11224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427309" y="3493103"/>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a:stCxn id="8" idx="3"/>
            <a:endCxn id="9" idx="3"/>
          </p:cNvCxnSpPr>
          <p:nvPr/>
        </p:nvCxnSpPr>
        <p:spPr>
          <a:xfrm flipH="1">
            <a:off x="4624613" y="2462587"/>
            <a:ext cx="1655536" cy="1681240"/>
          </a:xfrm>
          <a:prstGeom prst="curvedConnector3">
            <a:avLst>
              <a:gd name="adj1" fmla="val -13808"/>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9" idx="2"/>
          </p:cNvCxnSpPr>
          <p:nvPr/>
        </p:nvCxnSpPr>
        <p:spPr>
          <a:xfrm flipH="1">
            <a:off x="3556909" y="4330094"/>
            <a:ext cx="500740" cy="51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2" idx="0"/>
          </p:cNvCxnSpPr>
          <p:nvPr/>
        </p:nvCxnSpPr>
        <p:spPr>
          <a:xfrm>
            <a:off x="4347726" y="4330094"/>
            <a:ext cx="1191288" cy="51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4259943" y="635084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Loop exit</a:t>
            </a:r>
          </a:p>
        </p:txBody>
      </p:sp>
      <p:cxnSp>
        <p:nvCxnSpPr>
          <p:cNvPr id="36" name="Straight Arrow Connector 35"/>
          <p:cNvCxnSpPr>
            <a:endCxn id="35" idx="1"/>
          </p:cNvCxnSpPr>
          <p:nvPr/>
        </p:nvCxnSpPr>
        <p:spPr>
          <a:xfrm>
            <a:off x="3490685" y="5228404"/>
            <a:ext cx="769258" cy="13087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4948917" y="5176760"/>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3" idx="2"/>
          </p:cNvCxnSpPr>
          <p:nvPr/>
        </p:nvCxnSpPr>
        <p:spPr>
          <a:xfrm flipH="1">
            <a:off x="4534207" y="6013752"/>
            <a:ext cx="292700" cy="3370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Curved Connector 41"/>
          <p:cNvCxnSpPr>
            <a:stCxn id="12" idx="3"/>
            <a:endCxn id="35" idx="3"/>
          </p:cNvCxnSpPr>
          <p:nvPr/>
        </p:nvCxnSpPr>
        <p:spPr>
          <a:xfrm flipH="1">
            <a:off x="5393872" y="5031620"/>
            <a:ext cx="712107" cy="1505489"/>
          </a:xfrm>
          <a:prstGeom prst="curvedConnector3">
            <a:avLst>
              <a:gd name="adj1" fmla="val -32102"/>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44" name="Curved Connector 43"/>
          <p:cNvCxnSpPr>
            <a:stCxn id="35" idx="1"/>
            <a:endCxn id="5" idx="1"/>
          </p:cNvCxnSpPr>
          <p:nvPr/>
        </p:nvCxnSpPr>
        <p:spPr>
          <a:xfrm rot="10800000">
            <a:off x="3574143" y="1028095"/>
            <a:ext cx="685800" cy="5509015"/>
          </a:xfrm>
          <a:prstGeom prst="curvedConnector3">
            <a:avLst>
              <a:gd name="adj1" fmla="val 441986"/>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39867" y="381581"/>
            <a:ext cx="2755044" cy="369332"/>
          </a:xfrm>
          <a:prstGeom prst="rect">
            <a:avLst/>
          </a:prstGeom>
          <a:noFill/>
        </p:spPr>
        <p:txBody>
          <a:bodyPr wrap="none" rtlCol="0">
            <a:spAutoFit/>
          </a:bodyPr>
          <a:lstStyle/>
          <a:p>
            <a:r>
              <a:rPr lang="en-US" b="1" dirty="0">
                <a:solidFill>
                  <a:srgbClr val="0000FF"/>
                </a:solidFill>
              </a:rPr>
              <a:t>Ans: T stands for threshold</a:t>
            </a:r>
          </a:p>
        </p:txBody>
      </p:sp>
      <p:sp>
        <p:nvSpPr>
          <p:cNvPr id="14" name="TextBox 13"/>
          <p:cNvSpPr txBox="1"/>
          <p:nvPr/>
        </p:nvSpPr>
        <p:spPr>
          <a:xfrm>
            <a:off x="6453582" y="3938988"/>
            <a:ext cx="2723823" cy="646331"/>
          </a:xfrm>
          <a:prstGeom prst="rect">
            <a:avLst/>
          </a:prstGeom>
          <a:noFill/>
        </p:spPr>
        <p:txBody>
          <a:bodyPr wrap="none" rtlCol="0">
            <a:spAutoFit/>
          </a:bodyPr>
          <a:lstStyle/>
          <a:p>
            <a:r>
              <a:rPr lang="en-US" dirty="0">
                <a:solidFill>
                  <a:srgbClr val="0000FF"/>
                </a:solidFill>
              </a:rPr>
              <a:t>Test1 =&gt; {X = 1010, y = -20}</a:t>
            </a:r>
          </a:p>
          <a:p>
            <a:r>
              <a:rPr lang="en-US" dirty="0">
                <a:solidFill>
                  <a:srgbClr val="0000FF"/>
                </a:solidFill>
              </a:rPr>
              <a:t>Test2 =&gt; {X = 5, y = -20}</a:t>
            </a:r>
          </a:p>
        </p:txBody>
      </p:sp>
    </p:spTree>
    <p:extLst>
      <p:ext uri="{BB962C8B-B14F-4D97-AF65-F5344CB8AC3E}">
        <p14:creationId xmlns:p14="http://schemas.microsoft.com/office/powerpoint/2010/main" val="4124272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8</a:t>
            </a:r>
          </a:p>
        </p:txBody>
      </p:sp>
      <p:sp>
        <p:nvSpPr>
          <p:cNvPr id="3" name="Content Placeholder 2"/>
          <p:cNvSpPr>
            <a:spLocks noGrp="1"/>
          </p:cNvSpPr>
          <p:nvPr>
            <p:ph idx="1"/>
          </p:nvPr>
        </p:nvSpPr>
        <p:spPr/>
        <p:txBody>
          <a:bodyPr/>
          <a:lstStyle/>
          <a:p>
            <a:pPr algn="just"/>
            <a:r>
              <a:rPr lang="en-US" dirty="0"/>
              <a:t>Write a set of tests to cover each branch of the manipulate() function, if feasible. How many tests did you write? Is it the minimum number of tests to cover all the branches? </a:t>
            </a:r>
          </a:p>
        </p:txBody>
      </p:sp>
      <p:sp>
        <p:nvSpPr>
          <p:cNvPr id="4" name="TextBox 3"/>
          <p:cNvSpPr txBox="1"/>
          <p:nvPr/>
        </p:nvSpPr>
        <p:spPr>
          <a:xfrm>
            <a:off x="990600" y="5253594"/>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err="1"/>
              <a:t>Disk.java</a:t>
            </a:r>
            <a:r>
              <a:rPr lang="en-US" dirty="0"/>
              <a:t>; </a:t>
            </a:r>
            <a:r>
              <a:rPr lang="en-US" dirty="0" err="1"/>
              <a:t>DiskBranchCoverage.java</a:t>
            </a:r>
            <a:endParaRPr lang="en-US" dirty="0"/>
          </a:p>
        </p:txBody>
      </p:sp>
    </p:spTree>
    <p:extLst>
      <p:ext uri="{BB962C8B-B14F-4D97-AF65-F5344CB8AC3E}">
        <p14:creationId xmlns:p14="http://schemas.microsoft.com/office/powerpoint/2010/main" val="794427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TotalTime>
  <Words>794</Words>
  <Application>Microsoft Office PowerPoint</Application>
  <PresentationFormat>On-screen Show (4:3)</PresentationFormat>
  <Paragraphs>143</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Economica</vt:lpstr>
      <vt:lpstr>Arial</vt:lpstr>
      <vt:lpstr>Calibri</vt:lpstr>
      <vt:lpstr>Open Sans</vt:lpstr>
      <vt:lpstr>Office Theme</vt:lpstr>
      <vt:lpstr>Email Client</vt:lpstr>
      <vt:lpstr>Exercise 6</vt:lpstr>
      <vt:lpstr>PowerPoint Presentation</vt:lpstr>
      <vt:lpstr>PowerPoint Presentation</vt:lpstr>
      <vt:lpstr>PowerPoint Presentation</vt:lpstr>
      <vt:lpstr>PowerPoint Presentation</vt:lpstr>
      <vt:lpstr>Exercise 7</vt:lpstr>
      <vt:lpstr>PowerPoint Presentation</vt:lpstr>
      <vt:lpstr>Exercise 8</vt:lpstr>
      <vt:lpstr>PowerPoint Presentation</vt:lpstr>
      <vt:lpstr>Exercise 9</vt:lpstr>
      <vt:lpstr>Exercise 10</vt:lpstr>
      <vt:lpstr>Exercise 11</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6</dc:title>
  <dc:creator>Sudipta Chattopadhyay</dc:creator>
  <cp:lastModifiedBy>Student - Ashlyn Goh Er Xuan</cp:lastModifiedBy>
  <cp:revision>8</cp:revision>
  <dcterms:created xsi:type="dcterms:W3CDTF">2019-04-26T13:31:03Z</dcterms:created>
  <dcterms:modified xsi:type="dcterms:W3CDTF">2019-05-02T04:13:04Z</dcterms:modified>
</cp:coreProperties>
</file>