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7556500" cy="10693400"/>
  <p:notesSz cx="7556500" cy="10693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F124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F124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418889"/>
            <a:ext cx="6182496" cy="3268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F124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8235" y="517906"/>
            <a:ext cx="5326379" cy="923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F124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5942" y="2194560"/>
            <a:ext cx="6450964" cy="6872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hyperlink" Target="https://techrate.org/" TargetMode="Externa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0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hyperlink" Target="https://dxsale.app/app/pages/defipresale?saleID=2929&amp;amp;chain=BSC" TargetMode="External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empiretoken.world/" TargetMode="Externa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49" cy="1069022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8842" y="4401820"/>
            <a:ext cx="5592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>
                <a:solidFill>
                  <a:srgbClr val="FFFFFF"/>
                </a:solidFill>
              </a:rPr>
              <a:t>Smart </a:t>
            </a:r>
            <a:r>
              <a:rPr spc="180" dirty="0">
                <a:solidFill>
                  <a:srgbClr val="FFFFFF"/>
                </a:solidFill>
              </a:rPr>
              <a:t>Contract </a:t>
            </a:r>
            <a:r>
              <a:rPr spc="170" dirty="0">
                <a:solidFill>
                  <a:srgbClr val="FFFFFF"/>
                </a:solidFill>
              </a:rPr>
              <a:t>Security</a:t>
            </a:r>
            <a:r>
              <a:rPr spc="-605" dirty="0">
                <a:solidFill>
                  <a:srgbClr val="FFFFFF"/>
                </a:solidFill>
              </a:rPr>
              <a:t> </a:t>
            </a:r>
            <a:r>
              <a:rPr spc="165" dirty="0">
                <a:solidFill>
                  <a:srgbClr val="FFFFFF"/>
                </a:solidFill>
              </a:rPr>
              <a:t>Audit</a:t>
            </a:r>
            <a:endParaRPr spc="16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5970" y="9380537"/>
            <a:ext cx="783590" cy="55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625">
              <a:lnSpc>
                <a:spcPct val="144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TechRate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June,</a:t>
            </a:r>
            <a:r>
              <a:rPr sz="1200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2021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8957" y="558190"/>
            <a:ext cx="1099185" cy="2292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77559" y="549909"/>
            <a:ext cx="972096" cy="237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47594" y="2369947"/>
            <a:ext cx="1714373" cy="13606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342" y="530606"/>
            <a:ext cx="5363210" cy="973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88900">
              <a:lnSpc>
                <a:spcPts val="1410"/>
              </a:lnSpc>
              <a:spcBef>
                <a:spcPts val="100"/>
              </a:spcBef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swapExactTokensForTokensSupportingFeeOnTransferTokens</a:t>
            </a:r>
            <a:r>
              <a:rPr sz="1200" spc="-3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swapExactETHForTokensSupportingFeeOnTransferTokens</a:t>
            </a:r>
            <a:r>
              <a:rPr sz="1200" spc="-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5" dirty="0">
                <a:solidFill>
                  <a:srgbClr val="9F9F1C"/>
                </a:solidFill>
                <a:latin typeface="Arial" panose="020B0604020202020204"/>
                <a:cs typeface="Arial" panose="020B0604020202020204"/>
              </a:rPr>
              <a:t>($)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2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swapExactTokensForETHSupportingFeeOnTransferTokens</a:t>
            </a:r>
            <a:r>
              <a:rPr sz="1200" spc="-11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DBD96"/>
              </a:buClr>
              <a:buFont typeface="Arial" panose="020B0604020202020204"/>
              <a:buChar char="-"/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Empire </a:t>
            </a:r>
            <a:r>
              <a:rPr sz="1200" spc="5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(Context, </a:t>
            </a:r>
            <a:r>
              <a:rPr sz="1200" spc="25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IERC20,</a:t>
            </a:r>
            <a:r>
              <a:rPr sz="1200" spc="65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Ownable)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65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&lt;Constructor&gt;</a:t>
            </a:r>
            <a:r>
              <a:rPr sz="1200" spc="-13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setNumTokensToSellForLiquidity</a:t>
            </a:r>
            <a:r>
              <a:rPr sz="1200" spc="-1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lvl="1" indent="-88900">
              <a:lnSpc>
                <a:spcPts val="1390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setDevWallet</a:t>
            </a:r>
            <a:r>
              <a:rPr sz="1200" spc="-1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lvl="1" indent="-88900">
              <a:lnSpc>
                <a:spcPts val="1390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</a:t>
            </a:r>
            <a:r>
              <a:rPr sz="1200" spc="-4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</a:t>
            </a:r>
            <a:r>
              <a:rPr sz="1200" spc="-4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symbol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</a:t>
            </a:r>
            <a:r>
              <a:rPr sz="1200" spc="-4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decimals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</a:t>
            </a:r>
            <a:r>
              <a:rPr sz="1200" spc="-4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totalSupply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</a:t>
            </a:r>
            <a:r>
              <a:rPr sz="1200" spc="-4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balanceOf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7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transfer</a:t>
            </a:r>
            <a:r>
              <a:rPr sz="1200" spc="-13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</a:t>
            </a:r>
            <a:r>
              <a:rPr sz="1200" spc="-4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allowance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updateRouter</a:t>
            </a:r>
            <a:r>
              <a:rPr sz="1200" spc="-13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lvl="1" indent="-88900">
              <a:lnSpc>
                <a:spcPts val="1390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approve</a:t>
            </a:r>
            <a:r>
              <a:rPr sz="1200" spc="-12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transferFrom</a:t>
            </a:r>
            <a:r>
              <a:rPr sz="1200" spc="-14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increaseAllowance</a:t>
            </a:r>
            <a:r>
              <a:rPr sz="1200" spc="-114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decreaseAllowance</a:t>
            </a:r>
            <a:r>
              <a:rPr sz="1200" spc="-13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</a:t>
            </a:r>
            <a:r>
              <a:rPr sz="1200" spc="-4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isExcludedFromReward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</a:t>
            </a:r>
            <a:r>
              <a:rPr sz="1200" spc="-4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totalFees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deliver</a:t>
            </a:r>
            <a:r>
              <a:rPr sz="1200" spc="-13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setNotReflectionFraction</a:t>
            </a:r>
            <a:r>
              <a:rPr sz="1200" spc="-12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lvl="1" indent="-88900">
              <a:lnSpc>
                <a:spcPts val="1390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</a:t>
            </a:r>
            <a:r>
              <a:rPr sz="1200" spc="-25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reflectionFromToken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</a:t>
            </a:r>
            <a:r>
              <a:rPr sz="1200" spc="-75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tokenFromReflection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excludeFromReward</a:t>
            </a:r>
            <a:r>
              <a:rPr sz="1200" spc="-1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88900" marR="3437890" lvl="1" indent="-88900" algn="r">
              <a:lnSpc>
                <a:spcPts val="1390"/>
              </a:lnSpc>
              <a:buChar char="-"/>
              <a:tabLst>
                <a:tab pos="889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7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marR="3375025" indent="-215900" algn="r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includeInReward</a:t>
            </a:r>
            <a:r>
              <a:rPr sz="1200" spc="-19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88900" marR="3437890" lvl="1" indent="-88900" algn="r">
              <a:lnSpc>
                <a:spcPts val="1390"/>
              </a:lnSpc>
              <a:buChar char="-"/>
              <a:tabLst>
                <a:tab pos="889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7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_transferBothExcluded</a:t>
            </a:r>
            <a:r>
              <a:rPr sz="1200" spc="-1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excludeFromFee</a:t>
            </a:r>
            <a:r>
              <a:rPr sz="1200" spc="-1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lvl="1" indent="-88900">
              <a:lnSpc>
                <a:spcPts val="1390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7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includeInFee</a:t>
            </a:r>
            <a:r>
              <a:rPr sz="1200" spc="-12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marR="3196590" lvl="1" indent="-330200">
              <a:lnSpc>
                <a:spcPts val="1390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marR="3155950" indent="-215900">
              <a:lnSpc>
                <a:spcPts val="1385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setTaxFeePercent</a:t>
            </a:r>
            <a:r>
              <a:rPr sz="1200" spc="-1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marR="3196590" lvl="1" indent="-330200">
              <a:lnSpc>
                <a:spcPts val="1385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marR="2784475" indent="-215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setLiquidityFeePercent</a:t>
            </a:r>
            <a:r>
              <a:rPr sz="1200" spc="-13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marR="3196590" lvl="1" indent="-330200">
              <a:lnSpc>
                <a:spcPts val="1390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marR="3222625" indent="-215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setMaxTxPercent</a:t>
            </a:r>
            <a:r>
              <a:rPr sz="1200" spc="-1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marR="3196590" lvl="1" indent="-330200">
              <a:lnSpc>
                <a:spcPts val="1390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marR="2416810" indent="-215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setSwapAndLiquifyEnabled</a:t>
            </a:r>
            <a:r>
              <a:rPr sz="1200" spc="-1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marR="3196590" lvl="1" indent="-330200">
              <a:lnSpc>
                <a:spcPts val="1390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45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&lt;Fallback&gt;</a:t>
            </a:r>
            <a:r>
              <a:rPr sz="1200" spc="-125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5" dirty="0">
                <a:solidFill>
                  <a:srgbClr val="9F9F1C"/>
                </a:solidFill>
                <a:latin typeface="Arial" panose="020B0604020202020204"/>
                <a:cs typeface="Arial" panose="020B0604020202020204"/>
              </a:rPr>
              <a:t>($)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_reflectFee</a:t>
            </a:r>
            <a:r>
              <a:rPr sz="1200" spc="-1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</a:t>
            </a:r>
            <a:r>
              <a:rPr sz="1200" spc="-4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_getValues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</a:t>
            </a:r>
            <a:r>
              <a:rPr sz="1200" spc="-85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_getTValues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</a:t>
            </a:r>
            <a:r>
              <a:rPr sz="1200" spc="-125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_getRValues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</a:t>
            </a:r>
            <a:r>
              <a:rPr sz="1200" spc="-4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_getRate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</a:t>
            </a:r>
            <a:r>
              <a:rPr sz="1200" spc="-4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_getCurrentSupply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5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_takeLiquidity</a:t>
            </a:r>
            <a:r>
              <a:rPr sz="1200" spc="-1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342" y="530606"/>
            <a:ext cx="2491740" cy="426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88900">
              <a:lnSpc>
                <a:spcPts val="1410"/>
              </a:lnSpc>
              <a:spcBef>
                <a:spcPts val="100"/>
              </a:spcBef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</a:t>
            </a:r>
            <a:r>
              <a:rPr sz="1200" spc="-4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calculateTaxFee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</a:t>
            </a:r>
            <a:r>
              <a:rPr sz="1200" spc="-4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calculateLiquidityFee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removeAllFee</a:t>
            </a:r>
            <a:r>
              <a:rPr sz="1200" spc="-1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restoreAllFee</a:t>
            </a:r>
            <a:r>
              <a:rPr sz="1200" spc="-20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</a:t>
            </a:r>
            <a:r>
              <a:rPr sz="1200" spc="-4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isExcludedFromFee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beforeListing</a:t>
            </a:r>
            <a:r>
              <a:rPr sz="1200" spc="-13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lvl="1" indent="-88900">
              <a:lnSpc>
                <a:spcPts val="1400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afterListing</a:t>
            </a:r>
            <a:r>
              <a:rPr sz="1200" spc="-13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lvl="1" indent="-88900">
              <a:lnSpc>
                <a:spcPts val="1390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enableBuying</a:t>
            </a:r>
            <a:r>
              <a:rPr sz="1200" spc="-13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lvl="1" indent="-88900">
              <a:lnSpc>
                <a:spcPts val="1390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_approve</a:t>
            </a:r>
            <a:r>
              <a:rPr sz="1200" spc="-18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_transfer</a:t>
            </a:r>
            <a:r>
              <a:rPr sz="1200" spc="-20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swapAndLiquify</a:t>
            </a:r>
            <a:r>
              <a:rPr sz="1200" spc="-14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marR="128905" lvl="1" indent="-330200">
              <a:lnSpc>
                <a:spcPts val="1390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lockTheSwap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marR="189230" indent="-215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swapTokensForEth</a:t>
            </a:r>
            <a:r>
              <a:rPr sz="1200" spc="-1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addLiquidity</a:t>
            </a:r>
            <a:r>
              <a:rPr sz="1200" spc="-1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_tokenTransfer</a:t>
            </a:r>
            <a:r>
              <a:rPr sz="1200" spc="-1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_transferStandard</a:t>
            </a:r>
            <a:r>
              <a:rPr sz="1200" spc="-1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_transferToExcluded</a:t>
            </a:r>
            <a:r>
              <a:rPr sz="1200" spc="-14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2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_transferFromExcluded</a:t>
            </a:r>
            <a:r>
              <a:rPr sz="1200" spc="-22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5"/>
              </a:lnSpc>
            </a:pPr>
            <a:r>
              <a:rPr sz="1200" spc="35" dirty="0">
                <a:solidFill>
                  <a:srgbClr val="9F9F1C"/>
                </a:solidFill>
                <a:latin typeface="Arial" panose="020B0604020202020204"/>
                <a:cs typeface="Arial" panose="020B0604020202020204"/>
              </a:rPr>
              <a:t>($) </a:t>
            </a:r>
            <a:r>
              <a:rPr sz="1200" spc="-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payable</a:t>
            </a:r>
            <a:r>
              <a:rPr sz="1200" spc="-13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05"/>
              </a:lnSpc>
            </a:pP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 </a:t>
            </a:r>
            <a:r>
              <a:rPr sz="1200" spc="-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non-constant</a:t>
            </a:r>
            <a:r>
              <a:rPr sz="1200" spc="-9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985" y="517906"/>
            <a:ext cx="4353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Issues </a:t>
            </a:r>
            <a:r>
              <a:rPr spc="155" dirty="0"/>
              <a:t>Checking</a:t>
            </a:r>
            <a:r>
              <a:rPr spc="-345" dirty="0"/>
              <a:t> </a:t>
            </a:r>
            <a:r>
              <a:rPr spc="140" dirty="0"/>
              <a:t>Status</a:t>
            </a:r>
            <a:endParaRPr spc="1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5942" y="1494720"/>
          <a:ext cx="6286500" cy="7837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/>
                <a:gridCol w="4117975"/>
                <a:gridCol w="1587500"/>
              </a:tblGrid>
              <a:tr h="331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375"/>
                        </a:lnSpc>
                      </a:pPr>
                      <a:r>
                        <a:rPr sz="1200" spc="4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Issue</a:t>
                      </a:r>
                      <a:r>
                        <a:rPr sz="1200" spc="-3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7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description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375"/>
                        </a:lnSpc>
                      </a:pPr>
                      <a:r>
                        <a:rPr sz="1200" spc="6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Checking</a:t>
                      </a:r>
                      <a:r>
                        <a:rPr sz="1200" spc="-4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status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1.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937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Compiler</a:t>
                      </a:r>
                      <a:r>
                        <a:rPr sz="1200" spc="-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8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errors.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937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937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33654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2.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93345">
                        <a:lnSpc>
                          <a:spcPct val="111000"/>
                        </a:lnSpc>
                        <a:spcBef>
                          <a:spcPts val="29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Race</a:t>
                      </a:r>
                      <a:r>
                        <a:rPr sz="1200" spc="-2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conditions</a:t>
                      </a:r>
                      <a:r>
                        <a:rPr sz="1200" spc="-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and</a:t>
                      </a:r>
                      <a:r>
                        <a:rPr sz="1200" spc="-3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Reentrancy.</a:t>
                      </a:r>
                      <a:r>
                        <a:rPr sz="1200" spc="-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Cross-function</a:t>
                      </a:r>
                      <a:r>
                        <a:rPr sz="1200" spc="-3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8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race 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conditions.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83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solidFill>
                      <a:srgbClr val="F6F6F6"/>
                    </a:solidFill>
                  </a:tcPr>
                </a:tc>
              </a:tr>
              <a:tr h="343026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3.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Possible</a:t>
                      </a:r>
                      <a:r>
                        <a:rPr sz="1200" spc="-3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delays</a:t>
                      </a:r>
                      <a:r>
                        <a:rPr sz="1200" spc="-3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in</a:t>
                      </a:r>
                      <a:r>
                        <a:rPr sz="1200" spc="-3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data</a:t>
                      </a:r>
                      <a:r>
                        <a:rPr sz="1200" spc="-2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delivery.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</a:tr>
              <a:tr h="342900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4.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7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Oracle</a:t>
                      </a:r>
                      <a:r>
                        <a:rPr sz="1200" spc="-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calls.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</a:tr>
              <a:tr h="342836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5.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Front</a:t>
                      </a:r>
                      <a:r>
                        <a:rPr sz="1200" spc="-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running.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</a:tr>
              <a:tr h="343217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6.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Timestamp</a:t>
                      </a:r>
                      <a:r>
                        <a:rPr sz="1200" spc="-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dependence.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</a:tr>
              <a:tr h="342899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7.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7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Integer</a:t>
                      </a:r>
                      <a:r>
                        <a:rPr sz="1200" spc="-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Overflow</a:t>
                      </a:r>
                      <a:r>
                        <a:rPr sz="1200" spc="-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and</a:t>
                      </a:r>
                      <a:r>
                        <a:rPr sz="1200" spc="-3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Underflow.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</a:tr>
              <a:tr h="342900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8.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2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DoS </a:t>
                      </a:r>
                      <a:r>
                        <a:rPr sz="1200" spc="7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with</a:t>
                      </a:r>
                      <a:r>
                        <a:rPr sz="1200" spc="-10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Revert.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</a:tr>
              <a:tr h="343153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9.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2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DoS</a:t>
                      </a:r>
                      <a:r>
                        <a:rPr sz="1200" spc="-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7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with</a:t>
                      </a:r>
                      <a:r>
                        <a:rPr sz="1200" spc="-3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8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block</a:t>
                      </a:r>
                      <a:r>
                        <a:rPr sz="1200" spc="-2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gas</a:t>
                      </a:r>
                      <a:r>
                        <a:rPr sz="1200" spc="-3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limit.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70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Low</a:t>
                      </a:r>
                      <a:r>
                        <a:rPr sz="1200" spc="-40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0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issues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</a:tr>
              <a:tr h="342900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10.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Methods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execution</a:t>
                      </a:r>
                      <a:r>
                        <a:rPr sz="1200" spc="-13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permissions.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11.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Economy</a:t>
                      </a:r>
                      <a:r>
                        <a:rPr sz="1200" spc="-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model</a:t>
                      </a:r>
                      <a:r>
                        <a:rPr sz="1200" spc="-3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1200" spc="-3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200" spc="-2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8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contract.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</a:tr>
              <a:tr h="343280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12.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200" spc="-3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7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impact</a:t>
                      </a:r>
                      <a:r>
                        <a:rPr sz="1200" spc="-3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1200" spc="-3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200" spc="-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exchange</a:t>
                      </a:r>
                      <a:r>
                        <a:rPr sz="1200" spc="-2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7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rate</a:t>
                      </a:r>
                      <a:r>
                        <a:rPr sz="1200" spc="-2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on</a:t>
                      </a:r>
                      <a:r>
                        <a:rPr sz="1200" spc="-3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200" spc="-3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logic.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13.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Private </a:t>
                      </a:r>
                      <a:r>
                        <a:rPr sz="1200" spc="7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user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data</a:t>
                      </a:r>
                      <a:r>
                        <a:rPr sz="1200" spc="-22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leaks.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</a:tr>
              <a:tr h="342900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14.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Malicious </a:t>
                      </a: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Event</a:t>
                      </a:r>
                      <a:r>
                        <a:rPr sz="1200" spc="-13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log.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</a:tr>
              <a:tr h="343154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15.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Scoping and</a:t>
                      </a:r>
                      <a:r>
                        <a:rPr sz="1200" spc="-1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Declarations.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</a:tr>
              <a:tr h="342900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16.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Uninitialized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storage</a:t>
                      </a:r>
                      <a:r>
                        <a:rPr sz="1200" spc="-12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pointers.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17.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7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Arithmetic</a:t>
                      </a:r>
                      <a:r>
                        <a:rPr sz="1200" spc="-3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7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accuracy.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</a:tr>
              <a:tr h="343280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18.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Design</a:t>
                      </a:r>
                      <a:r>
                        <a:rPr sz="1200" spc="-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7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Logic.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>
                    <a:solidFill>
                      <a:srgbClr val="F6F6F6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19.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Cross-function </a:t>
                      </a:r>
                      <a:r>
                        <a:rPr sz="1200" spc="8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race</a:t>
                      </a:r>
                      <a:r>
                        <a:rPr sz="1200" spc="-1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conditions.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</a:tr>
              <a:tr h="533400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20.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350520">
                        <a:lnSpc>
                          <a:spcPct val="111000"/>
                        </a:lnSpc>
                        <a:spcBef>
                          <a:spcPts val="290"/>
                        </a:spcBef>
                      </a:pPr>
                      <a:r>
                        <a:rPr sz="1200" spc="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Safe</a:t>
                      </a:r>
                      <a:r>
                        <a:rPr sz="1200" spc="-3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Open</a:t>
                      </a:r>
                      <a:r>
                        <a:rPr sz="1200" spc="-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Zeppelin</a:t>
                      </a:r>
                      <a:r>
                        <a:rPr sz="1200" spc="-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8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contracts</a:t>
                      </a:r>
                      <a:r>
                        <a:rPr sz="1200" spc="-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implementation</a:t>
                      </a:r>
                      <a:r>
                        <a:rPr sz="1200" spc="-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and  </a:t>
                      </a: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usage.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83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solidFill>
                      <a:srgbClr val="F6F6F6"/>
                    </a:solidFill>
                  </a:tcPr>
                </a:tc>
              </a:tr>
              <a:tr h="261000">
                <a:tc>
                  <a:txBody>
                    <a:bodyPr/>
                    <a:lstStyle/>
                    <a:p>
                      <a:pPr marL="292100">
                        <a:lnSpc>
                          <a:spcPts val="1355"/>
                        </a:lnSpc>
                        <a:spcBef>
                          <a:spcPts val="60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21.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355"/>
                        </a:lnSpc>
                        <a:spcBef>
                          <a:spcPts val="600"/>
                        </a:spcBef>
                      </a:pP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Fallback </a:t>
                      </a:r>
                      <a:r>
                        <a:rPr sz="1200" spc="7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function</a:t>
                      </a:r>
                      <a:r>
                        <a:rPr sz="1200" spc="-12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security.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355"/>
                        </a:lnSpc>
                        <a:spcBef>
                          <a:spcPts val="600"/>
                        </a:spcBef>
                      </a:pPr>
                      <a:r>
                        <a:rPr sz="1200" spc="45" dirty="0">
                          <a:solidFill>
                            <a:srgbClr val="4BA9AE"/>
                          </a:solidFill>
                          <a:latin typeface="Arial" panose="020B0604020202020204"/>
                          <a:cs typeface="Arial" panose="020B0604020202020204"/>
                        </a:rPr>
                        <a:t>Passed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20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770" y="521081"/>
            <a:ext cx="22053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30" dirty="0">
                <a:latin typeface="Arial" panose="020B0604020202020204"/>
                <a:cs typeface="Arial" panose="020B0604020202020204"/>
              </a:rPr>
              <a:t>Security</a:t>
            </a:r>
            <a:r>
              <a:rPr sz="23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300" b="1" spc="5" dirty="0">
                <a:latin typeface="Arial" panose="020B0604020202020204"/>
                <a:cs typeface="Arial" panose="020B0604020202020204"/>
              </a:rPr>
              <a:t>Issues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5625" y="2244725"/>
            <a:ext cx="165100" cy="165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2642" y="1261427"/>
            <a:ext cx="2643505" cy="256159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45"/>
              </a:spcBef>
            </a:pPr>
            <a:r>
              <a:rPr sz="1800" spc="9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High </a:t>
            </a:r>
            <a:r>
              <a:rPr sz="18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Severity</a:t>
            </a:r>
            <a:r>
              <a:rPr sz="1800" spc="-2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Issues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high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severity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issues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found.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Medium </a:t>
            </a:r>
            <a:r>
              <a:rPr sz="18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Severity</a:t>
            </a:r>
            <a:r>
              <a:rPr sz="1800" spc="-2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Issues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12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medium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severity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issues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found.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</a:pPr>
            <a:r>
              <a:rPr sz="1800" spc="114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Low </a:t>
            </a:r>
            <a:r>
              <a:rPr sz="18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Severity</a:t>
            </a:r>
            <a:r>
              <a:rPr sz="1800" spc="-2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Issues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36525">
              <a:lnSpc>
                <a:spcPct val="100000"/>
              </a:lnSpc>
              <a:spcBef>
                <a:spcPts val="565"/>
              </a:spcBef>
            </a:pPr>
            <a:r>
              <a:rPr sz="15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1. </a:t>
            </a:r>
            <a:r>
              <a:rPr sz="15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Out </a:t>
            </a:r>
            <a:r>
              <a:rPr sz="15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500" spc="-21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gas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542925">
              <a:lnSpc>
                <a:spcPct val="100000"/>
              </a:lnSpc>
              <a:spcBef>
                <a:spcPts val="800"/>
              </a:spcBef>
            </a:pPr>
            <a:r>
              <a:rPr sz="1200" b="1" spc="-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Issue: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435" y="3925569"/>
            <a:ext cx="1177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125000"/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9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9395" y="3900170"/>
            <a:ext cx="1369060" cy="2222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200" spc="9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lu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00" spc="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200" spc="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rd()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3854" y="3925569"/>
            <a:ext cx="2417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uses</a:t>
            </a:r>
            <a:r>
              <a:rPr sz="12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loop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find</a:t>
            </a:r>
            <a:r>
              <a:rPr sz="12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remove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3745" y="4122420"/>
            <a:ext cx="749935" cy="17780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spc="-10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_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lu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4035" y="4103370"/>
            <a:ext cx="4725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7110" algn="l"/>
              </a:tabLst>
            </a:pP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addresses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200" spc="-1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	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list.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1200" spc="-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aborted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with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16735" y="4300220"/>
            <a:ext cx="1032510" cy="174625"/>
          </a:xfrm>
          <a:custGeom>
            <a:avLst/>
            <a:gdLst/>
            <a:ahLst/>
            <a:cxnLst/>
            <a:rect l="l" t="t" r="r" b="b"/>
            <a:pathLst>
              <a:path w="1032510" h="174625">
                <a:moveTo>
                  <a:pt x="0" y="174625"/>
                </a:moveTo>
                <a:lnTo>
                  <a:pt x="1032510" y="174625"/>
                </a:lnTo>
                <a:lnTo>
                  <a:pt x="1032510" y="0"/>
                </a:lnTo>
                <a:lnTo>
                  <a:pt x="0" y="0"/>
                </a:lnTo>
                <a:lnTo>
                  <a:pt x="0" y="1746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04035" y="4277995"/>
            <a:ext cx="490728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spc="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OUT_OF_GAS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exception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long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excluded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addresses 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list.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79395" y="6780530"/>
            <a:ext cx="1400810" cy="184150"/>
          </a:xfrm>
          <a:custGeom>
            <a:avLst/>
            <a:gdLst/>
            <a:ahLst/>
            <a:cxnLst/>
            <a:rect l="l" t="t" r="r" b="b"/>
            <a:pathLst>
              <a:path w="1400810" h="184150">
                <a:moveTo>
                  <a:pt x="0" y="184150"/>
                </a:moveTo>
                <a:lnTo>
                  <a:pt x="1400809" y="184150"/>
                </a:lnTo>
                <a:lnTo>
                  <a:pt x="1400809" y="0"/>
                </a:lnTo>
                <a:lnTo>
                  <a:pt x="0" y="0"/>
                </a:lnTo>
                <a:lnTo>
                  <a:pt x="0" y="1841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94960" y="6964616"/>
            <a:ext cx="1029335" cy="178435"/>
          </a:xfrm>
          <a:custGeom>
            <a:avLst/>
            <a:gdLst/>
            <a:ahLst/>
            <a:cxnLst/>
            <a:rect l="l" t="t" r="r" b="b"/>
            <a:pathLst>
              <a:path w="1029335" h="178434">
                <a:moveTo>
                  <a:pt x="0" y="178117"/>
                </a:moveTo>
                <a:lnTo>
                  <a:pt x="1029017" y="178117"/>
                </a:lnTo>
                <a:lnTo>
                  <a:pt x="1029017" y="0"/>
                </a:lnTo>
                <a:lnTo>
                  <a:pt x="0" y="0"/>
                </a:lnTo>
                <a:lnTo>
                  <a:pt x="0" y="1781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75435" y="6767830"/>
            <a:ext cx="5256530" cy="56134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41300" marR="5080" indent="-228600">
              <a:lnSpc>
                <a:spcPct val="96000"/>
              </a:lnSpc>
              <a:spcBef>
                <a:spcPts val="150"/>
              </a:spcBef>
              <a:buClr>
                <a:srgbClr val="C00000"/>
              </a:buClr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function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_getCurrentSupply also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uses the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loop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evaluating 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total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supply.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could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aborted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200" spc="-1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OUT_OF_GAS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exception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if 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200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long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excluded</a:t>
            </a:r>
            <a:r>
              <a:rPr sz="12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addresses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list.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3185" y="9718357"/>
            <a:ext cx="4237355" cy="39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Recommendation</a:t>
            </a:r>
            <a:r>
              <a:rPr sz="1200" spc="-5" dirty="0">
                <a:solidFill>
                  <a:srgbClr val="1F124D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63550">
              <a:lnSpc>
                <a:spcPct val="100000"/>
              </a:lnSpc>
              <a:spcBef>
                <a:spcPts val="35"/>
              </a:spcBef>
            </a:pP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excluded</a:t>
            </a:r>
            <a:r>
              <a:rPr sz="12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length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12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too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big.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4355" y="1419225"/>
            <a:ext cx="190500" cy="190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4355" y="2988945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4739" y="4826000"/>
            <a:ext cx="5730875" cy="1777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94739" y="7493127"/>
            <a:ext cx="5730875" cy="1892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242" y="524256"/>
            <a:ext cx="5927725" cy="9194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10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Owner</a:t>
            </a:r>
            <a:r>
              <a:rPr sz="18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9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privileges</a:t>
            </a:r>
            <a:r>
              <a:rPr sz="1800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(In</a:t>
            </a:r>
            <a:r>
              <a:rPr sz="18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9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8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0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period</a:t>
            </a:r>
            <a:r>
              <a:rPr sz="1800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9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18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0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800" spc="-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1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owner</a:t>
            </a:r>
            <a:r>
              <a:rPr sz="18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800" spc="-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0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not  </a:t>
            </a:r>
            <a:r>
              <a:rPr sz="1800" spc="9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renounced)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3175" indent="-229235">
              <a:lnSpc>
                <a:spcPct val="100000"/>
              </a:lnSpc>
              <a:spcBef>
                <a:spcPts val="1280"/>
              </a:spcBef>
              <a:buClr>
                <a:srgbClr val="FF0000"/>
              </a:buClr>
              <a:buSzPct val="83000"/>
              <a:buFont typeface="Symbol" panose="05050102010706020507"/>
              <a:buChar char=""/>
              <a:tabLst>
                <a:tab pos="1273175" algn="l"/>
                <a:tab pos="1273810" algn="l"/>
              </a:tabLst>
            </a:pP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Owner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2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change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tax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liquidity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fee.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5435" y="2899791"/>
            <a:ext cx="4199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3000"/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Owner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2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change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maximum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amount.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435" y="4214495"/>
            <a:ext cx="2653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3000"/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Owner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2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exclude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fee.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435" y="5379973"/>
            <a:ext cx="5086350" cy="56070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41300" marR="5080" indent="-228600">
              <a:lnSpc>
                <a:spcPct val="96000"/>
              </a:lnSpc>
              <a:spcBef>
                <a:spcPts val="150"/>
              </a:spcBef>
              <a:buClr>
                <a:srgbClr val="FF0000"/>
              </a:buClr>
              <a:buSzPct val="83000"/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Owner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lock</a:t>
            </a:r>
            <a:r>
              <a:rPr sz="12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unlock.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way,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functions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owner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could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retake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privileges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even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after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ownership was  renounced.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5435" y="8663940"/>
            <a:ext cx="3129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3000"/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Owner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2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change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dev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wallet</a:t>
            </a:r>
            <a:r>
              <a:rPr sz="1200" spc="-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address.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5435" y="10118407"/>
            <a:ext cx="433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3000"/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Owner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change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number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tokens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12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liquidity.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4739" y="1608074"/>
            <a:ext cx="6301105" cy="11319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94739" y="3270630"/>
            <a:ext cx="6301105" cy="784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4739" y="4587862"/>
            <a:ext cx="6301105" cy="62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4739" y="6089650"/>
            <a:ext cx="6301105" cy="2415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94739" y="9020175"/>
            <a:ext cx="6301105" cy="938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5435" y="1692909"/>
            <a:ext cx="2881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3000"/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Owner</a:t>
            </a:r>
            <a:r>
              <a:rPr sz="1200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200" spc="-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change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Uniswap</a:t>
            </a:r>
            <a:r>
              <a:rPr sz="12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router.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5435" y="3464941"/>
            <a:ext cx="4199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3000"/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Owner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2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change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amount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4F81BC"/>
                </a:solidFill>
                <a:latin typeface="Arial" panose="020B0604020202020204"/>
                <a:cs typeface="Arial" panose="020B0604020202020204"/>
              </a:rPr>
              <a:t>_notReflectionFraction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435" y="4919598"/>
            <a:ext cx="2223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3000"/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Owner</a:t>
            </a:r>
            <a:r>
              <a:rPr sz="1200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200" spc="-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enable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trading.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435" y="6247129"/>
            <a:ext cx="4517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3000"/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Owner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200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enable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after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listing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settings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preset.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4739" y="711580"/>
            <a:ext cx="6301105" cy="82105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4739" y="2051430"/>
            <a:ext cx="6301105" cy="1256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4739" y="3823208"/>
            <a:ext cx="6301105" cy="938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94739" y="5277358"/>
            <a:ext cx="6301105" cy="812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4739" y="6604520"/>
            <a:ext cx="6060821" cy="3603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244" y="1082137"/>
            <a:ext cx="6792874" cy="95991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3242" y="521081"/>
            <a:ext cx="6323965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200" spc="10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Conclusion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5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500" spc="-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9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contracts</a:t>
            </a:r>
            <a:r>
              <a:rPr sz="1500" spc="-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contain</a:t>
            </a:r>
            <a:r>
              <a:rPr sz="1500" spc="-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low</a:t>
            </a:r>
            <a:r>
              <a:rPr sz="1500" spc="-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severity</a:t>
            </a:r>
            <a:r>
              <a:rPr sz="1500" spc="-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issues!</a:t>
            </a:r>
            <a:r>
              <a:rPr sz="1500" spc="-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Liquidity</a:t>
            </a:r>
            <a:r>
              <a:rPr sz="1500" spc="-10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9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pair</a:t>
            </a:r>
            <a:r>
              <a:rPr sz="1500" spc="-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contract’s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5"/>
              </a:spcBef>
            </a:pPr>
            <a:r>
              <a:rPr sz="15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security</a:t>
            </a:r>
            <a:r>
              <a:rPr sz="15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5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1500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9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checked</a:t>
            </a:r>
            <a:r>
              <a:rPr sz="15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due</a:t>
            </a:r>
            <a:r>
              <a:rPr sz="15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500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1500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5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scope.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 marR="113030">
              <a:lnSpc>
                <a:spcPct val="111000"/>
              </a:lnSpc>
            </a:pPr>
            <a:r>
              <a:rPr sz="15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Liquidity </a:t>
            </a:r>
            <a:r>
              <a:rPr sz="15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locking </a:t>
            </a:r>
            <a:r>
              <a:rPr sz="15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details </a:t>
            </a:r>
            <a:r>
              <a:rPr sz="15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provided </a:t>
            </a:r>
            <a:r>
              <a:rPr sz="15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5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5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team:  </a:t>
            </a:r>
            <a:r>
              <a:rPr sz="1500" u="sng" spc="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https://dxsale.app/app/pages/defipresale?saleID=2929&amp;chain=TRX</a:t>
            </a:r>
            <a:endParaRPr sz="1500" u="sng" spc="6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242" y="3486305"/>
            <a:ext cx="6235700" cy="17024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50" i="1" spc="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TechRate</a:t>
            </a:r>
            <a:r>
              <a:rPr sz="1550" i="1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i="1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note: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8000"/>
              </a:lnSpc>
              <a:spcBef>
                <a:spcPts val="600"/>
              </a:spcBef>
            </a:pPr>
            <a:r>
              <a:rPr sz="1550" i="1" spc="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Please </a:t>
            </a:r>
            <a:r>
              <a:rPr sz="1550" i="1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check </a:t>
            </a:r>
            <a:r>
              <a:rPr sz="1550" i="1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550" i="1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disclaimer </a:t>
            </a:r>
            <a:r>
              <a:rPr sz="1550" i="1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above </a:t>
            </a:r>
            <a:r>
              <a:rPr sz="1550" i="1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 note, </a:t>
            </a:r>
            <a:r>
              <a:rPr sz="1550" i="1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550" i="1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audit </a:t>
            </a:r>
            <a:r>
              <a:rPr sz="1550" i="1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makes </a:t>
            </a:r>
            <a:r>
              <a:rPr sz="1550" i="1" spc="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  </a:t>
            </a:r>
            <a:r>
              <a:rPr sz="1550" i="1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statements </a:t>
            </a:r>
            <a:r>
              <a:rPr sz="1550" i="1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550" i="1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warranties </a:t>
            </a:r>
            <a:r>
              <a:rPr sz="1550" i="1" spc="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550" i="1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business model, </a:t>
            </a:r>
            <a:r>
              <a:rPr sz="1550" i="1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investment  </a:t>
            </a:r>
            <a:r>
              <a:rPr sz="1550" i="1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attractiveness</a:t>
            </a:r>
            <a:r>
              <a:rPr sz="1550" i="1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i="1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550" i="1" spc="-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i="1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1550" i="1" spc="-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i="1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sustainability.</a:t>
            </a:r>
            <a:r>
              <a:rPr sz="1550" i="1" spc="3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i="1" spc="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550" i="1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i="1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</a:t>
            </a:r>
            <a:r>
              <a:rPr sz="1550" i="1" spc="-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i="1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550" i="1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i="1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provided</a:t>
            </a:r>
            <a:r>
              <a:rPr sz="1550" i="1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i="1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550" i="1" spc="-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i="1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550" i="1" spc="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1550" i="1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contract </a:t>
            </a:r>
            <a:r>
              <a:rPr sz="1550" i="1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mentioned in </a:t>
            </a:r>
            <a:r>
              <a:rPr sz="1550" i="1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550" i="1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 </a:t>
            </a:r>
            <a:r>
              <a:rPr sz="1550" i="1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 does </a:t>
            </a:r>
            <a:r>
              <a:rPr sz="1550" i="1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not include </a:t>
            </a:r>
            <a:r>
              <a:rPr sz="1550" i="1" spc="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 </a:t>
            </a:r>
            <a:r>
              <a:rPr sz="1550" i="1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1550" i="1" spc="-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i="1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potential</a:t>
            </a:r>
            <a:r>
              <a:rPr sz="1550" i="1" spc="-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i="1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contracts</a:t>
            </a:r>
            <a:r>
              <a:rPr sz="1550" i="1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i="1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deployed</a:t>
            </a:r>
            <a:r>
              <a:rPr sz="1550" i="1" spc="-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i="1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550" i="1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i="1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Owner.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4355" y="10038651"/>
            <a:ext cx="1129614" cy="235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75154" y="10026586"/>
            <a:ext cx="1013459" cy="2477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81654" y="10040556"/>
            <a:ext cx="1590420" cy="233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3555" y="3385439"/>
            <a:ext cx="1498600" cy="0"/>
          </a:xfrm>
          <a:custGeom>
            <a:avLst/>
            <a:gdLst/>
            <a:ahLst/>
            <a:cxnLst/>
            <a:rect l="l" t="t" r="r" b="b"/>
            <a:pathLst>
              <a:path w="1498600">
                <a:moveTo>
                  <a:pt x="0" y="0"/>
                </a:moveTo>
                <a:lnTo>
                  <a:pt x="1498600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7743"/>
            <a:ext cx="7562849" cy="94199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5616" y="517906"/>
            <a:ext cx="2385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Audit</a:t>
            </a:r>
            <a:r>
              <a:rPr spc="-140" dirty="0"/>
              <a:t> </a:t>
            </a:r>
            <a:r>
              <a:rPr spc="125" dirty="0"/>
              <a:t>Details</a:t>
            </a:r>
            <a:endParaRPr spc="125" dirty="0"/>
          </a:p>
        </p:txBody>
      </p:sp>
      <p:sp>
        <p:nvSpPr>
          <p:cNvPr id="4" name="object 4"/>
          <p:cNvSpPr txBox="1"/>
          <p:nvPr/>
        </p:nvSpPr>
        <p:spPr>
          <a:xfrm>
            <a:off x="1534160" y="1327182"/>
            <a:ext cx="5210175" cy="43942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200" spc="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Audited</a:t>
            </a:r>
            <a:r>
              <a:rPr sz="1200" spc="-3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project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Light of tomorrow</a:t>
            </a:r>
            <a:endParaRPr sz="1600" dirty="0">
              <a:solidFill>
                <a:srgbClr val="1F124D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200" spc="6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Deployer</a:t>
            </a:r>
            <a:r>
              <a:rPr sz="1200" spc="-6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address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TEMfr8XhhVwsPPVkrxMWNEVeA5UNPGD5QD</a:t>
            </a:r>
            <a:endParaRPr sz="1600" spc="60" dirty="0">
              <a:solidFill>
                <a:srgbClr val="1F124D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200" spc="5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Client</a:t>
            </a:r>
            <a:r>
              <a:rPr sz="1200" spc="-4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contacts: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Light of tomorrow Token team</a:t>
            </a:r>
            <a:endParaRPr sz="1600" dirty="0">
              <a:solidFill>
                <a:srgbClr val="1F124D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200" spc="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Blockchain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Trc Smart Chain</a:t>
            </a:r>
            <a:endParaRPr sz="1600" dirty="0">
              <a:solidFill>
                <a:srgbClr val="1F124D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200" spc="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1200" spc="-4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website: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endParaRPr sz="1600" u="sng" spc="9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Arial" panose="020B0604020202020204"/>
              <a:cs typeface="Arial" panose="020B0604020202020204"/>
              <a:hlinkClick r:id="rId2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u="sng" spc="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tomorrowLight.club</a:t>
            </a:r>
            <a:endParaRPr sz="1600" u="sng" spc="9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1750" y="3175"/>
            <a:ext cx="7550150" cy="1069022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3195" y="517906"/>
            <a:ext cx="2008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Disclaimer</a:t>
            </a:r>
            <a:endParaRPr spc="155" dirty="0"/>
          </a:p>
        </p:txBody>
      </p:sp>
      <p:sp>
        <p:nvSpPr>
          <p:cNvPr id="4" name="object 4"/>
          <p:cNvSpPr txBox="1"/>
          <p:nvPr/>
        </p:nvSpPr>
        <p:spPr>
          <a:xfrm>
            <a:off x="501967" y="1536699"/>
            <a:ext cx="6327140" cy="8343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">
              <a:lnSpc>
                <a:spcPct val="111000"/>
              </a:lnSpc>
              <a:spcBef>
                <a:spcPts val="100"/>
              </a:spcBef>
            </a:pP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limited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findings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based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analysis,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accordance with 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good industry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practice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date of this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report,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relation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cybersecurity 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vulnerabilities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issues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framework</a:t>
            </a:r>
            <a:r>
              <a:rPr sz="12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algorithms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contracts, 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details of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are set out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report.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2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order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get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full view of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our 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analysis,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crucial for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 read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full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report. </a:t>
            </a: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While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done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best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conducting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analysis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producing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report,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important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note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you  should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rely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cannot</a:t>
            </a:r>
            <a:r>
              <a:rPr sz="12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claim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basis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says 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doesn’t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say,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produced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it,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important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conduct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own 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independent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investigations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before making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decisions. </a:t>
            </a:r>
            <a:r>
              <a:rPr sz="1200" spc="1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go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 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below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disclaimer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below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please</a:t>
            </a:r>
            <a:r>
              <a:rPr sz="1200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make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sure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read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full.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111000"/>
              </a:lnSpc>
            </a:pPr>
            <a:r>
              <a:rPr sz="1200" spc="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DISCLAIMER: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reading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2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part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 it,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agree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terms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 this 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disclaimer.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do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agree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1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terms,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then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please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immediately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cease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reading 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report,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delete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destroy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copies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 this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downloaded  and/or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printed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you.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provided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information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purposes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non-reliance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basis,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does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constitute</a:t>
            </a:r>
            <a:r>
              <a:rPr sz="12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investment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advice.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1200" spc="-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shall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12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right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 rely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contents,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TechRate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 its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affiliates (including 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holding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companies,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shareholders,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subsidiaries,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employees,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directors,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officers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representatives)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(TechRate)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owe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duty of </a:t>
            </a:r>
            <a:r>
              <a:rPr sz="12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care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towards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other 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person,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nor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does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TechRate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make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warranty </a:t>
            </a:r>
            <a:r>
              <a:rPr sz="12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representation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person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 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accuracy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completeness of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report. </a:t>
            </a: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provided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"as is",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without 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conditions,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warranties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other terms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kind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except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set out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this 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disclaimer,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TechRate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hereby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excludes all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representations, warranties,  conditions and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terms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(including,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without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limitation, the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warranties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implied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by 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law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satisfactory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quality,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fitness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purpose and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reasonable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care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skill)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which,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but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clause,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might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12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effect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relation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1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report.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Except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extent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prohibited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law,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TechRate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hereby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excludes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liability 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responsibility,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neither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nor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1200" spc="-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person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shall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12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claim</a:t>
            </a:r>
            <a:r>
              <a:rPr sz="12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against 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TechRate,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amount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kind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loss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damage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result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person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(including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without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limitation,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direct,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indirect,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special,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punitive, 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consequential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pure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economic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loss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damages,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loss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 income,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profits, 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goodwill,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data,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contracts, </a:t>
            </a: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money,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business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interruption,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whether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delict,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tort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(including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without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limitation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negligence),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contract,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breach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statutory 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duty,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misrepresentation (whether innocent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negligent)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otherwise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under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claim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nature whatsoever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jurisdiction)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way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arising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connected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2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use,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inability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results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 this 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report,</a:t>
            </a:r>
            <a:r>
              <a:rPr sz="12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reliance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1000"/>
              </a:lnSpc>
            </a:pP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analysis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 the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security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purely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based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smart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contracts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alone.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 </a:t>
            </a:r>
            <a:r>
              <a:rPr sz="1200" spc="4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applications </a:t>
            </a:r>
            <a:r>
              <a:rPr sz="1200" spc="9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operations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were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reviewed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security.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No </a:t>
            </a:r>
            <a:r>
              <a:rPr sz="12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product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been  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reviewed.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806" y="4545841"/>
            <a:ext cx="6369566" cy="61443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3716" y="517906"/>
            <a:ext cx="2306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Background</a:t>
            </a:r>
            <a:endParaRPr spc="190" dirty="0"/>
          </a:p>
        </p:txBody>
      </p:sp>
      <p:sp>
        <p:nvSpPr>
          <p:cNvPr id="4" name="object 4"/>
          <p:cNvSpPr txBox="1"/>
          <p:nvPr/>
        </p:nvSpPr>
        <p:spPr>
          <a:xfrm>
            <a:off x="614362" y="1460499"/>
            <a:ext cx="6328410" cy="23558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80"/>
              </a:spcBef>
            </a:pPr>
            <a:r>
              <a:rPr sz="150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Techrate is entrusted by tomorrow's light token to audit the wavefield intelligent contract:</a:t>
            </a:r>
            <a:endParaRPr sz="1500" dirty="0">
              <a:solidFill>
                <a:srgbClr val="1F124D"/>
              </a:solidFill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7000"/>
              </a:lnSpc>
              <a:spcBef>
                <a:spcPts val="180"/>
              </a:spcBef>
            </a:pPr>
            <a:r>
              <a:rPr sz="12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https://tronscan.io/#/contract/TEMfr8XhhVwsPPVkrxMWNEVeA5UNPGD5QD/code</a:t>
            </a:r>
            <a:endParaRPr sz="1200" dirty="0">
              <a:solidFill>
                <a:srgbClr val="0000FF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5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500" spc="-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purpose</a:t>
            </a:r>
            <a:r>
              <a:rPr sz="15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5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5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audit</a:t>
            </a:r>
            <a:r>
              <a:rPr sz="1500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was</a:t>
            </a:r>
            <a:r>
              <a:rPr sz="15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500" spc="-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achieve</a:t>
            </a:r>
            <a:r>
              <a:rPr sz="15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5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following: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469900" indent="-228600">
              <a:lnSpc>
                <a:spcPct val="100000"/>
              </a:lnSpc>
              <a:spcBef>
                <a:spcPts val="1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Ensure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2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contract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functions</a:t>
            </a:r>
            <a:r>
              <a:rPr sz="12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2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intended.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469900" indent="-228600">
              <a:lnSpc>
                <a:spcPct val="100000"/>
              </a:lnSpc>
              <a:spcBef>
                <a:spcPts val="66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Identify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potential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security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issues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200" spc="-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contract.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7620" algn="just">
              <a:lnSpc>
                <a:spcPct val="111000"/>
              </a:lnSpc>
              <a:spcBef>
                <a:spcPts val="1175"/>
              </a:spcBef>
            </a:pPr>
            <a:r>
              <a:rPr sz="1200" spc="4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2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report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should be used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 understand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risk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exposure of</a:t>
            </a:r>
            <a:r>
              <a:rPr sz="1200" spc="-1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200" spc="1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contract,</a:t>
            </a:r>
            <a:r>
              <a:rPr sz="1200" spc="1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200" spc="1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spc="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guide</a:t>
            </a:r>
            <a:r>
              <a:rPr sz="1200" spc="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00" spc="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improve</a:t>
            </a:r>
            <a:r>
              <a:rPr sz="1200" spc="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security</a:t>
            </a:r>
            <a:r>
              <a:rPr sz="1200" spc="1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posture</a:t>
            </a:r>
            <a:r>
              <a:rPr sz="1200" spc="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2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3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200" spc="1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contract 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remediating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issues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200" spc="-3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were</a:t>
            </a:r>
            <a:r>
              <a:rPr sz="1200" spc="-2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identified.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091" y="816356"/>
            <a:ext cx="3162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70" dirty="0">
                <a:latin typeface="Calibri" panose="020F0502020204030204"/>
                <a:cs typeface="Calibri" panose="020F0502020204030204"/>
              </a:rPr>
              <a:t>С</a:t>
            </a:r>
            <a:r>
              <a:rPr spc="170" dirty="0"/>
              <a:t>ontracts</a:t>
            </a:r>
            <a:r>
              <a:rPr spc="-150" dirty="0"/>
              <a:t> </a:t>
            </a:r>
            <a:r>
              <a:rPr spc="130" dirty="0"/>
              <a:t>Details</a:t>
            </a:r>
            <a:endParaRPr spc="130" dirty="0"/>
          </a:p>
        </p:txBody>
      </p:sp>
      <p:sp>
        <p:nvSpPr>
          <p:cNvPr id="3" name="object 3"/>
          <p:cNvSpPr txBox="1"/>
          <p:nvPr/>
        </p:nvSpPr>
        <p:spPr>
          <a:xfrm>
            <a:off x="543242" y="1731009"/>
            <a:ext cx="348297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Token</a:t>
            </a:r>
            <a:r>
              <a:rPr sz="1500" spc="-6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contract</a:t>
            </a:r>
            <a:r>
              <a:rPr sz="1500" spc="-6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7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details</a:t>
            </a:r>
            <a:r>
              <a:rPr sz="15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500" spc="-45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lang="en-US" sz="15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9</a:t>
            </a:r>
            <a:r>
              <a:rPr sz="15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5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15</a:t>
            </a:r>
            <a:r>
              <a:rPr sz="1500" spc="5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.2021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5942" y="2194560"/>
          <a:ext cx="6394450" cy="6856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340"/>
                <a:gridCol w="4182110"/>
              </a:tblGrid>
              <a:tr h="48933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spc="7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Contract</a:t>
                      </a:r>
                      <a:r>
                        <a:rPr sz="1200" spc="-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4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lot Token</a:t>
                      </a:r>
                      <a:endParaRPr sz="1200" dirty="0">
                        <a:solidFill>
                          <a:srgbClr val="1F124D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spc="7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Contract</a:t>
                      </a:r>
                      <a:r>
                        <a:rPr sz="1200" spc="-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7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address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>
                          <a:latin typeface="Arial" panose="020B0604020202020204"/>
                          <a:cs typeface="Arial" panose="020B0604020202020204"/>
                        </a:rPr>
                        <a:t>TEMfr8XhhVwsPPVkrxMWNEVeA5UNPGD5QD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>
                    <a:solidFill>
                      <a:srgbClr val="F6F6F6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Total</a:t>
                      </a:r>
                      <a:r>
                        <a:rPr sz="1200" spc="-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supply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605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lang="en-US" sz="1200" spc="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168 000 000</a:t>
                      </a:r>
                      <a:endParaRPr lang="en-US" sz="1200" spc="40" dirty="0">
                        <a:solidFill>
                          <a:srgbClr val="1F124D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6050" marB="0"/>
                </a:tc>
              </a:tr>
              <a:tr h="47244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Token</a:t>
                      </a:r>
                      <a:r>
                        <a:rPr sz="1200" spc="-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8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ticker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spc="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Light of tomorrow</a:t>
                      </a:r>
                      <a:endParaRPr sz="1200" spc="5" dirty="0">
                        <a:solidFill>
                          <a:srgbClr val="1F124D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>
                    <a:solidFill>
                      <a:srgbClr val="F6F6F6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Decimals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lang="en-US" sz="1200">
                          <a:latin typeface="Arial" panose="020B0604020202020204"/>
                          <a:cs typeface="Arial" panose="020B0604020202020204"/>
                        </a:rPr>
                        <a:t>10</a:t>
                      </a:r>
                      <a:endParaRPr lang="en-US"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/>
                </a:tc>
              </a:tr>
              <a:tr h="48602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Token</a:t>
                      </a:r>
                      <a:r>
                        <a:rPr sz="1200" spc="-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holders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605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lang="en-US"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lang="en-US" sz="1200" spc="55" dirty="0">
                        <a:solidFill>
                          <a:srgbClr val="1F124D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6050" marB="0">
                    <a:solidFill>
                      <a:srgbClr val="F6F6F6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Transactions</a:t>
                      </a:r>
                      <a:r>
                        <a:rPr sz="1200" spc="-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7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count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lang="en-US"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lang="en-US" sz="1200" spc="55" dirty="0">
                        <a:solidFill>
                          <a:srgbClr val="1F124D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/>
                </a:tc>
              </a:tr>
              <a:tr h="4861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Top 100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holders</a:t>
                      </a:r>
                      <a:r>
                        <a:rPr sz="1200" spc="-23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6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dominance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605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lang="en-US" sz="1200" spc="3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86%</a:t>
                      </a:r>
                      <a:endParaRPr lang="en-US" sz="1200" spc="30" dirty="0">
                        <a:solidFill>
                          <a:srgbClr val="1F124D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6050" marB="0">
                    <a:solidFill>
                      <a:srgbClr val="F6F6F6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Liquidity</a:t>
                      </a:r>
                      <a:r>
                        <a:rPr sz="1200" spc="-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fee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spc="4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4.5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/>
                </a:tc>
              </a:tr>
              <a:tr h="489203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spc="3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Tax</a:t>
                      </a:r>
                      <a:r>
                        <a:rPr sz="1200" spc="-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fee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spc="4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5.5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>
                    <a:solidFill>
                      <a:srgbClr val="F6F6F6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Total</a:t>
                      </a:r>
                      <a:r>
                        <a:rPr sz="1200" spc="-4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fees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605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lang="en-US" sz="1200">
                          <a:latin typeface="Arial" panose="020B0604020202020204"/>
                          <a:cs typeface="Arial" panose="020B0604020202020204"/>
                        </a:rPr>
                        <a:t>16800000</a:t>
                      </a:r>
                      <a:endParaRPr lang="en-US"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6050" marB="0"/>
                </a:tc>
              </a:tr>
              <a:tr h="48895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Uniswap </a:t>
                      </a:r>
                      <a:r>
                        <a:rPr sz="1200" spc="3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V2</a:t>
                      </a:r>
                      <a:r>
                        <a:rPr sz="1200" spc="-13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7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pair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endParaRPr lang="en-US"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9225" marB="0">
                    <a:solidFill>
                      <a:srgbClr val="F6F6F6"/>
                    </a:solidFill>
                  </a:tcPr>
                </a:tc>
              </a:tr>
              <a:tr h="486156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200" spc="7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Contract </a:t>
                      </a:r>
                      <a:r>
                        <a:rPr sz="1200" spc="6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deployer</a:t>
                      </a:r>
                      <a:r>
                        <a:rPr sz="1200" spc="-18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7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address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605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200" spc="4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TEMfr8XhhVwsPPVkrxMWNEVeA5UNPGD5QD</a:t>
                      </a:r>
                      <a:endParaRPr sz="1200" spc="45" dirty="0">
                        <a:solidFill>
                          <a:srgbClr val="1F124D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6050" marB="0"/>
                </a:tc>
              </a:tr>
              <a:tr h="5334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7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Contract’s </a:t>
                      </a:r>
                      <a:r>
                        <a:rPr sz="1200" spc="9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current</a:t>
                      </a:r>
                      <a:r>
                        <a:rPr sz="1200" spc="-18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7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owner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70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address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200" spc="45" dirty="0">
                          <a:solidFill>
                            <a:srgbClr val="1F124D"/>
                          </a:solidFill>
                          <a:latin typeface="Arial" panose="020B0604020202020204"/>
                          <a:cs typeface="Arial" panose="020B0604020202020204"/>
                        </a:rPr>
                        <a:t>TFGEwJasAtmB2FT4Kb96bui7wzZKGBs7aQ</a:t>
                      </a:r>
                      <a:endParaRPr sz="1200" spc="45" dirty="0">
                        <a:solidFill>
                          <a:srgbClr val="1F124D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" marB="0"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95" y="86360"/>
            <a:ext cx="601662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Tomorrow's light toke</a:t>
            </a:r>
            <a:r>
              <a:rPr lang="en-US" dirty="0"/>
              <a:t>n </a:t>
            </a:r>
            <a:r>
              <a:rPr dirty="0"/>
              <a:t>distribution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3250" y="4690745"/>
            <a:ext cx="6039485" cy="4851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57200" marR="5080" indent="-445135">
              <a:lnSpc>
                <a:spcPts val="3450"/>
              </a:lnSpc>
              <a:spcBef>
                <a:spcPts val="340"/>
              </a:spcBef>
            </a:pPr>
            <a:r>
              <a:rPr sz="300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Tomorrow's light token</a:t>
            </a:r>
            <a:r>
              <a:rPr lang="en-US" sz="300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dirty="0">
                <a:solidFill>
                  <a:srgbClr val="1F124D"/>
                </a:solidFill>
                <a:latin typeface="Arial" panose="020B0604020202020204"/>
                <a:cs typeface="Arial" panose="020B0604020202020204"/>
              </a:rPr>
              <a:t>distribution</a:t>
            </a:r>
            <a:endParaRPr sz="3000" dirty="0">
              <a:solidFill>
                <a:srgbClr val="1F124D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0" y="1536700"/>
            <a:ext cx="6301105" cy="24415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7694" y="6100395"/>
            <a:ext cx="6239189" cy="2479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8235" y="517906"/>
            <a:ext cx="5326379" cy="9321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58010" marR="5080" indent="-1845310">
              <a:lnSpc>
                <a:spcPts val="3480"/>
              </a:lnSpc>
              <a:spcBef>
                <a:spcPts val="315"/>
              </a:spcBef>
            </a:pPr>
            <a:r>
              <a:rPr dirty="0"/>
              <a:t> Light of tomorrowToken Top 10 Token  Holders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54355" y="1873250"/>
            <a:ext cx="6301105" cy="2163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514731"/>
            <a:ext cx="4722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 panose="020B0604020202020204"/>
                <a:cs typeface="Arial" panose="020B0604020202020204"/>
              </a:rPr>
              <a:t>Contract </a:t>
            </a:r>
            <a:r>
              <a:rPr b="1" spc="-5" dirty="0">
                <a:latin typeface="Arial" panose="020B0604020202020204"/>
                <a:cs typeface="Arial" panose="020B0604020202020204"/>
              </a:rPr>
              <a:t>functions</a:t>
            </a:r>
            <a:r>
              <a:rPr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b="1" spc="-5" dirty="0">
                <a:latin typeface="Arial" panose="020B0604020202020204"/>
                <a:cs typeface="Arial" panose="020B0604020202020204"/>
              </a:rPr>
              <a:t>details</a:t>
            </a:r>
            <a:endParaRPr b="1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342" y="1219581"/>
            <a:ext cx="2466340" cy="902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ts val="1410"/>
              </a:lnSpc>
              <a:spcBef>
                <a:spcPts val="100"/>
              </a:spcBef>
            </a:pPr>
            <a:r>
              <a:rPr sz="1200" spc="-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1200" spc="7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[Int]</a:t>
            </a:r>
            <a:r>
              <a:rPr sz="1200" spc="-7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IERC20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totalSupply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balanceOf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7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transfer</a:t>
            </a:r>
            <a:r>
              <a:rPr sz="1200" spc="-13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10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allowance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approve</a:t>
            </a:r>
            <a:r>
              <a:rPr sz="1200" spc="-18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5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transferFrom</a:t>
            </a:r>
            <a:r>
              <a:rPr sz="1200" spc="-1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DBD96"/>
              </a:buClr>
              <a:buFont typeface="Arial" panose="020B0604020202020204"/>
              <a:buChar char="-"/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20"/>
              </a:lnSpc>
            </a:pPr>
            <a:r>
              <a:rPr sz="1200" spc="-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1200" spc="75" dirty="0">
                <a:solidFill>
                  <a:srgbClr val="9F9F1C"/>
                </a:solidFill>
                <a:latin typeface="Arial" panose="020B0604020202020204"/>
                <a:cs typeface="Arial" panose="020B0604020202020204"/>
              </a:rPr>
              <a:t>[Lib]</a:t>
            </a:r>
            <a:r>
              <a:rPr sz="1200" spc="-70" dirty="0">
                <a:solidFill>
                  <a:srgbClr val="9F9F1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SafeMath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</a:t>
            </a:r>
            <a:r>
              <a:rPr sz="1200" spc="-105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add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</a:t>
            </a:r>
            <a:r>
              <a:rPr sz="1200" spc="-105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sub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85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</a:t>
            </a:r>
            <a:r>
              <a:rPr sz="1200" spc="-105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sub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85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</a:t>
            </a:r>
            <a:r>
              <a:rPr sz="1200" spc="-105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mul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</a:t>
            </a:r>
            <a:r>
              <a:rPr sz="1200" spc="-10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div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</a:t>
            </a:r>
            <a:r>
              <a:rPr sz="1200" spc="-10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div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</a:t>
            </a:r>
            <a:r>
              <a:rPr sz="1200" spc="-11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2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</a:t>
            </a:r>
            <a:r>
              <a:rPr sz="1200" spc="-11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DBD96"/>
              </a:buClr>
              <a:buFont typeface="Arial" panose="020B0604020202020204"/>
              <a:buChar char="-"/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1200" spc="2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Context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</a:t>
            </a:r>
            <a:r>
              <a:rPr sz="1200" spc="-4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_msgSender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2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</a:t>
            </a:r>
            <a:r>
              <a:rPr sz="1200" spc="-4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_msgData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DBD96"/>
              </a:buClr>
              <a:buFont typeface="Arial" panose="020B0604020202020204"/>
              <a:buChar char="-"/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20"/>
              </a:lnSpc>
            </a:pPr>
            <a:r>
              <a:rPr sz="1200" spc="-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1200" spc="75" dirty="0">
                <a:solidFill>
                  <a:srgbClr val="9F9F1C"/>
                </a:solidFill>
                <a:latin typeface="Arial" panose="020B0604020202020204"/>
                <a:cs typeface="Arial" panose="020B0604020202020204"/>
              </a:rPr>
              <a:t>[Lib]</a:t>
            </a:r>
            <a:r>
              <a:rPr sz="1200" spc="-70" dirty="0">
                <a:solidFill>
                  <a:srgbClr val="9F9F1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Address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</a:t>
            </a:r>
            <a:r>
              <a:rPr sz="1200" spc="-4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isContract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sendValue</a:t>
            </a:r>
            <a:r>
              <a:rPr sz="1200" spc="-1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functionCall</a:t>
            </a:r>
            <a:r>
              <a:rPr sz="1200" spc="-18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functionCall</a:t>
            </a:r>
            <a:r>
              <a:rPr sz="1200" spc="-18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functionCallWithValue</a:t>
            </a:r>
            <a:r>
              <a:rPr sz="1200" spc="-18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functionCallWithValue</a:t>
            </a:r>
            <a:r>
              <a:rPr sz="1200" spc="-18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2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[Prv]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_functionCallWithValue</a:t>
            </a:r>
            <a:r>
              <a:rPr sz="1200" spc="-204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DBD96"/>
              </a:buClr>
              <a:buFont typeface="Arial" panose="020B0604020202020204"/>
              <a:buChar char="-"/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Ownable</a:t>
            </a:r>
            <a:r>
              <a:rPr sz="1200" spc="-9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(Context)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7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[Int] </a:t>
            </a:r>
            <a:r>
              <a:rPr sz="1200" spc="65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&lt;Constructor&gt;</a:t>
            </a:r>
            <a:r>
              <a:rPr sz="1200" spc="-14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</a:t>
            </a:r>
            <a:r>
              <a:rPr sz="1200" spc="-4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85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renounceOwnership</a:t>
            </a:r>
            <a:r>
              <a:rPr sz="1200" spc="-12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lvl="1" indent="-88900">
              <a:lnSpc>
                <a:spcPts val="1385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transferOwnership</a:t>
            </a:r>
            <a:r>
              <a:rPr sz="1200" spc="-1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lvl="1" indent="-88900">
              <a:lnSpc>
                <a:spcPts val="1390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</a:t>
            </a:r>
            <a:r>
              <a:rPr sz="1200" spc="-4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geUnlockTime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8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lock</a:t>
            </a:r>
            <a:r>
              <a:rPr sz="1200" spc="-12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0200" lvl="1" indent="-88900">
              <a:lnSpc>
                <a:spcPts val="1390"/>
              </a:lnSpc>
              <a:buChar char="-"/>
              <a:tabLst>
                <a:tab pos="330200" algn="l"/>
              </a:tabLst>
            </a:pP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modifiers:</a:t>
            </a:r>
            <a:r>
              <a:rPr sz="1200" spc="-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onlyOwner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1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60" dirty="0">
                <a:solidFill>
                  <a:srgbClr val="2EB41D"/>
                </a:solidFill>
                <a:latin typeface="Arial" panose="020B0604020202020204"/>
                <a:cs typeface="Arial" panose="020B0604020202020204"/>
              </a:rPr>
              <a:t>[Pub]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unlock</a:t>
            </a:r>
            <a:r>
              <a:rPr sz="1200" spc="-1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DBD96"/>
              </a:buClr>
              <a:buFont typeface="Arial" panose="020B0604020202020204"/>
              <a:buChar char="-"/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20"/>
              </a:lnSpc>
            </a:pPr>
            <a:r>
              <a:rPr sz="1200" spc="-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1200" spc="7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[Int]</a:t>
            </a:r>
            <a:r>
              <a:rPr sz="1200" spc="-7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IUniswapV2Factory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feeTo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feeToSetter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85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10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getPair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9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allPairs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allPairsLength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createPair</a:t>
            </a:r>
            <a:r>
              <a:rPr sz="1200" spc="-1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5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4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setFeeTo</a:t>
            </a:r>
            <a:r>
              <a:rPr sz="1200" spc="-1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342" y="530606"/>
            <a:ext cx="5547360" cy="973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88900">
              <a:lnSpc>
                <a:spcPct val="100000"/>
              </a:lnSpc>
              <a:spcBef>
                <a:spcPts val="100"/>
              </a:spcBef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setFeeToSetter</a:t>
            </a:r>
            <a:r>
              <a:rPr sz="1200" spc="-1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DBD96"/>
              </a:buClr>
              <a:buFont typeface="Arial" panose="020B0604020202020204"/>
              <a:buChar char="-"/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1200" spc="7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[Int]</a:t>
            </a:r>
            <a:r>
              <a:rPr sz="1200" spc="-7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IUniswapV2Pair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symbol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decimals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totalSupply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10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balanceOf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10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allowance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approve</a:t>
            </a:r>
            <a:r>
              <a:rPr sz="1200" spc="-18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7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transfer</a:t>
            </a:r>
            <a:r>
              <a:rPr sz="1200" spc="-1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transferFrom</a:t>
            </a:r>
            <a:r>
              <a:rPr sz="1200" spc="-1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DOMAIN_SEPARATOR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PERMIT_TYPEHASH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nonces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8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permit</a:t>
            </a:r>
            <a:r>
              <a:rPr sz="1200" spc="-1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MINIMUM_LIQUIDITY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10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factory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9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token0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9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token1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getReserves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5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price0CumulativeLast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5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price1CumulativeLast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kLast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mint</a:t>
            </a:r>
            <a:r>
              <a:rPr sz="1200" spc="-18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8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burn</a:t>
            </a:r>
            <a:r>
              <a:rPr sz="1200" spc="-19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swap</a:t>
            </a:r>
            <a:r>
              <a:rPr sz="1200" spc="-13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skim</a:t>
            </a:r>
            <a:r>
              <a:rPr sz="1200" spc="-20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sync</a:t>
            </a:r>
            <a:r>
              <a:rPr sz="1200" spc="-17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2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initialize</a:t>
            </a:r>
            <a:r>
              <a:rPr sz="1200" spc="-12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DBD96"/>
              </a:buClr>
              <a:buFont typeface="Arial" panose="020B0604020202020204"/>
              <a:buChar char="-"/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1200" spc="7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[Int]</a:t>
            </a:r>
            <a:r>
              <a:rPr sz="1200" spc="-7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IUniswapV2Router01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factory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WETH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addLiquidity</a:t>
            </a:r>
            <a:r>
              <a:rPr sz="1200" spc="-12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addLiquidityETH</a:t>
            </a:r>
            <a:r>
              <a:rPr sz="1200" spc="-114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5" dirty="0">
                <a:solidFill>
                  <a:srgbClr val="9F9F1C"/>
                </a:solidFill>
                <a:latin typeface="Arial" panose="020B0604020202020204"/>
                <a:cs typeface="Arial" panose="020B0604020202020204"/>
              </a:rPr>
              <a:t>($)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removeLiquidity</a:t>
            </a:r>
            <a:r>
              <a:rPr sz="1200" spc="-1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removeLiquidityETH</a:t>
            </a:r>
            <a:r>
              <a:rPr sz="1200" spc="-11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removeLiquidityWithPermit</a:t>
            </a:r>
            <a:r>
              <a:rPr sz="1200" spc="-14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85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removeLiquidityETHWithPermit</a:t>
            </a:r>
            <a:r>
              <a:rPr sz="1200" spc="-114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85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swapExactTokensForTokens</a:t>
            </a:r>
            <a:r>
              <a:rPr sz="1200" spc="-1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swapTokensForExactTokens</a:t>
            </a:r>
            <a:r>
              <a:rPr sz="1200" spc="-1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swapExactETHForTokens</a:t>
            </a:r>
            <a:r>
              <a:rPr sz="1200" spc="-12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5" dirty="0">
                <a:solidFill>
                  <a:srgbClr val="9F9F1C"/>
                </a:solidFill>
                <a:latin typeface="Arial" panose="020B0604020202020204"/>
                <a:cs typeface="Arial" panose="020B0604020202020204"/>
              </a:rPr>
              <a:t>($)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swapTokensForExactETH</a:t>
            </a:r>
            <a:r>
              <a:rPr sz="1200" spc="-12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swapExactTokensForETH</a:t>
            </a:r>
            <a:r>
              <a:rPr sz="1200" spc="-114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swapETHForExactTokens</a:t>
            </a:r>
            <a:r>
              <a:rPr sz="1200" spc="-12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5" dirty="0">
                <a:solidFill>
                  <a:srgbClr val="9F9F1C"/>
                </a:solidFill>
                <a:latin typeface="Arial" panose="020B0604020202020204"/>
                <a:cs typeface="Arial" panose="020B0604020202020204"/>
              </a:rPr>
              <a:t>($)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quote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getAmountOut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getAmountIn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getAmountsOut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1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</a:t>
            </a:r>
            <a:r>
              <a:rPr sz="1200" spc="-4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getAmountsIn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DBD96"/>
              </a:buClr>
              <a:buFont typeface="Arial" panose="020B0604020202020204"/>
              <a:buChar char="-"/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20"/>
              </a:lnSpc>
            </a:pPr>
            <a:r>
              <a:rPr sz="1200" spc="-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1200" spc="70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[Int]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IUniswapV2Router02</a:t>
            </a:r>
            <a:r>
              <a:rPr sz="1200" spc="-14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6E6E6E"/>
                </a:solidFill>
                <a:latin typeface="Arial" panose="020B0604020202020204"/>
                <a:cs typeface="Arial" panose="020B0604020202020204"/>
              </a:rPr>
              <a:t>(IUniswapV2Router01)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390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removeLiquidityETHSupportingFeeOnTransferTokens</a:t>
            </a:r>
            <a:r>
              <a:rPr sz="1200" spc="-100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15900" indent="-88900">
              <a:lnSpc>
                <a:spcPts val="1405"/>
              </a:lnSpc>
              <a:buClr>
                <a:srgbClr val="CDBD96"/>
              </a:buClr>
              <a:buChar char="-"/>
              <a:tabLst>
                <a:tab pos="215900" algn="l"/>
              </a:tabLst>
            </a:pPr>
            <a:r>
              <a:rPr sz="1200" spc="55" dirty="0">
                <a:solidFill>
                  <a:srgbClr val="400AD9"/>
                </a:solidFill>
                <a:latin typeface="Arial" panose="020B0604020202020204"/>
                <a:cs typeface="Arial" panose="020B0604020202020204"/>
              </a:rPr>
              <a:t>[Ext] </a:t>
            </a:r>
            <a:r>
              <a:rPr sz="1200" spc="5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removeLiquidityETHWithPermitSupportingFeeOnTransferTokens</a:t>
            </a:r>
            <a:r>
              <a:rPr sz="1200" spc="-15" dirty="0">
                <a:solidFill>
                  <a:srgbClr val="CDBD9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B42318"/>
                </a:solidFill>
                <a:latin typeface="Arial" panose="020B0604020202020204"/>
                <a:cs typeface="Arial" panose="020B0604020202020204"/>
              </a:rPr>
              <a:t>#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362d119-2ca9-44be-9484-d812cd2044fc}"/>
</p:tagLst>
</file>

<file path=ppt/tags/tag2.xml><?xml version="1.0" encoding="utf-8"?>
<p:tagLst xmlns:p="http://schemas.openxmlformats.org/presentationml/2006/main">
  <p:tag name="KSO_WM_UNIT_TABLE_BEAUTIFY" val="smartTable{a26d7a9f-d80a-4ae9-bba2-faf21718b7cb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10716</Words>
  <Application>WPS 演示</Application>
  <PresentationFormat>On-screen Show (4:3)</PresentationFormat>
  <Paragraphs>488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Arial</vt:lpstr>
      <vt:lpstr>Times New Roman</vt:lpstr>
      <vt:lpstr>Calibri</vt:lpstr>
      <vt:lpstr>Symbol</vt:lpstr>
      <vt:lpstr>微软雅黑</vt:lpstr>
      <vt:lpstr>Arial Unicode MS</vt:lpstr>
      <vt:lpstr>Calibri</vt:lpstr>
      <vt:lpstr>Office Theme</vt:lpstr>
      <vt:lpstr>Smart Contract Security Audit</vt:lpstr>
      <vt:lpstr>Audit Details</vt:lpstr>
      <vt:lpstr>Disclaimer</vt:lpstr>
      <vt:lpstr>Background</vt:lpstr>
      <vt:lpstr>Сontracts Details</vt:lpstr>
      <vt:lpstr>Empire Token Token Distribution</vt:lpstr>
      <vt:lpstr>Empire Token Top 10 Token  Holders</vt:lpstr>
      <vt:lpstr>Contract functions details</vt:lpstr>
      <vt:lpstr>PowerPoint 演示文稿</vt:lpstr>
      <vt:lpstr>PowerPoint 演示文稿</vt:lpstr>
      <vt:lpstr>PowerPoint 演示文稿</vt:lpstr>
      <vt:lpstr>Issues Checking Status</vt:lpstr>
      <vt:lpstr>Security Issues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Security Audit</dc:title>
  <dc:creator/>
  <cp:lastModifiedBy>葛依然</cp:lastModifiedBy>
  <cp:revision>2</cp:revision>
  <dcterms:created xsi:type="dcterms:W3CDTF">2021-09-12T21:12:42Z</dcterms:created>
  <dcterms:modified xsi:type="dcterms:W3CDTF">2021-09-12T21:13:05Z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2021-06-11T08:00:00Z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2021-09-12T08:00:00Z</vt:filetime>
  </property>
  <property fmtid="{D5CDD505-2E9C-101B-9397-08002B2CF9AE}" pid="5" name="ICV">
    <vt:lpwstr>F67A903DAC0A468393AF646AAAF166C7</vt:lpwstr>
  </property>
  <property fmtid="{D5CDD505-2E9C-101B-9397-08002B2CF9AE}" pid="6" name="KSOProductBuildVer">
    <vt:lpwstr>2052-11.1.0.10700</vt:lpwstr>
  </property>
</Properties>
</file>