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0012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3/19/2024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900246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436241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871742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56531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031909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575700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243898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15024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647643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939854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3/19/2024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128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3/19/2024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‹Nº›</a:t>
            </a:fld>
            <a:endParaRPr lang="en-US"/>
          </a:p>
        </p:txBody>
      </p:sp>
    </p:spTree>
    <p:extLst>
      <p:ext uri="{BB962C8B-B14F-4D97-AF65-F5344CB8AC3E}">
        <p14:creationId xmlns:p14="http://schemas.microsoft.com/office/powerpoint/2010/main" val="290827148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nk ribbon on a black background&#10;&#10;Description automatically generated">
            <a:extLst>
              <a:ext uri="{FF2B5EF4-FFF2-40B4-BE49-F238E27FC236}">
                <a16:creationId xmlns:a16="http://schemas.microsoft.com/office/drawing/2014/main" id="{F033F45F-184D-EEE7-2992-530AC0639BB3}"/>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t="19342" r="-1" b="24405"/>
          <a:stretch/>
        </p:blipFill>
        <p:spPr>
          <a:xfrm>
            <a:off x="20" y="10"/>
            <a:ext cx="12188932" cy="6856614"/>
          </a:xfrm>
          <a:prstGeom prst="rect">
            <a:avLst/>
          </a:prstGeom>
          <a:solidFill>
            <a:srgbClr val="002060"/>
          </a:solidFill>
          <a:ln>
            <a:solidFill>
              <a:srgbClr val="002060"/>
            </a:solidFill>
          </a:ln>
        </p:spPr>
      </p:pic>
      <p:sp>
        <p:nvSpPr>
          <p:cNvPr id="2" name="Title 1">
            <a:extLst>
              <a:ext uri="{FF2B5EF4-FFF2-40B4-BE49-F238E27FC236}">
                <a16:creationId xmlns:a16="http://schemas.microsoft.com/office/drawing/2014/main" id="{07F18ADE-D7D1-6822-E447-2F228DC2A921}"/>
              </a:ext>
            </a:extLst>
          </p:cNvPr>
          <p:cNvSpPr>
            <a:spLocks noGrp="1"/>
          </p:cNvSpPr>
          <p:nvPr>
            <p:ph type="ctrTitle"/>
          </p:nvPr>
        </p:nvSpPr>
        <p:spPr>
          <a:xfrm>
            <a:off x="996275" y="744909"/>
            <a:ext cx="10190071" cy="2530827"/>
          </a:xfrm>
        </p:spPr>
        <p:txBody>
          <a:bodyPr anchor="b">
            <a:normAutofit/>
          </a:bodyPr>
          <a:lstStyle/>
          <a:p>
            <a:r>
              <a:rPr lang="en-US" sz="5400" b="1" dirty="0">
                <a:solidFill>
                  <a:srgbClr val="FFFFFF"/>
                </a:solidFill>
                <a:latin typeface="Amasis MT Pro Black" panose="020F0502020204030204" pitchFamily="18" charset="0"/>
              </a:rPr>
              <a:t>BREAST CANCER</a:t>
            </a:r>
          </a:p>
        </p:txBody>
      </p:sp>
      <p:sp>
        <p:nvSpPr>
          <p:cNvPr id="3" name="Subtitle 2">
            <a:extLst>
              <a:ext uri="{FF2B5EF4-FFF2-40B4-BE49-F238E27FC236}">
                <a16:creationId xmlns:a16="http://schemas.microsoft.com/office/drawing/2014/main" id="{8F6142D0-FAFF-FFE9-91CF-A0F370D24C57}"/>
              </a:ext>
            </a:extLst>
          </p:cNvPr>
          <p:cNvSpPr>
            <a:spLocks noGrp="1"/>
          </p:cNvSpPr>
          <p:nvPr>
            <p:ph type="subTitle" idx="1"/>
          </p:nvPr>
        </p:nvSpPr>
        <p:spPr>
          <a:xfrm>
            <a:off x="1251424" y="3329178"/>
            <a:ext cx="9781327" cy="2056617"/>
          </a:xfrm>
        </p:spPr>
        <p:txBody>
          <a:bodyPr anchor="t">
            <a:normAutofit/>
          </a:bodyPr>
          <a:lstStyle/>
          <a:p>
            <a:r>
              <a:rPr lang="en-US" sz="3200" b="0" i="0" dirty="0">
                <a:solidFill>
                  <a:schemeClr val="bg1"/>
                </a:solidFill>
                <a:effectLst/>
                <a:latin typeface="Söhne"/>
              </a:rPr>
              <a:t>Statistical Analysis and Predictive Modeling for Survival in Patients with Malignant Breast Tumors</a:t>
            </a:r>
            <a:endParaRPr lang="en-US" sz="3200" dirty="0">
              <a:solidFill>
                <a:schemeClr val="bg1"/>
              </a:solidFill>
            </a:endParaRPr>
          </a:p>
        </p:txBody>
      </p:sp>
      <p:grpSp>
        <p:nvGrpSpPr>
          <p:cNvPr id="16"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7" name="Freeform: Shape 16">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5" name="Group 24">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6" name="Straight Connector 25">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9"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30"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2" name="Freeform: Shape 31">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extBox 5">
            <a:extLst>
              <a:ext uri="{FF2B5EF4-FFF2-40B4-BE49-F238E27FC236}">
                <a16:creationId xmlns:a16="http://schemas.microsoft.com/office/drawing/2014/main" id="{DB5A3995-2B8A-8E05-A55B-ECA3826FE3D5}"/>
              </a:ext>
            </a:extLst>
          </p:cNvPr>
          <p:cNvSpPr txBox="1"/>
          <p:nvPr/>
        </p:nvSpPr>
        <p:spPr>
          <a:xfrm>
            <a:off x="281793" y="5197178"/>
            <a:ext cx="4126921" cy="923330"/>
          </a:xfrm>
          <a:prstGeom prst="rect">
            <a:avLst/>
          </a:prstGeom>
          <a:noFill/>
        </p:spPr>
        <p:txBody>
          <a:bodyPr wrap="square" rtlCol="0">
            <a:spAutoFit/>
          </a:bodyPr>
          <a:lstStyle/>
          <a:p>
            <a:r>
              <a:rPr lang="en-US" dirty="0">
                <a:solidFill>
                  <a:schemeClr val="bg1"/>
                </a:solidFill>
              </a:rPr>
              <a:t>Emiliano Rosales</a:t>
            </a:r>
          </a:p>
          <a:p>
            <a:r>
              <a:rPr lang="en-US" dirty="0">
                <a:solidFill>
                  <a:schemeClr val="bg1"/>
                </a:solidFill>
              </a:rPr>
              <a:t>Haillet Rivero</a:t>
            </a:r>
          </a:p>
          <a:p>
            <a:r>
              <a:rPr lang="en-US" dirty="0">
                <a:solidFill>
                  <a:schemeClr val="bg1"/>
                </a:solidFill>
              </a:rPr>
              <a:t>Rodrigo Nava</a:t>
            </a:r>
          </a:p>
        </p:txBody>
      </p:sp>
    </p:spTree>
    <p:extLst>
      <p:ext uri="{BB962C8B-B14F-4D97-AF65-F5344CB8AC3E}">
        <p14:creationId xmlns:p14="http://schemas.microsoft.com/office/powerpoint/2010/main" val="120837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772885" y="162955"/>
            <a:ext cx="10571107" cy="1690688"/>
          </a:xfrm>
          <a:solidFill>
            <a:srgbClr val="002060"/>
          </a:solidFill>
        </p:spPr>
        <p:txBody>
          <a:bodyPr>
            <a:normAutofit/>
          </a:bodyPr>
          <a:lstStyle/>
          <a:p>
            <a:pPr algn="ctr"/>
            <a:r>
              <a:rPr lang="en-US" sz="4000" dirty="0">
                <a:solidFill>
                  <a:schemeClr val="bg1"/>
                </a:solidFill>
              </a:rPr>
              <a:t>Gene clustering  </a:t>
            </a:r>
            <a:endParaRPr lang="en-US" dirty="0">
              <a:solidFill>
                <a:schemeClr val="bg1"/>
              </a:solidFill>
            </a:endParaRPr>
          </a:p>
        </p:txBody>
      </p:sp>
      <p:pic>
        <p:nvPicPr>
          <p:cNvPr id="5" name="Imagen 4">
            <a:extLst>
              <a:ext uri="{FF2B5EF4-FFF2-40B4-BE49-F238E27FC236}">
                <a16:creationId xmlns:a16="http://schemas.microsoft.com/office/drawing/2014/main" id="{2C44AA3F-F606-0F21-1001-7F14193000F0}"/>
              </a:ext>
            </a:extLst>
          </p:cNvPr>
          <p:cNvPicPr>
            <a:picLocks noChangeAspect="1"/>
          </p:cNvPicPr>
          <p:nvPr/>
        </p:nvPicPr>
        <p:blipFill>
          <a:blip r:embed="rId2"/>
          <a:stretch>
            <a:fillRect/>
          </a:stretch>
        </p:blipFill>
        <p:spPr>
          <a:xfrm>
            <a:off x="918158" y="2055594"/>
            <a:ext cx="9834650" cy="4492988"/>
          </a:xfrm>
          <a:prstGeom prst="rect">
            <a:avLst/>
          </a:prstGeom>
        </p:spPr>
      </p:pic>
    </p:spTree>
    <p:extLst>
      <p:ext uri="{BB962C8B-B14F-4D97-AF65-F5344CB8AC3E}">
        <p14:creationId xmlns:p14="http://schemas.microsoft.com/office/powerpoint/2010/main" val="1571815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772885" y="162955"/>
            <a:ext cx="10571107" cy="1690688"/>
          </a:xfrm>
          <a:solidFill>
            <a:srgbClr val="002060"/>
          </a:solidFill>
        </p:spPr>
        <p:txBody>
          <a:bodyPr>
            <a:normAutofit/>
          </a:bodyPr>
          <a:lstStyle/>
          <a:p>
            <a:pPr algn="ctr"/>
            <a:r>
              <a:rPr lang="en-US" sz="4000" dirty="0">
                <a:solidFill>
                  <a:schemeClr val="bg1"/>
                </a:solidFill>
              </a:rPr>
              <a:t>Gene clustering  </a:t>
            </a:r>
            <a:endParaRPr lang="en-US" dirty="0">
              <a:solidFill>
                <a:schemeClr val="bg1"/>
              </a:solidFill>
            </a:endParaRPr>
          </a:p>
        </p:txBody>
      </p:sp>
      <p:pic>
        <p:nvPicPr>
          <p:cNvPr id="7" name="Imagen 6">
            <a:extLst>
              <a:ext uri="{FF2B5EF4-FFF2-40B4-BE49-F238E27FC236}">
                <a16:creationId xmlns:a16="http://schemas.microsoft.com/office/drawing/2014/main" id="{85FF98B5-465D-DA31-5434-9F41930CEF9A}"/>
              </a:ext>
            </a:extLst>
          </p:cNvPr>
          <p:cNvPicPr>
            <a:picLocks noChangeAspect="1"/>
          </p:cNvPicPr>
          <p:nvPr/>
        </p:nvPicPr>
        <p:blipFill>
          <a:blip r:embed="rId2"/>
          <a:stretch>
            <a:fillRect/>
          </a:stretch>
        </p:blipFill>
        <p:spPr>
          <a:xfrm>
            <a:off x="1315461" y="2151060"/>
            <a:ext cx="9648623" cy="4351340"/>
          </a:xfrm>
          <a:prstGeom prst="rect">
            <a:avLst/>
          </a:prstGeom>
        </p:spPr>
      </p:pic>
    </p:spTree>
    <p:extLst>
      <p:ext uri="{BB962C8B-B14F-4D97-AF65-F5344CB8AC3E}">
        <p14:creationId xmlns:p14="http://schemas.microsoft.com/office/powerpoint/2010/main" val="853235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838199" y="588475"/>
            <a:ext cx="10646229" cy="1102213"/>
          </a:xfrm>
          <a:solidFill>
            <a:srgbClr val="002060"/>
          </a:solidFill>
        </p:spPr>
        <p:txBody>
          <a:bodyPr>
            <a:normAutofit/>
          </a:bodyPr>
          <a:lstStyle/>
          <a:p>
            <a:pPr algn="ctr"/>
            <a:r>
              <a:rPr lang="en-US" dirty="0">
                <a:solidFill>
                  <a:schemeClr val="bg1"/>
                </a:solidFill>
              </a:rPr>
              <a:t>CONCLUSION</a:t>
            </a:r>
          </a:p>
        </p:txBody>
      </p:sp>
      <p:sp>
        <p:nvSpPr>
          <p:cNvPr id="3" name="Content Placeholder 2">
            <a:extLst>
              <a:ext uri="{FF2B5EF4-FFF2-40B4-BE49-F238E27FC236}">
                <a16:creationId xmlns:a16="http://schemas.microsoft.com/office/drawing/2014/main" id="{2CADCD59-8F03-8BF7-BB16-97C2A76AC4F3}"/>
              </a:ext>
            </a:extLst>
          </p:cNvPr>
          <p:cNvSpPr>
            <a:spLocks noGrp="1"/>
          </p:cNvSpPr>
          <p:nvPr>
            <p:ph idx="1"/>
          </p:nvPr>
        </p:nvSpPr>
        <p:spPr/>
        <p:txBody>
          <a:bodyPr>
            <a:normAutofit/>
          </a:bodyPr>
          <a:lstStyle/>
          <a:p>
            <a:pPr marL="0" indent="0">
              <a:buNone/>
            </a:pPr>
            <a:r>
              <a:rPr lang="en-US" sz="2400" dirty="0"/>
              <a:t>	</a:t>
            </a:r>
          </a:p>
          <a:p>
            <a:pPr marL="0" indent="0">
              <a:buNone/>
            </a:pPr>
            <a:r>
              <a:rPr lang="en-US" sz="2400" dirty="0"/>
              <a:t>Cancers are associated with genetic abnormalities. Gene expression measures the level of gene activity in a tissue and gives information about its complex activities. Using machine learning techniques on genetic data has the potentials of giving the correct estimation of survival time and can prevent unnecessary surgical and treatment procedures.</a:t>
            </a:r>
          </a:p>
        </p:txBody>
      </p:sp>
    </p:spTree>
    <p:extLst>
      <p:ext uri="{BB962C8B-B14F-4D97-AF65-F5344CB8AC3E}">
        <p14:creationId xmlns:p14="http://schemas.microsoft.com/office/powerpoint/2010/main" val="281959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838199" y="681037"/>
            <a:ext cx="10646229" cy="1009651"/>
          </a:xfrm>
          <a:solidFill>
            <a:srgbClr val="002060"/>
          </a:solidFill>
        </p:spPr>
        <p:txBody>
          <a:bodyPr/>
          <a:lstStyle/>
          <a:p>
            <a:pPr algn="ctr"/>
            <a:r>
              <a:rPr lang="en-US" dirty="0">
                <a:solidFill>
                  <a:schemeClr val="bg1"/>
                </a:solidFill>
              </a:rPr>
              <a:t>Summary</a:t>
            </a:r>
          </a:p>
        </p:txBody>
      </p:sp>
      <p:sp>
        <p:nvSpPr>
          <p:cNvPr id="3" name="Content Placeholder 2">
            <a:extLst>
              <a:ext uri="{FF2B5EF4-FFF2-40B4-BE49-F238E27FC236}">
                <a16:creationId xmlns:a16="http://schemas.microsoft.com/office/drawing/2014/main" id="{2CADCD59-8F03-8BF7-BB16-97C2A76AC4F3}"/>
              </a:ext>
            </a:extLst>
          </p:cNvPr>
          <p:cNvSpPr>
            <a:spLocks noGrp="1"/>
          </p:cNvSpPr>
          <p:nvPr>
            <p:ph idx="1"/>
          </p:nvPr>
        </p:nvSpPr>
        <p:spPr/>
        <p:txBody>
          <a:bodyPr>
            <a:normAutofit/>
          </a:bodyPr>
          <a:lstStyle/>
          <a:p>
            <a:pPr marL="0" indent="0">
              <a:buNone/>
            </a:pPr>
            <a:r>
              <a:rPr lang="en-US" sz="2400" dirty="0"/>
              <a:t>	This project explores treatment success in 1904 patients from data collected at the Cambridge Research Institute. We begin by presenting descriptive statistics of the analyzed population using Tableau for visual representation. Utilizing a highly accurate machine learning model, we provide users with the ability to predict the survival rates of patients. To broaden the application of our model to the general population, we developed a second model that, while slightly less accurate, allows users to estimate their survival rates using more accessible information. The results are conveniently accessible through a website for user-friendly utilization.</a:t>
            </a:r>
          </a:p>
        </p:txBody>
      </p:sp>
    </p:spTree>
    <p:extLst>
      <p:ext uri="{BB962C8B-B14F-4D97-AF65-F5344CB8AC3E}">
        <p14:creationId xmlns:p14="http://schemas.microsoft.com/office/powerpoint/2010/main" val="2782281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838199" y="588475"/>
            <a:ext cx="10646229" cy="1102213"/>
          </a:xfrm>
          <a:solidFill>
            <a:srgbClr val="002060"/>
          </a:solidFill>
        </p:spPr>
        <p:txBody>
          <a:bodyPr>
            <a:normAutofit fontScale="90000"/>
          </a:bodyPr>
          <a:lstStyle/>
          <a:p>
            <a:pPr algn="ctr"/>
            <a:r>
              <a:rPr lang="en-US" dirty="0">
                <a:solidFill>
                  <a:schemeClr val="bg1"/>
                </a:solidFill>
              </a:rPr>
              <a:t>Predict breast cancer survival using machine learning models</a:t>
            </a:r>
          </a:p>
        </p:txBody>
      </p:sp>
      <p:sp>
        <p:nvSpPr>
          <p:cNvPr id="3" name="Content Placeholder 2">
            <a:extLst>
              <a:ext uri="{FF2B5EF4-FFF2-40B4-BE49-F238E27FC236}">
                <a16:creationId xmlns:a16="http://schemas.microsoft.com/office/drawing/2014/main" id="{2CADCD59-8F03-8BF7-BB16-97C2A76AC4F3}"/>
              </a:ext>
            </a:extLst>
          </p:cNvPr>
          <p:cNvSpPr>
            <a:spLocks noGrp="1"/>
          </p:cNvSpPr>
          <p:nvPr>
            <p:ph idx="1"/>
          </p:nvPr>
        </p:nvSpPr>
        <p:spPr/>
        <p:txBody>
          <a:bodyPr>
            <a:normAutofit/>
          </a:bodyPr>
          <a:lstStyle/>
          <a:p>
            <a:pPr marL="0" indent="0">
              <a:buNone/>
            </a:pPr>
            <a:r>
              <a:rPr lang="en-US" sz="2400" dirty="0"/>
              <a:t>	</a:t>
            </a:r>
          </a:p>
          <a:p>
            <a:pPr marL="0" indent="0">
              <a:buNone/>
            </a:pPr>
            <a:r>
              <a:rPr lang="en-US" sz="2400" dirty="0"/>
              <a:t>The most important part of a process of clinical decision-making in patients with cancers, in general, is the accurate estimation of prognosis and survival duration. Breast cancer patients with the same stage of the disease and the same clinical characteristics can have different treatment responses and overall survival.</a:t>
            </a:r>
          </a:p>
        </p:txBody>
      </p:sp>
    </p:spTree>
    <p:extLst>
      <p:ext uri="{BB962C8B-B14F-4D97-AF65-F5344CB8AC3E}">
        <p14:creationId xmlns:p14="http://schemas.microsoft.com/office/powerpoint/2010/main" val="3175001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786443" y="200297"/>
            <a:ext cx="10646229" cy="1102213"/>
          </a:xfrm>
          <a:solidFill>
            <a:srgbClr val="002060"/>
          </a:solidFill>
        </p:spPr>
        <p:txBody>
          <a:bodyPr>
            <a:normAutofit/>
          </a:bodyPr>
          <a:lstStyle/>
          <a:p>
            <a:pPr algn="ctr"/>
            <a:r>
              <a:rPr lang="en-US" dirty="0">
                <a:solidFill>
                  <a:schemeClr val="bg1"/>
                </a:solidFill>
              </a:rPr>
              <a:t>Deep learning model predictions</a:t>
            </a:r>
          </a:p>
        </p:txBody>
      </p:sp>
      <p:sp>
        <p:nvSpPr>
          <p:cNvPr id="3" name="Content Placeholder 2">
            <a:extLst>
              <a:ext uri="{FF2B5EF4-FFF2-40B4-BE49-F238E27FC236}">
                <a16:creationId xmlns:a16="http://schemas.microsoft.com/office/drawing/2014/main" id="{2CADCD59-8F03-8BF7-BB16-97C2A76AC4F3}"/>
              </a:ext>
            </a:extLst>
          </p:cNvPr>
          <p:cNvSpPr>
            <a:spLocks noGrp="1"/>
          </p:cNvSpPr>
          <p:nvPr>
            <p:ph idx="1"/>
          </p:nvPr>
        </p:nvSpPr>
        <p:spPr>
          <a:xfrm>
            <a:off x="838200" y="1604513"/>
            <a:ext cx="10515600" cy="5053190"/>
          </a:xfrm>
        </p:spPr>
        <p:txBody>
          <a:bodyPr>
            <a:normAutofit fontScale="85000" lnSpcReduction="10000"/>
          </a:bodyPr>
          <a:lstStyle/>
          <a:p>
            <a:pPr marL="0" indent="0">
              <a:buNone/>
            </a:pPr>
            <a:r>
              <a:rPr lang="en-US" sz="2400" u="sng" dirty="0"/>
              <a:t>Data Source: </a:t>
            </a:r>
          </a:p>
          <a:p>
            <a:pPr lvl="1">
              <a:buFont typeface="Arial" panose="020B0604020202020204" pitchFamily="34" charset="0"/>
              <a:buChar char="•"/>
            </a:pPr>
            <a:r>
              <a:rPr lang="en-US" sz="2000" b="1" dirty="0"/>
              <a:t>www.kaggle.com</a:t>
            </a:r>
            <a:r>
              <a:rPr lang="en-US" sz="2000" dirty="0"/>
              <a:t>/datasets/raghadalharbi/breast-cancer-gene-expression-profiles-metabric</a:t>
            </a:r>
          </a:p>
          <a:p>
            <a:pPr marL="0" indent="0">
              <a:buNone/>
            </a:pPr>
            <a:r>
              <a:rPr lang="en-US" sz="2400" u="sng" dirty="0"/>
              <a:t>Model: </a:t>
            </a:r>
          </a:p>
          <a:p>
            <a:pPr lvl="1">
              <a:buFont typeface="Arial" panose="020B0604020202020204" pitchFamily="34" charset="0"/>
              <a:buChar char="•"/>
            </a:pPr>
            <a:r>
              <a:rPr lang="en-US" dirty="0"/>
              <a:t>Neural Networks.</a:t>
            </a:r>
          </a:p>
          <a:p>
            <a:pPr marL="0" indent="0">
              <a:buNone/>
            </a:pPr>
            <a:r>
              <a:rPr lang="en-US" sz="2400" u="sng" dirty="0"/>
              <a:t>Variable aimed to predict: </a:t>
            </a:r>
          </a:p>
          <a:p>
            <a:pPr lvl="1">
              <a:buFont typeface="Arial" panose="020B0604020202020204" pitchFamily="34" charset="0"/>
              <a:buChar char="•"/>
            </a:pPr>
            <a:r>
              <a:rPr lang="en-US" dirty="0"/>
              <a:t>Overall survival.</a:t>
            </a:r>
          </a:p>
          <a:p>
            <a:pPr marL="0" indent="0">
              <a:buNone/>
            </a:pPr>
            <a:r>
              <a:rPr lang="en-US" sz="2400" u="sng" dirty="0"/>
              <a:t>Features of the model: </a:t>
            </a:r>
          </a:p>
          <a:p>
            <a:pPr lvl="1">
              <a:buFont typeface="Arial" panose="020B0604020202020204" pitchFamily="34" charset="0"/>
              <a:buChar char="•"/>
            </a:pPr>
            <a:r>
              <a:rPr lang="en-US" dirty="0"/>
              <a:t>Age at Diagnosis. </a:t>
            </a:r>
          </a:p>
          <a:p>
            <a:pPr lvl="1">
              <a:buFont typeface="Arial" panose="020B0604020202020204" pitchFamily="34" charset="0"/>
              <a:buChar char="•"/>
            </a:pPr>
            <a:r>
              <a:rPr lang="en-US" dirty="0"/>
              <a:t>Type of Cancer.</a:t>
            </a:r>
          </a:p>
          <a:p>
            <a:pPr lvl="1">
              <a:buFont typeface="Arial" panose="020B0604020202020204" pitchFamily="34" charset="0"/>
              <a:buChar char="•"/>
            </a:pPr>
            <a:r>
              <a:rPr lang="en-US" dirty="0"/>
              <a:t>Tumor Detailed information about the tumor, including size, stage, and grade. </a:t>
            </a:r>
          </a:p>
          <a:p>
            <a:pPr lvl="1">
              <a:buFont typeface="Arial" panose="020B0604020202020204" pitchFamily="34" charset="0"/>
              <a:buChar char="•"/>
            </a:pPr>
            <a:r>
              <a:rPr lang="en-US" dirty="0"/>
              <a:t>Treatment procedure. </a:t>
            </a:r>
          </a:p>
          <a:p>
            <a:pPr lvl="1">
              <a:buFont typeface="Arial" panose="020B0604020202020204" pitchFamily="34" charset="0"/>
              <a:buChar char="•"/>
            </a:pPr>
            <a:r>
              <a:rPr lang="en-US" dirty="0"/>
              <a:t>Overall Survival rate.</a:t>
            </a:r>
          </a:p>
          <a:p>
            <a:pPr lvl="1">
              <a:buFont typeface="Arial" panose="020B0604020202020204" pitchFamily="34" charset="0"/>
              <a:buChar char="•"/>
            </a:pPr>
            <a:r>
              <a:rPr lang="en-US" dirty="0"/>
              <a:t>Genetics attributes.</a:t>
            </a:r>
          </a:p>
        </p:txBody>
      </p:sp>
    </p:spTree>
    <p:extLst>
      <p:ext uri="{BB962C8B-B14F-4D97-AF65-F5344CB8AC3E}">
        <p14:creationId xmlns:p14="http://schemas.microsoft.com/office/powerpoint/2010/main" val="1151831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838199" y="588475"/>
            <a:ext cx="10646229" cy="1102213"/>
          </a:xfrm>
          <a:solidFill>
            <a:srgbClr val="002060"/>
          </a:solidFill>
        </p:spPr>
        <p:txBody>
          <a:bodyPr>
            <a:normAutofit/>
          </a:bodyPr>
          <a:lstStyle/>
          <a:p>
            <a:pPr algn="ctr"/>
            <a:r>
              <a:rPr lang="en-US" dirty="0">
                <a:solidFill>
                  <a:schemeClr val="bg1"/>
                </a:solidFill>
              </a:rPr>
              <a:t>Read and clean the data</a:t>
            </a:r>
          </a:p>
        </p:txBody>
      </p:sp>
      <p:pic>
        <p:nvPicPr>
          <p:cNvPr id="5" name="Imagen 4">
            <a:extLst>
              <a:ext uri="{FF2B5EF4-FFF2-40B4-BE49-F238E27FC236}">
                <a16:creationId xmlns:a16="http://schemas.microsoft.com/office/drawing/2014/main" id="{B0385A59-65E7-E4BD-07D9-56B8CABF7C2B}"/>
              </a:ext>
            </a:extLst>
          </p:cNvPr>
          <p:cNvPicPr>
            <a:picLocks noChangeAspect="1"/>
          </p:cNvPicPr>
          <p:nvPr/>
        </p:nvPicPr>
        <p:blipFill>
          <a:blip r:embed="rId2"/>
          <a:stretch>
            <a:fillRect/>
          </a:stretch>
        </p:blipFill>
        <p:spPr>
          <a:xfrm>
            <a:off x="3046994" y="1777034"/>
            <a:ext cx="5709079" cy="4934618"/>
          </a:xfrm>
          <a:prstGeom prst="rect">
            <a:avLst/>
          </a:prstGeom>
        </p:spPr>
      </p:pic>
    </p:spTree>
    <p:extLst>
      <p:ext uri="{BB962C8B-B14F-4D97-AF65-F5344CB8AC3E}">
        <p14:creationId xmlns:p14="http://schemas.microsoft.com/office/powerpoint/2010/main" val="871377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772885" y="162955"/>
            <a:ext cx="10571107" cy="1690688"/>
          </a:xfrm>
          <a:solidFill>
            <a:srgbClr val="002060"/>
          </a:solidFill>
        </p:spPr>
        <p:txBody>
          <a:bodyPr>
            <a:normAutofit fontScale="90000"/>
          </a:bodyPr>
          <a:lstStyle/>
          <a:p>
            <a:pPr algn="ctr"/>
            <a:r>
              <a:rPr lang="en-US" sz="4000" dirty="0">
                <a:solidFill>
                  <a:schemeClr val="bg1"/>
                </a:solidFill>
              </a:rPr>
              <a:t>Creating a neural network model by assigning the number of input features and nodes for each layer using TensorFlow and </a:t>
            </a:r>
            <a:r>
              <a:rPr lang="en-US" dirty="0" err="1">
                <a:solidFill>
                  <a:schemeClr val="bg1"/>
                </a:solidFill>
              </a:rPr>
              <a:t>Keras</a:t>
            </a:r>
            <a:r>
              <a:rPr lang="en-US" dirty="0">
                <a:solidFill>
                  <a:schemeClr val="bg1"/>
                </a:solidFill>
              </a:rPr>
              <a:t> </a:t>
            </a:r>
          </a:p>
        </p:txBody>
      </p:sp>
      <p:pic>
        <p:nvPicPr>
          <p:cNvPr id="10" name="Imagen 9">
            <a:extLst>
              <a:ext uri="{FF2B5EF4-FFF2-40B4-BE49-F238E27FC236}">
                <a16:creationId xmlns:a16="http://schemas.microsoft.com/office/drawing/2014/main" id="{009F9801-3FD9-AC8D-87F0-270E490022AB}"/>
              </a:ext>
            </a:extLst>
          </p:cNvPr>
          <p:cNvPicPr>
            <a:picLocks noChangeAspect="1"/>
          </p:cNvPicPr>
          <p:nvPr/>
        </p:nvPicPr>
        <p:blipFill>
          <a:blip r:embed="rId2"/>
          <a:stretch>
            <a:fillRect/>
          </a:stretch>
        </p:blipFill>
        <p:spPr>
          <a:xfrm>
            <a:off x="1397199" y="2177320"/>
            <a:ext cx="9545382" cy="4258269"/>
          </a:xfrm>
          <a:prstGeom prst="rect">
            <a:avLst/>
          </a:prstGeom>
        </p:spPr>
      </p:pic>
    </p:spTree>
    <p:extLst>
      <p:ext uri="{BB962C8B-B14F-4D97-AF65-F5344CB8AC3E}">
        <p14:creationId xmlns:p14="http://schemas.microsoft.com/office/powerpoint/2010/main" val="648443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772885" y="162955"/>
            <a:ext cx="10571107" cy="1690688"/>
          </a:xfrm>
          <a:solidFill>
            <a:srgbClr val="002060"/>
          </a:solidFill>
        </p:spPr>
        <p:txBody>
          <a:bodyPr>
            <a:normAutofit/>
          </a:bodyPr>
          <a:lstStyle/>
          <a:p>
            <a:pPr algn="ctr"/>
            <a:r>
              <a:rPr lang="en-US" sz="4000" dirty="0">
                <a:solidFill>
                  <a:schemeClr val="bg1"/>
                </a:solidFill>
              </a:rPr>
              <a:t>Evaluate the model’s performance by generating an accuracy score.</a:t>
            </a:r>
            <a:endParaRPr lang="en-US" dirty="0">
              <a:solidFill>
                <a:schemeClr val="bg1"/>
              </a:solidFill>
            </a:endParaRPr>
          </a:p>
        </p:txBody>
      </p:sp>
      <p:pic>
        <p:nvPicPr>
          <p:cNvPr id="4" name="Imagen 3">
            <a:extLst>
              <a:ext uri="{FF2B5EF4-FFF2-40B4-BE49-F238E27FC236}">
                <a16:creationId xmlns:a16="http://schemas.microsoft.com/office/drawing/2014/main" id="{9C6A3228-134B-76BE-4328-B40EBCE59E3F}"/>
              </a:ext>
            </a:extLst>
          </p:cNvPr>
          <p:cNvPicPr>
            <a:picLocks noChangeAspect="1"/>
          </p:cNvPicPr>
          <p:nvPr/>
        </p:nvPicPr>
        <p:blipFill>
          <a:blip r:embed="rId2"/>
          <a:stretch>
            <a:fillRect/>
          </a:stretch>
        </p:blipFill>
        <p:spPr>
          <a:xfrm>
            <a:off x="2207723" y="2087504"/>
            <a:ext cx="7462750" cy="4357182"/>
          </a:xfrm>
          <a:prstGeom prst="rect">
            <a:avLst/>
          </a:prstGeom>
        </p:spPr>
      </p:pic>
    </p:spTree>
    <p:extLst>
      <p:ext uri="{BB962C8B-B14F-4D97-AF65-F5344CB8AC3E}">
        <p14:creationId xmlns:p14="http://schemas.microsoft.com/office/powerpoint/2010/main" val="1858817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838199" y="588475"/>
            <a:ext cx="10646229" cy="1102213"/>
          </a:xfrm>
          <a:solidFill>
            <a:srgbClr val="002060"/>
          </a:solidFill>
        </p:spPr>
        <p:txBody>
          <a:bodyPr>
            <a:normAutofit/>
          </a:bodyPr>
          <a:lstStyle/>
          <a:p>
            <a:pPr algn="ctr"/>
            <a:r>
              <a:rPr lang="en-US" dirty="0">
                <a:solidFill>
                  <a:schemeClr val="bg1"/>
                </a:solidFill>
              </a:rPr>
              <a:t>Results</a:t>
            </a:r>
          </a:p>
        </p:txBody>
      </p:sp>
      <p:sp>
        <p:nvSpPr>
          <p:cNvPr id="3" name="Content Placeholder 2">
            <a:extLst>
              <a:ext uri="{FF2B5EF4-FFF2-40B4-BE49-F238E27FC236}">
                <a16:creationId xmlns:a16="http://schemas.microsoft.com/office/drawing/2014/main" id="{2CADCD59-8F03-8BF7-BB16-97C2A76AC4F3}"/>
              </a:ext>
            </a:extLst>
          </p:cNvPr>
          <p:cNvSpPr>
            <a:spLocks noGrp="1"/>
          </p:cNvSpPr>
          <p:nvPr>
            <p:ph idx="1"/>
          </p:nvPr>
        </p:nvSpPr>
        <p:spPr>
          <a:xfrm>
            <a:off x="838200" y="1825625"/>
            <a:ext cx="10515600" cy="4701924"/>
          </a:xfrm>
        </p:spPr>
        <p:txBody>
          <a:bodyPr>
            <a:normAutofit/>
          </a:bodyPr>
          <a:lstStyle/>
          <a:p>
            <a:pPr marL="0" indent="0">
              <a:buNone/>
            </a:pPr>
            <a:r>
              <a:rPr lang="en-US" sz="2400" dirty="0"/>
              <a:t>* 1st model attempt:</a:t>
            </a:r>
          </a:p>
          <a:p>
            <a:pPr marL="0" indent="0">
              <a:buNone/>
            </a:pPr>
            <a:r>
              <a:rPr lang="en-US" sz="2400" dirty="0"/>
              <a:t>        layers:  2</a:t>
            </a:r>
          </a:p>
          <a:p>
            <a:pPr marL="0" indent="0">
              <a:buNone/>
            </a:pPr>
            <a:r>
              <a:rPr lang="en-US" sz="2400" dirty="0"/>
              <a:t>        neurons: 15</a:t>
            </a:r>
          </a:p>
          <a:p>
            <a:pPr marL="0" indent="0">
              <a:buNone/>
            </a:pPr>
            <a:r>
              <a:rPr lang="en-US" sz="2400" dirty="0"/>
              <a:t>        activation function: '</a:t>
            </a:r>
            <a:r>
              <a:rPr lang="en-US" sz="2400" dirty="0" err="1"/>
              <a:t>relu</a:t>
            </a:r>
            <a:r>
              <a:rPr lang="en-US" sz="2400" dirty="0"/>
              <a:t>'</a:t>
            </a:r>
          </a:p>
          <a:p>
            <a:pPr marL="0" indent="0">
              <a:buNone/>
            </a:pPr>
            <a:r>
              <a:rPr lang="en-US" sz="2400" dirty="0"/>
              <a:t>        epochs: 100</a:t>
            </a:r>
          </a:p>
          <a:p>
            <a:pPr marL="0" indent="0">
              <a:buNone/>
            </a:pPr>
            <a:r>
              <a:rPr lang="en-US" sz="2400" dirty="0"/>
              <a:t>        model performance: 0.93 (accuracy)</a:t>
            </a:r>
          </a:p>
        </p:txBody>
      </p:sp>
    </p:spTree>
    <p:extLst>
      <p:ext uri="{BB962C8B-B14F-4D97-AF65-F5344CB8AC3E}">
        <p14:creationId xmlns:p14="http://schemas.microsoft.com/office/powerpoint/2010/main" val="1051704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2EAF-E47E-C4D7-C0BD-79DEA321BAF1}"/>
              </a:ext>
            </a:extLst>
          </p:cNvPr>
          <p:cNvSpPr>
            <a:spLocks noGrp="1"/>
          </p:cNvSpPr>
          <p:nvPr>
            <p:ph type="title"/>
          </p:nvPr>
        </p:nvSpPr>
        <p:spPr>
          <a:xfrm>
            <a:off x="772885" y="162955"/>
            <a:ext cx="10571107" cy="1690688"/>
          </a:xfrm>
          <a:solidFill>
            <a:srgbClr val="002060"/>
          </a:solidFill>
        </p:spPr>
        <p:txBody>
          <a:bodyPr>
            <a:normAutofit/>
          </a:bodyPr>
          <a:lstStyle/>
          <a:p>
            <a:pPr algn="ctr"/>
            <a:r>
              <a:rPr lang="en-US" sz="4000" dirty="0">
                <a:solidFill>
                  <a:schemeClr val="bg1"/>
                </a:solidFill>
              </a:rPr>
              <a:t>Gene clustering </a:t>
            </a:r>
            <a:endParaRPr lang="en-US" dirty="0">
              <a:solidFill>
                <a:schemeClr val="bg1"/>
              </a:solidFill>
            </a:endParaRPr>
          </a:p>
        </p:txBody>
      </p:sp>
      <p:pic>
        <p:nvPicPr>
          <p:cNvPr id="4" name="Imagen 3">
            <a:extLst>
              <a:ext uri="{FF2B5EF4-FFF2-40B4-BE49-F238E27FC236}">
                <a16:creationId xmlns:a16="http://schemas.microsoft.com/office/drawing/2014/main" id="{351A3B22-13C7-9A0E-6851-82609E22F89D}"/>
              </a:ext>
            </a:extLst>
          </p:cNvPr>
          <p:cNvPicPr>
            <a:picLocks noChangeAspect="1"/>
          </p:cNvPicPr>
          <p:nvPr/>
        </p:nvPicPr>
        <p:blipFill>
          <a:blip r:embed="rId2"/>
          <a:stretch>
            <a:fillRect/>
          </a:stretch>
        </p:blipFill>
        <p:spPr>
          <a:xfrm>
            <a:off x="2959722" y="2085551"/>
            <a:ext cx="5789004" cy="4609494"/>
          </a:xfrm>
          <a:prstGeom prst="rect">
            <a:avLst/>
          </a:prstGeom>
        </p:spPr>
      </p:pic>
    </p:spTree>
    <p:extLst>
      <p:ext uri="{BB962C8B-B14F-4D97-AF65-F5344CB8AC3E}">
        <p14:creationId xmlns:p14="http://schemas.microsoft.com/office/powerpoint/2010/main" val="3524674659"/>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119</TotalTime>
  <Words>385</Words>
  <Application>Microsoft Office PowerPoint</Application>
  <PresentationFormat>Panorámica</PresentationFormat>
  <Paragraphs>40</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Amasis MT Pro Black</vt:lpstr>
      <vt:lpstr>Arial</vt:lpstr>
      <vt:lpstr>Avenir Next LT Pro</vt:lpstr>
      <vt:lpstr>AvenirNext LT Pro Medium</vt:lpstr>
      <vt:lpstr>Sagona Book</vt:lpstr>
      <vt:lpstr>Söhne</vt:lpstr>
      <vt:lpstr>ExploreVTI</vt:lpstr>
      <vt:lpstr>BREAST CANCER</vt:lpstr>
      <vt:lpstr>Summary</vt:lpstr>
      <vt:lpstr>Predict breast cancer survival using machine learning models</vt:lpstr>
      <vt:lpstr>Deep learning model predictions</vt:lpstr>
      <vt:lpstr>Read and clean the data</vt:lpstr>
      <vt:lpstr>Creating a neural network model by assigning the number of input features and nodes for each layer using TensorFlow and Keras </vt:lpstr>
      <vt:lpstr>Evaluate the model’s performance by generating an accuracy score.</vt:lpstr>
      <vt:lpstr>Results</vt:lpstr>
      <vt:lpstr>Gene clustering </vt:lpstr>
      <vt:lpstr>Gene clustering  </vt:lpstr>
      <vt:lpstr>Gene clustering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dc:title>
  <dc:creator>Haillet Rivero</dc:creator>
  <cp:lastModifiedBy>Rodrigo Nava</cp:lastModifiedBy>
  <cp:revision>6</cp:revision>
  <dcterms:created xsi:type="dcterms:W3CDTF">2024-03-17T17:49:43Z</dcterms:created>
  <dcterms:modified xsi:type="dcterms:W3CDTF">2024-03-19T22:58:32Z</dcterms:modified>
</cp:coreProperties>
</file>