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7"/>
  </p:notesMasterIdLst>
  <p:sldIdLst>
    <p:sldId id="256" r:id="rId2"/>
    <p:sldId id="261" r:id="rId3"/>
    <p:sldId id="262" r:id="rId4"/>
    <p:sldId id="263" r:id="rId5"/>
    <p:sldId id="264" r:id="rId6"/>
    <p:sldId id="271" r:id="rId7"/>
    <p:sldId id="272" r:id="rId8"/>
    <p:sldId id="273" r:id="rId9"/>
    <p:sldId id="265" r:id="rId10"/>
    <p:sldId id="266" r:id="rId11"/>
    <p:sldId id="267" r:id="rId12"/>
    <p:sldId id="268" r:id="rId13"/>
    <p:sldId id="274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820" autoAdjust="0"/>
  </p:normalViewPr>
  <p:slideViewPr>
    <p:cSldViewPr snapToGrid="0">
      <p:cViewPr varScale="1">
        <p:scale>
          <a:sx n="98" d="100"/>
          <a:sy n="98" d="100"/>
        </p:scale>
        <p:origin x="8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2155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CFA918-2339-431B-9A6E-D4F57816BFC8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86DD9-C90C-4D4F-A2E4-BD3C47C319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717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EA023950-9714-4577-B381-465851D9AD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52" y="150725"/>
            <a:ext cx="169972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58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5173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95C9AE57-B23E-4992-B5A0-B4770584C50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52" y="150725"/>
            <a:ext cx="169972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0531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ingyan.baidu.com/article/495ba84109665338b30ede98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485173C-C26C-4219-9ABD-EE8BA1C7E9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063"/>
            <a:ext cx="12192000" cy="688206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D1FCD6E-639D-45D0-B729-D61B70A01EA1}"/>
              </a:ext>
            </a:extLst>
          </p:cNvPr>
          <p:cNvSpPr txBox="1"/>
          <p:nvPr/>
        </p:nvSpPr>
        <p:spPr>
          <a:xfrm>
            <a:off x="943788" y="661482"/>
            <a:ext cx="103044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>
                <a:solidFill>
                  <a:srgbClr val="00B0F0"/>
                </a:solidFill>
              </a:rPr>
              <a:t>第二章 </a:t>
            </a:r>
            <a:r>
              <a:rPr lang="en-US" altLang="zh-CN" sz="5400" b="1">
                <a:solidFill>
                  <a:srgbClr val="00B0F0"/>
                </a:solidFill>
              </a:rPr>
              <a:t>Python</a:t>
            </a:r>
            <a:r>
              <a:rPr lang="zh-CN" altLang="en-US" sz="5400" b="1">
                <a:solidFill>
                  <a:srgbClr val="00B0F0"/>
                </a:solidFill>
              </a:rPr>
              <a:t>语言基本语法元素</a:t>
            </a:r>
          </a:p>
        </p:txBody>
      </p:sp>
    </p:spTree>
    <p:extLst>
      <p:ext uri="{BB962C8B-B14F-4D97-AF65-F5344CB8AC3E}">
        <p14:creationId xmlns:p14="http://schemas.microsoft.com/office/powerpoint/2010/main" val="979882033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3BE60C1-847D-4326-A498-21C69E146B18}"/>
              </a:ext>
            </a:extLst>
          </p:cNvPr>
          <p:cNvSpPr/>
          <p:nvPr/>
        </p:nvSpPr>
        <p:spPr>
          <a:xfrm>
            <a:off x="2469660" y="2731591"/>
            <a:ext cx="80811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一个浮点数可以表示为带有小数点的一般形式，也可以采用科学计数法表示。</a:t>
            </a:r>
            <a:endParaRPr lang="en-US" altLang="zh-CN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CCAEDF4-277E-41FC-A785-9BDA9FE6E86E}"/>
              </a:ext>
            </a:extLst>
          </p:cNvPr>
          <p:cNvSpPr/>
          <p:nvPr/>
        </p:nvSpPr>
        <p:spPr>
          <a:xfrm>
            <a:off x="3204307" y="3450324"/>
            <a:ext cx="36497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例如：浮点数</a:t>
            </a:r>
            <a:r>
              <a:rPr lang="en-US" altLang="zh-CN"/>
              <a:t>123.456</a:t>
            </a:r>
            <a:r>
              <a:rPr lang="zh-CN" altLang="en-US"/>
              <a:t>，</a:t>
            </a:r>
          </a:p>
          <a:p>
            <a:r>
              <a:rPr lang="zh-CN" altLang="en-US"/>
              <a:t>两种表示方式如下：</a:t>
            </a:r>
          </a:p>
          <a:p>
            <a:r>
              <a:rPr lang="zh-CN" altLang="en-US"/>
              <a:t>一般形式： </a:t>
            </a:r>
            <a:r>
              <a:rPr lang="en-US" altLang="zh-CN"/>
              <a:t>123.456</a:t>
            </a:r>
          </a:p>
          <a:p>
            <a:r>
              <a:rPr lang="zh-CN" altLang="en-US"/>
              <a:t>科学计数法： </a:t>
            </a:r>
            <a:r>
              <a:rPr lang="en-US" altLang="zh-CN"/>
              <a:t>1.23456e2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CE78C54-B1EB-42ED-9A70-C616169EEEBE}"/>
              </a:ext>
            </a:extLst>
          </p:cNvPr>
          <p:cNvSpPr/>
          <p:nvPr/>
        </p:nvSpPr>
        <p:spPr>
          <a:xfrm>
            <a:off x="2469660" y="218755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浮点数</a:t>
            </a:r>
          </a:p>
        </p:txBody>
      </p:sp>
    </p:spTree>
    <p:extLst>
      <p:ext uri="{BB962C8B-B14F-4D97-AF65-F5344CB8AC3E}">
        <p14:creationId xmlns:p14="http://schemas.microsoft.com/office/powerpoint/2010/main" val="4268289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C6A7E5F-B870-476E-80F1-71F4E8646EEC}"/>
              </a:ext>
            </a:extLst>
          </p:cNvPr>
          <p:cNvSpPr/>
          <p:nvPr/>
        </p:nvSpPr>
        <p:spPr>
          <a:xfrm>
            <a:off x="1265172" y="1222382"/>
            <a:ext cx="21563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/>
              <a:t>2.3.2 </a:t>
            </a:r>
            <a:r>
              <a:rPr lang="zh-CN" altLang="en-US" sz="2800"/>
              <a:t>字符串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6F7B4CA-1E61-4138-BFDE-BDD46EE1D93F}"/>
              </a:ext>
            </a:extLst>
          </p:cNvPr>
          <p:cNvSpPr/>
          <p:nvPr/>
        </p:nvSpPr>
        <p:spPr>
          <a:xfrm>
            <a:off x="2555631" y="1925711"/>
            <a:ext cx="75731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Python</a:t>
            </a:r>
            <a:r>
              <a:rPr lang="zh-CN" altLang="en-US"/>
              <a:t>语言中，字符串是用两个双引号</a:t>
            </a:r>
            <a:r>
              <a:rPr lang="en-US" altLang="zh-CN"/>
              <a:t>” ”</a:t>
            </a:r>
            <a:r>
              <a:rPr lang="zh-CN" altLang="en-US"/>
              <a:t>或者单引号</a:t>
            </a:r>
            <a:r>
              <a:rPr lang="en-US" altLang="zh-CN"/>
              <a:t>’ ’</a:t>
            </a:r>
            <a:r>
              <a:rPr lang="zh-CN" altLang="en-US"/>
              <a:t>括起来的一个或多个字符。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AC69F72-44D2-47FE-8FA2-159638857218}"/>
              </a:ext>
            </a:extLst>
          </p:cNvPr>
          <p:cNvSpPr/>
          <p:nvPr/>
        </p:nvSpPr>
        <p:spPr>
          <a:xfrm>
            <a:off x="1936763" y="2846727"/>
            <a:ext cx="3494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• </a:t>
            </a:r>
            <a:r>
              <a:rPr lang="en-US" altLang="zh-CN"/>
              <a:t>Python</a:t>
            </a:r>
            <a:r>
              <a:rPr lang="zh-CN" altLang="en-US"/>
              <a:t>字符串的两种序号体系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7816BF1-921C-4C00-BF10-029F141BBB1C}"/>
              </a:ext>
            </a:extLst>
          </p:cNvPr>
          <p:cNvSpPr/>
          <p:nvPr/>
        </p:nvSpPr>
        <p:spPr>
          <a:xfrm>
            <a:off x="4259385" y="3952856"/>
            <a:ext cx="446258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对   酒    当     歌    </a:t>
            </a:r>
            <a:r>
              <a:rPr lang="zh-CN" altLang="en-US" b="1"/>
              <a:t>，</a:t>
            </a:r>
            <a:r>
              <a:rPr lang="en-US" altLang="zh-CN" b="1"/>
              <a:t>  </a:t>
            </a:r>
            <a:r>
              <a:rPr lang="zh-CN" altLang="en-US"/>
              <a:t>人   生    几    何   </a:t>
            </a:r>
            <a:r>
              <a:rPr lang="en-US" altLang="zh-CN" b="1"/>
              <a:t>?</a:t>
            </a:r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85C9CF7-EDB8-453A-99AC-EC736E229527}"/>
              </a:ext>
            </a:extLst>
          </p:cNvPr>
          <p:cNvCxnSpPr>
            <a:cxnSpLocks/>
            <a:stCxn id="10" idx="0"/>
            <a:endCxn id="10" idx="2"/>
          </p:cNvCxnSpPr>
          <p:nvPr/>
        </p:nvCxnSpPr>
        <p:spPr>
          <a:xfrm>
            <a:off x="6490678" y="3952856"/>
            <a:ext cx="0" cy="369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087AC47-0FB2-4B85-ADAA-EC4B87BCF6CA}"/>
              </a:ext>
            </a:extLst>
          </p:cNvPr>
          <p:cNvCxnSpPr>
            <a:cxnSpLocks/>
          </p:cNvCxnSpPr>
          <p:nvPr/>
        </p:nvCxnSpPr>
        <p:spPr>
          <a:xfrm>
            <a:off x="7388048" y="3949062"/>
            <a:ext cx="0" cy="369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55D4339F-7A4D-4697-8937-9E5B9B3A598E}"/>
              </a:ext>
            </a:extLst>
          </p:cNvPr>
          <p:cNvCxnSpPr>
            <a:cxnSpLocks/>
          </p:cNvCxnSpPr>
          <p:nvPr/>
        </p:nvCxnSpPr>
        <p:spPr>
          <a:xfrm>
            <a:off x="5716955" y="3949062"/>
            <a:ext cx="0" cy="369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436C723-8F3D-4914-BED2-E4E67F50388D}"/>
              </a:ext>
            </a:extLst>
          </p:cNvPr>
          <p:cNvCxnSpPr>
            <a:cxnSpLocks/>
          </p:cNvCxnSpPr>
          <p:nvPr/>
        </p:nvCxnSpPr>
        <p:spPr>
          <a:xfrm>
            <a:off x="6135079" y="3953860"/>
            <a:ext cx="0" cy="369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B351E672-8349-4635-A028-28E0979A46D0}"/>
              </a:ext>
            </a:extLst>
          </p:cNvPr>
          <p:cNvCxnSpPr>
            <a:cxnSpLocks/>
          </p:cNvCxnSpPr>
          <p:nvPr/>
        </p:nvCxnSpPr>
        <p:spPr>
          <a:xfrm>
            <a:off x="6920524" y="3930415"/>
            <a:ext cx="0" cy="369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A8EEA4C9-6E2C-4D46-B029-921BFC1937E4}"/>
              </a:ext>
            </a:extLst>
          </p:cNvPr>
          <p:cNvCxnSpPr>
            <a:cxnSpLocks/>
          </p:cNvCxnSpPr>
          <p:nvPr/>
        </p:nvCxnSpPr>
        <p:spPr>
          <a:xfrm>
            <a:off x="5165968" y="3952856"/>
            <a:ext cx="0" cy="369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D6608F9C-5437-47E2-B7CB-C4AB895CC0EF}"/>
              </a:ext>
            </a:extLst>
          </p:cNvPr>
          <p:cNvCxnSpPr>
            <a:cxnSpLocks/>
          </p:cNvCxnSpPr>
          <p:nvPr/>
        </p:nvCxnSpPr>
        <p:spPr>
          <a:xfrm>
            <a:off x="4684984" y="3952856"/>
            <a:ext cx="0" cy="369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4EED33F4-816A-432D-A378-EAF3B8D54BC6}"/>
              </a:ext>
            </a:extLst>
          </p:cNvPr>
          <p:cNvCxnSpPr>
            <a:cxnSpLocks/>
          </p:cNvCxnSpPr>
          <p:nvPr/>
        </p:nvCxnSpPr>
        <p:spPr>
          <a:xfrm>
            <a:off x="7893540" y="3930415"/>
            <a:ext cx="0" cy="369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719D70A-A2C4-45F1-8529-8AE8A1D8C771}"/>
              </a:ext>
            </a:extLst>
          </p:cNvPr>
          <p:cNvCxnSpPr>
            <a:cxnSpLocks/>
          </p:cNvCxnSpPr>
          <p:nvPr/>
        </p:nvCxnSpPr>
        <p:spPr>
          <a:xfrm>
            <a:off x="8354647" y="3949062"/>
            <a:ext cx="0" cy="369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74F0C24E-E914-45EB-8826-2922F993544C}"/>
              </a:ext>
            </a:extLst>
          </p:cNvPr>
          <p:cNvSpPr txBox="1"/>
          <p:nvPr/>
        </p:nvSpPr>
        <p:spPr>
          <a:xfrm>
            <a:off x="4259385" y="4414968"/>
            <a:ext cx="4480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0      1      2       3    4   5     6     7       8    9</a:t>
            </a:r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625A5D2-98E9-4779-B4BB-472CE8E28151}"/>
              </a:ext>
            </a:extLst>
          </p:cNvPr>
          <p:cNvSpPr txBox="1"/>
          <p:nvPr/>
        </p:nvSpPr>
        <p:spPr>
          <a:xfrm>
            <a:off x="4259385" y="3550864"/>
            <a:ext cx="4544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-10  -9     -8    -7    -6    -5  -4     -3   -2    -1</a:t>
            </a:r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C308726-8E39-402F-B3FB-F1A78A3557EF}"/>
              </a:ext>
            </a:extLst>
          </p:cNvPr>
          <p:cNvSpPr txBox="1"/>
          <p:nvPr/>
        </p:nvSpPr>
        <p:spPr>
          <a:xfrm>
            <a:off x="2555631" y="441496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正向递增序号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7806DAD-1E79-4CFD-A933-B8A1D7328129}"/>
              </a:ext>
            </a:extLst>
          </p:cNvPr>
          <p:cNvSpPr txBox="1"/>
          <p:nvPr/>
        </p:nvSpPr>
        <p:spPr>
          <a:xfrm>
            <a:off x="2597278" y="357752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反向递减序号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B7A55A51-9CB8-4C4D-84C1-76E330084DCC}"/>
              </a:ext>
            </a:extLst>
          </p:cNvPr>
          <p:cNvCxnSpPr>
            <a:cxnSpLocks/>
          </p:cNvCxnSpPr>
          <p:nvPr/>
        </p:nvCxnSpPr>
        <p:spPr>
          <a:xfrm>
            <a:off x="4337539" y="4984486"/>
            <a:ext cx="4384431" cy="0"/>
          </a:xfrm>
          <a:prstGeom prst="straightConnector1">
            <a:avLst/>
          </a:prstGeom>
          <a:ln w="38100"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15CFE08-397F-4A9A-B3F6-156784D17E46}"/>
              </a:ext>
            </a:extLst>
          </p:cNvPr>
          <p:cNvCxnSpPr>
            <a:cxnSpLocks/>
          </p:cNvCxnSpPr>
          <p:nvPr/>
        </p:nvCxnSpPr>
        <p:spPr>
          <a:xfrm flipH="1">
            <a:off x="4166938" y="3470756"/>
            <a:ext cx="4458680" cy="0"/>
          </a:xfrm>
          <a:prstGeom prst="straightConnector1">
            <a:avLst/>
          </a:prstGeom>
          <a:ln w="38100"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34B237D0-9258-4191-A4D1-56C6D2C54173}"/>
              </a:ext>
            </a:extLst>
          </p:cNvPr>
          <p:cNvSpPr/>
          <p:nvPr/>
        </p:nvSpPr>
        <p:spPr>
          <a:xfrm>
            <a:off x="1867877" y="5252411"/>
            <a:ext cx="81358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可以采用</a:t>
            </a:r>
            <a:r>
              <a:rPr lang="en-US" altLang="zh-CN"/>
              <a:t>[N: M]</a:t>
            </a:r>
            <a:r>
              <a:rPr lang="zh-CN" altLang="en-US"/>
              <a:t>格式获取字符串的子串，这个操作被形象地称为切片。</a:t>
            </a:r>
            <a:r>
              <a:rPr lang="en-US" altLang="zh-CN"/>
              <a:t>[N: M]</a:t>
            </a:r>
            <a:r>
              <a:rPr lang="zh-CN" altLang="en-US"/>
              <a:t>获取字符串中从</a:t>
            </a:r>
            <a:r>
              <a:rPr lang="en-US" altLang="zh-CN"/>
              <a:t>N</a:t>
            </a:r>
            <a:r>
              <a:rPr lang="zh-CN" altLang="en-US"/>
              <a:t>到</a:t>
            </a:r>
            <a:r>
              <a:rPr lang="en-US" altLang="zh-CN"/>
              <a:t>M</a:t>
            </a:r>
            <a:r>
              <a:rPr lang="zh-CN" altLang="en-US"/>
              <a:t>（但不包含</a:t>
            </a:r>
            <a:r>
              <a:rPr lang="en-US" altLang="zh-CN"/>
              <a:t>M</a:t>
            </a:r>
            <a:r>
              <a:rPr lang="zh-CN" altLang="en-US"/>
              <a:t>）间连续的子字符串。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A0E59DB-12D3-48C6-8996-6E19A30F6C28}"/>
              </a:ext>
            </a:extLst>
          </p:cNvPr>
          <p:cNvSpPr/>
          <p:nvPr/>
        </p:nvSpPr>
        <p:spPr>
          <a:xfrm>
            <a:off x="2813926" y="6132036"/>
            <a:ext cx="76668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len()</a:t>
            </a:r>
            <a:r>
              <a:rPr lang="zh-CN" altLang="en-US"/>
              <a:t>函数获取字符串的长度，一个中文字符和西文字符的长度都记为</a:t>
            </a:r>
            <a:r>
              <a:rPr lang="en-US" altLang="zh-CN"/>
              <a:t>1</a:t>
            </a:r>
            <a:r>
              <a:rPr lang="zh-CN" altLang="en-US"/>
              <a:t>。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4C2CFB5-A236-496A-ABC3-F9FB7296BE78}"/>
              </a:ext>
            </a:extLst>
          </p:cNvPr>
          <p:cNvSpPr txBox="1"/>
          <p:nvPr/>
        </p:nvSpPr>
        <p:spPr>
          <a:xfrm>
            <a:off x="1936763" y="613203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补充：</a:t>
            </a:r>
          </a:p>
        </p:txBody>
      </p:sp>
    </p:spTree>
    <p:extLst>
      <p:ext uri="{BB962C8B-B14F-4D97-AF65-F5344CB8AC3E}">
        <p14:creationId xmlns:p14="http://schemas.microsoft.com/office/powerpoint/2010/main" val="3517593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98C4C421-0096-4F4A-899F-3B5F8F215B47}"/>
              </a:ext>
            </a:extLst>
          </p:cNvPr>
          <p:cNvSpPr/>
          <p:nvPr/>
        </p:nvSpPr>
        <p:spPr>
          <a:xfrm>
            <a:off x="3012463" y="1305201"/>
            <a:ext cx="616707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/>
              <a:t>2.4 </a:t>
            </a:r>
            <a:r>
              <a:rPr lang="zh-CN" altLang="en-US" sz="4000"/>
              <a:t>表达式赋值语句及注释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B140A53-33D8-4B25-87E3-77F2C2F51F4C}"/>
              </a:ext>
            </a:extLst>
          </p:cNvPr>
          <p:cNvSpPr/>
          <p:nvPr/>
        </p:nvSpPr>
        <p:spPr>
          <a:xfrm>
            <a:off x="1780987" y="2470611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2.4.1  </a:t>
            </a:r>
            <a:r>
              <a:rPr lang="zh-CN" altLang="en-US"/>
              <a:t>表达式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47FF88B-01D2-43BB-96F6-83F50DE91958}"/>
              </a:ext>
            </a:extLst>
          </p:cNvPr>
          <p:cNvSpPr/>
          <p:nvPr/>
        </p:nvSpPr>
        <p:spPr>
          <a:xfrm>
            <a:off x="2282092" y="3016405"/>
            <a:ext cx="9050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产生或计算新数据值的代码片段称为表达式。表达式类似数学中的计算公式，以表达单一功能为目的，运算后产生运算结果，运算结果的类型由操作符或运算符决定。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F98D700-EDFB-4A8E-9A0D-34913E82980A}"/>
              </a:ext>
            </a:extLst>
          </p:cNvPr>
          <p:cNvSpPr/>
          <p:nvPr/>
        </p:nvSpPr>
        <p:spPr>
          <a:xfrm>
            <a:off x="2238371" y="3839198"/>
            <a:ext cx="76043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表达式一般由</a:t>
            </a:r>
            <a:r>
              <a:rPr lang="zh-CN" altLang="en-US">
                <a:solidFill>
                  <a:srgbClr val="FFFF00"/>
                </a:solidFill>
              </a:rPr>
              <a:t>数据</a:t>
            </a:r>
            <a:r>
              <a:rPr lang="zh-CN" altLang="en-US"/>
              <a:t>和</a:t>
            </a:r>
            <a:r>
              <a:rPr lang="zh-CN" altLang="en-US">
                <a:solidFill>
                  <a:srgbClr val="FFFF00"/>
                </a:solidFill>
              </a:rPr>
              <a:t>操作符</a:t>
            </a:r>
            <a:r>
              <a:rPr lang="zh-CN" altLang="en-US"/>
              <a:t>等构成，这是构成</a:t>
            </a:r>
            <a:r>
              <a:rPr lang="en-US" altLang="zh-CN"/>
              <a:t>Python</a:t>
            </a:r>
            <a:r>
              <a:rPr lang="zh-CN" altLang="en-US"/>
              <a:t>语句的重要部分。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5430CFC-65B9-4714-891C-C0BE569D999A}"/>
              </a:ext>
            </a:extLst>
          </p:cNvPr>
          <p:cNvSpPr txBox="1"/>
          <p:nvPr/>
        </p:nvSpPr>
        <p:spPr>
          <a:xfrm>
            <a:off x="3407508" y="4415693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1024</a:t>
            </a:r>
            <a:r>
              <a:rPr lang="zh-CN" altLang="en-US"/>
              <a:t>*</a:t>
            </a:r>
            <a:r>
              <a:rPr lang="en-US" altLang="zh-CN"/>
              <a:t>32</a:t>
            </a:r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82063BE-6A6C-4528-9CAE-01358737CC21}"/>
              </a:ext>
            </a:extLst>
          </p:cNvPr>
          <p:cNvSpPr txBox="1"/>
          <p:nvPr/>
        </p:nvSpPr>
        <p:spPr>
          <a:xfrm>
            <a:off x="3407508" y="4939324"/>
            <a:ext cx="5248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'</a:t>
            </a:r>
            <a:r>
              <a:rPr lang="zh-CN" altLang="en-US"/>
              <a:t>对酒当歌，人生几何？</a:t>
            </a:r>
            <a:r>
              <a:rPr lang="en-US" altLang="zh-CN"/>
              <a:t>' + '</a:t>
            </a:r>
            <a:r>
              <a:rPr lang="zh-CN" altLang="en-US"/>
              <a:t>譬如朝露，去日苦多。</a:t>
            </a:r>
            <a:r>
              <a:rPr lang="en-US" altLang="zh-CN"/>
              <a:t>'</a:t>
            </a:r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6168BB4-A50E-4620-BF29-09FE5DBDDC7C}"/>
              </a:ext>
            </a:extLst>
          </p:cNvPr>
          <p:cNvSpPr txBox="1"/>
          <p:nvPr/>
        </p:nvSpPr>
        <p:spPr>
          <a:xfrm>
            <a:off x="2761177" y="441569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例：</a:t>
            </a:r>
          </a:p>
        </p:txBody>
      </p:sp>
    </p:spTree>
    <p:extLst>
      <p:ext uri="{BB962C8B-B14F-4D97-AF65-F5344CB8AC3E}">
        <p14:creationId xmlns:p14="http://schemas.microsoft.com/office/powerpoint/2010/main" val="3722510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3D91E43-7C06-4530-965C-33D8BD3A56E5}"/>
              </a:ext>
            </a:extLst>
          </p:cNvPr>
          <p:cNvSpPr/>
          <p:nvPr/>
        </p:nvSpPr>
        <p:spPr>
          <a:xfrm>
            <a:off x="1478002" y="1548396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2.4.2 </a:t>
            </a:r>
            <a:r>
              <a:rPr lang="zh-CN" altLang="en-US"/>
              <a:t>赋值语句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B4465FF-F474-47C5-AE58-3E0A242FF689}"/>
              </a:ext>
            </a:extLst>
          </p:cNvPr>
          <p:cNvSpPr/>
          <p:nvPr/>
        </p:nvSpPr>
        <p:spPr>
          <a:xfrm>
            <a:off x="1828800" y="2154535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Python</a:t>
            </a:r>
            <a:r>
              <a:rPr lang="zh-CN" altLang="en-US"/>
              <a:t>语言中，</a:t>
            </a:r>
            <a:r>
              <a:rPr lang="en-US" altLang="zh-CN"/>
              <a:t>= </a:t>
            </a:r>
            <a:r>
              <a:rPr lang="zh-CN" altLang="en-US"/>
              <a:t>表示“赋值”，即将等号右侧的值计算后将结果值赋给左侧变量，包含等号（</a:t>
            </a:r>
            <a:r>
              <a:rPr lang="en-US" altLang="zh-CN"/>
              <a:t>=</a:t>
            </a:r>
            <a:r>
              <a:rPr lang="zh-CN" altLang="en-US"/>
              <a:t>）的语句称为“赋值语句”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4FEA9DF-A7FF-4FE2-BA3D-E9984127E4D2}"/>
              </a:ext>
            </a:extLst>
          </p:cNvPr>
          <p:cNvSpPr/>
          <p:nvPr/>
        </p:nvSpPr>
        <p:spPr>
          <a:xfrm>
            <a:off x="4388581" y="3299042"/>
            <a:ext cx="1606530" cy="369332"/>
          </a:xfrm>
          <a:prstGeom prst="rect">
            <a:avLst/>
          </a:prstGeom>
          <a:ln w="12700">
            <a:solidFill>
              <a:srgbClr val="FFFF00"/>
            </a:solidFill>
          </a:ln>
        </p:spPr>
        <p:txBody>
          <a:bodyPr wrap="none">
            <a:spAutoFit/>
          </a:bodyPr>
          <a:lstStyle/>
          <a:p>
            <a:r>
              <a:rPr lang="zh-CN" altLang="en-US"/>
              <a:t>变量</a:t>
            </a:r>
            <a:r>
              <a:rPr lang="en-US" altLang="zh-CN"/>
              <a:t> = </a:t>
            </a:r>
            <a:r>
              <a:rPr lang="zh-CN" altLang="en-US"/>
              <a:t>表达式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3CBDB50-D669-4319-826D-2ED930FDC948}"/>
              </a:ext>
            </a:extLst>
          </p:cNvPr>
          <p:cNvSpPr/>
          <p:nvPr/>
        </p:nvSpPr>
        <p:spPr>
          <a:xfrm>
            <a:off x="1828800" y="3981884"/>
            <a:ext cx="44452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同步赋值语句：同时给多个变量赋值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F720AEB-7E21-4B3F-B8B8-52A73105D0EB}"/>
              </a:ext>
            </a:extLst>
          </p:cNvPr>
          <p:cNvSpPr/>
          <p:nvPr/>
        </p:nvSpPr>
        <p:spPr>
          <a:xfrm>
            <a:off x="2909626" y="4664726"/>
            <a:ext cx="4410182" cy="369332"/>
          </a:xfrm>
          <a:prstGeom prst="rect">
            <a:avLst/>
          </a:prstGeom>
          <a:ln w="12700">
            <a:solidFill>
              <a:srgbClr val="FFFF00"/>
            </a:solidFill>
          </a:ln>
        </p:spPr>
        <p:txBody>
          <a:bodyPr wrap="none">
            <a:spAutoFit/>
          </a:bodyPr>
          <a:lstStyle/>
          <a:p>
            <a:r>
              <a:rPr lang="zh-CN" altLang="en-US"/>
              <a:t>变量</a:t>
            </a:r>
            <a:r>
              <a:rPr lang="en-US" altLang="zh-CN"/>
              <a:t>1, …,</a:t>
            </a:r>
            <a:r>
              <a:rPr lang="zh-CN" altLang="en-US"/>
              <a:t>变量</a:t>
            </a:r>
            <a:r>
              <a:rPr lang="en-US" altLang="zh-CN"/>
              <a:t>N = </a:t>
            </a:r>
            <a:r>
              <a:rPr lang="zh-CN" altLang="en-US"/>
              <a:t>表达式</a:t>
            </a:r>
            <a:r>
              <a:rPr lang="en-US" altLang="zh-CN"/>
              <a:t>1, …, </a:t>
            </a:r>
            <a:r>
              <a:rPr lang="zh-CN" altLang="en-US"/>
              <a:t>表达式</a:t>
            </a:r>
            <a:r>
              <a:rPr lang="en-US" altLang="zh-CN"/>
              <a:t>N</a:t>
            </a:r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FD17054-87A8-4690-951F-D177AAF40700}"/>
              </a:ext>
            </a:extLst>
          </p:cNvPr>
          <p:cNvSpPr/>
          <p:nvPr/>
        </p:nvSpPr>
        <p:spPr>
          <a:xfrm>
            <a:off x="4319603" y="5519615"/>
            <a:ext cx="15888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a,b = 3,4</a:t>
            </a:r>
          </a:p>
          <a:p>
            <a:r>
              <a:rPr lang="zh-CN" altLang="en-US"/>
              <a:t>a,b = b,a</a:t>
            </a:r>
          </a:p>
          <a:p>
            <a:r>
              <a:rPr lang="zh-CN" altLang="en-US"/>
              <a:t>print(a,b)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3BB98BD-12CD-4685-A07A-188A8763DED1}"/>
              </a:ext>
            </a:extLst>
          </p:cNvPr>
          <p:cNvSpPr txBox="1"/>
          <p:nvPr/>
        </p:nvSpPr>
        <p:spPr>
          <a:xfrm>
            <a:off x="3673272" y="55184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例：</a:t>
            </a:r>
          </a:p>
        </p:txBody>
      </p:sp>
    </p:spTree>
    <p:extLst>
      <p:ext uri="{BB962C8B-B14F-4D97-AF65-F5344CB8AC3E}">
        <p14:creationId xmlns:p14="http://schemas.microsoft.com/office/powerpoint/2010/main" val="2235990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FAE343-B6C9-4E9F-BAE3-849EF31F52F1}"/>
              </a:ext>
            </a:extLst>
          </p:cNvPr>
          <p:cNvSpPr txBox="1"/>
          <p:nvPr/>
        </p:nvSpPr>
        <p:spPr>
          <a:xfrm>
            <a:off x="1260844" y="996462"/>
            <a:ext cx="1946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>
                <a:solidFill>
                  <a:srgbClr val="FFFF00"/>
                </a:solidFill>
              </a:rPr>
              <a:t>eval()</a:t>
            </a:r>
            <a:endParaRPr lang="zh-CN" altLang="en-US" sz="4800">
              <a:solidFill>
                <a:srgbClr val="FFFF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74D1AE5-E6B4-477C-A9AF-5D028AF669AE}"/>
              </a:ext>
            </a:extLst>
          </p:cNvPr>
          <p:cNvSpPr/>
          <p:nvPr/>
        </p:nvSpPr>
        <p:spPr>
          <a:xfrm>
            <a:off x="2000737" y="1781293"/>
            <a:ext cx="93472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作用：</a:t>
            </a:r>
            <a:r>
              <a:rPr lang="en-US" altLang="zh-CN"/>
              <a:t>eval(</a:t>
            </a:r>
            <a:r>
              <a:rPr lang="zh-CN" altLang="en-US"/>
              <a:t>字符串</a:t>
            </a:r>
            <a:r>
              <a:rPr lang="en-US" altLang="zh-CN"/>
              <a:t>)</a:t>
            </a:r>
            <a:r>
              <a:rPr lang="zh-CN" altLang="en-US"/>
              <a:t>函数能够以</a:t>
            </a:r>
            <a:r>
              <a:rPr lang="en-US" altLang="zh-CN"/>
              <a:t>Python</a:t>
            </a:r>
            <a:r>
              <a:rPr lang="zh-CN" altLang="en-US"/>
              <a:t>表达式的方式解析并执行字符串，将返回结果输出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5C7A57F-71C8-49E9-B9C5-5DE2F697BA3C}"/>
              </a:ext>
            </a:extLst>
          </p:cNvPr>
          <p:cNvSpPr/>
          <p:nvPr/>
        </p:nvSpPr>
        <p:spPr>
          <a:xfrm>
            <a:off x="4553423" y="2785796"/>
            <a:ext cx="231826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a = eval('1.2+3.4’)</a:t>
            </a:r>
            <a:endParaRPr lang="en-US" altLang="zh-CN"/>
          </a:p>
          <a:p>
            <a:r>
              <a:rPr lang="en-US" altLang="zh-CN"/>
              <a:t>print(a)</a:t>
            </a:r>
          </a:p>
          <a:p>
            <a:r>
              <a:rPr lang="zh-CN" altLang="en-US"/>
              <a:t>输出结果为：</a:t>
            </a:r>
            <a:r>
              <a:rPr lang="en-US" altLang="zh-CN"/>
              <a:t>4.6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73C828C-4CAD-4D4A-B7FC-605060648AC2}"/>
              </a:ext>
            </a:extLst>
          </p:cNvPr>
          <p:cNvSpPr/>
          <p:nvPr/>
        </p:nvSpPr>
        <p:spPr>
          <a:xfrm>
            <a:off x="2000737" y="3962119"/>
            <a:ext cx="84628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eval()</a:t>
            </a:r>
            <a:r>
              <a:rPr lang="zh-CN" altLang="en-US"/>
              <a:t>函数经常和</a:t>
            </a:r>
            <a:r>
              <a:rPr lang="en-US" altLang="zh-CN"/>
              <a:t>input()</a:t>
            </a:r>
            <a:r>
              <a:rPr lang="zh-CN" altLang="en-US"/>
              <a:t>函数一起使用，用来获取用户输入的数字，使用方式如下：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0E232F1-F61C-4D6E-A0F0-F1F6341D74E1}"/>
              </a:ext>
            </a:extLst>
          </p:cNvPr>
          <p:cNvSpPr/>
          <p:nvPr/>
        </p:nvSpPr>
        <p:spPr>
          <a:xfrm>
            <a:off x="3967535" y="4492111"/>
            <a:ext cx="3618298" cy="369332"/>
          </a:xfrm>
          <a:prstGeom prst="rect">
            <a:avLst/>
          </a:prstGeom>
          <a:ln w="12700">
            <a:solidFill>
              <a:srgbClr val="FFFF00"/>
            </a:solidFill>
          </a:ln>
        </p:spPr>
        <p:txBody>
          <a:bodyPr wrap="none">
            <a:spAutoFit/>
          </a:bodyPr>
          <a:lstStyle/>
          <a:p>
            <a:r>
              <a:rPr lang="zh-CN" altLang="en-US"/>
              <a:t>变量</a:t>
            </a:r>
            <a:r>
              <a:rPr lang="en-US" altLang="zh-CN"/>
              <a:t> = eval(input(‘</a:t>
            </a:r>
            <a:r>
              <a:rPr lang="zh-CN" altLang="en-US"/>
              <a:t>提示性文字</a:t>
            </a:r>
            <a:r>
              <a:rPr lang="en-US" altLang="zh-CN"/>
              <a:t>’))</a:t>
            </a:r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91EA0A6-3221-4F73-8D6C-5D26AFF0ABE0}"/>
              </a:ext>
            </a:extLst>
          </p:cNvPr>
          <p:cNvSpPr txBox="1"/>
          <p:nvPr/>
        </p:nvSpPr>
        <p:spPr>
          <a:xfrm>
            <a:off x="3535570" y="27857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例：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8EBAFA9-5DF6-46B4-85B3-2A6B9DDD65D7}"/>
              </a:ext>
            </a:extLst>
          </p:cNvPr>
          <p:cNvSpPr txBox="1"/>
          <p:nvPr/>
        </p:nvSpPr>
        <p:spPr>
          <a:xfrm>
            <a:off x="3517260" y="50349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例：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73D2750-2C0E-4104-B8AE-6E8D758C3266}"/>
              </a:ext>
            </a:extLst>
          </p:cNvPr>
          <p:cNvSpPr/>
          <p:nvPr/>
        </p:nvSpPr>
        <p:spPr>
          <a:xfrm>
            <a:off x="3967535" y="5093198"/>
            <a:ext cx="49498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value = eval(input("</a:t>
            </a:r>
            <a:r>
              <a:rPr lang="zh-CN" altLang="en-US"/>
              <a:t>请输入要计算的数值</a:t>
            </a:r>
            <a:r>
              <a:rPr lang="en-US" altLang="zh-CN"/>
              <a:t>: ")) </a:t>
            </a:r>
          </a:p>
          <a:p>
            <a:r>
              <a:rPr lang="en-US" altLang="zh-CN"/>
              <a:t>print(value*2)</a:t>
            </a:r>
          </a:p>
          <a:p>
            <a:r>
              <a:rPr lang="zh-CN" altLang="en-US"/>
              <a:t>请输入要计算的数值</a:t>
            </a:r>
            <a:r>
              <a:rPr lang="en-US" altLang="zh-CN"/>
              <a:t>: 1024.256</a:t>
            </a:r>
          </a:p>
          <a:p>
            <a:r>
              <a:rPr lang="en-US" altLang="zh-CN"/>
              <a:t>2047.512</a:t>
            </a:r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EEE4C72-C577-4B5B-91F6-4EF5EF3D12C8}"/>
              </a:ext>
            </a:extLst>
          </p:cNvPr>
          <p:cNvSpPr/>
          <p:nvPr/>
        </p:nvSpPr>
        <p:spPr>
          <a:xfrm>
            <a:off x="4553423" y="2253959"/>
            <a:ext cx="2258952" cy="369332"/>
          </a:xfrm>
          <a:prstGeom prst="rect">
            <a:avLst/>
          </a:prstGeom>
          <a:ln w="12700">
            <a:solidFill>
              <a:srgbClr val="FFFF00"/>
            </a:solidFill>
          </a:ln>
        </p:spPr>
        <p:txBody>
          <a:bodyPr wrap="none">
            <a:spAutoFit/>
          </a:bodyPr>
          <a:lstStyle/>
          <a:p>
            <a:r>
              <a:rPr lang="zh-CN" altLang="en-US"/>
              <a:t>变量</a:t>
            </a:r>
            <a:r>
              <a:rPr lang="en-US" altLang="zh-CN"/>
              <a:t> = eval(</a:t>
            </a:r>
            <a:r>
              <a:rPr lang="zh-CN" altLang="en-US"/>
              <a:t>字符串</a:t>
            </a:r>
            <a:r>
              <a:rPr lang="en-US" altLang="zh-CN"/>
              <a:t>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177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0C7B68A-5A7E-4C09-BD1A-4C5088B8F6FE}"/>
              </a:ext>
            </a:extLst>
          </p:cNvPr>
          <p:cNvSpPr/>
          <p:nvPr/>
        </p:nvSpPr>
        <p:spPr>
          <a:xfrm>
            <a:off x="1504463" y="2047297"/>
            <a:ext cx="100544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注释是代码中的辅助性文字，会被编译或解释器略去，不被计算机执行，一般用于程序员对代码的说明。</a:t>
            </a:r>
            <a:r>
              <a:rPr lang="en-US" altLang="zh-CN"/>
              <a:t>Python</a:t>
            </a:r>
            <a:r>
              <a:rPr lang="zh-CN" altLang="en-US"/>
              <a:t>语言采用</a:t>
            </a:r>
            <a:r>
              <a:rPr lang="en-US" altLang="zh-CN"/>
              <a:t>#</a:t>
            </a:r>
            <a:r>
              <a:rPr lang="zh-CN" altLang="en-US"/>
              <a:t>表示一行注释的开始，多行注释需要在每行开始都使用</a:t>
            </a:r>
            <a:r>
              <a:rPr lang="en-US" altLang="zh-CN"/>
              <a:t>#</a:t>
            </a:r>
            <a:r>
              <a:rPr lang="zh-CN" altLang="en-US"/>
              <a:t>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42374A2-1728-42DC-8D44-D95D398E16CB}"/>
              </a:ext>
            </a:extLst>
          </p:cNvPr>
          <p:cNvSpPr/>
          <p:nvPr/>
        </p:nvSpPr>
        <p:spPr>
          <a:xfrm>
            <a:off x="5069449" y="131393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注释</a:t>
            </a:r>
          </a:p>
        </p:txBody>
      </p:sp>
    </p:spTree>
    <p:extLst>
      <p:ext uri="{BB962C8B-B14F-4D97-AF65-F5344CB8AC3E}">
        <p14:creationId xmlns:p14="http://schemas.microsoft.com/office/powerpoint/2010/main" val="272876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633A234-C0EC-4A14-8E6A-168447747DC4}"/>
              </a:ext>
            </a:extLst>
          </p:cNvPr>
          <p:cNvSpPr txBox="1"/>
          <p:nvPr/>
        </p:nvSpPr>
        <p:spPr>
          <a:xfrm>
            <a:off x="3246068" y="990317"/>
            <a:ext cx="61318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/>
              <a:t>2.1 </a:t>
            </a:r>
            <a:r>
              <a:rPr lang="zh-CN" altLang="en-US" sz="4800"/>
              <a:t>基本输入输出函数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D8EED4B-CD44-4422-8024-5B8195A7FC34}"/>
              </a:ext>
            </a:extLst>
          </p:cNvPr>
          <p:cNvSpPr txBox="1"/>
          <p:nvPr/>
        </p:nvSpPr>
        <p:spPr>
          <a:xfrm>
            <a:off x="2653758" y="2328985"/>
            <a:ext cx="7316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Python</a:t>
            </a:r>
            <a:r>
              <a:rPr lang="zh-CN" altLang="en-US"/>
              <a:t>中有</a:t>
            </a:r>
            <a:r>
              <a:rPr lang="en-US" altLang="zh-CN"/>
              <a:t>3</a:t>
            </a:r>
            <a:r>
              <a:rPr lang="zh-CN" altLang="en-US"/>
              <a:t>个重要的基本输入、输出函数，用于输入、转换和输出。</a:t>
            </a:r>
            <a:endParaRPr lang="en-US" altLang="zh-CN"/>
          </a:p>
          <a:p>
            <a:r>
              <a:rPr lang="zh-CN" altLang="en-US"/>
              <a:t>分别是</a:t>
            </a:r>
            <a:r>
              <a:rPr lang="en-US" altLang="zh-CN" b="1">
                <a:solidFill>
                  <a:srgbClr val="FFFF00"/>
                </a:solidFill>
              </a:rPr>
              <a:t>input()</a:t>
            </a:r>
            <a:r>
              <a:rPr lang="zh-CN" altLang="en-US"/>
              <a:t>、</a:t>
            </a:r>
            <a:r>
              <a:rPr lang="en-US" altLang="zh-CN" b="1">
                <a:solidFill>
                  <a:srgbClr val="FFFF00"/>
                </a:solidFill>
              </a:rPr>
              <a:t>eval()</a:t>
            </a:r>
            <a:r>
              <a:rPr lang="zh-CN" altLang="en-US"/>
              <a:t>、</a:t>
            </a:r>
            <a:r>
              <a:rPr lang="en-US" altLang="zh-CN" b="1">
                <a:solidFill>
                  <a:srgbClr val="FFFF00"/>
                </a:solidFill>
              </a:rPr>
              <a:t>print()</a:t>
            </a:r>
            <a:endParaRPr lang="zh-CN" altLang="en-US" b="1">
              <a:solidFill>
                <a:srgbClr val="FFFF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CF47FCD-977C-46B8-AE97-CFDFD1D083DA}"/>
              </a:ext>
            </a:extLst>
          </p:cNvPr>
          <p:cNvSpPr/>
          <p:nvPr/>
        </p:nvSpPr>
        <p:spPr>
          <a:xfrm>
            <a:off x="1803845" y="3189626"/>
            <a:ext cx="849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FF00"/>
                </a:solidFill>
              </a:rPr>
              <a:t>print()</a:t>
            </a: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42855E1-C2EA-45B0-99C3-C98C04CDE9A0}"/>
              </a:ext>
            </a:extLst>
          </p:cNvPr>
          <p:cNvSpPr txBox="1"/>
          <p:nvPr/>
        </p:nvSpPr>
        <p:spPr>
          <a:xfrm>
            <a:off x="2125785" y="3657600"/>
            <a:ext cx="6078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作用：输出运算结果；根据输出内容的不同，有</a:t>
            </a:r>
            <a:r>
              <a:rPr lang="en-US" altLang="zh-CN"/>
              <a:t>3</a:t>
            </a:r>
            <a:r>
              <a:rPr lang="zh-CN" altLang="en-US"/>
              <a:t>种用法。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88E7E4B-0E76-4C0F-94DC-E7E072DA5541}"/>
              </a:ext>
            </a:extLst>
          </p:cNvPr>
          <p:cNvSpPr txBox="1"/>
          <p:nvPr/>
        </p:nvSpPr>
        <p:spPr>
          <a:xfrm>
            <a:off x="1803845" y="4103077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①</a:t>
            </a:r>
            <a:r>
              <a:rPr lang="zh-CN" altLang="en-US"/>
              <a:t>、仅用于输出字符串，使用方法如下：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70F1C4D-AB6F-4FB9-81B8-94D4FFE919E1}"/>
              </a:ext>
            </a:extLst>
          </p:cNvPr>
          <p:cNvSpPr txBox="1"/>
          <p:nvPr/>
        </p:nvSpPr>
        <p:spPr>
          <a:xfrm>
            <a:off x="2336800" y="4681415"/>
            <a:ext cx="26260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/>
              <a:t>print(‘</a:t>
            </a:r>
            <a:r>
              <a:rPr lang="zh-CN" altLang="en-US"/>
              <a:t>待输出的</a:t>
            </a:r>
            <a:r>
              <a:rPr lang="zh-CN" altLang="en-US">
                <a:solidFill>
                  <a:srgbClr val="FFFF00"/>
                </a:solidFill>
              </a:rPr>
              <a:t>字符串</a:t>
            </a:r>
            <a:r>
              <a:rPr lang="en-US" altLang="zh-CN"/>
              <a:t>’)</a:t>
            </a:r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1F90EC5-B5C5-42B0-937C-E7D4CBADB23B}"/>
              </a:ext>
            </a:extLst>
          </p:cNvPr>
          <p:cNvSpPr txBox="1"/>
          <p:nvPr/>
        </p:nvSpPr>
        <p:spPr>
          <a:xfrm>
            <a:off x="1803845" y="5361354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②、用于输出一个或多个变量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CF81B0C-8166-49B1-838E-93FF7E055793}"/>
              </a:ext>
            </a:extLst>
          </p:cNvPr>
          <p:cNvSpPr txBox="1"/>
          <p:nvPr/>
        </p:nvSpPr>
        <p:spPr>
          <a:xfrm>
            <a:off x="2336800" y="5939692"/>
            <a:ext cx="23855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/>
              <a:t>print(</a:t>
            </a:r>
            <a:r>
              <a:rPr lang="zh-CN" altLang="en-US"/>
              <a:t>变量</a:t>
            </a:r>
            <a:r>
              <a:rPr lang="en-US" altLang="zh-CN"/>
              <a:t>1,</a:t>
            </a:r>
            <a:r>
              <a:rPr lang="zh-CN" altLang="en-US"/>
              <a:t>变量</a:t>
            </a:r>
            <a:r>
              <a:rPr lang="en-US" altLang="zh-CN"/>
              <a:t>2,…)</a:t>
            </a:r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2DC55D9-C63B-48A9-811C-7F32D032C8A4}"/>
              </a:ext>
            </a:extLst>
          </p:cNvPr>
          <p:cNvSpPr/>
          <p:nvPr/>
        </p:nvSpPr>
        <p:spPr>
          <a:xfrm>
            <a:off x="6311971" y="4542915"/>
            <a:ext cx="26260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&gt;&gt;&gt; print('世界和平')</a:t>
            </a:r>
          </a:p>
          <a:p>
            <a:r>
              <a:rPr lang="zh-CN" altLang="en-US"/>
              <a:t>世界和平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40FBE19-4A74-4775-B48A-81092D244A94}"/>
              </a:ext>
            </a:extLst>
          </p:cNvPr>
          <p:cNvSpPr/>
          <p:nvPr/>
        </p:nvSpPr>
        <p:spPr>
          <a:xfrm>
            <a:off x="6311971" y="5478027"/>
            <a:ext cx="24980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&gt;&gt;&gt; a=123</a:t>
            </a:r>
          </a:p>
          <a:p>
            <a:r>
              <a:rPr lang="zh-CN" altLang="en-US"/>
              <a:t>&gt;&gt;&gt; print(a)</a:t>
            </a:r>
          </a:p>
          <a:p>
            <a:r>
              <a:rPr lang="zh-CN" altLang="en-US"/>
              <a:t>123</a:t>
            </a:r>
          </a:p>
        </p:txBody>
      </p:sp>
    </p:spTree>
    <p:extLst>
      <p:ext uri="{BB962C8B-B14F-4D97-AF65-F5344CB8AC3E}">
        <p14:creationId xmlns:p14="http://schemas.microsoft.com/office/powerpoint/2010/main" val="1838410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92AD7E8-1D46-493F-8350-8663365AEDB4}"/>
              </a:ext>
            </a:extLst>
          </p:cNvPr>
          <p:cNvSpPr txBox="1"/>
          <p:nvPr/>
        </p:nvSpPr>
        <p:spPr>
          <a:xfrm>
            <a:off x="2094523" y="1367692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③ 用于混合输出字符串与变量值</a:t>
            </a:r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41A41D8-5B2B-46C0-B4AF-4CEB8E173E56}"/>
              </a:ext>
            </a:extLst>
          </p:cNvPr>
          <p:cNvSpPr txBox="1"/>
          <p:nvPr/>
        </p:nvSpPr>
        <p:spPr>
          <a:xfrm>
            <a:off x="2516553" y="1852247"/>
            <a:ext cx="52709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/>
              <a:t>print(‘</a:t>
            </a:r>
            <a:r>
              <a:rPr lang="zh-CN" altLang="en-US"/>
              <a:t>输出字符串模板</a:t>
            </a:r>
            <a:r>
              <a:rPr lang="en-US" altLang="zh-CN"/>
              <a:t>’.format(</a:t>
            </a:r>
            <a:r>
              <a:rPr lang="zh-CN" altLang="en-US"/>
              <a:t>变量</a:t>
            </a:r>
            <a:r>
              <a:rPr lang="en-US" altLang="zh-CN"/>
              <a:t>1,</a:t>
            </a:r>
            <a:r>
              <a:rPr lang="zh-CN" altLang="en-US"/>
              <a:t>变量</a:t>
            </a:r>
            <a:r>
              <a:rPr lang="en-US" altLang="zh-CN"/>
              <a:t>2,…))</a:t>
            </a:r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16A11A6-0EF0-42ED-A2BF-CECDEC187A57}"/>
              </a:ext>
            </a:extLst>
          </p:cNvPr>
          <p:cNvSpPr txBox="1"/>
          <p:nvPr/>
        </p:nvSpPr>
        <p:spPr>
          <a:xfrm>
            <a:off x="2269384" y="2336802"/>
            <a:ext cx="9706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其中   </a:t>
            </a:r>
            <a:r>
              <a:rPr lang="zh-CN" altLang="en-US">
                <a:solidFill>
                  <a:srgbClr val="FFFF00"/>
                </a:solidFill>
              </a:rPr>
              <a:t>输出字符串模板  </a:t>
            </a:r>
            <a:r>
              <a:rPr lang="zh-CN" altLang="en-US"/>
              <a:t>中采用</a:t>
            </a:r>
            <a:r>
              <a:rPr lang="en-US" altLang="zh-CN"/>
              <a:t>{}</a:t>
            </a:r>
            <a:r>
              <a:rPr lang="zh-CN" altLang="en-US"/>
              <a:t>表示一个槽位置，每个槽位置对应</a:t>
            </a:r>
            <a:r>
              <a:rPr lang="en-US" altLang="zh-CN"/>
              <a:t>.format()</a:t>
            </a:r>
            <a:r>
              <a:rPr lang="zh-CN" altLang="en-US"/>
              <a:t>中的一个变量。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8F5B03A-622F-43C4-A2A0-0DFBC6CBABA8}"/>
              </a:ext>
            </a:extLst>
          </p:cNvPr>
          <p:cNvSpPr/>
          <p:nvPr/>
        </p:nvSpPr>
        <p:spPr>
          <a:xfrm>
            <a:off x="2578259" y="305812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&gt;&gt;&gt; a = 123</a:t>
            </a:r>
          </a:p>
          <a:p>
            <a:r>
              <a:rPr lang="zh-CN" altLang="en-US"/>
              <a:t>&gt;&gt;&gt; b = 456</a:t>
            </a:r>
            <a:endParaRPr lang="en-US" altLang="zh-CN"/>
          </a:p>
          <a:p>
            <a:r>
              <a:rPr lang="en-US" altLang="zh-CN"/>
              <a:t>&gt;&gt;&gt; print('a</a:t>
            </a:r>
            <a:r>
              <a:rPr lang="zh-CN" altLang="en-US"/>
              <a:t>的值为</a:t>
            </a:r>
            <a:r>
              <a:rPr lang="en-US" altLang="zh-CN"/>
              <a:t>{}, b</a:t>
            </a:r>
            <a:r>
              <a:rPr lang="zh-CN" altLang="en-US"/>
              <a:t>的值为</a:t>
            </a:r>
            <a:r>
              <a:rPr lang="en-US" altLang="zh-CN"/>
              <a:t>{}'.format(a,b))</a:t>
            </a:r>
          </a:p>
          <a:p>
            <a:r>
              <a:rPr lang="en-US" altLang="zh-CN"/>
              <a:t>a</a:t>
            </a:r>
            <a:r>
              <a:rPr lang="zh-CN" altLang="en-US"/>
              <a:t>的值为</a:t>
            </a:r>
            <a:r>
              <a:rPr lang="en-US" altLang="zh-CN"/>
              <a:t>123, b</a:t>
            </a:r>
            <a:r>
              <a:rPr lang="zh-CN" altLang="en-US"/>
              <a:t>的值为</a:t>
            </a:r>
            <a:r>
              <a:rPr lang="en-US" altLang="zh-CN"/>
              <a:t>456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DA93327-849C-4935-BE0B-5CAD39B0912D}"/>
              </a:ext>
            </a:extLst>
          </p:cNvPr>
          <p:cNvSpPr/>
          <p:nvPr/>
        </p:nvSpPr>
        <p:spPr>
          <a:xfrm>
            <a:off x="2269384" y="4425783"/>
            <a:ext cx="86485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FF00"/>
                </a:solidFill>
              </a:rPr>
              <a:t>a</a:t>
            </a:r>
            <a:r>
              <a:rPr lang="zh-CN" altLang="en-US">
                <a:solidFill>
                  <a:srgbClr val="FFFF00"/>
                </a:solidFill>
              </a:rPr>
              <a:t>的值为</a:t>
            </a:r>
            <a:r>
              <a:rPr lang="en-US" altLang="zh-CN">
                <a:solidFill>
                  <a:srgbClr val="FFFF00"/>
                </a:solidFill>
              </a:rPr>
              <a:t>{}, b</a:t>
            </a:r>
            <a:r>
              <a:rPr lang="zh-CN" altLang="en-US">
                <a:solidFill>
                  <a:srgbClr val="FFFF00"/>
                </a:solidFill>
              </a:rPr>
              <a:t>的值为</a:t>
            </a:r>
            <a:r>
              <a:rPr lang="en-US" altLang="zh-CN">
                <a:solidFill>
                  <a:srgbClr val="FFFF00"/>
                </a:solidFill>
              </a:rPr>
              <a:t>{}  </a:t>
            </a:r>
            <a:r>
              <a:rPr lang="zh-CN" altLang="en-US"/>
              <a:t>是输出字符串模板，即混合字符串和变量的输出样式。</a:t>
            </a:r>
            <a:endParaRPr lang="en-US" altLang="zh-CN"/>
          </a:p>
          <a:p>
            <a:r>
              <a:rPr lang="en-US" altLang="zh-CN"/>
              <a:t>{}</a:t>
            </a:r>
            <a:r>
              <a:rPr lang="zh-CN" altLang="en-US"/>
              <a:t>表示一个槽位置，括号中的内容由后面紧跟的</a:t>
            </a:r>
            <a:r>
              <a:rPr lang="en-US" altLang="zh-CN"/>
              <a:t>format()</a:t>
            </a:r>
            <a:r>
              <a:rPr lang="zh-CN" altLang="en-US"/>
              <a:t>方法中的参数按顺序填充。</a:t>
            </a:r>
          </a:p>
        </p:txBody>
      </p:sp>
    </p:spTree>
    <p:extLst>
      <p:ext uri="{BB962C8B-B14F-4D97-AF65-F5344CB8AC3E}">
        <p14:creationId xmlns:p14="http://schemas.microsoft.com/office/powerpoint/2010/main" val="2572548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E5B88AD-D8AD-4138-BB22-F769BF029438}"/>
              </a:ext>
            </a:extLst>
          </p:cNvPr>
          <p:cNvSpPr txBox="1"/>
          <p:nvPr/>
        </p:nvSpPr>
        <p:spPr>
          <a:xfrm>
            <a:off x="1606163" y="1220929"/>
            <a:ext cx="4604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/>
              <a:t>* </a:t>
            </a:r>
            <a:r>
              <a:rPr lang="en-US" altLang="zh-CN" sz="3600"/>
              <a:t>print()</a:t>
            </a:r>
            <a:r>
              <a:rPr lang="zh-CN" altLang="en-US" sz="3600"/>
              <a:t>函数换行控制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0C87A45-964C-4579-98D6-60693CAB97F6}"/>
              </a:ext>
            </a:extLst>
          </p:cNvPr>
          <p:cNvSpPr txBox="1"/>
          <p:nvPr/>
        </p:nvSpPr>
        <p:spPr>
          <a:xfrm>
            <a:off x="2433099" y="2067339"/>
            <a:ext cx="8925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print()</a:t>
            </a:r>
            <a:r>
              <a:rPr lang="zh-CN" altLang="en-US"/>
              <a:t>函数输出文本时默认会在最后增加一个换行，如果不希望在最后增加这个换行，</a:t>
            </a:r>
            <a:endParaRPr lang="en-US" altLang="zh-CN"/>
          </a:p>
          <a:p>
            <a:r>
              <a:rPr lang="zh-CN" altLang="en-US"/>
              <a:t>或者希望输出文本后增加其他内容，可以对</a:t>
            </a:r>
            <a:r>
              <a:rPr lang="en-US" altLang="zh-CN"/>
              <a:t>print()</a:t>
            </a:r>
            <a:r>
              <a:rPr lang="zh-CN" altLang="en-US"/>
              <a:t>函数的</a:t>
            </a:r>
            <a:r>
              <a:rPr lang="en-US" altLang="zh-CN"/>
              <a:t>end</a:t>
            </a:r>
            <a:r>
              <a:rPr lang="zh-CN" altLang="en-US"/>
              <a:t>参数进行赋值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5493338-B279-4498-8564-239D500EFE5E}"/>
              </a:ext>
            </a:extLst>
          </p:cNvPr>
          <p:cNvSpPr txBox="1"/>
          <p:nvPr/>
        </p:nvSpPr>
        <p:spPr>
          <a:xfrm>
            <a:off x="2433099" y="2913749"/>
            <a:ext cx="47965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/>
              <a:t>print(</a:t>
            </a:r>
            <a:r>
              <a:rPr lang="zh-CN" altLang="en-US"/>
              <a:t>待输出内容 </a:t>
            </a:r>
            <a:r>
              <a:rPr lang="en-US" altLang="zh-CN"/>
              <a:t>, end  = ‘</a:t>
            </a:r>
            <a:r>
              <a:rPr lang="zh-CN" altLang="en-US"/>
              <a:t>增加的输出结尾</a:t>
            </a:r>
            <a:r>
              <a:rPr lang="en-US" altLang="zh-CN"/>
              <a:t>’)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A2928DA-E6AA-4DF5-859D-5284D94A9BED}"/>
              </a:ext>
            </a:extLst>
          </p:cNvPr>
          <p:cNvSpPr/>
          <p:nvPr/>
        </p:nvSpPr>
        <p:spPr>
          <a:xfrm>
            <a:off x="3615874" y="3738814"/>
            <a:ext cx="25944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a = 24</a:t>
            </a:r>
          </a:p>
          <a:p>
            <a:r>
              <a:rPr lang="zh-CN" altLang="en-US"/>
              <a:t>print(a,end ='.')</a:t>
            </a:r>
          </a:p>
          <a:p>
            <a:r>
              <a:rPr lang="zh-CN" altLang="en-US"/>
              <a:t>print(a,end = '%')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1F35FFE-F28E-433B-A1EE-B636CE8DC3F2}"/>
              </a:ext>
            </a:extLst>
          </p:cNvPr>
          <p:cNvSpPr/>
          <p:nvPr/>
        </p:nvSpPr>
        <p:spPr>
          <a:xfrm>
            <a:off x="3470513" y="4769317"/>
            <a:ext cx="2326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输出结果为：24.24%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DE78010-02FA-46F0-85A2-103762CC1DEF}"/>
              </a:ext>
            </a:extLst>
          </p:cNvPr>
          <p:cNvSpPr txBox="1"/>
          <p:nvPr/>
        </p:nvSpPr>
        <p:spPr>
          <a:xfrm>
            <a:off x="3033153" y="376923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例：</a:t>
            </a:r>
          </a:p>
        </p:txBody>
      </p:sp>
    </p:spTree>
    <p:extLst>
      <p:ext uri="{BB962C8B-B14F-4D97-AF65-F5344CB8AC3E}">
        <p14:creationId xmlns:p14="http://schemas.microsoft.com/office/powerpoint/2010/main" val="1470008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9317764-E7E0-4982-99F5-B5BA7BDE3D00}"/>
              </a:ext>
            </a:extLst>
          </p:cNvPr>
          <p:cNvSpPr txBox="1"/>
          <p:nvPr/>
        </p:nvSpPr>
        <p:spPr>
          <a:xfrm>
            <a:off x="2407920" y="1290320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rgbClr val="FFFF00"/>
                </a:solidFill>
              </a:rPr>
              <a:t>input()</a:t>
            </a:r>
            <a:r>
              <a:rPr lang="zh-CN" altLang="en-US"/>
              <a:t>函数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F2D4FD0-2369-4F3E-812C-3C1A752F0361}"/>
              </a:ext>
            </a:extLst>
          </p:cNvPr>
          <p:cNvSpPr txBox="1"/>
          <p:nvPr/>
        </p:nvSpPr>
        <p:spPr>
          <a:xfrm>
            <a:off x="2103120" y="1747520"/>
            <a:ext cx="9459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作用：从控制台获得用户的一行输入，无论用户输入什么内容，</a:t>
            </a:r>
            <a:r>
              <a:rPr lang="en-US" altLang="zh-CN"/>
              <a:t>input()</a:t>
            </a:r>
            <a:r>
              <a:rPr lang="zh-CN" altLang="en-US"/>
              <a:t>函数都以字符串类型</a:t>
            </a:r>
            <a:endParaRPr lang="en-US" altLang="zh-CN"/>
          </a:p>
          <a:p>
            <a:r>
              <a:rPr lang="zh-CN" altLang="en-US"/>
              <a:t>返回结果。</a:t>
            </a:r>
            <a:endParaRPr lang="en-US" altLang="zh-CN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119051-E0D1-44E3-B78B-458275C6CB57}"/>
              </a:ext>
            </a:extLst>
          </p:cNvPr>
          <p:cNvSpPr txBox="1"/>
          <p:nvPr/>
        </p:nvSpPr>
        <p:spPr>
          <a:xfrm>
            <a:off x="4040554" y="2798633"/>
            <a:ext cx="29658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/>
              <a:t>变量 </a:t>
            </a:r>
            <a:r>
              <a:rPr lang="en-US" altLang="zh-CN"/>
              <a:t>= input(‘</a:t>
            </a:r>
            <a:r>
              <a:rPr lang="zh-CN" altLang="en-US"/>
              <a:t>提示性文字</a:t>
            </a:r>
            <a:r>
              <a:rPr lang="en-US" altLang="zh-CN"/>
              <a:t>’)</a:t>
            </a:r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D4D9416-27D7-487B-A579-E2B058FE3FC6}"/>
              </a:ext>
            </a:extLst>
          </p:cNvPr>
          <p:cNvSpPr txBox="1"/>
          <p:nvPr/>
        </p:nvSpPr>
        <p:spPr>
          <a:xfrm>
            <a:off x="2103120" y="3942080"/>
            <a:ext cx="830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注意：无论用户输入的是字符或是数字，</a:t>
            </a:r>
            <a:r>
              <a:rPr lang="en-US" altLang="zh-CN"/>
              <a:t>input()</a:t>
            </a:r>
            <a:r>
              <a:rPr lang="zh-CN" altLang="en-US"/>
              <a:t>函数统一按照字符串类型输出。</a:t>
            </a:r>
          </a:p>
        </p:txBody>
      </p:sp>
    </p:spTree>
    <p:extLst>
      <p:ext uri="{BB962C8B-B14F-4D97-AF65-F5344CB8AC3E}">
        <p14:creationId xmlns:p14="http://schemas.microsoft.com/office/powerpoint/2010/main" val="668263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9FDB680-9246-4BA0-BC18-BE2F7A1970EF}"/>
              </a:ext>
            </a:extLst>
          </p:cNvPr>
          <p:cNvSpPr/>
          <p:nvPr/>
        </p:nvSpPr>
        <p:spPr>
          <a:xfrm>
            <a:off x="3337873" y="1405149"/>
            <a:ext cx="551625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/>
              <a:t>2.2 </a:t>
            </a:r>
            <a:r>
              <a:rPr lang="zh-CN" altLang="en-US" sz="4800"/>
              <a:t>语法元素的名称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DEE41A4-3FF1-45EC-9CAE-D3BBDCF6F8A7}"/>
              </a:ext>
            </a:extLst>
          </p:cNvPr>
          <p:cNvSpPr/>
          <p:nvPr/>
        </p:nvSpPr>
        <p:spPr>
          <a:xfrm>
            <a:off x="2107418" y="2782669"/>
            <a:ext cx="89513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变量是保存和表示数据值的一种语法元素，在程序中十分常见。顾名思义，变量的值是可以改变的，能够通过赋值（使用等号</a:t>
            </a:r>
            <a:r>
              <a:rPr lang="en-US" altLang="zh-CN"/>
              <a:t>=</a:t>
            </a:r>
            <a:r>
              <a:rPr lang="zh-CN" altLang="en-US"/>
              <a:t>表达）方式被修改，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33CB5BD-A6DA-4FF0-B669-70E0EA746778}"/>
              </a:ext>
            </a:extLst>
          </p:cNvPr>
          <p:cNvSpPr/>
          <p:nvPr/>
        </p:nvSpPr>
        <p:spPr>
          <a:xfrm>
            <a:off x="3477846" y="398367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例如：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6CE848B-73CB-4D10-A8DC-9C0C6FFA268A}"/>
              </a:ext>
            </a:extLst>
          </p:cNvPr>
          <p:cNvSpPr/>
          <p:nvPr/>
        </p:nvSpPr>
        <p:spPr>
          <a:xfrm>
            <a:off x="4355009" y="4114022"/>
            <a:ext cx="20770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/>
              <a:t>a = 99</a:t>
            </a:r>
          </a:p>
          <a:p>
            <a:r>
              <a:rPr lang="pt-BR" altLang="zh-CN"/>
              <a:t>a = a + 1</a:t>
            </a:r>
          </a:p>
          <a:p>
            <a:r>
              <a:rPr lang="pt-BR" altLang="zh-CN"/>
              <a:t>print(a)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EB7D76E-271D-4B41-A421-EB2F87B48969}"/>
              </a:ext>
            </a:extLst>
          </p:cNvPr>
          <p:cNvSpPr/>
          <p:nvPr/>
        </p:nvSpPr>
        <p:spPr>
          <a:xfrm>
            <a:off x="6624106" y="4391021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输出结果为：</a:t>
            </a:r>
            <a:r>
              <a:rPr lang="pt-BR" altLang="zh-CN"/>
              <a:t>100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34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70A2CF5-B828-424A-81F3-83D8F793A4E9}"/>
              </a:ext>
            </a:extLst>
          </p:cNvPr>
          <p:cNvSpPr/>
          <p:nvPr/>
        </p:nvSpPr>
        <p:spPr>
          <a:xfrm>
            <a:off x="1961577" y="1736996"/>
            <a:ext cx="73661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/>
              <a:t>变量的名称是否可以随意命名？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10A6F89-DB1B-4A3D-AC9D-7C3F00F5BE55}"/>
              </a:ext>
            </a:extLst>
          </p:cNvPr>
          <p:cNvSpPr/>
          <p:nvPr/>
        </p:nvSpPr>
        <p:spPr>
          <a:xfrm>
            <a:off x="1961577" y="3356758"/>
            <a:ext cx="97418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Python</a:t>
            </a:r>
            <a:r>
              <a:rPr lang="zh-CN" altLang="en-US"/>
              <a:t>语言允许采用</a:t>
            </a:r>
            <a:r>
              <a:rPr lang="zh-CN" altLang="en-US">
                <a:solidFill>
                  <a:srgbClr val="FFFF00"/>
                </a:solidFill>
              </a:rPr>
              <a:t>大写字母</a:t>
            </a:r>
            <a:r>
              <a:rPr lang="zh-CN" altLang="en-US"/>
              <a:t>、</a:t>
            </a:r>
            <a:r>
              <a:rPr lang="zh-CN" altLang="en-US">
                <a:solidFill>
                  <a:srgbClr val="FFFF00"/>
                </a:solidFill>
              </a:rPr>
              <a:t>小写字母</a:t>
            </a:r>
            <a:r>
              <a:rPr lang="zh-CN" altLang="en-US"/>
              <a:t>、</a:t>
            </a:r>
            <a:r>
              <a:rPr lang="zh-CN" altLang="en-US">
                <a:solidFill>
                  <a:srgbClr val="FFFF00"/>
                </a:solidFill>
              </a:rPr>
              <a:t>数字</a:t>
            </a:r>
            <a:r>
              <a:rPr lang="zh-CN" altLang="en-US"/>
              <a:t>、</a:t>
            </a:r>
            <a:r>
              <a:rPr lang="zh-CN" altLang="en-US">
                <a:solidFill>
                  <a:srgbClr val="FFFF00"/>
                </a:solidFill>
              </a:rPr>
              <a:t>下划线</a:t>
            </a:r>
            <a:r>
              <a:rPr lang="zh-CN" altLang="en-US"/>
              <a:t>和</a:t>
            </a:r>
            <a:r>
              <a:rPr lang="zh-CN" altLang="en-US">
                <a:solidFill>
                  <a:srgbClr val="FFFF00"/>
                </a:solidFill>
              </a:rPr>
              <a:t>汉字</a:t>
            </a:r>
            <a:r>
              <a:rPr lang="zh-CN" altLang="en-US"/>
              <a:t>等字符及其组合给变量命名</a:t>
            </a:r>
            <a:endParaRPr lang="en-US" altLang="zh-CN"/>
          </a:p>
          <a:p>
            <a:r>
              <a:rPr lang="zh-CN" altLang="en-US"/>
              <a:t>但名字的首字符</a:t>
            </a:r>
            <a:r>
              <a:rPr lang="zh-CN" altLang="en-US">
                <a:solidFill>
                  <a:srgbClr val="FFFF00"/>
                </a:solidFill>
              </a:rPr>
              <a:t>不能</a:t>
            </a:r>
            <a:r>
              <a:rPr lang="zh-CN" altLang="en-US"/>
              <a:t>是数字，中间</a:t>
            </a:r>
            <a:r>
              <a:rPr lang="zh-CN" altLang="en-US">
                <a:solidFill>
                  <a:srgbClr val="FFFF00"/>
                </a:solidFill>
              </a:rPr>
              <a:t>不能</a:t>
            </a:r>
            <a:r>
              <a:rPr lang="zh-CN" altLang="en-US"/>
              <a:t>出现空格；标识符名称不能与</a:t>
            </a:r>
            <a:r>
              <a:rPr lang="en-US" altLang="zh-CN"/>
              <a:t>Python</a:t>
            </a:r>
            <a:r>
              <a:rPr lang="zh-CN" altLang="en-US">
                <a:hlinkClick r:id="rId2" action="ppaction://hlinksldjump"/>
              </a:rPr>
              <a:t>保留字</a:t>
            </a:r>
            <a:r>
              <a:rPr lang="zh-CN" altLang="en-US"/>
              <a:t>相同。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CE5B303-BD28-4E7E-AA79-AAB9E60DF955}"/>
              </a:ext>
            </a:extLst>
          </p:cNvPr>
          <p:cNvSpPr txBox="1"/>
          <p:nvPr/>
        </p:nvSpPr>
        <p:spPr>
          <a:xfrm>
            <a:off x="1758461" y="295030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rgbClr val="FFFF00"/>
                </a:solidFill>
              </a:rPr>
              <a:t>命名规则</a:t>
            </a:r>
            <a:r>
              <a:rPr lang="zh-CN" altLang="en-US"/>
              <a:t>：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345DB73-8D4E-418D-AE40-BDD456A5D9DA}"/>
              </a:ext>
            </a:extLst>
          </p:cNvPr>
          <p:cNvSpPr/>
          <p:nvPr/>
        </p:nvSpPr>
        <p:spPr>
          <a:xfrm>
            <a:off x="1758461" y="4435501"/>
            <a:ext cx="33371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</a:rPr>
              <a:t>注意</a:t>
            </a:r>
            <a:r>
              <a:rPr lang="zh-CN" altLang="en-US"/>
              <a:t>：标识符对大小写敏感。</a:t>
            </a:r>
          </a:p>
        </p:txBody>
      </p:sp>
    </p:spTree>
    <p:extLst>
      <p:ext uri="{BB962C8B-B14F-4D97-AF65-F5344CB8AC3E}">
        <p14:creationId xmlns:p14="http://schemas.microsoft.com/office/powerpoint/2010/main" val="4159935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F03A75-6B1F-4436-A1BE-A364ACA530F8}"/>
              </a:ext>
            </a:extLst>
          </p:cNvPr>
          <p:cNvSpPr/>
          <p:nvPr/>
        </p:nvSpPr>
        <p:spPr>
          <a:xfrm>
            <a:off x="2367141" y="1735964"/>
            <a:ext cx="66127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保留字</a:t>
            </a:r>
            <a:r>
              <a:rPr lang="en-US" altLang="zh-CN"/>
              <a:t>(</a:t>
            </a:r>
            <a:r>
              <a:rPr lang="zh-CN" altLang="en-US"/>
              <a:t>关键字</a:t>
            </a:r>
            <a:r>
              <a:rPr lang="en-US" altLang="zh-CN"/>
              <a:t>): </a:t>
            </a:r>
            <a:r>
              <a:rPr lang="zh-CN" altLang="en-US"/>
              <a:t>指被编程语言内部定义并保留使用的标识符。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1F4E18C-E6F3-42FF-AE7C-785694D5CE0F}"/>
              </a:ext>
            </a:extLst>
          </p:cNvPr>
          <p:cNvSpPr/>
          <p:nvPr/>
        </p:nvSpPr>
        <p:spPr>
          <a:xfrm>
            <a:off x="5309643" y="2680011"/>
            <a:ext cx="25250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/>
              <a:t>Python 3.x</a:t>
            </a:r>
            <a:r>
              <a:rPr lang="zh-CN" altLang="en-US" sz="1400"/>
              <a:t>保留字列表 </a:t>
            </a:r>
            <a:r>
              <a:rPr lang="en-US" altLang="zh-CN" sz="1400"/>
              <a:t>(33</a:t>
            </a:r>
            <a:r>
              <a:rPr lang="zh-CN" altLang="en-US" sz="1400"/>
              <a:t>个</a:t>
            </a:r>
            <a:r>
              <a:rPr lang="en-US" altLang="zh-CN" sz="1400"/>
              <a:t>)</a:t>
            </a:r>
            <a:endParaRPr lang="zh-CN" altLang="en-US" sz="1400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3E32001F-2508-4D7B-8684-27D1A9DFC8C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700014" y="3055113"/>
          <a:ext cx="5634892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6035">
                  <a:extLst>
                    <a:ext uri="{9D8B030D-6E8A-4147-A177-3AD203B41FA5}">
                      <a16:colId xmlns:a16="http://schemas.microsoft.com/office/drawing/2014/main" val="4115982620"/>
                    </a:ext>
                  </a:extLst>
                </a:gridCol>
                <a:gridCol w="1271411">
                  <a:extLst>
                    <a:ext uri="{9D8B030D-6E8A-4147-A177-3AD203B41FA5}">
                      <a16:colId xmlns:a16="http://schemas.microsoft.com/office/drawing/2014/main" val="2969832825"/>
                    </a:ext>
                  </a:extLst>
                </a:gridCol>
                <a:gridCol w="1408723">
                  <a:extLst>
                    <a:ext uri="{9D8B030D-6E8A-4147-A177-3AD203B41FA5}">
                      <a16:colId xmlns:a16="http://schemas.microsoft.com/office/drawing/2014/main" val="2177090182"/>
                    </a:ext>
                  </a:extLst>
                </a:gridCol>
                <a:gridCol w="1408723">
                  <a:extLst>
                    <a:ext uri="{9D8B030D-6E8A-4147-A177-3AD203B41FA5}">
                      <a16:colId xmlns:a16="http://schemas.microsoft.com/office/drawing/2014/main" val="3822326415"/>
                    </a:ext>
                  </a:extLst>
                </a:gridCol>
              </a:tblGrid>
              <a:tr h="265416">
                <a:tc>
                  <a:txBody>
                    <a:bodyPr/>
                    <a:lstStyle/>
                    <a:p>
                      <a:r>
                        <a:rPr lang="en-US" altLang="zh-CN" sz="16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elif</a:t>
                      </a:r>
                      <a:endParaRPr lang="zh-CN" altLang="en-US" sz="16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import</a:t>
                      </a:r>
                      <a:endParaRPr lang="zh-CN" altLang="en-US" sz="16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raise</a:t>
                      </a:r>
                      <a:endParaRPr lang="zh-CN" altLang="en-US" sz="16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8640556"/>
                  </a:ext>
                </a:extLst>
              </a:tr>
              <a:tr h="265416">
                <a:tc>
                  <a:txBody>
                    <a:bodyPr/>
                    <a:lstStyle/>
                    <a:p>
                      <a:r>
                        <a:rPr lang="en-US" altLang="zh-CN" sz="16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as</a:t>
                      </a:r>
                      <a:endParaRPr lang="zh-CN" altLang="en-US" sz="16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else</a:t>
                      </a:r>
                      <a:endParaRPr lang="zh-CN" altLang="en-US" sz="16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endParaRPr lang="zh-CN" altLang="en-US" sz="16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endParaRPr lang="zh-CN" altLang="en-US" sz="16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301700"/>
                  </a:ext>
                </a:extLst>
              </a:tr>
              <a:tr h="265416">
                <a:tc>
                  <a:txBody>
                    <a:bodyPr/>
                    <a:lstStyle/>
                    <a:p>
                      <a:r>
                        <a:rPr lang="en-US" altLang="zh-CN" sz="16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assert</a:t>
                      </a:r>
                      <a:endParaRPr lang="zh-CN" altLang="en-US" sz="16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except</a:t>
                      </a:r>
                      <a:endParaRPr lang="zh-CN" altLang="en-US" sz="16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endParaRPr lang="zh-CN" altLang="en-US" sz="16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try</a:t>
                      </a:r>
                      <a:endParaRPr lang="zh-CN" altLang="en-US" sz="16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2448777"/>
                  </a:ext>
                </a:extLst>
              </a:tr>
              <a:tr h="265416">
                <a:tc>
                  <a:txBody>
                    <a:bodyPr/>
                    <a:lstStyle/>
                    <a:p>
                      <a:r>
                        <a:rPr lang="en-US" altLang="zh-CN" sz="16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  <a:endParaRPr lang="zh-CN" altLang="en-US" sz="16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finally</a:t>
                      </a:r>
                      <a:endParaRPr lang="zh-CN" altLang="en-US" sz="16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lambda</a:t>
                      </a:r>
                      <a:endParaRPr lang="zh-CN" altLang="en-US" sz="16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while</a:t>
                      </a:r>
                      <a:endParaRPr lang="zh-CN" altLang="en-US" sz="16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57331"/>
                  </a:ext>
                </a:extLst>
              </a:tr>
              <a:tr h="265416">
                <a:tc>
                  <a:txBody>
                    <a:bodyPr/>
                    <a:lstStyle/>
                    <a:p>
                      <a:r>
                        <a:rPr lang="en-US" altLang="zh-CN" sz="16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endParaRPr lang="zh-CN" altLang="en-US" sz="16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endParaRPr lang="zh-CN" altLang="en-US" sz="16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nonlocal</a:t>
                      </a:r>
                      <a:endParaRPr lang="zh-CN" altLang="en-US" sz="16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endParaRPr lang="zh-CN" altLang="en-US" sz="16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5305656"/>
                  </a:ext>
                </a:extLst>
              </a:tr>
              <a:tr h="265416">
                <a:tc>
                  <a:txBody>
                    <a:bodyPr/>
                    <a:lstStyle/>
                    <a:p>
                      <a:r>
                        <a:rPr lang="en-US" altLang="zh-CN" sz="16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continue</a:t>
                      </a:r>
                      <a:endParaRPr lang="zh-CN" altLang="en-US" sz="16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endParaRPr lang="zh-CN" altLang="en-US" sz="16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endParaRPr lang="zh-CN" altLang="en-US" sz="16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yield</a:t>
                      </a:r>
                      <a:endParaRPr lang="zh-CN" altLang="en-US" sz="16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743685"/>
                  </a:ext>
                </a:extLst>
              </a:tr>
              <a:tr h="265416">
                <a:tc>
                  <a:txBody>
                    <a:bodyPr/>
                    <a:lstStyle/>
                    <a:p>
                      <a:r>
                        <a:rPr lang="en-US" altLang="zh-CN" sz="16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def</a:t>
                      </a:r>
                      <a:endParaRPr lang="zh-CN" altLang="en-US" sz="16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global</a:t>
                      </a:r>
                      <a:endParaRPr lang="zh-CN" altLang="en-US" sz="16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endParaRPr lang="zh-CN" altLang="en-US" sz="16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zh-CN" altLang="en-US" sz="16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2691464"/>
                  </a:ext>
                </a:extLst>
              </a:tr>
              <a:tr h="265416">
                <a:tc>
                  <a:txBody>
                    <a:bodyPr/>
                    <a:lstStyle/>
                    <a:p>
                      <a:r>
                        <a:rPr lang="en-US" altLang="zh-CN" sz="16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del</a:t>
                      </a:r>
                      <a:endParaRPr lang="zh-CN" altLang="en-US" sz="16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endParaRPr lang="zh-CN" altLang="en-US" sz="16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pass</a:t>
                      </a:r>
                      <a:endParaRPr lang="zh-CN" altLang="en-US" sz="16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CN" altLang="en-US" sz="16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3768436"/>
                  </a:ext>
                </a:extLst>
              </a:tr>
              <a:tr h="265416">
                <a:tc>
                  <a:txBody>
                    <a:bodyPr/>
                    <a:lstStyle/>
                    <a:p>
                      <a:r>
                        <a:rPr lang="en-US" altLang="zh-CN" sz="16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zh-CN" altLang="en-US" sz="16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2019139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35EBC154-DA3F-499E-9C9D-2EB3DEDCA2EC}"/>
              </a:ext>
            </a:extLst>
          </p:cNvPr>
          <p:cNvSpPr/>
          <p:nvPr/>
        </p:nvSpPr>
        <p:spPr>
          <a:xfrm>
            <a:off x="1060622" y="3986796"/>
            <a:ext cx="1989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help('keywords')</a:t>
            </a:r>
          </a:p>
        </p:txBody>
      </p:sp>
    </p:spTree>
    <p:extLst>
      <p:ext uri="{BB962C8B-B14F-4D97-AF65-F5344CB8AC3E}">
        <p14:creationId xmlns:p14="http://schemas.microsoft.com/office/powerpoint/2010/main" val="3946563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8B6E1D4-7E9C-4675-BE8E-56BFE6A0C6D7}"/>
              </a:ext>
            </a:extLst>
          </p:cNvPr>
          <p:cNvSpPr txBox="1"/>
          <p:nvPr/>
        </p:nvSpPr>
        <p:spPr>
          <a:xfrm>
            <a:off x="4043680" y="1188720"/>
            <a:ext cx="36695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/>
              <a:t>2.3 </a:t>
            </a:r>
            <a:r>
              <a:rPr lang="zh-CN" altLang="en-US" sz="4800"/>
              <a:t>数据类型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72B2BDD-7752-4C7C-8EEE-D5D8E4624F7B}"/>
              </a:ext>
            </a:extLst>
          </p:cNvPr>
          <p:cNvSpPr txBox="1"/>
          <p:nvPr/>
        </p:nvSpPr>
        <p:spPr>
          <a:xfrm>
            <a:off x="910491" y="3088512"/>
            <a:ext cx="2515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2.3.1 </a:t>
            </a:r>
            <a:r>
              <a:rPr lang="zh-CN" altLang="en-US" sz="2800"/>
              <a:t>数字类型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CAAC738-AFF9-4169-BCB3-D6980004E447}"/>
              </a:ext>
            </a:extLst>
          </p:cNvPr>
          <p:cNvSpPr txBox="1"/>
          <p:nvPr/>
        </p:nvSpPr>
        <p:spPr>
          <a:xfrm>
            <a:off x="2315738" y="2361754"/>
            <a:ext cx="7863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Python</a:t>
            </a:r>
            <a:r>
              <a:rPr lang="zh-CN" altLang="en-US"/>
              <a:t>语言支持多种数据类型，最简单的包括数字类型、字符串类型，略微复杂的包括元组类型、集合类型、列表类型、字典类型等。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671445-5E88-4AE4-833E-0FFF3B1E5B26}"/>
              </a:ext>
            </a:extLst>
          </p:cNvPr>
          <p:cNvSpPr/>
          <p:nvPr/>
        </p:nvSpPr>
        <p:spPr>
          <a:xfrm>
            <a:off x="1794331" y="3849915"/>
            <a:ext cx="84406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表示数字或数值的数据类型称为数字类型，</a:t>
            </a:r>
            <a:r>
              <a:rPr lang="en-US" altLang="zh-CN"/>
              <a:t>Python</a:t>
            </a:r>
            <a:r>
              <a:rPr lang="zh-CN" altLang="en-US"/>
              <a:t>语言提供</a:t>
            </a:r>
            <a:r>
              <a:rPr lang="en-US" altLang="zh-CN"/>
              <a:t>3</a:t>
            </a:r>
            <a:r>
              <a:rPr lang="zh-CN" altLang="en-US"/>
              <a:t>种数字类型：整数、浮点数和复数，分别对应数学中的整数、实数和复数。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5EE039F-0C05-4F3F-BC65-4D966E53D2CE}"/>
              </a:ext>
            </a:extLst>
          </p:cNvPr>
          <p:cNvSpPr/>
          <p:nvPr/>
        </p:nvSpPr>
        <p:spPr>
          <a:xfrm>
            <a:off x="1864669" y="4734429"/>
            <a:ext cx="829993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一个整数值可以表示为十进制、十六进制、八进制和二进制等不同进制形式。</a:t>
            </a:r>
          </a:p>
          <a:p>
            <a:r>
              <a:rPr lang="zh-CN" altLang="en-US"/>
              <a:t>十进制： </a:t>
            </a:r>
            <a:r>
              <a:rPr lang="en-US" altLang="zh-CN"/>
              <a:t>180</a:t>
            </a:r>
          </a:p>
          <a:p>
            <a:r>
              <a:rPr lang="zh-CN" altLang="en-US"/>
              <a:t>十六进制：</a:t>
            </a:r>
            <a:r>
              <a:rPr lang="en-US" altLang="zh-CN"/>
              <a:t>0xb4</a:t>
            </a:r>
          </a:p>
          <a:p>
            <a:r>
              <a:rPr lang="zh-CN" altLang="en-US"/>
              <a:t>八进制： </a:t>
            </a:r>
            <a:r>
              <a:rPr lang="en-US" altLang="zh-CN"/>
              <a:t>0o264</a:t>
            </a:r>
          </a:p>
          <a:p>
            <a:r>
              <a:rPr lang="zh-CN" altLang="en-US"/>
              <a:t>二进制： </a:t>
            </a:r>
            <a:r>
              <a:rPr lang="en-US" altLang="zh-CN"/>
              <a:t>0b10110100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F8DD691-780A-4A1A-90C5-4C7AD79C2A98}"/>
              </a:ext>
            </a:extLst>
          </p:cNvPr>
          <p:cNvSpPr/>
          <p:nvPr/>
        </p:nvSpPr>
        <p:spPr>
          <a:xfrm>
            <a:off x="1864669" y="6265274"/>
            <a:ext cx="96808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进制转换的方法：</a:t>
            </a:r>
            <a:r>
              <a:rPr lang="en-US" altLang="zh-CN">
                <a:hlinkClick r:id="rId2"/>
              </a:rPr>
              <a:t>https://jingyan.baidu.com/article/495ba84109665338b30ede98.html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216866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993</TotalTime>
  <Words>1232</Words>
  <Application>Microsoft Office PowerPoint</Application>
  <PresentationFormat>宽屏</PresentationFormat>
  <Paragraphs>145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等线</vt:lpstr>
      <vt:lpstr>宋体</vt:lpstr>
      <vt:lpstr>幼圆</vt:lpstr>
      <vt:lpstr>Century Gothic</vt:lpstr>
      <vt:lpstr>Wingdings 3</vt:lpstr>
      <vt:lpstr>切片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lì ting</dc:creator>
  <cp:lastModifiedBy>lì ting</cp:lastModifiedBy>
  <cp:revision>66</cp:revision>
  <dcterms:created xsi:type="dcterms:W3CDTF">2018-09-12T13:51:52Z</dcterms:created>
  <dcterms:modified xsi:type="dcterms:W3CDTF">2018-09-20T14:59:40Z</dcterms:modified>
</cp:coreProperties>
</file>