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1"/>
  </p:notesMasterIdLst>
  <p:sldIdLst>
    <p:sldId id="256" r:id="rId2"/>
    <p:sldId id="262" r:id="rId3"/>
    <p:sldId id="263" r:id="rId4"/>
    <p:sldId id="265" r:id="rId5"/>
    <p:sldId id="266" r:id="rId6"/>
    <p:sldId id="267" r:id="rId7"/>
    <p:sldId id="268" r:id="rId8"/>
    <p:sldId id="269" r:id="rId9"/>
    <p:sldId id="271" r:id="rId10"/>
    <p:sldId id="273" r:id="rId11"/>
    <p:sldId id="274" r:id="rId12"/>
    <p:sldId id="272" r:id="rId13"/>
    <p:sldId id="275" r:id="rId14"/>
    <p:sldId id="276" r:id="rId15"/>
    <p:sldId id="277" r:id="rId16"/>
    <p:sldId id="278" r:id="rId17"/>
    <p:sldId id="279" r:id="rId18"/>
    <p:sldId id="281"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20" autoAdjust="0"/>
  </p:normalViewPr>
  <p:slideViewPr>
    <p:cSldViewPr snapToGrid="0">
      <p:cViewPr varScale="1">
        <p:scale>
          <a:sx n="98" d="100"/>
          <a:sy n="98" d="100"/>
        </p:scale>
        <p:origin x="82" y="77"/>
      </p:cViewPr>
      <p:guideLst/>
    </p:cSldViewPr>
  </p:slideViewPr>
  <p:notesTextViewPr>
    <p:cViewPr>
      <p:scale>
        <a:sx n="1" d="1"/>
        <a:sy n="1" d="1"/>
      </p:scale>
      <p:origin x="0" y="0"/>
    </p:cViewPr>
  </p:notesTextViewPr>
  <p:notesViewPr>
    <p:cSldViewPr snapToGrid="0">
      <p:cViewPr varScale="1">
        <p:scale>
          <a:sx n="66" d="100"/>
          <a:sy n="66" d="100"/>
        </p:scale>
        <p:origin x="2155"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FA918-2339-431B-9A6E-D4F57816BFC8}" type="datetimeFigureOut">
              <a:rPr lang="zh-CN" altLang="en-US" smtClean="0"/>
              <a:t>2018/10/6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86DD9-C90C-4D4F-A2E4-BD3C47C31973}" type="slidenum">
              <a:rPr lang="zh-CN" altLang="en-US" smtClean="0"/>
              <a:t>‹#›</a:t>
            </a:fld>
            <a:endParaRPr lang="zh-CN" altLang="en-US"/>
          </a:p>
        </p:txBody>
      </p:sp>
    </p:spTree>
    <p:extLst>
      <p:ext uri="{BB962C8B-B14F-4D97-AF65-F5344CB8AC3E}">
        <p14:creationId xmlns:p14="http://schemas.microsoft.com/office/powerpoint/2010/main" val="1709717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图片 11">
            <a:extLst>
              <a:ext uri="{FF2B5EF4-FFF2-40B4-BE49-F238E27FC236}">
                <a16:creationId xmlns:a16="http://schemas.microsoft.com/office/drawing/2014/main" id="{EA023950-9714-4577-B381-465851D9A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3052" y="150725"/>
            <a:ext cx="1699720" cy="1314450"/>
          </a:xfrm>
          <a:prstGeom prst="rect">
            <a:avLst/>
          </a:prstGeom>
        </p:spPr>
      </p:pic>
    </p:spTree>
    <p:extLst>
      <p:ext uri="{BB962C8B-B14F-4D97-AF65-F5344CB8AC3E}">
        <p14:creationId xmlns:p14="http://schemas.microsoft.com/office/powerpoint/2010/main" val="365358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1734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4" name="图片 13">
            <a:extLst>
              <a:ext uri="{FF2B5EF4-FFF2-40B4-BE49-F238E27FC236}">
                <a16:creationId xmlns:a16="http://schemas.microsoft.com/office/drawing/2014/main" id="{95C9AE57-B23E-4992-B5A0-B4770584C50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3052" y="150725"/>
            <a:ext cx="1699720" cy="1314450"/>
          </a:xfrm>
          <a:prstGeom prst="rect">
            <a:avLst/>
          </a:prstGeom>
        </p:spPr>
      </p:pic>
    </p:spTree>
    <p:extLst>
      <p:ext uri="{BB962C8B-B14F-4D97-AF65-F5344CB8AC3E}">
        <p14:creationId xmlns:p14="http://schemas.microsoft.com/office/powerpoint/2010/main" val="587053105"/>
      </p:ext>
    </p:extLst>
  </p:cSld>
  <p:clrMap bg1="dk1" tx1="lt1" bg2="dk2" tx2="lt2" accent1="accent1" accent2="accent2" accent3="accent3" accent4="accent4" accent5="accent5" accent6="accent6" hlink="hlink" folHlink="folHlink"/>
  <p:sldLayoutIdLst>
    <p:sldLayoutId id="2147483751" r:id="rId1"/>
    <p:sldLayoutId id="2147483752" r:id="rId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aike.baidu.com/item/ASCII/309296?fr=aladdin" TargetMode="External"/><Relationship Id="rId2" Type="http://schemas.openxmlformats.org/officeDocument/2006/relationships/hyperlink" Target="https://baike.baidu.com/item/Unicode/750500?fr=aladd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485173C-C26C-4219-9ABD-EE8BA1C7E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3"/>
            <a:ext cx="12192000" cy="6882063"/>
          </a:xfrm>
          <a:prstGeom prst="rect">
            <a:avLst/>
          </a:prstGeom>
        </p:spPr>
      </p:pic>
      <p:sp>
        <p:nvSpPr>
          <p:cNvPr id="4" name="文本框 3">
            <a:extLst>
              <a:ext uri="{FF2B5EF4-FFF2-40B4-BE49-F238E27FC236}">
                <a16:creationId xmlns:a16="http://schemas.microsoft.com/office/drawing/2014/main" id="{3D1FCD6E-639D-45D0-B729-D61B70A01EA1}"/>
              </a:ext>
            </a:extLst>
          </p:cNvPr>
          <p:cNvSpPr txBox="1"/>
          <p:nvPr/>
        </p:nvSpPr>
        <p:spPr>
          <a:xfrm>
            <a:off x="2405264" y="630220"/>
            <a:ext cx="8031366" cy="923330"/>
          </a:xfrm>
          <a:prstGeom prst="rect">
            <a:avLst/>
          </a:prstGeom>
          <a:noFill/>
        </p:spPr>
        <p:txBody>
          <a:bodyPr wrap="none" rtlCol="0">
            <a:spAutoFit/>
          </a:bodyPr>
          <a:lstStyle/>
          <a:p>
            <a:r>
              <a:rPr lang="zh-CN" altLang="en-US" sz="5400" b="1">
                <a:solidFill>
                  <a:srgbClr val="00B0F0"/>
                </a:solidFill>
              </a:rPr>
              <a:t>第三章 深入数字与字符串</a:t>
            </a:r>
          </a:p>
        </p:txBody>
      </p:sp>
    </p:spTree>
    <p:extLst>
      <p:ext uri="{BB962C8B-B14F-4D97-AF65-F5344CB8AC3E}">
        <p14:creationId xmlns:p14="http://schemas.microsoft.com/office/powerpoint/2010/main" val="97988203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5AD7F00-A042-47F1-9A32-D5F4ACEDF131}"/>
              </a:ext>
            </a:extLst>
          </p:cNvPr>
          <p:cNvSpPr/>
          <p:nvPr/>
        </p:nvSpPr>
        <p:spPr>
          <a:xfrm>
            <a:off x="2925106" y="1618734"/>
            <a:ext cx="6747360" cy="830997"/>
          </a:xfrm>
          <a:prstGeom prst="rect">
            <a:avLst/>
          </a:prstGeom>
        </p:spPr>
        <p:txBody>
          <a:bodyPr wrap="none">
            <a:spAutoFit/>
          </a:bodyPr>
          <a:lstStyle/>
          <a:p>
            <a:r>
              <a:rPr lang="en-US" altLang="zh-CN" sz="4800"/>
              <a:t>3.3 </a:t>
            </a:r>
            <a:r>
              <a:rPr lang="zh-CN" altLang="en-US" sz="4800"/>
              <a:t>字符串类型及格式化</a:t>
            </a:r>
          </a:p>
        </p:txBody>
      </p:sp>
      <p:sp>
        <p:nvSpPr>
          <p:cNvPr id="5" name="矩形 4">
            <a:extLst>
              <a:ext uri="{FF2B5EF4-FFF2-40B4-BE49-F238E27FC236}">
                <a16:creationId xmlns:a16="http://schemas.microsoft.com/office/drawing/2014/main" id="{85F8332A-DE45-4E34-8AC8-F5FF71120B2B}"/>
              </a:ext>
            </a:extLst>
          </p:cNvPr>
          <p:cNvSpPr/>
          <p:nvPr/>
        </p:nvSpPr>
        <p:spPr>
          <a:xfrm>
            <a:off x="1930965" y="3530686"/>
            <a:ext cx="5697416" cy="369332"/>
          </a:xfrm>
          <a:prstGeom prst="rect">
            <a:avLst/>
          </a:prstGeom>
        </p:spPr>
        <p:txBody>
          <a:bodyPr wrap="square">
            <a:spAutoFit/>
          </a:bodyPr>
          <a:lstStyle/>
          <a:p>
            <a:r>
              <a:rPr lang="zh-CN" altLang="en-US"/>
              <a:t>根据字符串的内容多少分为</a:t>
            </a:r>
            <a:r>
              <a:rPr lang="zh-CN" altLang="en-US">
                <a:solidFill>
                  <a:srgbClr val="FFFF00"/>
                </a:solidFill>
              </a:rPr>
              <a:t>单行字符串</a:t>
            </a:r>
            <a:r>
              <a:rPr lang="zh-CN" altLang="en-US"/>
              <a:t>和</a:t>
            </a:r>
            <a:r>
              <a:rPr lang="zh-CN" altLang="en-US">
                <a:solidFill>
                  <a:srgbClr val="FFFF00"/>
                </a:solidFill>
              </a:rPr>
              <a:t>多行字符串</a:t>
            </a:r>
            <a:r>
              <a:rPr lang="zh-CN" altLang="en-US"/>
              <a:t>。</a:t>
            </a:r>
          </a:p>
        </p:txBody>
      </p:sp>
      <p:sp>
        <p:nvSpPr>
          <p:cNvPr id="7" name="矩形 6">
            <a:extLst>
              <a:ext uri="{FF2B5EF4-FFF2-40B4-BE49-F238E27FC236}">
                <a16:creationId xmlns:a16="http://schemas.microsoft.com/office/drawing/2014/main" id="{8FFCBA9D-C770-4EEC-93B0-F9122BB75031}"/>
              </a:ext>
            </a:extLst>
          </p:cNvPr>
          <p:cNvSpPr/>
          <p:nvPr/>
        </p:nvSpPr>
        <p:spPr>
          <a:xfrm>
            <a:off x="1930965" y="4032323"/>
            <a:ext cx="9517168" cy="369332"/>
          </a:xfrm>
          <a:prstGeom prst="rect">
            <a:avLst/>
          </a:prstGeom>
        </p:spPr>
        <p:txBody>
          <a:bodyPr wrap="square">
            <a:spAutoFit/>
          </a:bodyPr>
          <a:lstStyle/>
          <a:p>
            <a:r>
              <a:rPr lang="zh-CN" altLang="en-US"/>
              <a:t>单行字符串可以由一对单引号</a:t>
            </a:r>
            <a:r>
              <a:rPr lang="en-US" altLang="zh-CN"/>
              <a:t>(‘)</a:t>
            </a:r>
            <a:r>
              <a:rPr lang="zh-CN" altLang="en-US"/>
              <a:t>或双引号</a:t>
            </a:r>
            <a:r>
              <a:rPr lang="en-US" altLang="zh-CN"/>
              <a:t>(“)</a:t>
            </a:r>
            <a:r>
              <a:rPr lang="zh-CN" altLang="en-US"/>
              <a:t>作为边界来表示，单引号和双引号作用相同。</a:t>
            </a:r>
          </a:p>
        </p:txBody>
      </p:sp>
      <p:sp>
        <p:nvSpPr>
          <p:cNvPr id="9" name="矩形 8">
            <a:extLst>
              <a:ext uri="{FF2B5EF4-FFF2-40B4-BE49-F238E27FC236}">
                <a16:creationId xmlns:a16="http://schemas.microsoft.com/office/drawing/2014/main" id="{66B08672-7D7A-4390-8CA2-8984A01E4EE5}"/>
              </a:ext>
            </a:extLst>
          </p:cNvPr>
          <p:cNvSpPr/>
          <p:nvPr/>
        </p:nvSpPr>
        <p:spPr>
          <a:xfrm>
            <a:off x="1930965" y="4533960"/>
            <a:ext cx="9079846" cy="369332"/>
          </a:xfrm>
          <a:prstGeom prst="rect">
            <a:avLst/>
          </a:prstGeom>
        </p:spPr>
        <p:txBody>
          <a:bodyPr wrap="square">
            <a:spAutoFit/>
          </a:bodyPr>
          <a:lstStyle/>
          <a:p>
            <a:r>
              <a:rPr lang="zh-CN" altLang="en-US"/>
              <a:t>多行字符串可以由一对三单引号</a:t>
            </a:r>
            <a:r>
              <a:rPr lang="en-US" altLang="zh-CN"/>
              <a:t>(‘‘’)</a:t>
            </a:r>
            <a:r>
              <a:rPr lang="zh-CN" altLang="en-US"/>
              <a:t>或三双引号</a:t>
            </a:r>
            <a:r>
              <a:rPr lang="en-US" altLang="zh-CN"/>
              <a:t>(""“)</a:t>
            </a:r>
            <a:r>
              <a:rPr lang="zh-CN" altLang="en-US"/>
              <a:t>作为边界来表示，两者作用相同。</a:t>
            </a:r>
          </a:p>
        </p:txBody>
      </p:sp>
      <p:sp>
        <p:nvSpPr>
          <p:cNvPr id="10" name="矩形 9">
            <a:extLst>
              <a:ext uri="{FF2B5EF4-FFF2-40B4-BE49-F238E27FC236}">
                <a16:creationId xmlns:a16="http://schemas.microsoft.com/office/drawing/2014/main" id="{2A4BC27D-87D9-46A7-B570-A941624B7F93}"/>
              </a:ext>
            </a:extLst>
          </p:cNvPr>
          <p:cNvSpPr/>
          <p:nvPr/>
        </p:nvSpPr>
        <p:spPr>
          <a:xfrm>
            <a:off x="1504848" y="3059668"/>
            <a:ext cx="1569660" cy="369332"/>
          </a:xfrm>
          <a:prstGeom prst="rect">
            <a:avLst/>
          </a:prstGeom>
        </p:spPr>
        <p:txBody>
          <a:bodyPr wrap="none">
            <a:spAutoFit/>
          </a:bodyPr>
          <a:lstStyle/>
          <a:p>
            <a:r>
              <a:rPr lang="en-US" altLang="zh-CN">
                <a:latin typeface="宋体" panose="02010600030101010101" pitchFamily="2" charset="-122"/>
                <a:ea typeface="宋体" panose="02010600030101010101" pitchFamily="2" charset="-122"/>
              </a:rPr>
              <a:t>• </a:t>
            </a:r>
            <a:r>
              <a:rPr lang="zh-CN" altLang="en-US"/>
              <a:t>字符串类型</a:t>
            </a:r>
          </a:p>
        </p:txBody>
      </p:sp>
    </p:spTree>
    <p:extLst>
      <p:ext uri="{BB962C8B-B14F-4D97-AF65-F5344CB8AC3E}">
        <p14:creationId xmlns:p14="http://schemas.microsoft.com/office/powerpoint/2010/main" val="1294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5E63097-398E-43DC-BC78-F3706D1EC9DE}"/>
              </a:ext>
            </a:extLst>
          </p:cNvPr>
          <p:cNvSpPr/>
          <p:nvPr/>
        </p:nvSpPr>
        <p:spPr>
          <a:xfrm>
            <a:off x="2133599" y="3244334"/>
            <a:ext cx="8948616" cy="369332"/>
          </a:xfrm>
          <a:prstGeom prst="rect">
            <a:avLst/>
          </a:prstGeom>
        </p:spPr>
        <p:txBody>
          <a:bodyPr wrap="square">
            <a:spAutoFit/>
          </a:bodyPr>
          <a:lstStyle/>
          <a:p>
            <a:r>
              <a:rPr lang="en-US" altLang="zh-CN"/>
              <a:t>\</a:t>
            </a:r>
            <a:r>
              <a:rPr lang="zh-CN" altLang="en-US"/>
              <a:t>与其他符号组合，称为转义字符，即与后面相邻的一个字符共同组合成一个新的含义</a:t>
            </a:r>
            <a:endParaRPr lang="en-US" altLang="zh-CN"/>
          </a:p>
        </p:txBody>
      </p:sp>
      <p:sp>
        <p:nvSpPr>
          <p:cNvPr id="4" name="文本框 3">
            <a:extLst>
              <a:ext uri="{FF2B5EF4-FFF2-40B4-BE49-F238E27FC236}">
                <a16:creationId xmlns:a16="http://schemas.microsoft.com/office/drawing/2014/main" id="{8771EE92-DBA6-4FBA-8BF3-1000B99B95A2}"/>
              </a:ext>
            </a:extLst>
          </p:cNvPr>
          <p:cNvSpPr txBox="1"/>
          <p:nvPr/>
        </p:nvSpPr>
        <p:spPr>
          <a:xfrm>
            <a:off x="2133599" y="2875002"/>
            <a:ext cx="2401619" cy="369332"/>
          </a:xfrm>
          <a:prstGeom prst="rect">
            <a:avLst/>
          </a:prstGeom>
          <a:noFill/>
        </p:spPr>
        <p:txBody>
          <a:bodyPr wrap="none" rtlCol="0">
            <a:spAutoFit/>
          </a:bodyPr>
          <a:lstStyle/>
          <a:p>
            <a:r>
              <a:rPr lang="zh-CN" altLang="en-US"/>
              <a:t>反斜杠</a:t>
            </a:r>
            <a:r>
              <a:rPr lang="en-US" altLang="zh-CN"/>
              <a:t>\</a:t>
            </a:r>
            <a:r>
              <a:rPr lang="zh-CN" altLang="en-US"/>
              <a:t>可以实现续行</a:t>
            </a:r>
          </a:p>
        </p:txBody>
      </p:sp>
      <p:sp>
        <p:nvSpPr>
          <p:cNvPr id="5" name="矩形 4">
            <a:extLst>
              <a:ext uri="{FF2B5EF4-FFF2-40B4-BE49-F238E27FC236}">
                <a16:creationId xmlns:a16="http://schemas.microsoft.com/office/drawing/2014/main" id="{44A870EA-71D0-4DD7-8A29-FC50E11F06C3}"/>
              </a:ext>
            </a:extLst>
          </p:cNvPr>
          <p:cNvSpPr/>
          <p:nvPr/>
        </p:nvSpPr>
        <p:spPr>
          <a:xfrm>
            <a:off x="2133598" y="3698741"/>
            <a:ext cx="9018955" cy="369332"/>
          </a:xfrm>
          <a:prstGeom prst="rect">
            <a:avLst/>
          </a:prstGeom>
        </p:spPr>
        <p:txBody>
          <a:bodyPr wrap="square">
            <a:spAutoFit/>
          </a:bodyPr>
          <a:lstStyle/>
          <a:p>
            <a:r>
              <a:rPr lang="en-US" altLang="zh-CN"/>
              <a:t>\n</a:t>
            </a:r>
            <a:r>
              <a:rPr lang="zh-CN" altLang="en-US"/>
              <a:t>表示换行、</a:t>
            </a:r>
            <a:r>
              <a:rPr lang="en-US" altLang="zh-CN"/>
              <a:t>\\</a:t>
            </a:r>
            <a:r>
              <a:rPr lang="zh-CN" altLang="en-US"/>
              <a:t>表示反斜杠、</a:t>
            </a:r>
            <a:r>
              <a:rPr lang="en-US" altLang="zh-CN"/>
              <a:t>\'</a:t>
            </a:r>
            <a:r>
              <a:rPr lang="zh-CN" altLang="en-US"/>
              <a:t>表示单引号、</a:t>
            </a:r>
            <a:r>
              <a:rPr lang="en-US" altLang="zh-CN"/>
              <a:t>\"</a:t>
            </a:r>
            <a:r>
              <a:rPr lang="zh-CN" altLang="en-US"/>
              <a:t>表示双引号、</a:t>
            </a:r>
            <a:r>
              <a:rPr lang="en-US" altLang="zh-CN"/>
              <a:t>\t</a:t>
            </a:r>
            <a:r>
              <a:rPr lang="zh-CN" altLang="en-US"/>
              <a:t>表示制表符（</a:t>
            </a:r>
            <a:r>
              <a:rPr lang="en-US" altLang="zh-CN"/>
              <a:t>TAB</a:t>
            </a:r>
            <a:r>
              <a:rPr lang="zh-CN" altLang="en-US"/>
              <a:t>）等</a:t>
            </a:r>
          </a:p>
        </p:txBody>
      </p:sp>
      <p:sp>
        <p:nvSpPr>
          <p:cNvPr id="7" name="矩形 6">
            <a:extLst>
              <a:ext uri="{FF2B5EF4-FFF2-40B4-BE49-F238E27FC236}">
                <a16:creationId xmlns:a16="http://schemas.microsoft.com/office/drawing/2014/main" id="{18BB0F94-7A85-4844-9D99-05670F7904E5}"/>
              </a:ext>
            </a:extLst>
          </p:cNvPr>
          <p:cNvSpPr/>
          <p:nvPr/>
        </p:nvSpPr>
        <p:spPr>
          <a:xfrm>
            <a:off x="2852618" y="4389619"/>
            <a:ext cx="6096000" cy="646331"/>
          </a:xfrm>
          <a:prstGeom prst="rect">
            <a:avLst/>
          </a:prstGeom>
        </p:spPr>
        <p:txBody>
          <a:bodyPr>
            <a:spAutoFit/>
          </a:bodyPr>
          <a:lstStyle/>
          <a:p>
            <a:r>
              <a:rPr lang="en-US" altLang="zh-CN"/>
              <a:t>print("</a:t>
            </a:r>
            <a:r>
              <a:rPr lang="zh-CN" altLang="en-US"/>
              <a:t>既需要</a:t>
            </a:r>
            <a:r>
              <a:rPr lang="en-US" altLang="zh-CN"/>
              <a:t>'</a:t>
            </a:r>
            <a:r>
              <a:rPr lang="zh-CN" altLang="en-US"/>
              <a:t>单引号</a:t>
            </a:r>
            <a:r>
              <a:rPr lang="en-US" altLang="zh-CN"/>
              <a:t>'</a:t>
            </a:r>
            <a:r>
              <a:rPr lang="zh-CN" altLang="en-US"/>
              <a:t>又需要</a:t>
            </a:r>
            <a:r>
              <a:rPr lang="en-US" altLang="zh-CN"/>
              <a:t>\"</a:t>
            </a:r>
            <a:r>
              <a:rPr lang="zh-CN" altLang="en-US"/>
              <a:t>双引号</a:t>
            </a:r>
            <a:r>
              <a:rPr lang="en-US" altLang="zh-CN"/>
              <a:t>\"")</a:t>
            </a:r>
          </a:p>
          <a:p>
            <a:r>
              <a:rPr lang="zh-CN" altLang="en-US"/>
              <a:t>既需要</a:t>
            </a:r>
            <a:r>
              <a:rPr lang="en-US" altLang="zh-CN"/>
              <a:t>'</a:t>
            </a:r>
            <a:r>
              <a:rPr lang="zh-CN" altLang="en-US"/>
              <a:t>单引号</a:t>
            </a:r>
            <a:r>
              <a:rPr lang="en-US" altLang="zh-CN"/>
              <a:t>'</a:t>
            </a:r>
            <a:r>
              <a:rPr lang="zh-CN" altLang="en-US"/>
              <a:t>又需要</a:t>
            </a:r>
            <a:r>
              <a:rPr lang="en-US" altLang="zh-CN"/>
              <a:t>"</a:t>
            </a:r>
            <a:r>
              <a:rPr lang="zh-CN" altLang="en-US"/>
              <a:t>双引号</a:t>
            </a:r>
            <a:r>
              <a:rPr lang="en-US" altLang="zh-CN"/>
              <a:t>"</a:t>
            </a:r>
            <a:endParaRPr lang="zh-CN" altLang="en-US"/>
          </a:p>
        </p:txBody>
      </p:sp>
      <p:sp>
        <p:nvSpPr>
          <p:cNvPr id="8" name="矩形 7">
            <a:extLst>
              <a:ext uri="{FF2B5EF4-FFF2-40B4-BE49-F238E27FC236}">
                <a16:creationId xmlns:a16="http://schemas.microsoft.com/office/drawing/2014/main" id="{101070E2-51D7-44F5-8B16-1701B321B3CE}"/>
              </a:ext>
            </a:extLst>
          </p:cNvPr>
          <p:cNvSpPr/>
          <p:nvPr/>
        </p:nvSpPr>
        <p:spPr>
          <a:xfrm>
            <a:off x="2133598" y="4389619"/>
            <a:ext cx="877163" cy="369332"/>
          </a:xfrm>
          <a:prstGeom prst="rect">
            <a:avLst/>
          </a:prstGeom>
        </p:spPr>
        <p:txBody>
          <a:bodyPr wrap="none">
            <a:spAutoFit/>
          </a:bodyPr>
          <a:lstStyle/>
          <a:p>
            <a:r>
              <a:rPr lang="zh-CN" altLang="en-US"/>
              <a:t>例如：</a:t>
            </a:r>
          </a:p>
        </p:txBody>
      </p:sp>
      <p:sp>
        <p:nvSpPr>
          <p:cNvPr id="9" name="文本框 8">
            <a:extLst>
              <a:ext uri="{FF2B5EF4-FFF2-40B4-BE49-F238E27FC236}">
                <a16:creationId xmlns:a16="http://schemas.microsoft.com/office/drawing/2014/main" id="{651AFDD5-B1A5-4402-9AAA-791D2949CD03}"/>
              </a:ext>
            </a:extLst>
          </p:cNvPr>
          <p:cNvSpPr txBox="1"/>
          <p:nvPr/>
        </p:nvSpPr>
        <p:spPr>
          <a:xfrm>
            <a:off x="1259336" y="1674673"/>
            <a:ext cx="3634328" cy="830997"/>
          </a:xfrm>
          <a:prstGeom prst="rect">
            <a:avLst/>
          </a:prstGeom>
          <a:noFill/>
        </p:spPr>
        <p:txBody>
          <a:bodyPr wrap="none" rtlCol="0">
            <a:spAutoFit/>
          </a:bodyPr>
          <a:lstStyle/>
          <a:p>
            <a:r>
              <a:rPr lang="zh-CN" altLang="en-US" sz="4800"/>
              <a:t>关于</a:t>
            </a:r>
            <a:r>
              <a:rPr lang="en-US" altLang="zh-CN" sz="4800"/>
              <a:t>\</a:t>
            </a:r>
            <a:r>
              <a:rPr lang="zh-CN" altLang="en-US" sz="4800"/>
              <a:t>的使用</a:t>
            </a:r>
          </a:p>
        </p:txBody>
      </p:sp>
      <p:sp>
        <p:nvSpPr>
          <p:cNvPr id="11" name="矩形 10">
            <a:extLst>
              <a:ext uri="{FF2B5EF4-FFF2-40B4-BE49-F238E27FC236}">
                <a16:creationId xmlns:a16="http://schemas.microsoft.com/office/drawing/2014/main" id="{06BB92B9-AA68-4BF5-AB10-886A18FF9AD2}"/>
              </a:ext>
            </a:extLst>
          </p:cNvPr>
          <p:cNvSpPr/>
          <p:nvPr/>
        </p:nvSpPr>
        <p:spPr>
          <a:xfrm>
            <a:off x="2213131" y="5518611"/>
            <a:ext cx="2826415" cy="369332"/>
          </a:xfrm>
          <a:prstGeom prst="rect">
            <a:avLst/>
          </a:prstGeom>
        </p:spPr>
        <p:txBody>
          <a:bodyPr wrap="none">
            <a:spAutoFit/>
          </a:bodyPr>
          <a:lstStyle/>
          <a:p>
            <a:r>
              <a:rPr lang="en-US" altLang="zh-CN"/>
              <a:t>"</a:t>
            </a:r>
            <a:r>
              <a:rPr lang="zh-CN" altLang="en-US"/>
              <a:t>青青子衿</a:t>
            </a:r>
            <a:r>
              <a:rPr lang="en-US" altLang="zh-CN"/>
              <a:t>,</a:t>
            </a:r>
            <a:r>
              <a:rPr lang="zh-CN" altLang="en-US"/>
              <a:t>悠悠我心。</a:t>
            </a:r>
            <a:r>
              <a:rPr lang="en-US" altLang="zh-CN"/>
              <a:t>"[:4]</a:t>
            </a:r>
            <a:endParaRPr lang="zh-CN" altLang="en-US"/>
          </a:p>
        </p:txBody>
      </p:sp>
      <p:sp>
        <p:nvSpPr>
          <p:cNvPr id="12" name="文本框 11">
            <a:extLst>
              <a:ext uri="{FF2B5EF4-FFF2-40B4-BE49-F238E27FC236}">
                <a16:creationId xmlns:a16="http://schemas.microsoft.com/office/drawing/2014/main" id="{C22373B5-3698-4F09-AD66-6200ACE875EC}"/>
              </a:ext>
            </a:extLst>
          </p:cNvPr>
          <p:cNvSpPr txBox="1"/>
          <p:nvPr/>
        </p:nvSpPr>
        <p:spPr>
          <a:xfrm>
            <a:off x="1688124" y="5518611"/>
            <a:ext cx="646331" cy="369332"/>
          </a:xfrm>
          <a:prstGeom prst="rect">
            <a:avLst/>
          </a:prstGeom>
          <a:noFill/>
        </p:spPr>
        <p:txBody>
          <a:bodyPr wrap="none" rtlCol="0">
            <a:spAutoFit/>
          </a:bodyPr>
          <a:lstStyle/>
          <a:p>
            <a:r>
              <a:rPr lang="zh-CN" altLang="en-US"/>
              <a:t>补：</a:t>
            </a:r>
          </a:p>
        </p:txBody>
      </p:sp>
      <p:sp>
        <p:nvSpPr>
          <p:cNvPr id="14" name="矩形 13">
            <a:extLst>
              <a:ext uri="{FF2B5EF4-FFF2-40B4-BE49-F238E27FC236}">
                <a16:creationId xmlns:a16="http://schemas.microsoft.com/office/drawing/2014/main" id="{BD0F3A5D-3EFE-42A2-8E92-35D12BF23532}"/>
              </a:ext>
            </a:extLst>
          </p:cNvPr>
          <p:cNvSpPr/>
          <p:nvPr/>
        </p:nvSpPr>
        <p:spPr>
          <a:xfrm>
            <a:off x="2213131" y="5969160"/>
            <a:ext cx="2826415" cy="369332"/>
          </a:xfrm>
          <a:prstGeom prst="rect">
            <a:avLst/>
          </a:prstGeom>
        </p:spPr>
        <p:txBody>
          <a:bodyPr wrap="none">
            <a:spAutoFit/>
          </a:bodyPr>
          <a:lstStyle/>
          <a:p>
            <a:r>
              <a:rPr lang="en-US" altLang="zh-CN"/>
              <a:t>"</a:t>
            </a:r>
            <a:r>
              <a:rPr lang="zh-CN" altLang="en-US"/>
              <a:t>青青子衿</a:t>
            </a:r>
            <a:r>
              <a:rPr lang="en-US" altLang="zh-CN"/>
              <a:t>,</a:t>
            </a:r>
            <a:r>
              <a:rPr lang="zh-CN" altLang="en-US"/>
              <a:t>悠悠我心。</a:t>
            </a:r>
            <a:r>
              <a:rPr lang="en-US" altLang="zh-CN"/>
              <a:t>"[5:]</a:t>
            </a:r>
            <a:endParaRPr lang="zh-CN" altLang="en-US"/>
          </a:p>
        </p:txBody>
      </p:sp>
      <p:sp>
        <p:nvSpPr>
          <p:cNvPr id="13" name="文本框 12">
            <a:extLst>
              <a:ext uri="{FF2B5EF4-FFF2-40B4-BE49-F238E27FC236}">
                <a16:creationId xmlns:a16="http://schemas.microsoft.com/office/drawing/2014/main" id="{195A8E43-B32C-4843-A7BC-DAA77A30532A}"/>
              </a:ext>
            </a:extLst>
          </p:cNvPr>
          <p:cNvSpPr txBox="1"/>
          <p:nvPr/>
        </p:nvSpPr>
        <p:spPr>
          <a:xfrm>
            <a:off x="5720862" y="5619262"/>
            <a:ext cx="6287299" cy="646331"/>
          </a:xfrm>
          <a:prstGeom prst="rect">
            <a:avLst/>
          </a:prstGeom>
          <a:noFill/>
        </p:spPr>
        <p:txBody>
          <a:bodyPr wrap="none" rtlCol="0">
            <a:spAutoFit/>
          </a:bodyPr>
          <a:lstStyle/>
          <a:p>
            <a:r>
              <a:rPr lang="en-US" altLang="zh-CN"/>
              <a:t>[x:y:z]</a:t>
            </a:r>
          </a:p>
          <a:p>
            <a:r>
              <a:rPr lang="zh-CN" altLang="en-US"/>
              <a:t>表示截取的子字符是从符串</a:t>
            </a:r>
            <a:r>
              <a:rPr lang="en-US" altLang="zh-CN"/>
              <a:t>x</a:t>
            </a:r>
            <a:r>
              <a:rPr lang="zh-CN" altLang="en-US"/>
              <a:t>开始，一直到</a:t>
            </a:r>
            <a:r>
              <a:rPr lang="en-US" altLang="zh-CN"/>
              <a:t>y</a:t>
            </a:r>
            <a:r>
              <a:rPr lang="zh-CN" altLang="en-US"/>
              <a:t>，其中步长为</a:t>
            </a:r>
            <a:r>
              <a:rPr lang="en-US" altLang="zh-CN"/>
              <a:t>z</a:t>
            </a:r>
            <a:r>
              <a:rPr lang="zh-CN" altLang="en-US"/>
              <a:t>。</a:t>
            </a:r>
            <a:endParaRPr lang="en-US" altLang="zh-CN"/>
          </a:p>
        </p:txBody>
      </p:sp>
    </p:spTree>
    <p:extLst>
      <p:ext uri="{BB962C8B-B14F-4D97-AF65-F5344CB8AC3E}">
        <p14:creationId xmlns:p14="http://schemas.microsoft.com/office/powerpoint/2010/main" val="345817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EF19A6B-0550-4143-A5B5-1CB460286386}"/>
              </a:ext>
            </a:extLst>
          </p:cNvPr>
          <p:cNvSpPr/>
          <p:nvPr/>
        </p:nvSpPr>
        <p:spPr>
          <a:xfrm>
            <a:off x="1226096" y="1384272"/>
            <a:ext cx="5109091" cy="830997"/>
          </a:xfrm>
          <a:prstGeom prst="rect">
            <a:avLst/>
          </a:prstGeom>
        </p:spPr>
        <p:txBody>
          <a:bodyPr wrap="none">
            <a:spAutoFit/>
          </a:bodyPr>
          <a:lstStyle/>
          <a:p>
            <a:r>
              <a:rPr lang="en-US" altLang="zh-CN" sz="4800">
                <a:latin typeface="宋体" panose="02010600030101010101" pitchFamily="2" charset="-122"/>
                <a:ea typeface="宋体" panose="02010600030101010101" pitchFamily="2" charset="-122"/>
              </a:rPr>
              <a:t>• </a:t>
            </a:r>
            <a:r>
              <a:rPr lang="zh-CN" altLang="en-US" sz="4800">
                <a:latin typeface="宋体" panose="02010600030101010101" pitchFamily="2" charset="-122"/>
                <a:ea typeface="宋体" panose="02010600030101010101" pitchFamily="2" charset="-122"/>
              </a:rPr>
              <a:t>字符串的</a:t>
            </a:r>
            <a:r>
              <a:rPr lang="zh-CN" altLang="en-US" sz="4800"/>
              <a:t>格式化</a:t>
            </a:r>
          </a:p>
        </p:txBody>
      </p:sp>
      <p:sp>
        <p:nvSpPr>
          <p:cNvPr id="3" name="文本框 2">
            <a:extLst>
              <a:ext uri="{FF2B5EF4-FFF2-40B4-BE49-F238E27FC236}">
                <a16:creationId xmlns:a16="http://schemas.microsoft.com/office/drawing/2014/main" id="{11556BBA-C445-474C-8B9B-AFC01BB03025}"/>
              </a:ext>
            </a:extLst>
          </p:cNvPr>
          <p:cNvSpPr txBox="1"/>
          <p:nvPr/>
        </p:nvSpPr>
        <p:spPr>
          <a:xfrm>
            <a:off x="1783194" y="2539184"/>
            <a:ext cx="9783095" cy="646331"/>
          </a:xfrm>
          <a:prstGeom prst="rect">
            <a:avLst/>
          </a:prstGeom>
          <a:noFill/>
        </p:spPr>
        <p:txBody>
          <a:bodyPr wrap="square" rtlCol="0">
            <a:spAutoFit/>
          </a:bodyPr>
          <a:lstStyle/>
          <a:p>
            <a:r>
              <a:rPr lang="en-US" altLang="zh-CN"/>
              <a:t>python</a:t>
            </a:r>
            <a:r>
              <a:rPr lang="zh-CN" altLang="en-US"/>
              <a:t>语言中常常使用</a:t>
            </a:r>
            <a:r>
              <a:rPr lang="en-US" altLang="zh-CN"/>
              <a:t>format()</a:t>
            </a:r>
            <a:r>
              <a:rPr lang="zh-CN" altLang="en-US"/>
              <a:t>方法进行格式化。字符串格式化用于解决字符串和变量同时输出时的格式安排问题</a:t>
            </a:r>
          </a:p>
        </p:txBody>
      </p:sp>
      <p:sp>
        <p:nvSpPr>
          <p:cNvPr id="5" name="矩形 4">
            <a:extLst>
              <a:ext uri="{FF2B5EF4-FFF2-40B4-BE49-F238E27FC236}">
                <a16:creationId xmlns:a16="http://schemas.microsoft.com/office/drawing/2014/main" id="{7BC58797-3CCC-4606-BD5F-0BEA350B7F41}"/>
              </a:ext>
            </a:extLst>
          </p:cNvPr>
          <p:cNvSpPr/>
          <p:nvPr/>
        </p:nvSpPr>
        <p:spPr>
          <a:xfrm>
            <a:off x="3534151" y="3429000"/>
            <a:ext cx="3932487" cy="369332"/>
          </a:xfrm>
          <a:prstGeom prst="rect">
            <a:avLst/>
          </a:prstGeom>
          <a:ln w="19050">
            <a:solidFill>
              <a:srgbClr val="FFFF00"/>
            </a:solidFill>
          </a:ln>
        </p:spPr>
        <p:txBody>
          <a:bodyPr wrap="none">
            <a:spAutoFit/>
          </a:bodyPr>
          <a:lstStyle/>
          <a:p>
            <a:r>
              <a:rPr lang="zh-CN" altLang="en-US"/>
              <a:t>模板字符串</a:t>
            </a:r>
            <a:r>
              <a:rPr lang="en-US" altLang="zh-CN"/>
              <a:t>.format(</a:t>
            </a:r>
            <a:r>
              <a:rPr lang="zh-CN" altLang="en-US"/>
              <a:t>逗号分隔的参数</a:t>
            </a:r>
            <a:r>
              <a:rPr lang="en-US" altLang="zh-CN"/>
              <a:t>)</a:t>
            </a:r>
            <a:endParaRPr lang="zh-CN" altLang="en-US"/>
          </a:p>
        </p:txBody>
      </p:sp>
      <p:sp>
        <p:nvSpPr>
          <p:cNvPr id="7" name="矩形 6">
            <a:extLst>
              <a:ext uri="{FF2B5EF4-FFF2-40B4-BE49-F238E27FC236}">
                <a16:creationId xmlns:a16="http://schemas.microsoft.com/office/drawing/2014/main" id="{5CBBDF3C-2C10-4B20-8FB2-DD4DE3DF69B4}"/>
              </a:ext>
            </a:extLst>
          </p:cNvPr>
          <p:cNvSpPr/>
          <p:nvPr/>
        </p:nvSpPr>
        <p:spPr>
          <a:xfrm>
            <a:off x="4426972" y="4300927"/>
            <a:ext cx="5448928" cy="369332"/>
          </a:xfrm>
          <a:prstGeom prst="rect">
            <a:avLst/>
          </a:prstGeom>
        </p:spPr>
        <p:txBody>
          <a:bodyPr wrap="none">
            <a:spAutoFit/>
          </a:bodyPr>
          <a:lstStyle/>
          <a:p>
            <a:r>
              <a:rPr lang="en-US" altLang="zh-CN"/>
              <a:t>"{}</a:t>
            </a:r>
            <a:r>
              <a:rPr lang="zh-CN" altLang="en-US"/>
              <a:t>曰：学而时习之，不亦</a:t>
            </a:r>
            <a:r>
              <a:rPr lang="en-US" altLang="zh-CN"/>
              <a:t>{}</a:t>
            </a:r>
            <a:r>
              <a:rPr lang="zh-CN" altLang="en-US"/>
              <a:t>。</a:t>
            </a:r>
            <a:r>
              <a:rPr lang="en-US" altLang="zh-CN"/>
              <a:t>".format("</a:t>
            </a:r>
            <a:r>
              <a:rPr lang="zh-CN" altLang="en-US"/>
              <a:t>孔子</a:t>
            </a:r>
            <a:r>
              <a:rPr lang="en-US" altLang="zh-CN"/>
              <a:t>","</a:t>
            </a:r>
            <a:r>
              <a:rPr lang="zh-CN" altLang="en-US"/>
              <a:t>说乎</a:t>
            </a:r>
            <a:r>
              <a:rPr lang="en-US" altLang="zh-CN"/>
              <a:t>")</a:t>
            </a:r>
            <a:endParaRPr lang="zh-CN" altLang="en-US"/>
          </a:p>
        </p:txBody>
      </p:sp>
      <p:sp>
        <p:nvSpPr>
          <p:cNvPr id="8" name="矩形 7">
            <a:extLst>
              <a:ext uri="{FF2B5EF4-FFF2-40B4-BE49-F238E27FC236}">
                <a16:creationId xmlns:a16="http://schemas.microsoft.com/office/drawing/2014/main" id="{C69B18AB-7E61-4DAB-A8C7-A237ECBC1ECB}"/>
              </a:ext>
            </a:extLst>
          </p:cNvPr>
          <p:cNvSpPr/>
          <p:nvPr/>
        </p:nvSpPr>
        <p:spPr>
          <a:xfrm>
            <a:off x="4426972" y="6102073"/>
            <a:ext cx="3922869" cy="369332"/>
          </a:xfrm>
          <a:prstGeom prst="rect">
            <a:avLst/>
          </a:prstGeom>
        </p:spPr>
        <p:txBody>
          <a:bodyPr wrap="none">
            <a:spAutoFit/>
          </a:bodyPr>
          <a:lstStyle/>
          <a:p>
            <a:r>
              <a:rPr lang="en-US" altLang="zh-CN">
                <a:latin typeface="CourierNewPSMT"/>
              </a:rPr>
              <a:t>'</a:t>
            </a:r>
            <a:r>
              <a:rPr lang="zh-CN" altLang="en-US">
                <a:latin typeface="宋体" panose="02010600030101010101" pitchFamily="2" charset="-122"/>
                <a:ea typeface="宋体" panose="02010600030101010101" pitchFamily="2" charset="-122"/>
              </a:rPr>
              <a:t>孔子曰：学而时习之，不亦说乎。</a:t>
            </a:r>
            <a:r>
              <a:rPr lang="en-US" altLang="zh-CN">
                <a:latin typeface="CourierNewPSMT"/>
                <a:ea typeface="宋体" panose="02010600030101010101" pitchFamily="2" charset="-122"/>
              </a:rPr>
              <a:t>'</a:t>
            </a:r>
            <a:endParaRPr lang="zh-CN" altLang="en-US"/>
          </a:p>
        </p:txBody>
      </p:sp>
      <p:sp>
        <p:nvSpPr>
          <p:cNvPr id="9" name="文本框 8">
            <a:extLst>
              <a:ext uri="{FF2B5EF4-FFF2-40B4-BE49-F238E27FC236}">
                <a16:creationId xmlns:a16="http://schemas.microsoft.com/office/drawing/2014/main" id="{1A349E22-506E-48ED-BC81-9C4BAF38362C}"/>
              </a:ext>
            </a:extLst>
          </p:cNvPr>
          <p:cNvSpPr txBox="1"/>
          <p:nvPr/>
        </p:nvSpPr>
        <p:spPr>
          <a:xfrm>
            <a:off x="3780641" y="4300927"/>
            <a:ext cx="646331" cy="369332"/>
          </a:xfrm>
          <a:prstGeom prst="rect">
            <a:avLst/>
          </a:prstGeom>
          <a:noFill/>
        </p:spPr>
        <p:txBody>
          <a:bodyPr wrap="none" rtlCol="0">
            <a:spAutoFit/>
          </a:bodyPr>
          <a:lstStyle/>
          <a:p>
            <a:r>
              <a:rPr lang="zh-CN" altLang="en-US"/>
              <a:t>例：</a:t>
            </a:r>
          </a:p>
        </p:txBody>
      </p:sp>
      <p:sp>
        <p:nvSpPr>
          <p:cNvPr id="10" name="文本框 9">
            <a:extLst>
              <a:ext uri="{FF2B5EF4-FFF2-40B4-BE49-F238E27FC236}">
                <a16:creationId xmlns:a16="http://schemas.microsoft.com/office/drawing/2014/main" id="{ABE99AAB-D3EE-4FA5-B990-341C304EEC9B}"/>
              </a:ext>
            </a:extLst>
          </p:cNvPr>
          <p:cNvSpPr txBox="1"/>
          <p:nvPr/>
        </p:nvSpPr>
        <p:spPr>
          <a:xfrm>
            <a:off x="8601223" y="4841413"/>
            <a:ext cx="312906" cy="369332"/>
          </a:xfrm>
          <a:prstGeom prst="rect">
            <a:avLst/>
          </a:prstGeom>
          <a:noFill/>
        </p:spPr>
        <p:txBody>
          <a:bodyPr wrap="none" rtlCol="0">
            <a:spAutoFit/>
          </a:bodyPr>
          <a:lstStyle/>
          <a:p>
            <a:r>
              <a:rPr lang="en-US" altLang="zh-CN"/>
              <a:t>0</a:t>
            </a:r>
            <a:endParaRPr lang="zh-CN" altLang="en-US"/>
          </a:p>
        </p:txBody>
      </p:sp>
      <p:sp>
        <p:nvSpPr>
          <p:cNvPr id="11" name="文本框 10">
            <a:extLst>
              <a:ext uri="{FF2B5EF4-FFF2-40B4-BE49-F238E27FC236}">
                <a16:creationId xmlns:a16="http://schemas.microsoft.com/office/drawing/2014/main" id="{D7880697-194E-49FF-B016-5B163971BA8E}"/>
              </a:ext>
            </a:extLst>
          </p:cNvPr>
          <p:cNvSpPr txBox="1"/>
          <p:nvPr/>
        </p:nvSpPr>
        <p:spPr>
          <a:xfrm>
            <a:off x="9229376" y="4841413"/>
            <a:ext cx="312906" cy="369332"/>
          </a:xfrm>
          <a:prstGeom prst="rect">
            <a:avLst/>
          </a:prstGeom>
          <a:noFill/>
        </p:spPr>
        <p:txBody>
          <a:bodyPr wrap="none" rtlCol="0">
            <a:spAutoFit/>
          </a:bodyPr>
          <a:lstStyle/>
          <a:p>
            <a:r>
              <a:rPr lang="en-US" altLang="zh-CN"/>
              <a:t>1</a:t>
            </a:r>
            <a:endParaRPr lang="zh-CN" altLang="en-US"/>
          </a:p>
        </p:txBody>
      </p:sp>
      <p:cxnSp>
        <p:nvCxnSpPr>
          <p:cNvPr id="13" name="直接箭头连接符 12">
            <a:extLst>
              <a:ext uri="{FF2B5EF4-FFF2-40B4-BE49-F238E27FC236}">
                <a16:creationId xmlns:a16="http://schemas.microsoft.com/office/drawing/2014/main" id="{70F9F0FC-C3C4-4241-B7A6-061B671E0DBE}"/>
              </a:ext>
            </a:extLst>
          </p:cNvPr>
          <p:cNvCxnSpPr>
            <a:cxnSpLocks/>
          </p:cNvCxnSpPr>
          <p:nvPr/>
        </p:nvCxnSpPr>
        <p:spPr>
          <a:xfrm flipV="1">
            <a:off x="8757676" y="4603316"/>
            <a:ext cx="0" cy="305483"/>
          </a:xfrm>
          <a:prstGeom prst="straightConnector1">
            <a:avLst/>
          </a:prstGeom>
          <a:ln w="28575">
            <a:solidFill>
              <a:srgbClr val="7030A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8B40284-8C37-42EF-A4FB-853BDA87ECCF}"/>
              </a:ext>
            </a:extLst>
          </p:cNvPr>
          <p:cNvCxnSpPr>
            <a:cxnSpLocks/>
          </p:cNvCxnSpPr>
          <p:nvPr/>
        </p:nvCxnSpPr>
        <p:spPr>
          <a:xfrm flipV="1">
            <a:off x="9375669" y="4603657"/>
            <a:ext cx="0" cy="305483"/>
          </a:xfrm>
          <a:prstGeom prst="straightConnector1">
            <a:avLst/>
          </a:prstGeom>
          <a:ln w="28575">
            <a:solidFill>
              <a:srgbClr val="7030A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1169BA8-7EA1-4CED-BE69-4CE2936AE16A}"/>
              </a:ext>
            </a:extLst>
          </p:cNvPr>
          <p:cNvSpPr txBox="1"/>
          <p:nvPr/>
        </p:nvSpPr>
        <p:spPr>
          <a:xfrm>
            <a:off x="4500027" y="4883966"/>
            <a:ext cx="312906" cy="369332"/>
          </a:xfrm>
          <a:prstGeom prst="rect">
            <a:avLst/>
          </a:prstGeom>
          <a:noFill/>
        </p:spPr>
        <p:txBody>
          <a:bodyPr wrap="none" rtlCol="0">
            <a:spAutoFit/>
          </a:bodyPr>
          <a:lstStyle/>
          <a:p>
            <a:r>
              <a:rPr lang="en-US" altLang="zh-CN"/>
              <a:t>0</a:t>
            </a:r>
            <a:endParaRPr lang="zh-CN" altLang="en-US"/>
          </a:p>
        </p:txBody>
      </p:sp>
      <p:sp>
        <p:nvSpPr>
          <p:cNvPr id="17" name="文本框 16">
            <a:extLst>
              <a:ext uri="{FF2B5EF4-FFF2-40B4-BE49-F238E27FC236}">
                <a16:creationId xmlns:a16="http://schemas.microsoft.com/office/drawing/2014/main" id="{01EE4E26-D979-4DA2-B1B8-BCF8C9EE7AA5}"/>
              </a:ext>
            </a:extLst>
          </p:cNvPr>
          <p:cNvSpPr txBox="1"/>
          <p:nvPr/>
        </p:nvSpPr>
        <p:spPr>
          <a:xfrm>
            <a:off x="6938692" y="4883966"/>
            <a:ext cx="312906" cy="369332"/>
          </a:xfrm>
          <a:prstGeom prst="rect">
            <a:avLst/>
          </a:prstGeom>
          <a:noFill/>
        </p:spPr>
        <p:txBody>
          <a:bodyPr wrap="none" rtlCol="0">
            <a:spAutoFit/>
          </a:bodyPr>
          <a:lstStyle/>
          <a:p>
            <a:r>
              <a:rPr lang="en-US" altLang="zh-CN"/>
              <a:t>1</a:t>
            </a:r>
            <a:endParaRPr lang="zh-CN" altLang="en-US"/>
          </a:p>
        </p:txBody>
      </p:sp>
      <p:cxnSp>
        <p:nvCxnSpPr>
          <p:cNvPr id="18" name="直接箭头连接符 17">
            <a:extLst>
              <a:ext uri="{FF2B5EF4-FFF2-40B4-BE49-F238E27FC236}">
                <a16:creationId xmlns:a16="http://schemas.microsoft.com/office/drawing/2014/main" id="{3C47D5E0-5C0C-4D51-B6A4-E0C11C036382}"/>
              </a:ext>
            </a:extLst>
          </p:cNvPr>
          <p:cNvCxnSpPr>
            <a:cxnSpLocks/>
          </p:cNvCxnSpPr>
          <p:nvPr/>
        </p:nvCxnSpPr>
        <p:spPr>
          <a:xfrm flipV="1">
            <a:off x="4656480" y="4645869"/>
            <a:ext cx="0" cy="305483"/>
          </a:xfrm>
          <a:prstGeom prst="straightConnector1">
            <a:avLst/>
          </a:prstGeom>
          <a:ln w="28575">
            <a:solidFill>
              <a:srgbClr val="7030A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F1EE14A-9993-4EC4-8A3D-C66BB3AB675F}"/>
              </a:ext>
            </a:extLst>
          </p:cNvPr>
          <p:cNvCxnSpPr>
            <a:cxnSpLocks/>
          </p:cNvCxnSpPr>
          <p:nvPr/>
        </p:nvCxnSpPr>
        <p:spPr>
          <a:xfrm flipV="1">
            <a:off x="7084985" y="4646210"/>
            <a:ext cx="0" cy="305483"/>
          </a:xfrm>
          <a:prstGeom prst="straightConnector1">
            <a:avLst/>
          </a:prstGeom>
          <a:ln w="28575">
            <a:solidFill>
              <a:srgbClr val="7030A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2F7048A-BB10-480D-A0B2-3C1D21417A73}"/>
              </a:ext>
            </a:extLst>
          </p:cNvPr>
          <p:cNvCxnSpPr>
            <a:cxnSpLocks/>
          </p:cNvCxnSpPr>
          <p:nvPr/>
        </p:nvCxnSpPr>
        <p:spPr>
          <a:xfrm>
            <a:off x="4597563" y="5253298"/>
            <a:ext cx="2595118" cy="0"/>
          </a:xfrm>
          <a:prstGeom prst="straightConnector1">
            <a:avLst/>
          </a:prstGeom>
          <a:ln>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871872B-485C-4D37-A84D-B58B045A4A5C}"/>
              </a:ext>
            </a:extLst>
          </p:cNvPr>
          <p:cNvCxnSpPr>
            <a:cxnSpLocks/>
          </p:cNvCxnSpPr>
          <p:nvPr/>
        </p:nvCxnSpPr>
        <p:spPr>
          <a:xfrm>
            <a:off x="7616570" y="5253298"/>
            <a:ext cx="2147134" cy="0"/>
          </a:xfrm>
          <a:prstGeom prst="straightConnector1">
            <a:avLst/>
          </a:prstGeom>
          <a:ln>
            <a:solidFill>
              <a:srgbClr val="00206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6272F83-1AEB-452F-872F-476C0CC05E28}"/>
              </a:ext>
            </a:extLst>
          </p:cNvPr>
          <p:cNvSpPr txBox="1"/>
          <p:nvPr/>
        </p:nvSpPr>
        <p:spPr>
          <a:xfrm>
            <a:off x="4743860" y="5282339"/>
            <a:ext cx="2194832" cy="369332"/>
          </a:xfrm>
          <a:prstGeom prst="rect">
            <a:avLst/>
          </a:prstGeom>
          <a:noFill/>
        </p:spPr>
        <p:txBody>
          <a:bodyPr wrap="none" rtlCol="0">
            <a:spAutoFit/>
          </a:bodyPr>
          <a:lstStyle/>
          <a:p>
            <a:r>
              <a:rPr lang="zh-CN" altLang="en-US"/>
              <a:t>字符串中槽</a:t>
            </a:r>
            <a:r>
              <a:rPr lang="en-US" altLang="zh-CN"/>
              <a:t>{}</a:t>
            </a:r>
            <a:r>
              <a:rPr lang="zh-CN" altLang="en-US"/>
              <a:t>的顺序</a:t>
            </a:r>
          </a:p>
        </p:txBody>
      </p:sp>
      <p:sp>
        <p:nvSpPr>
          <p:cNvPr id="25" name="文本框 24">
            <a:extLst>
              <a:ext uri="{FF2B5EF4-FFF2-40B4-BE49-F238E27FC236}">
                <a16:creationId xmlns:a16="http://schemas.microsoft.com/office/drawing/2014/main" id="{B6F066D5-F9B8-4647-8C26-B7103E1C756A}"/>
              </a:ext>
            </a:extLst>
          </p:cNvPr>
          <p:cNvSpPr txBox="1"/>
          <p:nvPr/>
        </p:nvSpPr>
        <p:spPr>
          <a:xfrm>
            <a:off x="7515990" y="5282339"/>
            <a:ext cx="2483372" cy="369332"/>
          </a:xfrm>
          <a:prstGeom prst="rect">
            <a:avLst/>
          </a:prstGeom>
          <a:noFill/>
        </p:spPr>
        <p:txBody>
          <a:bodyPr wrap="none" rtlCol="0">
            <a:spAutoFit/>
          </a:bodyPr>
          <a:lstStyle/>
          <a:p>
            <a:r>
              <a:rPr lang="en-US" altLang="zh-CN"/>
              <a:t>format()</a:t>
            </a:r>
            <a:r>
              <a:rPr lang="zh-CN" altLang="en-US"/>
              <a:t>中参数的顺序</a:t>
            </a:r>
          </a:p>
        </p:txBody>
      </p:sp>
      <p:sp>
        <p:nvSpPr>
          <p:cNvPr id="27" name="矩形 26">
            <a:extLst>
              <a:ext uri="{FF2B5EF4-FFF2-40B4-BE49-F238E27FC236}">
                <a16:creationId xmlns:a16="http://schemas.microsoft.com/office/drawing/2014/main" id="{02933F2B-21BF-42D0-8E46-1D6DFB33CED5}"/>
              </a:ext>
            </a:extLst>
          </p:cNvPr>
          <p:cNvSpPr/>
          <p:nvPr/>
        </p:nvSpPr>
        <p:spPr>
          <a:xfrm>
            <a:off x="1072960" y="4287415"/>
            <a:ext cx="2685748" cy="1477328"/>
          </a:xfrm>
          <a:prstGeom prst="rect">
            <a:avLst/>
          </a:prstGeom>
        </p:spPr>
        <p:txBody>
          <a:bodyPr wrap="square">
            <a:spAutoFit/>
          </a:bodyPr>
          <a:lstStyle/>
          <a:p>
            <a:r>
              <a:rPr lang="zh-CN" altLang="en-US"/>
              <a:t>如果模板字符串有多个槽，且槽内没有指定序号，则按照槽出现的顺序分别对应</a:t>
            </a:r>
            <a:r>
              <a:rPr lang="en-US" altLang="zh-CN"/>
              <a:t>.format()</a:t>
            </a:r>
            <a:r>
              <a:rPr lang="zh-CN" altLang="en-US"/>
              <a:t>方法中的不同参数。</a:t>
            </a:r>
          </a:p>
        </p:txBody>
      </p:sp>
    </p:spTree>
    <p:extLst>
      <p:ext uri="{BB962C8B-B14F-4D97-AF65-F5344CB8AC3E}">
        <p14:creationId xmlns:p14="http://schemas.microsoft.com/office/powerpoint/2010/main" val="411257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24DB107-A380-45F1-A325-4AF2BE26703D}"/>
              </a:ext>
            </a:extLst>
          </p:cNvPr>
          <p:cNvSpPr/>
          <p:nvPr/>
        </p:nvSpPr>
        <p:spPr>
          <a:xfrm>
            <a:off x="1888197" y="2534530"/>
            <a:ext cx="8615680" cy="369332"/>
          </a:xfrm>
          <a:prstGeom prst="rect">
            <a:avLst/>
          </a:prstGeom>
        </p:spPr>
        <p:txBody>
          <a:bodyPr wrap="square">
            <a:spAutoFit/>
          </a:bodyPr>
          <a:lstStyle/>
          <a:p>
            <a:r>
              <a:rPr lang="zh-CN" altLang="en-US"/>
              <a:t>可以通过</a:t>
            </a:r>
            <a:r>
              <a:rPr lang="en-US" altLang="zh-CN"/>
              <a:t>format()</a:t>
            </a:r>
            <a:r>
              <a:rPr lang="zh-CN" altLang="en-US"/>
              <a:t>参数的序号在模板字符串槽中指定参数的使用，参数从</a:t>
            </a:r>
            <a:r>
              <a:rPr lang="en-US" altLang="zh-CN"/>
              <a:t>0</a:t>
            </a:r>
            <a:r>
              <a:rPr lang="zh-CN" altLang="en-US"/>
              <a:t>开始编号</a:t>
            </a:r>
          </a:p>
        </p:txBody>
      </p:sp>
      <p:sp>
        <p:nvSpPr>
          <p:cNvPr id="5" name="矩形 4">
            <a:extLst>
              <a:ext uri="{FF2B5EF4-FFF2-40B4-BE49-F238E27FC236}">
                <a16:creationId xmlns:a16="http://schemas.microsoft.com/office/drawing/2014/main" id="{D00267E3-61D2-4043-BEEE-23E3DF9C9035}"/>
              </a:ext>
            </a:extLst>
          </p:cNvPr>
          <p:cNvSpPr/>
          <p:nvPr/>
        </p:nvSpPr>
        <p:spPr>
          <a:xfrm>
            <a:off x="3046437" y="4105071"/>
            <a:ext cx="6096000" cy="369332"/>
          </a:xfrm>
          <a:prstGeom prst="rect">
            <a:avLst/>
          </a:prstGeom>
        </p:spPr>
        <p:txBody>
          <a:bodyPr>
            <a:spAutoFit/>
          </a:bodyPr>
          <a:lstStyle/>
          <a:p>
            <a:r>
              <a:rPr lang="en-US" altLang="zh-CN"/>
              <a:t>'</a:t>
            </a:r>
            <a:r>
              <a:rPr lang="zh-CN" altLang="en-US"/>
              <a:t>说乎曰：学而时习之，不亦孔子。</a:t>
            </a:r>
            <a:r>
              <a:rPr lang="en-US" altLang="zh-CN"/>
              <a:t>'</a:t>
            </a:r>
            <a:endParaRPr lang="zh-CN" altLang="en-US"/>
          </a:p>
        </p:txBody>
      </p:sp>
      <p:sp>
        <p:nvSpPr>
          <p:cNvPr id="6" name="矩形 5">
            <a:extLst>
              <a:ext uri="{FF2B5EF4-FFF2-40B4-BE49-F238E27FC236}">
                <a16:creationId xmlns:a16="http://schemas.microsoft.com/office/drawing/2014/main" id="{37AF5A85-DDD4-4A5D-8103-3218ED110B09}"/>
              </a:ext>
            </a:extLst>
          </p:cNvPr>
          <p:cNvSpPr/>
          <p:nvPr/>
        </p:nvSpPr>
        <p:spPr>
          <a:xfrm>
            <a:off x="3046437" y="3541262"/>
            <a:ext cx="5705408" cy="369332"/>
          </a:xfrm>
          <a:prstGeom prst="rect">
            <a:avLst/>
          </a:prstGeom>
        </p:spPr>
        <p:txBody>
          <a:bodyPr wrap="none">
            <a:spAutoFit/>
          </a:bodyPr>
          <a:lstStyle/>
          <a:p>
            <a:r>
              <a:rPr lang="en-US" altLang="zh-CN"/>
              <a:t>"{1}</a:t>
            </a:r>
            <a:r>
              <a:rPr lang="zh-CN" altLang="en-US"/>
              <a:t>曰：学而时习之，不亦</a:t>
            </a:r>
            <a:r>
              <a:rPr lang="en-US" altLang="zh-CN"/>
              <a:t>{0}</a:t>
            </a:r>
            <a:r>
              <a:rPr lang="zh-CN" altLang="en-US"/>
              <a:t>。</a:t>
            </a:r>
            <a:r>
              <a:rPr lang="en-US" altLang="zh-CN"/>
              <a:t>".format("</a:t>
            </a:r>
            <a:r>
              <a:rPr lang="zh-CN" altLang="en-US"/>
              <a:t>孔子</a:t>
            </a:r>
            <a:r>
              <a:rPr lang="en-US" altLang="zh-CN"/>
              <a:t>","</a:t>
            </a:r>
            <a:r>
              <a:rPr lang="zh-CN" altLang="en-US"/>
              <a:t>说乎</a:t>
            </a:r>
            <a:r>
              <a:rPr lang="en-US" altLang="zh-CN"/>
              <a:t>")</a:t>
            </a:r>
          </a:p>
        </p:txBody>
      </p:sp>
      <p:cxnSp>
        <p:nvCxnSpPr>
          <p:cNvPr id="16" name="直接连接符 15">
            <a:extLst>
              <a:ext uri="{FF2B5EF4-FFF2-40B4-BE49-F238E27FC236}">
                <a16:creationId xmlns:a16="http://schemas.microsoft.com/office/drawing/2014/main" id="{37C5245C-3021-4DBF-B7A1-B0966C94027A}"/>
              </a:ext>
            </a:extLst>
          </p:cNvPr>
          <p:cNvCxnSpPr/>
          <p:nvPr/>
        </p:nvCxnSpPr>
        <p:spPr>
          <a:xfrm flipV="1">
            <a:off x="3328377" y="3314895"/>
            <a:ext cx="0" cy="285750"/>
          </a:xfrm>
          <a:prstGeom prst="line">
            <a:avLst/>
          </a:prstGeom>
          <a:ln>
            <a:solidFill>
              <a:srgbClr val="7030A0">
                <a:alpha val="60000"/>
              </a:srgbClr>
            </a:solidFill>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4B6F1F31-E93A-45DA-B0D2-0A7D12B4982B}"/>
              </a:ext>
            </a:extLst>
          </p:cNvPr>
          <p:cNvCxnSpPr>
            <a:cxnSpLocks/>
          </p:cNvCxnSpPr>
          <p:nvPr/>
        </p:nvCxnSpPr>
        <p:spPr>
          <a:xfrm>
            <a:off x="3330282" y="3312990"/>
            <a:ext cx="4928235" cy="228272"/>
          </a:xfrm>
          <a:prstGeom prst="bentConnector3">
            <a:avLst>
              <a:gd name="adj1" fmla="val 99994"/>
            </a:avLst>
          </a:prstGeom>
          <a:ln>
            <a:solidFill>
              <a:srgbClr val="7030A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0A730F7-5176-49B2-A8E8-32C01F4945D4}"/>
              </a:ext>
            </a:extLst>
          </p:cNvPr>
          <p:cNvCxnSpPr>
            <a:cxnSpLocks/>
          </p:cNvCxnSpPr>
          <p:nvPr/>
        </p:nvCxnSpPr>
        <p:spPr>
          <a:xfrm>
            <a:off x="5919461" y="3434344"/>
            <a:ext cx="0" cy="166301"/>
          </a:xfrm>
          <a:prstGeom prst="line">
            <a:avLst/>
          </a:prstGeom>
          <a:ln>
            <a:solidFill>
              <a:srgbClr val="7030A0">
                <a:alpha val="60000"/>
              </a:srgbClr>
            </a:solidFill>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C67A272E-FA05-4FE8-B7A5-977EC4197029}"/>
              </a:ext>
            </a:extLst>
          </p:cNvPr>
          <p:cNvCxnSpPr>
            <a:cxnSpLocks/>
          </p:cNvCxnSpPr>
          <p:nvPr/>
        </p:nvCxnSpPr>
        <p:spPr>
          <a:xfrm>
            <a:off x="5919462" y="3429031"/>
            <a:ext cx="1637915" cy="173519"/>
          </a:xfrm>
          <a:prstGeom prst="bentConnector3">
            <a:avLst>
              <a:gd name="adj1" fmla="val 99973"/>
            </a:avLst>
          </a:prstGeom>
          <a:ln>
            <a:solidFill>
              <a:srgbClr val="7030A0">
                <a:alpha val="6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6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450C70-BDA7-46A9-B5A9-3E875C270CCB}"/>
              </a:ext>
            </a:extLst>
          </p:cNvPr>
          <p:cNvSpPr/>
          <p:nvPr/>
        </p:nvSpPr>
        <p:spPr>
          <a:xfrm>
            <a:off x="823389" y="1496676"/>
            <a:ext cx="2714205" cy="369332"/>
          </a:xfrm>
          <a:prstGeom prst="rect">
            <a:avLst/>
          </a:prstGeom>
        </p:spPr>
        <p:txBody>
          <a:bodyPr wrap="none">
            <a:spAutoFit/>
          </a:bodyPr>
          <a:lstStyle/>
          <a:p>
            <a:r>
              <a:rPr lang="en-US" altLang="zh-CN"/>
              <a:t>format()</a:t>
            </a:r>
            <a:r>
              <a:rPr lang="zh-CN" altLang="en-US"/>
              <a:t>方法的格式控制</a:t>
            </a:r>
          </a:p>
        </p:txBody>
      </p:sp>
      <p:sp>
        <p:nvSpPr>
          <p:cNvPr id="5" name="矩形 4">
            <a:extLst>
              <a:ext uri="{FF2B5EF4-FFF2-40B4-BE49-F238E27FC236}">
                <a16:creationId xmlns:a16="http://schemas.microsoft.com/office/drawing/2014/main" id="{5401A55A-AD20-4FE1-A86F-4CDC62641C1E}"/>
              </a:ext>
            </a:extLst>
          </p:cNvPr>
          <p:cNvSpPr/>
          <p:nvPr/>
        </p:nvSpPr>
        <p:spPr>
          <a:xfrm>
            <a:off x="1823758" y="2089835"/>
            <a:ext cx="8156488" cy="369332"/>
          </a:xfrm>
          <a:prstGeom prst="rect">
            <a:avLst/>
          </a:prstGeom>
        </p:spPr>
        <p:txBody>
          <a:bodyPr wrap="square">
            <a:spAutoFit/>
          </a:bodyPr>
          <a:lstStyle/>
          <a:p>
            <a:r>
              <a:rPr lang="zh-CN" altLang="en-US"/>
              <a:t>槽  除了包括参数序号，还可以包括格式</a:t>
            </a:r>
            <a:r>
              <a:rPr lang="zh-CN" altLang="en-US">
                <a:solidFill>
                  <a:srgbClr val="FFFF00"/>
                </a:solidFill>
              </a:rPr>
              <a:t>控制信息</a:t>
            </a:r>
            <a:r>
              <a:rPr lang="zh-CN" altLang="en-US"/>
              <a:t>。用来控制参数显示时的格式 。</a:t>
            </a:r>
          </a:p>
        </p:txBody>
      </p:sp>
      <p:sp>
        <p:nvSpPr>
          <p:cNvPr id="7" name="矩形 6">
            <a:extLst>
              <a:ext uri="{FF2B5EF4-FFF2-40B4-BE49-F238E27FC236}">
                <a16:creationId xmlns:a16="http://schemas.microsoft.com/office/drawing/2014/main" id="{0829145F-F181-4B7C-BCA2-FA40E1DE92AE}"/>
              </a:ext>
            </a:extLst>
          </p:cNvPr>
          <p:cNvSpPr/>
          <p:nvPr/>
        </p:nvSpPr>
        <p:spPr>
          <a:xfrm>
            <a:off x="3537594" y="2597834"/>
            <a:ext cx="2784737" cy="369332"/>
          </a:xfrm>
          <a:prstGeom prst="rect">
            <a:avLst/>
          </a:prstGeom>
          <a:ln w="19050">
            <a:solidFill>
              <a:srgbClr val="FFFF00"/>
            </a:solidFill>
          </a:ln>
        </p:spPr>
        <p:txBody>
          <a:bodyPr wrap="none">
            <a:spAutoFit/>
          </a:bodyPr>
          <a:lstStyle/>
          <a:p>
            <a:r>
              <a:rPr lang="en-US" altLang="zh-CN"/>
              <a:t>{</a:t>
            </a:r>
            <a:r>
              <a:rPr lang="zh-CN" altLang="en-US"/>
              <a:t>参数序号</a:t>
            </a:r>
            <a:r>
              <a:rPr lang="en-US" altLang="zh-CN"/>
              <a:t>: </a:t>
            </a:r>
            <a:r>
              <a:rPr lang="zh-CN" altLang="en-US"/>
              <a:t>格式控制标记</a:t>
            </a:r>
            <a:r>
              <a:rPr lang="en-US" altLang="zh-CN"/>
              <a:t>}</a:t>
            </a:r>
            <a:endParaRPr lang="zh-CN" altLang="en-US"/>
          </a:p>
        </p:txBody>
      </p:sp>
      <p:graphicFrame>
        <p:nvGraphicFramePr>
          <p:cNvPr id="10" name="表格 9">
            <a:extLst>
              <a:ext uri="{FF2B5EF4-FFF2-40B4-BE49-F238E27FC236}">
                <a16:creationId xmlns:a16="http://schemas.microsoft.com/office/drawing/2014/main" id="{AEF9006B-3548-46DB-8286-E52C23AFB58D}"/>
              </a:ext>
            </a:extLst>
          </p:cNvPr>
          <p:cNvGraphicFramePr>
            <a:graphicFrameLocks noGrp="1"/>
          </p:cNvGraphicFramePr>
          <p:nvPr>
            <p:extLst/>
          </p:nvPr>
        </p:nvGraphicFramePr>
        <p:xfrm>
          <a:off x="1570891" y="3890835"/>
          <a:ext cx="8128001" cy="210820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786675910"/>
                    </a:ext>
                  </a:extLst>
                </a:gridCol>
                <a:gridCol w="1161143">
                  <a:extLst>
                    <a:ext uri="{9D8B030D-6E8A-4147-A177-3AD203B41FA5}">
                      <a16:colId xmlns:a16="http://schemas.microsoft.com/office/drawing/2014/main" val="4006681868"/>
                    </a:ext>
                  </a:extLst>
                </a:gridCol>
                <a:gridCol w="1161143">
                  <a:extLst>
                    <a:ext uri="{9D8B030D-6E8A-4147-A177-3AD203B41FA5}">
                      <a16:colId xmlns:a16="http://schemas.microsoft.com/office/drawing/2014/main" val="1484677841"/>
                    </a:ext>
                  </a:extLst>
                </a:gridCol>
                <a:gridCol w="1161143">
                  <a:extLst>
                    <a:ext uri="{9D8B030D-6E8A-4147-A177-3AD203B41FA5}">
                      <a16:colId xmlns:a16="http://schemas.microsoft.com/office/drawing/2014/main" val="4238358495"/>
                    </a:ext>
                  </a:extLst>
                </a:gridCol>
                <a:gridCol w="1161143">
                  <a:extLst>
                    <a:ext uri="{9D8B030D-6E8A-4147-A177-3AD203B41FA5}">
                      <a16:colId xmlns:a16="http://schemas.microsoft.com/office/drawing/2014/main" val="2886618957"/>
                    </a:ext>
                  </a:extLst>
                </a:gridCol>
                <a:gridCol w="1161143">
                  <a:extLst>
                    <a:ext uri="{9D8B030D-6E8A-4147-A177-3AD203B41FA5}">
                      <a16:colId xmlns:a16="http://schemas.microsoft.com/office/drawing/2014/main" val="1001683761"/>
                    </a:ext>
                  </a:extLst>
                </a:gridCol>
                <a:gridCol w="1161143">
                  <a:extLst>
                    <a:ext uri="{9D8B030D-6E8A-4147-A177-3AD203B41FA5}">
                      <a16:colId xmlns:a16="http://schemas.microsoft.com/office/drawing/2014/main" val="401915999"/>
                    </a:ext>
                  </a:extLst>
                </a:gridCol>
              </a:tblGrid>
              <a:tr h="370840">
                <a:tc>
                  <a:txBody>
                    <a:bodyPr/>
                    <a:lstStyle/>
                    <a:p>
                      <a:r>
                        <a:rPr lang="en-US" altLang="zh-CN"/>
                        <a:t>:</a:t>
                      </a:r>
                      <a:endParaRPr lang="zh-CN" altLang="en-US"/>
                    </a:p>
                  </a:txBody>
                  <a:tcPr>
                    <a:noFill/>
                  </a:tcPr>
                </a:tc>
                <a:tc>
                  <a:txBody>
                    <a:bodyPr/>
                    <a:lstStyle/>
                    <a:p>
                      <a:r>
                        <a:rPr lang="zh-CN" altLang="en-US"/>
                        <a:t>填充</a:t>
                      </a:r>
                    </a:p>
                  </a:txBody>
                  <a:tcPr>
                    <a:noFill/>
                  </a:tcPr>
                </a:tc>
                <a:tc>
                  <a:txBody>
                    <a:bodyPr/>
                    <a:lstStyle/>
                    <a:p>
                      <a:r>
                        <a:rPr lang="zh-CN" altLang="en-US"/>
                        <a:t>对齐</a:t>
                      </a:r>
                    </a:p>
                  </a:txBody>
                  <a:tcPr>
                    <a:noFill/>
                  </a:tcPr>
                </a:tc>
                <a:tc>
                  <a:txBody>
                    <a:bodyPr/>
                    <a:lstStyle/>
                    <a:p>
                      <a:r>
                        <a:rPr lang="zh-CN" altLang="en-US"/>
                        <a:t>宽度</a:t>
                      </a:r>
                    </a:p>
                  </a:txBody>
                  <a:tcPr>
                    <a:noFill/>
                  </a:tcPr>
                </a:tc>
                <a:tc>
                  <a:txBody>
                    <a:bodyPr/>
                    <a:lstStyle/>
                    <a:p>
                      <a:r>
                        <a:rPr lang="en-US" altLang="zh-CN"/>
                        <a:t>,</a:t>
                      </a:r>
                      <a:endParaRPr lang="zh-CN" altLang="en-US"/>
                    </a:p>
                  </a:txBody>
                  <a:tcPr>
                    <a:noFill/>
                  </a:tcPr>
                </a:tc>
                <a:tc>
                  <a:txBody>
                    <a:bodyPr/>
                    <a:lstStyle/>
                    <a:p>
                      <a:r>
                        <a:rPr lang="en-US" altLang="zh-CN"/>
                        <a:t>.</a:t>
                      </a:r>
                      <a:r>
                        <a:rPr lang="zh-CN" altLang="en-US"/>
                        <a:t>精度</a:t>
                      </a:r>
                    </a:p>
                  </a:txBody>
                  <a:tcPr>
                    <a:noFill/>
                  </a:tcPr>
                </a:tc>
                <a:tc>
                  <a:txBody>
                    <a:bodyPr/>
                    <a:lstStyle/>
                    <a:p>
                      <a:r>
                        <a:rPr lang="zh-CN" altLang="en-US"/>
                        <a:t>类型</a:t>
                      </a:r>
                    </a:p>
                  </a:txBody>
                  <a:tcPr>
                    <a:noFill/>
                  </a:tcPr>
                </a:tc>
                <a:extLst>
                  <a:ext uri="{0D108BD9-81ED-4DB2-BD59-A6C34878D82A}">
                    <a16:rowId xmlns:a16="http://schemas.microsoft.com/office/drawing/2014/main" val="585202069"/>
                  </a:ext>
                </a:extLst>
              </a:tr>
              <a:tr h="370840">
                <a:tc>
                  <a:txBody>
                    <a:bodyPr/>
                    <a:lstStyle/>
                    <a:p>
                      <a:r>
                        <a:rPr lang="zh-CN" altLang="en-US">
                          <a:solidFill>
                            <a:schemeClr val="bg1">
                              <a:lumMod val="75000"/>
                              <a:lumOff val="25000"/>
                            </a:schemeClr>
                          </a:solidFill>
                        </a:rPr>
                        <a:t>引导符号</a:t>
                      </a:r>
                    </a:p>
                  </a:txBody>
                  <a:tcPr>
                    <a:noFill/>
                  </a:tcPr>
                </a:tc>
                <a:tc>
                  <a:txBody>
                    <a:bodyPr/>
                    <a:lstStyle/>
                    <a:p>
                      <a:r>
                        <a:rPr lang="zh-CN" altLang="en-US">
                          <a:solidFill>
                            <a:schemeClr val="bg1">
                              <a:lumMod val="75000"/>
                              <a:lumOff val="25000"/>
                            </a:schemeClr>
                          </a:solidFill>
                        </a:rPr>
                        <a:t>用于填充的单个字符</a:t>
                      </a:r>
                    </a:p>
                  </a:txBody>
                  <a:tcPr>
                    <a:noFill/>
                  </a:tcPr>
                </a:tc>
                <a:tc>
                  <a:txBody>
                    <a:bodyPr/>
                    <a:lstStyle/>
                    <a:p>
                      <a:r>
                        <a:rPr lang="en-US" altLang="zh-CN">
                          <a:solidFill>
                            <a:schemeClr val="bg1">
                              <a:lumMod val="75000"/>
                              <a:lumOff val="25000"/>
                            </a:schemeClr>
                          </a:solidFill>
                        </a:rPr>
                        <a:t>&lt;</a:t>
                      </a:r>
                      <a:r>
                        <a:rPr lang="zh-CN" altLang="en-US">
                          <a:solidFill>
                            <a:schemeClr val="bg1">
                              <a:lumMod val="75000"/>
                              <a:lumOff val="25000"/>
                            </a:schemeClr>
                          </a:solidFill>
                        </a:rPr>
                        <a:t>左对齐</a:t>
                      </a:r>
                      <a:endParaRPr lang="en-US" altLang="zh-CN">
                        <a:solidFill>
                          <a:schemeClr val="bg1">
                            <a:lumMod val="75000"/>
                            <a:lumOff val="25000"/>
                          </a:schemeClr>
                        </a:solidFill>
                      </a:endParaRPr>
                    </a:p>
                    <a:p>
                      <a:r>
                        <a:rPr lang="en-US" altLang="zh-CN">
                          <a:solidFill>
                            <a:schemeClr val="bg1">
                              <a:lumMod val="75000"/>
                              <a:lumOff val="25000"/>
                            </a:schemeClr>
                          </a:solidFill>
                        </a:rPr>
                        <a:t>&gt;</a:t>
                      </a:r>
                      <a:r>
                        <a:rPr lang="zh-CN" altLang="en-US">
                          <a:solidFill>
                            <a:schemeClr val="bg1">
                              <a:lumMod val="75000"/>
                              <a:lumOff val="25000"/>
                            </a:schemeClr>
                          </a:solidFill>
                        </a:rPr>
                        <a:t>右对齐</a:t>
                      </a:r>
                      <a:endParaRPr lang="en-US" altLang="zh-CN">
                        <a:solidFill>
                          <a:schemeClr val="bg1">
                            <a:lumMod val="75000"/>
                            <a:lumOff val="25000"/>
                          </a:schemeClr>
                        </a:solidFill>
                      </a:endParaRPr>
                    </a:p>
                    <a:p>
                      <a:r>
                        <a:rPr lang="en-US" altLang="zh-CN">
                          <a:solidFill>
                            <a:schemeClr val="bg1">
                              <a:lumMod val="75000"/>
                              <a:lumOff val="25000"/>
                            </a:schemeClr>
                          </a:solidFill>
                        </a:rPr>
                        <a:t>^</a:t>
                      </a:r>
                      <a:r>
                        <a:rPr lang="zh-CN" altLang="en-US">
                          <a:solidFill>
                            <a:schemeClr val="bg1">
                              <a:lumMod val="75000"/>
                              <a:lumOff val="25000"/>
                            </a:schemeClr>
                          </a:solidFill>
                        </a:rPr>
                        <a:t>居中对齐</a:t>
                      </a:r>
                    </a:p>
                  </a:txBody>
                  <a:tcPr>
                    <a:noFill/>
                  </a:tcPr>
                </a:tc>
                <a:tc>
                  <a:txBody>
                    <a:bodyPr/>
                    <a:lstStyle/>
                    <a:p>
                      <a:r>
                        <a:rPr lang="zh-CN" altLang="en-US">
                          <a:solidFill>
                            <a:schemeClr val="bg1">
                              <a:lumMod val="75000"/>
                              <a:lumOff val="25000"/>
                            </a:schemeClr>
                          </a:solidFill>
                        </a:rPr>
                        <a:t>槽的设定输出宽度</a:t>
                      </a:r>
                    </a:p>
                  </a:txBody>
                  <a:tcPr>
                    <a:noFill/>
                  </a:tcPr>
                </a:tc>
                <a:tc>
                  <a:txBody>
                    <a:bodyPr/>
                    <a:lstStyle/>
                    <a:p>
                      <a:r>
                        <a:rPr lang="zh-CN" altLang="en-US">
                          <a:solidFill>
                            <a:schemeClr val="bg1">
                              <a:lumMod val="75000"/>
                              <a:lumOff val="25000"/>
                            </a:schemeClr>
                          </a:solidFill>
                        </a:rPr>
                        <a:t>数字的千位分隔符</a:t>
                      </a:r>
                      <a:endParaRPr lang="en-US" altLang="zh-CN">
                        <a:solidFill>
                          <a:schemeClr val="bg1">
                            <a:lumMod val="75000"/>
                            <a:lumOff val="25000"/>
                          </a:schemeClr>
                        </a:solidFill>
                      </a:endParaRPr>
                    </a:p>
                    <a:p>
                      <a:r>
                        <a:rPr lang="zh-CN" altLang="en-US">
                          <a:solidFill>
                            <a:schemeClr val="bg1">
                              <a:lumMod val="75000"/>
                              <a:lumOff val="25000"/>
                            </a:schemeClr>
                          </a:solidFill>
                        </a:rPr>
                        <a:t>适用于整数和浮点数</a:t>
                      </a:r>
                    </a:p>
                  </a:txBody>
                  <a:tcPr>
                    <a:noFill/>
                  </a:tcPr>
                </a:tc>
                <a:tc>
                  <a:txBody>
                    <a:bodyPr/>
                    <a:lstStyle/>
                    <a:p>
                      <a:r>
                        <a:rPr lang="zh-CN" altLang="en-US">
                          <a:solidFill>
                            <a:schemeClr val="bg1">
                              <a:lumMod val="75000"/>
                              <a:lumOff val="25000"/>
                            </a:schemeClr>
                          </a:solidFill>
                        </a:rPr>
                        <a:t>浮点数小数部分的精度或字符串的最大输出长度</a:t>
                      </a:r>
                    </a:p>
                  </a:txBody>
                  <a:tcPr>
                    <a:noFill/>
                  </a:tcPr>
                </a:tc>
                <a:tc>
                  <a:txBody>
                    <a:bodyPr/>
                    <a:lstStyle/>
                    <a:p>
                      <a:r>
                        <a:rPr lang="zh-CN" altLang="en-US">
                          <a:solidFill>
                            <a:schemeClr val="bg1">
                              <a:lumMod val="75000"/>
                              <a:lumOff val="25000"/>
                            </a:schemeClr>
                          </a:solidFill>
                        </a:rPr>
                        <a:t>整数类型</a:t>
                      </a:r>
                      <a:r>
                        <a:rPr lang="en-US" altLang="zh-CN">
                          <a:solidFill>
                            <a:schemeClr val="bg1">
                              <a:lumMod val="75000"/>
                              <a:lumOff val="25000"/>
                            </a:schemeClr>
                          </a:solidFill>
                        </a:rPr>
                        <a:t>b,c,d,o,x,X</a:t>
                      </a:r>
                    </a:p>
                    <a:p>
                      <a:r>
                        <a:rPr lang="zh-CN" altLang="en-US">
                          <a:solidFill>
                            <a:schemeClr val="bg1">
                              <a:lumMod val="75000"/>
                              <a:lumOff val="25000"/>
                            </a:schemeClr>
                          </a:solidFill>
                        </a:rPr>
                        <a:t>浮点数类型</a:t>
                      </a:r>
                      <a:r>
                        <a:rPr lang="en-US" altLang="zh-CN">
                          <a:solidFill>
                            <a:schemeClr val="bg1">
                              <a:lumMod val="75000"/>
                              <a:lumOff val="25000"/>
                            </a:schemeClr>
                          </a:solidFill>
                        </a:rPr>
                        <a:t>e,E,f,%</a:t>
                      </a:r>
                      <a:endParaRPr lang="zh-CN" altLang="en-US">
                        <a:solidFill>
                          <a:schemeClr val="bg1">
                            <a:lumMod val="75000"/>
                            <a:lumOff val="25000"/>
                          </a:schemeClr>
                        </a:solidFill>
                      </a:endParaRPr>
                    </a:p>
                  </a:txBody>
                  <a:tcPr>
                    <a:noFill/>
                  </a:tcPr>
                </a:tc>
                <a:extLst>
                  <a:ext uri="{0D108BD9-81ED-4DB2-BD59-A6C34878D82A}">
                    <a16:rowId xmlns:a16="http://schemas.microsoft.com/office/drawing/2014/main" val="3280819362"/>
                  </a:ext>
                </a:extLst>
              </a:tr>
            </a:tbl>
          </a:graphicData>
        </a:graphic>
      </p:graphicFrame>
      <p:sp>
        <p:nvSpPr>
          <p:cNvPr id="11" name="矩形 10">
            <a:extLst>
              <a:ext uri="{FF2B5EF4-FFF2-40B4-BE49-F238E27FC236}">
                <a16:creationId xmlns:a16="http://schemas.microsoft.com/office/drawing/2014/main" id="{938ABC78-4DB6-466F-A3A8-7E6968002AA8}"/>
              </a:ext>
            </a:extLst>
          </p:cNvPr>
          <p:cNvSpPr/>
          <p:nvPr/>
        </p:nvSpPr>
        <p:spPr>
          <a:xfrm>
            <a:off x="3458922" y="3523977"/>
            <a:ext cx="4235455" cy="307777"/>
          </a:xfrm>
          <a:prstGeom prst="rect">
            <a:avLst/>
          </a:prstGeom>
        </p:spPr>
        <p:txBody>
          <a:bodyPr wrap="none">
            <a:spAutoFit/>
          </a:bodyPr>
          <a:lstStyle/>
          <a:p>
            <a:r>
              <a:rPr lang="zh-CN" altLang="en-US" sz="1400"/>
              <a:t>格式控制标记 </a:t>
            </a:r>
            <a:r>
              <a:rPr lang="en-US" altLang="zh-CN" sz="1400"/>
              <a:t>(</a:t>
            </a:r>
            <a:r>
              <a:rPr lang="zh-CN" altLang="en-US" sz="1400"/>
              <a:t>注</a:t>
            </a:r>
            <a:r>
              <a:rPr lang="en-US" altLang="zh-CN" sz="1400"/>
              <a:t>: </a:t>
            </a:r>
            <a:r>
              <a:rPr lang="zh-CN" altLang="en-US" sz="1400"/>
              <a:t>字段都是可选的，可以组合使用</a:t>
            </a:r>
            <a:r>
              <a:rPr lang="en-US" altLang="zh-CN" sz="1400"/>
              <a:t>)</a:t>
            </a:r>
            <a:endParaRPr lang="zh-CN" altLang="en-US" sz="1400"/>
          </a:p>
        </p:txBody>
      </p:sp>
    </p:spTree>
    <p:extLst>
      <p:ext uri="{BB962C8B-B14F-4D97-AF65-F5344CB8AC3E}">
        <p14:creationId xmlns:p14="http://schemas.microsoft.com/office/powerpoint/2010/main" val="2863968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5E14CF4-2732-43B6-A55E-8A7A1C548263}"/>
              </a:ext>
            </a:extLst>
          </p:cNvPr>
          <p:cNvSpPr/>
          <p:nvPr/>
        </p:nvSpPr>
        <p:spPr>
          <a:xfrm>
            <a:off x="2102219" y="1670877"/>
            <a:ext cx="4744058" cy="2308324"/>
          </a:xfrm>
          <a:prstGeom prst="rect">
            <a:avLst/>
          </a:prstGeom>
        </p:spPr>
        <p:txBody>
          <a:bodyPr wrap="square">
            <a:spAutoFit/>
          </a:bodyPr>
          <a:lstStyle/>
          <a:p>
            <a:r>
              <a:rPr lang="zh-CN" altLang="en-US"/>
              <a:t>对于</a:t>
            </a:r>
            <a:r>
              <a:rPr lang="zh-CN" altLang="en-US">
                <a:solidFill>
                  <a:srgbClr val="FFFF00"/>
                </a:solidFill>
              </a:rPr>
              <a:t>整数</a:t>
            </a:r>
            <a:r>
              <a:rPr lang="zh-CN" altLang="en-US"/>
              <a:t>类型，输出格式包括</a:t>
            </a:r>
            <a:r>
              <a:rPr lang="en-US" altLang="zh-CN"/>
              <a:t>6</a:t>
            </a:r>
            <a:r>
              <a:rPr lang="zh-CN" altLang="en-US"/>
              <a:t>种：</a:t>
            </a:r>
          </a:p>
          <a:p>
            <a:r>
              <a:rPr lang="en-US" altLang="zh-CN"/>
              <a:t>• b: </a:t>
            </a:r>
            <a:r>
              <a:rPr lang="zh-CN" altLang="en-US"/>
              <a:t>输出整数的二进制方式；</a:t>
            </a:r>
          </a:p>
          <a:p>
            <a:r>
              <a:rPr lang="en-US" altLang="zh-CN"/>
              <a:t>• d: </a:t>
            </a:r>
            <a:r>
              <a:rPr lang="zh-CN" altLang="en-US"/>
              <a:t>输出整数的十进制方式；</a:t>
            </a:r>
          </a:p>
          <a:p>
            <a:r>
              <a:rPr lang="en-US" altLang="zh-CN"/>
              <a:t>• o: </a:t>
            </a:r>
            <a:r>
              <a:rPr lang="zh-CN" altLang="en-US"/>
              <a:t>输出整数的八进制方式；</a:t>
            </a:r>
          </a:p>
          <a:p>
            <a:r>
              <a:rPr lang="en-US" altLang="zh-CN"/>
              <a:t>• x: </a:t>
            </a:r>
            <a:r>
              <a:rPr lang="zh-CN" altLang="en-US"/>
              <a:t>输出整数的小写十六进制方式；</a:t>
            </a:r>
          </a:p>
          <a:p>
            <a:r>
              <a:rPr lang="en-US" altLang="zh-CN"/>
              <a:t>• X: </a:t>
            </a:r>
            <a:r>
              <a:rPr lang="zh-CN" altLang="en-US"/>
              <a:t>输出整数的大写十六进制方式；</a:t>
            </a:r>
            <a:endParaRPr lang="en-US" altLang="zh-CN"/>
          </a:p>
          <a:p>
            <a:r>
              <a:rPr lang="en-US" altLang="zh-CN"/>
              <a:t>• c: </a:t>
            </a:r>
            <a:r>
              <a:rPr lang="zh-CN" altLang="en-US"/>
              <a:t>输出整数对应的</a:t>
            </a:r>
            <a:r>
              <a:rPr lang="en-US" altLang="zh-CN">
                <a:hlinkClick r:id="rId2"/>
              </a:rPr>
              <a:t>Unicode</a:t>
            </a:r>
            <a:r>
              <a:rPr lang="zh-CN" altLang="en-US"/>
              <a:t>字符；</a:t>
            </a:r>
          </a:p>
          <a:p>
            <a:endParaRPr lang="zh-CN" altLang="en-US"/>
          </a:p>
        </p:txBody>
      </p:sp>
      <p:sp>
        <p:nvSpPr>
          <p:cNvPr id="7" name="矩形 6">
            <a:extLst>
              <a:ext uri="{FF2B5EF4-FFF2-40B4-BE49-F238E27FC236}">
                <a16:creationId xmlns:a16="http://schemas.microsoft.com/office/drawing/2014/main" id="{0B63AA1C-030F-4EC5-B4D2-1684A7CAD166}"/>
              </a:ext>
            </a:extLst>
          </p:cNvPr>
          <p:cNvSpPr/>
          <p:nvPr/>
        </p:nvSpPr>
        <p:spPr>
          <a:xfrm>
            <a:off x="2102219" y="4120551"/>
            <a:ext cx="5072304" cy="1477328"/>
          </a:xfrm>
          <a:prstGeom prst="rect">
            <a:avLst/>
          </a:prstGeom>
        </p:spPr>
        <p:txBody>
          <a:bodyPr wrap="square">
            <a:spAutoFit/>
          </a:bodyPr>
          <a:lstStyle/>
          <a:p>
            <a:r>
              <a:rPr lang="zh-CN" altLang="en-US"/>
              <a:t>对于</a:t>
            </a:r>
            <a:r>
              <a:rPr lang="zh-CN" altLang="en-US">
                <a:solidFill>
                  <a:srgbClr val="FFFF00"/>
                </a:solidFill>
              </a:rPr>
              <a:t>浮点数</a:t>
            </a:r>
            <a:r>
              <a:rPr lang="zh-CN" altLang="en-US"/>
              <a:t>类型，输出格式包括</a:t>
            </a:r>
            <a:r>
              <a:rPr lang="en-US" altLang="zh-CN"/>
              <a:t>4</a:t>
            </a:r>
            <a:r>
              <a:rPr lang="zh-CN" altLang="en-US"/>
              <a:t>种：</a:t>
            </a:r>
          </a:p>
          <a:p>
            <a:r>
              <a:rPr lang="en-US" altLang="zh-CN"/>
              <a:t>• e: </a:t>
            </a:r>
            <a:r>
              <a:rPr lang="zh-CN" altLang="en-US"/>
              <a:t>输出浮点数对应的小写字母</a:t>
            </a:r>
            <a:r>
              <a:rPr lang="en-US" altLang="zh-CN"/>
              <a:t>e</a:t>
            </a:r>
            <a:r>
              <a:rPr lang="zh-CN" altLang="en-US"/>
              <a:t>的指数形式；</a:t>
            </a:r>
          </a:p>
          <a:p>
            <a:r>
              <a:rPr lang="en-US" altLang="zh-CN"/>
              <a:t>• E: </a:t>
            </a:r>
            <a:r>
              <a:rPr lang="zh-CN" altLang="en-US"/>
              <a:t>输出浮点数对应的大写字母</a:t>
            </a:r>
            <a:r>
              <a:rPr lang="en-US" altLang="zh-CN"/>
              <a:t>E</a:t>
            </a:r>
            <a:r>
              <a:rPr lang="zh-CN" altLang="en-US"/>
              <a:t>的指数形式；</a:t>
            </a:r>
          </a:p>
          <a:p>
            <a:r>
              <a:rPr lang="en-US" altLang="zh-CN"/>
              <a:t>• f: </a:t>
            </a:r>
            <a:r>
              <a:rPr lang="zh-CN" altLang="en-US"/>
              <a:t>输出浮点数的标准浮点形式；</a:t>
            </a:r>
          </a:p>
          <a:p>
            <a:r>
              <a:rPr lang="en-US" altLang="zh-CN"/>
              <a:t>• %: </a:t>
            </a:r>
            <a:r>
              <a:rPr lang="zh-CN" altLang="en-US"/>
              <a:t>输出浮点数的百分形式。</a:t>
            </a:r>
          </a:p>
        </p:txBody>
      </p:sp>
      <p:sp>
        <p:nvSpPr>
          <p:cNvPr id="8" name="矩形 7">
            <a:extLst>
              <a:ext uri="{FF2B5EF4-FFF2-40B4-BE49-F238E27FC236}">
                <a16:creationId xmlns:a16="http://schemas.microsoft.com/office/drawing/2014/main" id="{070DBF49-5B40-4616-8401-4CE7AB2B15C4}"/>
              </a:ext>
            </a:extLst>
          </p:cNvPr>
          <p:cNvSpPr/>
          <p:nvPr/>
        </p:nvSpPr>
        <p:spPr>
          <a:xfrm>
            <a:off x="9104923" y="1742832"/>
            <a:ext cx="1187938" cy="797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二进制</a:t>
            </a:r>
          </a:p>
        </p:txBody>
      </p:sp>
      <p:sp>
        <p:nvSpPr>
          <p:cNvPr id="10" name="矩形 9">
            <a:extLst>
              <a:ext uri="{FF2B5EF4-FFF2-40B4-BE49-F238E27FC236}">
                <a16:creationId xmlns:a16="http://schemas.microsoft.com/office/drawing/2014/main" id="{D7BD28B1-C85A-45B9-8D34-3872C0747F53}"/>
              </a:ext>
            </a:extLst>
          </p:cNvPr>
          <p:cNvSpPr/>
          <p:nvPr/>
        </p:nvSpPr>
        <p:spPr>
          <a:xfrm>
            <a:off x="9104923" y="3303617"/>
            <a:ext cx="1187938" cy="797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数字</a:t>
            </a:r>
          </a:p>
        </p:txBody>
      </p:sp>
      <p:sp>
        <p:nvSpPr>
          <p:cNvPr id="9" name="矩形 8">
            <a:extLst>
              <a:ext uri="{FF2B5EF4-FFF2-40B4-BE49-F238E27FC236}">
                <a16:creationId xmlns:a16="http://schemas.microsoft.com/office/drawing/2014/main" id="{2E0EE4AC-7543-4602-B64C-0F6432164FC1}"/>
              </a:ext>
            </a:extLst>
          </p:cNvPr>
          <p:cNvSpPr/>
          <p:nvPr/>
        </p:nvSpPr>
        <p:spPr>
          <a:xfrm>
            <a:off x="9159631" y="4859215"/>
            <a:ext cx="1187938" cy="797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字符</a:t>
            </a:r>
          </a:p>
        </p:txBody>
      </p:sp>
      <p:sp>
        <p:nvSpPr>
          <p:cNvPr id="3" name="箭头: 下 2">
            <a:extLst>
              <a:ext uri="{FF2B5EF4-FFF2-40B4-BE49-F238E27FC236}">
                <a16:creationId xmlns:a16="http://schemas.microsoft.com/office/drawing/2014/main" id="{F95B87D4-2A90-44D3-BBA6-03E023E4C8B1}"/>
              </a:ext>
            </a:extLst>
          </p:cNvPr>
          <p:cNvSpPr/>
          <p:nvPr/>
        </p:nvSpPr>
        <p:spPr>
          <a:xfrm rot="10800000">
            <a:off x="9532815" y="2577932"/>
            <a:ext cx="332154" cy="6877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B874BFA8-867F-4830-B14A-7A3B4DB7AC7D}"/>
              </a:ext>
            </a:extLst>
          </p:cNvPr>
          <p:cNvSpPr/>
          <p:nvPr/>
        </p:nvSpPr>
        <p:spPr>
          <a:xfrm rot="10800000">
            <a:off x="9532815" y="4128366"/>
            <a:ext cx="332154" cy="6877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5476EE14-EE0E-44C7-A323-32821F889AF4}"/>
              </a:ext>
            </a:extLst>
          </p:cNvPr>
          <p:cNvSpPr/>
          <p:nvPr/>
        </p:nvSpPr>
        <p:spPr>
          <a:xfrm>
            <a:off x="7268307" y="3303617"/>
            <a:ext cx="1039446" cy="4630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hlinkClick r:id="rId3"/>
              </a:rPr>
              <a:t>ASCII</a:t>
            </a:r>
            <a:endParaRPr lang="zh-CN" altLang="en-US"/>
          </a:p>
        </p:txBody>
      </p:sp>
    </p:spTree>
    <p:extLst>
      <p:ext uri="{BB962C8B-B14F-4D97-AF65-F5344CB8AC3E}">
        <p14:creationId xmlns:p14="http://schemas.microsoft.com/office/powerpoint/2010/main" val="145517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B85B3C1-1F1F-4428-B7A6-2CB000D5C898}"/>
              </a:ext>
            </a:extLst>
          </p:cNvPr>
          <p:cNvSpPr/>
          <p:nvPr/>
        </p:nvSpPr>
        <p:spPr>
          <a:xfrm>
            <a:off x="3346217" y="1399903"/>
            <a:ext cx="5516254" cy="830997"/>
          </a:xfrm>
          <a:prstGeom prst="rect">
            <a:avLst/>
          </a:prstGeom>
        </p:spPr>
        <p:txBody>
          <a:bodyPr wrap="none">
            <a:spAutoFit/>
          </a:bodyPr>
          <a:lstStyle/>
          <a:p>
            <a:r>
              <a:rPr lang="en-US" altLang="zh-CN" sz="4800"/>
              <a:t>3.4 </a:t>
            </a:r>
            <a:r>
              <a:rPr lang="zh-CN" altLang="en-US" sz="4800"/>
              <a:t>对字符串的操作</a:t>
            </a:r>
          </a:p>
        </p:txBody>
      </p:sp>
      <p:sp>
        <p:nvSpPr>
          <p:cNvPr id="5" name="矩形 4">
            <a:extLst>
              <a:ext uri="{FF2B5EF4-FFF2-40B4-BE49-F238E27FC236}">
                <a16:creationId xmlns:a16="http://schemas.microsoft.com/office/drawing/2014/main" id="{BC56E5AB-9456-4C8F-8AAB-5F5B6A91DD1F}"/>
              </a:ext>
            </a:extLst>
          </p:cNvPr>
          <p:cNvSpPr/>
          <p:nvPr/>
        </p:nvSpPr>
        <p:spPr>
          <a:xfrm>
            <a:off x="2063544" y="2853565"/>
            <a:ext cx="5876887" cy="369332"/>
          </a:xfrm>
          <a:prstGeom prst="rect">
            <a:avLst/>
          </a:prstGeom>
        </p:spPr>
        <p:txBody>
          <a:bodyPr wrap="square">
            <a:spAutoFit/>
          </a:bodyPr>
          <a:lstStyle/>
          <a:p>
            <a:r>
              <a:rPr lang="zh-CN" altLang="en-US"/>
              <a:t>针对字符串，</a:t>
            </a:r>
            <a:r>
              <a:rPr lang="en-US" altLang="zh-CN"/>
              <a:t>Python</a:t>
            </a:r>
            <a:r>
              <a:rPr lang="zh-CN" altLang="en-US"/>
              <a:t>语言提供了如下几个基本操作符：</a:t>
            </a:r>
          </a:p>
        </p:txBody>
      </p:sp>
      <p:graphicFrame>
        <p:nvGraphicFramePr>
          <p:cNvPr id="8" name="表格 7">
            <a:extLst>
              <a:ext uri="{FF2B5EF4-FFF2-40B4-BE49-F238E27FC236}">
                <a16:creationId xmlns:a16="http://schemas.microsoft.com/office/drawing/2014/main" id="{39FDE38B-6CEE-4DA6-AD2A-340D642D4BBF}"/>
              </a:ext>
            </a:extLst>
          </p:cNvPr>
          <p:cNvGraphicFramePr>
            <a:graphicFrameLocks noGrp="1"/>
          </p:cNvGraphicFramePr>
          <p:nvPr>
            <p:extLst/>
          </p:nvPr>
        </p:nvGraphicFramePr>
        <p:xfrm>
          <a:off x="2461565" y="3636054"/>
          <a:ext cx="6549574" cy="1483360"/>
        </p:xfrm>
        <a:graphic>
          <a:graphicData uri="http://schemas.openxmlformats.org/drawingml/2006/table">
            <a:tbl>
              <a:tblPr firstRow="1" bandRow="1">
                <a:tableStyleId>{5C22544A-7EE6-4342-B048-85BDC9FD1C3A}</a:tableStyleId>
              </a:tblPr>
              <a:tblGrid>
                <a:gridCol w="1680589">
                  <a:extLst>
                    <a:ext uri="{9D8B030D-6E8A-4147-A177-3AD203B41FA5}">
                      <a16:colId xmlns:a16="http://schemas.microsoft.com/office/drawing/2014/main" val="2830964725"/>
                    </a:ext>
                  </a:extLst>
                </a:gridCol>
                <a:gridCol w="4868985">
                  <a:extLst>
                    <a:ext uri="{9D8B030D-6E8A-4147-A177-3AD203B41FA5}">
                      <a16:colId xmlns:a16="http://schemas.microsoft.com/office/drawing/2014/main" val="3510837526"/>
                    </a:ext>
                  </a:extLst>
                </a:gridCol>
              </a:tblGrid>
              <a:tr h="370840">
                <a:tc>
                  <a:txBody>
                    <a:bodyPr/>
                    <a:lstStyle/>
                    <a:p>
                      <a:r>
                        <a:rPr lang="zh-CN" altLang="en-US" sz="1800" b="0" i="0" u="none" strike="noStrike" kern="1200" baseline="0">
                          <a:solidFill>
                            <a:schemeClr val="lt1"/>
                          </a:solidFill>
                          <a:latin typeface="+mn-lt"/>
                          <a:ea typeface="+mn-ea"/>
                          <a:cs typeface="+mn-cs"/>
                        </a:rPr>
                        <a:t>操作符</a:t>
                      </a:r>
                      <a:endParaRPr lang="zh-CN" altLang="en-US"/>
                    </a:p>
                  </a:txBody>
                  <a:tcPr>
                    <a:noFill/>
                  </a:tcPr>
                </a:tc>
                <a:tc>
                  <a:txBody>
                    <a:bodyPr/>
                    <a:lstStyle/>
                    <a:p>
                      <a:r>
                        <a:rPr lang="zh-CN" altLang="en-US" sz="1800" b="0" i="0" u="none" strike="noStrike" kern="1200" baseline="0">
                          <a:solidFill>
                            <a:schemeClr val="lt1"/>
                          </a:solidFill>
                          <a:latin typeface="+mn-lt"/>
                          <a:ea typeface="+mn-ea"/>
                          <a:cs typeface="+mn-cs"/>
                        </a:rPr>
                        <a:t>描述</a:t>
                      </a:r>
                      <a:endParaRPr lang="zh-CN" altLang="en-US"/>
                    </a:p>
                  </a:txBody>
                  <a:tcPr>
                    <a:noFill/>
                  </a:tcPr>
                </a:tc>
                <a:extLst>
                  <a:ext uri="{0D108BD9-81ED-4DB2-BD59-A6C34878D82A}">
                    <a16:rowId xmlns:a16="http://schemas.microsoft.com/office/drawing/2014/main" val="1836465685"/>
                  </a:ext>
                </a:extLst>
              </a:tr>
              <a:tr h="370840">
                <a:tc>
                  <a:txBody>
                    <a:bodyPr/>
                    <a:lstStyle/>
                    <a:p>
                      <a:r>
                        <a:rPr lang="en-US" altLang="zh-CN">
                          <a:solidFill>
                            <a:schemeClr val="tx1"/>
                          </a:solidFill>
                        </a:rPr>
                        <a:t>x + y</a:t>
                      </a:r>
                      <a:endParaRPr lang="zh-CN" altLang="en-US">
                        <a:solidFill>
                          <a:schemeClr val="tx1"/>
                        </a:solidFill>
                      </a:endParaRPr>
                    </a:p>
                  </a:txBody>
                  <a:tcPr>
                    <a:noFill/>
                  </a:tcPr>
                </a:tc>
                <a:tc>
                  <a:txBody>
                    <a:bodyPr/>
                    <a:lstStyle/>
                    <a:p>
                      <a:r>
                        <a:rPr lang="zh-CN" altLang="en-US">
                          <a:solidFill>
                            <a:schemeClr val="tx1"/>
                          </a:solidFill>
                        </a:rPr>
                        <a:t>连接两个字符串</a:t>
                      </a:r>
                      <a:r>
                        <a:rPr lang="en-US" altLang="zh-CN">
                          <a:solidFill>
                            <a:schemeClr val="tx1"/>
                          </a:solidFill>
                        </a:rPr>
                        <a:t>x</a:t>
                      </a:r>
                      <a:r>
                        <a:rPr lang="zh-CN" altLang="en-US">
                          <a:solidFill>
                            <a:schemeClr val="tx1"/>
                          </a:solidFill>
                        </a:rPr>
                        <a:t>与</a:t>
                      </a:r>
                      <a:r>
                        <a:rPr lang="en-US" altLang="zh-CN">
                          <a:solidFill>
                            <a:schemeClr val="tx1"/>
                          </a:solidFill>
                        </a:rPr>
                        <a:t>y</a:t>
                      </a:r>
                      <a:endParaRPr lang="zh-CN" altLang="en-US">
                        <a:solidFill>
                          <a:schemeClr val="tx1"/>
                        </a:solidFill>
                      </a:endParaRPr>
                    </a:p>
                  </a:txBody>
                  <a:tcPr>
                    <a:noFill/>
                  </a:tcPr>
                </a:tc>
                <a:extLst>
                  <a:ext uri="{0D108BD9-81ED-4DB2-BD59-A6C34878D82A}">
                    <a16:rowId xmlns:a16="http://schemas.microsoft.com/office/drawing/2014/main" val="440839760"/>
                  </a:ext>
                </a:extLst>
              </a:tr>
              <a:tr h="370840">
                <a:tc>
                  <a:txBody>
                    <a:bodyPr/>
                    <a:lstStyle/>
                    <a:p>
                      <a:r>
                        <a:rPr lang="pt-BR" altLang="zh-CN">
                          <a:solidFill>
                            <a:schemeClr val="tx1"/>
                          </a:solidFill>
                        </a:rPr>
                        <a:t>x * n </a:t>
                      </a:r>
                      <a:r>
                        <a:rPr lang="zh-CN" altLang="pt-BR">
                          <a:solidFill>
                            <a:schemeClr val="tx1"/>
                          </a:solidFill>
                        </a:rPr>
                        <a:t>或 </a:t>
                      </a:r>
                      <a:r>
                        <a:rPr lang="pt-BR" altLang="zh-CN">
                          <a:solidFill>
                            <a:schemeClr val="tx1"/>
                          </a:solidFill>
                        </a:rPr>
                        <a:t>n * x</a:t>
                      </a:r>
                      <a:endParaRPr lang="zh-CN" altLang="en-US">
                        <a:solidFill>
                          <a:schemeClr val="tx1"/>
                        </a:solidFill>
                      </a:endParaRPr>
                    </a:p>
                  </a:txBody>
                  <a:tcPr>
                    <a:noFill/>
                  </a:tcPr>
                </a:tc>
                <a:tc>
                  <a:txBody>
                    <a:bodyPr/>
                    <a:lstStyle/>
                    <a:p>
                      <a:r>
                        <a:rPr lang="zh-CN" altLang="en-US" sz="1800" b="0" i="0" u="none" strike="noStrike" kern="1200" baseline="0">
                          <a:solidFill>
                            <a:schemeClr val="tx1"/>
                          </a:solidFill>
                          <a:latin typeface="+mn-lt"/>
                          <a:ea typeface="+mn-ea"/>
                          <a:cs typeface="+mn-cs"/>
                        </a:rPr>
                        <a:t>复制</a:t>
                      </a:r>
                      <a:r>
                        <a:rPr lang="en-US" altLang="zh-CN" sz="1800" b="0" i="0" u="none" strike="noStrike" kern="1200" baseline="0">
                          <a:solidFill>
                            <a:schemeClr val="tx1"/>
                          </a:solidFill>
                          <a:latin typeface="+mn-lt"/>
                          <a:ea typeface="+mn-ea"/>
                          <a:cs typeface="+mn-cs"/>
                        </a:rPr>
                        <a:t>n</a:t>
                      </a:r>
                      <a:r>
                        <a:rPr lang="zh-CN" altLang="en-US" sz="1800" b="0" i="0" u="none" strike="noStrike" kern="1200" baseline="0">
                          <a:solidFill>
                            <a:schemeClr val="tx1"/>
                          </a:solidFill>
                          <a:latin typeface="+mn-lt"/>
                          <a:ea typeface="+mn-ea"/>
                          <a:cs typeface="+mn-cs"/>
                        </a:rPr>
                        <a:t>次字符串</a:t>
                      </a:r>
                      <a:r>
                        <a:rPr lang="en-US" altLang="zh-CN" sz="1800" b="0" i="0" u="none" strike="noStrike" kern="1200" baseline="0">
                          <a:solidFill>
                            <a:schemeClr val="tx1"/>
                          </a:solidFill>
                          <a:latin typeface="+mn-lt"/>
                          <a:ea typeface="+mn-ea"/>
                          <a:cs typeface="+mn-cs"/>
                        </a:rPr>
                        <a:t>x</a:t>
                      </a:r>
                      <a:endParaRPr lang="zh-CN" altLang="en-US">
                        <a:solidFill>
                          <a:schemeClr val="tx1"/>
                        </a:solidFill>
                      </a:endParaRPr>
                    </a:p>
                  </a:txBody>
                  <a:tcPr>
                    <a:noFill/>
                  </a:tcPr>
                </a:tc>
                <a:extLst>
                  <a:ext uri="{0D108BD9-81ED-4DB2-BD59-A6C34878D82A}">
                    <a16:rowId xmlns:a16="http://schemas.microsoft.com/office/drawing/2014/main" val="3811462157"/>
                  </a:ext>
                </a:extLst>
              </a:tr>
              <a:tr h="370840">
                <a:tc>
                  <a:txBody>
                    <a:bodyPr/>
                    <a:lstStyle/>
                    <a:p>
                      <a:r>
                        <a:rPr lang="en-US" altLang="zh-CN" sz="1800" b="0" i="0" u="none" strike="noStrike" kern="1200" baseline="0">
                          <a:solidFill>
                            <a:schemeClr val="tx1"/>
                          </a:solidFill>
                          <a:latin typeface="+mn-lt"/>
                          <a:ea typeface="+mn-ea"/>
                          <a:cs typeface="+mn-cs"/>
                        </a:rPr>
                        <a:t>x in s</a:t>
                      </a:r>
                      <a:endParaRPr lang="zh-CN" altLang="en-US">
                        <a:solidFill>
                          <a:schemeClr val="tx1"/>
                        </a:solidFill>
                      </a:endParaRPr>
                    </a:p>
                  </a:txBody>
                  <a:tcPr>
                    <a:noFill/>
                  </a:tcPr>
                </a:tc>
                <a:tc>
                  <a:txBody>
                    <a:bodyPr/>
                    <a:lstStyle/>
                    <a:p>
                      <a:r>
                        <a:rPr lang="zh-CN" altLang="en-US" sz="1800" b="0" i="0" u="none" strike="noStrike" kern="1200" baseline="0">
                          <a:solidFill>
                            <a:schemeClr val="tx1"/>
                          </a:solidFill>
                          <a:latin typeface="+mn-lt"/>
                          <a:ea typeface="+mn-ea"/>
                          <a:cs typeface="+mn-cs"/>
                        </a:rPr>
                        <a:t>如果</a:t>
                      </a:r>
                      <a:r>
                        <a:rPr lang="en-US" altLang="zh-CN" sz="1800" b="0" i="0" u="none" strike="noStrike" kern="1200" baseline="0">
                          <a:solidFill>
                            <a:schemeClr val="tx1"/>
                          </a:solidFill>
                          <a:latin typeface="+mn-lt"/>
                          <a:ea typeface="+mn-ea"/>
                          <a:cs typeface="+mn-cs"/>
                        </a:rPr>
                        <a:t>x</a:t>
                      </a:r>
                      <a:r>
                        <a:rPr lang="zh-CN" altLang="en-US" sz="1800" b="0" i="0" u="none" strike="noStrike" kern="1200" baseline="0">
                          <a:solidFill>
                            <a:schemeClr val="tx1"/>
                          </a:solidFill>
                          <a:latin typeface="+mn-lt"/>
                          <a:ea typeface="+mn-ea"/>
                          <a:cs typeface="+mn-cs"/>
                        </a:rPr>
                        <a:t>是</a:t>
                      </a:r>
                      <a:r>
                        <a:rPr lang="en-US" altLang="zh-CN" sz="1800" b="0" i="0" u="none" strike="noStrike" kern="1200" baseline="0">
                          <a:solidFill>
                            <a:schemeClr val="tx1"/>
                          </a:solidFill>
                          <a:latin typeface="+mn-lt"/>
                          <a:ea typeface="+mn-ea"/>
                          <a:cs typeface="+mn-cs"/>
                        </a:rPr>
                        <a:t>s</a:t>
                      </a:r>
                      <a:r>
                        <a:rPr lang="zh-CN" altLang="en-US" sz="1800" b="0" i="0" u="none" strike="noStrike" kern="1200" baseline="0">
                          <a:solidFill>
                            <a:schemeClr val="tx1"/>
                          </a:solidFill>
                          <a:latin typeface="+mn-lt"/>
                          <a:ea typeface="+mn-ea"/>
                          <a:cs typeface="+mn-cs"/>
                        </a:rPr>
                        <a:t>的子串，返回</a:t>
                      </a:r>
                      <a:r>
                        <a:rPr lang="en-US" altLang="zh-CN" sz="1800" b="0" i="0" u="none" strike="noStrike" kern="1200" baseline="0">
                          <a:solidFill>
                            <a:schemeClr val="tx1"/>
                          </a:solidFill>
                          <a:latin typeface="+mn-lt"/>
                          <a:ea typeface="+mn-ea"/>
                          <a:cs typeface="+mn-cs"/>
                        </a:rPr>
                        <a:t>True</a:t>
                      </a:r>
                      <a:r>
                        <a:rPr lang="zh-CN" altLang="en-US" sz="1800" b="0" i="0" u="none" strike="noStrike" kern="1200" baseline="0">
                          <a:solidFill>
                            <a:schemeClr val="tx1"/>
                          </a:solidFill>
                          <a:latin typeface="+mn-lt"/>
                          <a:ea typeface="+mn-ea"/>
                          <a:cs typeface="+mn-cs"/>
                        </a:rPr>
                        <a:t>，否则返回</a:t>
                      </a:r>
                      <a:r>
                        <a:rPr lang="en-US" altLang="zh-CN" sz="1800" b="0" i="0" u="none" strike="noStrike" kern="1200" baseline="0">
                          <a:solidFill>
                            <a:schemeClr val="tx1"/>
                          </a:solidFill>
                          <a:latin typeface="+mn-lt"/>
                          <a:ea typeface="+mn-ea"/>
                          <a:cs typeface="+mn-cs"/>
                        </a:rPr>
                        <a:t>False</a:t>
                      </a:r>
                      <a:endParaRPr lang="zh-CN" altLang="en-US">
                        <a:solidFill>
                          <a:schemeClr val="tx1"/>
                        </a:solidFill>
                      </a:endParaRPr>
                    </a:p>
                  </a:txBody>
                  <a:tcPr>
                    <a:noFill/>
                  </a:tcPr>
                </a:tc>
                <a:extLst>
                  <a:ext uri="{0D108BD9-81ED-4DB2-BD59-A6C34878D82A}">
                    <a16:rowId xmlns:a16="http://schemas.microsoft.com/office/drawing/2014/main" val="1335446964"/>
                  </a:ext>
                </a:extLst>
              </a:tr>
            </a:tbl>
          </a:graphicData>
        </a:graphic>
      </p:graphicFrame>
    </p:spTree>
    <p:extLst>
      <p:ext uri="{BB962C8B-B14F-4D97-AF65-F5344CB8AC3E}">
        <p14:creationId xmlns:p14="http://schemas.microsoft.com/office/powerpoint/2010/main" val="97136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218EC08-330B-42DA-8D9C-4344C7FA3E3F}"/>
              </a:ext>
            </a:extLst>
          </p:cNvPr>
          <p:cNvSpPr/>
          <p:nvPr/>
        </p:nvSpPr>
        <p:spPr>
          <a:xfrm>
            <a:off x="1475914" y="1610919"/>
            <a:ext cx="1800493" cy="369332"/>
          </a:xfrm>
          <a:prstGeom prst="rect">
            <a:avLst/>
          </a:prstGeom>
        </p:spPr>
        <p:txBody>
          <a:bodyPr wrap="none">
            <a:spAutoFit/>
          </a:bodyPr>
          <a:lstStyle/>
          <a:p>
            <a:r>
              <a:rPr lang="zh-CN" altLang="en-US"/>
              <a:t>字符串处理函数</a:t>
            </a:r>
          </a:p>
        </p:txBody>
      </p:sp>
      <p:sp>
        <p:nvSpPr>
          <p:cNvPr id="5" name="矩形 4">
            <a:extLst>
              <a:ext uri="{FF2B5EF4-FFF2-40B4-BE49-F238E27FC236}">
                <a16:creationId xmlns:a16="http://schemas.microsoft.com/office/drawing/2014/main" id="{9CDD948C-5DD1-4FA1-9C2A-7CDC16CA2BCB}"/>
              </a:ext>
            </a:extLst>
          </p:cNvPr>
          <p:cNvSpPr/>
          <p:nvPr/>
        </p:nvSpPr>
        <p:spPr>
          <a:xfrm>
            <a:off x="2055730" y="2074036"/>
            <a:ext cx="5341527" cy="369332"/>
          </a:xfrm>
          <a:prstGeom prst="rect">
            <a:avLst/>
          </a:prstGeom>
        </p:spPr>
        <p:txBody>
          <a:bodyPr wrap="none">
            <a:spAutoFit/>
          </a:bodyPr>
          <a:lstStyle/>
          <a:p>
            <a:r>
              <a:rPr lang="en-US" altLang="zh-CN"/>
              <a:t>Python</a:t>
            </a:r>
            <a:r>
              <a:rPr lang="zh-CN" altLang="en-US"/>
              <a:t>语言提供了一些对字符串处理的内置函数。</a:t>
            </a:r>
          </a:p>
        </p:txBody>
      </p:sp>
      <p:graphicFrame>
        <p:nvGraphicFramePr>
          <p:cNvPr id="6" name="表格 5">
            <a:extLst>
              <a:ext uri="{FF2B5EF4-FFF2-40B4-BE49-F238E27FC236}">
                <a16:creationId xmlns:a16="http://schemas.microsoft.com/office/drawing/2014/main" id="{6B34A72D-A45A-4A98-9CAC-8EAF0232C1D7}"/>
              </a:ext>
            </a:extLst>
          </p:cNvPr>
          <p:cNvGraphicFramePr>
            <a:graphicFrameLocks noGrp="1"/>
          </p:cNvGraphicFramePr>
          <p:nvPr>
            <p:extLst/>
          </p:nvPr>
        </p:nvGraphicFramePr>
        <p:xfrm>
          <a:off x="2281808" y="2845450"/>
          <a:ext cx="7354561" cy="2595880"/>
        </p:xfrm>
        <a:graphic>
          <a:graphicData uri="http://schemas.openxmlformats.org/drawingml/2006/table">
            <a:tbl>
              <a:tblPr firstRow="1" bandRow="1">
                <a:tableStyleId>{5C22544A-7EE6-4342-B048-85BDC9FD1C3A}</a:tableStyleId>
              </a:tblPr>
              <a:tblGrid>
                <a:gridCol w="1096369">
                  <a:extLst>
                    <a:ext uri="{9D8B030D-6E8A-4147-A177-3AD203B41FA5}">
                      <a16:colId xmlns:a16="http://schemas.microsoft.com/office/drawing/2014/main" val="3079676822"/>
                    </a:ext>
                  </a:extLst>
                </a:gridCol>
                <a:gridCol w="6258192">
                  <a:extLst>
                    <a:ext uri="{9D8B030D-6E8A-4147-A177-3AD203B41FA5}">
                      <a16:colId xmlns:a16="http://schemas.microsoft.com/office/drawing/2014/main" val="2129621416"/>
                    </a:ext>
                  </a:extLst>
                </a:gridCol>
              </a:tblGrid>
              <a:tr h="370840">
                <a:tc>
                  <a:txBody>
                    <a:bodyPr/>
                    <a:lstStyle/>
                    <a:p>
                      <a:r>
                        <a:rPr lang="zh-CN" altLang="en-US" sz="1800" b="0" i="0" u="none" strike="noStrike" kern="1200" baseline="0">
                          <a:solidFill>
                            <a:schemeClr val="lt1"/>
                          </a:solidFill>
                          <a:latin typeface="+mn-lt"/>
                          <a:ea typeface="+mn-ea"/>
                          <a:cs typeface="+mn-cs"/>
                        </a:rPr>
                        <a:t>函数</a:t>
                      </a:r>
                      <a:endParaRPr lang="zh-CN" altLang="en-US"/>
                    </a:p>
                  </a:txBody>
                  <a:tcPr/>
                </a:tc>
                <a:tc>
                  <a:txBody>
                    <a:bodyPr/>
                    <a:lstStyle/>
                    <a:p>
                      <a:r>
                        <a:rPr lang="zh-CN" altLang="en-US" sz="1800" b="0" i="0" u="none" strike="noStrike" kern="1200" baseline="0">
                          <a:solidFill>
                            <a:schemeClr val="lt1"/>
                          </a:solidFill>
                          <a:latin typeface="+mn-lt"/>
                          <a:ea typeface="+mn-ea"/>
                          <a:cs typeface="+mn-cs"/>
                        </a:rPr>
                        <a:t>描述</a:t>
                      </a:r>
                      <a:endParaRPr lang="zh-CN" altLang="en-US"/>
                    </a:p>
                  </a:txBody>
                  <a:tcPr/>
                </a:tc>
                <a:extLst>
                  <a:ext uri="{0D108BD9-81ED-4DB2-BD59-A6C34878D82A}">
                    <a16:rowId xmlns:a16="http://schemas.microsoft.com/office/drawing/2014/main" val="3758082478"/>
                  </a:ext>
                </a:extLst>
              </a:tr>
              <a:tr h="370840">
                <a:tc>
                  <a:txBody>
                    <a:bodyPr/>
                    <a:lstStyle/>
                    <a:p>
                      <a:r>
                        <a:rPr lang="en-US" altLang="zh-CN" sz="1800" b="0" i="0" u="none" strike="noStrike" kern="1200" baseline="0">
                          <a:solidFill>
                            <a:schemeClr val="dk1"/>
                          </a:solidFill>
                          <a:latin typeface="+mn-lt"/>
                          <a:ea typeface="+mn-ea"/>
                          <a:cs typeface="+mn-cs"/>
                        </a:rPr>
                        <a:t>len(x)</a:t>
                      </a:r>
                      <a:endParaRPr lang="zh-CN" altLang="en-US"/>
                    </a:p>
                  </a:txBody>
                  <a:tcPr/>
                </a:tc>
                <a:tc>
                  <a:txBody>
                    <a:bodyPr/>
                    <a:lstStyle/>
                    <a:p>
                      <a:r>
                        <a:rPr lang="zh-CN" altLang="en-US" sz="1800" b="0" i="0" u="none" strike="noStrike" kern="1200" baseline="0">
                          <a:solidFill>
                            <a:schemeClr val="dk1"/>
                          </a:solidFill>
                          <a:latin typeface="+mn-lt"/>
                          <a:ea typeface="+mn-ea"/>
                          <a:cs typeface="+mn-cs"/>
                        </a:rPr>
                        <a:t>返回字符串</a:t>
                      </a:r>
                      <a:r>
                        <a:rPr lang="en-US" altLang="zh-CN" sz="1800" b="0" i="0" u="none" strike="noStrike" kern="1200" baseline="0">
                          <a:solidFill>
                            <a:schemeClr val="dk1"/>
                          </a:solidFill>
                          <a:latin typeface="+mn-lt"/>
                          <a:ea typeface="+mn-ea"/>
                          <a:cs typeface="+mn-cs"/>
                        </a:rPr>
                        <a:t>x</a:t>
                      </a:r>
                      <a:r>
                        <a:rPr lang="zh-CN" altLang="en-US" sz="1800" b="0" i="0" u="none" strike="noStrike" kern="1200" baseline="0">
                          <a:solidFill>
                            <a:schemeClr val="dk1"/>
                          </a:solidFill>
                          <a:latin typeface="+mn-lt"/>
                          <a:ea typeface="+mn-ea"/>
                          <a:cs typeface="+mn-cs"/>
                        </a:rPr>
                        <a:t>的长度，也可返回其他组合数据类型的元素个数</a:t>
                      </a:r>
                      <a:endParaRPr lang="zh-CN" altLang="en-US"/>
                    </a:p>
                  </a:txBody>
                  <a:tcPr/>
                </a:tc>
                <a:extLst>
                  <a:ext uri="{0D108BD9-81ED-4DB2-BD59-A6C34878D82A}">
                    <a16:rowId xmlns:a16="http://schemas.microsoft.com/office/drawing/2014/main" val="3313665251"/>
                  </a:ext>
                </a:extLst>
              </a:tr>
              <a:tr h="370840">
                <a:tc>
                  <a:txBody>
                    <a:bodyPr/>
                    <a:lstStyle/>
                    <a:p>
                      <a:r>
                        <a:rPr lang="en-US" altLang="zh-CN" sz="1800" b="0" i="0" u="none" strike="noStrike" kern="1200" baseline="0">
                          <a:solidFill>
                            <a:schemeClr val="dk1"/>
                          </a:solidFill>
                          <a:latin typeface="+mn-lt"/>
                          <a:ea typeface="+mn-ea"/>
                          <a:cs typeface="+mn-cs"/>
                        </a:rPr>
                        <a:t>str(x)</a:t>
                      </a:r>
                      <a:endParaRPr lang="zh-CN" altLang="en-US" sz="1800" b="0" i="0" u="none" strike="noStrike" kern="1200" baseline="0">
                        <a:solidFill>
                          <a:schemeClr val="dk1"/>
                        </a:solidFill>
                        <a:latin typeface="+mn-lt"/>
                        <a:ea typeface="+mn-ea"/>
                        <a:cs typeface="+mn-cs"/>
                      </a:endParaRPr>
                    </a:p>
                  </a:txBody>
                  <a:tcPr/>
                </a:tc>
                <a:tc>
                  <a:txBody>
                    <a:bodyPr/>
                    <a:lstStyle/>
                    <a:p>
                      <a:r>
                        <a:rPr lang="zh-CN" altLang="en-US" sz="1800" b="0" i="0" u="none" strike="noStrike" kern="1200" baseline="0">
                          <a:solidFill>
                            <a:schemeClr val="dk1"/>
                          </a:solidFill>
                          <a:latin typeface="+mn-lt"/>
                          <a:ea typeface="+mn-ea"/>
                          <a:cs typeface="+mn-cs"/>
                        </a:rPr>
                        <a:t>返回任意类型</a:t>
                      </a:r>
                      <a:r>
                        <a:rPr lang="en-US" altLang="zh-CN" sz="1800" b="0" i="0" u="none" strike="noStrike" kern="1200" baseline="0">
                          <a:solidFill>
                            <a:schemeClr val="dk1"/>
                          </a:solidFill>
                          <a:latin typeface="+mn-lt"/>
                          <a:ea typeface="+mn-ea"/>
                          <a:cs typeface="+mn-cs"/>
                        </a:rPr>
                        <a:t>x</a:t>
                      </a:r>
                      <a:r>
                        <a:rPr lang="zh-CN" altLang="en-US" sz="1800" b="0" i="0" u="none" strike="noStrike" kern="1200" baseline="0">
                          <a:solidFill>
                            <a:schemeClr val="dk1"/>
                          </a:solidFill>
                          <a:latin typeface="+mn-lt"/>
                          <a:ea typeface="+mn-ea"/>
                          <a:cs typeface="+mn-cs"/>
                        </a:rPr>
                        <a:t>所对应的字符串形式</a:t>
                      </a:r>
                      <a:endParaRPr lang="zh-CN" altLang="en-US"/>
                    </a:p>
                  </a:txBody>
                  <a:tcPr/>
                </a:tc>
                <a:extLst>
                  <a:ext uri="{0D108BD9-81ED-4DB2-BD59-A6C34878D82A}">
                    <a16:rowId xmlns:a16="http://schemas.microsoft.com/office/drawing/2014/main" val="3957274499"/>
                  </a:ext>
                </a:extLst>
              </a:tr>
              <a:tr h="370840">
                <a:tc>
                  <a:txBody>
                    <a:bodyPr/>
                    <a:lstStyle/>
                    <a:p>
                      <a:r>
                        <a:rPr lang="en-US" altLang="zh-CN" sz="1800" b="0" i="0" u="none" strike="noStrike" kern="1200" baseline="0">
                          <a:solidFill>
                            <a:schemeClr val="dk1"/>
                          </a:solidFill>
                          <a:latin typeface="+mn-lt"/>
                          <a:ea typeface="+mn-ea"/>
                          <a:cs typeface="+mn-cs"/>
                        </a:rPr>
                        <a:t>chr(x) </a:t>
                      </a:r>
                      <a:endParaRPr lang="zh-CN" alt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a:solidFill>
                            <a:schemeClr val="dk1"/>
                          </a:solidFill>
                          <a:latin typeface="+mn-lt"/>
                          <a:ea typeface="+mn-ea"/>
                          <a:cs typeface="+mn-cs"/>
                        </a:rPr>
                        <a:t>返回</a:t>
                      </a:r>
                      <a:r>
                        <a:rPr lang="en-US" altLang="zh-CN" sz="1800" b="0" i="0" u="none" strike="noStrike" kern="1200" baseline="0">
                          <a:solidFill>
                            <a:schemeClr val="dk1"/>
                          </a:solidFill>
                          <a:latin typeface="+mn-lt"/>
                          <a:ea typeface="+mn-ea"/>
                          <a:cs typeface="+mn-cs"/>
                        </a:rPr>
                        <a:t>Unicode</a:t>
                      </a:r>
                      <a:r>
                        <a:rPr lang="zh-CN" altLang="en-US" sz="1800" b="0" i="0" u="none" strike="noStrike" kern="1200" baseline="0">
                          <a:solidFill>
                            <a:schemeClr val="dk1"/>
                          </a:solidFill>
                          <a:latin typeface="+mn-lt"/>
                          <a:ea typeface="+mn-ea"/>
                          <a:cs typeface="+mn-cs"/>
                        </a:rPr>
                        <a:t>编码</a:t>
                      </a:r>
                      <a:r>
                        <a:rPr lang="en-US" altLang="zh-CN" sz="1800" b="0" i="0" u="none" strike="noStrike" kern="1200" baseline="0">
                          <a:solidFill>
                            <a:schemeClr val="dk1"/>
                          </a:solidFill>
                          <a:latin typeface="+mn-lt"/>
                          <a:ea typeface="+mn-ea"/>
                          <a:cs typeface="+mn-cs"/>
                        </a:rPr>
                        <a:t>x</a:t>
                      </a:r>
                      <a:r>
                        <a:rPr lang="zh-CN" altLang="en-US" sz="1800" b="0" i="0" u="none" strike="noStrike" kern="1200" baseline="0">
                          <a:solidFill>
                            <a:schemeClr val="dk1"/>
                          </a:solidFill>
                          <a:latin typeface="+mn-lt"/>
                          <a:ea typeface="+mn-ea"/>
                          <a:cs typeface="+mn-cs"/>
                        </a:rPr>
                        <a:t>对应的单字符</a:t>
                      </a:r>
                    </a:p>
                  </a:txBody>
                  <a:tcPr/>
                </a:tc>
                <a:extLst>
                  <a:ext uri="{0D108BD9-81ED-4DB2-BD59-A6C34878D82A}">
                    <a16:rowId xmlns:a16="http://schemas.microsoft.com/office/drawing/2014/main" val="1320841298"/>
                  </a:ext>
                </a:extLst>
              </a:tr>
              <a:tr h="370840">
                <a:tc>
                  <a:txBody>
                    <a:bodyPr/>
                    <a:lstStyle/>
                    <a:p>
                      <a:r>
                        <a:rPr lang="en-US" altLang="zh-CN" sz="1800" b="0" i="0" u="none" strike="noStrike" kern="1200" baseline="0">
                          <a:solidFill>
                            <a:schemeClr val="dk1"/>
                          </a:solidFill>
                          <a:latin typeface="+mn-lt"/>
                          <a:ea typeface="+mn-ea"/>
                          <a:cs typeface="+mn-cs"/>
                        </a:rPr>
                        <a:t>ord(x) </a:t>
                      </a:r>
                      <a:endParaRPr lang="zh-CN" alt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a:solidFill>
                            <a:schemeClr val="dk1"/>
                          </a:solidFill>
                          <a:latin typeface="+mn-lt"/>
                          <a:ea typeface="+mn-ea"/>
                          <a:cs typeface="+mn-cs"/>
                        </a:rPr>
                        <a:t>返回单字符</a:t>
                      </a:r>
                      <a:r>
                        <a:rPr lang="en-US" altLang="zh-CN" sz="1800" b="0" i="0" u="none" strike="noStrike" kern="1200" baseline="0">
                          <a:solidFill>
                            <a:schemeClr val="dk1"/>
                          </a:solidFill>
                          <a:latin typeface="+mn-lt"/>
                          <a:ea typeface="+mn-ea"/>
                          <a:cs typeface="+mn-cs"/>
                        </a:rPr>
                        <a:t>x</a:t>
                      </a:r>
                      <a:r>
                        <a:rPr lang="zh-CN" altLang="en-US" sz="1800" b="0" i="0" u="none" strike="noStrike" kern="1200" baseline="0">
                          <a:solidFill>
                            <a:schemeClr val="dk1"/>
                          </a:solidFill>
                          <a:latin typeface="+mn-lt"/>
                          <a:ea typeface="+mn-ea"/>
                          <a:cs typeface="+mn-cs"/>
                        </a:rPr>
                        <a:t>表示的</a:t>
                      </a:r>
                      <a:r>
                        <a:rPr lang="en-US" altLang="zh-CN" sz="1800" b="0" i="0" u="none" strike="noStrike" kern="1200" baseline="0">
                          <a:solidFill>
                            <a:schemeClr val="dk1"/>
                          </a:solidFill>
                          <a:latin typeface="+mn-lt"/>
                          <a:ea typeface="+mn-ea"/>
                          <a:cs typeface="+mn-cs"/>
                        </a:rPr>
                        <a:t>Unicode</a:t>
                      </a:r>
                      <a:r>
                        <a:rPr lang="zh-CN" altLang="en-US" sz="1800" b="0" i="0" u="none" strike="noStrike" kern="1200" baseline="0">
                          <a:solidFill>
                            <a:schemeClr val="dk1"/>
                          </a:solidFill>
                          <a:latin typeface="+mn-lt"/>
                          <a:ea typeface="+mn-ea"/>
                          <a:cs typeface="+mn-cs"/>
                        </a:rPr>
                        <a:t>编码</a:t>
                      </a:r>
                    </a:p>
                  </a:txBody>
                  <a:tcPr/>
                </a:tc>
                <a:extLst>
                  <a:ext uri="{0D108BD9-81ED-4DB2-BD59-A6C34878D82A}">
                    <a16:rowId xmlns:a16="http://schemas.microsoft.com/office/drawing/2014/main" val="295854558"/>
                  </a:ext>
                </a:extLst>
              </a:tr>
              <a:tr h="370840">
                <a:tc>
                  <a:txBody>
                    <a:bodyPr/>
                    <a:lstStyle/>
                    <a:p>
                      <a:r>
                        <a:rPr lang="en-US" altLang="zh-CN" sz="1800" b="0" i="0" u="none" strike="noStrike" kern="1200" baseline="0">
                          <a:solidFill>
                            <a:schemeClr val="dk1"/>
                          </a:solidFill>
                          <a:latin typeface="+mn-lt"/>
                          <a:ea typeface="+mn-ea"/>
                          <a:cs typeface="+mn-cs"/>
                        </a:rPr>
                        <a:t>hex(x) </a:t>
                      </a:r>
                      <a:endParaRPr lang="zh-CN" alt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a:solidFill>
                            <a:schemeClr val="dk1"/>
                          </a:solidFill>
                          <a:latin typeface="+mn-lt"/>
                          <a:ea typeface="+mn-ea"/>
                          <a:cs typeface="+mn-cs"/>
                        </a:rPr>
                        <a:t>返回整数</a:t>
                      </a:r>
                      <a:r>
                        <a:rPr lang="en-US" altLang="zh-CN" sz="1800" b="0" i="0" u="none" strike="noStrike" kern="1200" baseline="0">
                          <a:solidFill>
                            <a:schemeClr val="dk1"/>
                          </a:solidFill>
                          <a:latin typeface="+mn-lt"/>
                          <a:ea typeface="+mn-ea"/>
                          <a:cs typeface="+mn-cs"/>
                        </a:rPr>
                        <a:t>x</a:t>
                      </a:r>
                      <a:r>
                        <a:rPr lang="zh-CN" altLang="en-US" sz="1800" b="0" i="0" u="none" strike="noStrike" kern="1200" baseline="0">
                          <a:solidFill>
                            <a:schemeClr val="dk1"/>
                          </a:solidFill>
                          <a:latin typeface="+mn-lt"/>
                          <a:ea typeface="+mn-ea"/>
                          <a:cs typeface="+mn-cs"/>
                        </a:rPr>
                        <a:t>对应十六进制数的小写形式字符串</a:t>
                      </a:r>
                    </a:p>
                  </a:txBody>
                  <a:tcPr/>
                </a:tc>
                <a:extLst>
                  <a:ext uri="{0D108BD9-81ED-4DB2-BD59-A6C34878D82A}">
                    <a16:rowId xmlns:a16="http://schemas.microsoft.com/office/drawing/2014/main" val="1571992091"/>
                  </a:ext>
                </a:extLst>
              </a:tr>
              <a:tr h="370840">
                <a:tc>
                  <a:txBody>
                    <a:bodyPr/>
                    <a:lstStyle/>
                    <a:p>
                      <a:r>
                        <a:rPr lang="en-US" altLang="zh-CN" sz="1800" b="0" i="0" u="none" strike="noStrike" kern="1200" baseline="0">
                          <a:solidFill>
                            <a:schemeClr val="dk1"/>
                          </a:solidFill>
                          <a:latin typeface="+mn-lt"/>
                          <a:ea typeface="+mn-ea"/>
                          <a:cs typeface="+mn-cs"/>
                        </a:rPr>
                        <a:t>oct(x) </a:t>
                      </a:r>
                      <a:endParaRPr lang="zh-CN" alt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a:solidFill>
                            <a:schemeClr val="dk1"/>
                          </a:solidFill>
                          <a:latin typeface="+mn-lt"/>
                          <a:ea typeface="+mn-ea"/>
                          <a:cs typeface="+mn-cs"/>
                        </a:rPr>
                        <a:t>返回整数</a:t>
                      </a:r>
                      <a:r>
                        <a:rPr lang="en-US" altLang="zh-CN" sz="1800" b="0" i="0" u="none" strike="noStrike" kern="1200" baseline="0">
                          <a:solidFill>
                            <a:schemeClr val="dk1"/>
                          </a:solidFill>
                          <a:latin typeface="+mn-lt"/>
                          <a:ea typeface="+mn-ea"/>
                          <a:cs typeface="+mn-cs"/>
                        </a:rPr>
                        <a:t>x</a:t>
                      </a:r>
                      <a:r>
                        <a:rPr lang="zh-CN" altLang="en-US" sz="1800" b="0" i="0" u="none" strike="noStrike" kern="1200" baseline="0">
                          <a:solidFill>
                            <a:schemeClr val="dk1"/>
                          </a:solidFill>
                          <a:latin typeface="+mn-lt"/>
                          <a:ea typeface="+mn-ea"/>
                          <a:cs typeface="+mn-cs"/>
                        </a:rPr>
                        <a:t>对应八进制数的小写形式字符串</a:t>
                      </a:r>
                      <a:endParaRPr lang="zh-CN" altLang="en-US"/>
                    </a:p>
                  </a:txBody>
                  <a:tcPr/>
                </a:tc>
                <a:extLst>
                  <a:ext uri="{0D108BD9-81ED-4DB2-BD59-A6C34878D82A}">
                    <a16:rowId xmlns:a16="http://schemas.microsoft.com/office/drawing/2014/main" val="3652152284"/>
                  </a:ext>
                </a:extLst>
              </a:tr>
            </a:tbl>
          </a:graphicData>
        </a:graphic>
      </p:graphicFrame>
    </p:spTree>
    <p:extLst>
      <p:ext uri="{BB962C8B-B14F-4D97-AF65-F5344CB8AC3E}">
        <p14:creationId xmlns:p14="http://schemas.microsoft.com/office/powerpoint/2010/main" val="1729375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8EAC8F-4290-453E-88FD-A4A07815FD21}"/>
              </a:ext>
            </a:extLst>
          </p:cNvPr>
          <p:cNvSpPr/>
          <p:nvPr/>
        </p:nvSpPr>
        <p:spPr>
          <a:xfrm>
            <a:off x="1514706" y="1438980"/>
            <a:ext cx="1800493" cy="369332"/>
          </a:xfrm>
          <a:prstGeom prst="rect">
            <a:avLst/>
          </a:prstGeom>
        </p:spPr>
        <p:txBody>
          <a:bodyPr wrap="none">
            <a:spAutoFit/>
          </a:bodyPr>
          <a:lstStyle/>
          <a:p>
            <a:r>
              <a:rPr lang="zh-CN" altLang="en-US"/>
              <a:t>字符串处理方法</a:t>
            </a:r>
          </a:p>
        </p:txBody>
      </p:sp>
      <p:sp>
        <p:nvSpPr>
          <p:cNvPr id="5" name="矩形 4">
            <a:extLst>
              <a:ext uri="{FF2B5EF4-FFF2-40B4-BE49-F238E27FC236}">
                <a16:creationId xmlns:a16="http://schemas.microsoft.com/office/drawing/2014/main" id="{1AEBF9AC-08C4-4499-A207-394D77C785B4}"/>
              </a:ext>
            </a:extLst>
          </p:cNvPr>
          <p:cNvSpPr/>
          <p:nvPr/>
        </p:nvSpPr>
        <p:spPr>
          <a:xfrm>
            <a:off x="1514706" y="1904443"/>
            <a:ext cx="8870462" cy="646331"/>
          </a:xfrm>
          <a:prstGeom prst="rect">
            <a:avLst/>
          </a:prstGeom>
        </p:spPr>
        <p:txBody>
          <a:bodyPr wrap="square">
            <a:spAutoFit/>
          </a:bodyPr>
          <a:lstStyle/>
          <a:p>
            <a:r>
              <a:rPr lang="zh-CN" altLang="en-US"/>
              <a:t>方法也是一个函数，只是调用方式不同。函数采用</a:t>
            </a:r>
            <a:r>
              <a:rPr lang="en-US" altLang="zh-CN"/>
              <a:t>func(x)</a:t>
            </a:r>
            <a:r>
              <a:rPr lang="zh-CN" altLang="en-US"/>
              <a:t>方式调用，而方法则采用</a:t>
            </a:r>
            <a:r>
              <a:rPr lang="en-US" altLang="zh-CN"/>
              <a:t>&lt;a&gt;.func(x)</a:t>
            </a:r>
            <a:r>
              <a:rPr lang="zh-CN" altLang="en-US"/>
              <a:t>形式调用。方法仅作用于前导对象</a:t>
            </a:r>
            <a:r>
              <a:rPr lang="en-US" altLang="zh-CN"/>
              <a:t>&lt;a&gt;</a:t>
            </a:r>
            <a:r>
              <a:rPr lang="zh-CN" altLang="en-US"/>
              <a:t>。</a:t>
            </a:r>
          </a:p>
        </p:txBody>
      </p:sp>
      <p:graphicFrame>
        <p:nvGraphicFramePr>
          <p:cNvPr id="2" name="表格 1">
            <a:extLst>
              <a:ext uri="{FF2B5EF4-FFF2-40B4-BE49-F238E27FC236}">
                <a16:creationId xmlns:a16="http://schemas.microsoft.com/office/drawing/2014/main" id="{F5582BC7-94B0-4F0A-8F1F-3038D685616A}"/>
              </a:ext>
            </a:extLst>
          </p:cNvPr>
          <p:cNvGraphicFramePr>
            <a:graphicFrameLocks noGrp="1"/>
          </p:cNvGraphicFramePr>
          <p:nvPr>
            <p:extLst/>
          </p:nvPr>
        </p:nvGraphicFramePr>
        <p:xfrm>
          <a:off x="1069228" y="2884527"/>
          <a:ext cx="9761417" cy="3337560"/>
        </p:xfrm>
        <a:graphic>
          <a:graphicData uri="http://schemas.openxmlformats.org/drawingml/2006/table">
            <a:tbl>
              <a:tblPr firstRow="1" bandRow="1">
                <a:tableStyleId>{5C22544A-7EE6-4342-B048-85BDC9FD1C3A}</a:tableStyleId>
              </a:tblPr>
              <a:tblGrid>
                <a:gridCol w="3472812">
                  <a:extLst>
                    <a:ext uri="{9D8B030D-6E8A-4147-A177-3AD203B41FA5}">
                      <a16:colId xmlns:a16="http://schemas.microsoft.com/office/drawing/2014/main" val="607616170"/>
                    </a:ext>
                  </a:extLst>
                </a:gridCol>
                <a:gridCol w="6288605">
                  <a:extLst>
                    <a:ext uri="{9D8B030D-6E8A-4147-A177-3AD203B41FA5}">
                      <a16:colId xmlns:a16="http://schemas.microsoft.com/office/drawing/2014/main" val="298730249"/>
                    </a:ext>
                  </a:extLst>
                </a:gridCol>
              </a:tblGrid>
              <a:tr h="370840">
                <a:tc>
                  <a:txBody>
                    <a:bodyPr/>
                    <a:lstStyle/>
                    <a:p>
                      <a:r>
                        <a:rPr lang="zh-CN" altLang="en-US" sz="1800" b="0" i="0" u="none" strike="noStrike" kern="1200" baseline="0">
                          <a:solidFill>
                            <a:schemeClr val="tx1"/>
                          </a:solidFill>
                          <a:latin typeface="+mn-lt"/>
                          <a:ea typeface="+mn-ea"/>
                          <a:cs typeface="+mn-cs"/>
                        </a:rPr>
                        <a:t>方法</a:t>
                      </a:r>
                      <a:endParaRPr lang="zh-CN" altLang="en-US">
                        <a:solidFill>
                          <a:schemeClr val="tx1"/>
                        </a:solidFill>
                      </a:endParaRPr>
                    </a:p>
                  </a:txBody>
                  <a:tcPr>
                    <a:noFill/>
                  </a:tcPr>
                </a:tc>
                <a:tc>
                  <a:txBody>
                    <a:bodyPr/>
                    <a:lstStyle/>
                    <a:p>
                      <a:r>
                        <a:rPr lang="zh-CN" altLang="en-US" sz="1800" b="0" i="0" u="none" strike="noStrike" kern="1200" baseline="0">
                          <a:solidFill>
                            <a:schemeClr val="tx1"/>
                          </a:solidFill>
                          <a:latin typeface="+mn-lt"/>
                          <a:ea typeface="+mn-ea"/>
                          <a:cs typeface="+mn-cs"/>
                        </a:rPr>
                        <a:t>描述</a:t>
                      </a:r>
                      <a:endParaRPr lang="zh-CN" altLang="en-US">
                        <a:solidFill>
                          <a:schemeClr val="tx1"/>
                        </a:solidFill>
                      </a:endParaRPr>
                    </a:p>
                  </a:txBody>
                  <a:tcPr>
                    <a:noFill/>
                  </a:tcPr>
                </a:tc>
                <a:extLst>
                  <a:ext uri="{0D108BD9-81ED-4DB2-BD59-A6C34878D82A}">
                    <a16:rowId xmlns:a16="http://schemas.microsoft.com/office/drawing/2014/main" val="1022267004"/>
                  </a:ext>
                </a:extLst>
              </a:tr>
              <a:tr h="370840">
                <a:tc>
                  <a:txBody>
                    <a:bodyPr/>
                    <a:lstStyle/>
                    <a:p>
                      <a:r>
                        <a:rPr lang="en-US" altLang="zh-CN" sz="1800" b="0" i="0" u="none" strike="noStrike" kern="1200" baseline="0">
                          <a:solidFill>
                            <a:schemeClr val="tx1"/>
                          </a:solidFill>
                          <a:latin typeface="+mn-lt"/>
                          <a:ea typeface="+mn-ea"/>
                          <a:cs typeface="+mn-cs"/>
                        </a:rPr>
                        <a:t>a.lower()</a:t>
                      </a:r>
                      <a:endParaRPr lang="zh-CN" altLang="en-US">
                        <a:solidFill>
                          <a:schemeClr val="tx1"/>
                        </a:solidFill>
                      </a:endParaRPr>
                    </a:p>
                  </a:txBody>
                  <a:tcPr>
                    <a:noFill/>
                  </a:tcPr>
                </a:tc>
                <a:tc>
                  <a:txBody>
                    <a:bodyPr/>
                    <a:lstStyle/>
                    <a:p>
                      <a:r>
                        <a:rPr lang="zh-CN" altLang="en-US" sz="1800" b="0" i="0" u="none" strike="noStrike" kern="1200" baseline="0">
                          <a:solidFill>
                            <a:schemeClr val="tx1"/>
                          </a:solidFill>
                          <a:latin typeface="+mn-lt"/>
                          <a:ea typeface="+mn-ea"/>
                          <a:cs typeface="+mn-cs"/>
                        </a:rPr>
                        <a:t>返回字符串</a:t>
                      </a:r>
                      <a:r>
                        <a:rPr lang="en-US" altLang="zh-CN" sz="1800" b="0" i="0" u="none" strike="noStrike" kern="1200" baseline="0">
                          <a:solidFill>
                            <a:schemeClr val="tx1"/>
                          </a:solidFill>
                          <a:latin typeface="+mn-lt"/>
                          <a:ea typeface="+mn-ea"/>
                          <a:cs typeface="+mn-cs"/>
                        </a:rPr>
                        <a:t>a</a:t>
                      </a:r>
                      <a:r>
                        <a:rPr lang="zh-CN" altLang="en-US" sz="1800" b="0" i="0" u="none" strike="noStrike" kern="1200" baseline="0">
                          <a:solidFill>
                            <a:schemeClr val="tx1"/>
                          </a:solidFill>
                          <a:latin typeface="+mn-lt"/>
                          <a:ea typeface="+mn-ea"/>
                          <a:cs typeface="+mn-cs"/>
                        </a:rPr>
                        <a:t>的副本，全部字符小写</a:t>
                      </a:r>
                      <a:endParaRPr lang="zh-CN" altLang="en-US">
                        <a:solidFill>
                          <a:schemeClr val="tx1"/>
                        </a:solidFill>
                      </a:endParaRPr>
                    </a:p>
                  </a:txBody>
                  <a:tcPr>
                    <a:noFill/>
                  </a:tcPr>
                </a:tc>
                <a:extLst>
                  <a:ext uri="{0D108BD9-81ED-4DB2-BD59-A6C34878D82A}">
                    <a16:rowId xmlns:a16="http://schemas.microsoft.com/office/drawing/2014/main" val="4016257270"/>
                  </a:ext>
                </a:extLst>
              </a:tr>
              <a:tr h="370840">
                <a:tc>
                  <a:txBody>
                    <a:bodyPr/>
                    <a:lstStyle/>
                    <a:p>
                      <a:r>
                        <a:rPr lang="en-US" altLang="zh-CN" sz="1800" b="0" i="0" u="none" strike="noStrike" kern="1200" baseline="0">
                          <a:solidFill>
                            <a:schemeClr val="tx1"/>
                          </a:solidFill>
                          <a:latin typeface="+mn-lt"/>
                          <a:ea typeface="+mn-ea"/>
                          <a:cs typeface="+mn-cs"/>
                        </a:rPr>
                        <a:t>a.upper()</a:t>
                      </a:r>
                      <a:endParaRPr lang="zh-CN" altLang="en-US">
                        <a:solidFill>
                          <a:schemeClr val="tx1"/>
                        </a:solidFill>
                      </a:endParaRPr>
                    </a:p>
                  </a:txBody>
                  <a:tcPr>
                    <a:noFill/>
                  </a:tcPr>
                </a:tc>
                <a:tc>
                  <a:txBody>
                    <a:bodyPr/>
                    <a:lstStyle/>
                    <a:p>
                      <a:r>
                        <a:rPr lang="zh-CN" altLang="en-US" sz="1800" b="0" i="0" u="none" strike="noStrike" kern="1200" baseline="0">
                          <a:solidFill>
                            <a:schemeClr val="tx1"/>
                          </a:solidFill>
                          <a:latin typeface="+mn-lt"/>
                          <a:ea typeface="+mn-ea"/>
                          <a:cs typeface="+mn-cs"/>
                        </a:rPr>
                        <a:t>返回字符串</a:t>
                      </a:r>
                      <a:r>
                        <a:rPr lang="en-US" altLang="zh-CN" sz="1800" b="0" i="0" u="none" strike="noStrike" kern="1200" baseline="0">
                          <a:solidFill>
                            <a:schemeClr val="tx1"/>
                          </a:solidFill>
                          <a:latin typeface="+mn-lt"/>
                          <a:ea typeface="+mn-ea"/>
                          <a:cs typeface="+mn-cs"/>
                        </a:rPr>
                        <a:t>a</a:t>
                      </a:r>
                      <a:r>
                        <a:rPr lang="zh-CN" altLang="en-US" sz="1800" b="0" i="0" u="none" strike="noStrike" kern="1200" baseline="0">
                          <a:solidFill>
                            <a:schemeClr val="tx1"/>
                          </a:solidFill>
                          <a:latin typeface="+mn-lt"/>
                          <a:ea typeface="+mn-ea"/>
                          <a:cs typeface="+mn-cs"/>
                        </a:rPr>
                        <a:t>的副本，全部字符大写</a:t>
                      </a:r>
                      <a:endParaRPr lang="zh-CN" altLang="en-US">
                        <a:solidFill>
                          <a:schemeClr val="tx1"/>
                        </a:solidFill>
                      </a:endParaRPr>
                    </a:p>
                  </a:txBody>
                  <a:tcPr>
                    <a:noFill/>
                  </a:tcPr>
                </a:tc>
                <a:extLst>
                  <a:ext uri="{0D108BD9-81ED-4DB2-BD59-A6C34878D82A}">
                    <a16:rowId xmlns:a16="http://schemas.microsoft.com/office/drawing/2014/main" val="3511954844"/>
                  </a:ext>
                </a:extLst>
              </a:tr>
              <a:tr h="370840">
                <a:tc>
                  <a:txBody>
                    <a:bodyPr/>
                    <a:lstStyle/>
                    <a:p>
                      <a:r>
                        <a:rPr lang="en-US" altLang="zh-CN" sz="1800" b="0" i="0" u="none" strike="noStrike" kern="1200" baseline="0">
                          <a:solidFill>
                            <a:schemeClr val="tx1"/>
                          </a:solidFill>
                          <a:latin typeface="+mn-lt"/>
                          <a:ea typeface="+mn-ea"/>
                          <a:cs typeface="+mn-cs"/>
                        </a:rPr>
                        <a:t>a.split(sep)</a:t>
                      </a:r>
                      <a:endParaRPr lang="zh-CN" altLang="en-US">
                        <a:solidFill>
                          <a:schemeClr val="tx1"/>
                        </a:solidFill>
                      </a:endParaRPr>
                    </a:p>
                  </a:txBody>
                  <a:tcPr>
                    <a:noFill/>
                  </a:tcPr>
                </a:tc>
                <a:tc>
                  <a:txBody>
                    <a:bodyPr/>
                    <a:lstStyle/>
                    <a:p>
                      <a:r>
                        <a:rPr lang="zh-CN" altLang="en-US" sz="1800" b="0" i="0" u="none" strike="noStrike" kern="1200" baseline="0">
                          <a:solidFill>
                            <a:schemeClr val="tx1"/>
                          </a:solidFill>
                          <a:latin typeface="+mn-lt"/>
                          <a:ea typeface="+mn-ea"/>
                          <a:cs typeface="+mn-cs"/>
                        </a:rPr>
                        <a:t>能够根据</a:t>
                      </a:r>
                      <a:r>
                        <a:rPr lang="en-US" altLang="zh-CN" sz="1800" b="0" i="0" u="none" strike="noStrike" kern="1200" baseline="0">
                          <a:solidFill>
                            <a:schemeClr val="tx1"/>
                          </a:solidFill>
                          <a:latin typeface="+mn-lt"/>
                          <a:ea typeface="+mn-ea"/>
                          <a:cs typeface="+mn-cs"/>
                        </a:rPr>
                        <a:t>sep</a:t>
                      </a:r>
                      <a:r>
                        <a:rPr lang="zh-CN" altLang="en-US" sz="1800" b="0" i="0" u="none" strike="noStrike" kern="1200" baseline="0">
                          <a:solidFill>
                            <a:schemeClr val="tx1"/>
                          </a:solidFill>
                          <a:latin typeface="+mn-lt"/>
                          <a:ea typeface="+mn-ea"/>
                          <a:cs typeface="+mn-cs"/>
                        </a:rPr>
                        <a:t>分隔字符串</a:t>
                      </a:r>
                      <a:r>
                        <a:rPr lang="en-US" altLang="zh-CN" sz="1800" b="0" i="0" u="none" strike="noStrike" kern="1200" baseline="0">
                          <a:solidFill>
                            <a:schemeClr val="tx1"/>
                          </a:solidFill>
                          <a:latin typeface="+mn-lt"/>
                          <a:ea typeface="+mn-ea"/>
                          <a:cs typeface="+mn-cs"/>
                        </a:rPr>
                        <a:t>a</a:t>
                      </a:r>
                      <a:r>
                        <a:rPr lang="zh-CN" altLang="en-US" sz="1800" b="0" i="0" u="none" strike="noStrike" kern="1200" baseline="0">
                          <a:solidFill>
                            <a:schemeClr val="tx1"/>
                          </a:solidFill>
                          <a:latin typeface="+mn-lt"/>
                          <a:ea typeface="+mn-ea"/>
                          <a:cs typeface="+mn-cs"/>
                        </a:rPr>
                        <a:t>，分割后的内容以列表类型返回。</a:t>
                      </a:r>
                      <a:endParaRPr lang="zh-CN" altLang="en-US">
                        <a:solidFill>
                          <a:schemeClr val="tx1"/>
                        </a:solidFill>
                      </a:endParaRPr>
                    </a:p>
                  </a:txBody>
                  <a:tcPr>
                    <a:noFill/>
                  </a:tcPr>
                </a:tc>
                <a:extLst>
                  <a:ext uri="{0D108BD9-81ED-4DB2-BD59-A6C34878D82A}">
                    <a16:rowId xmlns:a16="http://schemas.microsoft.com/office/drawing/2014/main" val="3250110788"/>
                  </a:ext>
                </a:extLst>
              </a:tr>
              <a:tr h="370840">
                <a:tc>
                  <a:txBody>
                    <a:bodyPr/>
                    <a:lstStyle/>
                    <a:p>
                      <a:r>
                        <a:rPr lang="en-US" altLang="zh-CN" sz="1800" b="0" i="0" u="none" strike="noStrike" kern="1200" baseline="0">
                          <a:solidFill>
                            <a:schemeClr val="tx1"/>
                          </a:solidFill>
                          <a:latin typeface="+mn-lt"/>
                          <a:ea typeface="+mn-ea"/>
                          <a:cs typeface="+mn-cs"/>
                        </a:rPr>
                        <a:t>a.count(sub)</a:t>
                      </a:r>
                      <a:endParaRPr lang="zh-CN" altLang="en-US">
                        <a:solidFill>
                          <a:schemeClr val="tx1"/>
                        </a:solidFill>
                      </a:endParaRPr>
                    </a:p>
                  </a:txBody>
                  <a:tcPr>
                    <a:noFill/>
                  </a:tcPr>
                </a:tc>
                <a:tc>
                  <a:txBody>
                    <a:bodyPr/>
                    <a:lstStyle/>
                    <a:p>
                      <a:r>
                        <a:rPr lang="zh-CN" altLang="en-US" sz="1800" b="0" i="0" u="none" strike="noStrike" kern="1200" baseline="0">
                          <a:solidFill>
                            <a:schemeClr val="tx1"/>
                          </a:solidFill>
                          <a:latin typeface="+mn-lt"/>
                          <a:ea typeface="+mn-ea"/>
                          <a:cs typeface="+mn-cs"/>
                        </a:rPr>
                        <a:t>返回字符串</a:t>
                      </a:r>
                      <a:r>
                        <a:rPr lang="en-US" altLang="zh-CN" sz="1800" b="0" i="0" u="none" strike="noStrike" kern="1200" baseline="0">
                          <a:solidFill>
                            <a:schemeClr val="tx1"/>
                          </a:solidFill>
                          <a:latin typeface="+mn-lt"/>
                          <a:ea typeface="+mn-ea"/>
                          <a:cs typeface="+mn-cs"/>
                        </a:rPr>
                        <a:t>sub</a:t>
                      </a:r>
                      <a:r>
                        <a:rPr lang="zh-CN" altLang="en-US" sz="1800" b="0" i="0" u="none" strike="noStrike" kern="1200" baseline="0">
                          <a:solidFill>
                            <a:schemeClr val="tx1"/>
                          </a:solidFill>
                          <a:latin typeface="+mn-lt"/>
                          <a:ea typeface="+mn-ea"/>
                          <a:cs typeface="+mn-cs"/>
                        </a:rPr>
                        <a:t>在</a:t>
                      </a:r>
                      <a:r>
                        <a:rPr lang="en-US" altLang="zh-CN" sz="1800" b="0" i="0" u="none" strike="noStrike" kern="1200" baseline="0">
                          <a:solidFill>
                            <a:schemeClr val="tx1"/>
                          </a:solidFill>
                          <a:latin typeface="+mn-lt"/>
                          <a:ea typeface="+mn-ea"/>
                          <a:cs typeface="+mn-cs"/>
                        </a:rPr>
                        <a:t>a</a:t>
                      </a:r>
                      <a:r>
                        <a:rPr lang="zh-CN" altLang="en-US" sz="1800" b="0" i="0" u="none" strike="noStrike" kern="1200" baseline="0">
                          <a:solidFill>
                            <a:schemeClr val="tx1"/>
                          </a:solidFill>
                          <a:latin typeface="+mn-lt"/>
                          <a:ea typeface="+mn-ea"/>
                          <a:cs typeface="+mn-cs"/>
                        </a:rPr>
                        <a:t>中出现的次数</a:t>
                      </a:r>
                      <a:endParaRPr lang="zh-CN" altLang="en-US">
                        <a:solidFill>
                          <a:schemeClr val="tx1"/>
                        </a:solidFill>
                      </a:endParaRPr>
                    </a:p>
                  </a:txBody>
                  <a:tcPr>
                    <a:noFill/>
                  </a:tcPr>
                </a:tc>
                <a:extLst>
                  <a:ext uri="{0D108BD9-81ED-4DB2-BD59-A6C34878D82A}">
                    <a16:rowId xmlns:a16="http://schemas.microsoft.com/office/drawing/2014/main" val="2156106607"/>
                  </a:ext>
                </a:extLst>
              </a:tr>
              <a:tr h="370840">
                <a:tc>
                  <a:txBody>
                    <a:bodyPr/>
                    <a:lstStyle/>
                    <a:p>
                      <a:r>
                        <a:rPr lang="en-US" altLang="zh-CN" sz="1800" b="0" i="0" u="none" strike="noStrike" kern="1200" baseline="0">
                          <a:solidFill>
                            <a:schemeClr val="tx1"/>
                          </a:solidFill>
                          <a:latin typeface="+mn-lt"/>
                          <a:ea typeface="+mn-ea"/>
                          <a:cs typeface="+mn-cs"/>
                        </a:rPr>
                        <a:t>a.replace(old, new)</a:t>
                      </a:r>
                      <a:endParaRPr lang="zh-CN" altLang="en-US">
                        <a:solidFill>
                          <a:schemeClr val="tx1"/>
                        </a:solidFill>
                      </a:endParaRPr>
                    </a:p>
                  </a:txBody>
                  <a:tcPr>
                    <a:noFill/>
                  </a:tcPr>
                </a:tc>
                <a:tc>
                  <a:txBody>
                    <a:bodyPr/>
                    <a:lstStyle/>
                    <a:p>
                      <a:r>
                        <a:rPr lang="zh-CN" altLang="en-US" sz="1800" b="0" i="0" u="none" strike="noStrike" kern="1200" baseline="0">
                          <a:solidFill>
                            <a:schemeClr val="tx1"/>
                          </a:solidFill>
                          <a:latin typeface="+mn-lt"/>
                          <a:ea typeface="+mn-ea"/>
                          <a:cs typeface="+mn-cs"/>
                        </a:rPr>
                        <a:t>返回字符串</a:t>
                      </a:r>
                      <a:r>
                        <a:rPr lang="en-US" altLang="zh-CN" sz="1800" b="0" i="0" u="none" strike="noStrike" kern="1200" baseline="0">
                          <a:solidFill>
                            <a:schemeClr val="tx1"/>
                          </a:solidFill>
                          <a:latin typeface="+mn-lt"/>
                          <a:ea typeface="+mn-ea"/>
                          <a:cs typeface="+mn-cs"/>
                        </a:rPr>
                        <a:t>a</a:t>
                      </a:r>
                      <a:r>
                        <a:rPr lang="zh-CN" altLang="en-US" sz="1800" b="0" i="0" u="none" strike="noStrike" kern="1200" baseline="0">
                          <a:solidFill>
                            <a:schemeClr val="tx1"/>
                          </a:solidFill>
                          <a:latin typeface="+mn-lt"/>
                          <a:ea typeface="+mn-ea"/>
                          <a:cs typeface="+mn-cs"/>
                        </a:rPr>
                        <a:t>的副本，所有</a:t>
                      </a:r>
                      <a:r>
                        <a:rPr lang="en-US" altLang="zh-CN" sz="1800" b="0" i="0" u="none" strike="noStrike" kern="1200" baseline="0">
                          <a:solidFill>
                            <a:schemeClr val="tx1"/>
                          </a:solidFill>
                          <a:latin typeface="+mn-lt"/>
                          <a:ea typeface="+mn-ea"/>
                          <a:cs typeface="+mn-cs"/>
                        </a:rPr>
                        <a:t>old</a:t>
                      </a:r>
                      <a:r>
                        <a:rPr lang="zh-CN" altLang="en-US" sz="1800" b="0" i="0" u="none" strike="noStrike" kern="1200" baseline="0">
                          <a:solidFill>
                            <a:schemeClr val="tx1"/>
                          </a:solidFill>
                          <a:latin typeface="+mn-lt"/>
                          <a:ea typeface="+mn-ea"/>
                          <a:cs typeface="+mn-cs"/>
                        </a:rPr>
                        <a:t>字符串被替换为</a:t>
                      </a:r>
                      <a:r>
                        <a:rPr lang="en-US" altLang="zh-CN" sz="1800" b="0" i="0" u="none" strike="noStrike" kern="1200" baseline="0">
                          <a:solidFill>
                            <a:schemeClr val="tx1"/>
                          </a:solidFill>
                          <a:latin typeface="+mn-lt"/>
                          <a:ea typeface="+mn-ea"/>
                          <a:cs typeface="+mn-cs"/>
                        </a:rPr>
                        <a:t>new</a:t>
                      </a:r>
                      <a:endParaRPr lang="zh-CN" altLang="en-US">
                        <a:solidFill>
                          <a:schemeClr val="tx1"/>
                        </a:solidFill>
                      </a:endParaRPr>
                    </a:p>
                  </a:txBody>
                  <a:tcPr>
                    <a:noFill/>
                  </a:tcPr>
                </a:tc>
                <a:extLst>
                  <a:ext uri="{0D108BD9-81ED-4DB2-BD59-A6C34878D82A}">
                    <a16:rowId xmlns:a16="http://schemas.microsoft.com/office/drawing/2014/main" val="2404330966"/>
                  </a:ext>
                </a:extLst>
              </a:tr>
              <a:tr h="370840">
                <a:tc>
                  <a:txBody>
                    <a:bodyPr/>
                    <a:lstStyle/>
                    <a:p>
                      <a:r>
                        <a:rPr lang="en-US" altLang="zh-CN" sz="1800" b="0" i="0" u="none" strike="noStrike" kern="1200" baseline="0">
                          <a:solidFill>
                            <a:schemeClr val="tx1"/>
                          </a:solidFill>
                          <a:latin typeface="+mn-lt"/>
                          <a:ea typeface="+mn-ea"/>
                          <a:cs typeface="+mn-cs"/>
                        </a:rPr>
                        <a:t>a.center(width, fillchar)</a:t>
                      </a:r>
                      <a:endParaRPr lang="zh-CN" altLang="en-US">
                        <a:solidFill>
                          <a:schemeClr val="tx1"/>
                        </a:solidFill>
                      </a:endParaRPr>
                    </a:p>
                  </a:txBody>
                  <a:tcPr>
                    <a:noFill/>
                  </a:tcPr>
                </a:tc>
                <a:tc>
                  <a:txBody>
                    <a:bodyPr/>
                    <a:lstStyle/>
                    <a:p>
                      <a:r>
                        <a:rPr lang="zh-CN" altLang="en-US" sz="1800" b="0" i="0" u="none" strike="noStrike" kern="1200" baseline="0">
                          <a:solidFill>
                            <a:schemeClr val="tx1"/>
                          </a:solidFill>
                          <a:latin typeface="+mn-lt"/>
                          <a:ea typeface="+mn-ea"/>
                          <a:cs typeface="+mn-cs"/>
                        </a:rPr>
                        <a:t>字符串居中函数，</a:t>
                      </a:r>
                      <a:r>
                        <a:rPr lang="en-US" altLang="zh-CN" sz="1800" b="0" i="0" u="none" strike="noStrike" kern="1200" baseline="0">
                          <a:solidFill>
                            <a:schemeClr val="tx1"/>
                          </a:solidFill>
                          <a:latin typeface="+mn-lt"/>
                          <a:ea typeface="+mn-ea"/>
                          <a:cs typeface="+mn-cs"/>
                        </a:rPr>
                        <a:t>fillchar</a:t>
                      </a:r>
                      <a:r>
                        <a:rPr lang="zh-CN" altLang="en-US" sz="1800" b="0" i="0" u="none" strike="noStrike" kern="1200" baseline="0">
                          <a:solidFill>
                            <a:schemeClr val="tx1"/>
                          </a:solidFill>
                          <a:latin typeface="+mn-lt"/>
                          <a:ea typeface="+mn-ea"/>
                          <a:cs typeface="+mn-cs"/>
                        </a:rPr>
                        <a:t>参数可选</a:t>
                      </a:r>
                      <a:endParaRPr lang="zh-CN" altLang="en-US">
                        <a:solidFill>
                          <a:schemeClr val="tx1"/>
                        </a:solidFill>
                      </a:endParaRPr>
                    </a:p>
                  </a:txBody>
                  <a:tcPr>
                    <a:noFill/>
                  </a:tcPr>
                </a:tc>
                <a:extLst>
                  <a:ext uri="{0D108BD9-81ED-4DB2-BD59-A6C34878D82A}">
                    <a16:rowId xmlns:a16="http://schemas.microsoft.com/office/drawing/2014/main" val="638781794"/>
                  </a:ext>
                </a:extLst>
              </a:tr>
              <a:tr h="370840">
                <a:tc>
                  <a:txBody>
                    <a:bodyPr/>
                    <a:lstStyle/>
                    <a:p>
                      <a:r>
                        <a:rPr lang="en-US" altLang="zh-CN" sz="1800" b="0" i="0" u="none" strike="noStrike" kern="1200" baseline="0">
                          <a:solidFill>
                            <a:schemeClr val="tx1"/>
                          </a:solidFill>
                          <a:latin typeface="+mn-lt"/>
                          <a:ea typeface="+mn-ea"/>
                          <a:cs typeface="+mn-cs"/>
                        </a:rPr>
                        <a:t>a.strip(chars)</a:t>
                      </a:r>
                      <a:endParaRPr lang="zh-CN" altLang="en-US">
                        <a:solidFill>
                          <a:schemeClr val="tx1"/>
                        </a:solidFill>
                      </a:endParaRPr>
                    </a:p>
                  </a:txBody>
                  <a:tcPr>
                    <a:noFill/>
                  </a:tcPr>
                </a:tc>
                <a:tc>
                  <a:txBody>
                    <a:bodyPr/>
                    <a:lstStyle/>
                    <a:p>
                      <a:r>
                        <a:rPr lang="zh-CN" altLang="en-US" sz="1800" b="0" i="0" u="none" strike="noStrike" kern="1200" baseline="0">
                          <a:solidFill>
                            <a:schemeClr val="tx1"/>
                          </a:solidFill>
                          <a:latin typeface="+mn-lt"/>
                          <a:ea typeface="+mn-ea"/>
                          <a:cs typeface="+mn-cs"/>
                        </a:rPr>
                        <a:t>从字符串</a:t>
                      </a:r>
                      <a:r>
                        <a:rPr lang="en-US" altLang="zh-CN" sz="1800" b="0" i="0" u="none" strike="noStrike" kern="1200" baseline="0">
                          <a:solidFill>
                            <a:schemeClr val="tx1"/>
                          </a:solidFill>
                          <a:latin typeface="+mn-lt"/>
                          <a:ea typeface="+mn-ea"/>
                          <a:cs typeface="+mn-cs"/>
                        </a:rPr>
                        <a:t>a</a:t>
                      </a:r>
                      <a:r>
                        <a:rPr lang="zh-CN" altLang="en-US" sz="1800" b="0" i="0" u="none" strike="noStrike" kern="1200" baseline="0">
                          <a:solidFill>
                            <a:schemeClr val="tx1"/>
                          </a:solidFill>
                          <a:latin typeface="+mn-lt"/>
                          <a:ea typeface="+mn-ea"/>
                          <a:cs typeface="+mn-cs"/>
                        </a:rPr>
                        <a:t>中去掉在其左侧和右侧</a:t>
                      </a:r>
                      <a:r>
                        <a:rPr lang="en-US" altLang="zh-CN" sz="1800" b="0" i="0" u="none" strike="noStrike" kern="1200" baseline="0">
                          <a:solidFill>
                            <a:schemeClr val="tx1"/>
                          </a:solidFill>
                          <a:latin typeface="+mn-lt"/>
                          <a:ea typeface="+mn-ea"/>
                          <a:cs typeface="+mn-cs"/>
                        </a:rPr>
                        <a:t>chars</a:t>
                      </a:r>
                      <a:r>
                        <a:rPr lang="zh-CN" altLang="en-US" sz="1800" b="0" i="0" u="none" strike="noStrike" kern="1200" baseline="0">
                          <a:solidFill>
                            <a:schemeClr val="tx1"/>
                          </a:solidFill>
                          <a:latin typeface="+mn-lt"/>
                          <a:ea typeface="+mn-ea"/>
                          <a:cs typeface="+mn-cs"/>
                        </a:rPr>
                        <a:t>中列出的字符</a:t>
                      </a:r>
                      <a:endParaRPr lang="zh-CN" altLang="en-US">
                        <a:solidFill>
                          <a:schemeClr val="tx1"/>
                        </a:solidFill>
                      </a:endParaRPr>
                    </a:p>
                  </a:txBody>
                  <a:tcPr>
                    <a:noFill/>
                  </a:tcPr>
                </a:tc>
                <a:extLst>
                  <a:ext uri="{0D108BD9-81ED-4DB2-BD59-A6C34878D82A}">
                    <a16:rowId xmlns:a16="http://schemas.microsoft.com/office/drawing/2014/main" val="1313407442"/>
                  </a:ext>
                </a:extLst>
              </a:tr>
              <a:tr h="370840">
                <a:tc>
                  <a:txBody>
                    <a:bodyPr/>
                    <a:lstStyle/>
                    <a:p>
                      <a:r>
                        <a:rPr lang="en-US" altLang="zh-CN" sz="1800" b="0" i="0" u="none" strike="noStrike" kern="1200" baseline="0">
                          <a:solidFill>
                            <a:schemeClr val="tx1"/>
                          </a:solidFill>
                          <a:latin typeface="+mn-lt"/>
                          <a:ea typeface="+mn-ea"/>
                          <a:cs typeface="+mn-cs"/>
                        </a:rPr>
                        <a:t>a.join(iter)</a:t>
                      </a:r>
                      <a:endParaRPr lang="zh-CN" altLang="en-US">
                        <a:solidFill>
                          <a:schemeClr val="tx1"/>
                        </a:solidFill>
                      </a:endParaRPr>
                    </a:p>
                  </a:txBody>
                  <a:tcPr>
                    <a:noFill/>
                  </a:tcPr>
                </a:tc>
                <a:tc>
                  <a:txBody>
                    <a:bodyPr/>
                    <a:lstStyle/>
                    <a:p>
                      <a:r>
                        <a:rPr lang="zh-CN" altLang="en-US" sz="1800" b="0" i="0" u="none" strike="noStrike" kern="1200" baseline="0">
                          <a:solidFill>
                            <a:schemeClr val="tx1"/>
                          </a:solidFill>
                          <a:latin typeface="+mn-lt"/>
                          <a:ea typeface="+mn-ea"/>
                          <a:cs typeface="+mn-cs"/>
                        </a:rPr>
                        <a:t>将</a:t>
                      </a:r>
                      <a:r>
                        <a:rPr lang="en-US" altLang="zh-CN" sz="1800" b="0" i="0" u="none" strike="noStrike" kern="1200" baseline="0">
                          <a:solidFill>
                            <a:schemeClr val="tx1"/>
                          </a:solidFill>
                          <a:latin typeface="+mn-lt"/>
                          <a:ea typeface="+mn-ea"/>
                          <a:cs typeface="+mn-cs"/>
                        </a:rPr>
                        <a:t>iter</a:t>
                      </a:r>
                      <a:r>
                        <a:rPr lang="zh-CN" altLang="en-US" sz="1800" b="0" i="0" u="none" strike="noStrike" kern="1200" baseline="0">
                          <a:solidFill>
                            <a:schemeClr val="tx1"/>
                          </a:solidFill>
                          <a:latin typeface="+mn-lt"/>
                          <a:ea typeface="+mn-ea"/>
                          <a:cs typeface="+mn-cs"/>
                        </a:rPr>
                        <a:t>变量的每一个元素中增加一个</a:t>
                      </a:r>
                      <a:r>
                        <a:rPr lang="en-US" altLang="zh-CN" sz="1800" b="0" i="0" u="none" strike="noStrike" kern="1200" baseline="0">
                          <a:solidFill>
                            <a:schemeClr val="tx1"/>
                          </a:solidFill>
                          <a:latin typeface="+mn-lt"/>
                          <a:ea typeface="+mn-ea"/>
                          <a:cs typeface="+mn-cs"/>
                        </a:rPr>
                        <a:t>a</a:t>
                      </a:r>
                      <a:r>
                        <a:rPr lang="zh-CN" altLang="en-US" sz="1800" b="0" i="0" u="none" strike="noStrike" kern="1200" baseline="0">
                          <a:solidFill>
                            <a:schemeClr val="tx1"/>
                          </a:solidFill>
                          <a:latin typeface="+mn-lt"/>
                          <a:ea typeface="+mn-ea"/>
                          <a:cs typeface="+mn-cs"/>
                        </a:rPr>
                        <a:t>字符串</a:t>
                      </a:r>
                      <a:endParaRPr lang="zh-CN" altLang="en-US">
                        <a:solidFill>
                          <a:schemeClr val="tx1"/>
                        </a:solidFill>
                      </a:endParaRPr>
                    </a:p>
                  </a:txBody>
                  <a:tcPr>
                    <a:noFill/>
                  </a:tcPr>
                </a:tc>
                <a:extLst>
                  <a:ext uri="{0D108BD9-81ED-4DB2-BD59-A6C34878D82A}">
                    <a16:rowId xmlns:a16="http://schemas.microsoft.com/office/drawing/2014/main" val="2857781925"/>
                  </a:ext>
                </a:extLst>
              </a:tr>
            </a:tbl>
          </a:graphicData>
        </a:graphic>
      </p:graphicFrame>
      <p:sp>
        <p:nvSpPr>
          <p:cNvPr id="6" name="文本框 5">
            <a:extLst>
              <a:ext uri="{FF2B5EF4-FFF2-40B4-BE49-F238E27FC236}">
                <a16:creationId xmlns:a16="http://schemas.microsoft.com/office/drawing/2014/main" id="{90D24280-B36B-4406-BAB2-15971667EED7}"/>
              </a:ext>
            </a:extLst>
          </p:cNvPr>
          <p:cNvSpPr txBox="1"/>
          <p:nvPr/>
        </p:nvSpPr>
        <p:spPr>
          <a:xfrm>
            <a:off x="1069228" y="6371174"/>
            <a:ext cx="4677884" cy="307777"/>
          </a:xfrm>
          <a:prstGeom prst="rect">
            <a:avLst/>
          </a:prstGeom>
          <a:noFill/>
        </p:spPr>
        <p:txBody>
          <a:bodyPr wrap="none" rtlCol="0">
            <a:spAutoFit/>
          </a:bodyPr>
          <a:lstStyle/>
          <a:p>
            <a:r>
              <a:rPr lang="zh-CN" altLang="en-US" sz="1400"/>
              <a:t>注：副本指返回一个新的字符串，但不改变原本的变量</a:t>
            </a:r>
            <a:r>
              <a:rPr lang="en-US" altLang="zh-CN" sz="1400"/>
              <a:t>a</a:t>
            </a:r>
            <a:endParaRPr lang="zh-CN" altLang="en-US" sz="1400"/>
          </a:p>
        </p:txBody>
      </p:sp>
    </p:spTree>
    <p:extLst>
      <p:ext uri="{BB962C8B-B14F-4D97-AF65-F5344CB8AC3E}">
        <p14:creationId xmlns:p14="http://schemas.microsoft.com/office/powerpoint/2010/main" val="199479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622901C-6BDB-4C5B-9A44-CC9A2BC51FED}"/>
              </a:ext>
            </a:extLst>
          </p:cNvPr>
          <p:cNvSpPr/>
          <p:nvPr/>
        </p:nvSpPr>
        <p:spPr>
          <a:xfrm>
            <a:off x="3038707" y="1399904"/>
            <a:ext cx="5516254" cy="830997"/>
          </a:xfrm>
          <a:prstGeom prst="rect">
            <a:avLst/>
          </a:prstGeom>
        </p:spPr>
        <p:txBody>
          <a:bodyPr wrap="none">
            <a:spAutoFit/>
          </a:bodyPr>
          <a:lstStyle/>
          <a:p>
            <a:r>
              <a:rPr lang="en-US" altLang="zh-CN" sz="4800"/>
              <a:t>3.5 </a:t>
            </a:r>
            <a:r>
              <a:rPr lang="zh-CN" altLang="en-US" sz="4800"/>
              <a:t>数字类型的转换</a:t>
            </a:r>
          </a:p>
        </p:txBody>
      </p:sp>
      <p:sp>
        <p:nvSpPr>
          <p:cNvPr id="5" name="矩形 4">
            <a:extLst>
              <a:ext uri="{FF2B5EF4-FFF2-40B4-BE49-F238E27FC236}">
                <a16:creationId xmlns:a16="http://schemas.microsoft.com/office/drawing/2014/main" id="{6E7C012B-2119-4819-8409-B1F03B43FC69}"/>
              </a:ext>
            </a:extLst>
          </p:cNvPr>
          <p:cNvSpPr/>
          <p:nvPr/>
        </p:nvSpPr>
        <p:spPr>
          <a:xfrm>
            <a:off x="1375508" y="2582204"/>
            <a:ext cx="9222153" cy="923330"/>
          </a:xfrm>
          <a:prstGeom prst="rect">
            <a:avLst/>
          </a:prstGeom>
        </p:spPr>
        <p:txBody>
          <a:bodyPr wrap="square">
            <a:spAutoFit/>
          </a:bodyPr>
          <a:lstStyle/>
          <a:p>
            <a:r>
              <a:rPr lang="zh-CN" altLang="en-US"/>
              <a:t>数值运算操作符可以隐式地转换输出结果的数字类型，此外，通过内置的数字类型转换函数可以显式地在数字类型之间进行转换</a:t>
            </a:r>
          </a:p>
          <a:p>
            <a:endParaRPr lang="zh-CN" altLang="en-US"/>
          </a:p>
        </p:txBody>
      </p:sp>
      <p:graphicFrame>
        <p:nvGraphicFramePr>
          <p:cNvPr id="8" name="表格 7">
            <a:extLst>
              <a:ext uri="{FF2B5EF4-FFF2-40B4-BE49-F238E27FC236}">
                <a16:creationId xmlns:a16="http://schemas.microsoft.com/office/drawing/2014/main" id="{D833AF0C-5589-4CC8-98D7-F6E8EAB0E01A}"/>
              </a:ext>
            </a:extLst>
          </p:cNvPr>
          <p:cNvGraphicFramePr>
            <a:graphicFrameLocks noGrp="1"/>
          </p:cNvGraphicFramePr>
          <p:nvPr>
            <p:extLst/>
          </p:nvPr>
        </p:nvGraphicFramePr>
        <p:xfrm>
          <a:off x="2973753" y="3676358"/>
          <a:ext cx="6025662" cy="1483360"/>
        </p:xfrm>
        <a:graphic>
          <a:graphicData uri="http://schemas.openxmlformats.org/drawingml/2006/table">
            <a:tbl>
              <a:tblPr firstRow="1" bandRow="1">
                <a:tableStyleId>{5C22544A-7EE6-4342-B048-85BDC9FD1C3A}</a:tableStyleId>
              </a:tblPr>
              <a:tblGrid>
                <a:gridCol w="1321011">
                  <a:extLst>
                    <a:ext uri="{9D8B030D-6E8A-4147-A177-3AD203B41FA5}">
                      <a16:colId xmlns:a16="http://schemas.microsoft.com/office/drawing/2014/main" val="1480323993"/>
                    </a:ext>
                  </a:extLst>
                </a:gridCol>
                <a:gridCol w="4704651">
                  <a:extLst>
                    <a:ext uri="{9D8B030D-6E8A-4147-A177-3AD203B41FA5}">
                      <a16:colId xmlns:a16="http://schemas.microsoft.com/office/drawing/2014/main" val="1706807289"/>
                    </a:ext>
                  </a:extLst>
                </a:gridCol>
              </a:tblGrid>
              <a:tr h="370840">
                <a:tc>
                  <a:txBody>
                    <a:bodyPr/>
                    <a:lstStyle/>
                    <a:p>
                      <a:pPr algn="ctr"/>
                      <a:r>
                        <a:rPr lang="zh-CN" altLang="en-US" sz="1800" b="0" i="0" u="none" strike="noStrike" kern="1200" baseline="0">
                          <a:solidFill>
                            <a:schemeClr val="lt1"/>
                          </a:solidFill>
                          <a:latin typeface="+mn-lt"/>
                          <a:ea typeface="+mn-ea"/>
                          <a:cs typeface="+mn-cs"/>
                        </a:rPr>
                        <a:t>函数</a:t>
                      </a:r>
                    </a:p>
                  </a:txBody>
                  <a:tcPr>
                    <a:noFill/>
                  </a:tcPr>
                </a:tc>
                <a:tc>
                  <a:txBody>
                    <a:bodyPr/>
                    <a:lstStyle/>
                    <a:p>
                      <a:pPr algn="ctr"/>
                      <a:r>
                        <a:rPr lang="zh-CN" altLang="en-US" sz="1800" b="0" i="0" u="none" strike="noStrike" kern="1200" baseline="0">
                          <a:solidFill>
                            <a:schemeClr val="lt1"/>
                          </a:solidFill>
                          <a:latin typeface="+mn-lt"/>
                          <a:ea typeface="+mn-ea"/>
                          <a:cs typeface="+mn-cs"/>
                        </a:rPr>
                        <a:t>描述</a:t>
                      </a:r>
                      <a:endParaRPr lang="zh-CN" altLang="en-US"/>
                    </a:p>
                  </a:txBody>
                  <a:tcPr>
                    <a:noFill/>
                  </a:tcPr>
                </a:tc>
                <a:extLst>
                  <a:ext uri="{0D108BD9-81ED-4DB2-BD59-A6C34878D82A}">
                    <a16:rowId xmlns:a16="http://schemas.microsoft.com/office/drawing/2014/main" val="1303318660"/>
                  </a:ext>
                </a:extLst>
              </a:tr>
              <a:tr h="370840">
                <a:tc>
                  <a:txBody>
                    <a:bodyPr/>
                    <a:lstStyle/>
                    <a:p>
                      <a:pPr algn="ctr"/>
                      <a:r>
                        <a:rPr lang="en-US" altLang="zh-CN" sz="1800" b="0" i="0" u="none" strike="noStrike" kern="1200" baseline="0">
                          <a:solidFill>
                            <a:schemeClr val="lt1"/>
                          </a:solidFill>
                          <a:latin typeface="+mn-lt"/>
                          <a:ea typeface="+mn-ea"/>
                          <a:cs typeface="+mn-cs"/>
                        </a:rPr>
                        <a:t>int(x) </a:t>
                      </a:r>
                      <a:endParaRPr lang="zh-CN" altLang="en-US"/>
                    </a:p>
                  </a:txBody>
                  <a:tcP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a:solidFill>
                            <a:schemeClr val="lt1"/>
                          </a:solidFill>
                          <a:latin typeface="+mn-lt"/>
                          <a:ea typeface="+mn-ea"/>
                          <a:cs typeface="+mn-cs"/>
                        </a:rPr>
                        <a:t>将</a:t>
                      </a:r>
                      <a:r>
                        <a:rPr lang="en-US" altLang="zh-CN" sz="1800" b="0" i="0" u="none" strike="noStrike" kern="1200" baseline="0">
                          <a:solidFill>
                            <a:schemeClr val="lt1"/>
                          </a:solidFill>
                          <a:latin typeface="+mn-lt"/>
                          <a:ea typeface="+mn-ea"/>
                          <a:cs typeface="+mn-cs"/>
                        </a:rPr>
                        <a:t>x</a:t>
                      </a:r>
                      <a:r>
                        <a:rPr lang="zh-CN" altLang="en-US" sz="1800" b="0" i="0" u="none" strike="noStrike" kern="1200" baseline="0">
                          <a:solidFill>
                            <a:schemeClr val="lt1"/>
                          </a:solidFill>
                          <a:latin typeface="+mn-lt"/>
                          <a:ea typeface="+mn-ea"/>
                          <a:cs typeface="+mn-cs"/>
                        </a:rPr>
                        <a:t>转换为整数，</a:t>
                      </a:r>
                      <a:r>
                        <a:rPr lang="en-US" altLang="zh-CN" sz="1800" b="0" i="0" u="none" strike="noStrike" kern="1200" baseline="0">
                          <a:solidFill>
                            <a:schemeClr val="lt1"/>
                          </a:solidFill>
                          <a:latin typeface="+mn-lt"/>
                          <a:ea typeface="+mn-ea"/>
                          <a:cs typeface="+mn-cs"/>
                        </a:rPr>
                        <a:t>x</a:t>
                      </a:r>
                      <a:r>
                        <a:rPr lang="zh-CN" altLang="en-US" sz="1800" b="0" i="0" u="none" strike="noStrike" kern="1200" baseline="0">
                          <a:solidFill>
                            <a:schemeClr val="lt1"/>
                          </a:solidFill>
                          <a:latin typeface="+mn-lt"/>
                          <a:ea typeface="+mn-ea"/>
                          <a:cs typeface="+mn-cs"/>
                        </a:rPr>
                        <a:t>可以是浮点数或字符串</a:t>
                      </a:r>
                    </a:p>
                  </a:txBody>
                  <a:tcPr>
                    <a:noFill/>
                  </a:tcPr>
                </a:tc>
                <a:extLst>
                  <a:ext uri="{0D108BD9-81ED-4DB2-BD59-A6C34878D82A}">
                    <a16:rowId xmlns:a16="http://schemas.microsoft.com/office/drawing/2014/main" val="2368131306"/>
                  </a:ext>
                </a:extLst>
              </a:tr>
              <a:tr h="370840">
                <a:tc>
                  <a:txBody>
                    <a:bodyPr/>
                    <a:lstStyle/>
                    <a:p>
                      <a:pPr algn="ctr"/>
                      <a:r>
                        <a:rPr lang="en-US" altLang="zh-CN" sz="1800" b="0" i="0" u="none" strike="noStrike" kern="1200" baseline="0">
                          <a:solidFill>
                            <a:schemeClr val="lt1"/>
                          </a:solidFill>
                          <a:latin typeface="+mn-lt"/>
                          <a:ea typeface="+mn-ea"/>
                          <a:cs typeface="+mn-cs"/>
                        </a:rPr>
                        <a:t>float(x) </a:t>
                      </a:r>
                      <a:endParaRPr lang="zh-CN" altLang="en-US"/>
                    </a:p>
                  </a:txBody>
                  <a:tcP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a:solidFill>
                            <a:schemeClr val="lt1"/>
                          </a:solidFill>
                          <a:latin typeface="+mn-lt"/>
                          <a:ea typeface="+mn-ea"/>
                          <a:cs typeface="+mn-cs"/>
                        </a:rPr>
                        <a:t>将</a:t>
                      </a:r>
                      <a:r>
                        <a:rPr lang="en-US" altLang="zh-CN" sz="1800" b="0" i="0" u="none" strike="noStrike" kern="1200" baseline="0">
                          <a:solidFill>
                            <a:schemeClr val="lt1"/>
                          </a:solidFill>
                          <a:latin typeface="+mn-lt"/>
                          <a:ea typeface="+mn-ea"/>
                          <a:cs typeface="+mn-cs"/>
                        </a:rPr>
                        <a:t>x</a:t>
                      </a:r>
                      <a:r>
                        <a:rPr lang="zh-CN" altLang="en-US" sz="1800" b="0" i="0" u="none" strike="noStrike" kern="1200" baseline="0">
                          <a:solidFill>
                            <a:schemeClr val="lt1"/>
                          </a:solidFill>
                          <a:latin typeface="+mn-lt"/>
                          <a:ea typeface="+mn-ea"/>
                          <a:cs typeface="+mn-cs"/>
                        </a:rPr>
                        <a:t>转换为浮点数，</a:t>
                      </a:r>
                      <a:r>
                        <a:rPr lang="en-US" altLang="zh-CN" sz="1800" b="0" i="0" u="none" strike="noStrike" kern="1200" baseline="0">
                          <a:solidFill>
                            <a:schemeClr val="lt1"/>
                          </a:solidFill>
                          <a:latin typeface="+mn-lt"/>
                          <a:ea typeface="+mn-ea"/>
                          <a:cs typeface="+mn-cs"/>
                        </a:rPr>
                        <a:t>x</a:t>
                      </a:r>
                      <a:r>
                        <a:rPr lang="zh-CN" altLang="en-US" sz="1800" b="0" i="0" u="none" strike="noStrike" kern="1200" baseline="0">
                          <a:solidFill>
                            <a:schemeClr val="lt1"/>
                          </a:solidFill>
                          <a:latin typeface="+mn-lt"/>
                          <a:ea typeface="+mn-ea"/>
                          <a:cs typeface="+mn-cs"/>
                        </a:rPr>
                        <a:t>可以是整数或字符串</a:t>
                      </a:r>
                    </a:p>
                  </a:txBody>
                  <a:tcPr>
                    <a:noFill/>
                  </a:tcPr>
                </a:tc>
                <a:extLst>
                  <a:ext uri="{0D108BD9-81ED-4DB2-BD59-A6C34878D82A}">
                    <a16:rowId xmlns:a16="http://schemas.microsoft.com/office/drawing/2014/main" val="3055842769"/>
                  </a:ext>
                </a:extLst>
              </a:tr>
              <a:tr h="370840">
                <a:tc>
                  <a:txBody>
                    <a:bodyPr/>
                    <a:lstStyle/>
                    <a:p>
                      <a:pPr algn="ctr"/>
                      <a:r>
                        <a:rPr lang="en-US" altLang="zh-CN" sz="1800" b="0" i="0" u="none" strike="noStrike" kern="1200" baseline="0">
                          <a:solidFill>
                            <a:schemeClr val="lt1"/>
                          </a:solidFill>
                          <a:latin typeface="+mn-lt"/>
                          <a:ea typeface="+mn-ea"/>
                          <a:cs typeface="+mn-cs"/>
                        </a:rPr>
                        <a:t>str(x) </a:t>
                      </a:r>
                      <a:endParaRPr lang="zh-CN" altLang="en-US"/>
                    </a:p>
                  </a:txBody>
                  <a:tcP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a:solidFill>
                            <a:schemeClr val="lt1"/>
                          </a:solidFill>
                          <a:latin typeface="+mn-lt"/>
                          <a:ea typeface="+mn-ea"/>
                          <a:cs typeface="+mn-cs"/>
                        </a:rPr>
                        <a:t>将</a:t>
                      </a:r>
                      <a:r>
                        <a:rPr lang="en-US" altLang="zh-CN" sz="1800" b="0" i="0" u="none" strike="noStrike" kern="1200" baseline="0">
                          <a:solidFill>
                            <a:schemeClr val="lt1"/>
                          </a:solidFill>
                          <a:latin typeface="+mn-lt"/>
                          <a:ea typeface="+mn-ea"/>
                          <a:cs typeface="+mn-cs"/>
                        </a:rPr>
                        <a:t>x</a:t>
                      </a:r>
                      <a:r>
                        <a:rPr lang="zh-CN" altLang="en-US" sz="1800" b="0" i="0" u="none" strike="noStrike" kern="1200" baseline="0">
                          <a:solidFill>
                            <a:schemeClr val="lt1"/>
                          </a:solidFill>
                          <a:latin typeface="+mn-lt"/>
                          <a:ea typeface="+mn-ea"/>
                          <a:cs typeface="+mn-cs"/>
                        </a:rPr>
                        <a:t>转换为字符串，</a:t>
                      </a:r>
                      <a:r>
                        <a:rPr lang="en-US" altLang="zh-CN" sz="1800" b="0" i="0" u="none" strike="noStrike" kern="1200" baseline="0">
                          <a:solidFill>
                            <a:schemeClr val="lt1"/>
                          </a:solidFill>
                          <a:latin typeface="+mn-lt"/>
                          <a:ea typeface="+mn-ea"/>
                          <a:cs typeface="+mn-cs"/>
                        </a:rPr>
                        <a:t>x</a:t>
                      </a:r>
                      <a:r>
                        <a:rPr lang="zh-CN" altLang="en-US" sz="1800" b="0" i="0" u="none" strike="noStrike" kern="1200" baseline="0">
                          <a:solidFill>
                            <a:schemeClr val="lt1"/>
                          </a:solidFill>
                          <a:latin typeface="+mn-lt"/>
                          <a:ea typeface="+mn-ea"/>
                          <a:cs typeface="+mn-cs"/>
                        </a:rPr>
                        <a:t>可以是整数或浮点数</a:t>
                      </a:r>
                      <a:endParaRPr lang="zh-CN" altLang="en-US"/>
                    </a:p>
                  </a:txBody>
                  <a:tcPr>
                    <a:noFill/>
                  </a:tcPr>
                </a:tc>
                <a:extLst>
                  <a:ext uri="{0D108BD9-81ED-4DB2-BD59-A6C34878D82A}">
                    <a16:rowId xmlns:a16="http://schemas.microsoft.com/office/drawing/2014/main" val="2679785113"/>
                  </a:ext>
                </a:extLst>
              </a:tr>
            </a:tbl>
          </a:graphicData>
        </a:graphic>
      </p:graphicFrame>
    </p:spTree>
    <p:extLst>
      <p:ext uri="{BB962C8B-B14F-4D97-AF65-F5344CB8AC3E}">
        <p14:creationId xmlns:p14="http://schemas.microsoft.com/office/powerpoint/2010/main" val="414444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FA2F79-7341-40BE-BA45-63C7216746BF}"/>
              </a:ext>
            </a:extLst>
          </p:cNvPr>
          <p:cNvSpPr/>
          <p:nvPr/>
        </p:nvSpPr>
        <p:spPr>
          <a:xfrm>
            <a:off x="3645649" y="1029991"/>
            <a:ext cx="4900701" cy="830997"/>
          </a:xfrm>
          <a:prstGeom prst="rect">
            <a:avLst/>
          </a:prstGeom>
        </p:spPr>
        <p:txBody>
          <a:bodyPr wrap="none">
            <a:spAutoFit/>
          </a:bodyPr>
          <a:lstStyle/>
          <a:p>
            <a:r>
              <a:rPr lang="en-US" altLang="zh-CN" sz="4800"/>
              <a:t>3.1 </a:t>
            </a:r>
            <a:r>
              <a:rPr lang="zh-CN" altLang="en-US" sz="4800"/>
              <a:t>浮点数及复数</a:t>
            </a:r>
            <a:endParaRPr lang="en-US" altLang="zh-CN" sz="4800"/>
          </a:p>
        </p:txBody>
      </p:sp>
      <p:sp>
        <p:nvSpPr>
          <p:cNvPr id="5" name="矩形 4">
            <a:extLst>
              <a:ext uri="{FF2B5EF4-FFF2-40B4-BE49-F238E27FC236}">
                <a16:creationId xmlns:a16="http://schemas.microsoft.com/office/drawing/2014/main" id="{048356CA-727F-4F5F-9967-BC19E0F48979}"/>
              </a:ext>
            </a:extLst>
          </p:cNvPr>
          <p:cNvSpPr/>
          <p:nvPr/>
        </p:nvSpPr>
        <p:spPr>
          <a:xfrm>
            <a:off x="2105082" y="2469624"/>
            <a:ext cx="8306765" cy="646331"/>
          </a:xfrm>
          <a:prstGeom prst="rect">
            <a:avLst/>
          </a:prstGeom>
        </p:spPr>
        <p:txBody>
          <a:bodyPr wrap="square">
            <a:spAutoFit/>
          </a:bodyPr>
          <a:lstStyle/>
          <a:p>
            <a:r>
              <a:rPr lang="en-US" altLang="zh-CN"/>
              <a:t>Python</a:t>
            </a:r>
            <a:r>
              <a:rPr lang="zh-CN" altLang="en-US"/>
              <a:t>语言提供</a:t>
            </a:r>
            <a:r>
              <a:rPr lang="en-US" altLang="zh-CN"/>
              <a:t>3</a:t>
            </a:r>
            <a:r>
              <a:rPr lang="zh-CN" altLang="en-US"/>
              <a:t>种数字类型：整数类型、浮点数类型和复数类型，分别对应数学中的整数、实数和复数。</a:t>
            </a:r>
          </a:p>
        </p:txBody>
      </p:sp>
      <p:sp>
        <p:nvSpPr>
          <p:cNvPr id="9" name="矩形 8">
            <a:extLst>
              <a:ext uri="{FF2B5EF4-FFF2-40B4-BE49-F238E27FC236}">
                <a16:creationId xmlns:a16="http://schemas.microsoft.com/office/drawing/2014/main" id="{86AE038C-3A4D-4072-8360-0624695C7799}"/>
              </a:ext>
            </a:extLst>
          </p:cNvPr>
          <p:cNvSpPr/>
          <p:nvPr/>
        </p:nvSpPr>
        <p:spPr>
          <a:xfrm>
            <a:off x="1548857" y="3429000"/>
            <a:ext cx="1915909" cy="369332"/>
          </a:xfrm>
          <a:prstGeom prst="rect">
            <a:avLst/>
          </a:prstGeom>
        </p:spPr>
        <p:txBody>
          <a:bodyPr wrap="none">
            <a:spAutoFit/>
          </a:bodyPr>
          <a:lstStyle/>
          <a:p>
            <a:r>
              <a:rPr lang="en-US" altLang="zh-CN"/>
              <a:t>3.1.2 </a:t>
            </a:r>
            <a:r>
              <a:rPr lang="zh-CN" altLang="en-US"/>
              <a:t>浮点数类型</a:t>
            </a:r>
          </a:p>
        </p:txBody>
      </p:sp>
      <p:sp>
        <p:nvSpPr>
          <p:cNvPr id="13" name="矩形 12">
            <a:extLst>
              <a:ext uri="{FF2B5EF4-FFF2-40B4-BE49-F238E27FC236}">
                <a16:creationId xmlns:a16="http://schemas.microsoft.com/office/drawing/2014/main" id="{F7B17728-FFA8-43FE-BF40-371D63807DE0}"/>
              </a:ext>
            </a:extLst>
          </p:cNvPr>
          <p:cNvSpPr/>
          <p:nvPr/>
        </p:nvSpPr>
        <p:spPr>
          <a:xfrm>
            <a:off x="2017973" y="3907778"/>
            <a:ext cx="8306765" cy="646331"/>
          </a:xfrm>
          <a:prstGeom prst="rect">
            <a:avLst/>
          </a:prstGeom>
        </p:spPr>
        <p:txBody>
          <a:bodyPr wrap="square">
            <a:spAutoFit/>
          </a:bodyPr>
          <a:lstStyle/>
          <a:p>
            <a:r>
              <a:rPr lang="en-US" altLang="zh-CN"/>
              <a:t>Python</a:t>
            </a:r>
            <a:r>
              <a:rPr lang="zh-CN" altLang="en-US"/>
              <a:t>语言中的浮点数类型必须带有小数部分，小数部分可以是</a:t>
            </a:r>
            <a:r>
              <a:rPr lang="en-US" altLang="zh-CN"/>
              <a:t>0</a:t>
            </a:r>
            <a:r>
              <a:rPr lang="zh-CN" altLang="en-US"/>
              <a:t>。</a:t>
            </a:r>
            <a:endParaRPr lang="en-US" altLang="zh-CN"/>
          </a:p>
          <a:p>
            <a:r>
              <a:rPr lang="zh-CN" altLang="en-US"/>
              <a:t>例如：</a:t>
            </a:r>
            <a:r>
              <a:rPr lang="en-US" altLang="zh-CN"/>
              <a:t>1010</a:t>
            </a:r>
            <a:r>
              <a:rPr lang="zh-CN" altLang="en-US"/>
              <a:t>是整数，</a:t>
            </a:r>
            <a:r>
              <a:rPr lang="en-US" altLang="zh-CN"/>
              <a:t>1010.0</a:t>
            </a:r>
            <a:r>
              <a:rPr lang="zh-CN" altLang="en-US"/>
              <a:t>是浮点数。</a:t>
            </a:r>
          </a:p>
        </p:txBody>
      </p:sp>
      <p:sp>
        <p:nvSpPr>
          <p:cNvPr id="16" name="文本框 15">
            <a:extLst>
              <a:ext uri="{FF2B5EF4-FFF2-40B4-BE49-F238E27FC236}">
                <a16:creationId xmlns:a16="http://schemas.microsoft.com/office/drawing/2014/main" id="{AC122B0E-1056-4972-A4A3-BDDEAFB17553}"/>
              </a:ext>
            </a:extLst>
          </p:cNvPr>
          <p:cNvSpPr txBox="1"/>
          <p:nvPr/>
        </p:nvSpPr>
        <p:spPr>
          <a:xfrm>
            <a:off x="2017973" y="4681614"/>
            <a:ext cx="3518912" cy="369332"/>
          </a:xfrm>
          <a:prstGeom prst="rect">
            <a:avLst/>
          </a:prstGeom>
          <a:noFill/>
        </p:spPr>
        <p:txBody>
          <a:bodyPr wrap="none" rtlCol="0">
            <a:spAutoFit/>
          </a:bodyPr>
          <a:lstStyle/>
          <a:p>
            <a:r>
              <a:rPr lang="en-US" altLang="zh-CN"/>
              <a:t>pow(x,y)</a:t>
            </a:r>
            <a:r>
              <a:rPr lang="zh-CN" altLang="en-US"/>
              <a:t>函数：用来计算</a:t>
            </a:r>
            <a:r>
              <a:rPr lang="en-US" altLang="zh-CN"/>
              <a:t>x</a:t>
            </a:r>
            <a:r>
              <a:rPr lang="en-US" altLang="zh-CN" baseline="30000"/>
              <a:t>y</a:t>
            </a:r>
            <a:r>
              <a:rPr lang="zh-CN" altLang="en-US"/>
              <a:t>的值</a:t>
            </a:r>
          </a:p>
        </p:txBody>
      </p:sp>
    </p:spTree>
    <p:extLst>
      <p:ext uri="{BB962C8B-B14F-4D97-AF65-F5344CB8AC3E}">
        <p14:creationId xmlns:p14="http://schemas.microsoft.com/office/powerpoint/2010/main" val="384555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822850-F1F4-4FCA-99AB-AAD4D4F5C01E}"/>
              </a:ext>
            </a:extLst>
          </p:cNvPr>
          <p:cNvSpPr txBox="1"/>
          <p:nvPr/>
        </p:nvSpPr>
        <p:spPr>
          <a:xfrm>
            <a:off x="3396256" y="1911422"/>
            <a:ext cx="965329" cy="369332"/>
          </a:xfrm>
          <a:prstGeom prst="rect">
            <a:avLst/>
          </a:prstGeom>
          <a:noFill/>
        </p:spPr>
        <p:txBody>
          <a:bodyPr wrap="none" rtlCol="0">
            <a:spAutoFit/>
          </a:bodyPr>
          <a:lstStyle/>
          <a:p>
            <a:r>
              <a:rPr lang="en-US" altLang="zh-CN"/>
              <a:t>0.1+0.2</a:t>
            </a:r>
            <a:endParaRPr lang="zh-CN" altLang="en-US"/>
          </a:p>
        </p:txBody>
      </p:sp>
      <p:sp>
        <p:nvSpPr>
          <p:cNvPr id="3" name="文本框 2">
            <a:extLst>
              <a:ext uri="{FF2B5EF4-FFF2-40B4-BE49-F238E27FC236}">
                <a16:creationId xmlns:a16="http://schemas.microsoft.com/office/drawing/2014/main" id="{D4F53333-076A-4524-8406-62205A66E095}"/>
              </a:ext>
            </a:extLst>
          </p:cNvPr>
          <p:cNvSpPr txBox="1"/>
          <p:nvPr/>
        </p:nvSpPr>
        <p:spPr>
          <a:xfrm>
            <a:off x="1790047" y="1385782"/>
            <a:ext cx="2571538" cy="369332"/>
          </a:xfrm>
          <a:prstGeom prst="rect">
            <a:avLst/>
          </a:prstGeom>
          <a:noFill/>
        </p:spPr>
        <p:txBody>
          <a:bodyPr wrap="none" rtlCol="0">
            <a:spAutoFit/>
          </a:bodyPr>
          <a:lstStyle/>
          <a:p>
            <a:r>
              <a:rPr lang="zh-CN" altLang="en-US"/>
              <a:t>浮点数中的特殊问题：</a:t>
            </a:r>
          </a:p>
        </p:txBody>
      </p:sp>
      <p:sp>
        <p:nvSpPr>
          <p:cNvPr id="4" name="文本框 3">
            <a:extLst>
              <a:ext uri="{FF2B5EF4-FFF2-40B4-BE49-F238E27FC236}">
                <a16:creationId xmlns:a16="http://schemas.microsoft.com/office/drawing/2014/main" id="{6387FD9E-F86F-499B-B972-66F4BB94624F}"/>
              </a:ext>
            </a:extLst>
          </p:cNvPr>
          <p:cNvSpPr txBox="1"/>
          <p:nvPr/>
        </p:nvSpPr>
        <p:spPr>
          <a:xfrm>
            <a:off x="3396256" y="2280754"/>
            <a:ext cx="3480440" cy="369332"/>
          </a:xfrm>
          <a:prstGeom prst="rect">
            <a:avLst/>
          </a:prstGeom>
          <a:noFill/>
        </p:spPr>
        <p:txBody>
          <a:bodyPr wrap="none" rtlCol="0">
            <a:spAutoFit/>
          </a:bodyPr>
          <a:lstStyle/>
          <a:p>
            <a:r>
              <a:rPr lang="zh-CN" altLang="en-US"/>
              <a:t>结果为：</a:t>
            </a:r>
            <a:r>
              <a:rPr lang="en-US" altLang="zh-CN"/>
              <a:t>0.30000000000000004</a:t>
            </a:r>
            <a:endParaRPr lang="zh-CN" altLang="en-US"/>
          </a:p>
        </p:txBody>
      </p:sp>
      <p:sp>
        <p:nvSpPr>
          <p:cNvPr id="5" name="文本框 4">
            <a:extLst>
              <a:ext uri="{FF2B5EF4-FFF2-40B4-BE49-F238E27FC236}">
                <a16:creationId xmlns:a16="http://schemas.microsoft.com/office/drawing/2014/main" id="{A87EB61C-09B6-4F5A-8618-EA8D63CEB2EF}"/>
              </a:ext>
            </a:extLst>
          </p:cNvPr>
          <p:cNvSpPr txBox="1"/>
          <p:nvPr/>
        </p:nvSpPr>
        <p:spPr>
          <a:xfrm>
            <a:off x="1790047" y="2782669"/>
            <a:ext cx="7558479" cy="646331"/>
          </a:xfrm>
          <a:prstGeom prst="rect">
            <a:avLst/>
          </a:prstGeom>
          <a:noFill/>
        </p:spPr>
        <p:txBody>
          <a:bodyPr wrap="none" rtlCol="0">
            <a:spAutoFit/>
          </a:bodyPr>
          <a:lstStyle/>
          <a:p>
            <a:r>
              <a:rPr lang="zh-CN" altLang="en-US"/>
              <a:t>在计算机内部，使用二进制表示浮点数，</a:t>
            </a:r>
            <a:r>
              <a:rPr lang="en-US" altLang="zh-CN"/>
              <a:t>0.1</a:t>
            </a:r>
            <a:r>
              <a:rPr lang="zh-CN" altLang="en-US"/>
              <a:t>对应的二进制为：</a:t>
            </a:r>
            <a:endParaRPr lang="en-US" altLang="zh-CN"/>
          </a:p>
          <a:p>
            <a:r>
              <a:rPr lang="en-US" altLang="zh-CN"/>
              <a:t>0.00011001100110011001100110011001100110011001100110011010</a:t>
            </a:r>
            <a:endParaRPr lang="zh-CN" altLang="en-US"/>
          </a:p>
        </p:txBody>
      </p:sp>
      <p:sp>
        <p:nvSpPr>
          <p:cNvPr id="6" name="文本框 5">
            <a:extLst>
              <a:ext uri="{FF2B5EF4-FFF2-40B4-BE49-F238E27FC236}">
                <a16:creationId xmlns:a16="http://schemas.microsoft.com/office/drawing/2014/main" id="{3A45B2D5-1547-4E27-9809-158A0A3B3175}"/>
              </a:ext>
            </a:extLst>
          </p:cNvPr>
          <p:cNvSpPr txBox="1"/>
          <p:nvPr/>
        </p:nvSpPr>
        <p:spPr>
          <a:xfrm>
            <a:off x="1790047" y="3452387"/>
            <a:ext cx="8510886" cy="2031325"/>
          </a:xfrm>
          <a:prstGeom prst="rect">
            <a:avLst/>
          </a:prstGeom>
          <a:noFill/>
        </p:spPr>
        <p:txBody>
          <a:bodyPr wrap="square" rtlCol="0">
            <a:spAutoFit/>
          </a:bodyPr>
          <a:lstStyle/>
          <a:p>
            <a:r>
              <a:rPr lang="zh-CN" altLang="en-US"/>
              <a:t>受限于计算机表示浮点数使用的存储宽度，这个二进制并不完全等于</a:t>
            </a:r>
            <a:r>
              <a:rPr lang="en-US" altLang="zh-CN"/>
              <a:t>0.1</a:t>
            </a:r>
            <a:r>
              <a:rPr lang="zh-CN" altLang="en-US"/>
              <a:t>，而是计算机能表示情况下最接近</a:t>
            </a:r>
            <a:r>
              <a:rPr lang="en-US" altLang="zh-CN"/>
              <a:t>0.1</a:t>
            </a:r>
            <a:r>
              <a:rPr lang="zh-CN" altLang="en-US"/>
              <a:t>的二进制。因此</a:t>
            </a:r>
            <a:r>
              <a:rPr lang="en-US" altLang="zh-CN"/>
              <a:t>0.1+0.2</a:t>
            </a:r>
            <a:r>
              <a:rPr lang="zh-CN" altLang="en-US"/>
              <a:t>的运算，在计算机内部是最接近</a:t>
            </a:r>
            <a:r>
              <a:rPr lang="en-US" altLang="zh-CN"/>
              <a:t>0.1</a:t>
            </a:r>
            <a:r>
              <a:rPr lang="zh-CN" altLang="en-US"/>
              <a:t>和</a:t>
            </a:r>
            <a:r>
              <a:rPr lang="en-US" altLang="zh-CN"/>
              <a:t>0.2</a:t>
            </a:r>
            <a:r>
              <a:rPr lang="zh-CN" altLang="en-US"/>
              <a:t>的两个数的加运算。因此，产生的数字接近</a:t>
            </a:r>
            <a:r>
              <a:rPr lang="en-US" altLang="zh-CN"/>
              <a:t>0.3</a:t>
            </a:r>
            <a:r>
              <a:rPr lang="zh-CN" altLang="en-US"/>
              <a:t>，但未必是最接近的，反映到十进制表示上，可能产生一个尾数，至于这个尾数具体是多少，计算机内部会根据二进制运算确定产生。然后从用户角度来看，这个尾数是不确定的，因此称为‘不确定尾数’不确定尾数问题在其他编程语言中也会出现，这是程序设计语言的共性问题。</a:t>
            </a:r>
          </a:p>
        </p:txBody>
      </p:sp>
      <p:sp>
        <p:nvSpPr>
          <p:cNvPr id="8" name="文本框 7">
            <a:extLst>
              <a:ext uri="{FF2B5EF4-FFF2-40B4-BE49-F238E27FC236}">
                <a16:creationId xmlns:a16="http://schemas.microsoft.com/office/drawing/2014/main" id="{F963A3A3-0798-4647-B337-B88E364A561B}"/>
              </a:ext>
            </a:extLst>
          </p:cNvPr>
          <p:cNvSpPr txBox="1"/>
          <p:nvPr/>
        </p:nvSpPr>
        <p:spPr>
          <a:xfrm>
            <a:off x="2749925" y="1925164"/>
            <a:ext cx="646331" cy="369332"/>
          </a:xfrm>
          <a:prstGeom prst="rect">
            <a:avLst/>
          </a:prstGeom>
          <a:noFill/>
        </p:spPr>
        <p:txBody>
          <a:bodyPr wrap="none" rtlCol="0">
            <a:spAutoFit/>
          </a:bodyPr>
          <a:lstStyle/>
          <a:p>
            <a:r>
              <a:rPr lang="zh-CN" altLang="en-US"/>
              <a:t>例：</a:t>
            </a:r>
          </a:p>
        </p:txBody>
      </p:sp>
    </p:spTree>
    <p:extLst>
      <p:ext uri="{BB962C8B-B14F-4D97-AF65-F5344CB8AC3E}">
        <p14:creationId xmlns:p14="http://schemas.microsoft.com/office/powerpoint/2010/main" val="109250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73773B-BC2E-4AAD-98DE-6A4984FAFE3A}"/>
              </a:ext>
            </a:extLst>
          </p:cNvPr>
          <p:cNvSpPr txBox="1"/>
          <p:nvPr/>
        </p:nvSpPr>
        <p:spPr>
          <a:xfrm>
            <a:off x="2425283" y="2193133"/>
            <a:ext cx="3185487" cy="369332"/>
          </a:xfrm>
          <a:prstGeom prst="rect">
            <a:avLst/>
          </a:prstGeom>
          <a:noFill/>
        </p:spPr>
        <p:txBody>
          <a:bodyPr wrap="none" rtlCol="0">
            <a:spAutoFit/>
          </a:bodyPr>
          <a:lstStyle/>
          <a:p>
            <a:r>
              <a:rPr lang="zh-CN" altLang="en-US"/>
              <a:t>如何解决不确定尾数的问题？</a:t>
            </a:r>
          </a:p>
        </p:txBody>
      </p:sp>
      <p:sp>
        <p:nvSpPr>
          <p:cNvPr id="4" name="矩形 3">
            <a:extLst>
              <a:ext uri="{FF2B5EF4-FFF2-40B4-BE49-F238E27FC236}">
                <a16:creationId xmlns:a16="http://schemas.microsoft.com/office/drawing/2014/main" id="{CA28F9AF-20FE-447F-AF34-D974C36BE82B}"/>
              </a:ext>
            </a:extLst>
          </p:cNvPr>
          <p:cNvSpPr/>
          <p:nvPr/>
        </p:nvSpPr>
        <p:spPr>
          <a:xfrm>
            <a:off x="3111012" y="2886865"/>
            <a:ext cx="1348446" cy="369332"/>
          </a:xfrm>
          <a:prstGeom prst="rect">
            <a:avLst/>
          </a:prstGeom>
          <a:ln w="12700">
            <a:solidFill>
              <a:srgbClr val="FFFF00"/>
            </a:solidFill>
          </a:ln>
        </p:spPr>
        <p:txBody>
          <a:bodyPr wrap="none">
            <a:spAutoFit/>
          </a:bodyPr>
          <a:lstStyle/>
          <a:p>
            <a:r>
              <a:rPr lang="en-US" altLang="zh-CN"/>
              <a:t>round(x,d)</a:t>
            </a:r>
            <a:endParaRPr lang="zh-CN" altLang="en-US"/>
          </a:p>
        </p:txBody>
      </p:sp>
      <p:sp>
        <p:nvSpPr>
          <p:cNvPr id="5" name="文本框 4">
            <a:extLst>
              <a:ext uri="{FF2B5EF4-FFF2-40B4-BE49-F238E27FC236}">
                <a16:creationId xmlns:a16="http://schemas.microsoft.com/office/drawing/2014/main" id="{A3F471C6-EAC6-4163-900F-741342FD1E9E}"/>
              </a:ext>
            </a:extLst>
          </p:cNvPr>
          <p:cNvSpPr txBox="1"/>
          <p:nvPr/>
        </p:nvSpPr>
        <p:spPr>
          <a:xfrm>
            <a:off x="3111012" y="3493477"/>
            <a:ext cx="6224781" cy="369332"/>
          </a:xfrm>
          <a:prstGeom prst="rect">
            <a:avLst/>
          </a:prstGeom>
          <a:noFill/>
        </p:spPr>
        <p:txBody>
          <a:bodyPr wrap="none" rtlCol="0">
            <a:spAutoFit/>
          </a:bodyPr>
          <a:lstStyle/>
          <a:p>
            <a:r>
              <a:rPr lang="zh-CN" altLang="en-US"/>
              <a:t>作用：对</a:t>
            </a:r>
            <a:r>
              <a:rPr lang="en-US" altLang="zh-CN"/>
              <a:t>x</a:t>
            </a:r>
            <a:r>
              <a:rPr lang="zh-CN" altLang="en-US"/>
              <a:t>进行四舍五入，其中参数</a:t>
            </a:r>
            <a:r>
              <a:rPr lang="en-US" altLang="zh-CN"/>
              <a:t>d</a:t>
            </a:r>
            <a:r>
              <a:rPr lang="zh-CN" altLang="en-US"/>
              <a:t>指定保留的小数位数。</a:t>
            </a:r>
          </a:p>
        </p:txBody>
      </p:sp>
      <p:sp>
        <p:nvSpPr>
          <p:cNvPr id="6" name="文本框 5">
            <a:extLst>
              <a:ext uri="{FF2B5EF4-FFF2-40B4-BE49-F238E27FC236}">
                <a16:creationId xmlns:a16="http://schemas.microsoft.com/office/drawing/2014/main" id="{749384F9-5877-4F3D-AA16-41C78828BF08}"/>
              </a:ext>
            </a:extLst>
          </p:cNvPr>
          <p:cNvSpPr txBox="1"/>
          <p:nvPr/>
        </p:nvSpPr>
        <p:spPr>
          <a:xfrm>
            <a:off x="3313723" y="4142154"/>
            <a:ext cx="479618" cy="369332"/>
          </a:xfrm>
          <a:prstGeom prst="rect">
            <a:avLst/>
          </a:prstGeom>
          <a:noFill/>
        </p:spPr>
        <p:txBody>
          <a:bodyPr wrap="none" rtlCol="0">
            <a:spAutoFit/>
          </a:bodyPr>
          <a:lstStyle/>
          <a:p>
            <a:r>
              <a:rPr lang="zh-CN" altLang="en-US"/>
              <a:t>例</a:t>
            </a:r>
            <a:r>
              <a:rPr lang="en-US" altLang="zh-CN"/>
              <a:t>:</a:t>
            </a:r>
            <a:endParaRPr lang="zh-CN" altLang="en-US"/>
          </a:p>
        </p:txBody>
      </p:sp>
      <p:sp>
        <p:nvSpPr>
          <p:cNvPr id="7" name="文本框 6">
            <a:extLst>
              <a:ext uri="{FF2B5EF4-FFF2-40B4-BE49-F238E27FC236}">
                <a16:creationId xmlns:a16="http://schemas.microsoft.com/office/drawing/2014/main" id="{FE636039-2D43-453E-A140-20B4A091290F}"/>
              </a:ext>
            </a:extLst>
          </p:cNvPr>
          <p:cNvSpPr txBox="1"/>
          <p:nvPr/>
        </p:nvSpPr>
        <p:spPr>
          <a:xfrm>
            <a:off x="4018026" y="4326820"/>
            <a:ext cx="1912703" cy="646331"/>
          </a:xfrm>
          <a:prstGeom prst="rect">
            <a:avLst/>
          </a:prstGeom>
          <a:noFill/>
        </p:spPr>
        <p:txBody>
          <a:bodyPr wrap="none" rtlCol="0">
            <a:spAutoFit/>
          </a:bodyPr>
          <a:lstStyle/>
          <a:p>
            <a:r>
              <a:rPr lang="en-US" altLang="zh-CN"/>
              <a:t>round(1.2346,2)</a:t>
            </a:r>
          </a:p>
          <a:p>
            <a:r>
              <a:rPr lang="en-US" altLang="zh-CN"/>
              <a:t>round(1.2346,3)</a:t>
            </a:r>
          </a:p>
        </p:txBody>
      </p:sp>
      <p:sp>
        <p:nvSpPr>
          <p:cNvPr id="3" name="文本框 2">
            <a:extLst>
              <a:ext uri="{FF2B5EF4-FFF2-40B4-BE49-F238E27FC236}">
                <a16:creationId xmlns:a16="http://schemas.microsoft.com/office/drawing/2014/main" id="{325C7EAE-F942-4415-91D5-246DB09ADEAD}"/>
              </a:ext>
            </a:extLst>
          </p:cNvPr>
          <p:cNvSpPr txBox="1"/>
          <p:nvPr/>
        </p:nvSpPr>
        <p:spPr>
          <a:xfrm>
            <a:off x="4018026" y="5048739"/>
            <a:ext cx="1988045" cy="369332"/>
          </a:xfrm>
          <a:prstGeom prst="rect">
            <a:avLst/>
          </a:prstGeom>
          <a:noFill/>
        </p:spPr>
        <p:txBody>
          <a:bodyPr wrap="none" rtlCol="0">
            <a:spAutoFit/>
          </a:bodyPr>
          <a:lstStyle/>
          <a:p>
            <a:r>
              <a:rPr lang="en-US" altLang="zh-CN"/>
              <a:t>round(0.1+0.2,1)</a:t>
            </a:r>
          </a:p>
        </p:txBody>
      </p:sp>
    </p:spTree>
    <p:extLst>
      <p:ext uri="{BB962C8B-B14F-4D97-AF65-F5344CB8AC3E}">
        <p14:creationId xmlns:p14="http://schemas.microsoft.com/office/powerpoint/2010/main" val="154952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7C01C7-9B32-4591-8FD1-94E0E5A24A2D}"/>
              </a:ext>
            </a:extLst>
          </p:cNvPr>
          <p:cNvSpPr/>
          <p:nvPr/>
        </p:nvSpPr>
        <p:spPr>
          <a:xfrm>
            <a:off x="1649941" y="1392087"/>
            <a:ext cx="1685077" cy="369332"/>
          </a:xfrm>
          <a:prstGeom prst="rect">
            <a:avLst/>
          </a:prstGeom>
        </p:spPr>
        <p:txBody>
          <a:bodyPr wrap="none">
            <a:spAutoFit/>
          </a:bodyPr>
          <a:lstStyle/>
          <a:p>
            <a:r>
              <a:rPr lang="en-US" altLang="zh-CN"/>
              <a:t>3.1.3 </a:t>
            </a:r>
            <a:r>
              <a:rPr lang="zh-CN" altLang="en-US"/>
              <a:t>复数类型</a:t>
            </a:r>
          </a:p>
        </p:txBody>
      </p:sp>
      <p:sp>
        <p:nvSpPr>
          <p:cNvPr id="6" name="矩形 5">
            <a:extLst>
              <a:ext uri="{FF2B5EF4-FFF2-40B4-BE49-F238E27FC236}">
                <a16:creationId xmlns:a16="http://schemas.microsoft.com/office/drawing/2014/main" id="{B64271A8-2FC9-4E63-B025-82BF8F352E23}"/>
              </a:ext>
            </a:extLst>
          </p:cNvPr>
          <p:cNvSpPr/>
          <p:nvPr/>
        </p:nvSpPr>
        <p:spPr>
          <a:xfrm>
            <a:off x="2359327" y="2967335"/>
            <a:ext cx="877163" cy="369332"/>
          </a:xfrm>
          <a:prstGeom prst="rect">
            <a:avLst/>
          </a:prstGeom>
        </p:spPr>
        <p:txBody>
          <a:bodyPr wrap="none">
            <a:spAutoFit/>
          </a:bodyPr>
          <a:lstStyle/>
          <a:p>
            <a:r>
              <a:rPr lang="zh-CN" altLang="en-US"/>
              <a:t>例如：</a:t>
            </a:r>
          </a:p>
        </p:txBody>
      </p:sp>
      <p:sp>
        <p:nvSpPr>
          <p:cNvPr id="8" name="矩形 7">
            <a:extLst>
              <a:ext uri="{FF2B5EF4-FFF2-40B4-BE49-F238E27FC236}">
                <a16:creationId xmlns:a16="http://schemas.microsoft.com/office/drawing/2014/main" id="{8DFC0C9F-7F77-4685-B4B0-91155AA8E8B9}"/>
              </a:ext>
            </a:extLst>
          </p:cNvPr>
          <p:cNvSpPr/>
          <p:nvPr/>
        </p:nvSpPr>
        <p:spPr>
          <a:xfrm>
            <a:off x="2797908" y="3392826"/>
            <a:ext cx="4222631" cy="369332"/>
          </a:xfrm>
          <a:prstGeom prst="rect">
            <a:avLst/>
          </a:prstGeom>
        </p:spPr>
        <p:txBody>
          <a:bodyPr wrap="none">
            <a:spAutoFit/>
          </a:bodyPr>
          <a:lstStyle/>
          <a:p>
            <a:r>
              <a:rPr lang="en-US" altLang="zh-CN"/>
              <a:t>11.3+4j    -5.6+7j     1.23e-4+5.67e+89j</a:t>
            </a:r>
            <a:endParaRPr lang="zh-CN" altLang="en-US"/>
          </a:p>
        </p:txBody>
      </p:sp>
      <p:sp>
        <p:nvSpPr>
          <p:cNvPr id="10" name="矩形 9">
            <a:extLst>
              <a:ext uri="{FF2B5EF4-FFF2-40B4-BE49-F238E27FC236}">
                <a16:creationId xmlns:a16="http://schemas.microsoft.com/office/drawing/2014/main" id="{F563FFB9-8607-4AF6-88AA-960147A57A18}"/>
              </a:ext>
            </a:extLst>
          </p:cNvPr>
          <p:cNvSpPr/>
          <p:nvPr/>
        </p:nvSpPr>
        <p:spPr>
          <a:xfrm>
            <a:off x="1994356" y="1817578"/>
            <a:ext cx="9139052" cy="923330"/>
          </a:xfrm>
          <a:prstGeom prst="rect">
            <a:avLst/>
          </a:prstGeom>
        </p:spPr>
        <p:txBody>
          <a:bodyPr wrap="square">
            <a:spAutoFit/>
          </a:bodyPr>
          <a:lstStyle/>
          <a:p>
            <a:r>
              <a:rPr lang="en-US" altLang="zh-CN"/>
              <a:t>Python</a:t>
            </a:r>
            <a:r>
              <a:rPr lang="zh-CN" altLang="en-US"/>
              <a:t>语言中，复数可以看作是二元有序实数对（</a:t>
            </a:r>
            <a:r>
              <a:rPr lang="en-US" altLang="zh-CN"/>
              <a:t>a, b</a:t>
            </a:r>
            <a:r>
              <a:rPr lang="zh-CN" altLang="en-US"/>
              <a:t>），表示为：</a:t>
            </a:r>
            <a:r>
              <a:rPr lang="en-US" altLang="zh-CN"/>
              <a:t>a + bj</a:t>
            </a:r>
            <a:r>
              <a:rPr lang="zh-CN" altLang="en-US"/>
              <a:t>，其中，</a:t>
            </a:r>
            <a:r>
              <a:rPr lang="en-US" altLang="zh-CN"/>
              <a:t>a</a:t>
            </a:r>
            <a:r>
              <a:rPr lang="zh-CN" altLang="en-US"/>
              <a:t>是实数部分，简称实部，</a:t>
            </a:r>
            <a:r>
              <a:rPr lang="en-US" altLang="zh-CN"/>
              <a:t>b</a:t>
            </a:r>
            <a:r>
              <a:rPr lang="zh-CN" altLang="en-US"/>
              <a:t>是虚数部分，简称虚部。虚数部分通过后缀</a:t>
            </a:r>
            <a:r>
              <a:rPr lang="en-US" altLang="zh-CN"/>
              <a:t>”J”</a:t>
            </a:r>
            <a:r>
              <a:rPr lang="zh-CN" altLang="en-US"/>
              <a:t>或者</a:t>
            </a:r>
            <a:r>
              <a:rPr lang="en-US" altLang="zh-CN"/>
              <a:t>”j”</a:t>
            </a:r>
            <a:r>
              <a:rPr lang="zh-CN" altLang="en-US"/>
              <a:t>来表示。需要注意，当</a:t>
            </a:r>
            <a:r>
              <a:rPr lang="en-US" altLang="zh-CN"/>
              <a:t>b</a:t>
            </a:r>
            <a:r>
              <a:rPr lang="zh-CN" altLang="en-US"/>
              <a:t>为</a:t>
            </a:r>
            <a:r>
              <a:rPr lang="en-US" altLang="zh-CN"/>
              <a:t>1</a:t>
            </a:r>
            <a:r>
              <a:rPr lang="zh-CN" altLang="en-US"/>
              <a:t>时，</a:t>
            </a:r>
            <a:r>
              <a:rPr lang="en-US" altLang="zh-CN"/>
              <a:t>1</a:t>
            </a:r>
            <a:r>
              <a:rPr lang="zh-CN" altLang="en-US"/>
              <a:t>不能省略，即 </a:t>
            </a:r>
            <a:r>
              <a:rPr lang="en-US" altLang="zh-CN"/>
              <a:t>1j</a:t>
            </a:r>
            <a:r>
              <a:rPr lang="zh-CN" altLang="en-US"/>
              <a:t>表示复数。</a:t>
            </a:r>
          </a:p>
        </p:txBody>
      </p:sp>
      <p:sp>
        <p:nvSpPr>
          <p:cNvPr id="12" name="矩形 11">
            <a:extLst>
              <a:ext uri="{FF2B5EF4-FFF2-40B4-BE49-F238E27FC236}">
                <a16:creationId xmlns:a16="http://schemas.microsoft.com/office/drawing/2014/main" id="{AD3E4670-1DDA-457B-A582-2B6E2322E474}"/>
              </a:ext>
            </a:extLst>
          </p:cNvPr>
          <p:cNvSpPr/>
          <p:nvPr/>
        </p:nvSpPr>
        <p:spPr>
          <a:xfrm>
            <a:off x="1994356" y="3935274"/>
            <a:ext cx="8822136" cy="646331"/>
          </a:xfrm>
          <a:prstGeom prst="rect">
            <a:avLst/>
          </a:prstGeom>
        </p:spPr>
        <p:txBody>
          <a:bodyPr wrap="square">
            <a:spAutoFit/>
          </a:bodyPr>
          <a:lstStyle/>
          <a:p>
            <a:r>
              <a:rPr lang="zh-CN" altLang="en-US"/>
              <a:t>复数类型中实部和虚部都是浮点类型，对于复数</a:t>
            </a:r>
            <a:r>
              <a:rPr lang="en-US" altLang="zh-CN"/>
              <a:t>z</a:t>
            </a:r>
            <a:r>
              <a:rPr lang="zh-CN" altLang="en-US"/>
              <a:t>，可以用</a:t>
            </a:r>
            <a:r>
              <a:rPr lang="en-US" altLang="zh-CN"/>
              <a:t>z.real</a:t>
            </a:r>
            <a:r>
              <a:rPr lang="zh-CN" altLang="en-US"/>
              <a:t>和</a:t>
            </a:r>
            <a:r>
              <a:rPr lang="en-US" altLang="zh-CN"/>
              <a:t>z.imag</a:t>
            </a:r>
            <a:r>
              <a:rPr lang="zh-CN" altLang="en-US"/>
              <a:t>分别获得它的实数部分和虚数部分</a:t>
            </a:r>
          </a:p>
        </p:txBody>
      </p:sp>
      <p:sp>
        <p:nvSpPr>
          <p:cNvPr id="14" name="矩形 13">
            <a:extLst>
              <a:ext uri="{FF2B5EF4-FFF2-40B4-BE49-F238E27FC236}">
                <a16:creationId xmlns:a16="http://schemas.microsoft.com/office/drawing/2014/main" id="{0214FEDF-8373-4428-82E2-0EBAFB4F8BAF}"/>
              </a:ext>
            </a:extLst>
          </p:cNvPr>
          <p:cNvSpPr/>
          <p:nvPr/>
        </p:nvSpPr>
        <p:spPr>
          <a:xfrm>
            <a:off x="2797908" y="4754721"/>
            <a:ext cx="9379381" cy="1754326"/>
          </a:xfrm>
          <a:prstGeom prst="rect">
            <a:avLst/>
          </a:prstGeom>
        </p:spPr>
        <p:txBody>
          <a:bodyPr wrap="square">
            <a:spAutoFit/>
          </a:bodyPr>
          <a:lstStyle/>
          <a:p>
            <a:r>
              <a:rPr lang="en-US" altLang="zh-CN"/>
              <a:t>(1.23e4+5.67e4j).real</a:t>
            </a:r>
          </a:p>
          <a:p>
            <a:r>
              <a:rPr lang="zh-CN" altLang="en-US"/>
              <a:t>结果为：</a:t>
            </a:r>
            <a:r>
              <a:rPr lang="en-US" altLang="zh-CN"/>
              <a:t>12300.0</a:t>
            </a:r>
          </a:p>
          <a:p>
            <a:r>
              <a:rPr lang="en-US" altLang="zh-CN"/>
              <a:t>(1.23e4+5.67e4j).imag</a:t>
            </a:r>
          </a:p>
          <a:p>
            <a:r>
              <a:rPr lang="zh-CN" altLang="en-US"/>
              <a:t>结果为：</a:t>
            </a:r>
            <a:r>
              <a:rPr lang="en-US" altLang="zh-CN"/>
              <a:t>56700.0</a:t>
            </a:r>
          </a:p>
          <a:p>
            <a:r>
              <a:rPr lang="en-US" altLang="zh-CN"/>
              <a:t>1.23e4+5.67e4j.imag # </a:t>
            </a:r>
            <a:r>
              <a:rPr lang="zh-CN" altLang="en-US"/>
              <a:t>先获得</a:t>
            </a:r>
            <a:r>
              <a:rPr lang="en-US" altLang="zh-CN"/>
              <a:t>5.67e4j</a:t>
            </a:r>
            <a:r>
              <a:rPr lang="zh-CN" altLang="en-US"/>
              <a:t>的虚部，再与</a:t>
            </a:r>
            <a:r>
              <a:rPr lang="en-US" altLang="zh-CN"/>
              <a:t>1.23e4</a:t>
            </a:r>
            <a:r>
              <a:rPr lang="zh-CN" altLang="en-US"/>
              <a:t>进行求和计算</a:t>
            </a:r>
            <a:endParaRPr lang="en-US" altLang="zh-CN"/>
          </a:p>
          <a:p>
            <a:r>
              <a:rPr lang="zh-CN" altLang="en-US"/>
              <a:t>结果为：</a:t>
            </a:r>
            <a:r>
              <a:rPr lang="en-US" altLang="zh-CN"/>
              <a:t>69000.0</a:t>
            </a:r>
            <a:endParaRPr lang="zh-CN" altLang="en-US"/>
          </a:p>
        </p:txBody>
      </p:sp>
    </p:spTree>
    <p:extLst>
      <p:ext uri="{BB962C8B-B14F-4D97-AF65-F5344CB8AC3E}">
        <p14:creationId xmlns:p14="http://schemas.microsoft.com/office/powerpoint/2010/main" val="376830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9AD3E3C-D669-4E8E-9678-9678DD1A60C6}"/>
              </a:ext>
            </a:extLst>
          </p:cNvPr>
          <p:cNvSpPr/>
          <p:nvPr/>
        </p:nvSpPr>
        <p:spPr>
          <a:xfrm>
            <a:off x="4261203" y="1104820"/>
            <a:ext cx="3669594" cy="830997"/>
          </a:xfrm>
          <a:prstGeom prst="rect">
            <a:avLst/>
          </a:prstGeom>
        </p:spPr>
        <p:txBody>
          <a:bodyPr wrap="none">
            <a:spAutoFit/>
          </a:bodyPr>
          <a:lstStyle/>
          <a:p>
            <a:r>
              <a:rPr lang="en-US" altLang="zh-CN" sz="4800"/>
              <a:t>3.2 </a:t>
            </a:r>
            <a:r>
              <a:rPr lang="zh-CN" altLang="en-US" sz="4800"/>
              <a:t>数字运算</a:t>
            </a:r>
            <a:endParaRPr lang="en-US" altLang="zh-CN" sz="4800"/>
          </a:p>
        </p:txBody>
      </p:sp>
      <p:sp>
        <p:nvSpPr>
          <p:cNvPr id="4" name="矩形 3">
            <a:extLst>
              <a:ext uri="{FF2B5EF4-FFF2-40B4-BE49-F238E27FC236}">
                <a16:creationId xmlns:a16="http://schemas.microsoft.com/office/drawing/2014/main" id="{D2EBA571-3FFE-46B3-80E5-DFEBD1B2B07F}"/>
              </a:ext>
            </a:extLst>
          </p:cNvPr>
          <p:cNvSpPr/>
          <p:nvPr/>
        </p:nvSpPr>
        <p:spPr>
          <a:xfrm>
            <a:off x="1740572" y="2172844"/>
            <a:ext cx="2377574" cy="369332"/>
          </a:xfrm>
          <a:prstGeom prst="rect">
            <a:avLst/>
          </a:prstGeom>
        </p:spPr>
        <p:txBody>
          <a:bodyPr wrap="none">
            <a:spAutoFit/>
          </a:bodyPr>
          <a:lstStyle/>
          <a:p>
            <a:r>
              <a:rPr lang="en-US" altLang="zh-CN"/>
              <a:t>3.2.1 </a:t>
            </a:r>
            <a:r>
              <a:rPr lang="zh-CN" altLang="en-US"/>
              <a:t>数值运算操作符</a:t>
            </a:r>
          </a:p>
        </p:txBody>
      </p:sp>
      <p:sp>
        <p:nvSpPr>
          <p:cNvPr id="6" name="矩形 5">
            <a:extLst>
              <a:ext uri="{FF2B5EF4-FFF2-40B4-BE49-F238E27FC236}">
                <a16:creationId xmlns:a16="http://schemas.microsoft.com/office/drawing/2014/main" id="{51DF165A-0C59-484C-9B3C-30A57B0AE88E}"/>
              </a:ext>
            </a:extLst>
          </p:cNvPr>
          <p:cNvSpPr/>
          <p:nvPr/>
        </p:nvSpPr>
        <p:spPr>
          <a:xfrm>
            <a:off x="2261016" y="2621372"/>
            <a:ext cx="4315605" cy="369332"/>
          </a:xfrm>
          <a:prstGeom prst="rect">
            <a:avLst/>
          </a:prstGeom>
        </p:spPr>
        <p:txBody>
          <a:bodyPr wrap="none">
            <a:spAutoFit/>
          </a:bodyPr>
          <a:lstStyle/>
          <a:p>
            <a:r>
              <a:rPr lang="en-US" altLang="zh-CN"/>
              <a:t>Python</a:t>
            </a:r>
            <a:r>
              <a:rPr lang="zh-CN" altLang="en-US"/>
              <a:t>提供了</a:t>
            </a:r>
            <a:r>
              <a:rPr lang="en-US" altLang="zh-CN"/>
              <a:t>9</a:t>
            </a:r>
            <a:r>
              <a:rPr lang="zh-CN" altLang="en-US"/>
              <a:t>个基本的数值运算操作符</a:t>
            </a:r>
          </a:p>
        </p:txBody>
      </p:sp>
      <p:sp>
        <p:nvSpPr>
          <p:cNvPr id="7" name="矩形 6">
            <a:extLst>
              <a:ext uri="{FF2B5EF4-FFF2-40B4-BE49-F238E27FC236}">
                <a16:creationId xmlns:a16="http://schemas.microsoft.com/office/drawing/2014/main" id="{2E48F887-C740-4035-8411-2E0FCCFA7ECE}"/>
              </a:ext>
            </a:extLst>
          </p:cNvPr>
          <p:cNvSpPr/>
          <p:nvPr/>
        </p:nvSpPr>
        <p:spPr>
          <a:xfrm>
            <a:off x="2758127" y="5374791"/>
            <a:ext cx="6096000" cy="923330"/>
          </a:xfrm>
          <a:prstGeom prst="rect">
            <a:avLst/>
          </a:prstGeom>
        </p:spPr>
        <p:txBody>
          <a:bodyPr>
            <a:spAutoFit/>
          </a:bodyPr>
          <a:lstStyle/>
          <a:p>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p>
        </p:txBody>
      </p:sp>
      <p:graphicFrame>
        <p:nvGraphicFramePr>
          <p:cNvPr id="8" name="表格 7">
            <a:extLst>
              <a:ext uri="{FF2B5EF4-FFF2-40B4-BE49-F238E27FC236}">
                <a16:creationId xmlns:a16="http://schemas.microsoft.com/office/drawing/2014/main" id="{821475C0-8A74-496A-A54A-659AC4F292A2}"/>
              </a:ext>
            </a:extLst>
          </p:cNvPr>
          <p:cNvGraphicFramePr>
            <a:graphicFrameLocks noGrp="1"/>
          </p:cNvGraphicFramePr>
          <p:nvPr>
            <p:extLst/>
          </p:nvPr>
        </p:nvGraphicFramePr>
        <p:xfrm>
          <a:off x="3929729" y="3172683"/>
          <a:ext cx="5003256" cy="3125438"/>
        </p:xfrm>
        <a:graphic>
          <a:graphicData uri="http://schemas.openxmlformats.org/drawingml/2006/table">
            <a:tbl>
              <a:tblPr firstRow="1" bandRow="1">
                <a:tableStyleId>{5C22544A-7EE6-4342-B048-85BDC9FD1C3A}</a:tableStyleId>
              </a:tblPr>
              <a:tblGrid>
                <a:gridCol w="985383">
                  <a:extLst>
                    <a:ext uri="{9D8B030D-6E8A-4147-A177-3AD203B41FA5}">
                      <a16:colId xmlns:a16="http://schemas.microsoft.com/office/drawing/2014/main" val="4014008175"/>
                    </a:ext>
                  </a:extLst>
                </a:gridCol>
                <a:gridCol w="4017873">
                  <a:extLst>
                    <a:ext uri="{9D8B030D-6E8A-4147-A177-3AD203B41FA5}">
                      <a16:colId xmlns:a16="http://schemas.microsoft.com/office/drawing/2014/main" val="3392230049"/>
                    </a:ext>
                  </a:extLst>
                </a:gridCol>
              </a:tblGrid>
              <a:tr h="179682">
                <a:tc>
                  <a:txBody>
                    <a:bodyPr/>
                    <a:lstStyle/>
                    <a:p>
                      <a:r>
                        <a:rPr lang="zh-CN" altLang="en-US" sz="1400">
                          <a:solidFill>
                            <a:schemeClr val="tx1"/>
                          </a:solidFill>
                          <a:latin typeface="宋体" panose="02010600030101010101" pitchFamily="2" charset="-122"/>
                          <a:ea typeface="宋体" panose="02010600030101010101" pitchFamily="2" charset="-122"/>
                        </a:rPr>
                        <a:t>操作符</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400">
                          <a:solidFill>
                            <a:schemeClr val="tx1"/>
                          </a:solidFill>
                          <a:latin typeface="宋体" panose="02010600030101010101" pitchFamily="2" charset="-122"/>
                          <a:ea typeface="宋体" panose="02010600030101010101" pitchFamily="2" charset="-122"/>
                        </a:rPr>
                        <a:t>描述</a:t>
                      </a:r>
                    </a:p>
                  </a:txBody>
                  <a:tcPr>
                    <a:noFill/>
                  </a:tcPr>
                </a:tc>
                <a:extLst>
                  <a:ext uri="{0D108BD9-81ED-4DB2-BD59-A6C34878D82A}">
                    <a16:rowId xmlns:a16="http://schemas.microsoft.com/office/drawing/2014/main" val="785641950"/>
                  </a:ext>
                </a:extLst>
              </a:tr>
              <a:tr h="314090">
                <a:tc>
                  <a:txBody>
                    <a:bodyPr/>
                    <a:lstStyle/>
                    <a:p>
                      <a:r>
                        <a:rPr lang="en-US" altLang="zh-CN" sz="1400">
                          <a:solidFill>
                            <a:schemeClr val="tx1"/>
                          </a:solidFill>
                        </a:rPr>
                        <a:t>x + y</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altLang="zh-CN" sz="1400">
                          <a:solidFill>
                            <a:schemeClr val="tx1"/>
                          </a:solidFill>
                          <a:latin typeface="TimesNewRomanPSMT"/>
                          <a:ea typeface="宋体" panose="02010600030101010101" pitchFamily="2" charset="-122"/>
                        </a:rPr>
                        <a:t>x</a:t>
                      </a:r>
                      <a:r>
                        <a:rPr lang="zh-CN" altLang="es-ES" sz="1400">
                          <a:solidFill>
                            <a:schemeClr val="tx1"/>
                          </a:solidFill>
                          <a:latin typeface="宋体" panose="02010600030101010101" pitchFamily="2" charset="-122"/>
                          <a:ea typeface="宋体" panose="02010600030101010101" pitchFamily="2" charset="-122"/>
                        </a:rPr>
                        <a:t>与</a:t>
                      </a:r>
                      <a:r>
                        <a:rPr lang="es-ES" altLang="zh-CN" sz="1400">
                          <a:solidFill>
                            <a:schemeClr val="tx1"/>
                          </a:solidFill>
                          <a:latin typeface="TimesNewRomanPSMT"/>
                          <a:ea typeface="宋体" panose="02010600030101010101" pitchFamily="2" charset="-122"/>
                        </a:rPr>
                        <a:t>y</a:t>
                      </a:r>
                      <a:r>
                        <a:rPr lang="zh-CN" altLang="es-ES" sz="1400">
                          <a:solidFill>
                            <a:schemeClr val="tx1"/>
                          </a:solidFill>
                          <a:latin typeface="宋体" panose="02010600030101010101" pitchFamily="2" charset="-122"/>
                          <a:ea typeface="宋体" panose="02010600030101010101" pitchFamily="2" charset="-122"/>
                        </a:rPr>
                        <a:t>之和</a:t>
                      </a:r>
                    </a:p>
                  </a:txBody>
                  <a:tcPr>
                    <a:noFill/>
                  </a:tcPr>
                </a:tc>
                <a:extLst>
                  <a:ext uri="{0D108BD9-81ED-4DB2-BD59-A6C34878D82A}">
                    <a16:rowId xmlns:a16="http://schemas.microsoft.com/office/drawing/2014/main" val="2718275450"/>
                  </a:ext>
                </a:extLst>
              </a:tr>
              <a:tr h="314090">
                <a:tc>
                  <a:txBody>
                    <a:bodyPr/>
                    <a:lstStyle/>
                    <a:p>
                      <a:r>
                        <a:rPr lang="es-ES" altLang="zh-CN" sz="1400">
                          <a:solidFill>
                            <a:schemeClr val="tx1"/>
                          </a:solidFill>
                          <a:latin typeface="TimesNewRomanPSMT"/>
                          <a:ea typeface="宋体" panose="02010600030101010101" pitchFamily="2" charset="-122"/>
                        </a:rPr>
                        <a:t>x - y </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altLang="zh-CN" sz="1400">
                          <a:solidFill>
                            <a:schemeClr val="tx1"/>
                          </a:solidFill>
                          <a:latin typeface="TimesNewRomanPSMT"/>
                          <a:ea typeface="宋体" panose="02010600030101010101" pitchFamily="2" charset="-122"/>
                        </a:rPr>
                        <a:t>x</a:t>
                      </a:r>
                      <a:r>
                        <a:rPr lang="zh-CN" altLang="es-ES" sz="1400">
                          <a:solidFill>
                            <a:schemeClr val="tx1"/>
                          </a:solidFill>
                          <a:latin typeface="宋体" panose="02010600030101010101" pitchFamily="2" charset="-122"/>
                          <a:ea typeface="宋体" panose="02010600030101010101" pitchFamily="2" charset="-122"/>
                        </a:rPr>
                        <a:t>与</a:t>
                      </a:r>
                      <a:r>
                        <a:rPr lang="es-ES" altLang="zh-CN" sz="1400">
                          <a:solidFill>
                            <a:schemeClr val="tx1"/>
                          </a:solidFill>
                          <a:latin typeface="TimesNewRomanPSMT"/>
                          <a:ea typeface="宋体" panose="02010600030101010101" pitchFamily="2" charset="-122"/>
                        </a:rPr>
                        <a:t>y</a:t>
                      </a:r>
                      <a:r>
                        <a:rPr lang="zh-CN" altLang="es-ES" sz="1400">
                          <a:solidFill>
                            <a:schemeClr val="tx1"/>
                          </a:solidFill>
                          <a:latin typeface="宋体" panose="02010600030101010101" pitchFamily="2" charset="-122"/>
                          <a:ea typeface="宋体" panose="02010600030101010101" pitchFamily="2" charset="-122"/>
                        </a:rPr>
                        <a:t>之差</a:t>
                      </a:r>
                    </a:p>
                  </a:txBody>
                  <a:tcPr>
                    <a:noFill/>
                  </a:tcPr>
                </a:tc>
                <a:extLst>
                  <a:ext uri="{0D108BD9-81ED-4DB2-BD59-A6C34878D82A}">
                    <a16:rowId xmlns:a16="http://schemas.microsoft.com/office/drawing/2014/main" val="1516531728"/>
                  </a:ext>
                </a:extLst>
              </a:tr>
              <a:tr h="314090">
                <a:tc>
                  <a:txBody>
                    <a:bodyPr/>
                    <a:lstStyle/>
                    <a:p>
                      <a:r>
                        <a:rPr lang="en-US" altLang="zh-CN" sz="1400">
                          <a:solidFill>
                            <a:schemeClr val="tx1"/>
                          </a:solidFill>
                          <a:latin typeface="TimesNewRomanPSMT"/>
                          <a:ea typeface="宋体" panose="02010600030101010101" pitchFamily="2" charset="-122"/>
                        </a:rPr>
                        <a:t>x * y</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a:solidFill>
                            <a:schemeClr val="tx1"/>
                          </a:solidFill>
                          <a:latin typeface="TimesNewRomanPSMT"/>
                          <a:ea typeface="宋体" panose="02010600030101010101" pitchFamily="2" charset="-122"/>
                        </a:rPr>
                        <a:t>x</a:t>
                      </a:r>
                      <a:r>
                        <a:rPr lang="zh-CN" altLang="en-US" sz="1400">
                          <a:solidFill>
                            <a:schemeClr val="tx1"/>
                          </a:solidFill>
                          <a:latin typeface="宋体" panose="02010600030101010101" pitchFamily="2" charset="-122"/>
                          <a:ea typeface="宋体" panose="02010600030101010101" pitchFamily="2" charset="-122"/>
                        </a:rPr>
                        <a:t>与</a:t>
                      </a:r>
                      <a:r>
                        <a:rPr lang="en-US" altLang="zh-CN" sz="1400">
                          <a:solidFill>
                            <a:schemeClr val="tx1"/>
                          </a:solidFill>
                          <a:latin typeface="TimesNewRomanPSMT"/>
                          <a:ea typeface="宋体" panose="02010600030101010101" pitchFamily="2" charset="-122"/>
                        </a:rPr>
                        <a:t>y</a:t>
                      </a:r>
                      <a:r>
                        <a:rPr lang="zh-CN" altLang="en-US" sz="1400">
                          <a:solidFill>
                            <a:schemeClr val="tx1"/>
                          </a:solidFill>
                          <a:latin typeface="宋体" panose="02010600030101010101" pitchFamily="2" charset="-122"/>
                          <a:ea typeface="宋体" panose="02010600030101010101" pitchFamily="2" charset="-122"/>
                        </a:rPr>
                        <a:t>之积</a:t>
                      </a:r>
                    </a:p>
                  </a:txBody>
                  <a:tcPr>
                    <a:noFill/>
                  </a:tcPr>
                </a:tc>
                <a:extLst>
                  <a:ext uri="{0D108BD9-81ED-4DB2-BD59-A6C34878D82A}">
                    <a16:rowId xmlns:a16="http://schemas.microsoft.com/office/drawing/2014/main" val="286199632"/>
                  </a:ext>
                </a:extLst>
              </a:tr>
              <a:tr h="314090">
                <a:tc>
                  <a:txBody>
                    <a:bodyPr/>
                    <a:lstStyle/>
                    <a:p>
                      <a:r>
                        <a:rPr lang="es-ES" altLang="zh-CN" sz="1400">
                          <a:solidFill>
                            <a:schemeClr val="tx1"/>
                          </a:solidFill>
                          <a:latin typeface="TimesNewRomanPSMT"/>
                          <a:ea typeface="宋体" panose="02010600030101010101" pitchFamily="2" charset="-122"/>
                        </a:rPr>
                        <a:t>x / y </a:t>
                      </a:r>
                      <a:endParaRPr lang="zh-CN" altLang="en-US" sz="1400">
                        <a:solidFill>
                          <a:schemeClr val="tx1"/>
                        </a:solidFill>
                      </a:endParaRPr>
                    </a:p>
                  </a:txBody>
                  <a:tcPr>
                    <a:noFill/>
                  </a:tcPr>
                </a:tc>
                <a:tc>
                  <a:txBody>
                    <a:bodyPr/>
                    <a:lstStyle/>
                    <a:p>
                      <a:r>
                        <a:rPr lang="es-ES" altLang="zh-CN" sz="1400">
                          <a:solidFill>
                            <a:schemeClr val="tx1"/>
                          </a:solidFill>
                          <a:latin typeface="TimesNewRomanPSMT"/>
                          <a:ea typeface="宋体" panose="02010600030101010101" pitchFamily="2" charset="-122"/>
                        </a:rPr>
                        <a:t>x</a:t>
                      </a:r>
                      <a:r>
                        <a:rPr lang="zh-CN" altLang="es-ES" sz="1400">
                          <a:solidFill>
                            <a:schemeClr val="tx1"/>
                          </a:solidFill>
                          <a:latin typeface="宋体" panose="02010600030101010101" pitchFamily="2" charset="-122"/>
                          <a:ea typeface="宋体" panose="02010600030101010101" pitchFamily="2" charset="-122"/>
                        </a:rPr>
                        <a:t>与</a:t>
                      </a:r>
                      <a:r>
                        <a:rPr lang="es-ES" altLang="zh-CN" sz="1400">
                          <a:solidFill>
                            <a:schemeClr val="tx1"/>
                          </a:solidFill>
                          <a:latin typeface="TimesNewRomanPSMT"/>
                          <a:ea typeface="宋体" panose="02010600030101010101" pitchFamily="2" charset="-122"/>
                        </a:rPr>
                        <a:t>y</a:t>
                      </a:r>
                      <a:r>
                        <a:rPr lang="zh-CN" altLang="es-ES" sz="1400">
                          <a:solidFill>
                            <a:schemeClr val="tx1"/>
                          </a:solidFill>
                          <a:latin typeface="宋体" panose="02010600030101010101" pitchFamily="2" charset="-122"/>
                          <a:ea typeface="宋体" panose="02010600030101010101" pitchFamily="2" charset="-122"/>
                        </a:rPr>
                        <a:t>之商</a:t>
                      </a:r>
                      <a:r>
                        <a:rPr lang="zh-CN" altLang="en-US" sz="1400">
                          <a:solidFill>
                            <a:schemeClr val="tx1"/>
                          </a:solidFill>
                          <a:latin typeface="宋体" panose="02010600030101010101" pitchFamily="2" charset="-122"/>
                          <a:ea typeface="宋体" panose="02010600030101010101" pitchFamily="2" charset="-122"/>
                        </a:rPr>
                        <a:t>，产生结果为浮点数</a:t>
                      </a:r>
                      <a:endParaRPr lang="zh-CN" altLang="en-US" sz="1400">
                        <a:solidFill>
                          <a:schemeClr val="tx1"/>
                        </a:solidFill>
                      </a:endParaRPr>
                    </a:p>
                  </a:txBody>
                  <a:tcPr>
                    <a:noFill/>
                  </a:tcPr>
                </a:tc>
                <a:extLst>
                  <a:ext uri="{0D108BD9-81ED-4DB2-BD59-A6C34878D82A}">
                    <a16:rowId xmlns:a16="http://schemas.microsoft.com/office/drawing/2014/main" val="527555029"/>
                  </a:ext>
                </a:extLst>
              </a:tr>
              <a:tr h="307918">
                <a:tc>
                  <a:txBody>
                    <a:bodyPr/>
                    <a:lstStyle/>
                    <a:p>
                      <a:r>
                        <a:rPr lang="en-US" altLang="zh-CN" sz="1400">
                          <a:solidFill>
                            <a:schemeClr val="tx1"/>
                          </a:solidFill>
                          <a:latin typeface="TimesNewRomanPSMT"/>
                          <a:ea typeface="宋体" panose="02010600030101010101" pitchFamily="2" charset="-122"/>
                        </a:rPr>
                        <a:t>x // y </a:t>
                      </a:r>
                      <a:endParaRPr lang="zh-CN" altLang="en-US" sz="1400">
                        <a:solidFill>
                          <a:schemeClr val="tx1"/>
                        </a:solidFill>
                      </a:endParaRPr>
                    </a:p>
                  </a:txBody>
                  <a:tcPr>
                    <a:noFill/>
                  </a:tcPr>
                </a:tc>
                <a:tc>
                  <a:txBody>
                    <a:bodyPr/>
                    <a:lstStyle/>
                    <a:p>
                      <a:r>
                        <a:rPr lang="en-US" altLang="zh-CN" sz="1400">
                          <a:solidFill>
                            <a:schemeClr val="tx1"/>
                          </a:solidFill>
                          <a:latin typeface="TimesNewRomanPSMT"/>
                          <a:ea typeface="宋体" panose="02010600030101010101" pitchFamily="2" charset="-122"/>
                        </a:rPr>
                        <a:t>x</a:t>
                      </a:r>
                      <a:r>
                        <a:rPr lang="zh-CN" altLang="en-US" sz="1400">
                          <a:solidFill>
                            <a:schemeClr val="tx1"/>
                          </a:solidFill>
                          <a:latin typeface="宋体" panose="02010600030101010101" pitchFamily="2" charset="-122"/>
                          <a:ea typeface="宋体" panose="02010600030101010101" pitchFamily="2" charset="-122"/>
                        </a:rPr>
                        <a:t>与</a:t>
                      </a:r>
                      <a:r>
                        <a:rPr lang="en-US" altLang="zh-CN" sz="1400">
                          <a:solidFill>
                            <a:schemeClr val="tx1"/>
                          </a:solidFill>
                          <a:latin typeface="TimesNewRomanPSMT"/>
                          <a:ea typeface="宋体" panose="02010600030101010101" pitchFamily="2" charset="-122"/>
                        </a:rPr>
                        <a:t>y</a:t>
                      </a:r>
                      <a:r>
                        <a:rPr lang="zh-CN" altLang="en-US" sz="1400">
                          <a:solidFill>
                            <a:schemeClr val="tx1"/>
                          </a:solidFill>
                          <a:latin typeface="宋体" panose="02010600030101010101" pitchFamily="2" charset="-122"/>
                          <a:ea typeface="宋体" panose="02010600030101010101" pitchFamily="2" charset="-122"/>
                        </a:rPr>
                        <a:t>之整数商，即：不大于</a:t>
                      </a:r>
                      <a:r>
                        <a:rPr lang="en-US" altLang="zh-CN" sz="1400">
                          <a:solidFill>
                            <a:schemeClr val="tx1"/>
                          </a:solidFill>
                          <a:latin typeface="TimesNewRomanPSMT"/>
                          <a:ea typeface="宋体" panose="02010600030101010101" pitchFamily="2" charset="-122"/>
                        </a:rPr>
                        <a:t>x</a:t>
                      </a:r>
                      <a:r>
                        <a:rPr lang="zh-CN" altLang="en-US" sz="1400">
                          <a:solidFill>
                            <a:schemeClr val="tx1"/>
                          </a:solidFill>
                          <a:latin typeface="宋体" panose="02010600030101010101" pitchFamily="2" charset="-122"/>
                          <a:ea typeface="宋体" panose="02010600030101010101" pitchFamily="2" charset="-122"/>
                        </a:rPr>
                        <a:t>与</a:t>
                      </a:r>
                      <a:r>
                        <a:rPr lang="en-US" altLang="zh-CN" sz="1400">
                          <a:solidFill>
                            <a:schemeClr val="tx1"/>
                          </a:solidFill>
                          <a:latin typeface="TimesNewRomanPSMT"/>
                          <a:ea typeface="宋体" panose="02010600030101010101" pitchFamily="2" charset="-122"/>
                        </a:rPr>
                        <a:t>y</a:t>
                      </a:r>
                      <a:r>
                        <a:rPr lang="zh-CN" altLang="en-US" sz="1400">
                          <a:solidFill>
                            <a:schemeClr val="tx1"/>
                          </a:solidFill>
                          <a:latin typeface="宋体" panose="02010600030101010101" pitchFamily="2" charset="-122"/>
                          <a:ea typeface="宋体" panose="02010600030101010101" pitchFamily="2" charset="-122"/>
                        </a:rPr>
                        <a:t>之商的最大整数</a:t>
                      </a:r>
                      <a:endParaRPr lang="zh-CN" altLang="en-US" sz="1400">
                        <a:solidFill>
                          <a:schemeClr val="tx1"/>
                        </a:solidFill>
                      </a:endParaRPr>
                    </a:p>
                  </a:txBody>
                  <a:tcPr>
                    <a:noFill/>
                  </a:tcPr>
                </a:tc>
                <a:extLst>
                  <a:ext uri="{0D108BD9-81ED-4DB2-BD59-A6C34878D82A}">
                    <a16:rowId xmlns:a16="http://schemas.microsoft.com/office/drawing/2014/main" val="3576645370"/>
                  </a:ext>
                </a:extLst>
              </a:tr>
              <a:tr h="314090">
                <a:tc>
                  <a:txBody>
                    <a:bodyPr/>
                    <a:lstStyle/>
                    <a:p>
                      <a:r>
                        <a:rPr lang="en-US" altLang="zh-CN" sz="1400">
                          <a:solidFill>
                            <a:schemeClr val="tx1"/>
                          </a:solidFill>
                          <a:latin typeface="TimesNewRomanPSMT"/>
                          <a:ea typeface="宋体" panose="02010600030101010101" pitchFamily="2" charset="-122"/>
                        </a:rPr>
                        <a:t>x % y </a:t>
                      </a:r>
                      <a:endParaRPr lang="zh-CN" altLang="en-US" sz="1400">
                        <a:solidFill>
                          <a:schemeClr val="tx1"/>
                        </a:solidFill>
                      </a:endParaRPr>
                    </a:p>
                  </a:txBody>
                  <a:tcPr>
                    <a:noFill/>
                  </a:tcPr>
                </a:tc>
                <a:tc>
                  <a:txBody>
                    <a:bodyPr/>
                    <a:lstStyle/>
                    <a:p>
                      <a:r>
                        <a:rPr lang="en-US" altLang="zh-CN" sz="1400">
                          <a:solidFill>
                            <a:schemeClr val="tx1"/>
                          </a:solidFill>
                          <a:latin typeface="TimesNewRomanPSMT"/>
                          <a:ea typeface="宋体" panose="02010600030101010101" pitchFamily="2" charset="-122"/>
                        </a:rPr>
                        <a:t>x</a:t>
                      </a:r>
                      <a:r>
                        <a:rPr lang="zh-CN" altLang="en-US" sz="1400">
                          <a:solidFill>
                            <a:schemeClr val="tx1"/>
                          </a:solidFill>
                          <a:latin typeface="宋体" panose="02010600030101010101" pitchFamily="2" charset="-122"/>
                          <a:ea typeface="宋体" panose="02010600030101010101" pitchFamily="2" charset="-122"/>
                        </a:rPr>
                        <a:t>与</a:t>
                      </a:r>
                      <a:r>
                        <a:rPr lang="en-US" altLang="zh-CN" sz="1400">
                          <a:solidFill>
                            <a:schemeClr val="tx1"/>
                          </a:solidFill>
                          <a:latin typeface="TimesNewRomanPSMT"/>
                          <a:ea typeface="宋体" panose="02010600030101010101" pitchFamily="2" charset="-122"/>
                        </a:rPr>
                        <a:t>y</a:t>
                      </a:r>
                      <a:r>
                        <a:rPr lang="zh-CN" altLang="en-US" sz="1400">
                          <a:solidFill>
                            <a:schemeClr val="tx1"/>
                          </a:solidFill>
                          <a:latin typeface="宋体" panose="02010600030101010101" pitchFamily="2" charset="-122"/>
                          <a:ea typeface="宋体" panose="02010600030101010101" pitchFamily="2" charset="-122"/>
                        </a:rPr>
                        <a:t>之商的余数，也称为模运算</a:t>
                      </a:r>
                      <a:endParaRPr lang="zh-CN" altLang="en-US" sz="1400">
                        <a:solidFill>
                          <a:schemeClr val="tx1"/>
                        </a:solidFill>
                      </a:endParaRPr>
                    </a:p>
                  </a:txBody>
                  <a:tcPr>
                    <a:noFill/>
                  </a:tcPr>
                </a:tc>
                <a:extLst>
                  <a:ext uri="{0D108BD9-81ED-4DB2-BD59-A6C34878D82A}">
                    <a16:rowId xmlns:a16="http://schemas.microsoft.com/office/drawing/2014/main" val="345437885"/>
                  </a:ext>
                </a:extLst>
              </a:tr>
              <a:tr h="314090">
                <a:tc>
                  <a:txBody>
                    <a:bodyPr/>
                    <a:lstStyle/>
                    <a:p>
                      <a:r>
                        <a:rPr lang="en-US" altLang="zh-CN" sz="1400">
                          <a:solidFill>
                            <a:schemeClr val="tx1"/>
                          </a:solidFill>
                          <a:latin typeface="TimesNewRomanPSMT"/>
                          <a:ea typeface="宋体" panose="02010600030101010101" pitchFamily="2" charset="-122"/>
                        </a:rPr>
                        <a:t>-x </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a:solidFill>
                            <a:schemeClr val="tx1"/>
                          </a:solidFill>
                          <a:latin typeface="TimesNewRomanPSMT"/>
                          <a:ea typeface="宋体" panose="02010600030101010101" pitchFamily="2" charset="-122"/>
                        </a:rPr>
                        <a:t>x</a:t>
                      </a:r>
                      <a:r>
                        <a:rPr lang="zh-CN" altLang="en-US" sz="1400">
                          <a:solidFill>
                            <a:schemeClr val="tx1"/>
                          </a:solidFill>
                          <a:latin typeface="宋体" panose="02010600030101010101" pitchFamily="2" charset="-122"/>
                          <a:ea typeface="宋体" panose="02010600030101010101" pitchFamily="2" charset="-122"/>
                        </a:rPr>
                        <a:t>的负值，即：</a:t>
                      </a:r>
                      <a:r>
                        <a:rPr lang="en-US" altLang="zh-CN" sz="1400">
                          <a:solidFill>
                            <a:schemeClr val="tx1"/>
                          </a:solidFill>
                          <a:latin typeface="TimesNewRomanPSMT"/>
                          <a:ea typeface="宋体" panose="02010600030101010101" pitchFamily="2" charset="-122"/>
                        </a:rPr>
                        <a:t>x*(-1)</a:t>
                      </a:r>
                    </a:p>
                  </a:txBody>
                  <a:tcPr>
                    <a:noFill/>
                  </a:tcPr>
                </a:tc>
                <a:extLst>
                  <a:ext uri="{0D108BD9-81ED-4DB2-BD59-A6C34878D82A}">
                    <a16:rowId xmlns:a16="http://schemas.microsoft.com/office/drawing/2014/main" val="2478366618"/>
                  </a:ext>
                </a:extLst>
              </a:tr>
              <a:tr h="314090">
                <a:tc>
                  <a:txBody>
                    <a:bodyPr/>
                    <a:lstStyle/>
                    <a:p>
                      <a:r>
                        <a:rPr lang="en-US" altLang="zh-CN" sz="1400">
                          <a:solidFill>
                            <a:schemeClr val="tx1"/>
                          </a:solidFill>
                          <a:latin typeface="TimesNewRomanPSMT"/>
                          <a:ea typeface="宋体" panose="02010600030101010101" pitchFamily="2" charset="-122"/>
                        </a:rPr>
                        <a:t>+x</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a:solidFill>
                            <a:schemeClr val="tx1"/>
                          </a:solidFill>
                          <a:latin typeface="TimesNewRomanPSMT"/>
                          <a:ea typeface="宋体" panose="02010600030101010101" pitchFamily="2" charset="-122"/>
                        </a:rPr>
                        <a:t>x</a:t>
                      </a:r>
                      <a:r>
                        <a:rPr lang="zh-CN" altLang="en-US" sz="1400">
                          <a:solidFill>
                            <a:schemeClr val="tx1"/>
                          </a:solidFill>
                          <a:latin typeface="宋体" panose="02010600030101010101" pitchFamily="2" charset="-122"/>
                          <a:ea typeface="宋体" panose="02010600030101010101" pitchFamily="2" charset="-122"/>
                        </a:rPr>
                        <a:t>本身</a:t>
                      </a:r>
                      <a:endParaRPr lang="en-US" altLang="zh-CN" sz="1400">
                        <a:solidFill>
                          <a:schemeClr val="tx1"/>
                        </a:solidFill>
                        <a:latin typeface="TimesNewRomanPSMT"/>
                        <a:ea typeface="宋体" panose="02010600030101010101" pitchFamily="2" charset="-122"/>
                      </a:endParaRPr>
                    </a:p>
                  </a:txBody>
                  <a:tcPr>
                    <a:noFill/>
                  </a:tcPr>
                </a:tc>
                <a:extLst>
                  <a:ext uri="{0D108BD9-81ED-4DB2-BD59-A6C34878D82A}">
                    <a16:rowId xmlns:a16="http://schemas.microsoft.com/office/drawing/2014/main" val="3093792797"/>
                  </a:ext>
                </a:extLst>
              </a:tr>
              <a:tr h="314090">
                <a:tc>
                  <a:txBody>
                    <a:bodyPr/>
                    <a:lstStyle/>
                    <a:p>
                      <a:r>
                        <a:rPr lang="en-US" altLang="zh-CN" sz="1400">
                          <a:solidFill>
                            <a:schemeClr val="tx1"/>
                          </a:solidFill>
                          <a:latin typeface="TimesNewRomanPSMT"/>
                          <a:ea typeface="宋体" panose="02010600030101010101" pitchFamily="2" charset="-122"/>
                        </a:rPr>
                        <a:t>x**y </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a:solidFill>
                            <a:schemeClr val="tx1"/>
                          </a:solidFill>
                          <a:latin typeface="TimesNewRomanPSMT"/>
                          <a:ea typeface="宋体" panose="02010600030101010101" pitchFamily="2" charset="-122"/>
                        </a:rPr>
                        <a:t>x</a:t>
                      </a:r>
                      <a:r>
                        <a:rPr lang="zh-CN" altLang="en-US" sz="1400">
                          <a:solidFill>
                            <a:schemeClr val="tx1"/>
                          </a:solidFill>
                          <a:latin typeface="宋体" panose="02010600030101010101" pitchFamily="2" charset="-122"/>
                          <a:ea typeface="宋体" panose="02010600030101010101" pitchFamily="2" charset="-122"/>
                        </a:rPr>
                        <a:t>的</a:t>
                      </a:r>
                      <a:r>
                        <a:rPr lang="en-US" altLang="zh-CN" sz="1400">
                          <a:solidFill>
                            <a:schemeClr val="tx1"/>
                          </a:solidFill>
                          <a:latin typeface="TimesNewRomanPSMT"/>
                          <a:ea typeface="宋体" panose="02010600030101010101" pitchFamily="2" charset="-122"/>
                        </a:rPr>
                        <a:t>y</a:t>
                      </a:r>
                      <a:r>
                        <a:rPr lang="zh-CN" altLang="en-US" sz="1400">
                          <a:solidFill>
                            <a:schemeClr val="tx1"/>
                          </a:solidFill>
                          <a:latin typeface="宋体" panose="02010600030101010101" pitchFamily="2" charset="-122"/>
                          <a:ea typeface="宋体" panose="02010600030101010101" pitchFamily="2" charset="-122"/>
                        </a:rPr>
                        <a:t>次幂，即：</a:t>
                      </a:r>
                      <a:r>
                        <a:rPr lang="en-US" altLang="zh-CN" sz="1400">
                          <a:solidFill>
                            <a:schemeClr val="tx1"/>
                          </a:solidFill>
                          <a:latin typeface="TimesNewRomanPSMT"/>
                          <a:ea typeface="宋体" panose="02010600030101010101" pitchFamily="2" charset="-122"/>
                        </a:rPr>
                        <a:t>x</a:t>
                      </a:r>
                      <a:r>
                        <a:rPr lang="en-US" altLang="zh-CN" sz="1400" baseline="30000">
                          <a:solidFill>
                            <a:schemeClr val="tx1"/>
                          </a:solidFill>
                          <a:latin typeface="TimesNewRomanPSMT"/>
                          <a:ea typeface="宋体" panose="02010600030101010101" pitchFamily="2" charset="-122"/>
                        </a:rPr>
                        <a:t>y</a:t>
                      </a:r>
                    </a:p>
                  </a:txBody>
                  <a:tcPr>
                    <a:noFill/>
                  </a:tcPr>
                </a:tc>
                <a:extLst>
                  <a:ext uri="{0D108BD9-81ED-4DB2-BD59-A6C34878D82A}">
                    <a16:rowId xmlns:a16="http://schemas.microsoft.com/office/drawing/2014/main" val="3105142567"/>
                  </a:ext>
                </a:extLst>
              </a:tr>
            </a:tbl>
          </a:graphicData>
        </a:graphic>
      </p:graphicFrame>
    </p:spTree>
    <p:extLst>
      <p:ext uri="{BB962C8B-B14F-4D97-AF65-F5344CB8AC3E}">
        <p14:creationId xmlns:p14="http://schemas.microsoft.com/office/powerpoint/2010/main" val="403404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A9B1367-245C-48F1-9746-DE44C7E1184A}"/>
              </a:ext>
            </a:extLst>
          </p:cNvPr>
          <p:cNvSpPr/>
          <p:nvPr/>
        </p:nvSpPr>
        <p:spPr>
          <a:xfrm>
            <a:off x="1453661" y="1920074"/>
            <a:ext cx="9706708" cy="646331"/>
          </a:xfrm>
          <a:prstGeom prst="rect">
            <a:avLst/>
          </a:prstGeom>
        </p:spPr>
        <p:txBody>
          <a:bodyPr wrap="square">
            <a:spAutoFit/>
          </a:bodyPr>
          <a:lstStyle/>
          <a:p>
            <a:r>
              <a:rPr lang="zh-CN" altLang="en-US"/>
              <a:t>上标所有二元运算操作符（</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、**）都可以与等号（</a:t>
            </a:r>
            <a:r>
              <a:rPr lang="en-US" altLang="zh-CN"/>
              <a:t>=</a:t>
            </a:r>
            <a:r>
              <a:rPr lang="zh-CN" altLang="en-US"/>
              <a:t>）相连，形成</a:t>
            </a:r>
            <a:r>
              <a:rPr lang="zh-CN" altLang="en-US">
                <a:solidFill>
                  <a:srgbClr val="FFFF00"/>
                </a:solidFill>
              </a:rPr>
              <a:t>增强赋值操作符</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p>
        </p:txBody>
      </p:sp>
      <p:sp>
        <p:nvSpPr>
          <p:cNvPr id="5" name="矩形 4">
            <a:extLst>
              <a:ext uri="{FF2B5EF4-FFF2-40B4-BE49-F238E27FC236}">
                <a16:creationId xmlns:a16="http://schemas.microsoft.com/office/drawing/2014/main" id="{D8001495-FA35-4A1C-A901-7F290D5378C8}"/>
              </a:ext>
            </a:extLst>
          </p:cNvPr>
          <p:cNvSpPr/>
          <p:nvPr/>
        </p:nvSpPr>
        <p:spPr>
          <a:xfrm>
            <a:off x="1531815" y="3520051"/>
            <a:ext cx="8909538" cy="369332"/>
          </a:xfrm>
          <a:prstGeom prst="rect">
            <a:avLst/>
          </a:prstGeom>
        </p:spPr>
        <p:txBody>
          <a:bodyPr wrap="square">
            <a:spAutoFit/>
          </a:bodyPr>
          <a:lstStyle/>
          <a:p>
            <a:r>
              <a:rPr lang="zh-CN" altLang="en-US"/>
              <a:t>数值运算可能改变结果的数据类型，类型的改变与运算符有关，有如下基本规则：</a:t>
            </a:r>
            <a:endParaRPr lang="en-US" altLang="zh-CN"/>
          </a:p>
        </p:txBody>
      </p:sp>
      <p:sp>
        <p:nvSpPr>
          <p:cNvPr id="6" name="矩形 5">
            <a:extLst>
              <a:ext uri="{FF2B5EF4-FFF2-40B4-BE49-F238E27FC236}">
                <a16:creationId xmlns:a16="http://schemas.microsoft.com/office/drawing/2014/main" id="{1DECF725-B87D-45FD-BCC8-FF1F442ABE94}"/>
              </a:ext>
            </a:extLst>
          </p:cNvPr>
          <p:cNvSpPr/>
          <p:nvPr/>
        </p:nvSpPr>
        <p:spPr>
          <a:xfrm>
            <a:off x="2137507" y="4156556"/>
            <a:ext cx="7698153" cy="1477328"/>
          </a:xfrm>
          <a:prstGeom prst="rect">
            <a:avLst/>
          </a:prstGeom>
        </p:spPr>
        <p:txBody>
          <a:bodyPr wrap="square">
            <a:spAutoFit/>
          </a:bodyPr>
          <a:lstStyle/>
          <a:p>
            <a:r>
              <a:rPr lang="zh-CN" altLang="en-US">
                <a:latin typeface="宋体" panose="02010600030101010101" pitchFamily="2" charset="-122"/>
                <a:ea typeface="宋体" panose="02010600030101010101" pitchFamily="2" charset="-122"/>
              </a:rPr>
              <a:t>① </a:t>
            </a:r>
            <a:r>
              <a:rPr lang="zh-CN" altLang="en-US"/>
              <a:t>整数和浮点数混合运算，输出结果是浮点数；</a:t>
            </a:r>
            <a:endParaRPr lang="en-US" altLang="zh-CN"/>
          </a:p>
          <a:p>
            <a:endParaRPr lang="en-US" altLang="zh-CN"/>
          </a:p>
          <a:p>
            <a:r>
              <a:rPr lang="zh-CN" altLang="en-US">
                <a:latin typeface="宋体" panose="02010600030101010101" pitchFamily="2" charset="-122"/>
                <a:ea typeface="宋体" panose="02010600030101010101" pitchFamily="2" charset="-122"/>
              </a:rPr>
              <a:t>② </a:t>
            </a:r>
            <a:r>
              <a:rPr lang="zh-CN" altLang="en-US"/>
              <a:t>整数之间运算，产生结果类型与操作符相关，</a:t>
            </a:r>
            <a:r>
              <a:rPr lang="en-US" altLang="zh-CN"/>
              <a:t>/</a:t>
            </a:r>
            <a:r>
              <a:rPr lang="zh-CN" altLang="en-US"/>
              <a:t>运算的结果是浮点数；</a:t>
            </a:r>
            <a:endParaRPr lang="en-US" altLang="zh-CN"/>
          </a:p>
          <a:p>
            <a:endParaRPr lang="en-US" altLang="zh-CN"/>
          </a:p>
          <a:p>
            <a:r>
              <a:rPr lang="zh-CN" altLang="en-US">
                <a:latin typeface="宋体" panose="02010600030101010101" pitchFamily="2" charset="-122"/>
                <a:ea typeface="宋体" panose="02010600030101010101" pitchFamily="2" charset="-122"/>
              </a:rPr>
              <a:t>③ </a:t>
            </a:r>
            <a:r>
              <a:rPr lang="zh-CN" altLang="en-US"/>
              <a:t>整数或浮点数与复数运算，输出结果是复数。</a:t>
            </a:r>
          </a:p>
        </p:txBody>
      </p:sp>
      <p:sp>
        <p:nvSpPr>
          <p:cNvPr id="7" name="文本框 6">
            <a:extLst>
              <a:ext uri="{FF2B5EF4-FFF2-40B4-BE49-F238E27FC236}">
                <a16:creationId xmlns:a16="http://schemas.microsoft.com/office/drawing/2014/main" id="{BC39DE6F-FF97-42AE-8D91-925556648793}"/>
              </a:ext>
            </a:extLst>
          </p:cNvPr>
          <p:cNvSpPr txBox="1"/>
          <p:nvPr/>
        </p:nvSpPr>
        <p:spPr>
          <a:xfrm>
            <a:off x="885484" y="3520051"/>
            <a:ext cx="646331" cy="369332"/>
          </a:xfrm>
          <a:prstGeom prst="rect">
            <a:avLst/>
          </a:prstGeom>
          <a:noFill/>
        </p:spPr>
        <p:txBody>
          <a:bodyPr wrap="none" rtlCol="0">
            <a:spAutoFit/>
          </a:bodyPr>
          <a:lstStyle/>
          <a:p>
            <a:r>
              <a:rPr lang="zh-CN" altLang="en-US"/>
              <a:t>注：</a:t>
            </a:r>
          </a:p>
        </p:txBody>
      </p:sp>
    </p:spTree>
    <p:extLst>
      <p:ext uri="{BB962C8B-B14F-4D97-AF65-F5344CB8AC3E}">
        <p14:creationId xmlns:p14="http://schemas.microsoft.com/office/powerpoint/2010/main" val="182888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91E2DD3-4F4E-4ABC-8DD1-FC628858E8C0}"/>
              </a:ext>
            </a:extLst>
          </p:cNvPr>
          <p:cNvSpPr/>
          <p:nvPr/>
        </p:nvSpPr>
        <p:spPr>
          <a:xfrm>
            <a:off x="1727199" y="1691251"/>
            <a:ext cx="9128369" cy="369332"/>
          </a:xfrm>
          <a:prstGeom prst="rect">
            <a:avLst/>
          </a:prstGeom>
        </p:spPr>
        <p:txBody>
          <a:bodyPr wrap="square">
            <a:spAutoFit/>
          </a:bodyPr>
          <a:lstStyle/>
          <a:p>
            <a:r>
              <a:rPr lang="en-US" altLang="zh-CN"/>
              <a:t>Python</a:t>
            </a:r>
            <a:r>
              <a:rPr lang="zh-CN" altLang="en-US"/>
              <a:t>解释器提供了一些内置函数，在这些内置函数之中，有</a:t>
            </a:r>
            <a:r>
              <a:rPr lang="en-US" altLang="zh-CN"/>
              <a:t>6</a:t>
            </a:r>
            <a:r>
              <a:rPr lang="zh-CN" altLang="en-US"/>
              <a:t>个函数与数值运算相关</a:t>
            </a:r>
          </a:p>
        </p:txBody>
      </p:sp>
      <p:graphicFrame>
        <p:nvGraphicFramePr>
          <p:cNvPr id="5" name="表格 4">
            <a:extLst>
              <a:ext uri="{FF2B5EF4-FFF2-40B4-BE49-F238E27FC236}">
                <a16:creationId xmlns:a16="http://schemas.microsoft.com/office/drawing/2014/main" id="{F869B423-04E4-4227-9235-7043BC760B68}"/>
              </a:ext>
            </a:extLst>
          </p:cNvPr>
          <p:cNvGraphicFramePr>
            <a:graphicFrameLocks noGrp="1"/>
          </p:cNvGraphicFramePr>
          <p:nvPr>
            <p:extLst/>
          </p:nvPr>
        </p:nvGraphicFramePr>
        <p:xfrm>
          <a:off x="2680674" y="2690170"/>
          <a:ext cx="7221417" cy="2595880"/>
        </p:xfrm>
        <a:graphic>
          <a:graphicData uri="http://schemas.openxmlformats.org/drawingml/2006/table">
            <a:tbl>
              <a:tblPr firstRow="1" bandRow="1">
                <a:tableStyleId>{5C22544A-7EE6-4342-B048-85BDC9FD1C3A}</a:tableStyleId>
              </a:tblPr>
              <a:tblGrid>
                <a:gridCol w="1797540">
                  <a:extLst>
                    <a:ext uri="{9D8B030D-6E8A-4147-A177-3AD203B41FA5}">
                      <a16:colId xmlns:a16="http://schemas.microsoft.com/office/drawing/2014/main" val="1904934598"/>
                    </a:ext>
                  </a:extLst>
                </a:gridCol>
                <a:gridCol w="5423877">
                  <a:extLst>
                    <a:ext uri="{9D8B030D-6E8A-4147-A177-3AD203B41FA5}">
                      <a16:colId xmlns:a16="http://schemas.microsoft.com/office/drawing/2014/main" val="1792347469"/>
                    </a:ext>
                  </a:extLst>
                </a:gridCol>
              </a:tblGrid>
              <a:tr h="370840">
                <a:tc>
                  <a:txBody>
                    <a:bodyPr/>
                    <a:lstStyle/>
                    <a:p>
                      <a:r>
                        <a:rPr lang="zh-CN" altLang="en-US" sz="1400">
                          <a:latin typeface="宋体" panose="02010600030101010101" pitchFamily="2" charset="-122"/>
                          <a:ea typeface="宋体" panose="02010600030101010101" pitchFamily="2" charset="-122"/>
                        </a:rPr>
                        <a:t>函数</a:t>
                      </a:r>
                      <a:endParaRPr lang="zh-CN" altLang="en-US" sz="140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400">
                          <a:latin typeface="宋体" panose="02010600030101010101" pitchFamily="2" charset="-122"/>
                          <a:ea typeface="宋体" panose="02010600030101010101" pitchFamily="2" charset="-122"/>
                        </a:rPr>
                        <a:t>描述</a:t>
                      </a:r>
                    </a:p>
                  </a:txBody>
                  <a:tcPr>
                    <a:noFill/>
                  </a:tcPr>
                </a:tc>
                <a:extLst>
                  <a:ext uri="{0D108BD9-81ED-4DB2-BD59-A6C34878D82A}">
                    <a16:rowId xmlns:a16="http://schemas.microsoft.com/office/drawing/2014/main" val="3222551663"/>
                  </a:ext>
                </a:extLst>
              </a:tr>
              <a:tr h="370840">
                <a:tc>
                  <a:txBody>
                    <a:bodyPr/>
                    <a:lstStyle/>
                    <a:p>
                      <a:r>
                        <a:rPr lang="en-US" altLang="zh-CN" sz="1400">
                          <a:solidFill>
                            <a:schemeClr val="tx1"/>
                          </a:solidFill>
                          <a:latin typeface="TimesNewRomanPSMT"/>
                          <a:ea typeface="宋体" panose="02010600030101010101" pitchFamily="2" charset="-122"/>
                        </a:rPr>
                        <a:t>abs(x) </a:t>
                      </a:r>
                      <a:endParaRPr lang="zh-CN" altLang="en-US" sz="1400">
                        <a:solidFill>
                          <a:schemeClr val="tx1"/>
                        </a:solidFill>
                      </a:endParaRPr>
                    </a:p>
                  </a:txBody>
                  <a:tcPr>
                    <a:noFill/>
                  </a:tcPr>
                </a:tc>
                <a:tc>
                  <a:txBody>
                    <a:bodyPr/>
                    <a:lstStyle/>
                    <a:p>
                      <a:r>
                        <a:rPr lang="en-US" altLang="zh-CN" sz="1400">
                          <a:solidFill>
                            <a:schemeClr val="tx1"/>
                          </a:solidFill>
                          <a:latin typeface="TimesNewRomanPSMT"/>
                          <a:ea typeface="宋体" panose="02010600030101010101" pitchFamily="2" charset="-122"/>
                        </a:rPr>
                        <a:t>x</a:t>
                      </a:r>
                      <a:r>
                        <a:rPr lang="zh-CN" altLang="en-US" sz="1400">
                          <a:solidFill>
                            <a:schemeClr val="tx1"/>
                          </a:solidFill>
                          <a:latin typeface="宋体" panose="02010600030101010101" pitchFamily="2" charset="-122"/>
                          <a:ea typeface="宋体" panose="02010600030101010101" pitchFamily="2" charset="-122"/>
                        </a:rPr>
                        <a:t>的绝对值</a:t>
                      </a:r>
                      <a:endParaRPr lang="zh-CN" altLang="en-US" sz="1400">
                        <a:solidFill>
                          <a:schemeClr val="tx1"/>
                        </a:solidFill>
                      </a:endParaRPr>
                    </a:p>
                  </a:txBody>
                  <a:tcPr>
                    <a:noFill/>
                  </a:tcPr>
                </a:tc>
                <a:extLst>
                  <a:ext uri="{0D108BD9-81ED-4DB2-BD59-A6C34878D82A}">
                    <a16:rowId xmlns:a16="http://schemas.microsoft.com/office/drawing/2014/main" val="2957321106"/>
                  </a:ext>
                </a:extLst>
              </a:tr>
              <a:tr h="370840">
                <a:tc>
                  <a:txBody>
                    <a:bodyPr/>
                    <a:lstStyle/>
                    <a:p>
                      <a:r>
                        <a:rPr lang="en-US" altLang="zh-CN" sz="1400">
                          <a:solidFill>
                            <a:schemeClr val="tx1"/>
                          </a:solidFill>
                          <a:latin typeface="TimesNewRomanPSMT"/>
                          <a:ea typeface="宋体" panose="02010600030101010101" pitchFamily="2" charset="-122"/>
                        </a:rPr>
                        <a:t>divmod(x, y) </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a:solidFill>
                            <a:schemeClr val="tx1"/>
                          </a:solidFill>
                          <a:latin typeface="TimesNewRomanPSMT"/>
                          <a:ea typeface="宋体" panose="02010600030101010101" pitchFamily="2" charset="-122"/>
                        </a:rPr>
                        <a:t>(x//y, x%y)</a:t>
                      </a:r>
                      <a:r>
                        <a:rPr lang="zh-CN" altLang="en-US" sz="1400">
                          <a:solidFill>
                            <a:schemeClr val="tx1"/>
                          </a:solidFill>
                          <a:latin typeface="宋体" panose="02010600030101010101" pitchFamily="2" charset="-122"/>
                          <a:ea typeface="宋体" panose="02010600030101010101" pitchFamily="2" charset="-122"/>
                        </a:rPr>
                        <a:t>，输出为二元组形式（也称为元组类型）</a:t>
                      </a:r>
                    </a:p>
                  </a:txBody>
                  <a:tcPr>
                    <a:noFill/>
                  </a:tcPr>
                </a:tc>
                <a:extLst>
                  <a:ext uri="{0D108BD9-81ED-4DB2-BD59-A6C34878D82A}">
                    <a16:rowId xmlns:a16="http://schemas.microsoft.com/office/drawing/2014/main" val="2912284177"/>
                  </a:ext>
                </a:extLst>
              </a:tr>
              <a:tr h="370840">
                <a:tc>
                  <a:txBody>
                    <a:bodyPr/>
                    <a:lstStyle/>
                    <a:p>
                      <a:r>
                        <a:rPr lang="en-US" altLang="zh-CN" sz="1400">
                          <a:solidFill>
                            <a:schemeClr val="tx1"/>
                          </a:solidFill>
                          <a:latin typeface="TimesNewRomanPSMT"/>
                          <a:ea typeface="宋体" panose="02010600030101010101" pitchFamily="2" charset="-122"/>
                        </a:rPr>
                        <a:t>pow(x, y[, z])</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a:solidFill>
                            <a:schemeClr val="tx1"/>
                          </a:solidFill>
                          <a:latin typeface="TimesNewRomanPSMT"/>
                          <a:ea typeface="宋体" panose="02010600030101010101" pitchFamily="2" charset="-122"/>
                        </a:rPr>
                        <a:t>(x**y)%z</a:t>
                      </a:r>
                      <a:r>
                        <a:rPr lang="zh-CN" altLang="en-US" sz="1400">
                          <a:solidFill>
                            <a:schemeClr val="tx1"/>
                          </a:solidFill>
                          <a:latin typeface="宋体" panose="02010600030101010101" pitchFamily="2" charset="-122"/>
                          <a:ea typeface="宋体" panose="02010600030101010101" pitchFamily="2" charset="-122"/>
                        </a:rPr>
                        <a:t>，</a:t>
                      </a:r>
                      <a:r>
                        <a:rPr lang="en-US" altLang="zh-CN" sz="1400">
                          <a:solidFill>
                            <a:schemeClr val="tx1"/>
                          </a:solidFill>
                          <a:latin typeface="TimesNewRomanPSMT"/>
                          <a:ea typeface="宋体" panose="02010600030101010101" pitchFamily="2" charset="-122"/>
                        </a:rPr>
                        <a:t>[..]</a:t>
                      </a:r>
                      <a:r>
                        <a:rPr lang="zh-CN" altLang="en-US" sz="1400">
                          <a:solidFill>
                            <a:schemeClr val="tx1"/>
                          </a:solidFill>
                          <a:latin typeface="宋体" panose="02010600030101010101" pitchFamily="2" charset="-122"/>
                          <a:ea typeface="宋体" panose="02010600030101010101" pitchFamily="2" charset="-122"/>
                        </a:rPr>
                        <a:t>表示该参数可以省略，即：</a:t>
                      </a:r>
                      <a:r>
                        <a:rPr lang="en-US" altLang="zh-CN" sz="1400">
                          <a:solidFill>
                            <a:schemeClr val="tx1"/>
                          </a:solidFill>
                          <a:latin typeface="TimesNewRomanPSMT"/>
                          <a:ea typeface="宋体" panose="02010600030101010101" pitchFamily="2" charset="-122"/>
                        </a:rPr>
                        <a:t>pow(x,y)</a:t>
                      </a:r>
                      <a:r>
                        <a:rPr lang="zh-CN" altLang="en-US" sz="1400">
                          <a:solidFill>
                            <a:schemeClr val="tx1"/>
                          </a:solidFill>
                          <a:latin typeface="宋体" panose="02010600030101010101" pitchFamily="2" charset="-122"/>
                          <a:ea typeface="宋体" panose="02010600030101010101" pitchFamily="2" charset="-122"/>
                        </a:rPr>
                        <a:t>，它与</a:t>
                      </a:r>
                      <a:r>
                        <a:rPr lang="en-US" altLang="zh-CN" sz="1400">
                          <a:solidFill>
                            <a:schemeClr val="tx1"/>
                          </a:solidFill>
                          <a:latin typeface="TimesNewRomanPSMT"/>
                          <a:ea typeface="宋体" panose="02010600030101010101" pitchFamily="2" charset="-122"/>
                        </a:rPr>
                        <a:t>x**y</a:t>
                      </a:r>
                      <a:r>
                        <a:rPr lang="zh-CN" altLang="en-US" sz="1400">
                          <a:solidFill>
                            <a:schemeClr val="tx1"/>
                          </a:solidFill>
                          <a:latin typeface="宋体" panose="02010600030101010101" pitchFamily="2" charset="-122"/>
                          <a:ea typeface="宋体" panose="02010600030101010101" pitchFamily="2" charset="-122"/>
                        </a:rPr>
                        <a:t>相同</a:t>
                      </a:r>
                    </a:p>
                  </a:txBody>
                  <a:tcPr>
                    <a:noFill/>
                  </a:tcPr>
                </a:tc>
                <a:extLst>
                  <a:ext uri="{0D108BD9-81ED-4DB2-BD59-A6C34878D82A}">
                    <a16:rowId xmlns:a16="http://schemas.microsoft.com/office/drawing/2014/main" val="3161441364"/>
                  </a:ext>
                </a:extLst>
              </a:tr>
              <a:tr h="370840">
                <a:tc>
                  <a:txBody>
                    <a:bodyPr/>
                    <a:lstStyle/>
                    <a:p>
                      <a:r>
                        <a:rPr lang="en-US" altLang="zh-CN" sz="1400">
                          <a:solidFill>
                            <a:schemeClr val="tx1"/>
                          </a:solidFill>
                          <a:latin typeface="TimesNewRomanPSMT"/>
                          <a:ea typeface="宋体" panose="02010600030101010101" pitchFamily="2" charset="-122"/>
                        </a:rPr>
                        <a:t>round(x[, ndigits]) </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400">
                          <a:solidFill>
                            <a:schemeClr val="tx1"/>
                          </a:solidFill>
                          <a:latin typeface="宋体" panose="02010600030101010101" pitchFamily="2" charset="-122"/>
                          <a:ea typeface="宋体" panose="02010600030101010101" pitchFamily="2" charset="-122"/>
                        </a:rPr>
                        <a:t>对</a:t>
                      </a:r>
                      <a:r>
                        <a:rPr lang="en-US" altLang="zh-CN" sz="1400">
                          <a:solidFill>
                            <a:schemeClr val="tx1"/>
                          </a:solidFill>
                          <a:latin typeface="TimesNewRomanPSMT"/>
                          <a:ea typeface="宋体" panose="02010600030101010101" pitchFamily="2" charset="-122"/>
                        </a:rPr>
                        <a:t>x</a:t>
                      </a:r>
                      <a:r>
                        <a:rPr lang="zh-CN" altLang="en-US" sz="1400">
                          <a:solidFill>
                            <a:schemeClr val="tx1"/>
                          </a:solidFill>
                          <a:latin typeface="宋体" panose="02010600030101010101" pitchFamily="2" charset="-122"/>
                          <a:ea typeface="宋体" panose="02010600030101010101" pitchFamily="2" charset="-122"/>
                        </a:rPr>
                        <a:t>四舍五入，保留</a:t>
                      </a:r>
                      <a:r>
                        <a:rPr lang="en-US" altLang="zh-CN" sz="1400">
                          <a:solidFill>
                            <a:schemeClr val="tx1"/>
                          </a:solidFill>
                          <a:latin typeface="TimesNewRomanPSMT"/>
                          <a:ea typeface="宋体" panose="02010600030101010101" pitchFamily="2" charset="-122"/>
                        </a:rPr>
                        <a:t>ndigits</a:t>
                      </a:r>
                      <a:r>
                        <a:rPr lang="zh-CN" altLang="en-US" sz="1400">
                          <a:solidFill>
                            <a:schemeClr val="tx1"/>
                          </a:solidFill>
                          <a:latin typeface="宋体" panose="02010600030101010101" pitchFamily="2" charset="-122"/>
                          <a:ea typeface="宋体" panose="02010600030101010101" pitchFamily="2" charset="-122"/>
                        </a:rPr>
                        <a:t>位小数。</a:t>
                      </a:r>
                      <a:r>
                        <a:rPr lang="en-US" altLang="zh-CN" sz="1400">
                          <a:solidFill>
                            <a:schemeClr val="tx1"/>
                          </a:solidFill>
                          <a:latin typeface="TimesNewRomanPSMT"/>
                          <a:ea typeface="宋体" panose="02010600030101010101" pitchFamily="2" charset="-122"/>
                        </a:rPr>
                        <a:t>round(x)</a:t>
                      </a:r>
                      <a:r>
                        <a:rPr lang="zh-CN" altLang="en-US" sz="1400">
                          <a:solidFill>
                            <a:schemeClr val="tx1"/>
                          </a:solidFill>
                          <a:latin typeface="宋体" panose="02010600030101010101" pitchFamily="2" charset="-122"/>
                          <a:ea typeface="宋体" panose="02010600030101010101" pitchFamily="2" charset="-122"/>
                        </a:rPr>
                        <a:t>返回四舍五入的整数值</a:t>
                      </a:r>
                    </a:p>
                  </a:txBody>
                  <a:tcPr>
                    <a:noFill/>
                  </a:tcPr>
                </a:tc>
                <a:extLst>
                  <a:ext uri="{0D108BD9-81ED-4DB2-BD59-A6C34878D82A}">
                    <a16:rowId xmlns:a16="http://schemas.microsoft.com/office/drawing/2014/main" val="248811505"/>
                  </a:ext>
                </a:extLst>
              </a:tr>
              <a:tr h="370840">
                <a:tc>
                  <a:txBody>
                    <a:bodyPr/>
                    <a:lstStyle/>
                    <a:p>
                      <a:r>
                        <a:rPr lang="en-US" altLang="zh-CN" sz="1400">
                          <a:solidFill>
                            <a:schemeClr val="tx1"/>
                          </a:solidFill>
                          <a:latin typeface="TimesNewRomanPSMT"/>
                          <a:ea typeface="宋体" panose="02010600030101010101" pitchFamily="2" charset="-122"/>
                        </a:rPr>
                        <a:t>max(x1, x2, …, xn) </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a:solidFill>
                            <a:schemeClr val="tx1"/>
                          </a:solidFill>
                          <a:latin typeface="TimesNewRomanPSMT"/>
                          <a:ea typeface="宋体" panose="02010600030101010101" pitchFamily="2" charset="-122"/>
                        </a:rPr>
                        <a:t>x1, x2, …, xn</a:t>
                      </a:r>
                      <a:r>
                        <a:rPr lang="zh-CN" altLang="en-US" sz="1400">
                          <a:solidFill>
                            <a:schemeClr val="tx1"/>
                          </a:solidFill>
                          <a:latin typeface="宋体" panose="02010600030101010101" pitchFamily="2" charset="-122"/>
                          <a:ea typeface="宋体" panose="02010600030101010101" pitchFamily="2" charset="-122"/>
                        </a:rPr>
                        <a:t>的最大值，</a:t>
                      </a:r>
                      <a:r>
                        <a:rPr lang="en-US" altLang="zh-CN" sz="1400">
                          <a:solidFill>
                            <a:schemeClr val="tx1"/>
                          </a:solidFill>
                          <a:latin typeface="TimesNewRomanPSMT"/>
                          <a:ea typeface="宋体" panose="02010600030101010101" pitchFamily="2" charset="-122"/>
                        </a:rPr>
                        <a:t>n</a:t>
                      </a:r>
                      <a:r>
                        <a:rPr lang="zh-CN" altLang="en-US" sz="1400">
                          <a:solidFill>
                            <a:schemeClr val="tx1"/>
                          </a:solidFill>
                          <a:latin typeface="宋体" panose="02010600030101010101" pitchFamily="2" charset="-122"/>
                          <a:ea typeface="宋体" panose="02010600030101010101" pitchFamily="2" charset="-122"/>
                        </a:rPr>
                        <a:t>没有限定</a:t>
                      </a:r>
                    </a:p>
                  </a:txBody>
                  <a:tcPr>
                    <a:noFill/>
                  </a:tcPr>
                </a:tc>
                <a:extLst>
                  <a:ext uri="{0D108BD9-81ED-4DB2-BD59-A6C34878D82A}">
                    <a16:rowId xmlns:a16="http://schemas.microsoft.com/office/drawing/2014/main" val="1982121451"/>
                  </a:ext>
                </a:extLst>
              </a:tr>
              <a:tr h="370840">
                <a:tc>
                  <a:txBody>
                    <a:bodyPr/>
                    <a:lstStyle/>
                    <a:p>
                      <a:r>
                        <a:rPr lang="en-US" altLang="zh-CN" sz="1400">
                          <a:solidFill>
                            <a:schemeClr val="tx1"/>
                          </a:solidFill>
                          <a:latin typeface="TimesNewRomanPSMT"/>
                          <a:ea typeface="宋体" panose="02010600030101010101" pitchFamily="2" charset="-122"/>
                        </a:rPr>
                        <a:t>min(x1, x2, …, xn)</a:t>
                      </a:r>
                      <a:endParaRPr lang="zh-CN" altLang="en-US" sz="140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a:solidFill>
                            <a:schemeClr val="tx1"/>
                          </a:solidFill>
                          <a:latin typeface="TimesNewRomanPSMT"/>
                          <a:ea typeface="宋体" panose="02010600030101010101" pitchFamily="2" charset="-122"/>
                        </a:rPr>
                        <a:t>x1, x2, …, xn</a:t>
                      </a:r>
                      <a:r>
                        <a:rPr lang="zh-CN" altLang="en-US" sz="1400">
                          <a:solidFill>
                            <a:schemeClr val="tx1"/>
                          </a:solidFill>
                          <a:latin typeface="宋体" panose="02010600030101010101" pitchFamily="2" charset="-122"/>
                          <a:ea typeface="宋体" panose="02010600030101010101" pitchFamily="2" charset="-122"/>
                        </a:rPr>
                        <a:t>的最小值，</a:t>
                      </a:r>
                      <a:r>
                        <a:rPr lang="en-US" altLang="zh-CN" sz="1400">
                          <a:solidFill>
                            <a:schemeClr val="tx1"/>
                          </a:solidFill>
                          <a:latin typeface="TimesNewRomanPSMT"/>
                          <a:ea typeface="宋体" panose="02010600030101010101" pitchFamily="2" charset="-122"/>
                        </a:rPr>
                        <a:t>n</a:t>
                      </a:r>
                      <a:r>
                        <a:rPr lang="zh-CN" altLang="en-US" sz="1400">
                          <a:solidFill>
                            <a:schemeClr val="tx1"/>
                          </a:solidFill>
                          <a:latin typeface="宋体" panose="02010600030101010101" pitchFamily="2" charset="-122"/>
                          <a:ea typeface="宋体" panose="02010600030101010101" pitchFamily="2" charset="-122"/>
                        </a:rPr>
                        <a:t>没有限定</a:t>
                      </a:r>
                      <a:endParaRPr lang="zh-CN" altLang="en-US" sz="1400">
                        <a:solidFill>
                          <a:schemeClr val="tx1"/>
                        </a:solidFill>
                      </a:endParaRPr>
                    </a:p>
                  </a:txBody>
                  <a:tcPr>
                    <a:noFill/>
                  </a:tcPr>
                </a:tc>
                <a:extLst>
                  <a:ext uri="{0D108BD9-81ED-4DB2-BD59-A6C34878D82A}">
                    <a16:rowId xmlns:a16="http://schemas.microsoft.com/office/drawing/2014/main" val="2771095526"/>
                  </a:ext>
                </a:extLst>
              </a:tr>
            </a:tbl>
          </a:graphicData>
        </a:graphic>
      </p:graphicFrame>
    </p:spTree>
    <p:extLst>
      <p:ext uri="{BB962C8B-B14F-4D97-AF65-F5344CB8AC3E}">
        <p14:creationId xmlns:p14="http://schemas.microsoft.com/office/powerpoint/2010/main" val="125188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D6EED0-186F-4283-A59A-531FEA3585C7}"/>
              </a:ext>
            </a:extLst>
          </p:cNvPr>
          <p:cNvSpPr txBox="1"/>
          <p:nvPr/>
        </p:nvSpPr>
        <p:spPr>
          <a:xfrm>
            <a:off x="4535122" y="1110020"/>
            <a:ext cx="3262432" cy="707886"/>
          </a:xfrm>
          <a:prstGeom prst="rect">
            <a:avLst/>
          </a:prstGeom>
          <a:noFill/>
        </p:spPr>
        <p:txBody>
          <a:bodyPr wrap="none" rtlCol="0">
            <a:spAutoFit/>
          </a:bodyPr>
          <a:lstStyle/>
          <a:p>
            <a:r>
              <a:rPr lang="zh-CN" altLang="en-US" sz="4000"/>
              <a:t>学会使用帮助</a:t>
            </a:r>
          </a:p>
        </p:txBody>
      </p:sp>
      <p:sp>
        <p:nvSpPr>
          <p:cNvPr id="3" name="矩形 2">
            <a:extLst>
              <a:ext uri="{FF2B5EF4-FFF2-40B4-BE49-F238E27FC236}">
                <a16:creationId xmlns:a16="http://schemas.microsoft.com/office/drawing/2014/main" id="{5D89DA51-569A-4C0A-950D-77B8F1279485}"/>
              </a:ext>
            </a:extLst>
          </p:cNvPr>
          <p:cNvSpPr/>
          <p:nvPr/>
        </p:nvSpPr>
        <p:spPr>
          <a:xfrm>
            <a:off x="2294931" y="2379689"/>
            <a:ext cx="8055429" cy="923330"/>
          </a:xfrm>
          <a:prstGeom prst="rect">
            <a:avLst/>
          </a:prstGeom>
        </p:spPr>
        <p:txBody>
          <a:bodyPr wrap="square">
            <a:spAutoFit/>
          </a:bodyPr>
          <a:lstStyle/>
          <a:p>
            <a:r>
              <a:rPr lang="en-US" altLang="zh-CN"/>
              <a:t>	python</a:t>
            </a:r>
            <a:r>
              <a:rPr lang="zh-CN" altLang="en-US"/>
              <a:t>内置了很多内置函数、类方法属性及各种模块。当我们想要了解某种类型有哪些属性方法以及每种方法该怎么使用时，我们可以使用</a:t>
            </a:r>
            <a:r>
              <a:rPr lang="en-US" altLang="zh-CN"/>
              <a:t>dir()</a:t>
            </a:r>
            <a:r>
              <a:rPr lang="zh-CN" altLang="en-US"/>
              <a:t>函数和</a:t>
            </a:r>
            <a:r>
              <a:rPr lang="en-US" altLang="zh-CN"/>
              <a:t>help()</a:t>
            </a:r>
            <a:r>
              <a:rPr lang="zh-CN" altLang="en-US"/>
              <a:t>函数在</a:t>
            </a:r>
            <a:r>
              <a:rPr lang="en-US" altLang="zh-CN"/>
              <a:t>python idle</a:t>
            </a:r>
            <a:r>
              <a:rPr lang="zh-CN" altLang="en-US"/>
              <a:t>交互式模式下获得我们想要的信息。</a:t>
            </a:r>
          </a:p>
        </p:txBody>
      </p:sp>
      <p:sp>
        <p:nvSpPr>
          <p:cNvPr id="4" name="矩形 3">
            <a:extLst>
              <a:ext uri="{FF2B5EF4-FFF2-40B4-BE49-F238E27FC236}">
                <a16:creationId xmlns:a16="http://schemas.microsoft.com/office/drawing/2014/main" id="{CF935EDD-685B-43F8-9CCF-594051F5C54D}"/>
              </a:ext>
            </a:extLst>
          </p:cNvPr>
          <p:cNvSpPr/>
          <p:nvPr/>
        </p:nvSpPr>
        <p:spPr>
          <a:xfrm>
            <a:off x="2197521" y="3466992"/>
            <a:ext cx="4063933" cy="369332"/>
          </a:xfrm>
          <a:prstGeom prst="rect">
            <a:avLst/>
          </a:prstGeom>
        </p:spPr>
        <p:txBody>
          <a:bodyPr wrap="none">
            <a:spAutoFit/>
          </a:bodyPr>
          <a:lstStyle/>
          <a:p>
            <a:r>
              <a:rPr lang="en-US" altLang="zh-CN"/>
              <a:t>• dir()</a:t>
            </a:r>
            <a:r>
              <a:rPr lang="zh-CN" altLang="en-US"/>
              <a:t>函数获得对象中可用属性的列表</a:t>
            </a:r>
          </a:p>
        </p:txBody>
      </p:sp>
      <p:sp>
        <p:nvSpPr>
          <p:cNvPr id="5" name="文本框 4">
            <a:extLst>
              <a:ext uri="{FF2B5EF4-FFF2-40B4-BE49-F238E27FC236}">
                <a16:creationId xmlns:a16="http://schemas.microsoft.com/office/drawing/2014/main" id="{9AB0072A-4B09-4091-8448-350D7FB6C150}"/>
              </a:ext>
            </a:extLst>
          </p:cNvPr>
          <p:cNvSpPr txBox="1"/>
          <p:nvPr/>
        </p:nvSpPr>
        <p:spPr>
          <a:xfrm>
            <a:off x="2515002" y="4000297"/>
            <a:ext cx="3033203" cy="369332"/>
          </a:xfrm>
          <a:prstGeom prst="rect">
            <a:avLst/>
          </a:prstGeom>
          <a:noFill/>
        </p:spPr>
        <p:txBody>
          <a:bodyPr wrap="none" rtlCol="0">
            <a:spAutoFit/>
          </a:bodyPr>
          <a:lstStyle/>
          <a:p>
            <a:r>
              <a:rPr lang="en-US" altLang="zh-CN"/>
              <a:t>Python</a:t>
            </a:r>
            <a:r>
              <a:rPr lang="zh-CN" altLang="en-US"/>
              <a:t>中的关键词有哪些？</a:t>
            </a:r>
          </a:p>
        </p:txBody>
      </p:sp>
      <p:sp>
        <p:nvSpPr>
          <p:cNvPr id="6" name="文本框 5">
            <a:extLst>
              <a:ext uri="{FF2B5EF4-FFF2-40B4-BE49-F238E27FC236}">
                <a16:creationId xmlns:a16="http://schemas.microsoft.com/office/drawing/2014/main" id="{D53FE52F-7630-4C42-9210-BD325D7475FF}"/>
              </a:ext>
            </a:extLst>
          </p:cNvPr>
          <p:cNvSpPr txBox="1"/>
          <p:nvPr/>
        </p:nvSpPr>
        <p:spPr>
          <a:xfrm>
            <a:off x="2515002" y="4981472"/>
            <a:ext cx="4240263" cy="369332"/>
          </a:xfrm>
          <a:prstGeom prst="rect">
            <a:avLst/>
          </a:prstGeom>
          <a:noFill/>
        </p:spPr>
        <p:txBody>
          <a:bodyPr wrap="none" rtlCol="0">
            <a:spAutoFit/>
          </a:bodyPr>
          <a:lstStyle/>
          <a:p>
            <a:r>
              <a:rPr lang="en-US" altLang="zh-CN"/>
              <a:t>help(‘keywords‘)</a:t>
            </a:r>
            <a:r>
              <a:rPr lang="zh-CN" altLang="en-US"/>
              <a:t>：查看</a:t>
            </a:r>
            <a:r>
              <a:rPr lang="en-US" altLang="zh-CN"/>
              <a:t>python</a:t>
            </a:r>
            <a:r>
              <a:rPr lang="zh-CN" altLang="en-US"/>
              <a:t>关键词</a:t>
            </a:r>
          </a:p>
        </p:txBody>
      </p:sp>
      <p:sp>
        <p:nvSpPr>
          <p:cNvPr id="7" name="矩形 6">
            <a:extLst>
              <a:ext uri="{FF2B5EF4-FFF2-40B4-BE49-F238E27FC236}">
                <a16:creationId xmlns:a16="http://schemas.microsoft.com/office/drawing/2014/main" id="{6D00821F-9024-451F-9949-5840A713AF36}"/>
              </a:ext>
            </a:extLst>
          </p:cNvPr>
          <p:cNvSpPr/>
          <p:nvPr/>
        </p:nvSpPr>
        <p:spPr>
          <a:xfrm>
            <a:off x="2518112" y="4426586"/>
            <a:ext cx="4245073" cy="369332"/>
          </a:xfrm>
          <a:prstGeom prst="rect">
            <a:avLst/>
          </a:prstGeom>
        </p:spPr>
        <p:txBody>
          <a:bodyPr wrap="none">
            <a:spAutoFit/>
          </a:bodyPr>
          <a:lstStyle/>
          <a:p>
            <a:r>
              <a:rPr lang="en-US" altLang="zh-CN"/>
              <a:t>dir(__builtins__)</a:t>
            </a:r>
            <a:r>
              <a:rPr lang="zh-CN" altLang="en-US"/>
              <a:t>：查看</a:t>
            </a:r>
            <a:r>
              <a:rPr lang="en-US" altLang="zh-CN"/>
              <a:t>python</a:t>
            </a:r>
            <a:r>
              <a:rPr lang="zh-CN" altLang="en-US"/>
              <a:t>内置函数</a:t>
            </a:r>
          </a:p>
        </p:txBody>
      </p:sp>
    </p:spTree>
    <p:extLst>
      <p:ext uri="{BB962C8B-B14F-4D97-AF65-F5344CB8AC3E}">
        <p14:creationId xmlns:p14="http://schemas.microsoft.com/office/powerpoint/2010/main" val="2721783506"/>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1108</TotalTime>
  <Words>1958</Words>
  <Application>Microsoft Office PowerPoint</Application>
  <PresentationFormat>宽屏</PresentationFormat>
  <Paragraphs>213</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CourierNewPSMT</vt:lpstr>
      <vt:lpstr>TimesNewRomanPSMT</vt:lpstr>
      <vt:lpstr>等线</vt:lpstr>
      <vt:lpstr>宋体</vt:lpstr>
      <vt:lpstr>幼圆</vt:lpstr>
      <vt:lpstr>Century Gothic</vt:lpstr>
      <vt:lpstr>Wingdings 3</vt:lpstr>
      <vt:lpstr>切片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lì ting</dc:creator>
  <cp:lastModifiedBy>lì ting</cp:lastModifiedBy>
  <cp:revision>82</cp:revision>
  <dcterms:created xsi:type="dcterms:W3CDTF">2018-09-12T13:51:52Z</dcterms:created>
  <dcterms:modified xsi:type="dcterms:W3CDTF">2018-10-06T14:19:06Z</dcterms:modified>
</cp:coreProperties>
</file>